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79D4A6-4782-47D6-92BC-02BE1A3237A5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AE34F9-FD83-4114-B3ED-4DE2E3DDB4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00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 שמעון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78-889D-4607-88D5-6AC06DB2F9E8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62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78-889D-4607-88D5-6AC06DB2F9E8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99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78-889D-4607-88D5-6AC06DB2F9E8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983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78-889D-4607-88D5-6AC06DB2F9E8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4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449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39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26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116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3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86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75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52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692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2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B38F-92E6-4C22-805B-CCF5D7A8362E}" type="datetimeFigureOut">
              <a:rPr lang="he-IL" smtClean="0"/>
              <a:t>י"ב/אדר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F343-2BBC-48D3-976F-63A797603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1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hyperlink" Target="mailto:izakrossler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0.png"/><Relationship Id="rId5" Type="http://schemas.openxmlformats.org/officeDocument/2006/relationships/image" Target="../media/image3.jpg"/><Relationship Id="rId10" Type="http://schemas.openxmlformats.org/officeDocument/2006/relationships/slide" Target="slide11.xml"/><Relationship Id="rId4" Type="http://schemas.openxmlformats.org/officeDocument/2006/relationships/image" Target="../media/image9.jpg"/><Relationship Id="rId9" Type="http://schemas.openxmlformats.org/officeDocument/2006/relationships/image" Target="../media/image13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slide" Target="slide1.xml"/><Relationship Id="rId4" Type="http://schemas.openxmlformats.org/officeDocument/2006/relationships/image" Target="../media/image2.jp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slide" Target="slide17.xml"/><Relationship Id="rId5" Type="http://schemas.openxmlformats.org/officeDocument/2006/relationships/image" Target="../media/image4.jpg"/><Relationship Id="rId10" Type="http://schemas.openxmlformats.org/officeDocument/2006/relationships/image" Target="../media/image1330.png"/><Relationship Id="rId4" Type="http://schemas.openxmlformats.org/officeDocument/2006/relationships/image" Target="../media/image3.jp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21.png"/><Relationship Id="rId5" Type="http://schemas.openxmlformats.org/officeDocument/2006/relationships/image" Target="../media/image4.jpg"/><Relationship Id="rId10" Type="http://schemas.openxmlformats.org/officeDocument/2006/relationships/slide" Target="slide14.xml"/><Relationship Id="rId4" Type="http://schemas.openxmlformats.org/officeDocument/2006/relationships/image" Target="../media/image3.jpg"/><Relationship Id="rId9" Type="http://schemas.openxmlformats.org/officeDocument/2006/relationships/image" Target="../media/image13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12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0" Type="http://schemas.openxmlformats.org/officeDocument/2006/relationships/image" Target="../media/image18.jpg"/><Relationship Id="rId4" Type="http://schemas.openxmlformats.org/officeDocument/2006/relationships/image" Target="../media/image2.jpg"/><Relationship Id="rId9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slide" Target="slide16.xml"/><Relationship Id="rId3" Type="http://schemas.openxmlformats.org/officeDocument/2006/relationships/image" Target="../media/image10.jpg"/><Relationship Id="rId7" Type="http://schemas.openxmlformats.org/officeDocument/2006/relationships/image" Target="../media/image2.jpg"/><Relationship Id="rId12" Type="http://schemas.openxmlformats.org/officeDocument/2006/relationships/image" Target="../media/image13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slide" Target="slide1.xml"/><Relationship Id="rId5" Type="http://schemas.openxmlformats.org/officeDocument/2006/relationships/image" Target="../media/image7.jpg"/><Relationship Id="rId10" Type="http://schemas.openxmlformats.org/officeDocument/2006/relationships/image" Target="../media/image5.jpg"/><Relationship Id="rId4" Type="http://schemas.openxmlformats.org/officeDocument/2006/relationships/image" Target="../media/image9.jpg"/><Relationship Id="rId9" Type="http://schemas.openxmlformats.org/officeDocument/2006/relationships/image" Target="../media/image4.jp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slide" Target="slide1.xml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11" Type="http://schemas.openxmlformats.org/officeDocument/2006/relationships/image" Target="../media/image11.jpg"/><Relationship Id="rId5" Type="http://schemas.openxmlformats.org/officeDocument/2006/relationships/image" Target="../media/image18.jpg"/><Relationship Id="rId10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5.jpg"/><Relationship Id="rId14" Type="http://schemas.openxmlformats.org/officeDocument/2006/relationships/hyperlink" Target="mailto:izakrossler@gmail.co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5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12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1.jpg"/><Relationship Id="rId5" Type="http://schemas.openxmlformats.org/officeDocument/2006/relationships/image" Target="../media/image13.jpg"/><Relationship Id="rId10" Type="http://schemas.openxmlformats.org/officeDocument/2006/relationships/image" Target="../media/image14.jpg"/><Relationship Id="rId4" Type="http://schemas.openxmlformats.org/officeDocument/2006/relationships/image" Target="../media/image18.jpg"/><Relationship Id="rId9" Type="http://schemas.openxmlformats.org/officeDocument/2006/relationships/image" Target="../media/image16.jpg"/><Relationship Id="rId1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slide" Target="slide1.xml"/><Relationship Id="rId3" Type="http://schemas.openxmlformats.org/officeDocument/2006/relationships/image" Target="../media/image1.jpg"/><Relationship Id="rId7" Type="http://schemas.openxmlformats.org/officeDocument/2006/relationships/image" Target="../media/image2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5.jpg"/><Relationship Id="rId5" Type="http://schemas.openxmlformats.org/officeDocument/2006/relationships/image" Target="../media/image18.jpg"/><Relationship Id="rId15" Type="http://schemas.openxmlformats.org/officeDocument/2006/relationships/slide" Target="slide19.xml"/><Relationship Id="rId10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image" Target="../media/image14.jpg"/><Relationship Id="rId14" Type="http://schemas.openxmlformats.org/officeDocument/2006/relationships/image" Target="../media/image13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slide" Target="slide1.xml"/><Relationship Id="rId5" Type="http://schemas.openxmlformats.org/officeDocument/2006/relationships/image" Target="../media/image4.jpg"/><Relationship Id="rId10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2.jpg"/><Relationship Id="rId7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../media/image23.png"/><Relationship Id="rId5" Type="http://schemas.openxmlformats.org/officeDocument/2006/relationships/image" Target="../media/image16.jpg"/><Relationship Id="rId10" Type="http://schemas.openxmlformats.org/officeDocument/2006/relationships/slide" Target="slide21.xml"/><Relationship Id="rId4" Type="http://schemas.openxmlformats.org/officeDocument/2006/relationships/image" Target="../media/image10.jpg"/><Relationship Id="rId9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slide" Target="slide1.xml"/><Relationship Id="rId5" Type="http://schemas.openxmlformats.org/officeDocument/2006/relationships/image" Target="../media/image10.jpg"/><Relationship Id="rId10" Type="http://schemas.openxmlformats.org/officeDocument/2006/relationships/image" Target="../media/image5.jpg"/><Relationship Id="rId4" Type="http://schemas.openxmlformats.org/officeDocument/2006/relationships/image" Target="../media/image7.jpg"/><Relationship Id="rId9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11" Type="http://schemas.openxmlformats.org/officeDocument/2006/relationships/image" Target="../media/image24.png"/><Relationship Id="rId5" Type="http://schemas.openxmlformats.org/officeDocument/2006/relationships/image" Target="../media/image7.jpg"/><Relationship Id="rId10" Type="http://schemas.openxmlformats.org/officeDocument/2006/relationships/slide" Target="slide23.xml"/><Relationship Id="rId4" Type="http://schemas.openxmlformats.org/officeDocument/2006/relationships/image" Target="../media/image2.jpg"/><Relationship Id="rId9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hyperlink" Target="mailto:izakrossler@gmail.com" TargetMode="External"/><Relationship Id="rId4" Type="http://schemas.openxmlformats.org/officeDocument/2006/relationships/image" Target="../media/image7.jp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slide" Target="slide5.xml"/><Relationship Id="rId5" Type="http://schemas.openxmlformats.org/officeDocument/2006/relationships/image" Target="../media/image10.jpg"/><Relationship Id="rId10" Type="http://schemas.openxmlformats.org/officeDocument/2006/relationships/image" Target="../media/image129.png"/><Relationship Id="rId4" Type="http://schemas.openxmlformats.org/officeDocument/2006/relationships/image" Target="../media/image7.jp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slide" Target="slide1.xml"/><Relationship Id="rId5" Type="http://schemas.openxmlformats.org/officeDocument/2006/relationships/image" Target="../media/image4.jpg"/><Relationship Id="rId10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openxmlformats.org/officeDocument/2006/relationships/slide" Target="slide7.xml"/><Relationship Id="rId4" Type="http://schemas.openxmlformats.org/officeDocument/2006/relationships/image" Target="../media/image9.jp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hyperlink" Target="mailto:izakrossler@gmail.com" TargetMode="External"/><Relationship Id="rId5" Type="http://schemas.openxmlformats.org/officeDocument/2006/relationships/image" Target="../media/image9.jpg"/><Relationship Id="rId10" Type="http://schemas.openxmlformats.org/officeDocument/2006/relationships/slide" Target="slide1.xml"/><Relationship Id="rId4" Type="http://schemas.openxmlformats.org/officeDocument/2006/relationships/image" Target="../media/image7.jpg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310.png"/><Relationship Id="rId5" Type="http://schemas.openxmlformats.org/officeDocument/2006/relationships/image" Target="../media/image16.jpg"/><Relationship Id="rId10" Type="http://schemas.openxmlformats.org/officeDocument/2006/relationships/slide" Target="slide1.xml"/><Relationship Id="rId4" Type="http://schemas.openxmlformats.org/officeDocument/2006/relationships/image" Target="../media/image9.jpg"/><Relationship Id="rId9" Type="http://schemas.openxmlformats.org/officeDocument/2006/relationships/image" Target="../media/image3.jpg"/><Relationship Id="rId14" Type="http://schemas.openxmlformats.org/officeDocument/2006/relationships/hyperlink" Target="mailto:izakrossler@gmail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slide" Target="slide6.xm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19.jpeg"/><Relationship Id="rId5" Type="http://schemas.openxmlformats.org/officeDocument/2006/relationships/image" Target="../media/image10.jpg"/><Relationship Id="rId10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A417B-18D6-454C-9476-075C1A5DF2D5}"/>
              </a:ext>
            </a:extLst>
          </p:cNvPr>
          <p:cNvSpPr txBox="1"/>
          <p:nvPr/>
        </p:nvSpPr>
        <p:spPr>
          <a:xfrm>
            <a:off x="2895600" y="510088"/>
            <a:ext cx="6400800" cy="138499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dirty="0">
                <a:latin typeface="Arial" pitchFamily="34" charset="0"/>
              </a:rPr>
              <a:t/>
            </a:r>
            <a:br>
              <a:rPr lang="he-IL" altLang="he-IL" dirty="0">
                <a:latin typeface="Arial" pitchFamily="34" charset="0"/>
              </a:rPr>
            </a:b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David" pitchFamily="34" charset="-79"/>
              </a:rPr>
              <a:t>חֲמֵשׁ עֶשְׂרֵה נָשִׁים פּוֹטְרוֹת צָרוֹתֵיהֶן וְצָרוֹת צָרוֹתֵיהֶן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David" pitchFamily="34" charset="-79"/>
              </a:rPr>
              <a:t>מִן הַחֲלִיצָה וּמִן </a:t>
            </a:r>
            <a:r>
              <a:rPr lang="he-IL" altLang="he-IL" sz="2400" dirty="0" err="1">
                <a:solidFill>
                  <a:srgbClr val="000000"/>
                </a:solidFill>
                <a:latin typeface="Arial" pitchFamily="34" charset="0"/>
                <a:cs typeface="David" pitchFamily="34" charset="-79"/>
              </a:rPr>
              <a:t>הַיִּבּוּם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David" pitchFamily="34" charset="-79"/>
              </a:rPr>
              <a:t> 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 עַד סוֹף הָעוֹלָם. </a:t>
            </a:r>
          </a:p>
          <a:p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95173-DDB8-485B-B931-C9EDDB111C17}"/>
              </a:ext>
            </a:extLst>
          </p:cNvPr>
          <p:cNvSpPr txBox="1"/>
          <p:nvPr/>
        </p:nvSpPr>
        <p:spPr>
          <a:xfrm>
            <a:off x="5345595" y="-13132"/>
            <a:ext cx="15008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2800" b="1" dirty="0">
                <a:latin typeface="Arial" pitchFamily="34" charset="0"/>
              </a:rPr>
              <a:t>משנה 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28AF9-F44A-4CD9-9F04-D4D3F6D69BEE}"/>
              </a:ext>
            </a:extLst>
          </p:cNvPr>
          <p:cNvSpPr txBox="1"/>
          <p:nvPr/>
        </p:nvSpPr>
        <p:spPr>
          <a:xfrm>
            <a:off x="1509090" y="5218043"/>
            <a:ext cx="9173817" cy="120032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הֲרֵי אֵלּוּ פּוֹטְרוֹת צָרוֹתֵיהֶן </a:t>
            </a:r>
            <a:r>
              <a:rPr lang="he-IL" altLang="he-IL" sz="2400" b="1" dirty="0">
                <a:solidFill>
                  <a:srgbClr val="000000"/>
                </a:solidFill>
                <a:cs typeface="David" pitchFamily="34" charset="-79"/>
              </a:rPr>
              <a:t>וְצָרוֹת צָרוֹתֵיהֶן 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מִן הַחֲלִיצָה וּמִן </a:t>
            </a:r>
            <a:r>
              <a:rPr lang="he-IL" altLang="he-IL" sz="2400" dirty="0" err="1">
                <a:solidFill>
                  <a:srgbClr val="000000"/>
                </a:solidFill>
                <a:cs typeface="David" pitchFamily="34" charset="-79"/>
              </a:rPr>
              <a:t>הַיִּבּוּם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 עַד סוֹף הָעוֹלָם.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וְכֻלָּן אִם מֵתוּ, אוֹ מֵאֲנוּ, אוֹ </a:t>
            </a:r>
            <a:r>
              <a:rPr lang="he-IL" altLang="he-IL" sz="2400" dirty="0" err="1">
                <a:solidFill>
                  <a:srgbClr val="000000"/>
                </a:solidFill>
                <a:cs typeface="David" pitchFamily="34" charset="-79"/>
              </a:rPr>
              <a:t>נִתְגָּרְשׁו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ּ, אוֹ שֶׁנִּמְצְאוּ </a:t>
            </a:r>
            <a:r>
              <a:rPr lang="he-IL" altLang="he-IL" sz="2400" dirty="0" err="1">
                <a:solidFill>
                  <a:srgbClr val="000000"/>
                </a:solidFill>
                <a:cs typeface="David" pitchFamily="34" charset="-79"/>
              </a:rPr>
              <a:t>אַיְלוֹנִיּוֹת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, צָרוֹתֵיהֶן מֻתָּרוֹת.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וְאִי אַתָּה יָכוֹל לוֹמַר בַּחֲמוֹתוֹ וּבְאֵם חֲמוֹתוֹ וּבְאֵם חָמִיו שֶׁנִּמְצְאוּ </a:t>
            </a:r>
            <a:r>
              <a:rPr lang="he-IL" altLang="he-IL" sz="2400" dirty="0" err="1">
                <a:solidFill>
                  <a:srgbClr val="000000"/>
                </a:solidFill>
                <a:cs typeface="David" pitchFamily="34" charset="-79"/>
              </a:rPr>
              <a:t>אַיְלוֹנִיּוֹת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 אוֹ </a:t>
            </a:r>
            <a:r>
              <a:rPr lang="he-IL" altLang="he-IL" sz="2400" dirty="0" err="1">
                <a:solidFill>
                  <a:srgbClr val="000000"/>
                </a:solidFill>
                <a:cs typeface="David" pitchFamily="34" charset="-79"/>
              </a:rPr>
              <a:t>שֶּׁמֵּאֵנו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ּ:</a:t>
            </a:r>
            <a:endParaRPr lang="he-IL" sz="2400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2171-1D74-45E7-92A4-C8BC49BE98FA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יצחק </a:t>
            </a:r>
            <a:r>
              <a:rPr lang="he-IL" dirty="0" err="1"/>
              <a:t>רסלר</a:t>
            </a:r>
            <a:r>
              <a:rPr lang="he-IL" dirty="0"/>
              <a:t>  </a:t>
            </a:r>
            <a:r>
              <a:rPr lang="en-US" dirty="0">
                <a:hlinkClick r:id="rId2"/>
              </a:rPr>
              <a:t>izakrossler@gmail.com</a:t>
            </a:r>
            <a:r>
              <a:rPr lang="en-US" dirty="0"/>
              <a:t>  </a:t>
            </a:r>
            <a:endParaRPr lang="he-IL" dirty="0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</a:t>
            </a:fld>
            <a:endParaRPr lang="he-IL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99887" y="2163923"/>
            <a:ext cx="9097052" cy="2677656"/>
          </a:xfrm>
          <a:prstGeom prst="rect">
            <a:avLst/>
          </a:prstGeom>
          <a:solidFill>
            <a:srgbClr val="D2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וְאֵלּוּ הֵן:  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הקש על כל אחת ותקבל הסבר</a:t>
            </a: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David" pitchFamily="34" charset="-79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David" pitchFamily="34" charset="-79"/>
            </a:endParaRPr>
          </a:p>
          <a:p>
            <a:pPr marL="457200" lvl="0" indent="-457200" algn="just">
              <a:buFontTx/>
              <a:buAutoNum type="arabicPeriod"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  <a:hlinkClick r:id="rId3" action="ppaction://hlinksldjump"/>
              </a:rPr>
              <a:t>בִּתּוֹ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3" action="ppaction://hlinksldjump"/>
              </a:rPr>
              <a:t>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                        2.  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4" action="ppaction://hlinksldjump"/>
              </a:rPr>
              <a:t>וּבַת בִּתּוֹ,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                                         3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4" action="ppaction://hlinksldjump"/>
              </a:rPr>
              <a:t>.  וּבַת בְּנוֹ, </a:t>
            </a: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David" pitchFamily="34" charset="-79"/>
            </a:endParaRP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4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  <a:hlinkClick r:id="rId5" action="ppaction://hlinksldjump"/>
              </a:rPr>
              <a:t>.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5" action="ppaction://hlinksldjump"/>
              </a:rPr>
              <a:t>בַּת אִשְׁתּוֹ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5" action="ppaction://hlinksldjump"/>
              </a:rPr>
              <a:t>,   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                5</a:t>
            </a:r>
            <a:r>
              <a:rPr lang="he-IL" altLang="he-IL" sz="2400" dirty="0">
                <a:solidFill>
                  <a:srgbClr val="000000"/>
                </a:solidFill>
                <a:cs typeface="David" pitchFamily="34" charset="-79"/>
              </a:rPr>
              <a:t>.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וּבַת בְּנָהּ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,                                           6. 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וּבַת בִּתָּהּ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,     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7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6" action="ppaction://hlinksldjump"/>
              </a:rPr>
              <a:t>.  חֲמוֹתוֹ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                        8.</a:t>
            </a:r>
            <a:r>
              <a:rPr kumimoji="0" lang="he-IL" altLang="he-IL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7" action="ppaction://hlinksldjump"/>
              </a:rPr>
              <a:t>וְאֵם חֲמוֹתוֹ,</a:t>
            </a:r>
            <a:r>
              <a:rPr kumimoji="0" lang="he-IL" altLang="he-IL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 </a:t>
            </a:r>
            <a:r>
              <a:rPr kumimoji="0" lang="he-IL" altLang="he-IL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                                     9.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וְאֵם חָמִיו,     </a:t>
            </a: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David" pitchFamily="34" charset="-79"/>
            </a:endParaRP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10.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8" action="ppaction://hlinksldjump"/>
              </a:rPr>
              <a:t>אֲחוֹתוֹ מֵאִמּוֹ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,          11. וַאֲחוֹת אִמּוֹ,                    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          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12.  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9" action="ppaction://hlinksldjump"/>
              </a:rPr>
              <a:t>וַצרת אֲחוֹת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9" action="ppaction://hlinksldjump"/>
              </a:rPr>
              <a:t>אִשְׁתּוֹ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, </a:t>
            </a: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David" pitchFamily="34" charset="-79"/>
            </a:endParaRP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13.</a:t>
            </a:r>
            <a:r>
              <a:rPr kumimoji="0" lang="he-IL" altLang="he-IL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 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וְצרת אֵשֶׁת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" action="ppaction://noaction"/>
              </a:rPr>
              <a:t>אָחִיו מֵאִמּוֹ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,   14.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10" action="ppaction://hlinksldjump"/>
              </a:rPr>
              <a:t>וְאֵשֶׁת אָחִיו שֶׁלֹּא הָיָה בְעוֹלָמוֹ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</a:rPr>
              <a:t>,         15 . 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David" pitchFamily="34" charset="-79"/>
                <a:hlinkClick r:id="rId11" action="ppaction://hlinksldjump"/>
              </a:rPr>
              <a:t>וְכַלָּתוֹ, </a:t>
            </a: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512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61" y="151304"/>
            <a:ext cx="3345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חמותו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654540" y="2196543"/>
            <a:ext cx="1092200" cy="1092200"/>
            <a:chOff x="7741009" y="2738648"/>
            <a:chExt cx="1092200" cy="10922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7616388" y="2247343"/>
            <a:ext cx="1155700" cy="990600"/>
            <a:chOff x="7695484" y="1138474"/>
            <a:chExt cx="1155700" cy="99060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cxnSp>
        <p:nvCxnSpPr>
          <p:cNvPr id="14" name="מחבר חץ ישר 13"/>
          <p:cNvCxnSpPr/>
          <p:nvPr/>
        </p:nvCxnSpPr>
        <p:spPr>
          <a:xfrm flipV="1">
            <a:off x="4885899" y="1201003"/>
            <a:ext cx="1501253" cy="736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 flipV="1">
            <a:off x="6851176" y="1201003"/>
            <a:ext cx="1160060" cy="8598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6525" y="814822"/>
            <a:ext cx="1426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אחים</a:t>
            </a:r>
            <a:endParaRPr lang="he-IL" dirty="0"/>
          </a:p>
        </p:txBody>
      </p:sp>
      <p:grpSp>
        <p:nvGrpSpPr>
          <p:cNvPr id="20" name="קבוצה 19"/>
          <p:cNvGrpSpPr/>
          <p:nvPr/>
        </p:nvGrpSpPr>
        <p:grpSpPr>
          <a:xfrm>
            <a:off x="5601582" y="3331503"/>
            <a:ext cx="1274312" cy="1092200"/>
            <a:chOff x="5399538" y="2882900"/>
            <a:chExt cx="1274312" cy="1092200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5755481" y="5084610"/>
            <a:ext cx="761162" cy="889000"/>
            <a:chOff x="4565410" y="4442364"/>
            <a:chExt cx="761162" cy="889000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5685403" y="4396188"/>
            <a:ext cx="756430" cy="661604"/>
            <a:chOff x="8712679" y="2668192"/>
            <a:chExt cx="756430" cy="661604"/>
          </a:xfrm>
        </p:grpSpPr>
        <p:sp>
          <p:nvSpPr>
            <p:cNvPr id="27" name="חץ למטה 2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29" name="קבוצה 28"/>
          <p:cNvGrpSpPr/>
          <p:nvPr/>
        </p:nvGrpSpPr>
        <p:grpSpPr>
          <a:xfrm rot="19876027">
            <a:off x="6590161" y="3228157"/>
            <a:ext cx="1050630" cy="573531"/>
            <a:chOff x="3294456" y="3851820"/>
            <a:chExt cx="1050630" cy="573531"/>
          </a:xfrm>
        </p:grpSpPr>
        <p:grpSp>
          <p:nvGrpSpPr>
            <p:cNvPr id="30" name="קבוצה 29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32" name="חץ ימינה 31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 rot="2706886">
            <a:off x="3798317" y="3932229"/>
            <a:ext cx="2437380" cy="573531"/>
            <a:chOff x="5554044" y="4653444"/>
            <a:chExt cx="869882" cy="573531"/>
          </a:xfrm>
        </p:grpSpPr>
        <p:grpSp>
          <p:nvGrpSpPr>
            <p:cNvPr id="40" name="קבוצה 39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42" name="חץ ימינה 41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554044" y="4816583"/>
              <a:ext cx="6862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9403824" y="3799511"/>
            <a:ext cx="986708" cy="1003300"/>
            <a:chOff x="5011768" y="3997025"/>
            <a:chExt cx="986708" cy="1003300"/>
          </a:xfrm>
        </p:grpSpPr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 rot="3357937">
            <a:off x="8408154" y="3487629"/>
            <a:ext cx="1636615" cy="573531"/>
            <a:chOff x="5554044" y="4653444"/>
            <a:chExt cx="869882" cy="573531"/>
          </a:xfrm>
        </p:grpSpPr>
        <p:grpSp>
          <p:nvGrpSpPr>
            <p:cNvPr id="48" name="קבוצה 47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50" name="חץ ימינה 49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554044" y="4816583"/>
              <a:ext cx="6862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8740610" y="1045654"/>
            <a:ext cx="1232482" cy="1427494"/>
            <a:chOff x="1034188" y="4425351"/>
            <a:chExt cx="1232482" cy="1807313"/>
          </a:xfrm>
        </p:grpSpPr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034188" y="5374332"/>
              <a:ext cx="12324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מת בלי ילדים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 rot="1988840">
            <a:off x="4500435" y="2776640"/>
            <a:ext cx="1761504" cy="690000"/>
            <a:chOff x="5330952" y="4553712"/>
            <a:chExt cx="1381960" cy="775295"/>
          </a:xfrm>
        </p:grpSpPr>
        <p:sp>
          <p:nvSpPr>
            <p:cNvPr id="56" name="חץ ימינה 55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47513" y="4801383"/>
              <a:ext cx="1138717" cy="3458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חמות - אם אשתו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74766" y="3396943"/>
            <a:ext cx="371277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2000" dirty="0"/>
              <a:t>ראובן לא יכול לייבם את לאה חמותו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55992" y="5154753"/>
            <a:ext cx="55639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דבורה, צרת לאה, שהיא חמותו של ראובן לכן, פטורה מהייבום</a:t>
            </a:r>
          </a:p>
        </p:txBody>
      </p:sp>
      <p:sp>
        <p:nvSpPr>
          <p:cNvPr id="60" name="קשת מלאה 59"/>
          <p:cNvSpPr/>
          <p:nvPr/>
        </p:nvSpPr>
        <p:spPr>
          <a:xfrm rot="11237879">
            <a:off x="6574421" y="4067339"/>
            <a:ext cx="3140188" cy="103327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" name="לחצן פעולה: בית 2">
            <a:hlinkClick r:id="rId8" action="ppaction://hlinksldjump" highlightClick="1"/>
          </p:cNvPr>
          <p:cNvSpPr/>
          <p:nvPr/>
        </p:nvSpPr>
        <p:spPr>
          <a:xfrm>
            <a:off x="9104717" y="5905132"/>
            <a:ext cx="712694" cy="778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" name="תצוגת שקופית 4">
                <a:extLst>
                  <a:ext uri="{FF2B5EF4-FFF2-40B4-BE49-F238E27FC236}">
                    <a16:creationId xmlns:a16="http://schemas.microsoft.com/office/drawing/2014/main" id="{65B5EA26-1685-4CF5-B0DA-15FBE2FD0453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8975" y="4968864"/>
              <a:ext cx="3048000" cy="1714500"/>
            </p:xfrm>
            <a:graphic>
              <a:graphicData uri="http://schemas.microsoft.com/office/powerpoint/2016/slidezoom">
                <pslz:sldZm>
                  <pslz:sldZmObj sldId="272" cId="1966758930">
                    <pslz:zmPr id="{A7515CC1-E057-466D-A5FD-0C03409E4467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תצוגת שקופית 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5B5EA26-1685-4CF5-B0DA-15FBE2FD04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975" y="496886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" name="מלבן 9">
            <a:extLst>
              <a:ext uri="{FF2B5EF4-FFF2-40B4-BE49-F238E27FC236}">
                <a16:creationId xmlns:a16="http://schemas.microsoft.com/office/drawing/2014/main" id="{08610B8A-19A2-4794-9382-185B16730FAF}"/>
              </a:ext>
            </a:extLst>
          </p:cNvPr>
          <p:cNvSpPr/>
          <p:nvPr/>
        </p:nvSpPr>
        <p:spPr>
          <a:xfrm>
            <a:off x="1196891" y="4488005"/>
            <a:ext cx="155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וגם צרת צרתה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A2741-B861-4EF4-8DAD-95DFDD52877B}"/>
              </a:ext>
            </a:extLst>
          </p:cNvPr>
          <p:cNvSpPr txBox="1"/>
          <p:nvPr/>
        </p:nvSpPr>
        <p:spPr>
          <a:xfrm>
            <a:off x="7105606" y="4058104"/>
            <a:ext cx="20440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דבורה ולאה נופלות ליבום לפני ראובן</a:t>
            </a:r>
          </a:p>
        </p:txBody>
      </p:sp>
      <p:sp>
        <p:nvSpPr>
          <p:cNvPr id="13" name="מציין מיקום של תאריך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3340-0CCF-431D-BE88-715A0ABA2836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6" name="מציין מיקום של כותרת תחתונה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56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8" grpId="0" animBg="1"/>
      <p:bldP spid="59" grpId="0" animBg="1"/>
      <p:bldP spid="60" grpId="0" animBg="1"/>
      <p:bldP spid="3" grpId="0" animBg="1"/>
      <p:bldP spid="1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5949" y="1"/>
            <a:ext cx="10515600" cy="1050878"/>
          </a:xfrm>
        </p:spPr>
        <p:txBody>
          <a:bodyPr/>
          <a:lstStyle/>
          <a:p>
            <a:pPr algn="ctr"/>
            <a:r>
              <a:rPr lang="he-IL" dirty="0"/>
              <a:t>גם צרת צרתה של חמותו    </a:t>
            </a:r>
            <a:endParaRPr lang="he-IL" sz="24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9484410" y="2135506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2180562" y="2298450"/>
            <a:ext cx="939800" cy="990600"/>
            <a:chOff x="4794371" y="3098561"/>
            <a:chExt cx="939800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5515899" y="2186306"/>
            <a:ext cx="1155700" cy="990600"/>
            <a:chOff x="7695484" y="1138474"/>
            <a:chExt cx="1155700" cy="9906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cxnSp>
        <p:nvCxnSpPr>
          <p:cNvPr id="13" name="מחבר חץ ישר 12"/>
          <p:cNvCxnSpPr/>
          <p:nvPr/>
        </p:nvCxnSpPr>
        <p:spPr>
          <a:xfrm flipV="1">
            <a:off x="2835024" y="1491566"/>
            <a:ext cx="3011088" cy="8328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V="1">
            <a:off x="6254857" y="1555845"/>
            <a:ext cx="0" cy="5675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 flipV="1">
            <a:off x="6897580" y="1426091"/>
            <a:ext cx="2691955" cy="10246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79527" y="1032625"/>
            <a:ext cx="149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אחים</a:t>
            </a:r>
          </a:p>
        </p:txBody>
      </p:sp>
      <p:grpSp>
        <p:nvGrpSpPr>
          <p:cNvPr id="24" name="קבוצה 23"/>
          <p:cNvGrpSpPr/>
          <p:nvPr/>
        </p:nvGrpSpPr>
        <p:grpSpPr>
          <a:xfrm>
            <a:off x="3906400" y="5042854"/>
            <a:ext cx="761162" cy="889000"/>
            <a:chOff x="4565410" y="4442364"/>
            <a:chExt cx="761162" cy="889000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3842800" y="4389583"/>
            <a:ext cx="756430" cy="661604"/>
            <a:chOff x="8712679" y="2668192"/>
            <a:chExt cx="756430" cy="661604"/>
          </a:xfrm>
        </p:grpSpPr>
        <p:sp>
          <p:nvSpPr>
            <p:cNvPr id="28" name="חץ למטה 2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30" name="קבוצה 29"/>
          <p:cNvGrpSpPr/>
          <p:nvPr/>
        </p:nvGrpSpPr>
        <p:grpSpPr>
          <a:xfrm>
            <a:off x="3753162" y="3227706"/>
            <a:ext cx="1274312" cy="1092200"/>
            <a:chOff x="5399538" y="2882900"/>
            <a:chExt cx="1274312" cy="1092200"/>
          </a:xfrm>
        </p:grpSpPr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6930491" y="4067608"/>
            <a:ext cx="986708" cy="1003300"/>
            <a:chOff x="5011768" y="3997025"/>
            <a:chExt cx="986708" cy="1003300"/>
          </a:xfrm>
        </p:grpSpPr>
        <p:pic>
          <p:nvPicPr>
            <p:cNvPr id="34" name="תמונה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 rot="19876027">
            <a:off x="4772090" y="3180798"/>
            <a:ext cx="1050630" cy="573531"/>
            <a:chOff x="3294456" y="3851820"/>
            <a:chExt cx="1050630" cy="573531"/>
          </a:xfrm>
        </p:grpSpPr>
        <p:grpSp>
          <p:nvGrpSpPr>
            <p:cNvPr id="37" name="קבוצה 36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39" name="חץ ימינה 38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1" name="קבוצה 40"/>
          <p:cNvGrpSpPr/>
          <p:nvPr/>
        </p:nvGrpSpPr>
        <p:grpSpPr>
          <a:xfrm rot="3778635">
            <a:off x="2177657" y="4087080"/>
            <a:ext cx="2437380" cy="573531"/>
            <a:chOff x="5554044" y="4653444"/>
            <a:chExt cx="869882" cy="573531"/>
          </a:xfrm>
        </p:grpSpPr>
        <p:grpSp>
          <p:nvGrpSpPr>
            <p:cNvPr id="42" name="קבוצה 4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44" name="חץ ימינה 4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554044" y="4816583"/>
              <a:ext cx="6862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 rot="3357937">
            <a:off x="9764685" y="3518041"/>
            <a:ext cx="1445268" cy="573531"/>
            <a:chOff x="5554044" y="4653444"/>
            <a:chExt cx="869882" cy="573531"/>
          </a:xfrm>
        </p:grpSpPr>
        <p:grpSp>
          <p:nvGrpSpPr>
            <p:cNvPr id="50" name="קבוצה 49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52" name="חץ ימינה 51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554044" y="4816583"/>
              <a:ext cx="6862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10449868" y="4422247"/>
            <a:ext cx="1106818" cy="927936"/>
            <a:chOff x="5473700" y="2876550"/>
            <a:chExt cx="1244600" cy="1104900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57" name="קבוצה 56"/>
          <p:cNvGrpSpPr/>
          <p:nvPr/>
        </p:nvGrpSpPr>
        <p:grpSpPr>
          <a:xfrm rot="3357937">
            <a:off x="6113651" y="3624718"/>
            <a:ext cx="1623737" cy="573531"/>
            <a:chOff x="5554044" y="4653444"/>
            <a:chExt cx="869882" cy="573531"/>
          </a:xfrm>
        </p:grpSpPr>
        <p:grpSp>
          <p:nvGrpSpPr>
            <p:cNvPr id="58" name="קבוצה 57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60" name="חץ ימינה 59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554044" y="4816583"/>
              <a:ext cx="6862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2" name="קבוצה 61"/>
          <p:cNvGrpSpPr/>
          <p:nvPr/>
        </p:nvGrpSpPr>
        <p:grpSpPr>
          <a:xfrm>
            <a:off x="10405845" y="1075239"/>
            <a:ext cx="1105790" cy="1528792"/>
            <a:chOff x="1065666" y="4425351"/>
            <a:chExt cx="1105790" cy="1807313"/>
          </a:xfrm>
        </p:grpSpPr>
        <p:pic>
          <p:nvPicPr>
            <p:cNvPr id="63" name="תמונה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6671599" y="1533714"/>
            <a:ext cx="883103" cy="1275831"/>
            <a:chOff x="1065666" y="4425351"/>
            <a:chExt cx="1105790" cy="1807313"/>
          </a:xfrm>
        </p:grpSpPr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68" name="קשת מלאה 67"/>
          <p:cNvSpPr/>
          <p:nvPr/>
        </p:nvSpPr>
        <p:spPr>
          <a:xfrm rot="11493123">
            <a:off x="4385325" y="4027855"/>
            <a:ext cx="3287907" cy="1175129"/>
          </a:xfrm>
          <a:prstGeom prst="blockArc">
            <a:avLst>
              <a:gd name="adj1" fmla="val 11209957"/>
              <a:gd name="adj2" fmla="val 174880"/>
              <a:gd name="adj3" fmla="val 29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74404" y="3906838"/>
            <a:ext cx="20704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דבורה ולאה נופלות לייבום לפני ראובן</a:t>
            </a:r>
          </a:p>
        </p:txBody>
      </p:sp>
      <p:grpSp>
        <p:nvGrpSpPr>
          <p:cNvPr id="70" name="קבוצה 69"/>
          <p:cNvGrpSpPr/>
          <p:nvPr/>
        </p:nvGrpSpPr>
        <p:grpSpPr>
          <a:xfrm rot="9107173">
            <a:off x="5936430" y="3894187"/>
            <a:ext cx="4400835" cy="847069"/>
            <a:chOff x="5306318" y="4553712"/>
            <a:chExt cx="2364087" cy="775295"/>
          </a:xfrm>
        </p:grpSpPr>
        <p:sp>
          <p:nvSpPr>
            <p:cNvPr id="71" name="חץ ימינה 70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TextBox 71"/>
            <p:cNvSpPr txBox="1"/>
            <p:nvPr/>
          </p:nvSpPr>
          <p:spPr>
            <a:xfrm rot="10681641">
              <a:off x="5306318" y="4770135"/>
              <a:ext cx="2364087" cy="2816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ראובן ייבם את דבורה צרת לאה</a:t>
              </a:r>
            </a:p>
          </p:txBody>
        </p:sp>
      </p:grpSp>
      <p:grpSp>
        <p:nvGrpSpPr>
          <p:cNvPr id="73" name="קבוצה 72"/>
          <p:cNvGrpSpPr/>
          <p:nvPr/>
        </p:nvGrpSpPr>
        <p:grpSpPr>
          <a:xfrm rot="1988840">
            <a:off x="2749701" y="2705383"/>
            <a:ext cx="1546199" cy="690000"/>
            <a:chOff x="5330952" y="4553712"/>
            <a:chExt cx="1381960" cy="775295"/>
          </a:xfrm>
        </p:grpSpPr>
        <p:sp>
          <p:nvSpPr>
            <p:cNvPr id="74" name="חץ ימינה 73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חמות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79812" y="5596048"/>
            <a:ext cx="423080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מאחר ובנפילה הראשונה דבורה נאסרה על לוי משום צרת חמותו</a:t>
            </a:r>
          </a:p>
          <a:p>
            <a:pPr algn="ctr"/>
            <a:r>
              <a:rPr lang="he-IL" dirty="0"/>
              <a:t>גם שרה צרת דבורה נאסרה משום צרת צרתה</a:t>
            </a:r>
          </a:p>
        </p:txBody>
      </p:sp>
      <p:sp>
        <p:nvSpPr>
          <p:cNvPr id="77" name="קשת מלאה 76"/>
          <p:cNvSpPr/>
          <p:nvPr/>
        </p:nvSpPr>
        <p:spPr>
          <a:xfrm rot="11181548">
            <a:off x="7315394" y="4650971"/>
            <a:ext cx="3823756" cy="1173170"/>
          </a:xfrm>
          <a:prstGeom prst="blockArc">
            <a:avLst>
              <a:gd name="adj1" fmla="val 1061100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לחצן פעולה: בית 11">
            <a:hlinkClick r:id="rId10" action="ppaction://hlinksldjump" highlightClick="1"/>
          </p:cNvPr>
          <p:cNvSpPr/>
          <p:nvPr/>
        </p:nvSpPr>
        <p:spPr>
          <a:xfrm>
            <a:off x="699205" y="5672794"/>
            <a:ext cx="566928" cy="6243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9A6-E5D0-4A65-B27B-374F490838F3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396835" y="6437011"/>
            <a:ext cx="4114800" cy="365125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/>
              <a:t>izakrossler@gmail.com </a:t>
            </a:r>
            <a:endParaRPr lang="he-IL" dirty="0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7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8" grpId="0" animBg="1"/>
      <p:bldP spid="69" grpId="0" animBg="1"/>
      <p:bldP spid="76" grpId="0" animBg="1"/>
      <p:bldP spid="7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-153489"/>
            <a:ext cx="10515600" cy="1081538"/>
          </a:xfrm>
        </p:spPr>
        <p:txBody>
          <a:bodyPr/>
          <a:lstStyle/>
          <a:p>
            <a:pPr algn="ctr"/>
            <a:r>
              <a:rPr lang="he-IL" dirty="0"/>
              <a:t>אם חמותו ואם חמיו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7527019" y="1422951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2569253" y="1517825"/>
            <a:ext cx="1155700" cy="990600"/>
            <a:chOff x="7695484" y="1138474"/>
            <a:chExt cx="1155700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cxnSp>
        <p:nvCxnSpPr>
          <p:cNvPr id="10" name="מחבר חץ ישר 9"/>
          <p:cNvCxnSpPr/>
          <p:nvPr/>
        </p:nvCxnSpPr>
        <p:spPr>
          <a:xfrm flipV="1">
            <a:off x="3847486" y="1187355"/>
            <a:ext cx="2089290" cy="6198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6523630" y="1187355"/>
            <a:ext cx="1331188" cy="507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8287" y="725690"/>
            <a:ext cx="1146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אחים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5232508" y="2959412"/>
            <a:ext cx="761162" cy="889000"/>
            <a:chOff x="4565410" y="4442364"/>
            <a:chExt cx="761162" cy="889000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5068447" y="4172621"/>
            <a:ext cx="986708" cy="1003300"/>
            <a:chOff x="5011768" y="3997025"/>
            <a:chExt cx="986708" cy="1003300"/>
          </a:xfrm>
        </p:grpSpPr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5077255" y="5697500"/>
            <a:ext cx="889000" cy="889000"/>
            <a:chOff x="1327894" y="2176378"/>
            <a:chExt cx="889000" cy="889000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32508" y="2563728"/>
            <a:ext cx="7611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סבתא</a:t>
            </a:r>
          </a:p>
        </p:txBody>
      </p:sp>
      <p:grpSp>
        <p:nvGrpSpPr>
          <p:cNvPr id="25" name="קבוצה 24"/>
          <p:cNvGrpSpPr/>
          <p:nvPr/>
        </p:nvGrpSpPr>
        <p:grpSpPr>
          <a:xfrm>
            <a:off x="5153403" y="3853754"/>
            <a:ext cx="756430" cy="472586"/>
            <a:chOff x="8712679" y="2668192"/>
            <a:chExt cx="756430" cy="661604"/>
          </a:xfrm>
        </p:grpSpPr>
        <p:sp>
          <p:nvSpPr>
            <p:cNvPr id="26" name="חץ למטה 2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4486722" y="5224914"/>
            <a:ext cx="1506950" cy="472586"/>
            <a:chOff x="8619375" y="2668192"/>
            <a:chExt cx="849734" cy="661604"/>
          </a:xfrm>
        </p:grpSpPr>
        <p:sp>
          <p:nvSpPr>
            <p:cNvPr id="29" name="חץ למטה 28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19375" y="2758064"/>
              <a:ext cx="728949" cy="3877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נכדה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3428878">
            <a:off x="1620407" y="3624524"/>
            <a:ext cx="4302389" cy="573531"/>
            <a:chOff x="5405902" y="4653444"/>
            <a:chExt cx="1018024" cy="573531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34" name="חץ ימינה 3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 rot="19917573">
            <a:off x="5856635" y="2593659"/>
            <a:ext cx="1878398" cy="573531"/>
            <a:chOff x="3294456" y="3851820"/>
            <a:chExt cx="1050630" cy="573531"/>
          </a:xfrm>
        </p:grpSpPr>
        <p:grpSp>
          <p:nvGrpSpPr>
            <p:cNvPr id="37" name="קבוצה 36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39" name="חץ ימינה 38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1" name="קבוצה 40"/>
          <p:cNvGrpSpPr/>
          <p:nvPr/>
        </p:nvGrpSpPr>
        <p:grpSpPr>
          <a:xfrm rot="3559268">
            <a:off x="7921052" y="2600864"/>
            <a:ext cx="1528728" cy="573531"/>
            <a:chOff x="5405902" y="4653444"/>
            <a:chExt cx="1018024" cy="573531"/>
          </a:xfrm>
        </p:grpSpPr>
        <p:grpSp>
          <p:nvGrpSpPr>
            <p:cNvPr id="42" name="קבוצה 4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44" name="חץ ימינה 4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>
            <a:off x="8387992" y="3466197"/>
            <a:ext cx="934053" cy="990600"/>
            <a:chOff x="5147576" y="4839179"/>
            <a:chExt cx="723900" cy="889000"/>
          </a:xfrm>
        </p:grpSpPr>
        <p:pic>
          <p:nvPicPr>
            <p:cNvPr id="47" name="תמונה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>
            <a:off x="8495731" y="775743"/>
            <a:ext cx="964442" cy="1594182"/>
            <a:chOff x="1065666" y="4425351"/>
            <a:chExt cx="1105790" cy="1807313"/>
          </a:xfrm>
        </p:grpSpPr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65666" y="4805787"/>
              <a:ext cx="1033272" cy="11514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</a:rPr>
                <a:t>מת בלי ילדים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 rot="3083279">
            <a:off x="3005405" y="3223966"/>
            <a:ext cx="2571676" cy="775295"/>
            <a:chOff x="5330952" y="4553712"/>
            <a:chExt cx="1381960" cy="775295"/>
          </a:xfrm>
        </p:grpSpPr>
        <p:sp>
          <p:nvSpPr>
            <p:cNvPr id="53" name="חץ ימינה 52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חמות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 rot="1797081">
            <a:off x="3239455" y="2148959"/>
            <a:ext cx="2342194" cy="940789"/>
            <a:chOff x="5177180" y="4553712"/>
            <a:chExt cx="1535732" cy="775295"/>
          </a:xfrm>
        </p:grpSpPr>
        <p:sp>
          <p:nvSpPr>
            <p:cNvPr id="56" name="חץ ימינה 55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77180" y="4801448"/>
              <a:ext cx="1168980" cy="2463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אם חמות</a:t>
              </a:r>
            </a:p>
          </p:txBody>
        </p:sp>
      </p:grpSp>
      <p:sp>
        <p:nvSpPr>
          <p:cNvPr id="58" name="קשת מלאה 57"/>
          <p:cNvSpPr/>
          <p:nvPr/>
        </p:nvSpPr>
        <p:spPr>
          <a:xfrm rot="11184713">
            <a:off x="5558147" y="3339967"/>
            <a:ext cx="3373835" cy="1326808"/>
          </a:xfrm>
          <a:prstGeom prst="blockArc">
            <a:avLst>
              <a:gd name="adj1" fmla="val 10800000"/>
              <a:gd name="adj2" fmla="val 129132"/>
              <a:gd name="adj3" fmla="val 1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6103" y="4148136"/>
            <a:ext cx="39980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ורחל נופלות לייבום לפני שמעון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8337" y="3544831"/>
            <a:ext cx="29197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שמעון לא יכול לייבם את רחל כי היא אם חמותו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68894" y="5184609"/>
            <a:ext cx="310309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צרת רחל גם היא נפטרת מייבום משום צרת אם חמותו</a:t>
            </a:r>
          </a:p>
        </p:txBody>
      </p:sp>
      <p:sp>
        <p:nvSpPr>
          <p:cNvPr id="9" name="לחצן פעולה: בית 8">
            <a:hlinkClick r:id="rId9" action="ppaction://hlinksldjump" highlightClick="1"/>
          </p:cNvPr>
          <p:cNvSpPr/>
          <p:nvPr/>
        </p:nvSpPr>
        <p:spPr>
          <a:xfrm>
            <a:off x="11353800" y="5107023"/>
            <a:ext cx="546100" cy="6028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3" name="תצוגת שקופית 12">
                <a:extLst>
                  <a:ext uri="{FF2B5EF4-FFF2-40B4-BE49-F238E27FC236}">
                    <a16:creationId xmlns:a16="http://schemas.microsoft.com/office/drawing/2014/main" id="{F92BCCA2-6DB6-428A-829A-6BD9859EBAE7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529" y="5107023"/>
              <a:ext cx="3048000" cy="1714500"/>
            </p:xfrm>
            <a:graphic>
              <a:graphicData uri="http://schemas.microsoft.com/office/powerpoint/2016/slidezoom">
                <pslz:sldZm>
                  <pslz:sldZmObj sldId="274" cId="1792413847">
                    <pslz:zmPr id="{ADB19EA4-417A-4919-81EF-40A9251CA6E1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תצוגת שקופית 1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92BCCA2-6DB6-428A-829A-6BD9859EB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29" y="510702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2" name="מלבן 61">
            <a:extLst>
              <a:ext uri="{FF2B5EF4-FFF2-40B4-BE49-F238E27FC236}">
                <a16:creationId xmlns:a16="http://schemas.microsoft.com/office/drawing/2014/main" id="{B5DD73CB-3AE2-4D3D-B49A-0FD8B82ED3B5}"/>
              </a:ext>
            </a:extLst>
          </p:cNvPr>
          <p:cNvSpPr/>
          <p:nvPr/>
        </p:nvSpPr>
        <p:spPr>
          <a:xfrm>
            <a:off x="461043" y="47689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וגם צרת צרתה של אם חמותו</a:t>
            </a:r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D2-6E83-460C-94E3-A3E38B8B0F2C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63" name="מציין מיקום של כותרת תחתונה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64" name="מציין מיקום של מספר שקופית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12</a:t>
            </a:fld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6350886" y="4310405"/>
            <a:ext cx="16654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ורחל צרות</a:t>
            </a:r>
          </a:p>
        </p:txBody>
      </p:sp>
    </p:spTree>
    <p:extLst>
      <p:ext uri="{BB962C8B-B14F-4D97-AF65-F5344CB8AC3E}">
        <p14:creationId xmlns:p14="http://schemas.microsoft.com/office/powerpoint/2010/main" val="27742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58" grpId="0" animBg="1"/>
      <p:bldP spid="59" grpId="0" animBg="1"/>
      <p:bldP spid="60" grpId="0" animBg="1"/>
      <p:bldP spid="61" grpId="0" animBg="1"/>
      <p:bldP spid="9" grpId="0" animBg="1"/>
      <p:bldP spid="62" grpId="0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-153489"/>
            <a:ext cx="10515600" cy="1081538"/>
          </a:xfrm>
        </p:spPr>
        <p:txBody>
          <a:bodyPr/>
          <a:lstStyle/>
          <a:p>
            <a:pPr algn="ctr"/>
            <a:r>
              <a:rPr lang="he-IL" dirty="0"/>
              <a:t>אם חמותו ואם חמיו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7527019" y="1422951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2569253" y="1517825"/>
            <a:ext cx="1155700" cy="990600"/>
            <a:chOff x="7695484" y="1138474"/>
            <a:chExt cx="1155700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cxnSp>
        <p:nvCxnSpPr>
          <p:cNvPr id="10" name="מחבר חץ ישר 9"/>
          <p:cNvCxnSpPr/>
          <p:nvPr/>
        </p:nvCxnSpPr>
        <p:spPr>
          <a:xfrm flipV="1">
            <a:off x="3847486" y="1187355"/>
            <a:ext cx="2089290" cy="6198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6523630" y="1187355"/>
            <a:ext cx="1331188" cy="507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8287" y="725690"/>
            <a:ext cx="1146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אחים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5232508" y="2959412"/>
            <a:ext cx="761162" cy="889000"/>
            <a:chOff x="4565410" y="4442364"/>
            <a:chExt cx="761162" cy="889000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5068447" y="4172621"/>
            <a:ext cx="986708" cy="1003300"/>
            <a:chOff x="5011768" y="3997025"/>
            <a:chExt cx="986708" cy="1003300"/>
          </a:xfrm>
        </p:grpSpPr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5077255" y="5697500"/>
            <a:ext cx="889000" cy="889000"/>
            <a:chOff x="1327894" y="2176378"/>
            <a:chExt cx="889000" cy="889000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32508" y="2563728"/>
            <a:ext cx="7611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סבתא</a:t>
            </a:r>
          </a:p>
        </p:txBody>
      </p:sp>
      <p:grpSp>
        <p:nvGrpSpPr>
          <p:cNvPr id="25" name="קבוצה 24"/>
          <p:cNvGrpSpPr/>
          <p:nvPr/>
        </p:nvGrpSpPr>
        <p:grpSpPr>
          <a:xfrm>
            <a:off x="5153403" y="3853754"/>
            <a:ext cx="756430" cy="472586"/>
            <a:chOff x="8712679" y="2668192"/>
            <a:chExt cx="756430" cy="661604"/>
          </a:xfrm>
        </p:grpSpPr>
        <p:sp>
          <p:nvSpPr>
            <p:cNvPr id="26" name="חץ למטה 2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4486722" y="5224914"/>
            <a:ext cx="1506950" cy="472586"/>
            <a:chOff x="8619375" y="2668192"/>
            <a:chExt cx="849734" cy="661604"/>
          </a:xfrm>
        </p:grpSpPr>
        <p:sp>
          <p:nvSpPr>
            <p:cNvPr id="29" name="חץ למטה 28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19375" y="2758064"/>
              <a:ext cx="728949" cy="3877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נכדה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3428878">
            <a:off x="1620407" y="3624524"/>
            <a:ext cx="4302389" cy="573531"/>
            <a:chOff x="5405902" y="4653444"/>
            <a:chExt cx="1018024" cy="573531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34" name="חץ ימינה 3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 rot="19917573">
            <a:off x="5856635" y="2593659"/>
            <a:ext cx="1878398" cy="573531"/>
            <a:chOff x="3294456" y="3851820"/>
            <a:chExt cx="1050630" cy="573531"/>
          </a:xfrm>
        </p:grpSpPr>
        <p:grpSp>
          <p:nvGrpSpPr>
            <p:cNvPr id="37" name="קבוצה 36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39" name="חץ ימינה 38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1" name="קבוצה 40"/>
          <p:cNvGrpSpPr/>
          <p:nvPr/>
        </p:nvGrpSpPr>
        <p:grpSpPr>
          <a:xfrm rot="3559268">
            <a:off x="7921052" y="2600864"/>
            <a:ext cx="1528728" cy="573531"/>
            <a:chOff x="5405902" y="4653444"/>
            <a:chExt cx="1018024" cy="573531"/>
          </a:xfrm>
        </p:grpSpPr>
        <p:grpSp>
          <p:nvGrpSpPr>
            <p:cNvPr id="42" name="קבוצה 4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44" name="חץ ימינה 4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>
            <a:off x="8387992" y="3466197"/>
            <a:ext cx="934053" cy="990600"/>
            <a:chOff x="5147576" y="4839179"/>
            <a:chExt cx="723900" cy="889000"/>
          </a:xfrm>
        </p:grpSpPr>
        <p:pic>
          <p:nvPicPr>
            <p:cNvPr id="47" name="תמונה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>
            <a:off x="8495731" y="775743"/>
            <a:ext cx="964442" cy="1594182"/>
            <a:chOff x="1065666" y="4425351"/>
            <a:chExt cx="1105790" cy="1807313"/>
          </a:xfrm>
        </p:grpSpPr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65666" y="4805787"/>
              <a:ext cx="1033272" cy="11514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</a:rPr>
                <a:t>מת בלי ילדים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 rot="3083279">
            <a:off x="3005405" y="3223966"/>
            <a:ext cx="2571676" cy="775295"/>
            <a:chOff x="5330952" y="4553712"/>
            <a:chExt cx="1381960" cy="775295"/>
          </a:xfrm>
        </p:grpSpPr>
        <p:sp>
          <p:nvSpPr>
            <p:cNvPr id="53" name="חץ ימינה 52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חמות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 rot="1797081">
            <a:off x="3239455" y="2148959"/>
            <a:ext cx="2342194" cy="940789"/>
            <a:chOff x="5177180" y="4553712"/>
            <a:chExt cx="1535732" cy="775295"/>
          </a:xfrm>
        </p:grpSpPr>
        <p:sp>
          <p:nvSpPr>
            <p:cNvPr id="56" name="חץ ימינה 55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77180" y="4801448"/>
              <a:ext cx="1168980" cy="2463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אם חמות</a:t>
              </a:r>
            </a:p>
          </p:txBody>
        </p:sp>
      </p:grpSp>
      <p:sp>
        <p:nvSpPr>
          <p:cNvPr id="58" name="קשת מלאה 57"/>
          <p:cNvSpPr/>
          <p:nvPr/>
        </p:nvSpPr>
        <p:spPr>
          <a:xfrm rot="11184713">
            <a:off x="5558147" y="3339967"/>
            <a:ext cx="3373835" cy="1326808"/>
          </a:xfrm>
          <a:prstGeom prst="blockArc">
            <a:avLst>
              <a:gd name="adj1" fmla="val 10800000"/>
              <a:gd name="adj2" fmla="val 129132"/>
              <a:gd name="adj3" fmla="val 1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6103" y="4148136"/>
            <a:ext cx="39980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ורחל נופלות לייבום לפני שמעון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8337" y="3544831"/>
            <a:ext cx="29197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שמעון לא יכול לייבם את רחל כי היא אם חמותו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68894" y="5184609"/>
            <a:ext cx="310309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צרת רחל גם היא נפטרת מייבום משום צרת אם חמותו</a:t>
            </a:r>
          </a:p>
        </p:txBody>
      </p:sp>
      <p:sp>
        <p:nvSpPr>
          <p:cNvPr id="9" name="לחצן פעולה: בית 8">
            <a:hlinkClick r:id="" action="ppaction://hlinkshowjump?jump=lastslideviewed" highlightClick="1"/>
          </p:cNvPr>
          <p:cNvSpPr/>
          <p:nvPr/>
        </p:nvSpPr>
        <p:spPr>
          <a:xfrm>
            <a:off x="11463565" y="6003899"/>
            <a:ext cx="546100" cy="6028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3" name="תצוגת שקופית 12">
                <a:extLst>
                  <a:ext uri="{FF2B5EF4-FFF2-40B4-BE49-F238E27FC236}">
                    <a16:creationId xmlns:a16="http://schemas.microsoft.com/office/drawing/2014/main" id="{F92BCCA2-6DB6-428A-829A-6BD9859EBAE7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529" y="5107023"/>
              <a:ext cx="3048000" cy="1714500"/>
            </p:xfrm>
            <a:graphic>
              <a:graphicData uri="http://schemas.microsoft.com/office/powerpoint/2016/slidezoom">
                <pslz:sldZm>
                  <pslz:sldZmObj sldId="274" cId="1792413847">
                    <pslz:zmPr id="{ADB19EA4-417A-4919-81EF-40A9251CA6E1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תצוגת שקופית 1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92BCCA2-6DB6-428A-829A-6BD9859EB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29" y="510702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2" name="מלבן 61">
            <a:extLst>
              <a:ext uri="{FF2B5EF4-FFF2-40B4-BE49-F238E27FC236}">
                <a16:creationId xmlns:a16="http://schemas.microsoft.com/office/drawing/2014/main" id="{B5DD73CB-3AE2-4D3D-B49A-0FD8B82ED3B5}"/>
              </a:ext>
            </a:extLst>
          </p:cNvPr>
          <p:cNvSpPr/>
          <p:nvPr/>
        </p:nvSpPr>
        <p:spPr>
          <a:xfrm>
            <a:off x="461043" y="47689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וגם צרת צרתה של אם חמותו</a:t>
            </a:r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D2-6E83-460C-94E3-A3E38B8B0F2C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63" name="מציין מיקום של כותרת תחתונה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64" name="מציין מיקום של מספר שקופית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13</a:t>
            </a:fld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6350886" y="4310405"/>
            <a:ext cx="16654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ורחל צרות</a:t>
            </a:r>
          </a:p>
        </p:txBody>
      </p:sp>
    </p:spTree>
    <p:extLst>
      <p:ext uri="{BB962C8B-B14F-4D97-AF65-F5344CB8AC3E}">
        <p14:creationId xmlns:p14="http://schemas.microsoft.com/office/powerpoint/2010/main" val="26861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58" grpId="0" animBg="1"/>
      <p:bldP spid="59" grpId="0" animBg="1"/>
      <p:bldP spid="60" grpId="0" animBg="1"/>
      <p:bldP spid="61" grpId="0" animBg="1"/>
      <p:bldP spid="9" grpId="0" animBg="1"/>
      <p:bldP spid="62" grpId="0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838200" y="-153489"/>
            <a:ext cx="10515600" cy="10815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גם צרת צרתה של אם חמותו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225420" y="1645839"/>
            <a:ext cx="1092200" cy="1092200"/>
            <a:chOff x="7741009" y="2738648"/>
            <a:chExt cx="1092200" cy="109220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838200" y="1680532"/>
            <a:ext cx="1155700" cy="990600"/>
            <a:chOff x="7695484" y="1138474"/>
            <a:chExt cx="1155700" cy="9906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cxnSp>
        <p:nvCxnSpPr>
          <p:cNvPr id="10" name="מחבר חץ ישר 9"/>
          <p:cNvCxnSpPr/>
          <p:nvPr/>
        </p:nvCxnSpPr>
        <p:spPr>
          <a:xfrm flipV="1">
            <a:off x="1919203" y="956523"/>
            <a:ext cx="3881096" cy="967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6523630" y="1187355"/>
            <a:ext cx="191069" cy="4584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8287" y="725690"/>
            <a:ext cx="1146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אחים</a:t>
            </a:r>
          </a:p>
        </p:txBody>
      </p:sp>
      <p:grpSp>
        <p:nvGrpSpPr>
          <p:cNvPr id="13" name="קבוצה 12"/>
          <p:cNvGrpSpPr/>
          <p:nvPr/>
        </p:nvGrpSpPr>
        <p:grpSpPr>
          <a:xfrm>
            <a:off x="3764099" y="2941406"/>
            <a:ext cx="761162" cy="889000"/>
            <a:chOff x="4565410" y="4442364"/>
            <a:chExt cx="761162" cy="8890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3526536" y="4172621"/>
            <a:ext cx="986708" cy="1003300"/>
            <a:chOff x="5011768" y="3997025"/>
            <a:chExt cx="986708" cy="10033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3217294" y="5760610"/>
            <a:ext cx="889000" cy="889000"/>
            <a:chOff x="1327894" y="2176378"/>
            <a:chExt cx="8890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58233" y="2482356"/>
            <a:ext cx="7611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3689809" y="3845588"/>
            <a:ext cx="756430" cy="472586"/>
            <a:chOff x="8712679" y="2668192"/>
            <a:chExt cx="756430" cy="661604"/>
          </a:xfrm>
        </p:grpSpPr>
        <p:sp>
          <p:nvSpPr>
            <p:cNvPr id="24" name="חץ למטה 2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2828793" y="5276717"/>
            <a:ext cx="1506950" cy="472586"/>
            <a:chOff x="8619375" y="2668192"/>
            <a:chExt cx="849734" cy="661604"/>
          </a:xfrm>
        </p:grpSpPr>
        <p:sp>
          <p:nvSpPr>
            <p:cNvPr id="27" name="חץ למטה 2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19375" y="2758064"/>
              <a:ext cx="728949" cy="3877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נכדה</a:t>
              </a:r>
            </a:p>
          </p:txBody>
        </p:sp>
      </p:grpSp>
      <p:grpSp>
        <p:nvGrpSpPr>
          <p:cNvPr id="29" name="קבוצה 28"/>
          <p:cNvGrpSpPr/>
          <p:nvPr/>
        </p:nvGrpSpPr>
        <p:grpSpPr>
          <a:xfrm rot="3632528">
            <a:off x="486646" y="3846479"/>
            <a:ext cx="3815473" cy="573531"/>
            <a:chOff x="5405902" y="4653444"/>
            <a:chExt cx="1018024" cy="573531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32" name="חץ ימינה 31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 rot="19917573">
            <a:off x="4522288" y="2564922"/>
            <a:ext cx="1878398" cy="573531"/>
            <a:chOff x="3294456" y="3851820"/>
            <a:chExt cx="1050630" cy="573531"/>
          </a:xfrm>
        </p:grpSpPr>
        <p:grpSp>
          <p:nvGrpSpPr>
            <p:cNvPr id="35" name="קבוצה 34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37" name="חץ ימינה 36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 rot="3559268">
            <a:off x="6620284" y="2962673"/>
            <a:ext cx="1528728" cy="573531"/>
            <a:chOff x="5405902" y="4653444"/>
            <a:chExt cx="1018024" cy="573531"/>
          </a:xfrm>
        </p:grpSpPr>
        <p:grpSp>
          <p:nvGrpSpPr>
            <p:cNvPr id="40" name="קבוצה 39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42" name="חץ ימינה 41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7579200" y="3757400"/>
            <a:ext cx="934053" cy="990600"/>
            <a:chOff x="5147576" y="4839179"/>
            <a:chExt cx="723900" cy="889000"/>
          </a:xfrm>
        </p:grpSpPr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7296744" y="1018451"/>
            <a:ext cx="964442" cy="1594182"/>
            <a:chOff x="1065666" y="4425351"/>
            <a:chExt cx="1105790" cy="1807313"/>
          </a:xfrm>
        </p:grpSpPr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065666" y="4805787"/>
              <a:ext cx="1033272" cy="11514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</a:rPr>
                <a:t>מת בלי ילדים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 rot="2919429">
            <a:off x="1647601" y="3158037"/>
            <a:ext cx="2150491" cy="775295"/>
            <a:chOff x="5330952" y="4553712"/>
            <a:chExt cx="1381960" cy="775295"/>
          </a:xfrm>
        </p:grpSpPr>
        <p:sp>
          <p:nvSpPr>
            <p:cNvPr id="51" name="חץ ימינה 50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חמות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 rot="1797081">
            <a:off x="2126482" y="2299759"/>
            <a:ext cx="2032174" cy="1162342"/>
            <a:chOff x="5177180" y="4553712"/>
            <a:chExt cx="1535732" cy="775295"/>
          </a:xfrm>
        </p:grpSpPr>
        <p:sp>
          <p:nvSpPr>
            <p:cNvPr id="54" name="חץ ימינה 53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77180" y="4714481"/>
              <a:ext cx="1168980" cy="4202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אם</a:t>
              </a:r>
            </a:p>
            <a:p>
              <a:r>
                <a:rPr lang="he-IL" b="1" dirty="0">
                  <a:solidFill>
                    <a:schemeClr val="bg1"/>
                  </a:solidFill>
                </a:rPr>
                <a:t>חמות</a:t>
              </a:r>
            </a:p>
          </p:txBody>
        </p:sp>
      </p:grpSp>
      <p:sp>
        <p:nvSpPr>
          <p:cNvPr id="56" name="קשת מלאה 55"/>
          <p:cNvSpPr/>
          <p:nvPr/>
        </p:nvSpPr>
        <p:spPr>
          <a:xfrm rot="10447052">
            <a:off x="8004657" y="3844709"/>
            <a:ext cx="3373835" cy="1326808"/>
          </a:xfrm>
          <a:prstGeom prst="blockArc">
            <a:avLst>
              <a:gd name="adj1" fmla="val 10800000"/>
              <a:gd name="adj2" fmla="val 129132"/>
              <a:gd name="adj3" fmla="val 1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34865" y="4991889"/>
            <a:ext cx="39980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ורחל נופלות לייבום לפני יהודה</a:t>
            </a:r>
          </a:p>
        </p:txBody>
      </p:sp>
      <p:grpSp>
        <p:nvGrpSpPr>
          <p:cNvPr id="62" name="קבוצה 61"/>
          <p:cNvGrpSpPr/>
          <p:nvPr/>
        </p:nvGrpSpPr>
        <p:grpSpPr>
          <a:xfrm>
            <a:off x="9505899" y="1732331"/>
            <a:ext cx="1170677" cy="914400"/>
            <a:chOff x="3976777" y="2893924"/>
            <a:chExt cx="1170677" cy="914400"/>
          </a:xfrm>
        </p:grpSpPr>
        <p:pic>
          <p:nvPicPr>
            <p:cNvPr id="63" name="תמונה 6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93924"/>
              <a:ext cx="1104900" cy="914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cxnSp>
        <p:nvCxnSpPr>
          <p:cNvPr id="66" name="מחבר חץ ישר 65"/>
          <p:cNvCxnSpPr/>
          <p:nvPr/>
        </p:nvCxnSpPr>
        <p:spPr>
          <a:xfrm flipH="1" flipV="1">
            <a:off x="6714699" y="1018451"/>
            <a:ext cx="2997910" cy="11705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קבוצה 67"/>
          <p:cNvGrpSpPr/>
          <p:nvPr/>
        </p:nvGrpSpPr>
        <p:grpSpPr>
          <a:xfrm>
            <a:off x="10676576" y="3584711"/>
            <a:ext cx="1106818" cy="927936"/>
            <a:chOff x="5473700" y="2876550"/>
            <a:chExt cx="1244600" cy="1104900"/>
          </a:xfrm>
        </p:grpSpPr>
        <p:pic>
          <p:nvPicPr>
            <p:cNvPr id="69" name="תמונה 6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71" name="קבוצה 70"/>
          <p:cNvGrpSpPr/>
          <p:nvPr/>
        </p:nvGrpSpPr>
        <p:grpSpPr>
          <a:xfrm rot="3559268">
            <a:off x="9843031" y="2864385"/>
            <a:ext cx="1486529" cy="573531"/>
            <a:chOff x="5405902" y="4653444"/>
            <a:chExt cx="1018024" cy="573531"/>
          </a:xfrm>
        </p:grpSpPr>
        <p:grpSp>
          <p:nvGrpSpPr>
            <p:cNvPr id="72" name="קבוצה 7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74" name="חץ ימינה 7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405902" y="4759432"/>
              <a:ext cx="7957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נשא אישה</a:t>
              </a:r>
            </a:p>
          </p:txBody>
        </p:sp>
      </p:grpSp>
      <p:grpSp>
        <p:nvGrpSpPr>
          <p:cNvPr id="76" name="קבוצה 75"/>
          <p:cNvGrpSpPr/>
          <p:nvPr/>
        </p:nvGrpSpPr>
        <p:grpSpPr>
          <a:xfrm rot="7761583">
            <a:off x="8070342" y="2854368"/>
            <a:ext cx="1944784" cy="849701"/>
            <a:chOff x="5330952" y="4553712"/>
            <a:chExt cx="1381960" cy="775295"/>
          </a:xfrm>
        </p:grpSpPr>
        <p:sp>
          <p:nvSpPr>
            <p:cNvPr id="77" name="חץ ימינה 76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TextBox 77"/>
            <p:cNvSpPr txBox="1"/>
            <p:nvPr/>
          </p:nvSpPr>
          <p:spPr>
            <a:xfrm rot="10962589">
              <a:off x="5761069" y="4782339"/>
              <a:ext cx="685800" cy="3369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ייבום</a:t>
              </a:r>
            </a:p>
          </p:txBody>
        </p:sp>
      </p:grpSp>
      <p:grpSp>
        <p:nvGrpSpPr>
          <p:cNvPr id="79" name="קבוצה 78"/>
          <p:cNvGrpSpPr/>
          <p:nvPr/>
        </p:nvGrpSpPr>
        <p:grpSpPr>
          <a:xfrm>
            <a:off x="10538807" y="960802"/>
            <a:ext cx="1001034" cy="1594182"/>
            <a:chOff x="1065666" y="4559573"/>
            <a:chExt cx="1147745" cy="1807313"/>
          </a:xfrm>
        </p:grpSpPr>
        <p:pic>
          <p:nvPicPr>
            <p:cNvPr id="80" name="תמונה 7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621" y="4559573"/>
              <a:ext cx="1105790" cy="1807313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065666" y="4805787"/>
              <a:ext cx="1033272" cy="11514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</a:rPr>
                <a:t>מת בלי ילדים</a:t>
              </a:r>
            </a:p>
          </p:txBody>
        </p:sp>
      </p:grpSp>
      <p:sp>
        <p:nvSpPr>
          <p:cNvPr id="82" name="קשת מלאה 81"/>
          <p:cNvSpPr/>
          <p:nvPr/>
        </p:nvSpPr>
        <p:spPr>
          <a:xfrm rot="11526621">
            <a:off x="4268826" y="3639626"/>
            <a:ext cx="3786815" cy="1286607"/>
          </a:xfrm>
          <a:prstGeom prst="blockArc">
            <a:avLst>
              <a:gd name="adj1" fmla="val 10744973"/>
              <a:gd name="adj2" fmla="val 129132"/>
              <a:gd name="adj3" fmla="val 1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1256" y="5238517"/>
            <a:ext cx="382573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ורבקה נופלות לייבום לפני שמעון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75853" y="5908231"/>
            <a:ext cx="786114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sz="2000" dirty="0"/>
              <a:t>מאחר ובנפילה הראשונה נאסרה רבקה לפני שמעון כי היא צרת אם חמותו</a:t>
            </a:r>
          </a:p>
          <a:p>
            <a:r>
              <a:rPr lang="he-IL" sz="2000" dirty="0"/>
              <a:t>שרה שהיא צרת רבקה היא צרת צרתה של אם חמותו ולכן איננה יכולה </a:t>
            </a:r>
            <a:r>
              <a:rPr lang="he-IL" sz="2000" dirty="0" err="1"/>
              <a:t>להתייבם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97462" y="4226482"/>
            <a:ext cx="29929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צרת אם חמותו של שמעון</a:t>
            </a:r>
          </a:p>
        </p:txBody>
      </p:sp>
      <p:sp>
        <p:nvSpPr>
          <p:cNvPr id="2" name="לחצן פעולה: בית 1">
            <a:hlinkClick r:id="rId12" action="ppaction://hlinksldjump" highlightClick="1"/>
          </p:cNvPr>
          <p:cNvSpPr/>
          <p:nvPr/>
        </p:nvSpPr>
        <p:spPr>
          <a:xfrm>
            <a:off x="386392" y="5555840"/>
            <a:ext cx="603504" cy="759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ציין מיקום של תאריך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A7AA-9CB6-465E-AD87-19B37177393E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59" name="מציין מיקום של כותרת תחתונה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60" name="מציין מיקום של מספר שקופית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6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56" grpId="0" animBg="1"/>
      <p:bldP spid="57" grpId="0" animBg="1"/>
      <p:bldP spid="82" grpId="0" animBg="1"/>
      <p:bldP spid="83" grpId="0" animBg="1"/>
      <p:bldP spid="84" grpId="0" animBg="1"/>
      <p:bldP spid="8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אחותו מאמו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6606058" y="1425159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8896217" y="2118411"/>
            <a:ext cx="1106818" cy="927936"/>
            <a:chOff x="5473700" y="2876550"/>
            <a:chExt cx="1244600" cy="11049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760576" y="2240449"/>
            <a:ext cx="1155700" cy="1092200"/>
            <a:chOff x="5351533" y="2822414"/>
            <a:chExt cx="1155700" cy="10922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533" y="2822414"/>
              <a:ext cx="1155700" cy="1092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99538" y="3062377"/>
              <a:ext cx="7127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2" name="קבוצה 11"/>
          <p:cNvGrpSpPr/>
          <p:nvPr/>
        </p:nvGrpSpPr>
        <p:grpSpPr>
          <a:xfrm rot="1356422">
            <a:off x="7918107" y="2211291"/>
            <a:ext cx="860364" cy="573531"/>
            <a:chOff x="5563562" y="4653444"/>
            <a:chExt cx="860364" cy="573531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15" name="חץ ימינה 14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 rot="20554407">
            <a:off x="5478870" y="2240426"/>
            <a:ext cx="1238415" cy="573531"/>
            <a:chOff x="3294456" y="3851820"/>
            <a:chExt cx="1050630" cy="573531"/>
          </a:xfrm>
        </p:grpSpPr>
        <p:grpSp>
          <p:nvGrpSpPr>
            <p:cNvPr id="18" name="קבוצה 17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20" name="חץ ימינה 19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9069372" y="3826026"/>
            <a:ext cx="939800" cy="990600"/>
            <a:chOff x="4794371" y="3098561"/>
            <a:chExt cx="939800" cy="9906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5133353" y="3927626"/>
            <a:ext cx="1016000" cy="889000"/>
            <a:chOff x="4167637" y="3734998"/>
            <a:chExt cx="1016000" cy="8890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9259305" y="3171342"/>
            <a:ext cx="577970" cy="776500"/>
            <a:chOff x="6134941" y="3648851"/>
            <a:chExt cx="577970" cy="776500"/>
          </a:xfrm>
        </p:grpSpPr>
        <p:sp>
          <p:nvSpPr>
            <p:cNvPr id="29" name="חץ למטה 28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20285499">
            <a:off x="5052180" y="3282254"/>
            <a:ext cx="577970" cy="776500"/>
            <a:chOff x="6134941" y="3648851"/>
            <a:chExt cx="577970" cy="776500"/>
          </a:xfrm>
        </p:grpSpPr>
        <p:sp>
          <p:nvSpPr>
            <p:cNvPr id="32" name="חץ למטה 31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1627743" y="1679331"/>
            <a:ext cx="1155700" cy="990600"/>
            <a:chOff x="7695484" y="1138474"/>
            <a:chExt cx="1155700" cy="99060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 rot="1249539">
            <a:off x="2977294" y="2493113"/>
            <a:ext cx="1835720" cy="441693"/>
            <a:chOff x="1157430" y="2539072"/>
            <a:chExt cx="1835720" cy="441693"/>
          </a:xfrm>
        </p:grpSpPr>
        <p:sp>
          <p:nvSpPr>
            <p:cNvPr id="37" name="חץ שמאלה-ימינה 36"/>
            <p:cNvSpPr/>
            <p:nvPr/>
          </p:nvSpPr>
          <p:spPr>
            <a:xfrm>
              <a:off x="1157430" y="2539072"/>
              <a:ext cx="1835720" cy="4416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53794" y="2606389"/>
              <a:ext cx="16429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נישואים קודמים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1919038" y="4102147"/>
            <a:ext cx="934053" cy="990600"/>
            <a:chOff x="5147576" y="4839179"/>
            <a:chExt cx="723900" cy="889000"/>
          </a:xfrm>
        </p:grpSpPr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 rot="4243294">
            <a:off x="3496613" y="2565757"/>
            <a:ext cx="756430" cy="2315318"/>
            <a:chOff x="8712679" y="2668192"/>
            <a:chExt cx="756430" cy="661604"/>
          </a:xfrm>
        </p:grpSpPr>
        <p:sp>
          <p:nvSpPr>
            <p:cNvPr id="56" name="חץ למטה 5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8" name="קבוצה 57"/>
          <p:cNvGrpSpPr/>
          <p:nvPr/>
        </p:nvGrpSpPr>
        <p:grpSpPr>
          <a:xfrm>
            <a:off x="1762266" y="2632066"/>
            <a:ext cx="756430" cy="1506475"/>
            <a:chOff x="8712679" y="2668192"/>
            <a:chExt cx="756430" cy="661604"/>
          </a:xfrm>
        </p:grpSpPr>
        <p:sp>
          <p:nvSpPr>
            <p:cNvPr id="59" name="חץ למטה 58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3" name="קבוצה 62"/>
          <p:cNvGrpSpPr/>
          <p:nvPr/>
        </p:nvGrpSpPr>
        <p:grpSpPr>
          <a:xfrm>
            <a:off x="6357708" y="4138542"/>
            <a:ext cx="2611707" cy="583000"/>
            <a:chOff x="4777617" y="4193724"/>
            <a:chExt cx="2276390" cy="583000"/>
          </a:xfrm>
        </p:grpSpPr>
        <p:sp>
          <p:nvSpPr>
            <p:cNvPr id="61" name="חץ שמאלה-ימינה 60"/>
            <p:cNvSpPr/>
            <p:nvPr/>
          </p:nvSpPr>
          <p:spPr>
            <a:xfrm>
              <a:off x="4777617" y="4193724"/>
              <a:ext cx="2276390" cy="583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75928" y="4295534"/>
              <a:ext cx="13816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 מן האב</a:t>
              </a:r>
            </a:p>
          </p:txBody>
        </p:sp>
      </p:grpSp>
      <p:grpSp>
        <p:nvGrpSpPr>
          <p:cNvPr id="64" name="קבוצה 63"/>
          <p:cNvGrpSpPr/>
          <p:nvPr/>
        </p:nvGrpSpPr>
        <p:grpSpPr>
          <a:xfrm rot="186662">
            <a:off x="2827625" y="4191884"/>
            <a:ext cx="2467618" cy="583000"/>
            <a:chOff x="4777617" y="4193724"/>
            <a:chExt cx="2276390" cy="583000"/>
          </a:xfrm>
        </p:grpSpPr>
        <p:sp>
          <p:nvSpPr>
            <p:cNvPr id="65" name="חץ שמאלה-ימינה 64"/>
            <p:cNvSpPr/>
            <p:nvPr/>
          </p:nvSpPr>
          <p:spPr>
            <a:xfrm>
              <a:off x="4777617" y="4193724"/>
              <a:ext cx="2276390" cy="583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TextBox 65"/>
            <p:cNvSpPr txBox="1"/>
            <p:nvPr/>
          </p:nvSpPr>
          <p:spPr>
            <a:xfrm rot="21379535">
              <a:off x="5093873" y="4325131"/>
              <a:ext cx="177964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גד ורבקה אחים מן האם</a:t>
              </a:r>
            </a:p>
          </p:txBody>
        </p:sp>
      </p:grpSp>
      <p:sp>
        <p:nvSpPr>
          <p:cNvPr id="67" name="קשת מלאה 66"/>
          <p:cNvSpPr/>
          <p:nvPr/>
        </p:nvSpPr>
        <p:spPr>
          <a:xfrm rot="10800000">
            <a:off x="1872100" y="4472582"/>
            <a:ext cx="8445884" cy="1411743"/>
          </a:xfrm>
          <a:prstGeom prst="blockArc">
            <a:avLst>
              <a:gd name="adj1" fmla="val 10507158"/>
              <a:gd name="adj2" fmla="val 282043"/>
              <a:gd name="adj3" fmla="val 19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4591" y="5537939"/>
            <a:ext cx="29806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לוי ורבקה זרים זה לזה</a:t>
            </a:r>
          </a:p>
        </p:txBody>
      </p:sp>
      <p:grpSp>
        <p:nvGrpSpPr>
          <p:cNvPr id="69" name="קבוצה 68"/>
          <p:cNvGrpSpPr/>
          <p:nvPr/>
        </p:nvGrpSpPr>
        <p:grpSpPr>
          <a:xfrm>
            <a:off x="11205292" y="4056924"/>
            <a:ext cx="986708" cy="1003300"/>
            <a:chOff x="5011768" y="3997025"/>
            <a:chExt cx="986708" cy="1003300"/>
          </a:xfrm>
        </p:grpSpPr>
        <p:pic>
          <p:nvPicPr>
            <p:cNvPr id="70" name="תמונה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72" name="קבוצה 71"/>
          <p:cNvGrpSpPr/>
          <p:nvPr/>
        </p:nvGrpSpPr>
        <p:grpSpPr>
          <a:xfrm>
            <a:off x="10132918" y="4294076"/>
            <a:ext cx="1180892" cy="573531"/>
            <a:chOff x="5563562" y="4653444"/>
            <a:chExt cx="860364" cy="573531"/>
          </a:xfrm>
        </p:grpSpPr>
        <p:grpSp>
          <p:nvGrpSpPr>
            <p:cNvPr id="73" name="קבוצה 72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75" name="חץ ימינה 74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77" name="קבוצה 76"/>
          <p:cNvGrpSpPr/>
          <p:nvPr/>
        </p:nvGrpSpPr>
        <p:grpSpPr>
          <a:xfrm>
            <a:off x="9892043" y="2949789"/>
            <a:ext cx="1059429" cy="1499848"/>
            <a:chOff x="1065666" y="4425351"/>
            <a:chExt cx="1105790" cy="1807313"/>
          </a:xfrm>
        </p:grpSpPr>
        <p:pic>
          <p:nvPicPr>
            <p:cNvPr id="78" name="תמונה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140064" y="5255055"/>
            <a:ext cx="30382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נשות לוי דבורה ורבקה </a:t>
            </a:r>
          </a:p>
          <a:p>
            <a:r>
              <a:rPr lang="he-IL" dirty="0"/>
              <a:t>נופלות ליבום לפני גד אח של לוי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21688" y="3175078"/>
            <a:ext cx="249669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גד לא יכול ליבם את רבקה כי היא אחותו מהאם.</a:t>
            </a:r>
          </a:p>
          <a:p>
            <a:r>
              <a:rPr lang="he-IL" dirty="0"/>
              <a:t>לכן דבורה פטורה מייבום</a:t>
            </a:r>
          </a:p>
        </p:txBody>
      </p:sp>
      <p:grpSp>
        <p:nvGrpSpPr>
          <p:cNvPr id="82" name="קבוצה 81"/>
          <p:cNvGrpSpPr/>
          <p:nvPr/>
        </p:nvGrpSpPr>
        <p:grpSpPr>
          <a:xfrm>
            <a:off x="2335709" y="4579787"/>
            <a:ext cx="7197598" cy="573531"/>
            <a:chOff x="3290059" y="3851820"/>
            <a:chExt cx="1050635" cy="573531"/>
          </a:xfrm>
        </p:grpSpPr>
        <p:grpSp>
          <p:nvGrpSpPr>
            <p:cNvPr id="83" name="קבוצה 82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85" name="חץ ימינה 84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3290059" y="3953950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/>
                <a:t>לוי נשא אישה את רבקה</a:t>
              </a:r>
            </a:p>
          </p:txBody>
        </p:sp>
      </p:grpSp>
      <p:sp>
        <p:nvSpPr>
          <p:cNvPr id="41" name="לחצן פעולה: בית 40">
            <a:hlinkClick r:id="rId11" action="ppaction://hlinksldjump" highlightClick="1"/>
          </p:cNvPr>
          <p:cNvSpPr/>
          <p:nvPr/>
        </p:nvSpPr>
        <p:spPr>
          <a:xfrm>
            <a:off x="456178" y="1041314"/>
            <a:ext cx="461682" cy="6608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42" name="תצוגת שקופית 41">
                <a:extLst>
                  <a:ext uri="{FF2B5EF4-FFF2-40B4-BE49-F238E27FC236}">
                    <a16:creationId xmlns:a16="http://schemas.microsoft.com/office/drawing/2014/main" id="{28E004EB-06B6-473E-AF41-ADF36386E661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0" y="5549342"/>
              <a:ext cx="2431324" cy="1367620"/>
            </p:xfrm>
            <a:graphic>
              <a:graphicData uri="http://schemas.microsoft.com/office/powerpoint/2016/slidezoom">
                <pslz:sldZm>
                  <pslz:sldZmObj sldId="276" cId="3094849991">
                    <pslz:zmPr id="{76048A19-4127-4E02-898B-895924E524C1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31324" cy="13676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2" name="תצוגת שקופית 4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8E004EB-06B6-473E-AF41-ADF36386E6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5549342"/>
                <a:ext cx="2431324" cy="13676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F683303-57F2-4E26-B0CF-31B250E87D2F}"/>
              </a:ext>
            </a:extLst>
          </p:cNvPr>
          <p:cNvSpPr txBox="1"/>
          <p:nvPr/>
        </p:nvSpPr>
        <p:spPr>
          <a:xfrm>
            <a:off x="243523" y="4875558"/>
            <a:ext cx="159282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וגם צרת צרתה</a:t>
            </a:r>
          </a:p>
          <a:p>
            <a:pPr algn="ctr"/>
            <a:r>
              <a:rPr lang="he-IL" sz="1100" dirty="0"/>
              <a:t>הקש על הציור</a:t>
            </a:r>
          </a:p>
        </p:txBody>
      </p:sp>
      <p:sp>
        <p:nvSpPr>
          <p:cNvPr id="40" name="מציין מיקום של תאריך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7107-115D-42DF-9120-B32A66FAB627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44" name="מציין מיקום של כותרת תחתונה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5" name="מציין מיקום של מספר שקופית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15</a:t>
            </a:fld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429882" y="3964625"/>
            <a:ext cx="221378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רבקה נולדה מנישואי לאה לשמעון</a:t>
            </a:r>
          </a:p>
        </p:txBody>
      </p:sp>
    </p:spTree>
    <p:extLst>
      <p:ext uri="{BB962C8B-B14F-4D97-AF65-F5344CB8AC3E}">
        <p14:creationId xmlns:p14="http://schemas.microsoft.com/office/powerpoint/2010/main" val="13832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80" grpId="0" animBg="1"/>
      <p:bldP spid="81" grpId="0" animBg="1"/>
      <p:bldP spid="41" grpId="0" animBg="1"/>
      <p:bldP spid="43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79143" y="-1199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חמותו מאמו -וגם צרת צרתה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9170951" y="2477459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6517819" y="2956775"/>
            <a:ext cx="939800" cy="990600"/>
            <a:chOff x="4794371" y="3098561"/>
            <a:chExt cx="939800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305518" y="2494671"/>
            <a:ext cx="1170677" cy="914400"/>
            <a:chOff x="3976777" y="2893924"/>
            <a:chExt cx="1170677" cy="9144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93924"/>
              <a:ext cx="1104900" cy="914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233455" y="959423"/>
            <a:ext cx="1155700" cy="990600"/>
            <a:chOff x="7695484" y="1138474"/>
            <a:chExt cx="1155700" cy="990600"/>
          </a:xfrm>
        </p:grpSpPr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7727774" y="4656221"/>
            <a:ext cx="1106818" cy="927936"/>
            <a:chOff x="5473700" y="2876550"/>
            <a:chExt cx="1244600" cy="1104900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2043704" y="3915157"/>
            <a:ext cx="934053" cy="990600"/>
            <a:chOff x="5147576" y="4839179"/>
            <a:chExt cx="723900" cy="889000"/>
          </a:xfrm>
        </p:grpSpPr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 rot="20886944">
            <a:off x="2878826" y="3814984"/>
            <a:ext cx="3779913" cy="573531"/>
            <a:chOff x="3294456" y="3851820"/>
            <a:chExt cx="1050630" cy="573531"/>
          </a:xfrm>
        </p:grpSpPr>
        <p:grpSp>
          <p:nvGrpSpPr>
            <p:cNvPr id="22" name="קבוצה 21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24" name="חץ ימינה 2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            נשא אישה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 rot="2602077">
            <a:off x="7208062" y="4039351"/>
            <a:ext cx="860364" cy="573531"/>
            <a:chOff x="5563562" y="4653444"/>
            <a:chExt cx="860364" cy="573531"/>
          </a:xfrm>
        </p:grpSpPr>
        <p:grpSp>
          <p:nvGrpSpPr>
            <p:cNvPr id="27" name="קבוצה 26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29" name="חץ ימינה 28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0000"/>
                  </a:solidFill>
                </a:rPr>
                <a:t>נשא אישה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3294468">
            <a:off x="5525911" y="1492994"/>
            <a:ext cx="577970" cy="1312071"/>
            <a:chOff x="6134941" y="3648851"/>
            <a:chExt cx="577970" cy="776500"/>
          </a:xfrm>
        </p:grpSpPr>
        <p:sp>
          <p:nvSpPr>
            <p:cNvPr id="32" name="חץ למטה 31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6699770" y="1920658"/>
            <a:ext cx="577970" cy="1036118"/>
            <a:chOff x="6134941" y="3648851"/>
            <a:chExt cx="577970" cy="776500"/>
          </a:xfrm>
        </p:grpSpPr>
        <p:sp>
          <p:nvSpPr>
            <p:cNvPr id="35" name="חץ למטה 34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 rot="17951990">
            <a:off x="7970777" y="1433869"/>
            <a:ext cx="577970" cy="2043039"/>
            <a:chOff x="6134941" y="3648851"/>
            <a:chExt cx="577970" cy="776500"/>
          </a:xfrm>
        </p:grpSpPr>
        <p:sp>
          <p:nvSpPr>
            <p:cNvPr id="38" name="חץ למטה 37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7310910" y="2610420"/>
            <a:ext cx="920241" cy="1366922"/>
            <a:chOff x="1065666" y="4425351"/>
            <a:chExt cx="1105790" cy="1807313"/>
          </a:xfrm>
        </p:grpSpPr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10805152" y="4007708"/>
            <a:ext cx="901700" cy="889000"/>
            <a:chOff x="10518902" y="2114306"/>
            <a:chExt cx="901700" cy="889000"/>
          </a:xfrm>
        </p:grpSpPr>
        <p:pic>
          <p:nvPicPr>
            <p:cNvPr id="44" name="תמונה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 rot="2602077">
            <a:off x="10049092" y="3575058"/>
            <a:ext cx="860364" cy="573531"/>
            <a:chOff x="5563562" y="4653444"/>
            <a:chExt cx="860364" cy="573531"/>
          </a:xfrm>
        </p:grpSpPr>
        <p:grpSp>
          <p:nvGrpSpPr>
            <p:cNvPr id="47" name="קבוצה 46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49" name="חץ ימינה 48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0000"/>
                  </a:solidFill>
                </a:rPr>
                <a:t>נשא אישה</a:t>
              </a:r>
            </a:p>
          </p:txBody>
        </p:sp>
      </p:grpSp>
      <p:grpSp>
        <p:nvGrpSpPr>
          <p:cNvPr id="51" name="קבוצה 50"/>
          <p:cNvGrpSpPr/>
          <p:nvPr/>
        </p:nvGrpSpPr>
        <p:grpSpPr>
          <a:xfrm rot="8187718">
            <a:off x="8250848" y="3709641"/>
            <a:ext cx="1381960" cy="775295"/>
            <a:chOff x="5330952" y="4553712"/>
            <a:chExt cx="1381960" cy="775295"/>
          </a:xfrm>
        </p:grpSpPr>
        <p:sp>
          <p:nvSpPr>
            <p:cNvPr id="52" name="חץ ימינה 51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/>
            <p:nvPr/>
          </p:nvSpPr>
          <p:spPr>
            <a:xfrm rot="10791847"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ייבם</a:t>
              </a: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10001093" y="1759184"/>
            <a:ext cx="804059" cy="1197591"/>
            <a:chOff x="1065666" y="4425351"/>
            <a:chExt cx="1105790" cy="1807313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57" name="קבוצה 56"/>
          <p:cNvGrpSpPr/>
          <p:nvPr/>
        </p:nvGrpSpPr>
        <p:grpSpPr>
          <a:xfrm rot="20886944">
            <a:off x="3874541" y="1415997"/>
            <a:ext cx="2796140" cy="573531"/>
            <a:chOff x="3294456" y="3851820"/>
            <a:chExt cx="1050630" cy="573531"/>
          </a:xfrm>
        </p:grpSpPr>
        <p:grpSp>
          <p:nvGrpSpPr>
            <p:cNvPr id="58" name="קבוצה 57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60" name="חץ ימינה 59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            נשא אישה</a:t>
              </a:r>
            </a:p>
          </p:txBody>
        </p:sp>
      </p:grpSp>
      <p:grpSp>
        <p:nvGrpSpPr>
          <p:cNvPr id="62" name="קבוצה 61"/>
          <p:cNvGrpSpPr/>
          <p:nvPr/>
        </p:nvGrpSpPr>
        <p:grpSpPr>
          <a:xfrm>
            <a:off x="3174550" y="1535423"/>
            <a:ext cx="889000" cy="889000"/>
            <a:chOff x="1327894" y="2176378"/>
            <a:chExt cx="889000" cy="889000"/>
          </a:xfrm>
        </p:grpSpPr>
        <p:pic>
          <p:nvPicPr>
            <p:cNvPr id="63" name="תמונה 6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444107" y="959423"/>
            <a:ext cx="1016000" cy="889000"/>
            <a:chOff x="4167637" y="3734998"/>
            <a:chExt cx="1016000" cy="889000"/>
          </a:xfrm>
        </p:grpSpPr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68" name="קבוצה 67"/>
          <p:cNvGrpSpPr/>
          <p:nvPr/>
        </p:nvGrpSpPr>
        <p:grpSpPr>
          <a:xfrm rot="1249539">
            <a:off x="1386119" y="1510607"/>
            <a:ext cx="1835720" cy="441693"/>
            <a:chOff x="1157430" y="2539072"/>
            <a:chExt cx="1835720" cy="441693"/>
          </a:xfrm>
        </p:grpSpPr>
        <p:sp>
          <p:nvSpPr>
            <p:cNvPr id="69" name="חץ שמאלה-ימינה 68"/>
            <p:cNvSpPr/>
            <p:nvPr/>
          </p:nvSpPr>
          <p:spPr>
            <a:xfrm>
              <a:off x="1157430" y="2539072"/>
              <a:ext cx="1835720" cy="4416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53794" y="2606389"/>
              <a:ext cx="16429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נישואים קודמים</a:t>
              </a:r>
            </a:p>
          </p:txBody>
        </p:sp>
      </p:grpSp>
      <p:grpSp>
        <p:nvGrpSpPr>
          <p:cNvPr id="77" name="קבוצה 76"/>
          <p:cNvGrpSpPr/>
          <p:nvPr/>
        </p:nvGrpSpPr>
        <p:grpSpPr>
          <a:xfrm rot="19743327">
            <a:off x="1296968" y="1784133"/>
            <a:ext cx="756430" cy="2382170"/>
            <a:chOff x="8712679" y="2668192"/>
            <a:chExt cx="756430" cy="661604"/>
          </a:xfrm>
        </p:grpSpPr>
        <p:sp>
          <p:nvSpPr>
            <p:cNvPr id="78" name="חץ למטה 7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82" name="קבוצה 81"/>
          <p:cNvGrpSpPr/>
          <p:nvPr/>
        </p:nvGrpSpPr>
        <p:grpSpPr>
          <a:xfrm rot="1864061">
            <a:off x="2590851" y="2232102"/>
            <a:ext cx="867925" cy="1651513"/>
            <a:chOff x="8712679" y="2668192"/>
            <a:chExt cx="756430" cy="661604"/>
          </a:xfrm>
        </p:grpSpPr>
        <p:sp>
          <p:nvSpPr>
            <p:cNvPr id="83" name="חץ למטה 8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85" name="קבוצה 84"/>
          <p:cNvGrpSpPr/>
          <p:nvPr/>
        </p:nvGrpSpPr>
        <p:grpSpPr>
          <a:xfrm rot="19336159">
            <a:off x="3982022" y="2372784"/>
            <a:ext cx="577970" cy="776500"/>
            <a:chOff x="6134941" y="3648851"/>
            <a:chExt cx="577970" cy="776500"/>
          </a:xfrm>
        </p:grpSpPr>
        <p:sp>
          <p:nvSpPr>
            <p:cNvPr id="86" name="חץ למטה 85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sp>
        <p:nvSpPr>
          <p:cNvPr id="88" name="קשת מלאה 87"/>
          <p:cNvSpPr/>
          <p:nvPr/>
        </p:nvSpPr>
        <p:spPr>
          <a:xfrm rot="11283651">
            <a:off x="2157205" y="4753457"/>
            <a:ext cx="6175694" cy="1033272"/>
          </a:xfrm>
          <a:prstGeom prst="blockArc">
            <a:avLst>
              <a:gd name="adj1" fmla="val 10658605"/>
              <a:gd name="adj2" fmla="val 202564"/>
              <a:gd name="adj3" fmla="val 13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598202">
            <a:off x="3603456" y="5405062"/>
            <a:ext cx="344551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צרת רבקה שהיא אחות יהודה</a:t>
            </a:r>
          </a:p>
        </p:txBody>
      </p:sp>
      <p:sp>
        <p:nvSpPr>
          <p:cNvPr id="89" name="קשת מלאה 88"/>
          <p:cNvSpPr/>
          <p:nvPr/>
        </p:nvSpPr>
        <p:spPr>
          <a:xfrm rot="9814322">
            <a:off x="8218422" y="4625152"/>
            <a:ext cx="3467835" cy="1353967"/>
          </a:xfrm>
          <a:prstGeom prst="blockArc">
            <a:avLst>
              <a:gd name="adj1" fmla="val 10800000"/>
              <a:gd name="adj2" fmla="val 371763"/>
              <a:gd name="adj3" fmla="val 24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20616539">
            <a:off x="8611772" y="5452387"/>
            <a:ext cx="322395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יפה צרת שרה. </a:t>
            </a:r>
          </a:p>
          <a:p>
            <a:pPr algn="ctr"/>
            <a:r>
              <a:rPr lang="he-IL" dirty="0"/>
              <a:t>שתיהן  נופלות לייבום אצל יהודה אח של ראובן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067" y="5337749"/>
            <a:ext cx="372086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כאשר לוי מת שרה נאסרה לייבום על יהודה משום צרת אחותו מאמו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094953" y="6165941"/>
            <a:ext cx="45432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txBody>
          <a:bodyPr wrap="square" rtlCol="1">
            <a:spAutoFit/>
          </a:bodyPr>
          <a:lstStyle/>
          <a:p>
            <a:r>
              <a:rPr lang="he-IL" dirty="0"/>
              <a:t>יפה היא צרת צרתה של רבקה. חמותו מאמו  ולכן היא פטורה מייבום אצל יהודה</a:t>
            </a:r>
          </a:p>
        </p:txBody>
      </p:sp>
      <p:sp>
        <p:nvSpPr>
          <p:cNvPr id="71" name="לחצן פעולה: בית 70">
            <a:hlinkClick r:id="rId13" action="ppaction://hlinksldjump" highlightClick="1"/>
          </p:cNvPr>
          <p:cNvSpPr/>
          <p:nvPr/>
        </p:nvSpPr>
        <p:spPr>
          <a:xfrm>
            <a:off x="5297" y="6118685"/>
            <a:ext cx="552450" cy="6463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D0071610-E605-4051-B696-FB0959605533}"/>
              </a:ext>
            </a:extLst>
          </p:cNvPr>
          <p:cNvGrpSpPr/>
          <p:nvPr/>
        </p:nvGrpSpPr>
        <p:grpSpPr>
          <a:xfrm>
            <a:off x="2856585" y="3476618"/>
            <a:ext cx="1883750" cy="656840"/>
            <a:chOff x="3580979" y="3449327"/>
            <a:chExt cx="1218939" cy="473314"/>
          </a:xfrm>
        </p:grpSpPr>
        <p:sp>
          <p:nvSpPr>
            <p:cNvPr id="72" name="חץ: שמאלה-ימינה 71">
              <a:extLst>
                <a:ext uri="{FF2B5EF4-FFF2-40B4-BE49-F238E27FC236}">
                  <a16:creationId xmlns:a16="http://schemas.microsoft.com/office/drawing/2014/main" id="{E773E884-69EF-43AF-828E-B0AED0411702}"/>
                </a:ext>
              </a:extLst>
            </p:cNvPr>
            <p:cNvSpPr/>
            <p:nvPr/>
          </p:nvSpPr>
          <p:spPr>
            <a:xfrm rot="19804121">
              <a:off x="3653157" y="3449327"/>
              <a:ext cx="1146761" cy="47331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2B759D-03F4-4BDE-A8F4-8E91C990AD6F}"/>
                </a:ext>
              </a:extLst>
            </p:cNvPr>
            <p:cNvSpPr txBox="1"/>
            <p:nvPr/>
          </p:nvSpPr>
          <p:spPr>
            <a:xfrm rot="19712119">
              <a:off x="3580979" y="3561469"/>
              <a:ext cx="1140002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אח ואחות מהאם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6D4B57A-BDFE-4DC2-90F8-5A9737FC0A46}"/>
              </a:ext>
            </a:extLst>
          </p:cNvPr>
          <p:cNvSpPr txBox="1"/>
          <p:nvPr/>
        </p:nvSpPr>
        <p:spPr>
          <a:xfrm rot="19712119">
            <a:off x="3798716" y="3738077"/>
            <a:ext cx="93020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אח ואחות</a:t>
            </a:r>
          </a:p>
        </p:txBody>
      </p:sp>
      <p:sp>
        <p:nvSpPr>
          <p:cNvPr id="90" name="מציין מיקום של תאריך 8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E12E-2DDF-4983-906F-9B0648042BE9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91" name="מציין מיקום של כותרת תחתונה 90"/>
          <p:cNvSpPr>
            <a:spLocks noGrp="1"/>
          </p:cNvSpPr>
          <p:nvPr>
            <p:ph type="ftr" sz="quarter" idx="11"/>
          </p:nvPr>
        </p:nvSpPr>
        <p:spPr>
          <a:xfrm>
            <a:off x="7551207" y="6429767"/>
            <a:ext cx="2567442" cy="380529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>
                <a:hlinkClick r:id="rId14"/>
              </a:rPr>
              <a:t>izakrossler@gmail.com</a:t>
            </a:r>
            <a:r>
              <a:rPr lang="en-US" dirty="0"/>
              <a:t>  </a:t>
            </a:r>
            <a:endParaRPr lang="he-IL" dirty="0"/>
          </a:p>
        </p:txBody>
      </p:sp>
      <p:sp>
        <p:nvSpPr>
          <p:cNvPr id="92" name="מציין מיקום של מספר שקופית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6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0" grpId="0" animBg="1"/>
      <p:bldP spid="89" grpId="0" animBg="1"/>
      <p:bldP spid="81" grpId="0" animBg="1"/>
      <p:bldP spid="94" grpId="0" animBg="1"/>
      <p:bldP spid="95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5B819-076E-4951-9C79-9E03CE61CB2D}"/>
              </a:ext>
            </a:extLst>
          </p:cNvPr>
          <p:cNvSpPr txBox="1"/>
          <p:nvPr/>
        </p:nvSpPr>
        <p:spPr>
          <a:xfrm>
            <a:off x="5088341" y="263905"/>
            <a:ext cx="12920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אחות אשתו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13AAA223-8006-4583-A8F9-CC4DC8C245D1}"/>
              </a:ext>
            </a:extLst>
          </p:cNvPr>
          <p:cNvGrpSpPr/>
          <p:nvPr/>
        </p:nvGrpSpPr>
        <p:grpSpPr>
          <a:xfrm>
            <a:off x="5411585" y="709038"/>
            <a:ext cx="1148167" cy="1092200"/>
            <a:chOff x="7741009" y="2738648"/>
            <a:chExt cx="1092200" cy="1092200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4E9ED20F-C0BF-4848-801F-CA53E461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113C19-3251-4061-A81B-586C1E481F76}"/>
                </a:ext>
              </a:extLst>
            </p:cNvPr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4C8EFC9F-55B7-4094-83B0-BC94801A8029}"/>
              </a:ext>
            </a:extLst>
          </p:cNvPr>
          <p:cNvGrpSpPr/>
          <p:nvPr/>
        </p:nvGrpSpPr>
        <p:grpSpPr>
          <a:xfrm>
            <a:off x="9854967" y="5204916"/>
            <a:ext cx="939800" cy="990600"/>
            <a:chOff x="4794371" y="3098561"/>
            <a:chExt cx="939800" cy="990600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7AD05FB4-27A2-4576-AE75-5A7312008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D5D084-CEE7-4D36-94DB-A88465828782}"/>
                </a:ext>
              </a:extLst>
            </p:cNvPr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4BFAF84-5D3A-4439-8A71-0AE8C17129CB}"/>
              </a:ext>
            </a:extLst>
          </p:cNvPr>
          <p:cNvGrpSpPr/>
          <p:nvPr/>
        </p:nvGrpSpPr>
        <p:grpSpPr>
          <a:xfrm>
            <a:off x="358658" y="5105935"/>
            <a:ext cx="1170677" cy="914400"/>
            <a:chOff x="3976777" y="2893924"/>
            <a:chExt cx="1170677" cy="914400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5B9F77F9-5FF1-439F-9C66-807F2A68B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93924"/>
              <a:ext cx="11049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CAE33B-B0A6-4266-8CE6-3909B5E38F5C}"/>
                </a:ext>
              </a:extLst>
            </p:cNvPr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B8CE70C6-1910-4878-9E9B-1BEEF1F6A9C4}"/>
              </a:ext>
            </a:extLst>
          </p:cNvPr>
          <p:cNvGrpSpPr/>
          <p:nvPr/>
        </p:nvGrpSpPr>
        <p:grpSpPr>
          <a:xfrm>
            <a:off x="6978164" y="5757135"/>
            <a:ext cx="1016000" cy="889000"/>
            <a:chOff x="4167637" y="3734998"/>
            <a:chExt cx="1016000" cy="889000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837E2232-4065-4B1A-9BDE-5ED560D5B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6EF8B9-CA45-4DE9-BF01-A22C1A6EA8D4}"/>
                </a:ext>
              </a:extLst>
            </p:cNvPr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6CA8DD72-3E4A-4112-A0E1-1E26950D50FA}"/>
              </a:ext>
            </a:extLst>
          </p:cNvPr>
          <p:cNvGrpSpPr/>
          <p:nvPr/>
        </p:nvGrpSpPr>
        <p:grpSpPr>
          <a:xfrm>
            <a:off x="3690188" y="3515520"/>
            <a:ext cx="1274312" cy="1092200"/>
            <a:chOff x="5399538" y="2882900"/>
            <a:chExt cx="1274312" cy="1092200"/>
          </a:xfrm>
        </p:grpSpPr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8CAA1258-6E5B-49F0-BA6C-3F4A9FCE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152E8-C2BE-4AC7-8AA9-0B30A6E6FAF5}"/>
                </a:ext>
              </a:extLst>
            </p:cNvPr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74F289B8-C96A-4B82-86BE-DEEC1732170D}"/>
              </a:ext>
            </a:extLst>
          </p:cNvPr>
          <p:cNvGrpSpPr/>
          <p:nvPr/>
        </p:nvGrpSpPr>
        <p:grpSpPr>
          <a:xfrm>
            <a:off x="2665981" y="580537"/>
            <a:ext cx="1106818" cy="927936"/>
            <a:chOff x="5473700" y="2876550"/>
            <a:chExt cx="1244600" cy="1104900"/>
          </a:xfrm>
        </p:grpSpPr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0CADC02E-778E-47F5-8522-7A7116B2D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9F1F20-5E10-450D-8E40-C507107AB68E}"/>
                </a:ext>
              </a:extLst>
            </p:cNvPr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3C1109E0-F80C-4C3C-A5D7-B0038918CAD3}"/>
              </a:ext>
            </a:extLst>
          </p:cNvPr>
          <p:cNvGrpSpPr/>
          <p:nvPr/>
        </p:nvGrpSpPr>
        <p:grpSpPr>
          <a:xfrm>
            <a:off x="7553692" y="3768593"/>
            <a:ext cx="761162" cy="889000"/>
            <a:chOff x="4565410" y="4442364"/>
            <a:chExt cx="761162" cy="889000"/>
          </a:xfrm>
        </p:grpSpPr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072EF748-2C8F-4EBB-BE51-607E532E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BAB824-FE00-47A9-8DBC-2F2E8A544889}"/>
                </a:ext>
              </a:extLst>
            </p:cNvPr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EEE9FCFF-925E-438D-AB4D-13210176C707}"/>
              </a:ext>
            </a:extLst>
          </p:cNvPr>
          <p:cNvGrpSpPr/>
          <p:nvPr/>
        </p:nvGrpSpPr>
        <p:grpSpPr>
          <a:xfrm>
            <a:off x="10255169" y="2732015"/>
            <a:ext cx="934053" cy="990600"/>
            <a:chOff x="5147576" y="4839179"/>
            <a:chExt cx="723900" cy="889000"/>
          </a:xfrm>
        </p:grpSpPr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98EB6271-2348-499B-802B-2C521ACD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DCAA6-8BFF-4DF1-951B-56019ED0994B}"/>
                </a:ext>
              </a:extLst>
            </p:cNvPr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49899539-6F6D-45D3-8896-ED881C713A70}"/>
              </a:ext>
            </a:extLst>
          </p:cNvPr>
          <p:cNvGrpSpPr/>
          <p:nvPr/>
        </p:nvGrpSpPr>
        <p:grpSpPr>
          <a:xfrm>
            <a:off x="8391254" y="647771"/>
            <a:ext cx="901700" cy="889000"/>
            <a:chOff x="10518902" y="2114306"/>
            <a:chExt cx="901700" cy="889000"/>
          </a:xfrm>
        </p:grpSpPr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5D1AC38A-D5CD-4318-92C3-98607876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9A0C79-8436-4ECB-B6B5-72D4F2A5E5CA}"/>
                </a:ext>
              </a:extLst>
            </p:cNvPr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B9FC8F42-6968-4969-ACD3-64AD195EE699}"/>
              </a:ext>
            </a:extLst>
          </p:cNvPr>
          <p:cNvGrpSpPr/>
          <p:nvPr/>
        </p:nvGrpSpPr>
        <p:grpSpPr>
          <a:xfrm>
            <a:off x="996128" y="2235057"/>
            <a:ext cx="889000" cy="889000"/>
            <a:chOff x="1327894" y="2176378"/>
            <a:chExt cx="889000" cy="889000"/>
          </a:xfrm>
        </p:grpSpPr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EB546ED7-31EC-44AA-B2C5-9DE6963DD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A2114C-0986-4359-9E28-16392B5F921C}"/>
                </a:ext>
              </a:extLst>
            </p:cNvPr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810438C5-5EE3-4830-963E-7DA77948C265}"/>
              </a:ext>
            </a:extLst>
          </p:cNvPr>
          <p:cNvGrpSpPr/>
          <p:nvPr/>
        </p:nvGrpSpPr>
        <p:grpSpPr>
          <a:xfrm>
            <a:off x="3469416" y="5706335"/>
            <a:ext cx="1155700" cy="990600"/>
            <a:chOff x="7695484" y="1138474"/>
            <a:chExt cx="1155700" cy="990600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259DA075-BE71-4778-8EC4-6E7EDA2B1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36B5E3-CD74-42F3-B0F8-FE5443067AC2}"/>
                </a:ext>
              </a:extLst>
            </p:cNvPr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A6707FCD-4EBA-4DB7-B068-277E83E55ACD}"/>
              </a:ext>
            </a:extLst>
          </p:cNvPr>
          <p:cNvGrpSpPr/>
          <p:nvPr/>
        </p:nvGrpSpPr>
        <p:grpSpPr>
          <a:xfrm>
            <a:off x="5600456" y="1883281"/>
            <a:ext cx="939800" cy="990600"/>
            <a:chOff x="4613809" y="755494"/>
            <a:chExt cx="939800" cy="990600"/>
          </a:xfrm>
        </p:grpSpPr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940740A4-9D75-426D-8659-FF6D718FC844}"/>
                </a:ext>
              </a:extLst>
            </p:cNvPr>
            <p:cNvGrpSpPr/>
            <p:nvPr/>
          </p:nvGrpSpPr>
          <p:grpSpPr>
            <a:xfrm flipH="1">
              <a:off x="4613809" y="755494"/>
              <a:ext cx="939800" cy="990600"/>
              <a:chOff x="4794371" y="3098561"/>
              <a:chExt cx="939800" cy="990600"/>
            </a:xfrm>
          </p:grpSpPr>
          <p:pic>
            <p:nvPicPr>
              <p:cNvPr id="40" name="תמונה 39">
                <a:extLst>
                  <a:ext uri="{FF2B5EF4-FFF2-40B4-BE49-F238E27FC236}">
                    <a16:creationId xmlns:a16="http://schemas.microsoft.com/office/drawing/2014/main" id="{6F39A15B-39A9-406A-B3EA-03E485E86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4371" y="3098561"/>
                <a:ext cx="939800" cy="9906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51C7148-1162-45CE-8F9E-34B8DB2168BC}"/>
                  </a:ext>
                </a:extLst>
              </p:cNvPr>
              <p:cNvSpPr txBox="1"/>
              <p:nvPr/>
            </p:nvSpPr>
            <p:spPr>
              <a:xfrm>
                <a:off x="4994693" y="3726612"/>
                <a:ext cx="586597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dirty="0">
                    <a:solidFill>
                      <a:schemeClr val="bg1"/>
                    </a:solidFill>
                  </a:rPr>
                  <a:t>לוי</a:t>
                </a:r>
                <a:endParaRPr lang="he-IL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80F6DB-E129-4993-A41E-9054AF3FAE0F}"/>
                </a:ext>
              </a:extLst>
            </p:cNvPr>
            <p:cNvSpPr txBox="1"/>
            <p:nvPr/>
          </p:nvSpPr>
          <p:spPr>
            <a:xfrm>
              <a:off x="4613809" y="1337378"/>
              <a:ext cx="4892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דן</a:t>
              </a:r>
            </a:p>
          </p:txBody>
        </p: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D5EC545C-4F5D-41D1-88D0-FDFCD1E36D76}"/>
              </a:ext>
            </a:extLst>
          </p:cNvPr>
          <p:cNvGrpSpPr/>
          <p:nvPr/>
        </p:nvGrpSpPr>
        <p:grpSpPr>
          <a:xfrm rot="2429930">
            <a:off x="2117592" y="1405099"/>
            <a:ext cx="756430" cy="1298286"/>
            <a:chOff x="8712679" y="2668192"/>
            <a:chExt cx="756430" cy="661604"/>
          </a:xfrm>
        </p:grpSpPr>
        <p:sp>
          <p:nvSpPr>
            <p:cNvPr id="45" name="חץ למטה 42">
              <a:extLst>
                <a:ext uri="{FF2B5EF4-FFF2-40B4-BE49-F238E27FC236}">
                  <a16:creationId xmlns:a16="http://schemas.microsoft.com/office/drawing/2014/main" id="{04BA7185-499B-426C-94FC-DD6370292C02}"/>
                </a:ext>
              </a:extLst>
            </p:cNvPr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3520E5-3CB4-49F6-A00F-A7EBAF722AE3}"/>
                </a:ext>
              </a:extLst>
            </p:cNvPr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3E13C2D1-7D49-4880-B920-F9758FE18F00}"/>
              </a:ext>
            </a:extLst>
          </p:cNvPr>
          <p:cNvGrpSpPr/>
          <p:nvPr/>
        </p:nvGrpSpPr>
        <p:grpSpPr>
          <a:xfrm rot="18534948">
            <a:off x="9355350" y="1428440"/>
            <a:ext cx="756430" cy="1759370"/>
            <a:chOff x="8712679" y="2668192"/>
            <a:chExt cx="756430" cy="661604"/>
          </a:xfrm>
        </p:grpSpPr>
        <p:sp>
          <p:nvSpPr>
            <p:cNvPr id="48" name="חץ למטה 42">
              <a:extLst>
                <a:ext uri="{FF2B5EF4-FFF2-40B4-BE49-F238E27FC236}">
                  <a16:creationId xmlns:a16="http://schemas.microsoft.com/office/drawing/2014/main" id="{8ECBFC0A-90EB-405B-868C-D1557B117F7A}"/>
                </a:ext>
              </a:extLst>
            </p:cNvPr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00A8FB-750A-442D-91D0-AE514FC5F68D}"/>
                </a:ext>
              </a:extLst>
            </p:cNvPr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A13F713B-C589-4139-B81D-3B7536F49584}"/>
              </a:ext>
            </a:extLst>
          </p:cNvPr>
          <p:cNvGrpSpPr/>
          <p:nvPr/>
        </p:nvGrpSpPr>
        <p:grpSpPr>
          <a:xfrm rot="575197">
            <a:off x="3835710" y="993789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1" name="קבוצה 50">
              <a:extLst>
                <a:ext uri="{FF2B5EF4-FFF2-40B4-BE49-F238E27FC236}">
                  <a16:creationId xmlns:a16="http://schemas.microsoft.com/office/drawing/2014/main" id="{79BD8BE8-02E6-4BF0-8902-B8B00A01417B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3" name="חץ ימינה 47">
                <a:extLst>
                  <a:ext uri="{FF2B5EF4-FFF2-40B4-BE49-F238E27FC236}">
                    <a16:creationId xmlns:a16="http://schemas.microsoft.com/office/drawing/2014/main" id="{21B02B81-54CF-4A08-B1A9-1CEE6DB5DAC9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D881894-C410-4C28-953B-10DC8C07DB5B}"/>
                  </a:ext>
                </a:extLst>
              </p:cNvPr>
              <p:cNvSpPr txBox="1"/>
              <p:nvPr/>
            </p:nvSpPr>
            <p:spPr>
              <a:xfrm>
                <a:off x="3462289" y="409409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23F846-654B-48A9-BABA-1C5F5C754EF4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7F89ADF1-D7C4-4A7D-89D7-CCB8C8AA1E39}"/>
              </a:ext>
            </a:extLst>
          </p:cNvPr>
          <p:cNvGrpSpPr/>
          <p:nvPr/>
        </p:nvGrpSpPr>
        <p:grpSpPr>
          <a:xfrm rot="10800000">
            <a:off x="6805308" y="1219213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6" name="קבוצה 55">
              <a:extLst>
                <a:ext uri="{FF2B5EF4-FFF2-40B4-BE49-F238E27FC236}">
                  <a16:creationId xmlns:a16="http://schemas.microsoft.com/office/drawing/2014/main" id="{69FE6796-C1E8-4AB5-A279-5461B46CE6D6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8" name="חץ ימינה 47">
                <a:extLst>
                  <a:ext uri="{FF2B5EF4-FFF2-40B4-BE49-F238E27FC236}">
                    <a16:creationId xmlns:a16="http://schemas.microsoft.com/office/drawing/2014/main" id="{0801E5BA-7936-4F06-B5C3-BB27E470E6F9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1BC8F7C-73C4-4928-9100-64A8308DE81B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869719D-DCA1-439E-BAE3-66CDC4FBC804}"/>
                </a:ext>
              </a:extLst>
            </p:cNvPr>
            <p:cNvSpPr txBox="1"/>
            <p:nvPr/>
          </p:nvSpPr>
          <p:spPr>
            <a:xfrm rot="10800000"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D6D31151-BF48-4D40-92EA-D8479F4041CA}"/>
              </a:ext>
            </a:extLst>
          </p:cNvPr>
          <p:cNvGrpSpPr/>
          <p:nvPr/>
        </p:nvGrpSpPr>
        <p:grpSpPr>
          <a:xfrm>
            <a:off x="6499544" y="-93312"/>
            <a:ext cx="920915" cy="1312680"/>
            <a:chOff x="1047931" y="4391642"/>
            <a:chExt cx="1186776" cy="1807313"/>
          </a:xfrm>
        </p:grpSpPr>
        <p:pic>
          <p:nvPicPr>
            <p:cNvPr id="61" name="תמונה 60">
              <a:extLst>
                <a:ext uri="{FF2B5EF4-FFF2-40B4-BE49-F238E27FC236}">
                  <a16:creationId xmlns:a16="http://schemas.microsoft.com/office/drawing/2014/main" id="{E9421E87-796C-4DD9-AC11-8138C83B6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637E14-0232-4BE0-B1C4-22C04D7196F9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7FDE314F-F246-4F73-BC89-6E496104C7BB}"/>
              </a:ext>
            </a:extLst>
          </p:cNvPr>
          <p:cNvGrpSpPr/>
          <p:nvPr/>
        </p:nvGrpSpPr>
        <p:grpSpPr>
          <a:xfrm rot="8664946">
            <a:off x="6496905" y="1828660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4" name="קבוצה 63">
              <a:extLst>
                <a:ext uri="{FF2B5EF4-FFF2-40B4-BE49-F238E27FC236}">
                  <a16:creationId xmlns:a16="http://schemas.microsoft.com/office/drawing/2014/main" id="{7C1E2565-82C0-40FC-8118-D2AB1ACAF944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6" name="חץ ימינה 47">
                <a:extLst>
                  <a:ext uri="{FF2B5EF4-FFF2-40B4-BE49-F238E27FC236}">
                    <a16:creationId xmlns:a16="http://schemas.microsoft.com/office/drawing/2014/main" id="{CD7BC121-C282-42A6-898E-6BBB3C68E536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9943E7-F03D-425C-8313-61C5976A1D3B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F00914-2F4D-47E1-BDD2-E5DDC2830871}"/>
                </a:ext>
              </a:extLst>
            </p:cNvPr>
            <p:cNvSpPr txBox="1"/>
            <p:nvPr/>
          </p:nvSpPr>
          <p:spPr>
            <a:xfrm rot="10800000"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AF72781D-5BF5-4A03-A3A9-C500CC5EAC2A}"/>
              </a:ext>
            </a:extLst>
          </p:cNvPr>
          <p:cNvGrpSpPr/>
          <p:nvPr/>
        </p:nvGrpSpPr>
        <p:grpSpPr>
          <a:xfrm rot="1861169">
            <a:off x="3727567" y="1790458"/>
            <a:ext cx="1973769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9" name="קבוצה 68">
              <a:extLst>
                <a:ext uri="{FF2B5EF4-FFF2-40B4-BE49-F238E27FC236}">
                  <a16:creationId xmlns:a16="http://schemas.microsoft.com/office/drawing/2014/main" id="{705F9030-D823-4A13-85DD-5DBEAB3E16DB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1" name="חץ ימינה 47">
                <a:extLst>
                  <a:ext uri="{FF2B5EF4-FFF2-40B4-BE49-F238E27FC236}">
                    <a16:creationId xmlns:a16="http://schemas.microsoft.com/office/drawing/2014/main" id="{2D9C4B0B-49A4-4005-9786-ED46078D5C61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AE21EF9-9F58-4B2C-93BE-9CAAC8F95FA1}"/>
                  </a:ext>
                </a:extLst>
              </p:cNvPr>
              <p:cNvSpPr txBox="1"/>
              <p:nvPr/>
            </p:nvSpPr>
            <p:spPr>
              <a:xfrm>
                <a:off x="3462289" y="409409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1317058-0D30-43EF-BC49-F6AE24035A7B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3" name="קבוצה 72">
            <a:extLst>
              <a:ext uri="{FF2B5EF4-FFF2-40B4-BE49-F238E27FC236}">
                <a16:creationId xmlns:a16="http://schemas.microsoft.com/office/drawing/2014/main" id="{917E8D67-6961-49F2-9AFD-7921A2BC254B}"/>
              </a:ext>
            </a:extLst>
          </p:cNvPr>
          <p:cNvGrpSpPr/>
          <p:nvPr/>
        </p:nvGrpSpPr>
        <p:grpSpPr>
          <a:xfrm rot="867478">
            <a:off x="7783830" y="1506203"/>
            <a:ext cx="756430" cy="2251057"/>
            <a:chOff x="8712679" y="2668192"/>
            <a:chExt cx="756430" cy="661604"/>
          </a:xfrm>
        </p:grpSpPr>
        <p:sp>
          <p:nvSpPr>
            <p:cNvPr id="74" name="חץ למטה 42">
              <a:extLst>
                <a:ext uri="{FF2B5EF4-FFF2-40B4-BE49-F238E27FC236}">
                  <a16:creationId xmlns:a16="http://schemas.microsoft.com/office/drawing/2014/main" id="{64D58AF1-1A30-458F-8A26-47B02C0253C3}"/>
                </a:ext>
              </a:extLst>
            </p:cNvPr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C0E328-4DB5-44CE-893D-46FA0C9A777C}"/>
                </a:ext>
              </a:extLst>
            </p:cNvPr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2FEC8F2A-8B3E-4835-871D-66A66CE32E2E}"/>
              </a:ext>
            </a:extLst>
          </p:cNvPr>
          <p:cNvGrpSpPr/>
          <p:nvPr/>
        </p:nvGrpSpPr>
        <p:grpSpPr>
          <a:xfrm rot="19996985">
            <a:off x="3289778" y="1474251"/>
            <a:ext cx="756430" cy="2176780"/>
            <a:chOff x="8712679" y="2668192"/>
            <a:chExt cx="756430" cy="661604"/>
          </a:xfrm>
        </p:grpSpPr>
        <p:sp>
          <p:nvSpPr>
            <p:cNvPr id="77" name="חץ למטה 42">
              <a:extLst>
                <a:ext uri="{FF2B5EF4-FFF2-40B4-BE49-F238E27FC236}">
                  <a16:creationId xmlns:a16="http://schemas.microsoft.com/office/drawing/2014/main" id="{2EAF8C17-64C1-487E-8358-3C4F3D4CEDC6}"/>
                </a:ext>
              </a:extLst>
            </p:cNvPr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B44FA5-0330-4F77-BECA-DC833C93A2A8}"/>
                </a:ext>
              </a:extLst>
            </p:cNvPr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68B946C2-9400-4DA7-86B7-22EEEE9D44BD}"/>
              </a:ext>
            </a:extLst>
          </p:cNvPr>
          <p:cNvGrpSpPr/>
          <p:nvPr/>
        </p:nvGrpSpPr>
        <p:grpSpPr>
          <a:xfrm rot="1064112">
            <a:off x="1712328" y="3392412"/>
            <a:ext cx="2276390" cy="583000"/>
            <a:chOff x="4777617" y="4193724"/>
            <a:chExt cx="2276390" cy="583000"/>
          </a:xfrm>
        </p:grpSpPr>
        <p:sp>
          <p:nvSpPr>
            <p:cNvPr id="81" name="חץ שמאלה-ימינה 79">
              <a:extLst>
                <a:ext uri="{FF2B5EF4-FFF2-40B4-BE49-F238E27FC236}">
                  <a16:creationId xmlns:a16="http://schemas.microsoft.com/office/drawing/2014/main" id="{84B634CE-0B7F-467D-95AA-3B90CA9B08E8}"/>
                </a:ext>
              </a:extLst>
            </p:cNvPr>
            <p:cNvSpPr/>
            <p:nvPr/>
          </p:nvSpPr>
          <p:spPr>
            <a:xfrm>
              <a:off x="4777617" y="4193724"/>
              <a:ext cx="2276390" cy="583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457B365-69DE-49F6-828B-746A9EF35842}"/>
                </a:ext>
              </a:extLst>
            </p:cNvPr>
            <p:cNvSpPr txBox="1"/>
            <p:nvPr/>
          </p:nvSpPr>
          <p:spPr>
            <a:xfrm>
              <a:off x="5127613" y="4295534"/>
              <a:ext cx="153998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אחיות מן האם </a:t>
              </a:r>
            </a:p>
          </p:txBody>
        </p:sp>
      </p:grp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F0B1A48B-256C-4F0C-A6E7-7357264A8759}"/>
              </a:ext>
            </a:extLst>
          </p:cNvPr>
          <p:cNvGrpSpPr/>
          <p:nvPr/>
        </p:nvGrpSpPr>
        <p:grpSpPr>
          <a:xfrm rot="20302927">
            <a:off x="8242109" y="3464202"/>
            <a:ext cx="2276390" cy="583000"/>
            <a:chOff x="4777617" y="4193724"/>
            <a:chExt cx="2276390" cy="583000"/>
          </a:xfrm>
        </p:grpSpPr>
        <p:sp>
          <p:nvSpPr>
            <p:cNvPr id="84" name="חץ שמאלה-ימינה 79">
              <a:extLst>
                <a:ext uri="{FF2B5EF4-FFF2-40B4-BE49-F238E27FC236}">
                  <a16:creationId xmlns:a16="http://schemas.microsoft.com/office/drawing/2014/main" id="{85711267-B6A2-4CFF-B7F2-741CBDE0D7B2}"/>
                </a:ext>
              </a:extLst>
            </p:cNvPr>
            <p:cNvSpPr/>
            <p:nvPr/>
          </p:nvSpPr>
          <p:spPr>
            <a:xfrm>
              <a:off x="4777617" y="4193724"/>
              <a:ext cx="2276390" cy="583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639B46B-BA56-4105-8F2D-BBDCC2FF40C0}"/>
                </a:ext>
              </a:extLst>
            </p:cNvPr>
            <p:cNvSpPr txBox="1"/>
            <p:nvPr/>
          </p:nvSpPr>
          <p:spPr>
            <a:xfrm>
              <a:off x="5127613" y="4295534"/>
              <a:ext cx="153998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אחיות מן האם </a:t>
              </a:r>
            </a:p>
          </p:txBody>
        </p:sp>
      </p:grpSp>
      <p:grpSp>
        <p:nvGrpSpPr>
          <p:cNvPr id="89" name="קבוצה 88">
            <a:extLst>
              <a:ext uri="{FF2B5EF4-FFF2-40B4-BE49-F238E27FC236}">
                <a16:creationId xmlns:a16="http://schemas.microsoft.com/office/drawing/2014/main" id="{3C629AA5-EC6B-4BB7-BCD0-1863AC95E671}"/>
              </a:ext>
            </a:extLst>
          </p:cNvPr>
          <p:cNvGrpSpPr/>
          <p:nvPr/>
        </p:nvGrpSpPr>
        <p:grpSpPr>
          <a:xfrm rot="6041504">
            <a:off x="9860921" y="4161529"/>
            <a:ext cx="1461742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0" name="קבוצה 89">
              <a:extLst>
                <a:ext uri="{FF2B5EF4-FFF2-40B4-BE49-F238E27FC236}">
                  <a16:creationId xmlns:a16="http://schemas.microsoft.com/office/drawing/2014/main" id="{D70887A8-06BD-4800-BA2E-4D968A985237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92" name="חץ ימינה 47">
                <a:extLst>
                  <a:ext uri="{FF2B5EF4-FFF2-40B4-BE49-F238E27FC236}">
                    <a16:creationId xmlns:a16="http://schemas.microsoft.com/office/drawing/2014/main" id="{7654B8AB-CE99-4EAA-AAF2-BAE04F567B7A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DFA9492-4DFF-4DE8-8CBB-A308504EB118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813D7C-5F98-4EB6-A5FC-23FD46589FA1}"/>
                </a:ext>
              </a:extLst>
            </p:cNvPr>
            <p:cNvSpPr txBox="1"/>
            <p:nvPr/>
          </p:nvSpPr>
          <p:spPr>
            <a:xfrm rot="10800000">
              <a:off x="3535790" y="3986662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94" name="קבוצה 93">
            <a:extLst>
              <a:ext uri="{FF2B5EF4-FFF2-40B4-BE49-F238E27FC236}">
                <a16:creationId xmlns:a16="http://schemas.microsoft.com/office/drawing/2014/main" id="{FE54C7AF-6C03-43A4-A2D3-4CF8EE833C1B}"/>
              </a:ext>
            </a:extLst>
          </p:cNvPr>
          <p:cNvGrpSpPr/>
          <p:nvPr/>
        </p:nvGrpSpPr>
        <p:grpSpPr>
          <a:xfrm rot="6041504">
            <a:off x="246573" y="3879317"/>
            <a:ext cx="1816249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5" name="קבוצה 94">
              <a:extLst>
                <a:ext uri="{FF2B5EF4-FFF2-40B4-BE49-F238E27FC236}">
                  <a16:creationId xmlns:a16="http://schemas.microsoft.com/office/drawing/2014/main" id="{A08C4EBC-641C-4BFC-BCC7-5B1D6D972DF4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97" name="חץ ימינה 47">
                <a:extLst>
                  <a:ext uri="{FF2B5EF4-FFF2-40B4-BE49-F238E27FC236}">
                    <a16:creationId xmlns:a16="http://schemas.microsoft.com/office/drawing/2014/main" id="{10D9781A-5AF0-4ADD-8BE8-42B921FB0973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696C086-D267-48FC-B80D-E5182BF1CB3B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61B7F5A-E2BA-4905-8E3F-7E92D3E9EDF5}"/>
                </a:ext>
              </a:extLst>
            </p:cNvPr>
            <p:cNvSpPr txBox="1"/>
            <p:nvPr/>
          </p:nvSpPr>
          <p:spPr>
            <a:xfrm rot="10800000"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99" name="קבוצה 98">
            <a:extLst>
              <a:ext uri="{FF2B5EF4-FFF2-40B4-BE49-F238E27FC236}">
                <a16:creationId xmlns:a16="http://schemas.microsoft.com/office/drawing/2014/main" id="{F6287B96-1140-42E9-999F-611D3EA4001A}"/>
              </a:ext>
            </a:extLst>
          </p:cNvPr>
          <p:cNvGrpSpPr/>
          <p:nvPr/>
        </p:nvGrpSpPr>
        <p:grpSpPr>
          <a:xfrm rot="6041504">
            <a:off x="7047447" y="4881261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00" name="קבוצה 99">
              <a:extLst>
                <a:ext uri="{FF2B5EF4-FFF2-40B4-BE49-F238E27FC236}">
                  <a16:creationId xmlns:a16="http://schemas.microsoft.com/office/drawing/2014/main" id="{16CA759A-1A59-40DA-BCE4-B872F4F5A501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02" name="חץ ימינה 47">
                <a:extLst>
                  <a:ext uri="{FF2B5EF4-FFF2-40B4-BE49-F238E27FC236}">
                    <a16:creationId xmlns:a16="http://schemas.microsoft.com/office/drawing/2014/main" id="{CA19DD04-2A79-49F4-BADC-DEA0214E93F1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C68949D-D87F-4302-A595-51F80E5908B3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15695D0-CD2A-4012-997A-A1B32126BC7D}"/>
                </a:ext>
              </a:extLst>
            </p:cNvPr>
            <p:cNvSpPr txBox="1"/>
            <p:nvPr/>
          </p:nvSpPr>
          <p:spPr>
            <a:xfrm rot="10800000"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104" name="קבוצה 103">
            <a:extLst>
              <a:ext uri="{FF2B5EF4-FFF2-40B4-BE49-F238E27FC236}">
                <a16:creationId xmlns:a16="http://schemas.microsoft.com/office/drawing/2014/main" id="{0EBA814B-65BF-4443-B62A-DBAD623F6D9F}"/>
              </a:ext>
            </a:extLst>
          </p:cNvPr>
          <p:cNvGrpSpPr/>
          <p:nvPr/>
        </p:nvGrpSpPr>
        <p:grpSpPr>
          <a:xfrm rot="6041504">
            <a:off x="3786005" y="4765792"/>
            <a:ext cx="1233129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05" name="קבוצה 104">
              <a:extLst>
                <a:ext uri="{FF2B5EF4-FFF2-40B4-BE49-F238E27FC236}">
                  <a16:creationId xmlns:a16="http://schemas.microsoft.com/office/drawing/2014/main" id="{C1BE6E8C-691D-4922-AD48-236D7B4A8F1D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07" name="חץ ימינה 47">
                <a:extLst>
                  <a:ext uri="{FF2B5EF4-FFF2-40B4-BE49-F238E27FC236}">
                    <a16:creationId xmlns:a16="http://schemas.microsoft.com/office/drawing/2014/main" id="{8B921CB8-3956-4425-BDE0-7FE673F19E8E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11DE008-EC83-4BED-B5D9-4E73BE22071F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559330C-9B17-48F0-9A89-5F18ACA04B08}"/>
                </a:ext>
              </a:extLst>
            </p:cNvPr>
            <p:cNvSpPr txBox="1"/>
            <p:nvPr/>
          </p:nvSpPr>
          <p:spPr>
            <a:xfrm rot="10800000"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109" name="קבוצה 108">
            <a:extLst>
              <a:ext uri="{FF2B5EF4-FFF2-40B4-BE49-F238E27FC236}">
                <a16:creationId xmlns:a16="http://schemas.microsoft.com/office/drawing/2014/main" id="{290F1665-C0C4-4EF9-BF59-874A777E14A4}"/>
              </a:ext>
            </a:extLst>
          </p:cNvPr>
          <p:cNvGrpSpPr/>
          <p:nvPr/>
        </p:nvGrpSpPr>
        <p:grpSpPr>
          <a:xfrm>
            <a:off x="1228494" y="4638208"/>
            <a:ext cx="858071" cy="1015663"/>
            <a:chOff x="1128917" y="4352815"/>
            <a:chExt cx="1105790" cy="2034302"/>
          </a:xfrm>
        </p:grpSpPr>
        <p:pic>
          <p:nvPicPr>
            <p:cNvPr id="110" name="תמונה 109">
              <a:extLst>
                <a:ext uri="{FF2B5EF4-FFF2-40B4-BE49-F238E27FC236}">
                  <a16:creationId xmlns:a16="http://schemas.microsoft.com/office/drawing/2014/main" id="{802E1A86-7CFE-4926-A1CA-A7B0D35E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5745089-0B04-4C2A-9F3E-47B2EE9C1650}"/>
                </a:ext>
              </a:extLst>
            </p:cNvPr>
            <p:cNvSpPr txBox="1"/>
            <p:nvPr/>
          </p:nvSpPr>
          <p:spPr>
            <a:xfrm>
              <a:off x="1134796" y="4352815"/>
              <a:ext cx="982931" cy="20343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112" name="קבוצה 111">
            <a:extLst>
              <a:ext uri="{FF2B5EF4-FFF2-40B4-BE49-F238E27FC236}">
                <a16:creationId xmlns:a16="http://schemas.microsoft.com/office/drawing/2014/main" id="{5D0F55F6-16D9-4349-91A7-D860E1CB2D0F}"/>
              </a:ext>
            </a:extLst>
          </p:cNvPr>
          <p:cNvGrpSpPr/>
          <p:nvPr/>
        </p:nvGrpSpPr>
        <p:grpSpPr>
          <a:xfrm>
            <a:off x="10704310" y="4634227"/>
            <a:ext cx="920915" cy="1312680"/>
            <a:chOff x="1047931" y="4391642"/>
            <a:chExt cx="1186776" cy="1807313"/>
          </a:xfrm>
        </p:grpSpPr>
        <p:pic>
          <p:nvPicPr>
            <p:cNvPr id="113" name="תמונה 112">
              <a:extLst>
                <a:ext uri="{FF2B5EF4-FFF2-40B4-BE49-F238E27FC236}">
                  <a16:creationId xmlns:a16="http://schemas.microsoft.com/office/drawing/2014/main" id="{94D6939C-BD27-450C-B564-EB434887E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FC3978A-06B3-4E65-87DB-4A98F6604AB1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115" name="קבוצה 114">
            <a:extLst>
              <a:ext uri="{FF2B5EF4-FFF2-40B4-BE49-F238E27FC236}">
                <a16:creationId xmlns:a16="http://schemas.microsoft.com/office/drawing/2014/main" id="{5A5D63FB-D050-404A-9952-62118D039F21}"/>
              </a:ext>
            </a:extLst>
          </p:cNvPr>
          <p:cNvGrpSpPr/>
          <p:nvPr/>
        </p:nvGrpSpPr>
        <p:grpSpPr>
          <a:xfrm rot="2884815">
            <a:off x="-361108" y="3628762"/>
            <a:ext cx="5095056" cy="946666"/>
            <a:chOff x="4773552" y="4553712"/>
            <a:chExt cx="1939360" cy="775295"/>
          </a:xfrm>
        </p:grpSpPr>
        <p:sp>
          <p:nvSpPr>
            <p:cNvPr id="116" name="חץ ימינה 54">
              <a:extLst>
                <a:ext uri="{FF2B5EF4-FFF2-40B4-BE49-F238E27FC236}">
                  <a16:creationId xmlns:a16="http://schemas.microsoft.com/office/drawing/2014/main" id="{B2C8F925-060F-46A8-94CB-6460B1D74BA8}"/>
                </a:ext>
              </a:extLst>
            </p:cNvPr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1A0A722-4A6D-47F5-B5DA-EE58A1168FB1}"/>
                </a:ext>
              </a:extLst>
            </p:cNvPr>
            <p:cNvSpPr txBox="1"/>
            <p:nvPr/>
          </p:nvSpPr>
          <p:spPr>
            <a:xfrm>
              <a:off x="4773552" y="4789627"/>
              <a:ext cx="16936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חנה נופלת לייבם לפני שמעון</a:t>
              </a:r>
            </a:p>
          </p:txBody>
        </p:sp>
      </p:grpSp>
      <p:grpSp>
        <p:nvGrpSpPr>
          <p:cNvPr id="118" name="קבוצה 117">
            <a:extLst>
              <a:ext uri="{FF2B5EF4-FFF2-40B4-BE49-F238E27FC236}">
                <a16:creationId xmlns:a16="http://schemas.microsoft.com/office/drawing/2014/main" id="{D24C9415-09EB-4221-A455-963A8395E944}"/>
              </a:ext>
            </a:extLst>
          </p:cNvPr>
          <p:cNvGrpSpPr/>
          <p:nvPr/>
        </p:nvGrpSpPr>
        <p:grpSpPr>
          <a:xfrm rot="8079921">
            <a:off x="7369339" y="4584062"/>
            <a:ext cx="3269726" cy="741382"/>
            <a:chOff x="5305377" y="4553712"/>
            <a:chExt cx="1407535" cy="775295"/>
          </a:xfrm>
        </p:grpSpPr>
        <p:sp>
          <p:nvSpPr>
            <p:cNvPr id="119" name="חץ ימינה 54">
              <a:extLst>
                <a:ext uri="{FF2B5EF4-FFF2-40B4-BE49-F238E27FC236}">
                  <a16:creationId xmlns:a16="http://schemas.microsoft.com/office/drawing/2014/main" id="{E372C31B-C24A-4AA6-9938-3A20109A7B96}"/>
                </a:ext>
              </a:extLst>
            </p:cNvPr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0F548B1-2855-43D7-A877-DDE62E4287FB}"/>
                </a:ext>
              </a:extLst>
            </p:cNvPr>
            <p:cNvSpPr txBox="1"/>
            <p:nvPr/>
          </p:nvSpPr>
          <p:spPr>
            <a:xfrm rot="10826422">
              <a:off x="5305377" y="4785952"/>
              <a:ext cx="1269640" cy="3862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רבקה  נופלת לייבם לפני גד</a:t>
              </a:r>
            </a:p>
          </p:txBody>
        </p:sp>
      </p:grpSp>
      <p:sp>
        <p:nvSpPr>
          <p:cNvPr id="28" name="לחצן פעולה: בית 27">
            <a:hlinkClick r:id="rId14" action="ppaction://hlinksldjump" highlightClick="1"/>
          </p:cNvPr>
          <p:cNvSpPr/>
          <p:nvPr/>
        </p:nvSpPr>
        <p:spPr>
          <a:xfrm>
            <a:off x="94989" y="3343403"/>
            <a:ext cx="563191" cy="5290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ציין מיקום של תאריך 28"/>
          <p:cNvSpPr>
            <a:spLocks noGrp="1"/>
          </p:cNvSpPr>
          <p:nvPr>
            <p:ph type="dt" sz="half" idx="10"/>
          </p:nvPr>
        </p:nvSpPr>
        <p:spPr>
          <a:xfrm>
            <a:off x="10004122" y="6411168"/>
            <a:ext cx="1349678" cy="334875"/>
          </a:xfrm>
        </p:spPr>
        <p:txBody>
          <a:bodyPr/>
          <a:lstStyle/>
          <a:p>
            <a:fld id="{D9735274-210E-440D-AFB8-CC78E2E5B9CB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79" name="מציין מיקום של כותרת תחתונה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121" name="מציין מיקום של מספר שקופית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17</a:t>
            </a:fld>
            <a:endParaRPr lang="he-IL"/>
          </a:p>
        </p:txBody>
      </p:sp>
      <p:grpSp>
        <p:nvGrpSpPr>
          <p:cNvPr id="122" name="קבוצה 121">
            <a:extLst>
              <a:ext uri="{FF2B5EF4-FFF2-40B4-BE49-F238E27FC236}">
                <a16:creationId xmlns:a16="http://schemas.microsoft.com/office/drawing/2014/main" id="{1A47A694-A263-4548-8E24-5218CB3A0756}"/>
              </a:ext>
            </a:extLst>
          </p:cNvPr>
          <p:cNvGrpSpPr/>
          <p:nvPr/>
        </p:nvGrpSpPr>
        <p:grpSpPr>
          <a:xfrm rot="2429930">
            <a:off x="4648233" y="2513433"/>
            <a:ext cx="756430" cy="1298286"/>
            <a:chOff x="8712679" y="2668192"/>
            <a:chExt cx="756430" cy="661604"/>
          </a:xfrm>
        </p:grpSpPr>
        <p:sp>
          <p:nvSpPr>
            <p:cNvPr id="123" name="חץ למטה 42">
              <a:extLst>
                <a:ext uri="{FF2B5EF4-FFF2-40B4-BE49-F238E27FC236}">
                  <a16:creationId xmlns:a16="http://schemas.microsoft.com/office/drawing/2014/main" id="{4E7C05AF-526D-4B56-AB34-8A3F75E9CDB9}"/>
                </a:ext>
              </a:extLst>
            </p:cNvPr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0AE38FC-8F45-4759-B3EC-CBA796504763}"/>
                </a:ext>
              </a:extLst>
            </p:cNvPr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125" name="קבוצה 124">
            <a:extLst>
              <a:ext uri="{FF2B5EF4-FFF2-40B4-BE49-F238E27FC236}">
                <a16:creationId xmlns:a16="http://schemas.microsoft.com/office/drawing/2014/main" id="{F10259EA-5870-4EF5-B850-BBCB73A64731}"/>
              </a:ext>
            </a:extLst>
          </p:cNvPr>
          <p:cNvGrpSpPr/>
          <p:nvPr/>
        </p:nvGrpSpPr>
        <p:grpSpPr>
          <a:xfrm rot="18534948">
            <a:off x="6479955" y="2514445"/>
            <a:ext cx="756430" cy="1759370"/>
            <a:chOff x="8712679" y="2668192"/>
            <a:chExt cx="756430" cy="661604"/>
          </a:xfrm>
        </p:grpSpPr>
        <p:sp>
          <p:nvSpPr>
            <p:cNvPr id="126" name="חץ למטה 42">
              <a:extLst>
                <a:ext uri="{FF2B5EF4-FFF2-40B4-BE49-F238E27FC236}">
                  <a16:creationId xmlns:a16="http://schemas.microsoft.com/office/drawing/2014/main" id="{C528D08C-AE0D-400A-BC39-B3CF83726AE0}"/>
                </a:ext>
              </a:extLst>
            </p:cNvPr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1D3A95C-C1FA-4276-8F0F-6A4CFB5BA0AD}"/>
                </a:ext>
              </a:extLst>
            </p:cNvPr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DDD48935-59B0-4948-9CDE-CE2A525A03B7}"/>
              </a:ext>
            </a:extLst>
          </p:cNvPr>
          <p:cNvSpPr txBox="1"/>
          <p:nvPr/>
        </p:nvSpPr>
        <p:spPr>
          <a:xfrm>
            <a:off x="4698475" y="3673581"/>
            <a:ext cx="298137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היא אחות אשתו של גד,</a:t>
            </a:r>
          </a:p>
          <a:p>
            <a:r>
              <a:rPr lang="he-IL" dirty="0"/>
              <a:t>חנה היא אחות אשתו של שמעון</a:t>
            </a:r>
          </a:p>
          <a:p>
            <a:r>
              <a:rPr lang="he-IL" dirty="0"/>
              <a:t>לכן שתיהן אסורות לייבום</a:t>
            </a:r>
          </a:p>
        </p:txBody>
      </p:sp>
      <p:grpSp>
        <p:nvGrpSpPr>
          <p:cNvPr id="129" name="קבוצה 128">
            <a:extLst>
              <a:ext uri="{FF2B5EF4-FFF2-40B4-BE49-F238E27FC236}">
                <a16:creationId xmlns:a16="http://schemas.microsoft.com/office/drawing/2014/main" id="{48ECA7EA-7632-4632-BA94-CE4DC2255704}"/>
              </a:ext>
            </a:extLst>
          </p:cNvPr>
          <p:cNvGrpSpPr/>
          <p:nvPr/>
        </p:nvGrpSpPr>
        <p:grpSpPr>
          <a:xfrm>
            <a:off x="2108351" y="2843366"/>
            <a:ext cx="8033696" cy="583000"/>
            <a:chOff x="4777617" y="4193724"/>
            <a:chExt cx="2276390" cy="583000"/>
          </a:xfrm>
        </p:grpSpPr>
        <p:sp>
          <p:nvSpPr>
            <p:cNvPr id="130" name="חץ שמאלה-ימינה 79">
              <a:extLst>
                <a:ext uri="{FF2B5EF4-FFF2-40B4-BE49-F238E27FC236}">
                  <a16:creationId xmlns:a16="http://schemas.microsoft.com/office/drawing/2014/main" id="{1E341CFF-E53D-4D10-BF9A-305625D5DC16}"/>
                </a:ext>
              </a:extLst>
            </p:cNvPr>
            <p:cNvSpPr/>
            <p:nvPr/>
          </p:nvSpPr>
          <p:spPr>
            <a:xfrm>
              <a:off x="4777617" y="4193724"/>
              <a:ext cx="2276390" cy="583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F6A91BB-7A3C-4FCC-8C29-C8492B8E0FC3}"/>
                </a:ext>
              </a:extLst>
            </p:cNvPr>
            <p:cNvSpPr txBox="1"/>
            <p:nvPr/>
          </p:nvSpPr>
          <p:spPr>
            <a:xfrm>
              <a:off x="4871270" y="4295535"/>
              <a:ext cx="13808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רבקה וחנה אחיות מן האב - ראובן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7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צרת אשת אחיו מאמו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8819819" y="3600694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820007" y="3568522"/>
            <a:ext cx="939800" cy="990600"/>
            <a:chOff x="4794371" y="3098561"/>
            <a:chExt cx="939800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1385482" y="2994586"/>
            <a:ext cx="1170677" cy="914400"/>
            <a:chOff x="3976777" y="2893924"/>
            <a:chExt cx="1170677" cy="9144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93924"/>
              <a:ext cx="1104900" cy="914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566937" y="506803"/>
            <a:ext cx="1016000" cy="889000"/>
            <a:chOff x="4167637" y="3734998"/>
            <a:chExt cx="1016000" cy="889000"/>
          </a:xfrm>
        </p:grpSpPr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6169078" y="1368858"/>
            <a:ext cx="1155700" cy="990600"/>
            <a:chOff x="7695484" y="1138474"/>
            <a:chExt cx="1155700" cy="990600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4153668" y="2180291"/>
            <a:ext cx="1106818" cy="927936"/>
            <a:chOff x="5473700" y="2876550"/>
            <a:chExt cx="1244600" cy="1104900"/>
          </a:xfrm>
        </p:grpSpPr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9018313" y="2105586"/>
            <a:ext cx="901700" cy="889000"/>
            <a:chOff x="10518902" y="2114306"/>
            <a:chExt cx="901700" cy="889000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30" name="קבוצה 29"/>
          <p:cNvGrpSpPr/>
          <p:nvPr/>
        </p:nvGrpSpPr>
        <p:grpSpPr>
          <a:xfrm rot="1050063">
            <a:off x="7362586" y="2051454"/>
            <a:ext cx="1610330" cy="573531"/>
            <a:chOff x="5563562" y="4653444"/>
            <a:chExt cx="860364" cy="573531"/>
          </a:xfrm>
        </p:grpSpPr>
        <p:grpSp>
          <p:nvGrpSpPr>
            <p:cNvPr id="31" name="קבוצה 30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33" name="חץ ימינה 32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35" name="קבוצה 34"/>
          <p:cNvGrpSpPr/>
          <p:nvPr/>
        </p:nvGrpSpPr>
        <p:grpSpPr>
          <a:xfrm rot="20410669">
            <a:off x="4840655" y="2042292"/>
            <a:ext cx="1454511" cy="573531"/>
            <a:chOff x="3294456" y="3851820"/>
            <a:chExt cx="1050630" cy="573531"/>
          </a:xfrm>
        </p:grpSpPr>
        <p:grpSp>
          <p:nvGrpSpPr>
            <p:cNvPr id="36" name="קבוצה 35"/>
            <p:cNvGrpSpPr/>
            <p:nvPr/>
          </p:nvGrpSpPr>
          <p:grpSpPr>
            <a:xfrm rot="10800000">
              <a:off x="3338939" y="3851820"/>
              <a:ext cx="1001755" cy="573531"/>
              <a:chOff x="3450566" y="4015722"/>
              <a:chExt cx="1035170" cy="573531"/>
            </a:xfrm>
          </p:grpSpPr>
          <p:sp>
            <p:nvSpPr>
              <p:cNvPr id="38" name="חץ ימינה 37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9149066" y="2741356"/>
            <a:ext cx="577970" cy="776500"/>
            <a:chOff x="6134941" y="3648851"/>
            <a:chExt cx="577970" cy="776500"/>
          </a:xfrm>
        </p:grpSpPr>
        <p:sp>
          <p:nvSpPr>
            <p:cNvPr id="41" name="חץ למטה 4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 rot="19316108">
            <a:off x="4505340" y="2843624"/>
            <a:ext cx="577970" cy="776500"/>
            <a:chOff x="6134941" y="3648851"/>
            <a:chExt cx="577970" cy="776500"/>
          </a:xfrm>
        </p:grpSpPr>
        <p:sp>
          <p:nvSpPr>
            <p:cNvPr id="44" name="חץ למטה 4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 rot="3323963">
            <a:off x="3072716" y="1940007"/>
            <a:ext cx="577970" cy="2280586"/>
            <a:chOff x="6134941" y="3648851"/>
            <a:chExt cx="577970" cy="776500"/>
          </a:xfrm>
          <a:solidFill>
            <a:schemeClr val="accent6"/>
          </a:solidFill>
        </p:grpSpPr>
        <p:sp>
          <p:nvSpPr>
            <p:cNvPr id="47" name="חץ למטה 46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88964" y="3830066"/>
              <a:ext cx="309767" cy="9431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 rot="1063093">
            <a:off x="1582480" y="1404720"/>
            <a:ext cx="2853070" cy="441693"/>
            <a:chOff x="1157430" y="2539072"/>
            <a:chExt cx="1835720" cy="44169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0" name="חץ שמאלה-ימינה 49"/>
            <p:cNvSpPr/>
            <p:nvPr/>
          </p:nvSpPr>
          <p:spPr>
            <a:xfrm>
              <a:off x="1157430" y="2539072"/>
              <a:ext cx="1835720" cy="441693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53794" y="2606389"/>
              <a:ext cx="1642992" cy="369332"/>
            </a:xfrm>
            <a:prstGeom prst="rect">
              <a:avLst/>
            </a:prstGeom>
            <a:grpFill/>
            <a:scene3d>
              <a:camera prst="obliqueTopRight"/>
              <a:lightRig rig="threePt" dir="t"/>
            </a:scene3d>
          </p:spPr>
          <p:txBody>
            <a:bodyPr wrap="square" rtlCol="1">
              <a:spAutoFit/>
            </a:bodyPr>
            <a:lstStyle/>
            <a:p>
              <a:r>
                <a:rPr lang="he-IL" dirty="0"/>
                <a:t>נישואים קודמים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 rot="20544742">
            <a:off x="1353916" y="1393754"/>
            <a:ext cx="577970" cy="1705966"/>
            <a:chOff x="6134941" y="3648851"/>
            <a:chExt cx="577970" cy="776500"/>
          </a:xfrm>
          <a:solidFill>
            <a:schemeClr val="accent6"/>
          </a:solidFill>
        </p:grpSpPr>
        <p:sp>
          <p:nvSpPr>
            <p:cNvPr id="53" name="חץ למטה 52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3231" y="3814182"/>
              <a:ext cx="325501" cy="126081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58" name="קבוצה 57"/>
          <p:cNvGrpSpPr/>
          <p:nvPr/>
        </p:nvGrpSpPr>
        <p:grpSpPr>
          <a:xfrm>
            <a:off x="2368049" y="4984090"/>
            <a:ext cx="889000" cy="889000"/>
            <a:chOff x="1327894" y="2176378"/>
            <a:chExt cx="889000" cy="889000"/>
          </a:xfrm>
        </p:grpSpPr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64" name="קבוצה 63"/>
          <p:cNvGrpSpPr/>
          <p:nvPr/>
        </p:nvGrpSpPr>
        <p:grpSpPr>
          <a:xfrm rot="4764717">
            <a:off x="1532845" y="4356409"/>
            <a:ext cx="1515735" cy="573531"/>
            <a:chOff x="5563562" y="4653444"/>
            <a:chExt cx="860364" cy="573531"/>
          </a:xfrm>
          <a:solidFill>
            <a:schemeClr val="bg1">
              <a:lumMod val="95000"/>
            </a:schemeClr>
          </a:solidFill>
        </p:grpSpPr>
        <p:grpSp>
          <p:nvGrpSpPr>
            <p:cNvPr id="65" name="קבוצה 64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67" name="חץ ימינה 66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5628138" y="4825740"/>
              <a:ext cx="616265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b="1" dirty="0">
                  <a:solidFill>
                    <a:srgbClr val="FF0000"/>
                  </a:solidFill>
                </a:rPr>
                <a:t>נשא אישה</a:t>
              </a:r>
            </a:p>
          </p:txBody>
        </p:sp>
      </p:grpSp>
      <p:grpSp>
        <p:nvGrpSpPr>
          <p:cNvPr id="69" name="קבוצה 68"/>
          <p:cNvGrpSpPr/>
          <p:nvPr/>
        </p:nvGrpSpPr>
        <p:grpSpPr>
          <a:xfrm>
            <a:off x="680577" y="2143241"/>
            <a:ext cx="1007265" cy="1648436"/>
            <a:chOff x="1065666" y="4425351"/>
            <a:chExt cx="1105790" cy="1807313"/>
          </a:xfrm>
        </p:grpSpPr>
        <p:pic>
          <p:nvPicPr>
            <p:cNvPr id="70" name="תמונה 6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72" name="קשת מלאה 71"/>
          <p:cNvSpPr/>
          <p:nvPr/>
        </p:nvSpPr>
        <p:spPr>
          <a:xfrm rot="11608965">
            <a:off x="1970242" y="3387579"/>
            <a:ext cx="3321819" cy="1501676"/>
          </a:xfrm>
          <a:prstGeom prst="blockArc">
            <a:avLst>
              <a:gd name="adj1" fmla="val 10800000"/>
              <a:gd name="adj2" fmla="val 21431188"/>
              <a:gd name="adj3" fmla="val 1157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3" name="קשת מלאה 72"/>
          <p:cNvSpPr/>
          <p:nvPr/>
        </p:nvSpPr>
        <p:spPr>
          <a:xfrm rot="11112943">
            <a:off x="5608572" y="3702042"/>
            <a:ext cx="3452042" cy="1580560"/>
          </a:xfrm>
          <a:prstGeom prst="blockArc">
            <a:avLst>
              <a:gd name="adj1" fmla="val 10800000"/>
              <a:gd name="adj2" fmla="val 21327730"/>
              <a:gd name="adj3" fmla="val 1331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83229" y="4692894"/>
            <a:ext cx="29438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ראובן ולוי אחים מהאב שמעון</a:t>
            </a:r>
          </a:p>
        </p:txBody>
      </p:sp>
      <p:sp>
        <p:nvSpPr>
          <p:cNvPr id="75" name="TextBox 74"/>
          <p:cNvSpPr txBox="1"/>
          <p:nvPr/>
        </p:nvSpPr>
        <p:spPr>
          <a:xfrm rot="746955">
            <a:off x="2046529" y="4154342"/>
            <a:ext cx="2915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לוי ויהודה אחים מהאם שרה</a:t>
            </a:r>
          </a:p>
        </p:txBody>
      </p:sp>
      <p:sp>
        <p:nvSpPr>
          <p:cNvPr id="76" name="קשת מלאה 75"/>
          <p:cNvSpPr/>
          <p:nvPr/>
        </p:nvSpPr>
        <p:spPr>
          <a:xfrm rot="9396210">
            <a:off x="2787311" y="4508287"/>
            <a:ext cx="2972440" cy="1501676"/>
          </a:xfrm>
          <a:prstGeom prst="blockArc">
            <a:avLst>
              <a:gd name="adj1" fmla="val 10438361"/>
              <a:gd name="adj2" fmla="val 331162"/>
              <a:gd name="adj3" fmla="val 180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וו</a:t>
            </a:r>
          </a:p>
        </p:txBody>
      </p:sp>
      <p:sp>
        <p:nvSpPr>
          <p:cNvPr id="77" name="TextBox 76"/>
          <p:cNvSpPr txBox="1"/>
          <p:nvPr/>
        </p:nvSpPr>
        <p:spPr>
          <a:xfrm rot="20282129">
            <a:off x="3095778" y="5226736"/>
            <a:ext cx="25540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חנה ללוי - אשת אחיו מאמו לכן אסורה להינשא לו</a:t>
            </a:r>
          </a:p>
        </p:txBody>
      </p:sp>
      <p:grpSp>
        <p:nvGrpSpPr>
          <p:cNvPr id="84" name="קבוצה 83"/>
          <p:cNvGrpSpPr/>
          <p:nvPr/>
        </p:nvGrpSpPr>
        <p:grpSpPr>
          <a:xfrm>
            <a:off x="10339092" y="5270210"/>
            <a:ext cx="934053" cy="990600"/>
            <a:chOff x="5147576" y="4839179"/>
            <a:chExt cx="723900" cy="889000"/>
          </a:xfrm>
        </p:grpSpPr>
        <p:pic>
          <p:nvPicPr>
            <p:cNvPr id="85" name="תמונה 8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90" name="קבוצה 89"/>
          <p:cNvGrpSpPr/>
          <p:nvPr/>
        </p:nvGrpSpPr>
        <p:grpSpPr>
          <a:xfrm rot="2253698">
            <a:off x="9537783" y="4830486"/>
            <a:ext cx="1085312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91" name="קבוצה 90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93" name="חץ ימינה 92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95" name="קבוצה 94"/>
          <p:cNvGrpSpPr/>
          <p:nvPr/>
        </p:nvGrpSpPr>
        <p:grpSpPr>
          <a:xfrm>
            <a:off x="9822404" y="2694314"/>
            <a:ext cx="964442" cy="1594182"/>
            <a:chOff x="1065666" y="4425351"/>
            <a:chExt cx="1105790" cy="1807313"/>
          </a:xfrm>
        </p:grpSpPr>
        <p:pic>
          <p:nvPicPr>
            <p:cNvPr id="96" name="תמונה 9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98" name="קשת מלאה 97"/>
          <p:cNvSpPr/>
          <p:nvPr/>
        </p:nvSpPr>
        <p:spPr>
          <a:xfrm rot="10800000">
            <a:off x="2368048" y="4849264"/>
            <a:ext cx="8661788" cy="2138886"/>
          </a:xfrm>
          <a:prstGeom prst="blockArc">
            <a:avLst>
              <a:gd name="adj1" fmla="val 10811145"/>
              <a:gd name="adj2" fmla="val 154361"/>
              <a:gd name="adj3" fmla="val 1107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4" name="לחצן פעולה: בית 23">
            <a:hlinkClick r:id="rId13" action="ppaction://hlinksldjump" highlightClick="1"/>
          </p:cNvPr>
          <p:cNvSpPr/>
          <p:nvPr/>
        </p:nvSpPr>
        <p:spPr>
          <a:xfrm>
            <a:off x="11439652" y="5846370"/>
            <a:ext cx="656478" cy="6920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6" name="תצוגת שקופית 25">
                <a:extLst>
                  <a:ext uri="{FF2B5EF4-FFF2-40B4-BE49-F238E27FC236}">
                    <a16:creationId xmlns:a16="http://schemas.microsoft.com/office/drawing/2014/main" id="{BA21E445-68AC-427E-9DAA-28DD12BC2B08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28144" y="5645411"/>
              <a:ext cx="2166917" cy="1218891"/>
            </p:xfrm>
            <a:graphic>
              <a:graphicData uri="http://schemas.microsoft.com/office/powerpoint/2016/slidezoom">
                <pslz:sldZm>
                  <pslz:sldZmObj sldId="265" cId="168503957">
                    <pslz:zmPr id="{536E7AAA-03AE-4C41-8270-DBC74BB04AE9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6917" cy="121889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תצוגת שקופית 25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BA21E445-68AC-427E-9DAA-28DD12BC2B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28144" y="5645411"/>
                <a:ext cx="2166917" cy="121889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FFF90EC-A45C-4669-80BB-7661E1D754C0}"/>
              </a:ext>
            </a:extLst>
          </p:cNvPr>
          <p:cNvSpPr txBox="1"/>
          <p:nvPr/>
        </p:nvSpPr>
        <p:spPr>
          <a:xfrm>
            <a:off x="-326730" y="5242030"/>
            <a:ext cx="2066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וגם צרת צרתה</a:t>
            </a:r>
          </a:p>
        </p:txBody>
      </p:sp>
      <p:sp>
        <p:nvSpPr>
          <p:cNvPr id="87" name="קשת מלאה 86">
            <a:extLst>
              <a:ext uri="{FF2B5EF4-FFF2-40B4-BE49-F238E27FC236}">
                <a16:creationId xmlns:a16="http://schemas.microsoft.com/office/drawing/2014/main" id="{5058507B-D586-45B9-B5EA-76B2F4FC152C}"/>
              </a:ext>
            </a:extLst>
          </p:cNvPr>
          <p:cNvSpPr/>
          <p:nvPr/>
        </p:nvSpPr>
        <p:spPr>
          <a:xfrm rot="9980774">
            <a:off x="2140772" y="4713485"/>
            <a:ext cx="7440079" cy="1397439"/>
          </a:xfrm>
          <a:prstGeom prst="blockArc">
            <a:avLst>
              <a:gd name="adj1" fmla="val 10666633"/>
              <a:gd name="adj2" fmla="val 357927"/>
              <a:gd name="adj3" fmla="val 818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F8245F-58D9-458B-8EA4-CCFAE5566862}"/>
              </a:ext>
            </a:extLst>
          </p:cNvPr>
          <p:cNvSpPr txBox="1"/>
          <p:nvPr/>
        </p:nvSpPr>
        <p:spPr>
          <a:xfrm rot="20412434">
            <a:off x="6304510" y="5528429"/>
            <a:ext cx="1906697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ראובן נשא את חנה</a:t>
            </a:r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0D1-2420-4713-92FF-999251D6B0CB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>
          <a:xfrm>
            <a:off x="1904081" y="6597027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55" name="מציין מיקום של מספר שקופית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18</a:t>
            </a:fld>
            <a:endParaRPr lang="he-IL"/>
          </a:p>
        </p:txBody>
      </p:sp>
      <p:sp>
        <p:nvSpPr>
          <p:cNvPr id="88" name="TextBox 87"/>
          <p:cNvSpPr txBox="1"/>
          <p:nvPr/>
        </p:nvSpPr>
        <p:spPr>
          <a:xfrm>
            <a:off x="4834386" y="5761352"/>
            <a:ext cx="543672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scene3d>
            <a:camera prst="obliqueBottomLeft"/>
            <a:lightRig rig="threePt" dir="t"/>
          </a:scene3d>
        </p:spPr>
        <p:txBody>
          <a:bodyPr wrap="square" rtlCol="1">
            <a:spAutoFit/>
          </a:bodyPr>
          <a:lstStyle/>
          <a:p>
            <a:r>
              <a:rPr lang="he-IL" dirty="0"/>
              <a:t>רבקה וחנה נשות ראובן נופלות לייבום לפני לוי</a:t>
            </a:r>
          </a:p>
          <a:p>
            <a:r>
              <a:rPr lang="he-IL" dirty="0"/>
              <a:t>מאחר וחנה אשת אחיו מאמו  ואין הוא יכול לייבם אותה, </a:t>
            </a:r>
          </a:p>
          <a:p>
            <a:r>
              <a:rPr lang="he-IL" dirty="0"/>
              <a:t>לכן גם רבקה פטורה מהייבום כי היא צרת אשת אחיו מאמו</a:t>
            </a:r>
          </a:p>
        </p:txBody>
      </p:sp>
    </p:spTree>
    <p:extLst>
      <p:ext uri="{BB962C8B-B14F-4D97-AF65-F5344CB8AC3E}">
        <p14:creationId xmlns:p14="http://schemas.microsoft.com/office/powerpoint/2010/main" val="6619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98" grpId="0" animBg="1"/>
      <p:bldP spid="24" grpId="0" animBg="1"/>
      <p:bldP spid="27" grpId="0"/>
      <p:bldP spid="87" grpId="0" animBg="1"/>
      <p:bldP spid="25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4148" y="97990"/>
            <a:ext cx="3813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וגם צרת צרתה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10194768" y="1298556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6127282" y="1477715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3057997" y="1575555"/>
            <a:ext cx="939800" cy="990600"/>
            <a:chOff x="4794371" y="3098561"/>
            <a:chExt cx="939800" cy="9906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7282" y="594360"/>
            <a:ext cx="190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שלושה אחים</a:t>
            </a:r>
          </a:p>
        </p:txBody>
      </p:sp>
      <p:cxnSp>
        <p:nvCxnSpPr>
          <p:cNvPr id="14" name="מחבר חץ ישר 13"/>
          <p:cNvCxnSpPr/>
          <p:nvPr/>
        </p:nvCxnSpPr>
        <p:spPr>
          <a:xfrm>
            <a:off x="7360920" y="963692"/>
            <a:ext cx="2945413" cy="68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7242048" y="963692"/>
            <a:ext cx="128016" cy="4632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H="1">
            <a:off x="3945852" y="963692"/>
            <a:ext cx="3415068" cy="960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קבוצה 18"/>
          <p:cNvGrpSpPr/>
          <p:nvPr/>
        </p:nvGrpSpPr>
        <p:grpSpPr>
          <a:xfrm rot="5592306">
            <a:off x="6501436" y="2810365"/>
            <a:ext cx="1152841" cy="534743"/>
            <a:chOff x="3361473" y="3946802"/>
            <a:chExt cx="1035170" cy="573531"/>
          </a:xfrm>
        </p:grpSpPr>
        <p:sp>
          <p:nvSpPr>
            <p:cNvPr id="20" name="חץ ימינה 19"/>
            <p:cNvSpPr/>
            <p:nvPr/>
          </p:nvSpPr>
          <p:spPr>
            <a:xfrm>
              <a:off x="3361473" y="394680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1919" y="4123967"/>
              <a:ext cx="910986" cy="277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 rot="5400000">
            <a:off x="3100191" y="3019265"/>
            <a:ext cx="1393426" cy="582391"/>
            <a:chOff x="3450566" y="4015722"/>
            <a:chExt cx="1035170" cy="573531"/>
          </a:xfrm>
        </p:grpSpPr>
        <p:sp>
          <p:nvSpPr>
            <p:cNvPr id="23" name="חץ ימינה 22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 rot="10795299">
              <a:off x="3596807" y="4191395"/>
              <a:ext cx="787735" cy="3135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6371266" y="3672459"/>
            <a:ext cx="986708" cy="1003300"/>
            <a:chOff x="5011768" y="3997025"/>
            <a:chExt cx="986708" cy="10033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3249256" y="3967488"/>
            <a:ext cx="889000" cy="889000"/>
            <a:chOff x="1327894" y="2176378"/>
            <a:chExt cx="889000" cy="8890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6076527" y="919585"/>
            <a:ext cx="748658" cy="1065460"/>
            <a:chOff x="1065666" y="4425351"/>
            <a:chExt cx="1105790" cy="1807313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 rot="2039548">
            <a:off x="3761636" y="2993534"/>
            <a:ext cx="2890006" cy="626321"/>
            <a:chOff x="5330952" y="4553712"/>
            <a:chExt cx="1381960" cy="775295"/>
          </a:xfrm>
        </p:grpSpPr>
        <p:sp>
          <p:nvSpPr>
            <p:cNvPr id="41" name="חץ ימינה 40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TextBox 41"/>
            <p:cNvSpPr txBox="1"/>
            <p:nvPr/>
          </p:nvSpPr>
          <p:spPr>
            <a:xfrm rot="77793">
              <a:off x="5485547" y="4783564"/>
              <a:ext cx="966640" cy="3238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</a:rPr>
                <a:t>לוי ייבם את  דבורה 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>
            <a:off x="2219312" y="586660"/>
            <a:ext cx="748658" cy="1065460"/>
            <a:chOff x="1065666" y="4425351"/>
            <a:chExt cx="1105790" cy="1807313"/>
          </a:xfrm>
        </p:grpSpPr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58" name="חץ מעוקל למעלה 57"/>
          <p:cNvSpPr/>
          <p:nvPr/>
        </p:nvSpPr>
        <p:spPr>
          <a:xfrm>
            <a:off x="3550157" y="4828035"/>
            <a:ext cx="3470277" cy="1029024"/>
          </a:xfrm>
          <a:prstGeom prst="curvedUpArrow">
            <a:avLst>
              <a:gd name="adj1" fmla="val 22846"/>
              <a:gd name="adj2" fmla="val 85446"/>
              <a:gd name="adj3" fmla="val 28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60" name="קבוצה 59"/>
          <p:cNvGrpSpPr/>
          <p:nvPr/>
        </p:nvGrpSpPr>
        <p:grpSpPr>
          <a:xfrm>
            <a:off x="10640482" y="2489097"/>
            <a:ext cx="756430" cy="661604"/>
            <a:chOff x="8712679" y="2668192"/>
            <a:chExt cx="756430" cy="661604"/>
          </a:xfrm>
        </p:grpSpPr>
        <p:sp>
          <p:nvSpPr>
            <p:cNvPr id="61" name="חץ למטה 6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3" name="קבוצה 62"/>
          <p:cNvGrpSpPr/>
          <p:nvPr/>
        </p:nvGrpSpPr>
        <p:grpSpPr>
          <a:xfrm>
            <a:off x="9938421" y="2467657"/>
            <a:ext cx="577970" cy="776500"/>
            <a:chOff x="6134941" y="3648851"/>
            <a:chExt cx="577970" cy="776500"/>
          </a:xfrm>
        </p:grpSpPr>
        <p:sp>
          <p:nvSpPr>
            <p:cNvPr id="64" name="חץ למטה 6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420713" y="2519091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או</a:t>
            </a:r>
          </a:p>
        </p:txBody>
      </p:sp>
      <p:grpSp>
        <p:nvGrpSpPr>
          <p:cNvPr id="67" name="קבוצה 66"/>
          <p:cNvGrpSpPr/>
          <p:nvPr/>
        </p:nvGrpSpPr>
        <p:grpSpPr>
          <a:xfrm>
            <a:off x="10885723" y="3162732"/>
            <a:ext cx="761162" cy="889000"/>
            <a:chOff x="4565410" y="4442364"/>
            <a:chExt cx="761162" cy="889000"/>
          </a:xfrm>
        </p:grpSpPr>
        <p:pic>
          <p:nvPicPr>
            <p:cNvPr id="68" name="תמונה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70" name="קבוצה 69"/>
          <p:cNvGrpSpPr/>
          <p:nvPr/>
        </p:nvGrpSpPr>
        <p:grpSpPr>
          <a:xfrm>
            <a:off x="9615493" y="3288768"/>
            <a:ext cx="1016000" cy="889000"/>
            <a:chOff x="4167637" y="3734998"/>
            <a:chExt cx="1016000" cy="889000"/>
          </a:xfrm>
        </p:grpSpPr>
        <p:pic>
          <p:nvPicPr>
            <p:cNvPr id="71" name="תמונה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sp>
        <p:nvSpPr>
          <p:cNvPr id="73" name="מלבן 72"/>
          <p:cNvSpPr/>
          <p:nvPr/>
        </p:nvSpPr>
        <p:spPr>
          <a:xfrm>
            <a:off x="10506753" y="3445995"/>
            <a:ext cx="37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או</a:t>
            </a:r>
          </a:p>
        </p:txBody>
      </p:sp>
      <p:grpSp>
        <p:nvGrpSpPr>
          <p:cNvPr id="74" name="קבוצה 73"/>
          <p:cNvGrpSpPr/>
          <p:nvPr/>
        </p:nvGrpSpPr>
        <p:grpSpPr>
          <a:xfrm>
            <a:off x="10350758" y="4406903"/>
            <a:ext cx="756430" cy="661604"/>
            <a:chOff x="8712679" y="2668192"/>
            <a:chExt cx="756430" cy="661604"/>
          </a:xfrm>
        </p:grpSpPr>
        <p:sp>
          <p:nvSpPr>
            <p:cNvPr id="75" name="חץ למטה 7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77" name="חץ מעוקל למעלה 76"/>
          <p:cNvSpPr/>
          <p:nvPr/>
        </p:nvSpPr>
        <p:spPr>
          <a:xfrm rot="5101684">
            <a:off x="8040603" y="4168742"/>
            <a:ext cx="3490657" cy="774568"/>
          </a:xfrm>
          <a:prstGeom prst="curvedUpArrow">
            <a:avLst>
              <a:gd name="adj1" fmla="val 25619"/>
              <a:gd name="adj2" fmla="val 54603"/>
              <a:gd name="adj3" fmla="val 35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8" name="חץ מעוקל שמאלה 77"/>
          <p:cNvSpPr/>
          <p:nvPr/>
        </p:nvSpPr>
        <p:spPr>
          <a:xfrm>
            <a:off x="11489831" y="2474187"/>
            <a:ext cx="624649" cy="3498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9" name="מלבן 78"/>
          <p:cNvSpPr/>
          <p:nvPr/>
        </p:nvSpPr>
        <p:spPr>
          <a:xfrm>
            <a:off x="10376413" y="5024480"/>
            <a:ext cx="849109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/>
              <a:t>נכדה</a:t>
            </a:r>
          </a:p>
          <a:p>
            <a:r>
              <a:rPr lang="he-IL" sz="1400" dirty="0"/>
              <a:t>בת בתו או בת בנו</a:t>
            </a:r>
          </a:p>
        </p:txBody>
      </p:sp>
      <p:grpSp>
        <p:nvGrpSpPr>
          <p:cNvPr id="84" name="קבוצה 83"/>
          <p:cNvGrpSpPr/>
          <p:nvPr/>
        </p:nvGrpSpPr>
        <p:grpSpPr>
          <a:xfrm>
            <a:off x="10455977" y="5815823"/>
            <a:ext cx="901700" cy="889000"/>
            <a:chOff x="10518902" y="2114306"/>
            <a:chExt cx="901700" cy="889000"/>
          </a:xfrm>
        </p:grpSpPr>
        <p:pic>
          <p:nvPicPr>
            <p:cNvPr id="85" name="תמונה 8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 rot="3122359">
            <a:off x="6750875" y="3867158"/>
            <a:ext cx="4265484" cy="534743"/>
            <a:chOff x="3450566" y="4015722"/>
            <a:chExt cx="1035170" cy="573531"/>
          </a:xfrm>
        </p:grpSpPr>
        <p:sp>
          <p:nvSpPr>
            <p:cNvPr id="88" name="חץ ימינה 87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50566" y="4164021"/>
              <a:ext cx="910986" cy="2970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                                נשא אישה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97797" y="4751769"/>
            <a:ext cx="21051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דבורה וחנה נופלות ליבום לפני ראובן</a:t>
            </a:r>
          </a:p>
        </p:txBody>
      </p:sp>
      <p:cxnSp>
        <p:nvCxnSpPr>
          <p:cNvPr id="15" name="מחבר חץ ישר 14"/>
          <p:cNvCxnSpPr>
            <a:cxnSpLocks/>
          </p:cNvCxnSpPr>
          <p:nvPr/>
        </p:nvCxnSpPr>
        <p:spPr>
          <a:xfrm>
            <a:off x="6845342" y="4835922"/>
            <a:ext cx="3505416" cy="15222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חץ מעוקל למעלה 79"/>
          <p:cNvSpPr/>
          <p:nvPr/>
        </p:nvSpPr>
        <p:spPr>
          <a:xfrm rot="1599699">
            <a:off x="6102893" y="5562887"/>
            <a:ext cx="4968206" cy="913337"/>
          </a:xfrm>
          <a:prstGeom prst="curvedUpArrow">
            <a:avLst>
              <a:gd name="adj1" fmla="val 22846"/>
              <a:gd name="adj2" fmla="val 85446"/>
              <a:gd name="adj3" fmla="val 28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239318">
            <a:off x="7214309" y="4643992"/>
            <a:ext cx="20613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דבורה צרת יפה</a:t>
            </a:r>
          </a:p>
          <a:p>
            <a:r>
              <a:rPr lang="he-IL" dirty="0"/>
              <a:t> לכן אסורה לראובן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970" y="5810141"/>
            <a:ext cx="35652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מאחר ודבורה הייתה אסורה לראובן חנה פטורה </a:t>
            </a:r>
            <a:r>
              <a:rPr lang="he-IL" dirty="0" err="1"/>
              <a:t>מהיבום</a:t>
            </a:r>
            <a:r>
              <a:rPr lang="he-IL" dirty="0"/>
              <a:t> משום צרת צרתה</a:t>
            </a:r>
          </a:p>
        </p:txBody>
      </p:sp>
      <p:sp>
        <p:nvSpPr>
          <p:cNvPr id="31" name="לחצן פעולה: בית 30">
            <a:hlinkClick r:id="rId11" action="ppaction://hlinksldjump" highlightClick="1"/>
          </p:cNvPr>
          <p:cNvSpPr/>
          <p:nvPr/>
        </p:nvSpPr>
        <p:spPr>
          <a:xfrm>
            <a:off x="768206" y="4675759"/>
            <a:ext cx="457200" cy="5407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ציין מיקום של תאריך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C202-C549-4F42-A709-2BA7D5D1C8B1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33" name="מציין מיקום של כותרת תחתונה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34" name="מציין מיקום של מספר שקופית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8" grpId="0" animBg="1"/>
      <p:bldP spid="66" grpId="0"/>
      <p:bldP spid="73" grpId="0"/>
      <p:bldP spid="77" grpId="0" animBg="1"/>
      <p:bldP spid="78" grpId="0" animBg="1"/>
      <p:bldP spid="79" grpId="0" animBg="1"/>
      <p:bldP spid="91" grpId="0" animBg="1"/>
      <p:bldP spid="80" grpId="0" animBg="1"/>
      <p:bldP spid="13" grpId="0" animBg="1"/>
      <p:bldP spid="17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8513073" y="1834365"/>
            <a:ext cx="1092200" cy="1092200"/>
            <a:chOff x="7741009" y="2738648"/>
            <a:chExt cx="1092200" cy="1092200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5175176" y="1999327"/>
            <a:ext cx="1584266" cy="990600"/>
            <a:chOff x="5589917" y="2367713"/>
            <a:chExt cx="1584266" cy="99060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מחבר חץ ישר 9"/>
          <p:cNvCxnSpPr/>
          <p:nvPr/>
        </p:nvCxnSpPr>
        <p:spPr>
          <a:xfrm>
            <a:off x="7881666" y="1821035"/>
            <a:ext cx="923027" cy="5518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6489746" y="1796424"/>
            <a:ext cx="1011568" cy="465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7683" y="1451703"/>
            <a:ext cx="8195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grpSp>
        <p:nvGrpSpPr>
          <p:cNvPr id="17" name="קבוצה 16"/>
          <p:cNvGrpSpPr/>
          <p:nvPr/>
        </p:nvGrpSpPr>
        <p:grpSpPr>
          <a:xfrm>
            <a:off x="8595952" y="2757842"/>
            <a:ext cx="756430" cy="661604"/>
            <a:chOff x="8712679" y="2668192"/>
            <a:chExt cx="756430" cy="661604"/>
          </a:xfrm>
        </p:grpSpPr>
        <p:sp>
          <p:nvSpPr>
            <p:cNvPr id="15" name="חץ למטה 1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8519722" y="3885275"/>
            <a:ext cx="761162" cy="889000"/>
            <a:chOff x="4565410" y="4442364"/>
            <a:chExt cx="761162" cy="889000"/>
          </a:xfrm>
        </p:grpSpPr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 rot="1733422">
            <a:off x="6316466" y="3395394"/>
            <a:ext cx="2448523" cy="635748"/>
            <a:chOff x="3450566" y="4015722"/>
            <a:chExt cx="1035170" cy="573531"/>
          </a:xfrm>
        </p:grpSpPr>
        <p:sp>
          <p:nvSpPr>
            <p:cNvPr id="23" name="חץ ימינה 22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 rot="8716868">
            <a:off x="4952880" y="3206278"/>
            <a:ext cx="1454291" cy="563279"/>
            <a:chOff x="3450566" y="4015722"/>
            <a:chExt cx="1035170" cy="573531"/>
          </a:xfrm>
        </p:grpSpPr>
        <p:sp>
          <p:nvSpPr>
            <p:cNvPr id="26" name="חץ ימינה 25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 rot="10770766"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4092236" y="3685731"/>
            <a:ext cx="986708" cy="1003300"/>
            <a:chOff x="5011768" y="3997025"/>
            <a:chExt cx="986708" cy="10033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4309395" y="3911170"/>
            <a:ext cx="4753514" cy="1432458"/>
            <a:chOff x="4547428" y="4815156"/>
            <a:chExt cx="4753514" cy="879095"/>
          </a:xfrm>
        </p:grpSpPr>
        <p:sp>
          <p:nvSpPr>
            <p:cNvPr id="35" name="קשת מלאה 34"/>
            <p:cNvSpPr/>
            <p:nvPr/>
          </p:nvSpPr>
          <p:spPr>
            <a:xfrm rot="10800000">
              <a:off x="4547428" y="4815156"/>
              <a:ext cx="4753514" cy="879095"/>
            </a:xfrm>
            <a:prstGeom prst="blockArc">
              <a:avLst>
                <a:gd name="adj1" fmla="val 10788010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66664" y="5173586"/>
              <a:ext cx="369042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he-IL" dirty="0"/>
                <a:t>רחל ודבורה נופלות לייבום בפני ראובן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858810" y="3029398"/>
            <a:ext cx="16012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רחל הבת של ראובן לא יכולה </a:t>
            </a:r>
            <a:r>
              <a:rPr lang="he-IL" sz="1600" dirty="0" err="1"/>
              <a:t>להתייבם</a:t>
            </a:r>
            <a:r>
              <a:rPr lang="he-IL" sz="1600" dirty="0"/>
              <a:t> לראובן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7830" y="2861245"/>
            <a:ext cx="25704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לכן, גם דבורה (צרת רחל) לא יכולה </a:t>
            </a:r>
            <a:r>
              <a:rPr lang="he-IL" dirty="0" err="1"/>
              <a:t>להתייבם</a:t>
            </a:r>
            <a:r>
              <a:rPr lang="he-IL" dirty="0"/>
              <a:t> לראובן</a:t>
            </a:r>
          </a:p>
        </p:txBody>
      </p:sp>
      <p:sp>
        <p:nvSpPr>
          <p:cNvPr id="45" name="מלבן 44"/>
          <p:cNvSpPr/>
          <p:nvPr/>
        </p:nvSpPr>
        <p:spPr>
          <a:xfrm>
            <a:off x="2995910" y="419372"/>
            <a:ext cx="6779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/>
              <a:t>הייתה בתו, או אחת מכל העריות האלו נשואות לאחיו, ולו </a:t>
            </a:r>
            <a:r>
              <a:rPr lang="he-IL" dirty="0" err="1"/>
              <a:t>אשה</a:t>
            </a:r>
            <a:r>
              <a:rPr lang="he-IL" dirty="0"/>
              <a:t> אחרת,    מת – </a:t>
            </a:r>
          </a:p>
          <a:p>
            <a:pPr algn="ctr"/>
            <a:r>
              <a:rPr lang="he-IL" dirty="0"/>
              <a:t>כשם שבתו פטורה, כך צרתה פטורה</a:t>
            </a:r>
          </a:p>
        </p:txBody>
      </p:sp>
      <p:cxnSp>
        <p:nvCxnSpPr>
          <p:cNvPr id="47" name="מחבר חץ ישר 46"/>
          <p:cNvCxnSpPr/>
          <p:nvPr/>
        </p:nvCxnSpPr>
        <p:spPr>
          <a:xfrm>
            <a:off x="5001372" y="4351494"/>
            <a:ext cx="3533680" cy="11737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76566" y="4073499"/>
            <a:ext cx="19059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רחל ודבורה צרות</a:t>
            </a:r>
          </a:p>
        </p:txBody>
      </p:sp>
      <p:grpSp>
        <p:nvGrpSpPr>
          <p:cNvPr id="41" name="קבוצה 40"/>
          <p:cNvGrpSpPr/>
          <p:nvPr/>
        </p:nvGrpSpPr>
        <p:grpSpPr>
          <a:xfrm>
            <a:off x="5019462" y="1407031"/>
            <a:ext cx="948186" cy="1255461"/>
            <a:chOff x="1065666" y="4425351"/>
            <a:chExt cx="1105790" cy="1807313"/>
          </a:xfrm>
        </p:grpSpPr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8" name="לחצן פעולה: בית 7">
            <a:hlinkClick r:id="rId7" action="ppaction://hlinksldjump" highlightClick="1"/>
          </p:cNvPr>
          <p:cNvSpPr/>
          <p:nvPr/>
        </p:nvSpPr>
        <p:spPr>
          <a:xfrm>
            <a:off x="7385449" y="5980505"/>
            <a:ext cx="510988" cy="6258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096000" y="2186"/>
            <a:ext cx="853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2800" dirty="0">
                <a:solidFill>
                  <a:srgbClr val="000000"/>
                </a:solidFill>
                <a:cs typeface="David" pitchFamily="34" charset="-79"/>
              </a:rPr>
              <a:t> בִּתּוֹ,              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3" name="תצוגת שקופית 12">
                <a:extLst>
                  <a:ext uri="{FF2B5EF4-FFF2-40B4-BE49-F238E27FC236}">
                    <a16:creationId xmlns:a16="http://schemas.microsoft.com/office/drawing/2014/main" id="{581BBE26-8822-4C0A-B908-EEA42989E7A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85046" y="5143500"/>
              <a:ext cx="3048000" cy="1714500"/>
            </p:xfrm>
            <a:graphic>
              <a:graphicData uri="http://schemas.microsoft.com/office/powerpoint/2016/slidezoom">
                <pslz:sldZm>
                  <pslz:sldZmObj sldId="263" cId="3524242860">
                    <pslz:zmPr id="{BBB4ACEF-F0C3-4058-B336-A00951AB2116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תצוגת שקופית 1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81BBE26-8822-4C0A-B908-EEA42989E7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046" y="51435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1" name="מלבן 20">
            <a:extLst>
              <a:ext uri="{FF2B5EF4-FFF2-40B4-BE49-F238E27FC236}">
                <a16:creationId xmlns:a16="http://schemas.microsoft.com/office/drawing/2014/main" id="{759EF0C8-27D5-4C49-855F-9844D35BB088}"/>
              </a:ext>
            </a:extLst>
          </p:cNvPr>
          <p:cNvSpPr/>
          <p:nvPr/>
        </p:nvSpPr>
        <p:spPr>
          <a:xfrm>
            <a:off x="1382909" y="4482205"/>
            <a:ext cx="15440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dirty="0"/>
              <a:t>וגם צרת צרתה</a:t>
            </a:r>
            <a:r>
              <a:rPr lang="he-IL" altLang="he-IL" dirty="0">
                <a:solidFill>
                  <a:srgbClr val="000000"/>
                </a:solidFill>
                <a:cs typeface="David" pitchFamily="34" charset="-79"/>
              </a:rPr>
              <a:t> </a:t>
            </a:r>
            <a:endParaRPr lang="he-IL" dirty="0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9D74-4AC0-450C-A978-8F446886974F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31" name="מציין מיקום של כותרת תחתונה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32" name="מציין מיקום של מספר שקופית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2</a:t>
            </a:fld>
            <a:endParaRPr lang="he-IL"/>
          </a:p>
        </p:txBody>
      </p:sp>
      <p:sp>
        <p:nvSpPr>
          <p:cNvPr id="33" name="TextBox 32"/>
          <p:cNvSpPr txBox="1"/>
          <p:nvPr/>
        </p:nvSpPr>
        <p:spPr>
          <a:xfrm>
            <a:off x="748937" y="4876800"/>
            <a:ext cx="24841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הקש על התמונה להמשך</a:t>
            </a:r>
          </a:p>
        </p:txBody>
      </p:sp>
    </p:spTree>
    <p:extLst>
      <p:ext uri="{BB962C8B-B14F-4D97-AF65-F5344CB8AC3E}">
        <p14:creationId xmlns:p14="http://schemas.microsoft.com/office/powerpoint/2010/main" val="591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 animBg="1"/>
      <p:bldP spid="42" grpId="0" animBg="1"/>
      <p:bldP spid="48" grpId="0"/>
      <p:bldP spid="8" grpId="0" animBg="1"/>
      <p:bldP spid="21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A6035-B353-490C-994B-441077F9E1E6}"/>
              </a:ext>
            </a:extLst>
          </p:cNvPr>
          <p:cNvSpPr txBox="1"/>
          <p:nvPr/>
        </p:nvSpPr>
        <p:spPr>
          <a:xfrm>
            <a:off x="4275530" y="51099"/>
            <a:ext cx="3337571" cy="64633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אשת אחיו שלא הייתה בעולמו</a:t>
            </a:r>
          </a:p>
          <a:p>
            <a:endParaRPr lang="he-IL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2C193DC-2C06-46E4-98E0-1A1316EEEA14}"/>
              </a:ext>
            </a:extLst>
          </p:cNvPr>
          <p:cNvGrpSpPr/>
          <p:nvPr/>
        </p:nvGrpSpPr>
        <p:grpSpPr>
          <a:xfrm>
            <a:off x="9473200" y="1421595"/>
            <a:ext cx="1148167" cy="1092200"/>
            <a:chOff x="7741009" y="2738648"/>
            <a:chExt cx="1092200" cy="1092200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16B7B251-1C00-434C-9C6B-C61EB061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0A69A6-D5EB-4DA9-B9E6-597D37411C17}"/>
                </a:ext>
              </a:extLst>
            </p:cNvPr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53C3F2F9-5DF3-4F78-BC5B-BB3A29640C52}"/>
              </a:ext>
            </a:extLst>
          </p:cNvPr>
          <p:cNvGrpSpPr/>
          <p:nvPr/>
        </p:nvGrpSpPr>
        <p:grpSpPr>
          <a:xfrm>
            <a:off x="3146663" y="1650650"/>
            <a:ext cx="939800" cy="990600"/>
            <a:chOff x="4794371" y="3098561"/>
            <a:chExt cx="939800" cy="990600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EDEAE3AD-C736-41A5-8E92-9F98C3992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B252D8-BEAA-43DF-A130-52864C1255DB}"/>
                </a:ext>
              </a:extLst>
            </p:cNvPr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89402D54-250D-4ACF-A6E9-9E2B5635700B}"/>
              </a:ext>
            </a:extLst>
          </p:cNvPr>
          <p:cNvGrpSpPr/>
          <p:nvPr/>
        </p:nvGrpSpPr>
        <p:grpSpPr>
          <a:xfrm>
            <a:off x="5825069" y="4771092"/>
            <a:ext cx="1106818" cy="927936"/>
            <a:chOff x="5473700" y="2876550"/>
            <a:chExt cx="1244600" cy="1104900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0211D245-8574-4993-A2B5-389D84DF1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A97D5D-7053-45A8-AE4C-5F4275933F07}"/>
                </a:ext>
              </a:extLst>
            </p:cNvPr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1A326D6E-D56F-446F-80A2-BE2EA6EF5955}"/>
              </a:ext>
            </a:extLst>
          </p:cNvPr>
          <p:cNvGrpSpPr/>
          <p:nvPr/>
        </p:nvGrpSpPr>
        <p:grpSpPr>
          <a:xfrm>
            <a:off x="1767597" y="4160137"/>
            <a:ext cx="934053" cy="990600"/>
            <a:chOff x="5147576" y="4839179"/>
            <a:chExt cx="723900" cy="889000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978D3172-75E0-4B1A-9CBF-286FEC58B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0AAE74-2988-4DBC-BDBF-9EF9E1A62A6E}"/>
                </a:ext>
              </a:extLst>
            </p:cNvPr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C649140-1DF9-48E7-A221-325C754ACE04}"/>
              </a:ext>
            </a:extLst>
          </p:cNvPr>
          <p:cNvGrpSpPr/>
          <p:nvPr/>
        </p:nvGrpSpPr>
        <p:grpSpPr>
          <a:xfrm>
            <a:off x="5560836" y="2417720"/>
            <a:ext cx="1155700" cy="990600"/>
            <a:chOff x="7695484" y="1138474"/>
            <a:chExt cx="1155700" cy="990600"/>
          </a:xfrm>
        </p:grpSpPr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1359C5E3-3FD0-470D-BA3F-C0C880EC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8499C-080F-461A-BC6A-6D2C1F60167B}"/>
                </a:ext>
              </a:extLst>
            </p:cNvPr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DEA166-83C7-4D37-810D-DDA3F1A4309E}"/>
              </a:ext>
            </a:extLst>
          </p:cNvPr>
          <p:cNvSpPr txBox="1"/>
          <p:nvPr/>
        </p:nvSpPr>
        <p:spPr>
          <a:xfrm>
            <a:off x="6028170" y="880821"/>
            <a:ext cx="7204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89F3C6AD-25E1-4BC3-B443-2E26922C78D8}"/>
              </a:ext>
            </a:extLst>
          </p:cNvPr>
          <p:cNvSpPr/>
          <p:nvPr/>
        </p:nvSpPr>
        <p:spPr>
          <a:xfrm>
            <a:off x="6157201" y="1286004"/>
            <a:ext cx="365400" cy="1094297"/>
          </a:xfrm>
          <a:prstGeom prst="downArrow">
            <a:avLst>
              <a:gd name="adj1" fmla="val 50000"/>
              <a:gd name="adj2" fmla="val 181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: למטה 20">
            <a:extLst>
              <a:ext uri="{FF2B5EF4-FFF2-40B4-BE49-F238E27FC236}">
                <a16:creationId xmlns:a16="http://schemas.microsoft.com/office/drawing/2014/main" id="{B1E9DB47-6859-4D1C-939D-7066ABBC4DED}"/>
              </a:ext>
            </a:extLst>
          </p:cNvPr>
          <p:cNvSpPr/>
          <p:nvPr/>
        </p:nvSpPr>
        <p:spPr>
          <a:xfrm rot="4059823">
            <a:off x="4759154" y="641832"/>
            <a:ext cx="429224" cy="1922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36ED4EA6-E5AE-4B31-A7D9-4BA80B7570C7}"/>
              </a:ext>
            </a:extLst>
          </p:cNvPr>
          <p:cNvGrpSpPr/>
          <p:nvPr/>
        </p:nvGrpSpPr>
        <p:grpSpPr>
          <a:xfrm rot="17989619">
            <a:off x="2374369" y="3264150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3" name="קבוצה 22">
              <a:extLst>
                <a:ext uri="{FF2B5EF4-FFF2-40B4-BE49-F238E27FC236}">
                  <a16:creationId xmlns:a16="http://schemas.microsoft.com/office/drawing/2014/main" id="{87699046-5DE6-4E0A-8101-8ABEE0AB7EC4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25" name="חץ ימינה 47">
                <a:extLst>
                  <a:ext uri="{FF2B5EF4-FFF2-40B4-BE49-F238E27FC236}">
                    <a16:creationId xmlns:a16="http://schemas.microsoft.com/office/drawing/2014/main" id="{26D9082B-2D6A-49C9-B9C7-2FC3A964AD51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AC24C5-F5EC-48DB-B675-CCBA755FF432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7DB07C-584A-4121-B2D3-127B1009C4C8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19F3F755-AC43-419B-AC7F-7BF226898126}"/>
              </a:ext>
            </a:extLst>
          </p:cNvPr>
          <p:cNvGrpSpPr/>
          <p:nvPr/>
        </p:nvGrpSpPr>
        <p:grpSpPr>
          <a:xfrm rot="16200000">
            <a:off x="5664850" y="3782418"/>
            <a:ext cx="125426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8" name="קבוצה 27">
              <a:extLst>
                <a:ext uri="{FF2B5EF4-FFF2-40B4-BE49-F238E27FC236}">
                  <a16:creationId xmlns:a16="http://schemas.microsoft.com/office/drawing/2014/main" id="{9638FED3-AA1E-4FC5-BB37-4DAE23AAED90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30" name="חץ ימינה 47">
                <a:extLst>
                  <a:ext uri="{FF2B5EF4-FFF2-40B4-BE49-F238E27FC236}">
                    <a16:creationId xmlns:a16="http://schemas.microsoft.com/office/drawing/2014/main" id="{3ABD0CBD-9A84-4A65-9AB0-FDA8C18D059A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DFF837-A7E9-40E7-9348-3DB3C640CFEC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341D1-878C-4C8F-86B8-CC5318C432E2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6FC7D7C5-813F-4AD6-8733-2137D3D37B1E}"/>
              </a:ext>
            </a:extLst>
          </p:cNvPr>
          <p:cNvGrpSpPr/>
          <p:nvPr/>
        </p:nvGrpSpPr>
        <p:grpSpPr>
          <a:xfrm>
            <a:off x="2319627" y="1311355"/>
            <a:ext cx="920915" cy="1312680"/>
            <a:chOff x="1047931" y="4391642"/>
            <a:chExt cx="1186776" cy="1807313"/>
          </a:xfrm>
        </p:grpSpPr>
        <p:pic>
          <p:nvPicPr>
            <p:cNvPr id="38" name="תמונה 37">
              <a:extLst>
                <a:ext uri="{FF2B5EF4-FFF2-40B4-BE49-F238E27FC236}">
                  <a16:creationId xmlns:a16="http://schemas.microsoft.com/office/drawing/2014/main" id="{E9185C61-4AB6-44DB-B3C5-AE04AC28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BF0882-CE38-4B52-9340-2E747672A3AC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BFAAF3CD-E61F-4295-932B-C1D7518A6921}"/>
              </a:ext>
            </a:extLst>
          </p:cNvPr>
          <p:cNvGrpSpPr/>
          <p:nvPr/>
        </p:nvGrpSpPr>
        <p:grpSpPr>
          <a:xfrm>
            <a:off x="6585550" y="1497439"/>
            <a:ext cx="920915" cy="1312680"/>
            <a:chOff x="1047931" y="4391642"/>
            <a:chExt cx="1186776" cy="1807313"/>
          </a:xfrm>
        </p:grpSpPr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032D3A5F-E3AE-457A-9A2D-33DE5E0C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E362C8-CC4B-4840-B7A9-3E810A5C1205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87EB28F1-5F7D-4501-9D77-69CE1463E8DB}"/>
              </a:ext>
            </a:extLst>
          </p:cNvPr>
          <p:cNvGrpSpPr/>
          <p:nvPr/>
        </p:nvGrpSpPr>
        <p:grpSpPr>
          <a:xfrm rot="13600868">
            <a:off x="3542986" y="3584207"/>
            <a:ext cx="2944869" cy="642532"/>
            <a:chOff x="3338940" y="3851819"/>
            <a:chExt cx="1026886" cy="573531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E84427DD-B795-4D92-9BC6-DD33C1B28598}"/>
                </a:ext>
              </a:extLst>
            </p:cNvPr>
            <p:cNvGrpSpPr/>
            <p:nvPr/>
          </p:nvGrpSpPr>
          <p:grpSpPr>
            <a:xfrm rot="10800000">
              <a:off x="3338940" y="3851819"/>
              <a:ext cx="1001755" cy="573531"/>
              <a:chOff x="3450565" y="4015723"/>
              <a:chExt cx="1035170" cy="573531"/>
            </a:xfrm>
            <a:grpFill/>
          </p:grpSpPr>
          <p:sp>
            <p:nvSpPr>
              <p:cNvPr id="46" name="חץ ימינה 47">
                <a:extLst>
                  <a:ext uri="{FF2B5EF4-FFF2-40B4-BE49-F238E27FC236}">
                    <a16:creationId xmlns:a16="http://schemas.microsoft.com/office/drawing/2014/main" id="{7B41C5E1-DB01-4350-B8FF-D8620155671B}"/>
                  </a:ext>
                </a:extLst>
              </p:cNvPr>
              <p:cNvSpPr/>
              <p:nvPr/>
            </p:nvSpPr>
            <p:spPr>
              <a:xfrm>
                <a:off x="3450565" y="4015723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A33553-9616-493D-A753-9331B597E566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703B8E-B916-4FD6-8C65-293B614F15FD}"/>
                </a:ext>
              </a:extLst>
            </p:cNvPr>
            <p:cNvSpPr txBox="1"/>
            <p:nvPr/>
          </p:nvSpPr>
          <p:spPr>
            <a:xfrm rot="10848698">
              <a:off x="3622225" y="3931879"/>
              <a:ext cx="743601" cy="4670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לוי ייבם את שרה אחרי הולדת ראובן</a:t>
              </a: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A62B62F2-C0FE-4F55-B4B7-68BE6CA99A9C}"/>
              </a:ext>
            </a:extLst>
          </p:cNvPr>
          <p:cNvGrpSpPr/>
          <p:nvPr/>
        </p:nvGrpSpPr>
        <p:grpSpPr>
          <a:xfrm rot="21265790">
            <a:off x="6873800" y="1190556"/>
            <a:ext cx="2761936" cy="538993"/>
            <a:chOff x="6860061" y="1392604"/>
            <a:chExt cx="2761936" cy="538993"/>
          </a:xfrm>
        </p:grpSpPr>
        <p:sp>
          <p:nvSpPr>
            <p:cNvPr id="20" name="חץ: למטה 19">
              <a:extLst>
                <a:ext uri="{FF2B5EF4-FFF2-40B4-BE49-F238E27FC236}">
                  <a16:creationId xmlns:a16="http://schemas.microsoft.com/office/drawing/2014/main" id="{D18C1C7C-6716-4BB1-BD09-0625C481D936}"/>
                </a:ext>
              </a:extLst>
            </p:cNvPr>
            <p:cNvSpPr/>
            <p:nvPr/>
          </p:nvSpPr>
          <p:spPr>
            <a:xfrm rot="17233804">
              <a:off x="7984854" y="294454"/>
              <a:ext cx="538993" cy="2735293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32FDDE-7173-4F93-A957-8DE8A5B0479E}"/>
                </a:ext>
              </a:extLst>
            </p:cNvPr>
            <p:cNvSpPr txBox="1"/>
            <p:nvPr/>
          </p:nvSpPr>
          <p:spPr>
            <a:xfrm rot="1067876">
              <a:off x="6860061" y="1434758"/>
              <a:ext cx="270113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ראובן נולד לאחר מות שמעון</a:t>
              </a:r>
            </a:p>
          </p:txBody>
        </p:sp>
      </p:grpSp>
      <p:sp>
        <p:nvSpPr>
          <p:cNvPr id="51" name="קשת מלאה 50">
            <a:extLst>
              <a:ext uri="{FF2B5EF4-FFF2-40B4-BE49-F238E27FC236}">
                <a16:creationId xmlns:a16="http://schemas.microsoft.com/office/drawing/2014/main" id="{B611345F-DEB3-4E3D-8ED7-BA5A37BE9945}"/>
              </a:ext>
            </a:extLst>
          </p:cNvPr>
          <p:cNvSpPr/>
          <p:nvPr/>
        </p:nvSpPr>
        <p:spPr>
          <a:xfrm rot="8330929">
            <a:off x="5943953" y="3085064"/>
            <a:ext cx="5884360" cy="2772368"/>
          </a:xfrm>
          <a:prstGeom prst="blockArc">
            <a:avLst>
              <a:gd name="adj1" fmla="val 10475875"/>
              <a:gd name="adj2" fmla="val 329001"/>
              <a:gd name="adj3" fmla="val 207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771B58-09EE-45DB-B833-64DC029F05FC}"/>
              </a:ext>
            </a:extLst>
          </p:cNvPr>
          <p:cNvSpPr txBox="1"/>
          <p:nvPr/>
        </p:nvSpPr>
        <p:spPr>
          <a:xfrm rot="19112547">
            <a:off x="7071216" y="4849755"/>
            <a:ext cx="49010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שרה אסורה לראובן משום אשת אחיו שלא היה בעולמו</a:t>
            </a:r>
          </a:p>
        </p:txBody>
      </p:sp>
      <p:sp>
        <p:nvSpPr>
          <p:cNvPr id="54" name="קשת מלאה 53">
            <a:extLst>
              <a:ext uri="{FF2B5EF4-FFF2-40B4-BE49-F238E27FC236}">
                <a16:creationId xmlns:a16="http://schemas.microsoft.com/office/drawing/2014/main" id="{8E4FC85B-564A-4EF4-A1E5-33E26A0B320C}"/>
              </a:ext>
            </a:extLst>
          </p:cNvPr>
          <p:cNvSpPr/>
          <p:nvPr/>
        </p:nvSpPr>
        <p:spPr>
          <a:xfrm rot="11468894">
            <a:off x="1738676" y="4565924"/>
            <a:ext cx="4667307" cy="1990721"/>
          </a:xfrm>
          <a:prstGeom prst="blockArc">
            <a:avLst>
              <a:gd name="adj1" fmla="val 10475875"/>
              <a:gd name="adj2" fmla="val 329001"/>
              <a:gd name="adj3" fmla="val 207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C740B2-0250-4322-9030-D7F66DCAE1DD}"/>
              </a:ext>
            </a:extLst>
          </p:cNvPr>
          <p:cNvSpPr txBox="1"/>
          <p:nvPr/>
        </p:nvSpPr>
        <p:spPr>
          <a:xfrm rot="962940">
            <a:off x="1699360" y="5805527"/>
            <a:ext cx="36939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שרה ורבקה נופלות לייבום לפני ראובן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DF5397-969E-435D-994A-4859E3DE5D30}"/>
              </a:ext>
            </a:extLst>
          </p:cNvPr>
          <p:cNvSpPr txBox="1"/>
          <p:nvPr/>
        </p:nvSpPr>
        <p:spPr>
          <a:xfrm>
            <a:off x="6651126" y="2997834"/>
            <a:ext cx="360230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מאחר וראובן איננו יכול לייבם את שרה משום אשת אחיו שלא היה בעולמו, </a:t>
            </a:r>
          </a:p>
          <a:p>
            <a:r>
              <a:rPr lang="he-IL" dirty="0"/>
              <a:t>גם רבקה צרתה נאסר לו משום צרת אשת אחיו שלא היה בעולמו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504164-1A98-4FF1-9044-8BF6ABE4E214}"/>
              </a:ext>
            </a:extLst>
          </p:cNvPr>
          <p:cNvSpPr txBox="1"/>
          <p:nvPr/>
        </p:nvSpPr>
        <p:spPr>
          <a:xfrm>
            <a:off x="4273216" y="310942"/>
            <a:ext cx="3287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צרת אשת אחיו שלא הייתה בעולמו</a:t>
            </a: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E109AA35-1FA9-47C3-919B-505D82801ED3}"/>
              </a:ext>
            </a:extLst>
          </p:cNvPr>
          <p:cNvGrpSpPr/>
          <p:nvPr/>
        </p:nvGrpSpPr>
        <p:grpSpPr>
          <a:xfrm>
            <a:off x="115327" y="5063975"/>
            <a:ext cx="1366928" cy="805026"/>
            <a:chOff x="117297" y="5990193"/>
            <a:chExt cx="1366928" cy="805026"/>
          </a:xfrm>
        </p:grpSpPr>
        <p:sp>
          <p:nvSpPr>
            <p:cNvPr id="32" name="לחצן פעולה: עבור לדף הבית 31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AE59BACC-A862-4C00-ACC0-89387272AD6D}"/>
                </a:ext>
              </a:extLst>
            </p:cNvPr>
            <p:cNvSpPr/>
            <p:nvPr/>
          </p:nvSpPr>
          <p:spPr>
            <a:xfrm>
              <a:off x="576470" y="6321287"/>
              <a:ext cx="610643" cy="473932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81A52C-06EF-4C9E-BDF7-ECFF7312C415}"/>
                </a:ext>
              </a:extLst>
            </p:cNvPr>
            <p:cNvSpPr txBox="1"/>
            <p:nvPr/>
          </p:nvSpPr>
          <p:spPr>
            <a:xfrm>
              <a:off x="117297" y="5990193"/>
              <a:ext cx="136692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חזרה למשנה</a:t>
              </a:r>
            </a:p>
          </p:txBody>
        </p:sp>
      </p:grp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6" name="תצוגת שקופית 35">
                <a:extLst>
                  <a:ext uri="{FF2B5EF4-FFF2-40B4-BE49-F238E27FC236}">
                    <a16:creationId xmlns:a16="http://schemas.microsoft.com/office/drawing/2014/main" id="{C5FC28F9-85E7-413F-8FD0-C2EDDBFC66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9722822"/>
                  </p:ext>
                </p:extLst>
              </p:nvPr>
            </p:nvGraphicFramePr>
            <p:xfrm>
              <a:off x="9641561" y="5523672"/>
              <a:ext cx="2372139" cy="1334328"/>
            </p:xfrm>
            <a:graphic>
              <a:graphicData uri="http://schemas.microsoft.com/office/powerpoint/2016/slidezoom">
                <pslz:sldZm>
                  <pslz:sldZmObj sldId="362" cId="1820211489">
                    <pslz:zmPr id="{648E8F20-E56B-45F7-80A3-B63C9596474D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2139" cy="13343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6" name="תצוגת שקופית 3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5FC28F9-85E7-413F-8FD0-C2EDDBFC66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41561" y="5523672"/>
                <a:ext cx="2372139" cy="13343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45DFEC3-C62F-4279-BCDA-1960C84E1961}"/>
              </a:ext>
            </a:extLst>
          </p:cNvPr>
          <p:cNvSpPr txBox="1"/>
          <p:nvPr/>
        </p:nvSpPr>
        <p:spPr>
          <a:xfrm>
            <a:off x="10047282" y="4943268"/>
            <a:ext cx="15518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וגם צרת צרתה</a:t>
            </a:r>
          </a:p>
          <a:p>
            <a:r>
              <a:rPr lang="he-IL" sz="1400" dirty="0"/>
              <a:t>הקש על התמונה</a:t>
            </a:r>
          </a:p>
        </p:txBody>
      </p:sp>
      <p:sp>
        <p:nvSpPr>
          <p:cNvPr id="35" name="מציין מיקום של תאריך 34"/>
          <p:cNvSpPr>
            <a:spLocks noGrp="1"/>
          </p:cNvSpPr>
          <p:nvPr>
            <p:ph type="dt" sz="half" idx="10"/>
          </p:nvPr>
        </p:nvSpPr>
        <p:spPr>
          <a:xfrm>
            <a:off x="8606777" y="6417839"/>
            <a:ext cx="2743200" cy="365125"/>
          </a:xfrm>
        </p:spPr>
        <p:txBody>
          <a:bodyPr/>
          <a:lstStyle/>
          <a:p>
            <a:fld id="{514DEC67-3034-4868-B75A-3EF7B653DA9D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53" name="מציין מיקום של כותרת תחתונה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58" name="מציין מיקום של מספר שקופית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70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51" grpId="0" animBg="1"/>
      <p:bldP spid="52" grpId="0"/>
      <p:bldP spid="54" grpId="0" animBg="1"/>
      <p:bldP spid="55" grpId="0"/>
      <p:bldP spid="56" grpId="0" animBg="1"/>
      <p:bldP spid="5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1D582911-902F-47A2-B630-9B5026D9707C}"/>
              </a:ext>
            </a:extLst>
          </p:cNvPr>
          <p:cNvGrpSpPr/>
          <p:nvPr/>
        </p:nvGrpSpPr>
        <p:grpSpPr>
          <a:xfrm>
            <a:off x="4426057" y="133622"/>
            <a:ext cx="3339885" cy="923330"/>
            <a:chOff x="4248037" y="680274"/>
            <a:chExt cx="3339885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AEF060-8C0E-48B4-A581-40F00B506D23}"/>
                </a:ext>
              </a:extLst>
            </p:cNvPr>
            <p:cNvSpPr txBox="1"/>
            <p:nvPr/>
          </p:nvSpPr>
          <p:spPr>
            <a:xfrm>
              <a:off x="4248037" y="680274"/>
              <a:ext cx="3337571" cy="92333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dirty="0"/>
                <a:t>אשת אחיו שלא הייתה בעולמו</a:t>
              </a:r>
            </a:p>
            <a:p>
              <a:endParaRPr lang="he-IL" dirty="0"/>
            </a:p>
            <a:p>
              <a:endParaRPr lang="he-IL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63818C-B9F5-49D1-A025-CEF72866D764}"/>
                </a:ext>
              </a:extLst>
            </p:cNvPr>
            <p:cNvSpPr txBox="1"/>
            <p:nvPr/>
          </p:nvSpPr>
          <p:spPr>
            <a:xfrm>
              <a:off x="4300707" y="957273"/>
              <a:ext cx="32872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צרת אשת אחיו שלא הייתה בעולמו</a:t>
              </a:r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2DF9491C-2697-48B9-9F9A-893F0F14DC8F}"/>
              </a:ext>
            </a:extLst>
          </p:cNvPr>
          <p:cNvSpPr/>
          <p:nvPr/>
        </p:nvSpPr>
        <p:spPr>
          <a:xfrm>
            <a:off x="5138490" y="687620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/>
              <a:t>וגם צרת צרתה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4AEFCC17-6ED6-48A1-A5E1-D1511F9563BB}"/>
              </a:ext>
            </a:extLst>
          </p:cNvPr>
          <p:cNvGrpSpPr/>
          <p:nvPr/>
        </p:nvGrpSpPr>
        <p:grpSpPr>
          <a:xfrm>
            <a:off x="9471774" y="1581711"/>
            <a:ext cx="1148167" cy="1092200"/>
            <a:chOff x="7741009" y="2738648"/>
            <a:chExt cx="1092200" cy="1092200"/>
          </a:xfrm>
        </p:grpSpPr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8ECDEE8E-44C4-4323-A49C-D700070F5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03C085-EA8B-42F3-BACE-3B090E9B8B71}"/>
                </a:ext>
              </a:extLst>
            </p:cNvPr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59EE8C53-510E-414E-9FAB-102711D63A89}"/>
              </a:ext>
            </a:extLst>
          </p:cNvPr>
          <p:cNvGrpSpPr/>
          <p:nvPr/>
        </p:nvGrpSpPr>
        <p:grpSpPr>
          <a:xfrm>
            <a:off x="3964464" y="2285515"/>
            <a:ext cx="939800" cy="990600"/>
            <a:chOff x="4794371" y="3098561"/>
            <a:chExt cx="939800" cy="990600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A2DE17B2-7C59-46FB-BD72-F398CE157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20D7AE-79D4-4C4B-A41D-3E69AC7F9E6B}"/>
                </a:ext>
              </a:extLst>
            </p:cNvPr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9AC2239F-8737-4829-9267-576083B68D54}"/>
              </a:ext>
            </a:extLst>
          </p:cNvPr>
          <p:cNvGrpSpPr/>
          <p:nvPr/>
        </p:nvGrpSpPr>
        <p:grpSpPr>
          <a:xfrm>
            <a:off x="4033504" y="4983115"/>
            <a:ext cx="1106818" cy="927936"/>
            <a:chOff x="5473700" y="2876550"/>
            <a:chExt cx="1244600" cy="1104900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656741C1-00EA-4BE9-9C87-600A53B9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53BD77-BD48-4259-A48E-DE163704E470}"/>
                </a:ext>
              </a:extLst>
            </p:cNvPr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6311EE61-7D4D-4AD6-A9D9-C66DAC23199B}"/>
              </a:ext>
            </a:extLst>
          </p:cNvPr>
          <p:cNvGrpSpPr/>
          <p:nvPr/>
        </p:nvGrpSpPr>
        <p:grpSpPr>
          <a:xfrm>
            <a:off x="1332438" y="4205941"/>
            <a:ext cx="934053" cy="990600"/>
            <a:chOff x="5147576" y="4839179"/>
            <a:chExt cx="723900" cy="889000"/>
          </a:xfrm>
        </p:grpSpPr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2BA256BD-18B4-4677-8255-B3C580C50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58C086-13A8-435A-A95D-CC3CF81D51C4}"/>
                </a:ext>
              </a:extLst>
            </p:cNvPr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753BED0F-80E1-4F67-8524-F7EE24B7BF5B}"/>
              </a:ext>
            </a:extLst>
          </p:cNvPr>
          <p:cNvGrpSpPr/>
          <p:nvPr/>
        </p:nvGrpSpPr>
        <p:grpSpPr>
          <a:xfrm>
            <a:off x="7182606" y="4791692"/>
            <a:ext cx="901700" cy="889000"/>
            <a:chOff x="10518902" y="2114306"/>
            <a:chExt cx="901700" cy="889000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423BCCA2-5820-4252-91B5-4B666BC6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486F4B-F731-43A9-967D-1720B7BA8BE4}"/>
                </a:ext>
              </a:extLst>
            </p:cNvPr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F895AF09-D843-460F-BAEA-1C082B8215D7}"/>
              </a:ext>
            </a:extLst>
          </p:cNvPr>
          <p:cNvGrpSpPr/>
          <p:nvPr/>
        </p:nvGrpSpPr>
        <p:grpSpPr>
          <a:xfrm>
            <a:off x="7021446" y="2242686"/>
            <a:ext cx="1155700" cy="990600"/>
            <a:chOff x="7695484" y="1138474"/>
            <a:chExt cx="1155700" cy="990600"/>
          </a:xfrm>
        </p:grpSpPr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7AC54173-5881-44A4-A32F-33ACB39D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072DDB-E188-4156-B7A7-D879A0D62029}"/>
                </a:ext>
              </a:extLst>
            </p:cNvPr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638E5A34-40DB-4F90-BF5F-DECD072B05FB}"/>
              </a:ext>
            </a:extLst>
          </p:cNvPr>
          <p:cNvGrpSpPr/>
          <p:nvPr/>
        </p:nvGrpSpPr>
        <p:grpSpPr>
          <a:xfrm>
            <a:off x="1055111" y="1523857"/>
            <a:ext cx="1170677" cy="914400"/>
            <a:chOff x="3976777" y="2893924"/>
            <a:chExt cx="1170677" cy="914400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38F12C2D-2546-4818-B290-D59D73C5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93924"/>
              <a:ext cx="11049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A6C37E-3F5F-4708-B211-E30E7021F64A}"/>
                </a:ext>
              </a:extLst>
            </p:cNvPr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B91BE6D-6D89-4F86-ACA1-46A3F15D7203}"/>
              </a:ext>
            </a:extLst>
          </p:cNvPr>
          <p:cNvSpPr txBox="1"/>
          <p:nvPr/>
        </p:nvSpPr>
        <p:spPr>
          <a:xfrm>
            <a:off x="5762085" y="1145491"/>
            <a:ext cx="7204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sp>
        <p:nvSpPr>
          <p:cNvPr id="33" name="חץ: למטה 32">
            <a:extLst>
              <a:ext uri="{FF2B5EF4-FFF2-40B4-BE49-F238E27FC236}">
                <a16:creationId xmlns:a16="http://schemas.microsoft.com/office/drawing/2014/main" id="{C30176B7-521B-45FC-8DDF-DDC2574A61BB}"/>
              </a:ext>
            </a:extLst>
          </p:cNvPr>
          <p:cNvSpPr/>
          <p:nvPr/>
        </p:nvSpPr>
        <p:spPr>
          <a:xfrm rot="4529753">
            <a:off x="3681173" y="299600"/>
            <a:ext cx="566582" cy="3106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חץ: למטה 33">
            <a:extLst>
              <a:ext uri="{FF2B5EF4-FFF2-40B4-BE49-F238E27FC236}">
                <a16:creationId xmlns:a16="http://schemas.microsoft.com/office/drawing/2014/main" id="{7A897D76-30B2-4FCB-96E2-E8704F2B4728}"/>
              </a:ext>
            </a:extLst>
          </p:cNvPr>
          <p:cNvSpPr/>
          <p:nvPr/>
        </p:nvSpPr>
        <p:spPr>
          <a:xfrm rot="3503743">
            <a:off x="5065193" y="1350046"/>
            <a:ext cx="566582" cy="1504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חץ: למטה 35">
            <a:extLst>
              <a:ext uri="{FF2B5EF4-FFF2-40B4-BE49-F238E27FC236}">
                <a16:creationId xmlns:a16="http://schemas.microsoft.com/office/drawing/2014/main" id="{EBD07A86-324F-461A-9F14-F8A477775A26}"/>
              </a:ext>
            </a:extLst>
          </p:cNvPr>
          <p:cNvSpPr/>
          <p:nvPr/>
        </p:nvSpPr>
        <p:spPr>
          <a:xfrm rot="17629161">
            <a:off x="6471287" y="1232588"/>
            <a:ext cx="566582" cy="1504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6DA90ED1-86BC-4201-9396-ED145386C8E8}"/>
              </a:ext>
            </a:extLst>
          </p:cNvPr>
          <p:cNvGrpSpPr/>
          <p:nvPr/>
        </p:nvGrpSpPr>
        <p:grpSpPr>
          <a:xfrm rot="16200000">
            <a:off x="885297" y="3180106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38" name="קבוצה 37">
              <a:extLst>
                <a:ext uri="{FF2B5EF4-FFF2-40B4-BE49-F238E27FC236}">
                  <a16:creationId xmlns:a16="http://schemas.microsoft.com/office/drawing/2014/main" id="{4AFC78CF-E2D3-4731-8BD3-3E163E883332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0" name="חץ ימינה 47">
                <a:extLst>
                  <a:ext uri="{FF2B5EF4-FFF2-40B4-BE49-F238E27FC236}">
                    <a16:creationId xmlns:a16="http://schemas.microsoft.com/office/drawing/2014/main" id="{612CB6BE-EAD1-4567-ABBF-4323C4069306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6F2EAD-C286-498D-A92A-DA79ABE0BDC9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E745A9-61AD-4D84-B61A-FE62AA0D6359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6110FC91-C0ED-4336-A9C0-9D8534647484}"/>
              </a:ext>
            </a:extLst>
          </p:cNvPr>
          <p:cNvGrpSpPr/>
          <p:nvPr/>
        </p:nvGrpSpPr>
        <p:grpSpPr>
          <a:xfrm rot="16200000">
            <a:off x="3710095" y="3817322"/>
            <a:ext cx="1736267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8AC67C35-A8C2-4E75-AA65-551FA60A61BD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5" name="חץ ימינה 47">
                <a:extLst>
                  <a:ext uri="{FF2B5EF4-FFF2-40B4-BE49-F238E27FC236}">
                    <a16:creationId xmlns:a16="http://schemas.microsoft.com/office/drawing/2014/main" id="{7C6CD113-5FA1-4C4F-A135-A4F1B9117A98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70A2CF-EFBC-4A69-8559-3B78A8B0A3D4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836209-F3C3-4EFF-8F5B-D6C465394DDC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F9DFCCD7-E45C-4C58-9EB7-34715ABE813F}"/>
              </a:ext>
            </a:extLst>
          </p:cNvPr>
          <p:cNvGrpSpPr/>
          <p:nvPr/>
        </p:nvGrpSpPr>
        <p:grpSpPr>
          <a:xfrm rot="16200000">
            <a:off x="6829179" y="3665370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B0C8593F-F146-4231-A124-EB01B4D3C5DD}"/>
                </a:ext>
              </a:extLst>
            </p:cNvPr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0" name="חץ ימינה 47">
                <a:extLst>
                  <a:ext uri="{FF2B5EF4-FFF2-40B4-BE49-F238E27FC236}">
                    <a16:creationId xmlns:a16="http://schemas.microsoft.com/office/drawing/2014/main" id="{1AB17D1E-B8F3-43AB-B931-DE05CC8EE3D4}"/>
                  </a:ext>
                </a:extLst>
              </p:cNvPr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0FC07B9-A02E-4654-AD65-FB1338C38721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8521A4-9355-474C-869E-1FCEC8BF84AA}"/>
                </a:ext>
              </a:extLst>
            </p:cNvPr>
            <p:cNvSpPr txBox="1"/>
            <p:nvPr/>
          </p:nvSpPr>
          <p:spPr>
            <a:xfrm>
              <a:off x="3601484" y="4014017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2570B617-6BA0-4AB1-ABA8-EF52DBFEB078}"/>
              </a:ext>
            </a:extLst>
          </p:cNvPr>
          <p:cNvGrpSpPr/>
          <p:nvPr/>
        </p:nvGrpSpPr>
        <p:grpSpPr>
          <a:xfrm>
            <a:off x="8096758" y="1942259"/>
            <a:ext cx="920915" cy="1312680"/>
            <a:chOff x="1047931" y="4391642"/>
            <a:chExt cx="1186776" cy="1807313"/>
          </a:xfrm>
        </p:grpSpPr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F5C3044D-4D8B-4273-BC27-B76E4C31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120452-6A10-4F97-81E0-5271E99C9310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4BA5A85A-0817-40B9-82A0-7B3EC538C33F}"/>
              </a:ext>
            </a:extLst>
          </p:cNvPr>
          <p:cNvGrpSpPr/>
          <p:nvPr/>
        </p:nvGrpSpPr>
        <p:grpSpPr>
          <a:xfrm>
            <a:off x="3050891" y="1891694"/>
            <a:ext cx="920915" cy="1312680"/>
            <a:chOff x="1047931" y="4391642"/>
            <a:chExt cx="1186776" cy="1807313"/>
          </a:xfrm>
        </p:grpSpPr>
        <p:pic>
          <p:nvPicPr>
            <p:cNvPr id="56" name="תמונה 55">
              <a:extLst>
                <a:ext uri="{FF2B5EF4-FFF2-40B4-BE49-F238E27FC236}">
                  <a16:creationId xmlns:a16="http://schemas.microsoft.com/office/drawing/2014/main" id="{BE7F364F-AA14-4CB0-A098-62CAD0FB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1697BB-B35A-4D0B-A94A-661CC0090EE8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EE6E9EC4-5FC4-4943-B95E-77D3A3948D08}"/>
              </a:ext>
            </a:extLst>
          </p:cNvPr>
          <p:cNvGrpSpPr/>
          <p:nvPr/>
        </p:nvGrpSpPr>
        <p:grpSpPr>
          <a:xfrm rot="21265790">
            <a:off x="6614040" y="1504983"/>
            <a:ext cx="3232192" cy="724107"/>
            <a:chOff x="6860061" y="1392604"/>
            <a:chExt cx="2761936" cy="538993"/>
          </a:xfrm>
        </p:grpSpPr>
        <p:sp>
          <p:nvSpPr>
            <p:cNvPr id="59" name="חץ: למטה 58">
              <a:extLst>
                <a:ext uri="{FF2B5EF4-FFF2-40B4-BE49-F238E27FC236}">
                  <a16:creationId xmlns:a16="http://schemas.microsoft.com/office/drawing/2014/main" id="{A965E92E-9E56-41CA-A54B-1EA4ED1E0C04}"/>
                </a:ext>
              </a:extLst>
            </p:cNvPr>
            <p:cNvSpPr/>
            <p:nvPr/>
          </p:nvSpPr>
          <p:spPr>
            <a:xfrm rot="17233804">
              <a:off x="7984854" y="294454"/>
              <a:ext cx="538993" cy="2735293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FDB39-20A7-4906-9FCB-B60E17D01119}"/>
                </a:ext>
              </a:extLst>
            </p:cNvPr>
            <p:cNvSpPr txBox="1"/>
            <p:nvPr/>
          </p:nvSpPr>
          <p:spPr>
            <a:xfrm rot="1067876">
              <a:off x="6860061" y="1434758"/>
              <a:ext cx="270113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ראובן נולד לאחר מות שמעון</a:t>
              </a:r>
            </a:p>
          </p:txBody>
        </p:sp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28B2A585-374E-4949-95F8-A3F9A1D3BC9E}"/>
              </a:ext>
            </a:extLst>
          </p:cNvPr>
          <p:cNvGrpSpPr/>
          <p:nvPr/>
        </p:nvGrpSpPr>
        <p:grpSpPr>
          <a:xfrm rot="13128627">
            <a:off x="4556923" y="3814406"/>
            <a:ext cx="2944869" cy="642532"/>
            <a:chOff x="3338940" y="3851819"/>
            <a:chExt cx="1026886" cy="573531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62" name="קבוצה 61">
              <a:extLst>
                <a:ext uri="{FF2B5EF4-FFF2-40B4-BE49-F238E27FC236}">
                  <a16:creationId xmlns:a16="http://schemas.microsoft.com/office/drawing/2014/main" id="{46BCF2BB-0DF5-4923-AEBC-8B9678CE54FE}"/>
                </a:ext>
              </a:extLst>
            </p:cNvPr>
            <p:cNvGrpSpPr/>
            <p:nvPr/>
          </p:nvGrpSpPr>
          <p:grpSpPr>
            <a:xfrm rot="10800000">
              <a:off x="3338940" y="3851819"/>
              <a:ext cx="1001755" cy="573531"/>
              <a:chOff x="3450565" y="4015723"/>
              <a:chExt cx="1035170" cy="573531"/>
            </a:xfrm>
            <a:grpFill/>
          </p:grpSpPr>
          <p:sp>
            <p:nvSpPr>
              <p:cNvPr id="64" name="חץ ימינה 47">
                <a:extLst>
                  <a:ext uri="{FF2B5EF4-FFF2-40B4-BE49-F238E27FC236}">
                    <a16:creationId xmlns:a16="http://schemas.microsoft.com/office/drawing/2014/main" id="{B9CC072D-7182-4A66-9BDD-4E07B9181DF1}"/>
                  </a:ext>
                </a:extLst>
              </p:cNvPr>
              <p:cNvSpPr/>
              <p:nvPr/>
            </p:nvSpPr>
            <p:spPr>
              <a:xfrm>
                <a:off x="3450565" y="4015723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8675C1-80F9-45AC-9DC1-F537C4C71AEB}"/>
                  </a:ext>
                </a:extLst>
              </p:cNvPr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E45409-68E0-46E1-85A7-46593B505F7B}"/>
                </a:ext>
              </a:extLst>
            </p:cNvPr>
            <p:cNvSpPr txBox="1"/>
            <p:nvPr/>
          </p:nvSpPr>
          <p:spPr>
            <a:xfrm rot="10848698">
              <a:off x="3622225" y="3931879"/>
              <a:ext cx="743601" cy="4670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לוי ייבם את שרה אחרי הולדת ראובן</a:t>
              </a:r>
            </a:p>
          </p:txBody>
        </p:sp>
      </p:grpSp>
      <p:sp>
        <p:nvSpPr>
          <p:cNvPr id="66" name="קשת מלאה 65">
            <a:extLst>
              <a:ext uri="{FF2B5EF4-FFF2-40B4-BE49-F238E27FC236}">
                <a16:creationId xmlns:a16="http://schemas.microsoft.com/office/drawing/2014/main" id="{F5EC4549-7F84-4ABE-A845-2D349CE1628C}"/>
              </a:ext>
            </a:extLst>
          </p:cNvPr>
          <p:cNvSpPr/>
          <p:nvPr/>
        </p:nvSpPr>
        <p:spPr>
          <a:xfrm rot="12601150">
            <a:off x="1293269" y="3210654"/>
            <a:ext cx="6455438" cy="1561387"/>
          </a:xfrm>
          <a:prstGeom prst="blockArc">
            <a:avLst>
              <a:gd name="adj1" fmla="val 10800000"/>
              <a:gd name="adj2" fmla="val 21521087"/>
              <a:gd name="adj3" fmla="val 863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7" name="קשת מלאה 66">
            <a:extLst>
              <a:ext uri="{FF2B5EF4-FFF2-40B4-BE49-F238E27FC236}">
                <a16:creationId xmlns:a16="http://schemas.microsoft.com/office/drawing/2014/main" id="{DF5129DB-DBE0-48E8-8D74-BD565A689DEC}"/>
              </a:ext>
            </a:extLst>
          </p:cNvPr>
          <p:cNvSpPr/>
          <p:nvPr/>
        </p:nvSpPr>
        <p:spPr>
          <a:xfrm rot="13437020">
            <a:off x="183816" y="3266462"/>
            <a:ext cx="4585071" cy="1009580"/>
          </a:xfrm>
          <a:prstGeom prst="blockArc">
            <a:avLst>
              <a:gd name="adj1" fmla="val 10800000"/>
              <a:gd name="adj2" fmla="val 381491"/>
              <a:gd name="adj3" fmla="val 999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E8252-BFDA-4FF2-8153-A3627DF1E8AC}"/>
              </a:ext>
            </a:extLst>
          </p:cNvPr>
          <p:cNvSpPr txBox="1"/>
          <p:nvPr/>
        </p:nvSpPr>
        <p:spPr>
          <a:xfrm rot="2402724">
            <a:off x="1154273" y="3709303"/>
            <a:ext cx="34154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יפה ושרה נופלות לייבום לפני יהודה</a:t>
            </a:r>
          </a:p>
        </p:txBody>
      </p: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A7CEEFF6-108C-49B7-9115-74B9D5D0F74B}"/>
              </a:ext>
            </a:extLst>
          </p:cNvPr>
          <p:cNvGrpSpPr/>
          <p:nvPr/>
        </p:nvGrpSpPr>
        <p:grpSpPr>
          <a:xfrm rot="13852066">
            <a:off x="1738198" y="3050052"/>
            <a:ext cx="2872799" cy="568141"/>
            <a:chOff x="3367930" y="3703062"/>
            <a:chExt cx="1001755" cy="507129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69" name="קבוצה 68">
              <a:extLst>
                <a:ext uri="{FF2B5EF4-FFF2-40B4-BE49-F238E27FC236}">
                  <a16:creationId xmlns:a16="http://schemas.microsoft.com/office/drawing/2014/main" id="{F8C8504D-539A-4C67-A6E2-E1DB14712453}"/>
                </a:ext>
              </a:extLst>
            </p:cNvPr>
            <p:cNvGrpSpPr/>
            <p:nvPr/>
          </p:nvGrpSpPr>
          <p:grpSpPr>
            <a:xfrm rot="10800000">
              <a:off x="3367930" y="3703062"/>
              <a:ext cx="1001755" cy="507129"/>
              <a:chOff x="3420607" y="4230882"/>
              <a:chExt cx="1035170" cy="507129"/>
            </a:xfrm>
            <a:grpFill/>
          </p:grpSpPr>
          <p:sp>
            <p:nvSpPr>
              <p:cNvPr id="71" name="חץ ימינה 47">
                <a:extLst>
                  <a:ext uri="{FF2B5EF4-FFF2-40B4-BE49-F238E27FC236}">
                    <a16:creationId xmlns:a16="http://schemas.microsoft.com/office/drawing/2014/main" id="{12D66DDB-A2D2-43A6-8B4E-84B957D63BE4}"/>
                  </a:ext>
                </a:extLst>
              </p:cNvPr>
              <p:cNvSpPr/>
              <p:nvPr/>
            </p:nvSpPr>
            <p:spPr>
              <a:xfrm>
                <a:off x="3420607" y="4230882"/>
                <a:ext cx="1035170" cy="507129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20FD71-8B5C-47C7-BF93-E8E7F5744F23}"/>
                  </a:ext>
                </a:extLst>
              </p:cNvPr>
              <p:cNvSpPr txBox="1"/>
              <p:nvPr/>
            </p:nvSpPr>
            <p:spPr>
              <a:xfrm>
                <a:off x="3424696" y="4306730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E0EC16-A488-44C0-A409-9EC1BEDB3EC5}"/>
                </a:ext>
              </a:extLst>
            </p:cNvPr>
            <p:cNvSpPr txBox="1"/>
            <p:nvPr/>
          </p:nvSpPr>
          <p:spPr>
            <a:xfrm rot="10848698">
              <a:off x="3590662" y="3842242"/>
              <a:ext cx="743601" cy="27472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יהודה ייבם את שרה</a:t>
              </a:r>
            </a:p>
          </p:txBody>
        </p:sp>
      </p:grpSp>
      <p:grpSp>
        <p:nvGrpSpPr>
          <p:cNvPr id="73" name="קבוצה 72">
            <a:extLst>
              <a:ext uri="{FF2B5EF4-FFF2-40B4-BE49-F238E27FC236}">
                <a16:creationId xmlns:a16="http://schemas.microsoft.com/office/drawing/2014/main" id="{DF897E48-EE40-47E7-A4C7-7EF33DDAE435}"/>
              </a:ext>
            </a:extLst>
          </p:cNvPr>
          <p:cNvGrpSpPr/>
          <p:nvPr/>
        </p:nvGrpSpPr>
        <p:grpSpPr>
          <a:xfrm>
            <a:off x="451319" y="751820"/>
            <a:ext cx="920915" cy="1312680"/>
            <a:chOff x="1047931" y="4391642"/>
            <a:chExt cx="1186776" cy="1807313"/>
          </a:xfrm>
        </p:grpSpPr>
        <p:pic>
          <p:nvPicPr>
            <p:cNvPr id="74" name="תמונה 73">
              <a:extLst>
                <a:ext uri="{FF2B5EF4-FFF2-40B4-BE49-F238E27FC236}">
                  <a16:creationId xmlns:a16="http://schemas.microsoft.com/office/drawing/2014/main" id="{BB338B63-B61B-47D1-9849-8997FE0C4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3082FB7-5CF2-4E1A-9E86-88D20648E051}"/>
                </a:ext>
              </a:extLst>
            </p:cNvPr>
            <p:cNvSpPr txBox="1"/>
            <p:nvPr/>
          </p:nvSpPr>
          <p:spPr>
            <a:xfrm>
              <a:off x="1047931" y="4854251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76" name="קשת מלאה 75">
            <a:extLst>
              <a:ext uri="{FF2B5EF4-FFF2-40B4-BE49-F238E27FC236}">
                <a16:creationId xmlns:a16="http://schemas.microsoft.com/office/drawing/2014/main" id="{7650E7C9-ACAB-404E-A558-6FF44A434F79}"/>
              </a:ext>
            </a:extLst>
          </p:cNvPr>
          <p:cNvSpPr/>
          <p:nvPr/>
        </p:nvSpPr>
        <p:spPr>
          <a:xfrm rot="8995377">
            <a:off x="4066307" y="3965006"/>
            <a:ext cx="6773820" cy="941224"/>
          </a:xfrm>
          <a:prstGeom prst="blockArc">
            <a:avLst>
              <a:gd name="adj1" fmla="val 10663603"/>
              <a:gd name="adj2" fmla="val 136319"/>
              <a:gd name="adj3" fmla="val 818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7" name="קשת מלאה 76">
            <a:extLst>
              <a:ext uri="{FF2B5EF4-FFF2-40B4-BE49-F238E27FC236}">
                <a16:creationId xmlns:a16="http://schemas.microsoft.com/office/drawing/2014/main" id="{C9F26E83-A65E-45D2-9817-C18DA273F8DD}"/>
              </a:ext>
            </a:extLst>
          </p:cNvPr>
          <p:cNvSpPr/>
          <p:nvPr/>
        </p:nvSpPr>
        <p:spPr>
          <a:xfrm rot="9816566">
            <a:off x="1082035" y="3417596"/>
            <a:ext cx="9360099" cy="1258014"/>
          </a:xfrm>
          <a:prstGeom prst="blockArc">
            <a:avLst>
              <a:gd name="adj1" fmla="val 10685793"/>
              <a:gd name="adj2" fmla="val 161932"/>
              <a:gd name="adj3" fmla="val 61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E3859-EB7D-48EB-8803-E2B2BB526A2B}"/>
              </a:ext>
            </a:extLst>
          </p:cNvPr>
          <p:cNvSpPr txBox="1"/>
          <p:nvPr/>
        </p:nvSpPr>
        <p:spPr>
          <a:xfrm rot="19718871">
            <a:off x="4876332" y="4750207"/>
            <a:ext cx="36197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רבקה ושרה נופלות </a:t>
            </a:r>
            <a:r>
              <a:rPr lang="he-IL" dirty="0" err="1"/>
              <a:t>לייבות</a:t>
            </a:r>
            <a:r>
              <a:rPr lang="he-IL" dirty="0"/>
              <a:t> לפני ראובן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CF9785-4D60-478F-83F3-05DA3ADF4B92}"/>
              </a:ext>
            </a:extLst>
          </p:cNvPr>
          <p:cNvSpPr txBox="1"/>
          <p:nvPr/>
        </p:nvSpPr>
        <p:spPr>
          <a:xfrm>
            <a:off x="8177146" y="4663802"/>
            <a:ext cx="374981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מאחר שראובן איננו יכול לייבם את שרה שהייתה צרת יפה, משום צרת אשת אחיו שלא היה בעולמו, </a:t>
            </a:r>
          </a:p>
          <a:p>
            <a:r>
              <a:rPr lang="he-IL" dirty="0"/>
              <a:t>גם רבקה נאסרת לו משום צרת צרתה של אשת אחיו שלא הייתה בעולמו</a:t>
            </a:r>
          </a:p>
        </p:txBody>
      </p: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F4DA3CAF-BB52-42AE-8EB0-0AB7195E2710}"/>
              </a:ext>
            </a:extLst>
          </p:cNvPr>
          <p:cNvGrpSpPr/>
          <p:nvPr/>
        </p:nvGrpSpPr>
        <p:grpSpPr>
          <a:xfrm>
            <a:off x="-77680" y="5076461"/>
            <a:ext cx="1366928" cy="805026"/>
            <a:chOff x="117297" y="5990193"/>
            <a:chExt cx="1366928" cy="805026"/>
          </a:xfrm>
        </p:grpSpPr>
        <p:sp>
          <p:nvSpPr>
            <p:cNvPr id="79" name="לחצן פעולה: עבור לדף הבית 78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E3BB6A80-B9A0-44AC-BD92-9F385C9BC2E7}"/>
                </a:ext>
              </a:extLst>
            </p:cNvPr>
            <p:cNvSpPr/>
            <p:nvPr/>
          </p:nvSpPr>
          <p:spPr>
            <a:xfrm>
              <a:off x="576470" y="6321287"/>
              <a:ext cx="610643" cy="473932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3FF6B4C-2B8B-46A6-9B07-8A5A1089B518}"/>
                </a:ext>
              </a:extLst>
            </p:cNvPr>
            <p:cNvSpPr txBox="1"/>
            <p:nvPr/>
          </p:nvSpPr>
          <p:spPr>
            <a:xfrm>
              <a:off x="117297" y="5990193"/>
              <a:ext cx="136692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חזרה למשנה</a:t>
              </a:r>
            </a:p>
          </p:txBody>
        </p:sp>
      </p:grp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E3C3-8044-4880-8639-17CB5890F91E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3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 animBg="1"/>
      <p:bldP spid="33" grpId="0" animBg="1"/>
      <p:bldP spid="34" grpId="0" animBg="1"/>
      <p:bldP spid="36" grpId="0" animBg="1"/>
      <p:bldP spid="66" grpId="0" animBg="1"/>
      <p:bldP spid="67" grpId="0" animBg="1"/>
      <p:bldP spid="3" grpId="0" animBg="1"/>
      <p:bldP spid="76" grpId="0" animBg="1"/>
      <p:bldP spid="77" grpId="0" animBg="1"/>
      <p:bldP spid="5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4853" y="-110736"/>
            <a:ext cx="10515600" cy="1325563"/>
          </a:xfrm>
        </p:spPr>
        <p:txBody>
          <a:bodyPr/>
          <a:lstStyle/>
          <a:p>
            <a:pPr algn="ctr"/>
            <a:r>
              <a:rPr lang="he-IL" altLang="he-IL" dirty="0">
                <a:solidFill>
                  <a:srgbClr val="000000"/>
                </a:solidFill>
                <a:cs typeface="David" pitchFamily="34" charset="-79"/>
              </a:rPr>
              <a:t>וְכַלָּתוֹ,</a:t>
            </a:r>
            <a:endParaRPr lang="he-IL" dirty="0"/>
          </a:p>
        </p:txBody>
      </p:sp>
      <p:sp>
        <p:nvSpPr>
          <p:cNvPr id="4" name="לחצן פעולה: בית 3">
            <a:hlinkClick r:id="rId2" action="ppaction://hlinksldjump" highlightClick="1"/>
          </p:cNvPr>
          <p:cNvSpPr/>
          <p:nvPr/>
        </p:nvSpPr>
        <p:spPr>
          <a:xfrm>
            <a:off x="11353800" y="5440569"/>
            <a:ext cx="566928" cy="6243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7826189" y="2108123"/>
            <a:ext cx="992909" cy="1092200"/>
            <a:chOff x="7741008" y="2738648"/>
            <a:chExt cx="1092200" cy="109220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8" y="2738648"/>
              <a:ext cx="1092200" cy="1092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87113" y="2738648"/>
              <a:ext cx="65447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2955660" y="2158923"/>
            <a:ext cx="1155700" cy="990600"/>
            <a:chOff x="7695484" y="1138474"/>
            <a:chExt cx="1155700" cy="99060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cxnSp>
        <p:nvCxnSpPr>
          <p:cNvPr id="12" name="מחבר חץ ישר 11"/>
          <p:cNvCxnSpPr/>
          <p:nvPr/>
        </p:nvCxnSpPr>
        <p:spPr>
          <a:xfrm>
            <a:off x="6251510" y="1520890"/>
            <a:ext cx="1574679" cy="5872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4376469" y="1520890"/>
            <a:ext cx="1875040" cy="638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0498" y="1192504"/>
            <a:ext cx="15208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grpSp>
        <p:nvGrpSpPr>
          <p:cNvPr id="17" name="קבוצה 16"/>
          <p:cNvGrpSpPr/>
          <p:nvPr/>
        </p:nvGrpSpPr>
        <p:grpSpPr>
          <a:xfrm>
            <a:off x="8084089" y="4251440"/>
            <a:ext cx="939800" cy="990600"/>
            <a:chOff x="4794371" y="3098561"/>
            <a:chExt cx="939800" cy="990600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8084089" y="3317119"/>
            <a:ext cx="577970" cy="776500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21" name="חץ למטה 2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5881891" y="4231246"/>
            <a:ext cx="1106818" cy="927936"/>
            <a:chOff x="5473700" y="2876550"/>
            <a:chExt cx="1244600" cy="1104900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7069117" y="4746740"/>
            <a:ext cx="1187383" cy="573531"/>
            <a:chOff x="3338940" y="3851820"/>
            <a:chExt cx="1006146" cy="573531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7" name="קבוצה 26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29" name="חץ ימינה 28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548733" y="4044794"/>
              <a:ext cx="796353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1412350" y="4111846"/>
            <a:ext cx="934053" cy="990600"/>
            <a:chOff x="5147576" y="4839179"/>
            <a:chExt cx="723900" cy="8890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 rot="19295292">
            <a:off x="2103630" y="3320422"/>
            <a:ext cx="1239880" cy="573531"/>
            <a:chOff x="3294456" y="3851820"/>
            <a:chExt cx="1050630" cy="573531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5" name="קבוצה 34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37" name="חץ ימינה 36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294456" y="4014017"/>
              <a:ext cx="1050630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>
            <a:off x="9051800" y="4111846"/>
            <a:ext cx="1328905" cy="1594182"/>
            <a:chOff x="1065666" y="4425351"/>
            <a:chExt cx="1105790" cy="1807313"/>
          </a:xfrm>
        </p:grpSpPr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65666" y="4805787"/>
              <a:ext cx="1033272" cy="11514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או התגרש</a:t>
              </a:r>
            </a:p>
          </p:txBody>
        </p:sp>
      </p:grpSp>
      <p:grpSp>
        <p:nvGrpSpPr>
          <p:cNvPr id="42" name="קבוצה 41"/>
          <p:cNvGrpSpPr/>
          <p:nvPr/>
        </p:nvGrpSpPr>
        <p:grpSpPr>
          <a:xfrm rot="1756585">
            <a:off x="4091599" y="3476069"/>
            <a:ext cx="2076320" cy="573531"/>
            <a:chOff x="5563562" y="4653444"/>
            <a:chExt cx="860364" cy="573531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43" name="קבוצה 42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45" name="חץ ימינה 44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b="1" dirty="0">
                  <a:solidFill>
                    <a:srgbClr val="FF0000"/>
                  </a:solidFill>
                </a:rPr>
                <a:t>              נשא אישה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2164920" y="1281349"/>
            <a:ext cx="964442" cy="1594182"/>
            <a:chOff x="1065666" y="4425351"/>
            <a:chExt cx="1105790" cy="1807313"/>
          </a:xfrm>
        </p:grpSpPr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065666" y="4805787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1902691" y="4324034"/>
            <a:ext cx="4440913" cy="1290920"/>
            <a:chOff x="2117182" y="4461845"/>
            <a:chExt cx="3816424" cy="1290920"/>
          </a:xfrm>
        </p:grpSpPr>
        <p:sp>
          <p:nvSpPr>
            <p:cNvPr id="50" name="קשת מלאה 49"/>
            <p:cNvSpPr/>
            <p:nvPr/>
          </p:nvSpPr>
          <p:spPr>
            <a:xfrm rot="10800000">
              <a:off x="2117182" y="4461845"/>
              <a:ext cx="3816424" cy="129092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83657" y="5252570"/>
              <a:ext cx="30240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שרה ורבקה נופלות </a:t>
              </a:r>
              <a:r>
                <a:rPr lang="he-IL" dirty="0"/>
                <a:t>ליבום לפני ראובן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925121" y="6008914"/>
            <a:ext cx="81201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מאחר שראובן איננו יכול ליבם את שרה כי היא אשת בנו גם רבקה נאסרה משום צרת כלתו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1" name="תצוגת שקופית 10">
                <a:extLst>
                  <a:ext uri="{FF2B5EF4-FFF2-40B4-BE49-F238E27FC236}">
                    <a16:creationId xmlns:a16="http://schemas.microsoft.com/office/drawing/2014/main" id="{FE8B54B3-ABEA-4025-815D-BADD7EF1AC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2585445"/>
                  </p:ext>
                </p:extLst>
              </p:nvPr>
            </p:nvGraphicFramePr>
            <p:xfrm>
              <a:off x="54825" y="5448240"/>
              <a:ext cx="2599885" cy="1305943"/>
            </p:xfrm>
            <a:graphic>
              <a:graphicData uri="http://schemas.microsoft.com/office/powerpoint/2016/slidezoom">
                <pslz:sldZm>
                  <pslz:sldZmObj sldId="307" cId="3057523634">
                    <pslz:zmPr id="{BC54B4E5-DDF7-404B-8376-34861854B87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9885" cy="13059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תצוגת שקופית 1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E8B54B3-ABEA-4025-815D-BADD7EF1AC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25" y="5448240"/>
                <a:ext cx="2599885" cy="13059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492F4C5-99E9-4E47-ABF3-DF5019C70274}"/>
              </a:ext>
            </a:extLst>
          </p:cNvPr>
          <p:cNvSpPr txBox="1"/>
          <p:nvPr/>
        </p:nvSpPr>
        <p:spPr>
          <a:xfrm>
            <a:off x="54825" y="5024046"/>
            <a:ext cx="210031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צרת צרתה של כלתו </a:t>
            </a:r>
          </a:p>
          <a:p>
            <a:pPr algn="ctr"/>
            <a:r>
              <a:rPr lang="he-IL" sz="1100" dirty="0"/>
              <a:t>הקש על הציור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A715-735A-4D87-A301-1105018FC20E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5" name="מציין מיקום של כותרת תחתונה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54" name="מציין מיקום של מספר שקופית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0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5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5D9544AB-1F86-4B66-9F13-9F6176A56CC2}"/>
              </a:ext>
            </a:extLst>
          </p:cNvPr>
          <p:cNvSpPr txBox="1"/>
          <p:nvPr/>
        </p:nvSpPr>
        <p:spPr>
          <a:xfrm>
            <a:off x="6223819" y="403123"/>
            <a:ext cx="2605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וגם צרת צרתה </a:t>
            </a:r>
            <a:r>
              <a:rPr lang="he-IL"/>
              <a:t>של כלתו</a:t>
            </a:r>
            <a:endParaRPr lang="he-IL" dirty="0"/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E3C4A8AB-E056-4156-A709-437FACB40A97}"/>
              </a:ext>
            </a:extLst>
          </p:cNvPr>
          <p:cNvGrpSpPr/>
          <p:nvPr/>
        </p:nvGrpSpPr>
        <p:grpSpPr>
          <a:xfrm>
            <a:off x="9880135" y="1704394"/>
            <a:ext cx="1092200" cy="1092200"/>
            <a:chOff x="7741009" y="2738648"/>
            <a:chExt cx="1092200" cy="1092200"/>
          </a:xfrm>
        </p:grpSpPr>
        <p:pic>
          <p:nvPicPr>
            <p:cNvPr id="66" name="תמונה 65">
              <a:extLst>
                <a:ext uri="{FF2B5EF4-FFF2-40B4-BE49-F238E27FC236}">
                  <a16:creationId xmlns:a16="http://schemas.microsoft.com/office/drawing/2014/main" id="{CD4C7750-635B-48FD-B1F7-00600C5D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22B441-5D71-4266-9817-AA886E1A7F08}"/>
                </a:ext>
              </a:extLst>
            </p:cNvPr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600D33B8-65A6-4118-AF78-312DF066C679}"/>
              </a:ext>
            </a:extLst>
          </p:cNvPr>
          <p:cNvGrpSpPr/>
          <p:nvPr/>
        </p:nvGrpSpPr>
        <p:grpSpPr>
          <a:xfrm>
            <a:off x="5742037" y="1708627"/>
            <a:ext cx="1584266" cy="990600"/>
            <a:chOff x="5589917" y="2367713"/>
            <a:chExt cx="1584266" cy="990600"/>
          </a:xfrm>
        </p:grpSpPr>
        <p:pic>
          <p:nvPicPr>
            <p:cNvPr id="69" name="תמונה 68">
              <a:extLst>
                <a:ext uri="{FF2B5EF4-FFF2-40B4-BE49-F238E27FC236}">
                  <a16:creationId xmlns:a16="http://schemas.microsoft.com/office/drawing/2014/main" id="{AD052E37-2ECD-49A4-B38E-910FE5D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53050D-4F71-406C-9AF1-3B731251EC0A}"/>
                </a:ext>
              </a:extLst>
            </p:cNvPr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AF4E439-93BA-4FED-961C-99BBAFFCACFE}"/>
              </a:ext>
            </a:extLst>
          </p:cNvPr>
          <p:cNvGrpSpPr/>
          <p:nvPr/>
        </p:nvGrpSpPr>
        <p:grpSpPr>
          <a:xfrm>
            <a:off x="3146487" y="1842893"/>
            <a:ext cx="939800" cy="990600"/>
            <a:chOff x="4794371" y="3098561"/>
            <a:chExt cx="939800" cy="990600"/>
          </a:xfrm>
        </p:grpSpPr>
        <p:pic>
          <p:nvPicPr>
            <p:cNvPr id="72" name="תמונה 71">
              <a:extLst>
                <a:ext uri="{FF2B5EF4-FFF2-40B4-BE49-F238E27FC236}">
                  <a16:creationId xmlns:a16="http://schemas.microsoft.com/office/drawing/2014/main" id="{B7FC1A15-B839-484B-9AB6-77F864CC2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89B2C3-155C-412C-AFD3-B809E022F361}"/>
                </a:ext>
              </a:extLst>
            </p:cNvPr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E6FA170-C8B5-4258-8639-0CA04D456D7A}"/>
              </a:ext>
            </a:extLst>
          </p:cNvPr>
          <p:cNvSpPr txBox="1"/>
          <p:nvPr/>
        </p:nvSpPr>
        <p:spPr>
          <a:xfrm>
            <a:off x="6352781" y="780982"/>
            <a:ext cx="757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F0529E9C-E642-4E46-AFE7-B05CD38C6415}"/>
              </a:ext>
            </a:extLst>
          </p:cNvPr>
          <p:cNvCxnSpPr/>
          <p:nvPr/>
        </p:nvCxnSpPr>
        <p:spPr>
          <a:xfrm>
            <a:off x="6903759" y="1183030"/>
            <a:ext cx="2313087" cy="601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>
            <a:extLst>
              <a:ext uri="{FF2B5EF4-FFF2-40B4-BE49-F238E27FC236}">
                <a16:creationId xmlns:a16="http://schemas.microsoft.com/office/drawing/2014/main" id="{D19881F3-55B4-45DC-9BD1-81481CDACE55}"/>
              </a:ext>
            </a:extLst>
          </p:cNvPr>
          <p:cNvCxnSpPr>
            <a:cxnSpLocks/>
          </p:cNvCxnSpPr>
          <p:nvPr/>
        </p:nvCxnSpPr>
        <p:spPr>
          <a:xfrm flipH="1">
            <a:off x="3933406" y="1174720"/>
            <a:ext cx="2815047" cy="617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21EDE856-E743-498A-AFD5-A8FC0D39375C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6748453" y="1241853"/>
            <a:ext cx="56310" cy="466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89D725DC-1130-482F-BC98-EAA9293615E9}"/>
              </a:ext>
            </a:extLst>
          </p:cNvPr>
          <p:cNvGrpSpPr/>
          <p:nvPr/>
        </p:nvGrpSpPr>
        <p:grpSpPr>
          <a:xfrm>
            <a:off x="5312392" y="3333507"/>
            <a:ext cx="1106818" cy="927936"/>
            <a:chOff x="5473700" y="2876550"/>
            <a:chExt cx="1244600" cy="1104900"/>
          </a:xfrm>
        </p:grpSpPr>
        <p:pic>
          <p:nvPicPr>
            <p:cNvPr id="79" name="תמונה 78">
              <a:extLst>
                <a:ext uri="{FF2B5EF4-FFF2-40B4-BE49-F238E27FC236}">
                  <a16:creationId xmlns:a16="http://schemas.microsoft.com/office/drawing/2014/main" id="{729D8C84-8AC1-4BE6-AC61-4E8266B76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8CC7159-E907-40A4-AAEE-F82BD8137713}"/>
                </a:ext>
              </a:extLst>
            </p:cNvPr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534760A1-8BEA-4F6A-BDA3-A9DD66BF1CC9}"/>
              </a:ext>
            </a:extLst>
          </p:cNvPr>
          <p:cNvGrpSpPr/>
          <p:nvPr/>
        </p:nvGrpSpPr>
        <p:grpSpPr>
          <a:xfrm>
            <a:off x="8053810" y="3200106"/>
            <a:ext cx="761162" cy="889000"/>
            <a:chOff x="4565410" y="4442364"/>
            <a:chExt cx="761162" cy="889000"/>
          </a:xfrm>
        </p:grpSpPr>
        <p:pic>
          <p:nvPicPr>
            <p:cNvPr id="82" name="תמונה 81">
              <a:extLst>
                <a:ext uri="{FF2B5EF4-FFF2-40B4-BE49-F238E27FC236}">
                  <a16:creationId xmlns:a16="http://schemas.microsoft.com/office/drawing/2014/main" id="{9822E69B-C0A1-4AC6-B26D-B46E1AB4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4C12C81-9B7C-4ACE-B2D8-E61570709B33}"/>
                </a:ext>
              </a:extLst>
            </p:cNvPr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84" name="קבוצה 83">
            <a:extLst>
              <a:ext uri="{FF2B5EF4-FFF2-40B4-BE49-F238E27FC236}">
                <a16:creationId xmlns:a16="http://schemas.microsoft.com/office/drawing/2014/main" id="{8E4D9492-5976-4631-8984-B83E1FE60630}"/>
              </a:ext>
            </a:extLst>
          </p:cNvPr>
          <p:cNvGrpSpPr/>
          <p:nvPr/>
        </p:nvGrpSpPr>
        <p:grpSpPr>
          <a:xfrm rot="7960360">
            <a:off x="5897410" y="2866801"/>
            <a:ext cx="1152842" cy="534743"/>
            <a:chOff x="3450565" y="4015722"/>
            <a:chExt cx="1035171" cy="573531"/>
          </a:xfrm>
        </p:grpSpPr>
        <p:sp>
          <p:nvSpPr>
            <p:cNvPr id="85" name="חץ ימינה 19">
              <a:extLst>
                <a:ext uri="{FF2B5EF4-FFF2-40B4-BE49-F238E27FC236}">
                  <a16:creationId xmlns:a16="http://schemas.microsoft.com/office/drawing/2014/main" id="{9390C641-6E65-4359-BD35-53CC6599B3CA}"/>
                </a:ext>
              </a:extLst>
            </p:cNvPr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B7376F8-8216-49A8-A913-B250FD168DE3}"/>
                </a:ext>
              </a:extLst>
            </p:cNvPr>
            <p:cNvSpPr txBox="1"/>
            <p:nvPr/>
          </p:nvSpPr>
          <p:spPr>
            <a:xfrm rot="10726097">
              <a:off x="3450565" y="4174066"/>
              <a:ext cx="910986" cy="277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87" name="קבוצה 86">
            <a:extLst>
              <a:ext uri="{FF2B5EF4-FFF2-40B4-BE49-F238E27FC236}">
                <a16:creationId xmlns:a16="http://schemas.microsoft.com/office/drawing/2014/main" id="{64F5C63D-D582-4659-B9BA-A2D42EE11B3B}"/>
              </a:ext>
            </a:extLst>
          </p:cNvPr>
          <p:cNvGrpSpPr/>
          <p:nvPr/>
        </p:nvGrpSpPr>
        <p:grpSpPr>
          <a:xfrm rot="2605282">
            <a:off x="7014239" y="2905837"/>
            <a:ext cx="1152841" cy="534743"/>
            <a:chOff x="3450566" y="4015722"/>
            <a:chExt cx="1035170" cy="573531"/>
          </a:xfrm>
        </p:grpSpPr>
        <p:sp>
          <p:nvSpPr>
            <p:cNvPr id="88" name="חץ ימינה 19">
              <a:extLst>
                <a:ext uri="{FF2B5EF4-FFF2-40B4-BE49-F238E27FC236}">
                  <a16:creationId xmlns:a16="http://schemas.microsoft.com/office/drawing/2014/main" id="{BEE641AF-8232-4394-A747-4C557A066663}"/>
                </a:ext>
              </a:extLst>
            </p:cNvPr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BFB5B9-E027-4A49-961B-7DA7DBED3CC1}"/>
                </a:ext>
              </a:extLst>
            </p:cNvPr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0A9709C2-C0B3-4896-B187-F9D25DD37226}"/>
              </a:ext>
            </a:extLst>
          </p:cNvPr>
          <p:cNvGrpSpPr/>
          <p:nvPr/>
        </p:nvGrpSpPr>
        <p:grpSpPr>
          <a:xfrm>
            <a:off x="2298834" y="939011"/>
            <a:ext cx="748658" cy="1065460"/>
            <a:chOff x="1065666" y="4425351"/>
            <a:chExt cx="1105790" cy="1807313"/>
          </a:xfrm>
        </p:grpSpPr>
        <p:pic>
          <p:nvPicPr>
            <p:cNvPr id="91" name="תמונה 90">
              <a:extLst>
                <a:ext uri="{FF2B5EF4-FFF2-40B4-BE49-F238E27FC236}">
                  <a16:creationId xmlns:a16="http://schemas.microsoft.com/office/drawing/2014/main" id="{852E009A-79B6-4A11-B98D-7160AF79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D5F4C9C-77D6-4349-96F3-E318838FB115}"/>
                </a:ext>
              </a:extLst>
            </p:cNvPr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93" name="קבוצה 92">
            <a:extLst>
              <a:ext uri="{FF2B5EF4-FFF2-40B4-BE49-F238E27FC236}">
                <a16:creationId xmlns:a16="http://schemas.microsoft.com/office/drawing/2014/main" id="{38DECA19-BE6E-4CFD-A3DE-A0F5C0F29648}"/>
              </a:ext>
            </a:extLst>
          </p:cNvPr>
          <p:cNvGrpSpPr/>
          <p:nvPr/>
        </p:nvGrpSpPr>
        <p:grpSpPr>
          <a:xfrm>
            <a:off x="5604123" y="1330282"/>
            <a:ext cx="748658" cy="1065460"/>
            <a:chOff x="1065666" y="4425351"/>
            <a:chExt cx="1105790" cy="1807313"/>
          </a:xfrm>
        </p:grpSpPr>
        <p:pic>
          <p:nvPicPr>
            <p:cNvPr id="94" name="תמונה 93">
              <a:extLst>
                <a:ext uri="{FF2B5EF4-FFF2-40B4-BE49-F238E27FC236}">
                  <a16:creationId xmlns:a16="http://schemas.microsoft.com/office/drawing/2014/main" id="{A451D8A8-9DA5-401B-A29E-39345687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2CC4096-C0B5-44B5-B98A-38B6220E5521}"/>
                </a:ext>
              </a:extLst>
            </p:cNvPr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96" name="חץ מעוקל שמאלה 77">
            <a:extLst>
              <a:ext uri="{FF2B5EF4-FFF2-40B4-BE49-F238E27FC236}">
                <a16:creationId xmlns:a16="http://schemas.microsoft.com/office/drawing/2014/main" id="{313223F8-18F7-4A99-9AB6-B19AA363547C}"/>
              </a:ext>
            </a:extLst>
          </p:cNvPr>
          <p:cNvSpPr/>
          <p:nvPr/>
        </p:nvSpPr>
        <p:spPr>
          <a:xfrm rot="7075246">
            <a:off x="2732153" y="2588532"/>
            <a:ext cx="2056309" cy="3600578"/>
          </a:xfrm>
          <a:prstGeom prst="curvedLeftArrow">
            <a:avLst>
              <a:gd name="adj1" fmla="val 25000"/>
              <a:gd name="adj2" fmla="val 50000"/>
              <a:gd name="adj3" fmla="val 2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7" name="חץ מעוקל שמאלה 77">
            <a:extLst>
              <a:ext uri="{FF2B5EF4-FFF2-40B4-BE49-F238E27FC236}">
                <a16:creationId xmlns:a16="http://schemas.microsoft.com/office/drawing/2014/main" id="{9785381C-62A0-48F1-B9FC-E7AFF14D4382}"/>
              </a:ext>
            </a:extLst>
          </p:cNvPr>
          <p:cNvSpPr/>
          <p:nvPr/>
        </p:nvSpPr>
        <p:spPr>
          <a:xfrm rot="6210174">
            <a:off x="4687392" y="1539552"/>
            <a:ext cx="1902073" cy="59720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5196D4B-8057-4809-9B77-C02DEFC3B909}"/>
              </a:ext>
            </a:extLst>
          </p:cNvPr>
          <p:cNvSpPr txBox="1"/>
          <p:nvPr/>
        </p:nvSpPr>
        <p:spPr>
          <a:xfrm>
            <a:off x="4038622" y="5308220"/>
            <a:ext cx="34509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רחל ושרה נופלו ליבום לפני לוי</a:t>
            </a:r>
          </a:p>
        </p:txBody>
      </p:sp>
      <p:grpSp>
        <p:nvGrpSpPr>
          <p:cNvPr id="99" name="קבוצה 98">
            <a:extLst>
              <a:ext uri="{FF2B5EF4-FFF2-40B4-BE49-F238E27FC236}">
                <a16:creationId xmlns:a16="http://schemas.microsoft.com/office/drawing/2014/main" id="{5538C43F-67F3-4EB1-B6FE-B8977A67C795}"/>
              </a:ext>
            </a:extLst>
          </p:cNvPr>
          <p:cNvGrpSpPr/>
          <p:nvPr/>
        </p:nvGrpSpPr>
        <p:grpSpPr>
          <a:xfrm rot="2151356">
            <a:off x="4069385" y="2917858"/>
            <a:ext cx="1418144" cy="534743"/>
            <a:chOff x="3450566" y="4015722"/>
            <a:chExt cx="1035170" cy="573531"/>
          </a:xfrm>
        </p:grpSpPr>
        <p:sp>
          <p:nvSpPr>
            <p:cNvPr id="100" name="חץ ימינה 19">
              <a:extLst>
                <a:ext uri="{FF2B5EF4-FFF2-40B4-BE49-F238E27FC236}">
                  <a16:creationId xmlns:a16="http://schemas.microsoft.com/office/drawing/2014/main" id="{FA08F77F-8A04-4251-9605-E1552FB415D9}"/>
                </a:ext>
              </a:extLst>
            </p:cNvPr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AAABBD3-B373-4DE1-ABE8-7AEDB3FBE572}"/>
                </a:ext>
              </a:extLst>
            </p:cNvPr>
            <p:cNvSpPr txBox="1"/>
            <p:nvPr/>
          </p:nvSpPr>
          <p:spPr>
            <a:xfrm>
              <a:off x="3450566" y="4164020"/>
              <a:ext cx="910986" cy="2970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   יבם </a:t>
              </a:r>
              <a:r>
                <a:rPr lang="he-IL" sz="1200">
                  <a:solidFill>
                    <a:srgbClr val="FFFF00"/>
                  </a:solidFill>
                </a:rPr>
                <a:t>את </a:t>
              </a:r>
              <a:r>
                <a:rPr lang="he-IL" sz="1200" smtClean="0">
                  <a:solidFill>
                    <a:srgbClr val="FFFF00"/>
                  </a:solidFill>
                </a:rPr>
                <a:t>שרה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2" name="קבוצה 101">
            <a:extLst>
              <a:ext uri="{FF2B5EF4-FFF2-40B4-BE49-F238E27FC236}">
                <a16:creationId xmlns:a16="http://schemas.microsoft.com/office/drawing/2014/main" id="{8C856697-7FE6-4808-9765-3745E423285D}"/>
              </a:ext>
            </a:extLst>
          </p:cNvPr>
          <p:cNvGrpSpPr/>
          <p:nvPr/>
        </p:nvGrpSpPr>
        <p:grpSpPr>
          <a:xfrm>
            <a:off x="203833" y="2903620"/>
            <a:ext cx="901700" cy="889000"/>
            <a:chOff x="10518902" y="2114306"/>
            <a:chExt cx="901700" cy="889000"/>
          </a:xfrm>
        </p:grpSpPr>
        <p:pic>
          <p:nvPicPr>
            <p:cNvPr id="103" name="תמונה 102">
              <a:extLst>
                <a:ext uri="{FF2B5EF4-FFF2-40B4-BE49-F238E27FC236}">
                  <a16:creationId xmlns:a16="http://schemas.microsoft.com/office/drawing/2014/main" id="{75EA112B-F5E4-4963-8BBD-0CA3B0710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896E83-87EE-445E-836C-786960F16108}"/>
                </a:ext>
              </a:extLst>
            </p:cNvPr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105" name="קבוצה 104">
            <a:extLst>
              <a:ext uri="{FF2B5EF4-FFF2-40B4-BE49-F238E27FC236}">
                <a16:creationId xmlns:a16="http://schemas.microsoft.com/office/drawing/2014/main" id="{0BB62994-79B9-4BD8-832C-B1237DA4288E}"/>
              </a:ext>
            </a:extLst>
          </p:cNvPr>
          <p:cNvGrpSpPr/>
          <p:nvPr/>
        </p:nvGrpSpPr>
        <p:grpSpPr>
          <a:xfrm rot="8929597">
            <a:off x="1276861" y="2783823"/>
            <a:ext cx="1746979" cy="534743"/>
            <a:chOff x="3450566" y="4015722"/>
            <a:chExt cx="1035170" cy="573531"/>
          </a:xfrm>
        </p:grpSpPr>
        <p:sp>
          <p:nvSpPr>
            <p:cNvPr id="106" name="חץ ימינה 19">
              <a:extLst>
                <a:ext uri="{FF2B5EF4-FFF2-40B4-BE49-F238E27FC236}">
                  <a16:creationId xmlns:a16="http://schemas.microsoft.com/office/drawing/2014/main" id="{FBB294E4-CF0A-45C2-91C8-D78B40BDE262}"/>
                </a:ext>
              </a:extLst>
            </p:cNvPr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BC3AE39-0B90-4A9C-BC0C-8A2044A11ABA}"/>
                </a:ext>
              </a:extLst>
            </p:cNvPr>
            <p:cNvSpPr txBox="1"/>
            <p:nvPr/>
          </p:nvSpPr>
          <p:spPr>
            <a:xfrm rot="10859127">
              <a:off x="3689472" y="4164200"/>
              <a:ext cx="672096" cy="2970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sp>
        <p:nvSpPr>
          <p:cNvPr id="108" name="TextBox 107">
            <a:hlinkClick r:id="" action="ppaction://noaction"/>
            <a:extLst>
              <a:ext uri="{FF2B5EF4-FFF2-40B4-BE49-F238E27FC236}">
                <a16:creationId xmlns:a16="http://schemas.microsoft.com/office/drawing/2014/main" id="{654C3FD2-6C50-4BEB-A243-48F95CF4370B}"/>
              </a:ext>
            </a:extLst>
          </p:cNvPr>
          <p:cNvSpPr txBox="1"/>
          <p:nvPr/>
        </p:nvSpPr>
        <p:spPr>
          <a:xfrm rot="520253">
            <a:off x="1366387" y="3811431"/>
            <a:ext cx="37131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שרה ויפה נופלות ליבום לפני ראובן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357883D-C8CC-4685-B41A-3A9CAA80D330}"/>
              </a:ext>
            </a:extLst>
          </p:cNvPr>
          <p:cNvSpPr txBox="1"/>
          <p:nvPr/>
        </p:nvSpPr>
        <p:spPr>
          <a:xfrm>
            <a:off x="2882933" y="5929409"/>
            <a:ext cx="72617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מאחר שבנפילה הראשונה (אחרי מות שמעון), נאסרה רחל לראובן משום שהייתה צרת כלתו, גם יפה צרת רחל נאסרת לראובן משום צרת צרתה של כלתו</a:t>
            </a:r>
          </a:p>
        </p:txBody>
      </p:sp>
      <p:sp>
        <p:nvSpPr>
          <p:cNvPr id="110" name="מציין מיקום של תאריך 1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DF591C-6DD0-42D0-9D0E-9863DA34F014}" type="datetime4">
              <a:rPr lang="he-IL" smtClean="0"/>
              <a:t>י"ב.אדר ב.תשפ"ב</a:t>
            </a:fld>
            <a:endParaRPr lang="he-IL" dirty="0"/>
          </a:p>
        </p:txBody>
      </p:sp>
      <p:sp>
        <p:nvSpPr>
          <p:cNvPr id="111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112" name="מציין מיקום של מספר שקופית 17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23</a:t>
            </a:fld>
            <a:endParaRPr lang="he-IL" dirty="0"/>
          </a:p>
        </p:txBody>
      </p:sp>
      <p:sp>
        <p:nvSpPr>
          <p:cNvPr id="113" name="TextBox 112"/>
          <p:cNvSpPr txBox="1"/>
          <p:nvPr/>
        </p:nvSpPr>
        <p:spPr>
          <a:xfrm rot="21444734">
            <a:off x="1039661" y="2479864"/>
            <a:ext cx="86788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יפה צרת כלתו של ראובן ולכן אסורה עליו</a:t>
            </a:r>
            <a:endParaRPr lang="he-IL" dirty="0"/>
          </a:p>
        </p:txBody>
      </p:sp>
      <p:sp>
        <p:nvSpPr>
          <p:cNvPr id="114" name="TextBox 113"/>
          <p:cNvSpPr txBox="1"/>
          <p:nvPr/>
        </p:nvSpPr>
        <p:spPr>
          <a:xfrm rot="20868016">
            <a:off x="6225014" y="2869967"/>
            <a:ext cx="36966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שרה אסורה על ראובן כי היא כלתו</a:t>
            </a:r>
            <a:endParaRPr lang="he-IL" dirty="0"/>
          </a:p>
        </p:txBody>
      </p:sp>
      <p:sp>
        <p:nvSpPr>
          <p:cNvPr id="19" name="לחצן פעולה: בית 18">
            <a:hlinkClick r:id="rId9" action="ppaction://hlinksldjump" highlightClick="1"/>
          </p:cNvPr>
          <p:cNvSpPr/>
          <p:nvPr/>
        </p:nvSpPr>
        <p:spPr>
          <a:xfrm>
            <a:off x="838200" y="5569527"/>
            <a:ext cx="521566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9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6" grpId="0" animBg="1"/>
      <p:bldP spid="97" grpId="0" animBg="1"/>
      <p:bldP spid="98" grpId="0" animBg="1"/>
      <p:bldP spid="108" grpId="0" animBg="1"/>
      <p:bldP spid="109" grpId="0" animBg="1"/>
      <p:bldP spid="113" grpId="0" animBg="1"/>
      <p:bldP spid="1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5311" y="9140"/>
            <a:ext cx="29024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וגם צרת צרתה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9019044" y="979429"/>
            <a:ext cx="1092200" cy="1092200"/>
            <a:chOff x="7741009" y="2738648"/>
            <a:chExt cx="1092200" cy="109220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6101809" y="1124158"/>
            <a:ext cx="1584266" cy="990600"/>
            <a:chOff x="5589917" y="2367713"/>
            <a:chExt cx="1584266" cy="9906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4094938" y="1030229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מחבר חץ ישר 13"/>
          <p:cNvCxnSpPr/>
          <p:nvPr/>
        </p:nvCxnSpPr>
        <p:spPr>
          <a:xfrm flipV="1">
            <a:off x="4718380" y="658951"/>
            <a:ext cx="2122485" cy="553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8" idx="0"/>
          </p:cNvCxnSpPr>
          <p:nvPr/>
        </p:nvCxnSpPr>
        <p:spPr>
          <a:xfrm flipH="1" flipV="1">
            <a:off x="7106498" y="639785"/>
            <a:ext cx="1727" cy="484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6" idx="1"/>
          </p:cNvCxnSpPr>
          <p:nvPr/>
        </p:nvCxnSpPr>
        <p:spPr>
          <a:xfrm flipH="1" flipV="1">
            <a:off x="7456156" y="604254"/>
            <a:ext cx="1854508" cy="513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369332"/>
            <a:ext cx="8267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grpSp>
        <p:nvGrpSpPr>
          <p:cNvPr id="24" name="קבוצה 23"/>
          <p:cNvGrpSpPr/>
          <p:nvPr/>
        </p:nvGrpSpPr>
        <p:grpSpPr>
          <a:xfrm>
            <a:off x="9283108" y="2412934"/>
            <a:ext cx="756430" cy="661604"/>
            <a:chOff x="8712679" y="2668192"/>
            <a:chExt cx="756430" cy="661604"/>
          </a:xfrm>
        </p:grpSpPr>
        <p:sp>
          <p:nvSpPr>
            <p:cNvPr id="25" name="חץ למטה 2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 rot="1733422">
            <a:off x="7077175" y="2423982"/>
            <a:ext cx="2448523" cy="773123"/>
            <a:chOff x="3450566" y="4015722"/>
            <a:chExt cx="1035170" cy="573531"/>
          </a:xfrm>
        </p:grpSpPr>
        <p:sp>
          <p:nvSpPr>
            <p:cNvPr id="28" name="חץ ימינה 27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30" name="קבוצה 29"/>
          <p:cNvGrpSpPr/>
          <p:nvPr/>
        </p:nvGrpSpPr>
        <p:grpSpPr>
          <a:xfrm rot="5400000">
            <a:off x="6490291" y="2513325"/>
            <a:ext cx="1454291" cy="573531"/>
            <a:chOff x="3450566" y="4015722"/>
            <a:chExt cx="1035170" cy="573531"/>
          </a:xfrm>
        </p:grpSpPr>
        <p:sp>
          <p:nvSpPr>
            <p:cNvPr id="31" name="חץ ימינה 30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cxnSp>
        <p:nvCxnSpPr>
          <p:cNvPr id="36" name="מחבר חץ ישר 35"/>
          <p:cNvCxnSpPr/>
          <p:nvPr/>
        </p:nvCxnSpPr>
        <p:spPr>
          <a:xfrm flipV="1">
            <a:off x="7651475" y="3858304"/>
            <a:ext cx="1847294" cy="40540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747404">
            <a:off x="7481309" y="3636720"/>
            <a:ext cx="19059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רחל ודבורה צרות</a:t>
            </a:r>
          </a:p>
        </p:txBody>
      </p:sp>
      <p:grpSp>
        <p:nvGrpSpPr>
          <p:cNvPr id="38" name="קבוצה 37"/>
          <p:cNvGrpSpPr/>
          <p:nvPr/>
        </p:nvGrpSpPr>
        <p:grpSpPr>
          <a:xfrm>
            <a:off x="9321947" y="3164410"/>
            <a:ext cx="761162" cy="889000"/>
            <a:chOff x="4565410" y="4442364"/>
            <a:chExt cx="761162" cy="889000"/>
          </a:xfrm>
        </p:grpSpPr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41" name="קבוצה 40"/>
          <p:cNvGrpSpPr/>
          <p:nvPr/>
        </p:nvGrpSpPr>
        <p:grpSpPr>
          <a:xfrm>
            <a:off x="6699367" y="3723797"/>
            <a:ext cx="986708" cy="1003300"/>
            <a:chOff x="5011768" y="3997025"/>
            <a:chExt cx="986708" cy="1003300"/>
          </a:xfrm>
        </p:grpSpPr>
        <p:pic>
          <p:nvPicPr>
            <p:cNvPr id="42" name="תמונה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>
            <a:off x="6123187" y="509668"/>
            <a:ext cx="748658" cy="1065460"/>
            <a:chOff x="1065666" y="4425351"/>
            <a:chExt cx="1105790" cy="1807313"/>
          </a:xfrm>
        </p:grpSpPr>
        <p:pic>
          <p:nvPicPr>
            <p:cNvPr id="47" name="תמונה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 rot="5400000">
            <a:off x="4044607" y="2275810"/>
            <a:ext cx="1203669" cy="573531"/>
            <a:chOff x="3450566" y="4015722"/>
            <a:chExt cx="1035170" cy="573531"/>
          </a:xfrm>
        </p:grpSpPr>
        <p:sp>
          <p:nvSpPr>
            <p:cNvPr id="50" name="חץ ימינה 49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3878111" y="3239751"/>
            <a:ext cx="1274312" cy="1092200"/>
            <a:chOff x="5399538" y="2882900"/>
            <a:chExt cx="1274312" cy="1092200"/>
          </a:xfrm>
        </p:grpSpPr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 rot="2326252">
            <a:off x="4515461" y="2557372"/>
            <a:ext cx="2854164" cy="611645"/>
            <a:chOff x="5330953" y="4553712"/>
            <a:chExt cx="1381960" cy="775295"/>
          </a:xfrm>
        </p:grpSpPr>
        <p:sp>
          <p:nvSpPr>
            <p:cNvPr id="56" name="חץ ימינה 55"/>
            <p:cNvSpPr/>
            <p:nvPr/>
          </p:nvSpPr>
          <p:spPr>
            <a:xfrm>
              <a:off x="5330953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TextBox 56"/>
            <p:cNvSpPr txBox="1"/>
            <p:nvPr/>
          </p:nvSpPr>
          <p:spPr>
            <a:xfrm rot="77793">
              <a:off x="5643627" y="4781984"/>
              <a:ext cx="778777" cy="3901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bg1"/>
                  </a:solidFill>
                </a:rPr>
                <a:t>לוי ייבם את דבורה</a:t>
              </a:r>
            </a:p>
          </p:txBody>
        </p:sp>
      </p:grpSp>
      <p:grpSp>
        <p:nvGrpSpPr>
          <p:cNvPr id="58" name="קבוצה 57"/>
          <p:cNvGrpSpPr/>
          <p:nvPr/>
        </p:nvGrpSpPr>
        <p:grpSpPr>
          <a:xfrm>
            <a:off x="3404983" y="922231"/>
            <a:ext cx="748658" cy="1065460"/>
            <a:chOff x="1065666" y="4425351"/>
            <a:chExt cx="1105790" cy="1807313"/>
          </a:xfrm>
        </p:grpSpPr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cxnSp>
        <p:nvCxnSpPr>
          <p:cNvPr id="62" name="מחבר חץ ישר 61"/>
          <p:cNvCxnSpPr/>
          <p:nvPr/>
        </p:nvCxnSpPr>
        <p:spPr>
          <a:xfrm>
            <a:off x="5130501" y="4301241"/>
            <a:ext cx="1516650" cy="1941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301148">
            <a:off x="5045464" y="4025073"/>
            <a:ext cx="17945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דבורה ולאה צרות</a:t>
            </a:r>
          </a:p>
        </p:txBody>
      </p:sp>
      <p:sp>
        <p:nvSpPr>
          <p:cNvPr id="70" name="חץ מעוקל למעלה 69"/>
          <p:cNvSpPr/>
          <p:nvPr/>
        </p:nvSpPr>
        <p:spPr>
          <a:xfrm rot="21390365">
            <a:off x="4194540" y="4108600"/>
            <a:ext cx="6127629" cy="2384973"/>
          </a:xfrm>
          <a:prstGeom prst="curvedUpArrow">
            <a:avLst>
              <a:gd name="adj1" fmla="val 14491"/>
              <a:gd name="adj2" fmla="val 42771"/>
              <a:gd name="adj3" fmla="val 2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98821" y="5617757"/>
            <a:ext cx="33009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לאה היא צרת צרתה של רחל</a:t>
            </a:r>
          </a:p>
          <a:p>
            <a:r>
              <a:rPr lang="he-IL" dirty="0"/>
              <a:t>לכן ראובן לא יכול לייבם אותה</a:t>
            </a:r>
          </a:p>
        </p:txBody>
      </p:sp>
      <p:sp>
        <p:nvSpPr>
          <p:cNvPr id="2" name="לחצן פעולה: בית 1">
            <a:hlinkClick r:id="rId9" action="ppaction://hlinksldjump" highlightClick="1"/>
          </p:cNvPr>
          <p:cNvSpPr/>
          <p:nvPr/>
        </p:nvSpPr>
        <p:spPr>
          <a:xfrm>
            <a:off x="806824" y="5109882"/>
            <a:ext cx="528917" cy="7978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ציין מיקום של תאריך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9788-FA1E-4270-891F-A8CA784FE5F4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5" name="מציין מיקום של כותרת תחתונה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יצחק רסלר  </a:t>
            </a:r>
            <a:r>
              <a:rPr lang="en-US" dirty="0">
                <a:hlinkClick r:id="rId10"/>
              </a:rPr>
              <a:t>izakrossler@gmail.com</a:t>
            </a:r>
            <a:r>
              <a:rPr lang="en-US" dirty="0"/>
              <a:t>  </a:t>
            </a:r>
            <a:endParaRPr lang="he-IL" dirty="0"/>
          </a:p>
        </p:txBody>
      </p:sp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08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63" grpId="0"/>
      <p:bldP spid="70" grpId="0" animBg="1"/>
      <p:bldP spid="7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6797" y="45670"/>
            <a:ext cx="21771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dirty="0"/>
              <a:t>בת בתו ובת בנו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7222289" y="1334680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3179241" y="1472170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13151" y="666111"/>
            <a:ext cx="866274" cy="376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cxnSp>
        <p:nvCxnSpPr>
          <p:cNvPr id="11" name="מחבר חץ ישר 10"/>
          <p:cNvCxnSpPr>
            <a:endCxn id="5" idx="1"/>
          </p:cNvCxnSpPr>
          <p:nvPr/>
        </p:nvCxnSpPr>
        <p:spPr>
          <a:xfrm>
            <a:off x="6394825" y="1022479"/>
            <a:ext cx="1119084" cy="450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4660359" y="1022479"/>
            <a:ext cx="1716340" cy="707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קבוצה 15"/>
          <p:cNvGrpSpPr/>
          <p:nvPr/>
        </p:nvGrpSpPr>
        <p:grpSpPr>
          <a:xfrm>
            <a:off x="8623696" y="2963738"/>
            <a:ext cx="939800" cy="990600"/>
            <a:chOff x="4794371" y="3098561"/>
            <a:chExt cx="939800" cy="9906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5964071" y="2834075"/>
            <a:ext cx="1106818" cy="927936"/>
            <a:chOff x="5473700" y="2876550"/>
            <a:chExt cx="1244600" cy="11049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74465" y="1952008"/>
            <a:ext cx="17129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לראובן בן או בת</a:t>
            </a:r>
          </a:p>
        </p:txBody>
      </p:sp>
      <p:grpSp>
        <p:nvGrpSpPr>
          <p:cNvPr id="23" name="קבוצה 22"/>
          <p:cNvGrpSpPr/>
          <p:nvPr/>
        </p:nvGrpSpPr>
        <p:grpSpPr>
          <a:xfrm rot="19781648">
            <a:off x="8118748" y="2325833"/>
            <a:ext cx="577970" cy="1026484"/>
            <a:chOff x="6134941" y="3648851"/>
            <a:chExt cx="577970" cy="776500"/>
          </a:xfrm>
        </p:grpSpPr>
        <p:sp>
          <p:nvSpPr>
            <p:cNvPr id="24" name="חץ למטה 2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 rot="19679201">
            <a:off x="6579406" y="3780178"/>
            <a:ext cx="756430" cy="1311702"/>
            <a:chOff x="8712679" y="2668192"/>
            <a:chExt cx="756430" cy="661604"/>
          </a:xfrm>
        </p:grpSpPr>
        <p:sp>
          <p:nvSpPr>
            <p:cNvPr id="27" name="חץ למטה 2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7295657" y="5248892"/>
            <a:ext cx="761162" cy="889000"/>
            <a:chOff x="4565410" y="4442364"/>
            <a:chExt cx="761162" cy="889000"/>
          </a:xfrm>
        </p:grpSpPr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32" name="קבוצה 31"/>
          <p:cNvGrpSpPr/>
          <p:nvPr/>
        </p:nvGrpSpPr>
        <p:grpSpPr>
          <a:xfrm rot="2183311">
            <a:off x="6684193" y="2238143"/>
            <a:ext cx="756430" cy="1112284"/>
            <a:chOff x="8712679" y="2668192"/>
            <a:chExt cx="756430" cy="661604"/>
          </a:xfrm>
        </p:grpSpPr>
        <p:sp>
          <p:nvSpPr>
            <p:cNvPr id="33" name="חץ למטה 3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35" name="קבוצה 34"/>
          <p:cNvGrpSpPr/>
          <p:nvPr/>
        </p:nvGrpSpPr>
        <p:grpSpPr>
          <a:xfrm rot="2183311">
            <a:off x="8086490" y="3779162"/>
            <a:ext cx="756430" cy="1278393"/>
            <a:chOff x="8712679" y="2668192"/>
            <a:chExt cx="756430" cy="661604"/>
          </a:xfrm>
        </p:grpSpPr>
        <p:sp>
          <p:nvSpPr>
            <p:cNvPr id="36" name="חץ למטה 3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7415035" y="2468884"/>
            <a:ext cx="698885" cy="2780007"/>
            <a:chOff x="8745929" y="2691484"/>
            <a:chExt cx="905591" cy="638312"/>
          </a:xfrm>
        </p:grpSpPr>
        <p:sp>
          <p:nvSpPr>
            <p:cNvPr id="39" name="חץ למטה 38"/>
            <p:cNvSpPr/>
            <p:nvPr/>
          </p:nvSpPr>
          <p:spPr>
            <a:xfrm>
              <a:off x="8745929" y="2691484"/>
              <a:ext cx="905591" cy="638312"/>
            </a:xfrm>
            <a:prstGeom prst="downArrow">
              <a:avLst>
                <a:gd name="adj1" fmla="val 50000"/>
                <a:gd name="adj2" fmla="val 38943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65185" y="2963459"/>
              <a:ext cx="690113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900" b="1" dirty="0">
                  <a:solidFill>
                    <a:srgbClr val="FFFF00"/>
                  </a:solidFill>
                </a:rPr>
                <a:t>נכדה</a:t>
              </a:r>
              <a:endParaRPr lang="he-IL" sz="1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קבוצה 43"/>
          <p:cNvGrpSpPr/>
          <p:nvPr/>
        </p:nvGrpSpPr>
        <p:grpSpPr>
          <a:xfrm rot="2947348">
            <a:off x="3873685" y="3875680"/>
            <a:ext cx="4326709" cy="610554"/>
            <a:chOff x="3450566" y="4015722"/>
            <a:chExt cx="1035170" cy="573531"/>
          </a:xfrm>
        </p:grpSpPr>
        <p:sp>
          <p:nvSpPr>
            <p:cNvPr id="45" name="חץ ימינה 44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                                        נשא אישה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1885336" y="3028137"/>
            <a:ext cx="889000" cy="889000"/>
            <a:chOff x="1327894" y="2176378"/>
            <a:chExt cx="889000" cy="889000"/>
          </a:xfrm>
        </p:grpSpPr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 rot="8317612">
            <a:off x="2657854" y="2666791"/>
            <a:ext cx="1330412" cy="574024"/>
            <a:chOff x="3450566" y="4015722"/>
            <a:chExt cx="1035170" cy="573531"/>
          </a:xfrm>
        </p:grpSpPr>
        <p:sp>
          <p:nvSpPr>
            <p:cNvPr id="51" name="חץ ימינה 50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TextBox 51"/>
            <p:cNvSpPr txBox="1"/>
            <p:nvPr/>
          </p:nvSpPr>
          <p:spPr>
            <a:xfrm rot="11173346"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2727105" y="228462"/>
            <a:ext cx="1105790" cy="1807313"/>
            <a:chOff x="1065666" y="4425351"/>
            <a:chExt cx="1105790" cy="1807313"/>
          </a:xfrm>
        </p:grpSpPr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56" name="קשת מלאה 55"/>
          <p:cNvSpPr/>
          <p:nvPr/>
        </p:nvSpPr>
        <p:spPr>
          <a:xfrm rot="12125400">
            <a:off x="1920151" y="4403702"/>
            <a:ext cx="5928118" cy="1399696"/>
          </a:xfrm>
          <a:prstGeom prst="blockArc">
            <a:avLst>
              <a:gd name="adj1" fmla="val 10762589"/>
              <a:gd name="adj2" fmla="val 208800"/>
              <a:gd name="adj3" fmla="val 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146660">
            <a:off x="3037494" y="5426466"/>
            <a:ext cx="248652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רחל וחנה נופלות לייבום בפני ראובן אח של שמעון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12533" y="5110493"/>
            <a:ext cx="2702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רחל נכדה של ראובן – </a:t>
            </a:r>
          </a:p>
          <a:p>
            <a:r>
              <a:rPr lang="he-IL" dirty="0"/>
              <a:t>ראובן לא יכול לייבם את רחל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06029" y="4411250"/>
            <a:ext cx="16264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חנה צרת רחל פטורה מהייבום</a:t>
            </a:r>
          </a:p>
        </p:txBody>
      </p:sp>
      <p:sp>
        <p:nvSpPr>
          <p:cNvPr id="60" name="לחצן פעולה: בית 59">
            <a:hlinkClick r:id="rId9" action="ppaction://hlinksldjump" highlightClick="1"/>
          </p:cNvPr>
          <p:cNvSpPr/>
          <p:nvPr/>
        </p:nvSpPr>
        <p:spPr>
          <a:xfrm>
            <a:off x="11353800" y="3486684"/>
            <a:ext cx="443753" cy="634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3" name="תצוגת שקופית 12">
                <a:extLst>
                  <a:ext uri="{FF2B5EF4-FFF2-40B4-BE49-F238E27FC236}">
                    <a16:creationId xmlns:a16="http://schemas.microsoft.com/office/drawing/2014/main" id="{AD5FE695-311F-44DD-B36F-144E8521F30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7999" y="5416392"/>
              <a:ext cx="2413095" cy="1357366"/>
            </p:xfrm>
            <a:graphic>
              <a:graphicData uri="http://schemas.microsoft.com/office/powerpoint/2016/slidezoom">
                <pslz:sldZm>
                  <pslz:sldZmObj sldId="265" cId="168503957">
                    <pslz:zmPr id="{03640F1E-2B9E-470B-B868-30A780C1533D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13095" cy="13573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תצוגת שקופית 1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D5FE695-311F-44DD-B36F-144E8521F3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999" y="5416392"/>
                <a:ext cx="2413095" cy="13573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מלבן 13">
            <a:extLst>
              <a:ext uri="{FF2B5EF4-FFF2-40B4-BE49-F238E27FC236}">
                <a16:creationId xmlns:a16="http://schemas.microsoft.com/office/drawing/2014/main" id="{C30AA18B-4E11-4146-A2BC-298CAD29E277}"/>
              </a:ext>
            </a:extLst>
          </p:cNvPr>
          <p:cNvSpPr/>
          <p:nvPr/>
        </p:nvSpPr>
        <p:spPr>
          <a:xfrm>
            <a:off x="816157" y="4780918"/>
            <a:ext cx="14927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r>
              <a:rPr lang="he-IL" dirty="0"/>
              <a:t>וגם צרת צרתה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B519-356F-4C5A-878D-7253F778E795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5" name="מציין מיקום של כותרת תחתונה 14"/>
          <p:cNvSpPr>
            <a:spLocks noGrp="1"/>
          </p:cNvSpPr>
          <p:nvPr>
            <p:ph type="ftr" sz="quarter" idx="11"/>
          </p:nvPr>
        </p:nvSpPr>
        <p:spPr>
          <a:xfrm>
            <a:off x="4508843" y="6493324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1" name="מציין מיקום של מספר שקופית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4</a:t>
            </a:fld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269966" y="5110493"/>
            <a:ext cx="24764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הקש על התמונה להמשך</a:t>
            </a:r>
          </a:p>
        </p:txBody>
      </p:sp>
    </p:spTree>
    <p:extLst>
      <p:ext uri="{BB962C8B-B14F-4D97-AF65-F5344CB8AC3E}">
        <p14:creationId xmlns:p14="http://schemas.microsoft.com/office/powerpoint/2010/main" val="13728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4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4148" y="97990"/>
            <a:ext cx="3813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וגם צרת צרתה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10194768" y="1298556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6127282" y="1477715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3057997" y="1575555"/>
            <a:ext cx="939800" cy="990600"/>
            <a:chOff x="4794371" y="3098561"/>
            <a:chExt cx="939800" cy="9906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7282" y="594360"/>
            <a:ext cx="190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שלושה אחים</a:t>
            </a:r>
          </a:p>
        </p:txBody>
      </p:sp>
      <p:cxnSp>
        <p:nvCxnSpPr>
          <p:cNvPr id="14" name="מחבר חץ ישר 13"/>
          <p:cNvCxnSpPr/>
          <p:nvPr/>
        </p:nvCxnSpPr>
        <p:spPr>
          <a:xfrm>
            <a:off x="7360920" y="963692"/>
            <a:ext cx="2945413" cy="68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7242048" y="963692"/>
            <a:ext cx="128016" cy="4632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H="1">
            <a:off x="3945852" y="963692"/>
            <a:ext cx="3415068" cy="960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קבוצה 18"/>
          <p:cNvGrpSpPr/>
          <p:nvPr/>
        </p:nvGrpSpPr>
        <p:grpSpPr>
          <a:xfrm rot="5592306">
            <a:off x="6501436" y="2810365"/>
            <a:ext cx="1152841" cy="534743"/>
            <a:chOff x="3361473" y="3946802"/>
            <a:chExt cx="1035170" cy="573531"/>
          </a:xfrm>
        </p:grpSpPr>
        <p:sp>
          <p:nvSpPr>
            <p:cNvPr id="20" name="חץ ימינה 19"/>
            <p:cNvSpPr/>
            <p:nvPr/>
          </p:nvSpPr>
          <p:spPr>
            <a:xfrm>
              <a:off x="3361473" y="394680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1919" y="4123967"/>
              <a:ext cx="910986" cy="277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 rot="5400000">
            <a:off x="3100191" y="3019265"/>
            <a:ext cx="1393426" cy="582391"/>
            <a:chOff x="3450566" y="4015722"/>
            <a:chExt cx="1035170" cy="573531"/>
          </a:xfrm>
        </p:grpSpPr>
        <p:sp>
          <p:nvSpPr>
            <p:cNvPr id="23" name="חץ ימינה 22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 rot="10795299">
              <a:off x="3596807" y="4191395"/>
              <a:ext cx="787735" cy="3135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6371266" y="3672459"/>
            <a:ext cx="986708" cy="1003300"/>
            <a:chOff x="5011768" y="3997025"/>
            <a:chExt cx="986708" cy="10033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3249256" y="3967488"/>
            <a:ext cx="889000" cy="889000"/>
            <a:chOff x="1327894" y="2176378"/>
            <a:chExt cx="889000" cy="8890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6076527" y="919585"/>
            <a:ext cx="748658" cy="1065460"/>
            <a:chOff x="1065666" y="4425351"/>
            <a:chExt cx="1105790" cy="1807313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 rot="2039548">
            <a:off x="3761636" y="2993534"/>
            <a:ext cx="2890006" cy="626321"/>
            <a:chOff x="5330952" y="4553712"/>
            <a:chExt cx="1381960" cy="775295"/>
          </a:xfrm>
        </p:grpSpPr>
        <p:sp>
          <p:nvSpPr>
            <p:cNvPr id="41" name="חץ ימינה 40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TextBox 41"/>
            <p:cNvSpPr txBox="1"/>
            <p:nvPr/>
          </p:nvSpPr>
          <p:spPr>
            <a:xfrm rot="77793">
              <a:off x="5485547" y="4783564"/>
              <a:ext cx="966640" cy="3238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</a:rPr>
                <a:t>לוי ייבם את  דבורה 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>
            <a:off x="2219312" y="586660"/>
            <a:ext cx="748658" cy="1065460"/>
            <a:chOff x="1065666" y="4425351"/>
            <a:chExt cx="1105790" cy="1807313"/>
          </a:xfrm>
        </p:grpSpPr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58" name="חץ מעוקל למעלה 57"/>
          <p:cNvSpPr/>
          <p:nvPr/>
        </p:nvSpPr>
        <p:spPr>
          <a:xfrm>
            <a:off x="3550157" y="4828035"/>
            <a:ext cx="3470277" cy="1029024"/>
          </a:xfrm>
          <a:prstGeom prst="curvedUpArrow">
            <a:avLst>
              <a:gd name="adj1" fmla="val 22846"/>
              <a:gd name="adj2" fmla="val 85446"/>
              <a:gd name="adj3" fmla="val 28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60" name="קבוצה 59"/>
          <p:cNvGrpSpPr/>
          <p:nvPr/>
        </p:nvGrpSpPr>
        <p:grpSpPr>
          <a:xfrm>
            <a:off x="10640482" y="2489097"/>
            <a:ext cx="756430" cy="661604"/>
            <a:chOff x="8712679" y="2668192"/>
            <a:chExt cx="756430" cy="661604"/>
          </a:xfrm>
        </p:grpSpPr>
        <p:sp>
          <p:nvSpPr>
            <p:cNvPr id="61" name="חץ למטה 6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3" name="קבוצה 62"/>
          <p:cNvGrpSpPr/>
          <p:nvPr/>
        </p:nvGrpSpPr>
        <p:grpSpPr>
          <a:xfrm>
            <a:off x="9938421" y="2467657"/>
            <a:ext cx="577970" cy="776500"/>
            <a:chOff x="6134941" y="3648851"/>
            <a:chExt cx="577970" cy="776500"/>
          </a:xfrm>
        </p:grpSpPr>
        <p:sp>
          <p:nvSpPr>
            <p:cNvPr id="64" name="חץ למטה 6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420713" y="2519091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או</a:t>
            </a:r>
          </a:p>
        </p:txBody>
      </p:sp>
      <p:grpSp>
        <p:nvGrpSpPr>
          <p:cNvPr id="67" name="קבוצה 66"/>
          <p:cNvGrpSpPr/>
          <p:nvPr/>
        </p:nvGrpSpPr>
        <p:grpSpPr>
          <a:xfrm>
            <a:off x="10885723" y="3162732"/>
            <a:ext cx="761162" cy="889000"/>
            <a:chOff x="4565410" y="4442364"/>
            <a:chExt cx="761162" cy="889000"/>
          </a:xfrm>
        </p:grpSpPr>
        <p:pic>
          <p:nvPicPr>
            <p:cNvPr id="68" name="תמונה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70" name="קבוצה 69"/>
          <p:cNvGrpSpPr/>
          <p:nvPr/>
        </p:nvGrpSpPr>
        <p:grpSpPr>
          <a:xfrm>
            <a:off x="9615493" y="3288768"/>
            <a:ext cx="1016000" cy="889000"/>
            <a:chOff x="4167637" y="3734998"/>
            <a:chExt cx="1016000" cy="889000"/>
          </a:xfrm>
        </p:grpSpPr>
        <p:pic>
          <p:nvPicPr>
            <p:cNvPr id="71" name="תמונה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sp>
        <p:nvSpPr>
          <p:cNvPr id="73" name="מלבן 72"/>
          <p:cNvSpPr/>
          <p:nvPr/>
        </p:nvSpPr>
        <p:spPr>
          <a:xfrm>
            <a:off x="10506753" y="3445995"/>
            <a:ext cx="37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או</a:t>
            </a:r>
          </a:p>
        </p:txBody>
      </p:sp>
      <p:grpSp>
        <p:nvGrpSpPr>
          <p:cNvPr id="74" name="קבוצה 73"/>
          <p:cNvGrpSpPr/>
          <p:nvPr/>
        </p:nvGrpSpPr>
        <p:grpSpPr>
          <a:xfrm>
            <a:off x="10350758" y="4406903"/>
            <a:ext cx="756430" cy="661604"/>
            <a:chOff x="8712679" y="2668192"/>
            <a:chExt cx="756430" cy="661604"/>
          </a:xfrm>
        </p:grpSpPr>
        <p:sp>
          <p:nvSpPr>
            <p:cNvPr id="75" name="חץ למטה 7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77" name="חץ מעוקל למעלה 76"/>
          <p:cNvSpPr/>
          <p:nvPr/>
        </p:nvSpPr>
        <p:spPr>
          <a:xfrm rot="5101684">
            <a:off x="8040603" y="4168742"/>
            <a:ext cx="3490657" cy="774568"/>
          </a:xfrm>
          <a:prstGeom prst="curvedUpArrow">
            <a:avLst>
              <a:gd name="adj1" fmla="val 25619"/>
              <a:gd name="adj2" fmla="val 54603"/>
              <a:gd name="adj3" fmla="val 35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8" name="חץ מעוקל שמאלה 77"/>
          <p:cNvSpPr/>
          <p:nvPr/>
        </p:nvSpPr>
        <p:spPr>
          <a:xfrm>
            <a:off x="11489831" y="2474187"/>
            <a:ext cx="624649" cy="3498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9" name="מלבן 78"/>
          <p:cNvSpPr/>
          <p:nvPr/>
        </p:nvSpPr>
        <p:spPr>
          <a:xfrm>
            <a:off x="10376413" y="5024480"/>
            <a:ext cx="849109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/>
              <a:t>נכדה</a:t>
            </a:r>
          </a:p>
          <a:p>
            <a:r>
              <a:rPr lang="he-IL" sz="1400" dirty="0"/>
              <a:t>בת בתו או בת בנו</a:t>
            </a:r>
          </a:p>
        </p:txBody>
      </p:sp>
      <p:grpSp>
        <p:nvGrpSpPr>
          <p:cNvPr id="84" name="קבוצה 83"/>
          <p:cNvGrpSpPr/>
          <p:nvPr/>
        </p:nvGrpSpPr>
        <p:grpSpPr>
          <a:xfrm>
            <a:off x="10455977" y="5815823"/>
            <a:ext cx="901700" cy="889000"/>
            <a:chOff x="10518902" y="2114306"/>
            <a:chExt cx="901700" cy="889000"/>
          </a:xfrm>
        </p:grpSpPr>
        <p:pic>
          <p:nvPicPr>
            <p:cNvPr id="85" name="תמונה 8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 rot="3122359">
            <a:off x="6750875" y="3867158"/>
            <a:ext cx="4265484" cy="534743"/>
            <a:chOff x="3450566" y="4015722"/>
            <a:chExt cx="1035170" cy="573531"/>
          </a:xfrm>
        </p:grpSpPr>
        <p:sp>
          <p:nvSpPr>
            <p:cNvPr id="88" name="חץ ימינה 87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50566" y="4164021"/>
              <a:ext cx="910986" cy="2970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                                נשא אישה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97797" y="4751769"/>
            <a:ext cx="21051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דבורה וחנה נופלות ליבום לפני ראובן</a:t>
            </a:r>
          </a:p>
        </p:txBody>
      </p:sp>
      <p:cxnSp>
        <p:nvCxnSpPr>
          <p:cNvPr id="15" name="מחבר חץ ישר 14"/>
          <p:cNvCxnSpPr>
            <a:cxnSpLocks/>
          </p:cNvCxnSpPr>
          <p:nvPr/>
        </p:nvCxnSpPr>
        <p:spPr>
          <a:xfrm>
            <a:off x="6845342" y="4835922"/>
            <a:ext cx="3505416" cy="15222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חץ מעוקל למעלה 79"/>
          <p:cNvSpPr/>
          <p:nvPr/>
        </p:nvSpPr>
        <p:spPr>
          <a:xfrm rot="1599699">
            <a:off x="6102893" y="5562887"/>
            <a:ext cx="4968206" cy="913337"/>
          </a:xfrm>
          <a:prstGeom prst="curvedUpArrow">
            <a:avLst>
              <a:gd name="adj1" fmla="val 22846"/>
              <a:gd name="adj2" fmla="val 85446"/>
              <a:gd name="adj3" fmla="val 28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239318">
            <a:off x="7214309" y="4643992"/>
            <a:ext cx="20613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דבורה צרת יפה</a:t>
            </a:r>
          </a:p>
          <a:p>
            <a:r>
              <a:rPr lang="he-IL" dirty="0"/>
              <a:t> לכן אסורה לראובן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970" y="5810141"/>
            <a:ext cx="35652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מאחר ודבורה הייתה אסורה לראובן חנה פטורה </a:t>
            </a:r>
            <a:r>
              <a:rPr lang="he-IL" dirty="0" err="1"/>
              <a:t>מהיבום</a:t>
            </a:r>
            <a:r>
              <a:rPr lang="he-IL" dirty="0"/>
              <a:t> משום צרת צרתה</a:t>
            </a:r>
          </a:p>
        </p:txBody>
      </p:sp>
      <p:sp>
        <p:nvSpPr>
          <p:cNvPr id="31" name="לחצן פעולה: בית 30">
            <a:hlinkClick r:id="rId11" action="ppaction://hlinksldjump" highlightClick="1"/>
          </p:cNvPr>
          <p:cNvSpPr/>
          <p:nvPr/>
        </p:nvSpPr>
        <p:spPr>
          <a:xfrm>
            <a:off x="787646" y="4586111"/>
            <a:ext cx="457200" cy="5407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ציין מיקום של תאריך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C202-C549-4F42-A709-2BA7D5D1C8B1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33" name="מציין מיקום של כותרת תחתונה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34" name="מציין מיקום של מספר שקופית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3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8" grpId="0" animBg="1"/>
      <p:bldP spid="66" grpId="0"/>
      <p:bldP spid="73" grpId="0"/>
      <p:bldP spid="77" grpId="0" animBg="1"/>
      <p:bldP spid="78" grpId="0" animBg="1"/>
      <p:bldP spid="79" grpId="0" animBg="1"/>
      <p:bldP spid="91" grpId="0" animBg="1"/>
      <p:bldP spid="80" grpId="0" animBg="1"/>
      <p:bldP spid="13" grpId="0" animBg="1"/>
      <p:bldP spid="17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136" y="-117946"/>
            <a:ext cx="4567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בת אשתו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7919930" y="1041388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247849" y="1129358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מחבר חץ ישר 8"/>
          <p:cNvCxnSpPr>
            <a:cxnSpLocks/>
          </p:cNvCxnSpPr>
          <p:nvPr/>
        </p:nvCxnSpPr>
        <p:spPr>
          <a:xfrm flipV="1">
            <a:off x="5693825" y="898326"/>
            <a:ext cx="853328" cy="645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cxnSpLocks/>
          </p:cNvCxnSpPr>
          <p:nvPr/>
        </p:nvCxnSpPr>
        <p:spPr>
          <a:xfrm flipH="1" flipV="1">
            <a:off x="7042314" y="917356"/>
            <a:ext cx="1141848" cy="7375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45823" y="611635"/>
            <a:ext cx="832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2630780" y="1396258"/>
            <a:ext cx="1274312" cy="1092200"/>
            <a:chOff x="5399538" y="2882900"/>
            <a:chExt cx="1274312" cy="1092200"/>
          </a:xfrm>
        </p:grpSpPr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4967315" y="3707580"/>
            <a:ext cx="889000" cy="889000"/>
            <a:chOff x="1327894" y="2176378"/>
            <a:chExt cx="889000" cy="889000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 rot="10800000">
            <a:off x="3576469" y="1624657"/>
            <a:ext cx="1218579" cy="573531"/>
            <a:chOff x="3450566" y="4015722"/>
            <a:chExt cx="1035170" cy="573531"/>
          </a:xfrm>
        </p:grpSpPr>
        <p:sp>
          <p:nvSpPr>
            <p:cNvPr id="19" name="חץ ימינה 18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 rot="11033279"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 rot="18839644">
            <a:off x="4084838" y="2114513"/>
            <a:ext cx="656329" cy="2021168"/>
            <a:chOff x="8904487" y="2673702"/>
            <a:chExt cx="540769" cy="661604"/>
          </a:xfrm>
        </p:grpSpPr>
        <p:sp>
          <p:nvSpPr>
            <p:cNvPr id="22" name="חץ למטה 21"/>
            <p:cNvSpPr/>
            <p:nvPr/>
          </p:nvSpPr>
          <p:spPr>
            <a:xfrm>
              <a:off x="8904487" y="267370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TextBox 22"/>
            <p:cNvSpPr txBox="1"/>
            <p:nvPr/>
          </p:nvSpPr>
          <p:spPr>
            <a:xfrm rot="5485900">
              <a:off x="8897499" y="2846443"/>
              <a:ext cx="568922" cy="2282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נולדה לה בת</a:t>
              </a:r>
            </a:p>
          </p:txBody>
        </p:sp>
      </p:grpSp>
      <p:grpSp>
        <p:nvGrpSpPr>
          <p:cNvPr id="24" name="קבוצה 23"/>
          <p:cNvGrpSpPr/>
          <p:nvPr/>
        </p:nvGrpSpPr>
        <p:grpSpPr>
          <a:xfrm rot="8603942">
            <a:off x="5686066" y="2770782"/>
            <a:ext cx="2820788" cy="573531"/>
            <a:chOff x="3450566" y="4015722"/>
            <a:chExt cx="1035170" cy="573531"/>
          </a:xfrm>
        </p:grpSpPr>
        <p:sp>
          <p:nvSpPr>
            <p:cNvPr id="25" name="חץ ימינה 24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 rot="10904536"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9931944" y="2845721"/>
            <a:ext cx="986708" cy="1003300"/>
            <a:chOff x="5011768" y="3997025"/>
            <a:chExt cx="986708" cy="1003300"/>
          </a:xfrm>
        </p:grpSpPr>
        <p:pic>
          <p:nvPicPr>
            <p:cNvPr id="28" name="תמונה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2002360">
            <a:off x="8456604" y="2386939"/>
            <a:ext cx="2027663" cy="573531"/>
            <a:chOff x="3450566" y="4015722"/>
            <a:chExt cx="1035170" cy="573531"/>
          </a:xfrm>
        </p:grpSpPr>
        <p:sp>
          <p:nvSpPr>
            <p:cNvPr id="32" name="חץ ימינה 31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8899200" y="788452"/>
            <a:ext cx="784731" cy="1000620"/>
            <a:chOff x="1065666" y="4425351"/>
            <a:chExt cx="1105790" cy="1807313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37" name="קשת מלאה 36"/>
          <p:cNvSpPr/>
          <p:nvPr/>
        </p:nvSpPr>
        <p:spPr>
          <a:xfrm rot="10258707">
            <a:off x="4993849" y="3927036"/>
            <a:ext cx="5554749" cy="1067858"/>
          </a:xfrm>
          <a:prstGeom prst="blockArc">
            <a:avLst>
              <a:gd name="adj1" fmla="val 10510002"/>
              <a:gd name="adj2" fmla="val 363853"/>
              <a:gd name="adj3" fmla="val 1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866972">
            <a:off x="7274402" y="3910230"/>
            <a:ext cx="2195763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חנה ודבורה נופלות לייבום בפני שמעון</a:t>
            </a:r>
          </a:p>
        </p:txBody>
      </p:sp>
      <p:sp>
        <p:nvSpPr>
          <p:cNvPr id="39" name="TextBox 38"/>
          <p:cNvSpPr txBox="1"/>
          <p:nvPr/>
        </p:nvSpPr>
        <p:spPr>
          <a:xfrm rot="1185384">
            <a:off x="1286743" y="3411194"/>
            <a:ext cx="3264568" cy="64633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      חנה בת אשת שמעון </a:t>
            </a:r>
          </a:p>
          <a:p>
            <a:r>
              <a:rPr lang="he-IL" dirty="0"/>
              <a:t>לכן, שמעון לא יכול לייבם אותה.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58592" y="5254684"/>
            <a:ext cx="1925053" cy="646331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דבורה צרת חנה פטורה מהייבום</a:t>
            </a:r>
          </a:p>
        </p:txBody>
      </p:sp>
      <p:sp>
        <p:nvSpPr>
          <p:cNvPr id="41" name="לחצן פעולה: בית 40">
            <a:hlinkClick r:id="rId8" action="ppaction://hlinksldjump" highlightClick="1"/>
          </p:cNvPr>
          <p:cNvSpPr/>
          <p:nvPr/>
        </p:nvSpPr>
        <p:spPr>
          <a:xfrm>
            <a:off x="11059062" y="5753470"/>
            <a:ext cx="589476" cy="6028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2" name="תצוגת שקופית 41">
                <a:extLst>
                  <a:ext uri="{FF2B5EF4-FFF2-40B4-BE49-F238E27FC236}">
                    <a16:creationId xmlns:a16="http://schemas.microsoft.com/office/drawing/2014/main" id="{5B96F54D-6412-4CD4-9498-4F50022B9501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9161" y="4802074"/>
              <a:ext cx="3048000" cy="1714500"/>
            </p:xfrm>
            <a:graphic>
              <a:graphicData uri="http://schemas.microsoft.com/office/powerpoint/2016/slidezoom">
                <pslz:sldZm>
                  <pslz:sldZmObj sldId="268" cId="1826545476">
                    <pslz:zmPr id="{6F868771-CE56-4428-BCA6-27EC51851F2D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2" name="תצוגת שקופית 4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B96F54D-6412-4CD4-9498-4F50022B95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61" y="480207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3" name="מלבן 42">
            <a:extLst>
              <a:ext uri="{FF2B5EF4-FFF2-40B4-BE49-F238E27FC236}">
                <a16:creationId xmlns:a16="http://schemas.microsoft.com/office/drawing/2014/main" id="{E6DEEAC0-68CB-457C-9F0C-493142F0E407}"/>
              </a:ext>
            </a:extLst>
          </p:cNvPr>
          <p:cNvSpPr/>
          <p:nvPr/>
        </p:nvSpPr>
        <p:spPr>
          <a:xfrm>
            <a:off x="1024961" y="4148393"/>
            <a:ext cx="14927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וגם צרת צרתה</a:t>
            </a:r>
          </a:p>
          <a:p>
            <a:pPr algn="ctr"/>
            <a:r>
              <a:rPr lang="he-IL" sz="1200" dirty="0"/>
              <a:t>הקש על הציור</a:t>
            </a:r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B650-725A-43A0-8643-15B77A26229B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44" name="מציין מיקום של כותרת תחתונה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5" name="מציין מיקום של מספר שקופית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57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9904" y="82296"/>
            <a:ext cx="3584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צרת צרתה של בת אשתו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8899001" y="1796779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5449054" y="1805683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2532049" y="1776581"/>
            <a:ext cx="939800" cy="990600"/>
            <a:chOff x="4794371" y="3098561"/>
            <a:chExt cx="939800" cy="9906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מחבר חץ ישר 11"/>
          <p:cNvCxnSpPr/>
          <p:nvPr/>
        </p:nvCxnSpPr>
        <p:spPr>
          <a:xfrm flipV="1">
            <a:off x="3270807" y="1184654"/>
            <a:ext cx="2672532" cy="709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6374827" y="1189889"/>
            <a:ext cx="67699" cy="527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>
            <a:stCxn id="5" idx="1"/>
          </p:cNvCxnSpPr>
          <p:nvPr/>
        </p:nvCxnSpPr>
        <p:spPr>
          <a:xfrm flipH="1" flipV="1">
            <a:off x="6593124" y="1293729"/>
            <a:ext cx="2597497" cy="64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51848" y="832064"/>
            <a:ext cx="995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אחים</a:t>
            </a:r>
            <a:endParaRPr lang="he-IL" dirty="0"/>
          </a:p>
        </p:txBody>
      </p:sp>
      <p:grpSp>
        <p:nvGrpSpPr>
          <p:cNvPr id="35" name="קבוצה 34"/>
          <p:cNvGrpSpPr/>
          <p:nvPr/>
        </p:nvGrpSpPr>
        <p:grpSpPr>
          <a:xfrm rot="2522463">
            <a:off x="2982930" y="2778793"/>
            <a:ext cx="1001755" cy="573531"/>
            <a:chOff x="3450566" y="4015722"/>
            <a:chExt cx="1035170" cy="573531"/>
          </a:xfrm>
        </p:grpSpPr>
        <p:sp>
          <p:nvSpPr>
            <p:cNvPr id="36" name="חץ ימינה 35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3776462" y="2937133"/>
            <a:ext cx="1274312" cy="1092200"/>
            <a:chOff x="5399538" y="2882900"/>
            <a:chExt cx="1274312" cy="1092200"/>
          </a:xfrm>
        </p:grpSpPr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41" name="קבוצה 40"/>
          <p:cNvGrpSpPr/>
          <p:nvPr/>
        </p:nvGrpSpPr>
        <p:grpSpPr>
          <a:xfrm rot="18878695">
            <a:off x="4343645" y="3921215"/>
            <a:ext cx="756430" cy="970773"/>
            <a:chOff x="8712679" y="2668192"/>
            <a:chExt cx="756430" cy="661604"/>
          </a:xfrm>
        </p:grpSpPr>
        <p:sp>
          <p:nvSpPr>
            <p:cNvPr id="42" name="חץ למטה 41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5041594" y="4184323"/>
            <a:ext cx="934053" cy="990600"/>
            <a:chOff x="5147576" y="4839179"/>
            <a:chExt cx="723900" cy="889000"/>
          </a:xfrm>
        </p:grpSpPr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 rot="2586206">
            <a:off x="6467318" y="3117591"/>
            <a:ext cx="1405498" cy="573531"/>
            <a:chOff x="3450566" y="4015722"/>
            <a:chExt cx="1035170" cy="573531"/>
          </a:xfrm>
        </p:grpSpPr>
        <p:sp>
          <p:nvSpPr>
            <p:cNvPr id="48" name="חץ ימינה 47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 rot="6863009">
            <a:off x="5246418" y="3339549"/>
            <a:ext cx="1542442" cy="573531"/>
            <a:chOff x="3450566" y="4015722"/>
            <a:chExt cx="1091273" cy="573531"/>
          </a:xfrm>
        </p:grpSpPr>
        <p:sp>
          <p:nvSpPr>
            <p:cNvPr id="51" name="חץ ימינה 50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TextBox 51"/>
            <p:cNvSpPr txBox="1"/>
            <p:nvPr/>
          </p:nvSpPr>
          <p:spPr>
            <a:xfrm rot="10828472">
              <a:off x="3630853" y="4187812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7219698" y="4203930"/>
            <a:ext cx="1106818" cy="927936"/>
            <a:chOff x="5473700" y="2876550"/>
            <a:chExt cx="1244600" cy="1104900"/>
          </a:xfrm>
        </p:grpSpPr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56" name="קבוצה 55"/>
          <p:cNvGrpSpPr/>
          <p:nvPr/>
        </p:nvGrpSpPr>
        <p:grpSpPr>
          <a:xfrm rot="5055359">
            <a:off x="8888009" y="3298825"/>
            <a:ext cx="1405498" cy="573531"/>
            <a:chOff x="3450566" y="4015722"/>
            <a:chExt cx="1035170" cy="573531"/>
          </a:xfrm>
        </p:grpSpPr>
        <p:sp>
          <p:nvSpPr>
            <p:cNvPr id="57" name="חץ ימינה 56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9" name="קבוצה 58"/>
          <p:cNvGrpSpPr/>
          <p:nvPr/>
        </p:nvGrpSpPr>
        <p:grpSpPr>
          <a:xfrm>
            <a:off x="9590758" y="4244347"/>
            <a:ext cx="889000" cy="889000"/>
            <a:chOff x="1327894" y="2176378"/>
            <a:chExt cx="889000" cy="889000"/>
          </a:xfrm>
        </p:grpSpPr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62" name="קבוצה 61"/>
          <p:cNvGrpSpPr/>
          <p:nvPr/>
        </p:nvGrpSpPr>
        <p:grpSpPr>
          <a:xfrm>
            <a:off x="9832083" y="1161288"/>
            <a:ext cx="921426" cy="1149559"/>
            <a:chOff x="1065666" y="4425351"/>
            <a:chExt cx="1105790" cy="1807313"/>
          </a:xfrm>
        </p:grpSpPr>
        <p:pic>
          <p:nvPicPr>
            <p:cNvPr id="63" name="תמונה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5184649" y="1286973"/>
            <a:ext cx="957107" cy="1256158"/>
            <a:chOff x="1065666" y="4425351"/>
            <a:chExt cx="1105790" cy="1807313"/>
          </a:xfrm>
        </p:grpSpPr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68" name="קשת מלאה 67"/>
          <p:cNvSpPr/>
          <p:nvPr/>
        </p:nvSpPr>
        <p:spPr>
          <a:xfrm rot="10800000">
            <a:off x="5449054" y="4798846"/>
            <a:ext cx="2641396" cy="1038534"/>
          </a:xfrm>
          <a:prstGeom prst="blockArc">
            <a:avLst>
              <a:gd name="adj1" fmla="val 10322694"/>
              <a:gd name="adj2" fmla="val 417045"/>
              <a:gd name="adj3" fmla="val 1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69" name="קבוצה 68"/>
          <p:cNvGrpSpPr/>
          <p:nvPr/>
        </p:nvGrpSpPr>
        <p:grpSpPr>
          <a:xfrm rot="8162010">
            <a:off x="7764937" y="3268977"/>
            <a:ext cx="1759924" cy="642552"/>
            <a:chOff x="5330952" y="4553712"/>
            <a:chExt cx="1381960" cy="775295"/>
          </a:xfrm>
        </p:grpSpPr>
        <p:sp>
          <p:nvSpPr>
            <p:cNvPr id="70" name="חץ ימינה 69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TextBox 70"/>
            <p:cNvSpPr txBox="1"/>
            <p:nvPr/>
          </p:nvSpPr>
          <p:spPr>
            <a:xfrm rot="10737197">
              <a:off x="5643638" y="4789628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ייבם</a:t>
              </a:r>
            </a:p>
          </p:txBody>
        </p:sp>
      </p:grpSp>
      <p:sp>
        <p:nvSpPr>
          <p:cNvPr id="72" name="קשת מלאה 71"/>
          <p:cNvSpPr/>
          <p:nvPr/>
        </p:nvSpPr>
        <p:spPr>
          <a:xfrm rot="10800000">
            <a:off x="7519906" y="4788734"/>
            <a:ext cx="2641396" cy="1038534"/>
          </a:xfrm>
          <a:prstGeom prst="blockArc">
            <a:avLst>
              <a:gd name="adj1" fmla="val 10322694"/>
              <a:gd name="adj2" fmla="val 417045"/>
              <a:gd name="adj3" fmla="val 1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04922" y="4455777"/>
            <a:ext cx="3019477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שרה צרת רבקה.</a:t>
            </a:r>
          </a:p>
          <a:p>
            <a:r>
              <a:rPr lang="he-IL" dirty="0"/>
              <a:t>לוי לא יכול לייבם את שרה שהיא צרת בת אשתו.</a:t>
            </a:r>
          </a:p>
          <a:p>
            <a:r>
              <a:rPr lang="he-IL" dirty="0"/>
              <a:t>לכן ראובן מייבם את שרה.</a:t>
            </a:r>
          </a:p>
        </p:txBody>
      </p:sp>
      <p:sp>
        <p:nvSpPr>
          <p:cNvPr id="15" name="לחצן פעולה: בית 14">
            <a:hlinkClick r:id="rId10" action="ppaction://hlinksldjump" highlightClick="1"/>
          </p:cNvPr>
          <p:cNvSpPr/>
          <p:nvPr/>
        </p:nvSpPr>
        <p:spPr>
          <a:xfrm>
            <a:off x="548640" y="5559552"/>
            <a:ext cx="603504" cy="658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165A-1175-493B-8B14-8EE5E93886D7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יצחק רסלר  </a:t>
            </a:r>
            <a:r>
              <a:rPr lang="en-US" dirty="0">
                <a:hlinkClick r:id="rId11"/>
              </a:rPr>
              <a:t>izakrossler@gmail.com</a:t>
            </a:r>
            <a:r>
              <a:rPr lang="en-US" dirty="0"/>
              <a:t>  </a:t>
            </a:r>
            <a:endParaRPr lang="he-IL" dirty="0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7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715556" y="5422489"/>
            <a:ext cx="17633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ורבקה צרות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2455" y="5392650"/>
            <a:ext cx="16185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חנה ושרה צרות</a:t>
            </a:r>
          </a:p>
        </p:txBody>
      </p:sp>
      <p:sp>
        <p:nvSpPr>
          <p:cNvPr id="75" name="קשת מלאה 74"/>
          <p:cNvSpPr/>
          <p:nvPr/>
        </p:nvSpPr>
        <p:spPr>
          <a:xfrm rot="10800000">
            <a:off x="4978688" y="4408684"/>
            <a:ext cx="5399308" cy="1999298"/>
          </a:xfrm>
          <a:prstGeom prst="blockArc">
            <a:avLst>
              <a:gd name="adj1" fmla="val 10322694"/>
              <a:gd name="adj2" fmla="val 417045"/>
              <a:gd name="adj3" fmla="val 1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5432" y="6013290"/>
            <a:ext cx="26345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חנה צרת צרתה  של רבקה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46498" y="5095783"/>
            <a:ext cx="4861633" cy="1015663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2000" dirty="0"/>
              <a:t>חנה צרת שרה.</a:t>
            </a:r>
          </a:p>
          <a:p>
            <a:r>
              <a:rPr lang="he-IL" sz="2000" dirty="0"/>
              <a:t>היא גם צרת צרתה של בת אשתו של לוי רבקה</a:t>
            </a:r>
          </a:p>
          <a:p>
            <a:r>
              <a:rPr lang="he-IL" sz="2000" dirty="0"/>
              <a:t>לכן לוי לא יכול לייבם את חנה</a:t>
            </a:r>
          </a:p>
        </p:txBody>
      </p:sp>
    </p:spTree>
    <p:extLst>
      <p:ext uri="{BB962C8B-B14F-4D97-AF65-F5344CB8AC3E}">
        <p14:creationId xmlns:p14="http://schemas.microsoft.com/office/powerpoint/2010/main" val="29461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8" grpId="0" animBg="1"/>
      <p:bldP spid="72" grpId="0" animBg="1"/>
      <p:bldP spid="73" grpId="0" animBg="1"/>
      <p:bldP spid="15" grpId="0" animBg="1"/>
      <p:bldP spid="20" grpId="0" animBg="1"/>
      <p:bldP spid="21" grpId="0" animBg="1"/>
      <p:bldP spid="75" grpId="0" animBg="1"/>
      <p:bldP spid="22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896" y="402336"/>
            <a:ext cx="5004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בת בנה או בת בתה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8138160" y="2019796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779549" y="1524496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מחבר חץ ישר 8"/>
          <p:cNvCxnSpPr/>
          <p:nvPr/>
        </p:nvCxnSpPr>
        <p:spPr>
          <a:xfrm flipH="1" flipV="1">
            <a:off x="6446520" y="1562507"/>
            <a:ext cx="1837450" cy="5957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3284518" y="1521744"/>
            <a:ext cx="2537705" cy="436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3248" y="1252728"/>
            <a:ext cx="1033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grpSp>
        <p:nvGrpSpPr>
          <p:cNvPr id="13" name="קבוצה 12"/>
          <p:cNvGrpSpPr/>
          <p:nvPr/>
        </p:nvGrpSpPr>
        <p:grpSpPr>
          <a:xfrm>
            <a:off x="3835178" y="2142137"/>
            <a:ext cx="1274312" cy="1092200"/>
            <a:chOff x="5399538" y="2882900"/>
            <a:chExt cx="1274312" cy="10922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 rot="20521621">
            <a:off x="4494034" y="3342490"/>
            <a:ext cx="756430" cy="1098989"/>
            <a:chOff x="8712679" y="2668192"/>
            <a:chExt cx="756430" cy="661604"/>
          </a:xfrm>
        </p:grpSpPr>
        <p:sp>
          <p:nvSpPr>
            <p:cNvPr id="17" name="חץ למטה 1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4647045" y="4321172"/>
            <a:ext cx="934053" cy="990600"/>
            <a:chOff x="5147576" y="4839179"/>
            <a:chExt cx="7239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 rot="1254038">
            <a:off x="3061584" y="2495039"/>
            <a:ext cx="1001755" cy="573531"/>
            <a:chOff x="3450566" y="4015722"/>
            <a:chExt cx="1035170" cy="573531"/>
          </a:xfrm>
        </p:grpSpPr>
        <p:sp>
          <p:nvSpPr>
            <p:cNvPr id="23" name="חץ ימינה 22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 rot="7816644">
            <a:off x="6212150" y="4010183"/>
            <a:ext cx="2973164" cy="573531"/>
            <a:chOff x="3450566" y="4015722"/>
            <a:chExt cx="1127286" cy="573531"/>
          </a:xfrm>
        </p:grpSpPr>
        <p:sp>
          <p:nvSpPr>
            <p:cNvPr id="26" name="חץ ימינה 25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 rot="10853423">
              <a:off x="3666866" y="4195262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 rot="3434284">
            <a:off x="8274748" y="3697267"/>
            <a:ext cx="1937486" cy="573531"/>
            <a:chOff x="3450566" y="4015722"/>
            <a:chExt cx="1035170" cy="573531"/>
          </a:xfrm>
        </p:grpSpPr>
        <p:sp>
          <p:nvSpPr>
            <p:cNvPr id="29" name="חץ ימינה 28"/>
            <p:cNvSpPr/>
            <p:nvPr/>
          </p:nvSpPr>
          <p:spPr>
            <a:xfrm>
              <a:off x="3450566" y="4015722"/>
              <a:ext cx="1035170" cy="573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0566" y="4174066"/>
              <a:ext cx="9109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9668600" y="4816472"/>
            <a:ext cx="901700" cy="889000"/>
            <a:chOff x="10518902" y="2114306"/>
            <a:chExt cx="901700" cy="8890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9172126" y="1442583"/>
            <a:ext cx="750282" cy="1293282"/>
            <a:chOff x="1065666" y="4425351"/>
            <a:chExt cx="1105790" cy="1807313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sp>
        <p:nvSpPr>
          <p:cNvPr id="37" name="קשת מלאה 36"/>
          <p:cNvSpPr/>
          <p:nvPr/>
        </p:nvSpPr>
        <p:spPr>
          <a:xfrm rot="10568605">
            <a:off x="6164444" y="5487886"/>
            <a:ext cx="3990871" cy="1416303"/>
          </a:xfrm>
          <a:prstGeom prst="blockArc">
            <a:avLst>
              <a:gd name="adj1" fmla="val 10314952"/>
              <a:gd name="adj2" fmla="val 457775"/>
              <a:gd name="adj3" fmla="val 1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38" name="קבוצה 37"/>
          <p:cNvGrpSpPr/>
          <p:nvPr/>
        </p:nvGrpSpPr>
        <p:grpSpPr>
          <a:xfrm rot="1296121">
            <a:off x="3911915" y="3251602"/>
            <a:ext cx="503254" cy="1440822"/>
            <a:chOff x="6134941" y="3648851"/>
            <a:chExt cx="577970" cy="776500"/>
          </a:xfrm>
        </p:grpSpPr>
        <p:sp>
          <p:nvSpPr>
            <p:cNvPr id="39" name="חץ למטה 38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41" name="קבוצה 40"/>
          <p:cNvGrpSpPr/>
          <p:nvPr/>
        </p:nvGrpSpPr>
        <p:grpSpPr>
          <a:xfrm>
            <a:off x="3372998" y="4505932"/>
            <a:ext cx="1016000" cy="889000"/>
            <a:chOff x="4167637" y="3734998"/>
            <a:chExt cx="1016000" cy="889000"/>
          </a:xfrm>
        </p:grpSpPr>
        <p:pic>
          <p:nvPicPr>
            <p:cNvPr id="42" name="תמונה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5822223" y="5088932"/>
            <a:ext cx="761162" cy="889000"/>
            <a:chOff x="4565410" y="4442364"/>
            <a:chExt cx="761162" cy="889000"/>
          </a:xfrm>
        </p:grpSpPr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 rot="17925988">
            <a:off x="4769246" y="5057880"/>
            <a:ext cx="756430" cy="1230413"/>
            <a:chOff x="8712679" y="2668192"/>
            <a:chExt cx="756430" cy="661604"/>
          </a:xfrm>
        </p:grpSpPr>
        <p:sp>
          <p:nvSpPr>
            <p:cNvPr id="48" name="חץ למטה 4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83427" y="5429624"/>
            <a:ext cx="2885130" cy="923330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יפה היא צרת רחל שהיא  בת בנה או בת בתה של לאה אשת שמעון. לכן פטורה מן הייבום</a:t>
            </a:r>
          </a:p>
        </p:txBody>
      </p:sp>
      <p:sp>
        <p:nvSpPr>
          <p:cNvPr id="11" name="לחצן פעולה: בית 10">
            <a:hlinkClick r:id="rId10" action="ppaction://hlinksldjump" highlightClick="1"/>
          </p:cNvPr>
          <p:cNvSpPr/>
          <p:nvPr/>
        </p:nvSpPr>
        <p:spPr>
          <a:xfrm>
            <a:off x="10851890" y="5967608"/>
            <a:ext cx="645459" cy="6661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2" name="תצוגת שקופית 51">
                <a:extLst>
                  <a:ext uri="{FF2B5EF4-FFF2-40B4-BE49-F238E27FC236}">
                    <a16:creationId xmlns:a16="http://schemas.microsoft.com/office/drawing/2014/main" id="{9B97AFAD-4E56-443B-827E-B92A14A97D6C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3730" y="5045485"/>
              <a:ext cx="3048000" cy="1714500"/>
            </p:xfrm>
            <a:graphic>
              <a:graphicData uri="http://schemas.microsoft.com/office/powerpoint/2016/slidezoom">
                <pslz:sldZm>
                  <pslz:sldZmObj sldId="270" cId="2763262365">
                    <pslz:zmPr id="{ABEE102A-8038-4BA1-8ABB-39F3E6364189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" name="תצוגת שקופית 5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9B97AFAD-4E56-443B-827E-B92A14A97D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730" y="504548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3" name="מלבן 52">
            <a:extLst>
              <a:ext uri="{FF2B5EF4-FFF2-40B4-BE49-F238E27FC236}">
                <a16:creationId xmlns:a16="http://schemas.microsoft.com/office/drawing/2014/main" id="{66B393EB-92A6-4E50-9BA4-399FDBDC6DF3}"/>
              </a:ext>
            </a:extLst>
          </p:cNvPr>
          <p:cNvSpPr/>
          <p:nvPr/>
        </p:nvSpPr>
        <p:spPr>
          <a:xfrm>
            <a:off x="1135116" y="4491487"/>
            <a:ext cx="14927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וגם צרת צרתה</a:t>
            </a:r>
          </a:p>
          <a:p>
            <a:pPr algn="ctr"/>
            <a:r>
              <a:rPr lang="he-IL" sz="1200" dirty="0"/>
              <a:t>הקש על הציור</a:t>
            </a:r>
          </a:p>
        </p:txBody>
      </p:sp>
      <p:sp>
        <p:nvSpPr>
          <p:cNvPr id="50" name="מציין מיקום של תאריך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0B47-8006-4F27-AB67-C30759F85102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54" name="מציין מיקום של כותרת תחתונה 53"/>
          <p:cNvSpPr>
            <a:spLocks noGrp="1"/>
          </p:cNvSpPr>
          <p:nvPr>
            <p:ph type="ftr" sz="quarter" idx="11"/>
          </p:nvPr>
        </p:nvSpPr>
        <p:spPr>
          <a:xfrm>
            <a:off x="3298223" y="6330083"/>
            <a:ext cx="2790703" cy="365125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>
                <a:hlinkClick r:id="rId14"/>
              </a:rPr>
              <a:t>izakrossler@gmail.com</a:t>
            </a:r>
            <a:r>
              <a:rPr lang="en-US" dirty="0"/>
              <a:t>  </a:t>
            </a:r>
            <a:endParaRPr lang="he-IL" dirty="0"/>
          </a:p>
        </p:txBody>
      </p:sp>
      <p:sp>
        <p:nvSpPr>
          <p:cNvPr id="55" name="מציין מיקום של מספר שקופית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 animBg="1"/>
      <p:bldP spid="51" grpId="0" animBg="1"/>
      <p:bldP spid="1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5317" y="-37468"/>
            <a:ext cx="4394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צרת צרתה של בת בנה או בת בתה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8391785" y="1196506"/>
            <a:ext cx="1092200" cy="1092200"/>
            <a:chOff x="7741009" y="2738648"/>
            <a:chExt cx="1092200" cy="10922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5041050" y="1254532"/>
            <a:ext cx="1584266" cy="990600"/>
            <a:chOff x="5589917" y="2367713"/>
            <a:chExt cx="1584266" cy="99060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483" y="2367713"/>
              <a:ext cx="115570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89917" y="3001993"/>
              <a:ext cx="135434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שמעון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3031242" y="1311542"/>
            <a:ext cx="939800" cy="990600"/>
            <a:chOff x="4794371" y="3098561"/>
            <a:chExt cx="939800" cy="99060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55897" y="338328"/>
            <a:ext cx="1239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cxnSp>
        <p:nvCxnSpPr>
          <p:cNvPr id="14" name="מחבר חץ ישר 13"/>
          <p:cNvCxnSpPr/>
          <p:nvPr/>
        </p:nvCxnSpPr>
        <p:spPr>
          <a:xfrm>
            <a:off x="6101455" y="779505"/>
            <a:ext cx="2146433" cy="475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endCxn id="7" idx="0"/>
          </p:cNvCxnSpPr>
          <p:nvPr/>
        </p:nvCxnSpPr>
        <p:spPr>
          <a:xfrm flipH="1">
            <a:off x="6047466" y="707660"/>
            <a:ext cx="53990" cy="5468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3923621" y="779505"/>
            <a:ext cx="2136615" cy="502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קבוצה 21"/>
          <p:cNvGrpSpPr/>
          <p:nvPr/>
        </p:nvGrpSpPr>
        <p:grpSpPr>
          <a:xfrm rot="9342731">
            <a:off x="2133123" y="2099420"/>
            <a:ext cx="1178380" cy="573531"/>
            <a:chOff x="5563562" y="4653444"/>
            <a:chExt cx="860364" cy="573531"/>
          </a:xfrm>
        </p:grpSpPr>
        <p:grpSp>
          <p:nvGrpSpPr>
            <p:cNvPr id="23" name="קבוצה 22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25" name="חץ ימינה 24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0682068"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1055822" y="2087242"/>
            <a:ext cx="1106818" cy="927936"/>
            <a:chOff x="5473700" y="2876550"/>
            <a:chExt cx="1244600" cy="1104900"/>
          </a:xfrm>
        </p:grpSpPr>
        <p:pic>
          <p:nvPicPr>
            <p:cNvPr id="28" name="תמונה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30" name="קבוצה 29"/>
          <p:cNvGrpSpPr/>
          <p:nvPr/>
        </p:nvGrpSpPr>
        <p:grpSpPr>
          <a:xfrm rot="19490201">
            <a:off x="2469280" y="2844558"/>
            <a:ext cx="756430" cy="1795174"/>
            <a:chOff x="8712679" y="2668192"/>
            <a:chExt cx="756430" cy="661604"/>
          </a:xfrm>
        </p:grpSpPr>
        <p:sp>
          <p:nvSpPr>
            <p:cNvPr id="31" name="חץ למטה 3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/>
            <p:nvPr/>
          </p:nvSpPr>
          <p:spPr>
            <a:xfrm rot="21003082"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33" name="קבוצה 32"/>
          <p:cNvGrpSpPr/>
          <p:nvPr/>
        </p:nvGrpSpPr>
        <p:grpSpPr>
          <a:xfrm rot="21094448">
            <a:off x="1816418" y="3046616"/>
            <a:ext cx="577970" cy="1314313"/>
            <a:chOff x="6134941" y="3648851"/>
            <a:chExt cx="577970" cy="776500"/>
          </a:xfrm>
        </p:grpSpPr>
        <p:sp>
          <p:nvSpPr>
            <p:cNvPr id="34" name="חץ למטה 3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54230" y="3738723"/>
              <a:ext cx="44450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FFFF00"/>
                  </a:solidFill>
                </a:rPr>
                <a:t>בן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1269912" y="4624301"/>
            <a:ext cx="1170677" cy="914400"/>
            <a:chOff x="3976777" y="2893924"/>
            <a:chExt cx="1170677" cy="914400"/>
          </a:xfrm>
        </p:grpSpPr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93924"/>
              <a:ext cx="1104900" cy="914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>
            <a:off x="3191152" y="4169869"/>
            <a:ext cx="986708" cy="1003300"/>
            <a:chOff x="5011768" y="3997025"/>
            <a:chExt cx="986708" cy="1003300"/>
          </a:xfrm>
        </p:grpSpPr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42" name="קבוצה 41"/>
          <p:cNvGrpSpPr/>
          <p:nvPr/>
        </p:nvGrpSpPr>
        <p:grpSpPr>
          <a:xfrm rot="17983084">
            <a:off x="3910365" y="4867054"/>
            <a:ext cx="756430" cy="1629709"/>
            <a:chOff x="8712679" y="2668192"/>
            <a:chExt cx="756430" cy="661604"/>
          </a:xfrm>
        </p:grpSpPr>
        <p:sp>
          <p:nvSpPr>
            <p:cNvPr id="43" name="חץ למטה 4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5" name="קבוצה 44"/>
          <p:cNvGrpSpPr/>
          <p:nvPr/>
        </p:nvGrpSpPr>
        <p:grpSpPr>
          <a:xfrm rot="16678290">
            <a:off x="3259260" y="4564489"/>
            <a:ext cx="756430" cy="2553613"/>
            <a:chOff x="8712679" y="2668192"/>
            <a:chExt cx="756430" cy="661604"/>
          </a:xfrm>
        </p:grpSpPr>
        <p:sp>
          <p:nvSpPr>
            <p:cNvPr id="46" name="חץ למטה 4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932386" y="5287032"/>
            <a:ext cx="889000" cy="889000"/>
            <a:chOff x="1327894" y="2176378"/>
            <a:chExt cx="889000" cy="889000"/>
          </a:xfrm>
        </p:grpSpPr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984884" y="2965712"/>
            <a:ext cx="901700" cy="889000"/>
            <a:chOff x="10518902" y="2114306"/>
            <a:chExt cx="901700" cy="889000"/>
          </a:xfrm>
        </p:grpSpPr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9579670" y="2999444"/>
            <a:ext cx="761162" cy="889000"/>
            <a:chOff x="4565410" y="4442364"/>
            <a:chExt cx="761162" cy="889000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57" name="קבוצה 56"/>
          <p:cNvGrpSpPr/>
          <p:nvPr/>
        </p:nvGrpSpPr>
        <p:grpSpPr>
          <a:xfrm rot="2843343">
            <a:off x="6026183" y="2407690"/>
            <a:ext cx="1122517" cy="573531"/>
            <a:chOff x="5563562" y="4653444"/>
            <a:chExt cx="860364" cy="573531"/>
          </a:xfrm>
        </p:grpSpPr>
        <p:grpSp>
          <p:nvGrpSpPr>
            <p:cNvPr id="58" name="קבוצה 57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60" name="חץ ימינה 59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628138" y="4805787"/>
              <a:ext cx="795788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2" name="קבוצה 61"/>
          <p:cNvGrpSpPr/>
          <p:nvPr/>
        </p:nvGrpSpPr>
        <p:grpSpPr>
          <a:xfrm rot="6301359">
            <a:off x="4074797" y="3445100"/>
            <a:ext cx="3141633" cy="633802"/>
            <a:chOff x="5563562" y="4653444"/>
            <a:chExt cx="860364" cy="573531"/>
          </a:xfrm>
        </p:grpSpPr>
        <p:grpSp>
          <p:nvGrpSpPr>
            <p:cNvPr id="63" name="קבוצה 62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65" name="חץ ימינה 64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10834857">
              <a:off x="5844051" y="4838844"/>
              <a:ext cx="319928" cy="22977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7" name="קבוצה 66"/>
          <p:cNvGrpSpPr/>
          <p:nvPr/>
        </p:nvGrpSpPr>
        <p:grpSpPr>
          <a:xfrm rot="2843343">
            <a:off x="8730013" y="2361728"/>
            <a:ext cx="1368984" cy="573531"/>
            <a:chOff x="5563562" y="4653444"/>
            <a:chExt cx="860364" cy="573531"/>
          </a:xfrm>
        </p:grpSpPr>
        <p:grpSp>
          <p:nvGrpSpPr>
            <p:cNvPr id="68" name="קבוצה 67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</p:grpSpPr>
          <p:sp>
            <p:nvSpPr>
              <p:cNvPr id="70" name="חץ ימינה 69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628138" y="4812469"/>
              <a:ext cx="520872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72" name="קבוצה 71"/>
          <p:cNvGrpSpPr/>
          <p:nvPr/>
        </p:nvGrpSpPr>
        <p:grpSpPr>
          <a:xfrm>
            <a:off x="9279907" y="1074279"/>
            <a:ext cx="734450" cy="942133"/>
            <a:chOff x="1065666" y="4425351"/>
            <a:chExt cx="1105790" cy="1807313"/>
          </a:xfrm>
        </p:grpSpPr>
        <p:pic>
          <p:nvPicPr>
            <p:cNvPr id="73" name="תמונה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75" name="קבוצה 74"/>
          <p:cNvGrpSpPr/>
          <p:nvPr/>
        </p:nvGrpSpPr>
        <p:grpSpPr>
          <a:xfrm>
            <a:off x="6431989" y="987552"/>
            <a:ext cx="784046" cy="901260"/>
            <a:chOff x="1065666" y="4425351"/>
            <a:chExt cx="1105790" cy="1807313"/>
          </a:xfrm>
        </p:grpSpPr>
        <p:pic>
          <p:nvPicPr>
            <p:cNvPr id="76" name="תמונה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6" y="4425351"/>
              <a:ext cx="1105790" cy="1807313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1065666" y="4805787"/>
              <a:ext cx="1033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מת בלי ילדים</a:t>
              </a:r>
            </a:p>
          </p:txBody>
        </p:sp>
      </p:grpSp>
      <p:grpSp>
        <p:nvGrpSpPr>
          <p:cNvPr id="78" name="קבוצה 77"/>
          <p:cNvGrpSpPr/>
          <p:nvPr/>
        </p:nvGrpSpPr>
        <p:grpSpPr>
          <a:xfrm rot="7911497">
            <a:off x="7580942" y="2334686"/>
            <a:ext cx="1381960" cy="619304"/>
            <a:chOff x="5330952" y="4553712"/>
            <a:chExt cx="1381960" cy="775295"/>
          </a:xfrm>
        </p:grpSpPr>
        <p:sp>
          <p:nvSpPr>
            <p:cNvPr id="79" name="חץ ימינה 78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TextBox 79"/>
            <p:cNvSpPr txBox="1"/>
            <p:nvPr/>
          </p:nvSpPr>
          <p:spPr>
            <a:xfrm rot="11003478">
              <a:off x="5643639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ייבם</a:t>
              </a:r>
            </a:p>
          </p:txBody>
        </p:sp>
      </p:grpSp>
      <p:grpSp>
        <p:nvGrpSpPr>
          <p:cNvPr id="86" name="קבוצה 85"/>
          <p:cNvGrpSpPr/>
          <p:nvPr/>
        </p:nvGrpSpPr>
        <p:grpSpPr>
          <a:xfrm rot="1736449">
            <a:off x="3864826" y="2621870"/>
            <a:ext cx="3171954" cy="491303"/>
            <a:chOff x="6312031" y="4587421"/>
            <a:chExt cx="3171954" cy="491303"/>
          </a:xfrm>
        </p:grpSpPr>
        <p:sp>
          <p:nvSpPr>
            <p:cNvPr id="84" name="חץ ימינה 83"/>
            <p:cNvSpPr/>
            <p:nvPr/>
          </p:nvSpPr>
          <p:spPr>
            <a:xfrm rot="10800000">
              <a:off x="6625316" y="4587421"/>
              <a:ext cx="2858669" cy="49130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312031" y="4664373"/>
              <a:ext cx="30644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יפה אסורה ללוי משום צרת בת אשתו</a:t>
              </a:r>
            </a:p>
          </p:txBody>
        </p:sp>
      </p:grpSp>
      <p:sp>
        <p:nvSpPr>
          <p:cNvPr id="87" name="קשת מלאה 86"/>
          <p:cNvSpPr/>
          <p:nvPr/>
        </p:nvSpPr>
        <p:spPr>
          <a:xfrm rot="11591079">
            <a:off x="3258970" y="1229150"/>
            <a:ext cx="6685018" cy="4402458"/>
          </a:xfrm>
          <a:prstGeom prst="blockArc">
            <a:avLst>
              <a:gd name="adj1" fmla="val 10492534"/>
              <a:gd name="adj2" fmla="val 301335"/>
              <a:gd name="adj3" fmla="val 1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98892" y="4741301"/>
            <a:ext cx="3438707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רחל צרת יפה אסורה על לוי </a:t>
            </a:r>
          </a:p>
          <a:p>
            <a:r>
              <a:rPr lang="he-IL" dirty="0"/>
              <a:t>משום צרת צרתה של בת או בן אשתו </a:t>
            </a:r>
          </a:p>
        </p:txBody>
      </p:sp>
      <p:sp>
        <p:nvSpPr>
          <p:cNvPr id="90" name="קשת מלאה 89"/>
          <p:cNvSpPr/>
          <p:nvPr/>
        </p:nvSpPr>
        <p:spPr>
          <a:xfrm rot="8268047">
            <a:off x="4934418" y="4315196"/>
            <a:ext cx="4466536" cy="1505836"/>
          </a:xfrm>
          <a:prstGeom prst="blockArc">
            <a:avLst>
              <a:gd name="adj1" fmla="val 9645269"/>
              <a:gd name="adj2" fmla="val 444582"/>
              <a:gd name="adj3" fmla="val 17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rot="19221823">
            <a:off x="5999184" y="5519077"/>
            <a:ext cx="26347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צרת חנה בת </a:t>
            </a:r>
            <a:r>
              <a:rPr lang="he-IL" dirty="0" err="1"/>
              <a:t>בת</a:t>
            </a:r>
            <a:r>
              <a:rPr lang="he-IL" dirty="0"/>
              <a:t> אשתו</a:t>
            </a:r>
          </a:p>
        </p:txBody>
      </p:sp>
      <p:sp>
        <p:nvSpPr>
          <p:cNvPr id="88" name="לחצן פעולה: בית 1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9BAE9DC9-331C-43FE-979A-8BBA912A3F97}"/>
              </a:ext>
            </a:extLst>
          </p:cNvPr>
          <p:cNvSpPr/>
          <p:nvPr/>
        </p:nvSpPr>
        <p:spPr>
          <a:xfrm>
            <a:off x="299089" y="5771626"/>
            <a:ext cx="645459" cy="6661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קשת מלאה 82">
            <a:extLst>
              <a:ext uri="{FF2B5EF4-FFF2-40B4-BE49-F238E27FC236}">
                <a16:creationId xmlns:a16="http://schemas.microsoft.com/office/drawing/2014/main" id="{9F7506C1-BF66-4FB6-B96E-02B430F41C13}"/>
              </a:ext>
            </a:extLst>
          </p:cNvPr>
          <p:cNvSpPr/>
          <p:nvPr/>
        </p:nvSpPr>
        <p:spPr>
          <a:xfrm rot="10800000">
            <a:off x="7197321" y="3168192"/>
            <a:ext cx="2655599" cy="1280953"/>
          </a:xfrm>
          <a:prstGeom prst="blockArc">
            <a:avLst>
              <a:gd name="adj1" fmla="val 10586670"/>
              <a:gd name="adj2" fmla="val 301335"/>
              <a:gd name="adj3" fmla="val 1806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85AEE-9F5E-4B78-AB82-3769B15CF9D0}"/>
              </a:ext>
            </a:extLst>
          </p:cNvPr>
          <p:cNvSpPr txBox="1"/>
          <p:nvPr/>
        </p:nvSpPr>
        <p:spPr>
          <a:xfrm>
            <a:off x="7618883" y="4013877"/>
            <a:ext cx="174620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רחל צרת יפה</a:t>
            </a: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1553-1B55-4714-931D-10BBA781106E}" type="datetime4">
              <a:rPr lang="he-IL" smtClean="0"/>
              <a:t>י"ב.אדר ב.תשפ"ב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יצחק רסלר  </a:t>
            </a:r>
            <a:r>
              <a:rPr lang="en-US" dirty="0"/>
              <a:t>izakrossler@gmail.com </a:t>
            </a:r>
            <a:endParaRPr lang="he-IL" dirty="0"/>
          </a:p>
        </p:txBody>
      </p:sp>
      <p:sp>
        <p:nvSpPr>
          <p:cNvPr id="19" name="מציין מיקום של מספר שקופית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795-7742-4BE3-83C6-04220FFFEE81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5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7" grpId="0" animBg="1"/>
      <p:bldP spid="89" grpId="0" animBg="1"/>
      <p:bldP spid="90" grpId="0" animBg="1"/>
      <p:bldP spid="91" grpId="0" animBg="1"/>
      <p:bldP spid="88" grpId="0" animBg="1"/>
      <p:bldP spid="83" grpId="0" animBg="1"/>
      <p:bldP spid="1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1817</Words>
  <Application>Microsoft Office PowerPoint</Application>
  <PresentationFormat>מסך רחב</PresentationFormat>
  <Paragraphs>612</Paragraphs>
  <Slides>23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David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גם צרת צרתה של חמותו    </vt:lpstr>
      <vt:lpstr>אם חמותו ואם חמיו</vt:lpstr>
      <vt:lpstr>אם חמותו ואם חמיו</vt:lpstr>
      <vt:lpstr>מצגת של PowerPoint‏</vt:lpstr>
      <vt:lpstr>אחותו מאמו</vt:lpstr>
      <vt:lpstr>חמותו מאמו -וגם צרת צרתה</vt:lpstr>
      <vt:lpstr>מצגת של PowerPoint‏</vt:lpstr>
      <vt:lpstr>צרת אשת אחיו מאמו</vt:lpstr>
      <vt:lpstr>מצגת של PowerPoint‏</vt:lpstr>
      <vt:lpstr>מצגת של PowerPoint‏</vt:lpstr>
      <vt:lpstr>מצגת של PowerPoint‏</vt:lpstr>
      <vt:lpstr>וְכַלָּתוֹ,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10</cp:revision>
  <dcterms:created xsi:type="dcterms:W3CDTF">2019-03-11T12:20:21Z</dcterms:created>
  <dcterms:modified xsi:type="dcterms:W3CDTF">2022-03-15T10:05:34Z</dcterms:modified>
</cp:coreProperties>
</file>