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284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298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536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832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686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892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817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076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5135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488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2704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838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mailto:izakrossler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20359" y="-4590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e-IL" sz="2000" b="1" dirty="0"/>
              <a:t>דף ג  א</a:t>
            </a:r>
            <a:br>
              <a:rPr lang="he-IL" sz="2000" b="1" dirty="0"/>
            </a:br>
            <a:r>
              <a:rPr lang="he-IL" sz="3600" b="1" dirty="0"/>
              <a:t>כיון </a:t>
            </a:r>
            <a:r>
              <a:rPr lang="he-IL" sz="3600" b="1" dirty="0" err="1"/>
              <a:t>דבמקום</a:t>
            </a:r>
            <a:r>
              <a:rPr lang="he-IL" sz="3600" b="1" dirty="0"/>
              <a:t> מצות ייבום הוא </a:t>
            </a:r>
            <a:r>
              <a:rPr lang="he-IL" sz="3600" b="1" dirty="0" err="1"/>
              <a:t>דאסירה</a:t>
            </a:r>
            <a:r>
              <a:rPr lang="he-IL" sz="3600" dirty="0"/>
              <a:t>. </a:t>
            </a:r>
            <a:br>
              <a:rPr lang="he-IL" sz="3600" dirty="0"/>
            </a:br>
            <a:r>
              <a:rPr lang="he-IL" sz="2200" dirty="0"/>
              <a:t>רש"י:  צרת הבת, </a:t>
            </a:r>
            <a:r>
              <a:rPr lang="he-IL" sz="2200" dirty="0" err="1"/>
              <a:t>וכדמפרש</a:t>
            </a:r>
            <a:r>
              <a:rPr lang="he-IL" sz="2200" dirty="0"/>
              <a:t> במתני' </a:t>
            </a:r>
            <a:r>
              <a:rPr lang="he-IL" sz="2200" dirty="0" err="1"/>
              <a:t>דמשפטרה</a:t>
            </a:r>
            <a:r>
              <a:rPr lang="he-IL" sz="2200" dirty="0"/>
              <a:t> הכתוב מזיקת ייבום, קיימא ליה באשת אח שיש לו בנים</a:t>
            </a:r>
          </a:p>
        </p:txBody>
      </p:sp>
      <p:grpSp>
        <p:nvGrpSpPr>
          <p:cNvPr id="3" name="קבוצה 2"/>
          <p:cNvGrpSpPr/>
          <p:nvPr/>
        </p:nvGrpSpPr>
        <p:grpSpPr>
          <a:xfrm>
            <a:off x="7130293" y="3176996"/>
            <a:ext cx="1136066" cy="1092200"/>
            <a:chOff x="7741009" y="2738648"/>
            <a:chExt cx="1092200" cy="1092200"/>
          </a:xfrm>
        </p:grpSpPr>
        <p:pic>
          <p:nvPicPr>
            <p:cNvPr id="4" name="תמונה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/>
          <p:cNvGrpSpPr/>
          <p:nvPr/>
        </p:nvGrpSpPr>
        <p:grpSpPr>
          <a:xfrm>
            <a:off x="3605181" y="3278596"/>
            <a:ext cx="1155700" cy="990600"/>
            <a:chOff x="7695484" y="1138474"/>
            <a:chExt cx="11557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1962865" y="4635796"/>
            <a:ext cx="986708" cy="1003300"/>
            <a:chOff x="5011768" y="3997025"/>
            <a:chExt cx="986708" cy="10033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6685793" y="5309697"/>
            <a:ext cx="889000" cy="889000"/>
            <a:chOff x="1327894" y="2176378"/>
            <a:chExt cx="889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cxnSp>
        <p:nvCxnSpPr>
          <p:cNvPr id="16" name="מחבר חץ ישר 15"/>
          <p:cNvCxnSpPr/>
          <p:nvPr/>
        </p:nvCxnSpPr>
        <p:spPr>
          <a:xfrm>
            <a:off x="5896947" y="2220686"/>
            <a:ext cx="1233346" cy="105791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/>
          <p:nvPr/>
        </p:nvCxnSpPr>
        <p:spPr>
          <a:xfrm flipH="1">
            <a:off x="4760881" y="2220686"/>
            <a:ext cx="1136066" cy="105791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28914" y="1771021"/>
            <a:ext cx="9104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21" name="קבוצה 20"/>
          <p:cNvGrpSpPr/>
          <p:nvPr/>
        </p:nvGrpSpPr>
        <p:grpSpPr>
          <a:xfrm rot="646361">
            <a:off x="6927742" y="4387364"/>
            <a:ext cx="756430" cy="909421"/>
            <a:chOff x="8712679" y="2668192"/>
            <a:chExt cx="756430" cy="661604"/>
          </a:xfrm>
        </p:grpSpPr>
        <p:sp>
          <p:nvSpPr>
            <p:cNvPr id="22" name="חץ למטה 2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 rot="19071581">
            <a:off x="2696592" y="4285584"/>
            <a:ext cx="1050630" cy="573531"/>
            <a:chOff x="3294456" y="3851820"/>
            <a:chExt cx="1050630" cy="573531"/>
          </a:xfrm>
          <a:solidFill>
            <a:schemeClr val="bg1">
              <a:lumMod val="95000"/>
            </a:schemeClr>
          </a:solidFill>
        </p:grpSpPr>
        <p:grpSp>
          <p:nvGrpSpPr>
            <p:cNvPr id="25" name="קבוצה 2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7" name="חץ ימינה 2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3294456" y="4014017"/>
              <a:ext cx="105063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2083191">
            <a:off x="4608737" y="4595431"/>
            <a:ext cx="2234317" cy="573531"/>
            <a:chOff x="5563562" y="4653444"/>
            <a:chExt cx="860364" cy="573531"/>
          </a:xfrm>
          <a:solidFill>
            <a:schemeClr val="bg1">
              <a:lumMod val="95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5628138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               נשא אישה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2857850" y="2227368"/>
            <a:ext cx="964442" cy="1594182"/>
            <a:chOff x="1065666" y="4425351"/>
            <a:chExt cx="1105790" cy="1807313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1065666" y="4805787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2" name="קשת מלאה 41"/>
          <p:cNvSpPr/>
          <p:nvPr/>
        </p:nvSpPr>
        <p:spPr>
          <a:xfrm rot="11208438">
            <a:off x="2146923" y="5136633"/>
            <a:ext cx="5118652" cy="1641372"/>
          </a:xfrm>
          <a:prstGeom prst="blockArc">
            <a:avLst>
              <a:gd name="adj1" fmla="val 10688693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 rot="508055">
            <a:off x="2841078" y="6219136"/>
            <a:ext cx="338461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חנה ודבורה נופלות ליבום לפני ראובן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308447" y="4923819"/>
            <a:ext cx="2301552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מאחר ראובן אבי חנה ואינו יכול ליבם את ביתו, הוא לא יכול ליבם גם את צרתה - דבורה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0677" y="3665857"/>
            <a:ext cx="210164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זה שנאמר: </a:t>
            </a:r>
            <a:r>
              <a:rPr lang="he-IL" dirty="0" err="1"/>
              <a:t>דבמקום</a:t>
            </a:r>
            <a:r>
              <a:rPr lang="he-IL" dirty="0"/>
              <a:t> מצוה של </a:t>
            </a:r>
            <a:r>
              <a:rPr lang="he-IL" dirty="0" err="1"/>
              <a:t>יבום</a:t>
            </a:r>
            <a:r>
              <a:rPr lang="he-IL" dirty="0"/>
              <a:t> הוא </a:t>
            </a:r>
            <a:r>
              <a:rPr lang="he-IL" dirty="0" err="1"/>
              <a:t>דאסירה</a:t>
            </a:r>
            <a:r>
              <a:rPr lang="he-IL" dirty="0"/>
              <a:t> צרה</a:t>
            </a:r>
          </a:p>
        </p:txBody>
      </p:sp>
      <p:sp>
        <p:nvSpPr>
          <p:cNvPr id="15" name="מציין מיקום של תאריך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D95E-5AC8-476E-B3A0-E59131B613CF}" type="datetime4">
              <a:rPr lang="he-IL" smtClean="0"/>
              <a:t>ה'.אדר ב.תשע"ט</a:t>
            </a:fld>
            <a:endParaRPr lang="he-IL"/>
          </a:p>
        </p:txBody>
      </p:sp>
      <p:sp>
        <p:nvSpPr>
          <p:cNvPr id="18" name="מציין מיקום של כותרת תחתונה 17"/>
          <p:cNvSpPr>
            <a:spLocks noGrp="1"/>
          </p:cNvSpPr>
          <p:nvPr>
            <p:ph type="ftr" sz="quarter" idx="11"/>
          </p:nvPr>
        </p:nvSpPr>
        <p:spPr>
          <a:xfrm>
            <a:off x="9557238" y="5971957"/>
            <a:ext cx="2303585" cy="365125"/>
          </a:xfrm>
        </p:spPr>
        <p:txBody>
          <a:bodyPr/>
          <a:lstStyle/>
          <a:p>
            <a:r>
              <a:rPr lang="he-IL" dirty="0"/>
              <a:t>יצחק </a:t>
            </a:r>
            <a:r>
              <a:rPr lang="he-IL" dirty="0" err="1"/>
              <a:t>רסלר</a:t>
            </a:r>
            <a:r>
              <a:rPr lang="he-IL" dirty="0"/>
              <a:t>  </a:t>
            </a:r>
            <a:r>
              <a:rPr lang="en-US" dirty="0">
                <a:hlinkClick r:id="rId7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19" name="מציין מיקום של מספר שקופית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557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2" grpId="0" animBg="1"/>
      <p:bldP spid="45" grpId="0" animBg="1"/>
      <p:bldP spid="46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מסך רחב</PresentationFormat>
  <Paragraphs>16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דף ג  א כיון דבמקום מצות ייבום הוא דאסירה.  רש"י:  צרת הבת, וכדמפרש במתני' דמשפטרה הכתוב מזיקת ייבום, קיימא ליה באשת אח שיש לו בנים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3</cp:revision>
  <dcterms:created xsi:type="dcterms:W3CDTF">2019-03-12T12:12:57Z</dcterms:created>
  <dcterms:modified xsi:type="dcterms:W3CDTF">2019-03-12T12:19:09Z</dcterms:modified>
</cp:coreProperties>
</file>