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07324-8CDA-481F-81D5-F3CAC08245CF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D5E1-8C7B-4AF7-A630-856F116CBF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17927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07324-8CDA-481F-81D5-F3CAC08245CF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D5E1-8C7B-4AF7-A630-856F116CBF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24485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07324-8CDA-481F-81D5-F3CAC08245CF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D5E1-8C7B-4AF7-A630-856F116CBF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4815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07324-8CDA-481F-81D5-F3CAC08245CF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D5E1-8C7B-4AF7-A630-856F116CBF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65999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07324-8CDA-481F-81D5-F3CAC08245CF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D5E1-8C7B-4AF7-A630-856F116CBF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315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07324-8CDA-481F-81D5-F3CAC08245CF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D5E1-8C7B-4AF7-A630-856F116CBF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87867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07324-8CDA-481F-81D5-F3CAC08245CF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D5E1-8C7B-4AF7-A630-856F116CBF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8699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07324-8CDA-481F-81D5-F3CAC08245CF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D5E1-8C7B-4AF7-A630-856F116CBF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67914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07324-8CDA-481F-81D5-F3CAC08245CF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D5E1-8C7B-4AF7-A630-856F116CBF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40248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07324-8CDA-481F-81D5-F3CAC08245CF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D5E1-8C7B-4AF7-A630-856F116CBF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34250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07324-8CDA-481F-81D5-F3CAC08245CF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D5E1-8C7B-4AF7-A630-856F116CBF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76621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07324-8CDA-481F-81D5-F3CAC08245CF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6D5E1-8C7B-4AF7-A630-856F116CBF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62084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3021874" y="340980"/>
            <a:ext cx="887628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he-IL" b="1" dirty="0"/>
              <a:t>גמרא</a:t>
            </a:r>
            <a:r>
              <a:rPr lang="he-IL" dirty="0"/>
              <a:t>  </a:t>
            </a:r>
            <a:r>
              <a:rPr lang="he-IL" sz="1600" dirty="0" err="1"/>
              <a:t>תינח</a:t>
            </a:r>
            <a:r>
              <a:rPr lang="he-IL" sz="1600" dirty="0"/>
              <a:t> </a:t>
            </a:r>
            <a:r>
              <a:rPr lang="he-IL" sz="1600" dirty="0" err="1"/>
              <a:t>היכא</a:t>
            </a:r>
            <a:r>
              <a:rPr lang="he-IL" sz="1600" dirty="0"/>
              <a:t> </a:t>
            </a:r>
            <a:r>
              <a:rPr lang="he-IL" sz="1600" dirty="0" err="1"/>
              <a:t>דנשא</a:t>
            </a:r>
            <a:r>
              <a:rPr lang="he-IL" sz="1600" dirty="0"/>
              <a:t> מת ואחר כך נשא חי </a:t>
            </a:r>
            <a:r>
              <a:rPr lang="he-IL" sz="1600" dirty="0" err="1"/>
              <a:t>דמגו</a:t>
            </a:r>
            <a:r>
              <a:rPr lang="he-IL" sz="1600" dirty="0"/>
              <a:t> </a:t>
            </a:r>
            <a:r>
              <a:rPr lang="he-IL" sz="1600" dirty="0" err="1"/>
              <a:t>דאישתרי</a:t>
            </a:r>
            <a:r>
              <a:rPr lang="he-IL" sz="1600" dirty="0"/>
              <a:t> איסור  אשת אח </a:t>
            </a:r>
            <a:r>
              <a:rPr lang="he-IL" sz="1600" dirty="0" err="1"/>
              <a:t>אישתרי</a:t>
            </a:r>
            <a:r>
              <a:rPr lang="he-IL" sz="1600" dirty="0"/>
              <a:t> </a:t>
            </a:r>
            <a:r>
              <a:rPr lang="he-IL" sz="1600" dirty="0" err="1"/>
              <a:t>נמי</a:t>
            </a:r>
            <a:r>
              <a:rPr lang="he-IL" sz="1600" dirty="0"/>
              <a:t> איסור אחות </a:t>
            </a:r>
            <a:r>
              <a:rPr lang="he-IL" sz="1600" dirty="0" err="1"/>
              <a:t>אשה</a:t>
            </a:r>
            <a:endParaRPr lang="he-IL" sz="1400" dirty="0"/>
          </a:p>
        </p:txBody>
      </p:sp>
      <p:grpSp>
        <p:nvGrpSpPr>
          <p:cNvPr id="3" name="קבוצה 2"/>
          <p:cNvGrpSpPr/>
          <p:nvPr/>
        </p:nvGrpSpPr>
        <p:grpSpPr>
          <a:xfrm>
            <a:off x="7538435" y="2571849"/>
            <a:ext cx="1275234" cy="1092200"/>
            <a:chOff x="7741009" y="2738648"/>
            <a:chExt cx="1092200" cy="1092200"/>
          </a:xfrm>
        </p:grpSpPr>
        <p:pic>
          <p:nvPicPr>
            <p:cNvPr id="4" name="תמונה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קבוצה 5"/>
          <p:cNvGrpSpPr/>
          <p:nvPr/>
        </p:nvGrpSpPr>
        <p:grpSpPr>
          <a:xfrm>
            <a:off x="3623843" y="2673449"/>
            <a:ext cx="1155700" cy="990600"/>
            <a:chOff x="7695484" y="1138474"/>
            <a:chExt cx="1155700" cy="9906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cxnSp>
        <p:nvCxnSpPr>
          <p:cNvPr id="9" name="מחבר חץ ישר 8"/>
          <p:cNvCxnSpPr/>
          <p:nvPr/>
        </p:nvCxnSpPr>
        <p:spPr>
          <a:xfrm>
            <a:off x="6173312" y="1654037"/>
            <a:ext cx="1505782" cy="105631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מחבר חץ ישר 9"/>
          <p:cNvCxnSpPr/>
          <p:nvPr/>
        </p:nvCxnSpPr>
        <p:spPr>
          <a:xfrm flipH="1">
            <a:off x="4576418" y="1627881"/>
            <a:ext cx="1362485" cy="108246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441702" y="1267976"/>
            <a:ext cx="91048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sp>
        <p:nvSpPr>
          <p:cNvPr id="12" name="מלבן 11"/>
          <p:cNvSpPr/>
          <p:nvPr/>
        </p:nvSpPr>
        <p:spPr>
          <a:xfrm>
            <a:off x="10627052" y="29061"/>
            <a:ext cx="10759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דף ח' ע"א</a:t>
            </a:r>
          </a:p>
        </p:txBody>
      </p:sp>
      <p:grpSp>
        <p:nvGrpSpPr>
          <p:cNvPr id="13" name="קבוצה 12"/>
          <p:cNvGrpSpPr/>
          <p:nvPr/>
        </p:nvGrpSpPr>
        <p:grpSpPr>
          <a:xfrm rot="5400000">
            <a:off x="3859470" y="3881555"/>
            <a:ext cx="86036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14" name="קבוצה 13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16" name="חץ ימינה 15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5628138" y="4805787"/>
              <a:ext cx="795788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3642418" y="4598502"/>
            <a:ext cx="1274312" cy="1092200"/>
            <a:chOff x="5399538" y="2882900"/>
            <a:chExt cx="1274312" cy="10922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2" name="קבוצה 21"/>
          <p:cNvGrpSpPr/>
          <p:nvPr/>
        </p:nvGrpSpPr>
        <p:grpSpPr>
          <a:xfrm>
            <a:off x="8176052" y="4590813"/>
            <a:ext cx="761162" cy="889000"/>
            <a:chOff x="4565410" y="4442364"/>
            <a:chExt cx="761162" cy="889000"/>
          </a:xfrm>
        </p:grpSpPr>
        <p:pic>
          <p:nvPicPr>
            <p:cNvPr id="23" name="תמונה 2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sp>
        <p:nvSpPr>
          <p:cNvPr id="25" name="קשת מלאה 24"/>
          <p:cNvSpPr/>
          <p:nvPr/>
        </p:nvSpPr>
        <p:spPr>
          <a:xfrm rot="12063649">
            <a:off x="4436439" y="3529386"/>
            <a:ext cx="4175819" cy="2088926"/>
          </a:xfrm>
          <a:prstGeom prst="blockArc">
            <a:avLst>
              <a:gd name="adj1" fmla="val 10736046"/>
              <a:gd name="adj2" fmla="val 373691"/>
              <a:gd name="adj3" fmla="val 20745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26" name="מלבן 25"/>
          <p:cNvSpPr/>
          <p:nvPr/>
        </p:nvSpPr>
        <p:spPr>
          <a:xfrm rot="1301234">
            <a:off x="4551864" y="4194482"/>
            <a:ext cx="36199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רחל אסורה לשמעון משום אחות אשתו </a:t>
            </a:r>
          </a:p>
        </p:txBody>
      </p:sp>
      <p:grpSp>
        <p:nvGrpSpPr>
          <p:cNvPr id="27" name="קבוצה 26"/>
          <p:cNvGrpSpPr/>
          <p:nvPr/>
        </p:nvGrpSpPr>
        <p:grpSpPr>
          <a:xfrm rot="5400000">
            <a:off x="7919377" y="3817867"/>
            <a:ext cx="86036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8" name="קבוצה 27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0" name="חץ ימינה 29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5628138" y="4805787"/>
              <a:ext cx="795788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 rot="1397000">
            <a:off x="4176643" y="5043406"/>
            <a:ext cx="426487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בעקבות נישואי ראובן לרחל, נוסף איסור חדש   "אשת אח"</a:t>
            </a:r>
          </a:p>
        </p:txBody>
      </p:sp>
      <p:grpSp>
        <p:nvGrpSpPr>
          <p:cNvPr id="33" name="קבוצה 32"/>
          <p:cNvGrpSpPr/>
          <p:nvPr/>
        </p:nvGrpSpPr>
        <p:grpSpPr>
          <a:xfrm>
            <a:off x="8697794" y="1774758"/>
            <a:ext cx="964442" cy="1594182"/>
            <a:chOff x="1065666" y="4425351"/>
            <a:chExt cx="1105790" cy="1807313"/>
          </a:xfrm>
        </p:grpSpPr>
        <p:pic>
          <p:nvPicPr>
            <p:cNvPr id="34" name="תמונה 3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666" y="4425351"/>
              <a:ext cx="1105790" cy="1807313"/>
            </a:xfrm>
            <a:prstGeom prst="rect">
              <a:avLst/>
            </a:prstGeom>
          </p:spPr>
        </p:pic>
        <p:sp>
          <p:nvSpPr>
            <p:cNvPr id="35" name="TextBox 34"/>
            <p:cNvSpPr txBox="1"/>
            <p:nvPr/>
          </p:nvSpPr>
          <p:spPr>
            <a:xfrm>
              <a:off x="1065666" y="4805787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183010" y="3664049"/>
            <a:ext cx="3404486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במקרה זה אי אפשר לומר          "הואיל והותר איסור אשת אח הותר גם האיסור של אחות אשתו"</a:t>
            </a:r>
          </a:p>
          <a:p>
            <a:r>
              <a:rPr lang="he-IL" dirty="0"/>
              <a:t>משום שאיסור אחות </a:t>
            </a:r>
            <a:r>
              <a:rPr lang="he-IL" dirty="0" err="1"/>
              <a:t>אשה</a:t>
            </a:r>
            <a:r>
              <a:rPr lang="he-IL" dirty="0"/>
              <a:t> היה קודם.</a:t>
            </a:r>
          </a:p>
        </p:txBody>
      </p:sp>
      <p:sp>
        <p:nvSpPr>
          <p:cNvPr id="37" name="מלבן 36"/>
          <p:cNvSpPr/>
          <p:nvPr/>
        </p:nvSpPr>
        <p:spPr>
          <a:xfrm>
            <a:off x="8432675" y="1022211"/>
            <a:ext cx="3286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אלא נשא חי (שמעון נשא את לאה )</a:t>
            </a:r>
          </a:p>
        </p:txBody>
      </p:sp>
      <p:sp>
        <p:nvSpPr>
          <p:cNvPr id="38" name="מלבן 37"/>
          <p:cNvSpPr/>
          <p:nvPr/>
        </p:nvSpPr>
        <p:spPr>
          <a:xfrm>
            <a:off x="2080575" y="1014932"/>
            <a:ext cx="23374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איסור אחות אישה קדים </a:t>
            </a:r>
          </a:p>
        </p:txBody>
      </p:sp>
      <p:sp>
        <p:nvSpPr>
          <p:cNvPr id="39" name="מלבן 38"/>
          <p:cNvSpPr/>
          <p:nvPr/>
        </p:nvSpPr>
        <p:spPr>
          <a:xfrm>
            <a:off x="4747938" y="1038212"/>
            <a:ext cx="33970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ואח"כ נשא מת (ראובן נשא את רחל)</a:t>
            </a:r>
          </a:p>
        </p:txBody>
      </p:sp>
      <p:sp>
        <p:nvSpPr>
          <p:cNvPr id="43" name="חץ: מעוקל למעלה 42">
            <a:extLst>
              <a:ext uri="{FF2B5EF4-FFF2-40B4-BE49-F238E27FC236}">
                <a16:creationId xmlns:a16="http://schemas.microsoft.com/office/drawing/2014/main" id="{A9A2B9F6-7DD7-4D53-83FC-3EE82A38E593}"/>
              </a:ext>
            </a:extLst>
          </p:cNvPr>
          <p:cNvSpPr/>
          <p:nvPr/>
        </p:nvSpPr>
        <p:spPr>
          <a:xfrm rot="21325340">
            <a:off x="4235661" y="5575338"/>
            <a:ext cx="4744285" cy="1068891"/>
          </a:xfrm>
          <a:prstGeom prst="curvedUpArrow">
            <a:avLst>
              <a:gd name="adj1" fmla="val 25000"/>
              <a:gd name="adj2" fmla="val 57596"/>
              <a:gd name="adj3" fmla="val 241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9794044-14E9-447C-8358-C2985D3F57E0}"/>
              </a:ext>
            </a:extLst>
          </p:cNvPr>
          <p:cNvSpPr txBox="1"/>
          <p:nvPr/>
        </p:nvSpPr>
        <p:spPr>
          <a:xfrm>
            <a:off x="5480685" y="6064585"/>
            <a:ext cx="174301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/>
              <a:t>רחל ולאה אחיות</a:t>
            </a:r>
          </a:p>
        </p:txBody>
      </p:sp>
      <p:sp>
        <p:nvSpPr>
          <p:cNvPr id="21" name="מציין מיקום של תאריך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DEA01-9EDE-4B65-A1AA-6836D3953252}" type="datetime4">
              <a:rPr lang="he-IL" smtClean="0"/>
              <a:t>ה'.אדר ב.תשע"ט</a:t>
            </a:fld>
            <a:endParaRPr lang="he-IL"/>
          </a:p>
        </p:txBody>
      </p:sp>
      <p:sp>
        <p:nvSpPr>
          <p:cNvPr id="45" name="מציין מיקום של כותרת תחתונה 4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6" name="מציין מיקום של מספר שקופית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070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5" grpId="0" animBg="1"/>
      <p:bldP spid="26" grpId="0"/>
      <p:bldP spid="32" grpId="0"/>
      <p:bldP spid="36" grpId="0" animBg="1"/>
      <p:bldP spid="37" grpId="0"/>
      <p:bldP spid="38" grpId="0"/>
      <p:bldP spid="39" grpId="0"/>
      <p:bldP spid="43" grpId="0" animBg="1"/>
      <p:bldP spid="44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Application>Microsoft Office PowerPoint</Application>
  <PresentationFormat>מסך רחב</PresentationFormat>
  <Paragraphs>21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1</cp:revision>
  <dcterms:created xsi:type="dcterms:W3CDTF">2019-03-12T12:20:26Z</dcterms:created>
  <dcterms:modified xsi:type="dcterms:W3CDTF">2019-03-12T12:20:58Z</dcterms:modified>
</cp:coreProperties>
</file>