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077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883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930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63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8096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24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2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413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047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846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867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852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slide" Target="slide1.xm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slide" Target="slide1.xm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2.jpg"/><Relationship Id="rId7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g"/><Relationship Id="rId5" Type="http://schemas.openxmlformats.org/officeDocument/2006/relationships/image" Target="../media/image7.jpg"/><Relationship Id="rId4" Type="http://schemas.openxmlformats.org/officeDocument/2006/relationships/image" Target="../media/image6.jpg"/><Relationship Id="rId9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268686" y="223113"/>
            <a:ext cx="1915885" cy="464864"/>
          </a:xfr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he-IL" dirty="0" smtClean="0"/>
              <a:t>דף י' עמוד א'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2168434" y="1210491"/>
            <a:ext cx="90307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hlinkClick r:id="rId2" action="ppaction://hlinksldjump"/>
              </a:rPr>
              <a:t>אי יעקב ב' </a:t>
            </a:r>
            <a:r>
              <a:rPr lang="he-IL" sz="2000" b="1" dirty="0">
                <a:hlinkClick r:id="rId2" action="ppaction://hlinksldjump"/>
              </a:rPr>
              <a:t>אחיות אנס </a:t>
            </a:r>
            <a:r>
              <a:rPr lang="he-IL" sz="2000" b="1" dirty="0" smtClean="0">
                <a:hlinkClick r:id="rId2" action="ppaction://hlinksldjump"/>
              </a:rPr>
              <a:t>  </a:t>
            </a:r>
            <a:r>
              <a:rPr lang="he-IL" dirty="0" smtClean="0">
                <a:hlinkClick r:id="rId2" action="ppaction://hlinksldjump"/>
              </a:rPr>
              <a:t>אחותה </a:t>
            </a:r>
            <a:r>
              <a:rPr lang="he-IL" dirty="0">
                <a:hlinkClick r:id="rId2" action="ppaction://hlinksldjump"/>
              </a:rPr>
              <a:t>שהיא יבמתה משכחת </a:t>
            </a:r>
            <a:r>
              <a:rPr lang="he-IL" dirty="0" smtClean="0">
                <a:hlinkClick r:id="rId2" action="ppaction://hlinksldjump"/>
              </a:rPr>
              <a:t>לה   האסורה </a:t>
            </a:r>
            <a:r>
              <a:rPr lang="he-IL" dirty="0">
                <a:hlinkClick r:id="rId2" action="ppaction://hlinksldjump"/>
              </a:rPr>
              <a:t>לזה מותרת לזה לא משכחת </a:t>
            </a:r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1480457" y="2824200"/>
            <a:ext cx="1040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dirty="0">
                <a:hlinkClick r:id="rId3" action="ppaction://hlinksldjump"/>
              </a:rPr>
              <a:t>א"ל רב אשי לרב כהנא:  בלא דאי </a:t>
            </a:r>
            <a:r>
              <a:rPr lang="he-IL" dirty="0" err="1">
                <a:hlinkClick r:id="rId3" action="ppaction://hlinksldjump"/>
              </a:rPr>
              <a:t>נמי</a:t>
            </a:r>
            <a:r>
              <a:rPr lang="he-IL" dirty="0">
                <a:hlinkClick r:id="rId3" action="ppaction://hlinksldjump"/>
              </a:rPr>
              <a:t> משכחת </a:t>
            </a:r>
            <a:r>
              <a:rPr lang="he-IL" dirty="0" smtClean="0">
                <a:hlinkClick r:id="rId3" action="ppaction://hlinksldjump"/>
              </a:rPr>
              <a:t>לה  יעקב </a:t>
            </a:r>
            <a:r>
              <a:rPr lang="he-IL" dirty="0">
                <a:hlinkClick r:id="rId3" action="ppaction://hlinksldjump"/>
              </a:rPr>
              <a:t>אנס כלתו והוליד ממנה בן ומת בלא בנים ונפלה לה קמי ברה </a:t>
            </a:r>
            <a:br>
              <a:rPr lang="he-IL" dirty="0">
                <a:hlinkClick r:id="rId3" action="ppaction://hlinksldjump"/>
              </a:rPr>
            </a:br>
            <a:r>
              <a:rPr lang="he-IL" dirty="0">
                <a:hlinkClick r:id="rId3" action="ppaction://hlinksldjump"/>
              </a:rPr>
              <a:t> </a:t>
            </a:r>
            <a:r>
              <a:rPr lang="he-IL" dirty="0" err="1">
                <a:hlinkClick r:id="rId3" action="ppaction://hlinksldjump"/>
              </a:rPr>
              <a:t>ומיגו</a:t>
            </a:r>
            <a:r>
              <a:rPr lang="he-IL" dirty="0">
                <a:hlinkClick r:id="rId3" action="ppaction://hlinksldjump"/>
              </a:rPr>
              <a:t> </a:t>
            </a:r>
            <a:r>
              <a:rPr lang="he-IL" dirty="0" err="1">
                <a:hlinkClick r:id="rId3" action="ppaction://hlinksldjump"/>
              </a:rPr>
              <a:t>דאיהי</a:t>
            </a:r>
            <a:r>
              <a:rPr lang="he-IL" dirty="0">
                <a:hlinkClick r:id="rId3" action="ppaction://hlinksldjump"/>
              </a:rPr>
              <a:t> אסירה צרתה </a:t>
            </a:r>
            <a:r>
              <a:rPr lang="he-IL" dirty="0" err="1">
                <a:hlinkClick r:id="rId3" action="ppaction://hlinksldjump"/>
              </a:rPr>
              <a:t>נמי</a:t>
            </a:r>
            <a:r>
              <a:rPr lang="he-IL" dirty="0">
                <a:hlinkClick r:id="rId3" action="ppaction://hlinksldjump"/>
              </a:rPr>
              <a:t> אסירה</a:t>
            </a:r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2616925" y="4112568"/>
            <a:ext cx="7393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err="1">
                <a:hlinkClick r:id="rId4" action="ppaction://hlinksldjump"/>
              </a:rPr>
              <a:t>דתני</a:t>
            </a:r>
            <a:r>
              <a:rPr lang="he-IL" dirty="0">
                <a:hlinkClick r:id="rId4" action="ppaction://hlinksldjump"/>
              </a:rPr>
              <a:t> לוי: אמו, פעמים פוטרת צרתה ופעמים אינה פוטרת צרתה.   כיצד ? </a:t>
            </a:r>
            <a:br>
              <a:rPr lang="he-IL" dirty="0">
                <a:hlinkClick r:id="rId4" action="ppaction://hlinksldjump"/>
              </a:rPr>
            </a:br>
            <a:r>
              <a:rPr lang="he-IL" dirty="0">
                <a:hlinkClick r:id="rId4" action="ppaction://hlinksldjump"/>
              </a:rPr>
              <a:t>הייתה </a:t>
            </a:r>
            <a:r>
              <a:rPr lang="he-IL" dirty="0">
                <a:highlight>
                  <a:srgbClr val="FFFF00"/>
                </a:highlight>
                <a:hlinkClick r:id="rId4" action="ppaction://hlinksldjump"/>
              </a:rPr>
              <a:t>אמו נשואת אביו </a:t>
            </a:r>
            <a:r>
              <a:rPr lang="he-IL" dirty="0">
                <a:hlinkClick r:id="rId4" action="ppaction://hlinksldjump"/>
              </a:rPr>
              <a:t>ונשאת לאחיו מאביו ומת. </a:t>
            </a:r>
            <a:r>
              <a:rPr lang="he-IL" dirty="0" smtClean="0">
                <a:hlinkClick r:id="rId4" action="ppaction://hlinksldjump"/>
              </a:rPr>
              <a:t> זו </a:t>
            </a:r>
            <a:r>
              <a:rPr lang="he-IL" dirty="0">
                <a:hlinkClick r:id="rId4" action="ppaction://hlinksldjump"/>
              </a:rPr>
              <a:t>היא אמו שאין פוטרת צרתה</a:t>
            </a:r>
            <a:endParaRPr lang="he-IL" dirty="0"/>
          </a:p>
        </p:txBody>
      </p:sp>
      <p:sp>
        <p:nvSpPr>
          <p:cNvPr id="2" name="מלבן 1"/>
          <p:cNvSpPr/>
          <p:nvPr/>
        </p:nvSpPr>
        <p:spPr>
          <a:xfrm>
            <a:off x="1872344" y="1949184"/>
            <a:ext cx="9204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hlinkClick r:id="rId5" action="ppaction://hlinksldjump"/>
              </a:rPr>
              <a:t>אי יעקב ב' </a:t>
            </a:r>
            <a:r>
              <a:rPr lang="he-IL" sz="2000" b="1" dirty="0" err="1">
                <a:hlinkClick r:id="rId5" action="ppaction://hlinksldjump"/>
              </a:rPr>
              <a:t>נכריות</a:t>
            </a:r>
            <a:r>
              <a:rPr lang="he-IL" sz="2000" b="1" dirty="0">
                <a:hlinkClick r:id="rId5" action="ppaction://hlinksldjump"/>
              </a:rPr>
              <a:t> </a:t>
            </a:r>
            <a:r>
              <a:rPr lang="he-IL" sz="2000" b="1" dirty="0" smtClean="0">
                <a:hlinkClick r:id="rId5" action="ppaction://hlinksldjump"/>
              </a:rPr>
              <a:t>אנס    </a:t>
            </a:r>
            <a:r>
              <a:rPr lang="he-IL" dirty="0" smtClean="0">
                <a:hlinkClick r:id="rId5" action="ppaction://hlinksldjump"/>
              </a:rPr>
              <a:t>האסורה </a:t>
            </a:r>
            <a:r>
              <a:rPr lang="he-IL" dirty="0">
                <a:hlinkClick r:id="rId5" action="ppaction://hlinksldjump"/>
              </a:rPr>
              <a:t>לזה מותרת לזה משכחת לה </a:t>
            </a:r>
            <a:r>
              <a:rPr lang="he-IL" dirty="0" smtClean="0">
                <a:hlinkClick r:id="rId5" action="ppaction://hlinksldjump"/>
              </a:rPr>
              <a:t>  אחותה </a:t>
            </a:r>
            <a:r>
              <a:rPr lang="he-IL" dirty="0">
                <a:hlinkClick r:id="rId5" action="ppaction://hlinksldjump"/>
              </a:rPr>
              <a:t>שהיא יבמתה לא משכחת לה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7803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B24BF80-51FB-4752-A334-0B6FDA7F9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453" y="235934"/>
            <a:ext cx="10515600" cy="1056312"/>
          </a:xfrm>
        </p:spPr>
        <p:txBody>
          <a:bodyPr>
            <a:noAutofit/>
          </a:bodyPr>
          <a:lstStyle/>
          <a:p>
            <a:pPr algn="ctr"/>
            <a:r>
              <a:rPr lang="he-IL" sz="1600" dirty="0"/>
              <a:t>דף י עמ' א</a:t>
            </a:r>
            <a:r>
              <a:rPr lang="he-IL" sz="3200" dirty="0"/>
              <a:t/>
            </a:r>
            <a:br>
              <a:rPr lang="he-IL" sz="3200" dirty="0"/>
            </a:br>
            <a:r>
              <a:rPr lang="he-IL" sz="3200" dirty="0"/>
              <a:t>אי יעקב ב' אחיות אנס </a:t>
            </a:r>
            <a:br>
              <a:rPr lang="he-IL" sz="3200" dirty="0"/>
            </a:br>
            <a:r>
              <a:rPr lang="he-IL" sz="3200" dirty="0"/>
              <a:t>אחותה שהיא יבמתה משכחת לה </a:t>
            </a:r>
            <a:br>
              <a:rPr lang="he-IL" sz="3200" dirty="0"/>
            </a:br>
            <a:r>
              <a:rPr lang="he-IL" sz="3200" dirty="0"/>
              <a:t>האסורה לזה מותרת לזה לא משכחת 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594CB85C-CF82-4035-AA39-F001D3E493CE}"/>
              </a:ext>
            </a:extLst>
          </p:cNvPr>
          <p:cNvGrpSpPr/>
          <p:nvPr/>
        </p:nvGrpSpPr>
        <p:grpSpPr>
          <a:xfrm>
            <a:off x="9730801" y="4369594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6F1A7689-3130-4CD7-A136-2C2C6EB5BF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6484165-C146-4253-ADBF-D5869C59B240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BCF4A421-15A8-4814-B91C-D651DE068F91}"/>
              </a:ext>
            </a:extLst>
          </p:cNvPr>
          <p:cNvGrpSpPr/>
          <p:nvPr/>
        </p:nvGrpSpPr>
        <p:grpSpPr>
          <a:xfrm>
            <a:off x="5670353" y="1852710"/>
            <a:ext cx="939800" cy="990600"/>
            <a:chOff x="4794371" y="3098561"/>
            <a:chExt cx="939800" cy="9906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6E9D08E3-2B96-4D4C-8EF3-F842906FD3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C07384C-6D81-47EC-8C14-4E9A8F9EABE9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BE5B184F-245A-48E0-A3F8-D5BE202CE6AE}"/>
              </a:ext>
            </a:extLst>
          </p:cNvPr>
          <p:cNvGrpSpPr/>
          <p:nvPr/>
        </p:nvGrpSpPr>
        <p:grpSpPr>
          <a:xfrm>
            <a:off x="4017265" y="5090381"/>
            <a:ext cx="1170677" cy="914400"/>
            <a:chOff x="3976777" y="2893924"/>
            <a:chExt cx="1170677" cy="9144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3EAABA32-4D7E-4406-896D-71125F38A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3D7BD5E-467F-4CB3-BB4C-DEF946109172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1BD9ADB8-2824-4374-A2F2-3D5D76FDF405}"/>
              </a:ext>
            </a:extLst>
          </p:cNvPr>
          <p:cNvGrpSpPr/>
          <p:nvPr/>
        </p:nvGrpSpPr>
        <p:grpSpPr>
          <a:xfrm>
            <a:off x="1898002" y="4848912"/>
            <a:ext cx="1016000" cy="889000"/>
            <a:chOff x="4167637" y="3734998"/>
            <a:chExt cx="1016000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D510D0B3-CE7B-4364-972E-84979780E5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9D37DC6-C6EE-403D-A364-17C6EE176BA3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212B30FC-F437-4E06-B0F8-7649811760A9}"/>
              </a:ext>
            </a:extLst>
          </p:cNvPr>
          <p:cNvGrpSpPr/>
          <p:nvPr/>
        </p:nvGrpSpPr>
        <p:grpSpPr>
          <a:xfrm>
            <a:off x="7448410" y="4870097"/>
            <a:ext cx="1155700" cy="990600"/>
            <a:chOff x="7695484" y="1138474"/>
            <a:chExt cx="1155700" cy="9906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28A7A0B3-EFCA-42C9-897C-3EA58B15552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C4E78BD-4474-4D56-A425-814DFAC212F8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401472E5-BD14-43A8-A441-EB8EE9D59FBB}"/>
              </a:ext>
            </a:extLst>
          </p:cNvPr>
          <p:cNvGrpSpPr/>
          <p:nvPr/>
        </p:nvGrpSpPr>
        <p:grpSpPr>
          <a:xfrm>
            <a:off x="8889611" y="2540499"/>
            <a:ext cx="1274312" cy="1092200"/>
            <a:chOff x="5399538" y="2882900"/>
            <a:chExt cx="1274312" cy="1092200"/>
          </a:xfrm>
        </p:grpSpPr>
        <p:pic>
          <p:nvPicPr>
            <p:cNvPr id="20" name="תמונה 19">
              <a:extLst>
                <a:ext uri="{FF2B5EF4-FFF2-40B4-BE49-F238E27FC236}">
                  <a16:creationId xmlns:a16="http://schemas.microsoft.com/office/drawing/2014/main" id="{FEB74290-41C4-4A27-95A1-E5BB74DF8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9F557E6-B414-4F14-A20E-F36606885AF5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8F37E065-D64B-4CA5-8E0E-BD0848C5FCA0}"/>
              </a:ext>
            </a:extLst>
          </p:cNvPr>
          <p:cNvGrpSpPr/>
          <p:nvPr/>
        </p:nvGrpSpPr>
        <p:grpSpPr>
          <a:xfrm>
            <a:off x="3147410" y="2835624"/>
            <a:ext cx="761162" cy="889000"/>
            <a:chOff x="4565410" y="4442364"/>
            <a:chExt cx="761162" cy="889000"/>
          </a:xfrm>
        </p:grpSpPr>
        <p:pic>
          <p:nvPicPr>
            <p:cNvPr id="23" name="תמונה 22">
              <a:extLst>
                <a:ext uri="{FF2B5EF4-FFF2-40B4-BE49-F238E27FC236}">
                  <a16:creationId xmlns:a16="http://schemas.microsoft.com/office/drawing/2014/main" id="{3A762E7F-31B2-4773-B6F6-A71DFEFD5FF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8171CE8-AA7E-4BEB-8F43-9EA0E80FEF58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5" name="קבוצה 24">
            <a:extLst>
              <a:ext uri="{FF2B5EF4-FFF2-40B4-BE49-F238E27FC236}">
                <a16:creationId xmlns:a16="http://schemas.microsoft.com/office/drawing/2014/main" id="{6D3DFD76-EF4D-490A-B880-BA54C4DAC46F}"/>
              </a:ext>
            </a:extLst>
          </p:cNvPr>
          <p:cNvGrpSpPr/>
          <p:nvPr/>
        </p:nvGrpSpPr>
        <p:grpSpPr>
          <a:xfrm rot="19333628">
            <a:off x="6842240" y="3028289"/>
            <a:ext cx="577970" cy="191927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6" name="חץ למטה 44">
              <a:extLst>
                <a:ext uri="{FF2B5EF4-FFF2-40B4-BE49-F238E27FC236}">
                  <a16:creationId xmlns:a16="http://schemas.microsoft.com/office/drawing/2014/main" id="{FEE4B6B3-7148-437A-AE28-49642724E320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3D8318C-735B-43B5-AACB-8EDB0D7BE723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9096AD8D-EE60-49E7-A7F0-6D543A789BA7}"/>
              </a:ext>
            </a:extLst>
          </p:cNvPr>
          <p:cNvGrpSpPr/>
          <p:nvPr/>
        </p:nvGrpSpPr>
        <p:grpSpPr>
          <a:xfrm rot="2069084">
            <a:off x="5162377" y="3049805"/>
            <a:ext cx="577970" cy="201604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44">
              <a:extLst>
                <a:ext uri="{FF2B5EF4-FFF2-40B4-BE49-F238E27FC236}">
                  <a16:creationId xmlns:a16="http://schemas.microsoft.com/office/drawing/2014/main" id="{0202E81F-FE0E-4877-9F88-750FEC7912F3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4953AC4-ECD3-4549-AAFC-93EE133E3274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31" name="קבוצה 30">
            <a:extLst>
              <a:ext uri="{FF2B5EF4-FFF2-40B4-BE49-F238E27FC236}">
                <a16:creationId xmlns:a16="http://schemas.microsoft.com/office/drawing/2014/main" id="{522ACD6A-113B-4397-9375-BA8B7A659D76}"/>
              </a:ext>
            </a:extLst>
          </p:cNvPr>
          <p:cNvGrpSpPr/>
          <p:nvPr/>
        </p:nvGrpSpPr>
        <p:grpSpPr>
          <a:xfrm rot="9514391">
            <a:off x="3910005" y="2323703"/>
            <a:ext cx="1842560" cy="648050"/>
            <a:chOff x="5330952" y="4553712"/>
            <a:chExt cx="1381960" cy="775295"/>
          </a:xfrm>
        </p:grpSpPr>
        <p:sp>
          <p:nvSpPr>
            <p:cNvPr id="32" name="חץ ימינה 54">
              <a:extLst>
                <a:ext uri="{FF2B5EF4-FFF2-40B4-BE49-F238E27FC236}">
                  <a16:creationId xmlns:a16="http://schemas.microsoft.com/office/drawing/2014/main" id="{2FF484DD-FDD5-45FE-8844-1589EF31D263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6899218-8EBD-4D55-B3E9-4C704C0C3C7F}"/>
                </a:ext>
              </a:extLst>
            </p:cNvPr>
            <p:cNvSpPr txBox="1"/>
            <p:nvPr/>
          </p:nvSpPr>
          <p:spPr>
            <a:xfrm rot="10983162"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אנס</a:t>
              </a:r>
            </a:p>
          </p:txBody>
        </p: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CE3A78BD-0245-4A0A-A20E-33C409B28EA2}"/>
              </a:ext>
            </a:extLst>
          </p:cNvPr>
          <p:cNvGrpSpPr/>
          <p:nvPr/>
        </p:nvGrpSpPr>
        <p:grpSpPr>
          <a:xfrm rot="885550">
            <a:off x="6591288" y="2211238"/>
            <a:ext cx="2409128" cy="623101"/>
            <a:chOff x="5330952" y="4553712"/>
            <a:chExt cx="1381960" cy="775295"/>
          </a:xfrm>
        </p:grpSpPr>
        <p:sp>
          <p:nvSpPr>
            <p:cNvPr id="35" name="חץ ימינה 54">
              <a:extLst>
                <a:ext uri="{FF2B5EF4-FFF2-40B4-BE49-F238E27FC236}">
                  <a16:creationId xmlns:a16="http://schemas.microsoft.com/office/drawing/2014/main" id="{B50AB70D-87B7-4F23-B82A-5A40EE6AA514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62CCE86-72B3-4652-93C0-13F8FF42C309}"/>
                </a:ext>
              </a:extLst>
            </p:cNvPr>
            <p:cNvSpPr txBox="1"/>
            <p:nvPr/>
          </p:nvSpPr>
          <p:spPr>
            <a:xfrm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אנס</a:t>
              </a:r>
            </a:p>
          </p:txBody>
        </p:sp>
      </p:grpSp>
      <p:grpSp>
        <p:nvGrpSpPr>
          <p:cNvPr id="37" name="קבוצה 36">
            <a:extLst>
              <a:ext uri="{FF2B5EF4-FFF2-40B4-BE49-F238E27FC236}">
                <a16:creationId xmlns:a16="http://schemas.microsoft.com/office/drawing/2014/main" id="{C92BD979-0A8A-41FC-A810-A13E5DF358A6}"/>
              </a:ext>
            </a:extLst>
          </p:cNvPr>
          <p:cNvGrpSpPr/>
          <p:nvPr/>
        </p:nvGrpSpPr>
        <p:grpSpPr>
          <a:xfrm rot="20161349">
            <a:off x="9314224" y="3609957"/>
            <a:ext cx="609859" cy="150960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8" name="חץ למטה 44">
              <a:extLst>
                <a:ext uri="{FF2B5EF4-FFF2-40B4-BE49-F238E27FC236}">
                  <a16:creationId xmlns:a16="http://schemas.microsoft.com/office/drawing/2014/main" id="{25EAB69C-9681-4FA5-9BE9-EA82F5EA608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5438C65-1E07-49CB-A3B4-021C2078B3EF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40" name="קבוצה 39">
            <a:extLst>
              <a:ext uri="{FF2B5EF4-FFF2-40B4-BE49-F238E27FC236}">
                <a16:creationId xmlns:a16="http://schemas.microsoft.com/office/drawing/2014/main" id="{6BCBA505-358B-4983-AF42-DDDA6122F97E}"/>
              </a:ext>
            </a:extLst>
          </p:cNvPr>
          <p:cNvGrpSpPr/>
          <p:nvPr/>
        </p:nvGrpSpPr>
        <p:grpSpPr>
          <a:xfrm rot="2069084">
            <a:off x="2724156" y="3903689"/>
            <a:ext cx="577970" cy="100969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4">
              <a:extLst>
                <a:ext uri="{FF2B5EF4-FFF2-40B4-BE49-F238E27FC236}">
                  <a16:creationId xmlns:a16="http://schemas.microsoft.com/office/drawing/2014/main" id="{28FE27C2-B32C-4619-AB79-003DF818C6B6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6CE726C-B3A8-4145-ACA1-694FB2D95A9B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B3BA9F1A-6ED8-442D-8B17-A8FFEC770436}"/>
              </a:ext>
            </a:extLst>
          </p:cNvPr>
          <p:cNvGrpSpPr/>
          <p:nvPr/>
        </p:nvGrpSpPr>
        <p:grpSpPr>
          <a:xfrm rot="14697525">
            <a:off x="3271954" y="4336642"/>
            <a:ext cx="1378360" cy="714773"/>
            <a:chOff x="5563562" y="4653444"/>
            <a:chExt cx="860364" cy="573531"/>
          </a:xfrm>
          <a:solidFill>
            <a:schemeClr val="bg1">
              <a:lumMod val="95000"/>
            </a:schemeClr>
          </a:solidFill>
        </p:grpSpPr>
        <p:grpSp>
          <p:nvGrpSpPr>
            <p:cNvPr id="44" name="קבוצה 43">
              <a:extLst>
                <a:ext uri="{FF2B5EF4-FFF2-40B4-BE49-F238E27FC236}">
                  <a16:creationId xmlns:a16="http://schemas.microsoft.com/office/drawing/2014/main" id="{84486A30-865A-4E20-B8F4-E431F27A47FE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6" name="חץ ימינה 51">
                <a:extLst>
                  <a:ext uri="{FF2B5EF4-FFF2-40B4-BE49-F238E27FC236}">
                    <a16:creationId xmlns:a16="http://schemas.microsoft.com/office/drawing/2014/main" id="{10FF2767-3A16-43B3-8899-78D93E27F29B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D4AC42CE-11B1-4C2A-945F-BA8FFC25E65C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A12F874-C775-4F55-9144-73D7E23F4078}"/>
                </a:ext>
              </a:extLst>
            </p:cNvPr>
            <p:cNvSpPr txBox="1"/>
            <p:nvPr/>
          </p:nvSpPr>
          <p:spPr>
            <a:xfrm rot="10742734">
              <a:off x="5628137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E473B613-7C52-4451-95FF-483928656FF1}"/>
              </a:ext>
            </a:extLst>
          </p:cNvPr>
          <p:cNvGrpSpPr/>
          <p:nvPr/>
        </p:nvGrpSpPr>
        <p:grpSpPr>
          <a:xfrm rot="18624115">
            <a:off x="8122765" y="4069019"/>
            <a:ext cx="1381692" cy="573531"/>
            <a:chOff x="5563562" y="4653444"/>
            <a:chExt cx="860364" cy="573531"/>
          </a:xfrm>
          <a:solidFill>
            <a:schemeClr val="bg1">
              <a:lumMod val="95000"/>
            </a:schemeClr>
          </a:solidFill>
        </p:grpSpPr>
        <p:grpSp>
          <p:nvGrpSpPr>
            <p:cNvPr id="49" name="קבוצה 48">
              <a:extLst>
                <a:ext uri="{FF2B5EF4-FFF2-40B4-BE49-F238E27FC236}">
                  <a16:creationId xmlns:a16="http://schemas.microsoft.com/office/drawing/2014/main" id="{CD084B5C-8FDC-43DE-AD16-0684D8CB06E3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1" name="חץ ימינה 51">
                <a:extLst>
                  <a:ext uri="{FF2B5EF4-FFF2-40B4-BE49-F238E27FC236}">
                    <a16:creationId xmlns:a16="http://schemas.microsoft.com/office/drawing/2014/main" id="{675CDA9A-1B80-476B-8471-9F1AE6025E67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7AD8E3EF-443D-49A9-A04E-9B131AFE704B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CD5DC6F-DC16-407D-948D-E61562E51B83}"/>
                </a:ext>
              </a:extLst>
            </p:cNvPr>
            <p:cNvSpPr txBox="1"/>
            <p:nvPr/>
          </p:nvSpPr>
          <p:spPr>
            <a:xfrm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53" name="קבוצה 52">
            <a:extLst>
              <a:ext uri="{FF2B5EF4-FFF2-40B4-BE49-F238E27FC236}">
                <a16:creationId xmlns:a16="http://schemas.microsoft.com/office/drawing/2014/main" id="{E0B17DAD-CA1D-4E3F-A9AF-3387ACA3A0DF}"/>
              </a:ext>
            </a:extLst>
          </p:cNvPr>
          <p:cNvGrpSpPr/>
          <p:nvPr/>
        </p:nvGrpSpPr>
        <p:grpSpPr>
          <a:xfrm>
            <a:off x="4933392" y="4797793"/>
            <a:ext cx="912053" cy="1258569"/>
            <a:chOff x="1047931" y="4425351"/>
            <a:chExt cx="1123525" cy="1807313"/>
          </a:xfrm>
        </p:grpSpPr>
        <p:pic>
          <p:nvPicPr>
            <p:cNvPr id="54" name="תמונה 53">
              <a:extLst>
                <a:ext uri="{FF2B5EF4-FFF2-40B4-BE49-F238E27FC236}">
                  <a16:creationId xmlns:a16="http://schemas.microsoft.com/office/drawing/2014/main" id="{7950D216-E7C1-4015-9586-717B3DD921D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D3ADD3E-84B2-43E7-A3CA-6D87C52CECCE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6" name="קבוצה 55">
            <a:extLst>
              <a:ext uri="{FF2B5EF4-FFF2-40B4-BE49-F238E27FC236}">
                <a16:creationId xmlns:a16="http://schemas.microsoft.com/office/drawing/2014/main" id="{762CA05D-48A4-431C-A1DE-E2691C058977}"/>
              </a:ext>
            </a:extLst>
          </p:cNvPr>
          <p:cNvGrpSpPr/>
          <p:nvPr/>
        </p:nvGrpSpPr>
        <p:grpSpPr>
          <a:xfrm>
            <a:off x="6759253" y="4814992"/>
            <a:ext cx="912263" cy="1351333"/>
            <a:chOff x="1047931" y="4425351"/>
            <a:chExt cx="1123525" cy="1807313"/>
          </a:xfrm>
        </p:grpSpPr>
        <p:pic>
          <p:nvPicPr>
            <p:cNvPr id="57" name="תמונה 56">
              <a:extLst>
                <a:ext uri="{FF2B5EF4-FFF2-40B4-BE49-F238E27FC236}">
                  <a16:creationId xmlns:a16="http://schemas.microsoft.com/office/drawing/2014/main" id="{6FD2C4C3-BDAF-45C2-B979-EB55F32C65B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8370A88-5107-45A5-94C3-33DC9433FF19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9" name="קבוצה 58">
            <a:extLst>
              <a:ext uri="{FF2B5EF4-FFF2-40B4-BE49-F238E27FC236}">
                <a16:creationId xmlns:a16="http://schemas.microsoft.com/office/drawing/2014/main" id="{88010F67-8CFB-47B6-B173-17C7B5628342}"/>
              </a:ext>
            </a:extLst>
          </p:cNvPr>
          <p:cNvGrpSpPr/>
          <p:nvPr/>
        </p:nvGrpSpPr>
        <p:grpSpPr>
          <a:xfrm>
            <a:off x="4408555" y="2790087"/>
            <a:ext cx="3770927" cy="583000"/>
            <a:chOff x="4777617" y="4193724"/>
            <a:chExt cx="2276390" cy="583000"/>
          </a:xfrm>
        </p:grpSpPr>
        <p:sp>
          <p:nvSpPr>
            <p:cNvPr id="60" name="חץ שמאלה-ימינה 79">
              <a:extLst>
                <a:ext uri="{FF2B5EF4-FFF2-40B4-BE49-F238E27FC236}">
                  <a16:creationId xmlns:a16="http://schemas.microsoft.com/office/drawing/2014/main" id="{BC93E83F-773F-497F-90A2-96E009A32BC5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1D732E3-DFA2-4EDC-97A9-B28341408635}"/>
                </a:ext>
              </a:extLst>
            </p:cNvPr>
            <p:cNvSpPr txBox="1"/>
            <p:nvPr/>
          </p:nvSpPr>
          <p:spPr>
            <a:xfrm>
              <a:off x="5275928" y="429553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dirty="0"/>
                <a:t>אחיות</a:t>
              </a:r>
            </a:p>
          </p:txBody>
        </p:sp>
      </p:grpSp>
      <p:sp>
        <p:nvSpPr>
          <p:cNvPr id="62" name="קשת מלאה 61">
            <a:extLst>
              <a:ext uri="{FF2B5EF4-FFF2-40B4-BE49-F238E27FC236}">
                <a16:creationId xmlns:a16="http://schemas.microsoft.com/office/drawing/2014/main" id="{17093117-8945-46B9-8528-4B12C44CFCDB}"/>
              </a:ext>
            </a:extLst>
          </p:cNvPr>
          <p:cNvSpPr/>
          <p:nvPr/>
        </p:nvSpPr>
        <p:spPr>
          <a:xfrm rot="3565639">
            <a:off x="9309307" y="3594410"/>
            <a:ext cx="2442566" cy="1033272"/>
          </a:xfrm>
          <a:prstGeom prst="blockArc">
            <a:avLst>
              <a:gd name="adj1" fmla="val 10346653"/>
              <a:gd name="adj2" fmla="val 862239"/>
              <a:gd name="adj3" fmla="val 1052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D67139B-F9D2-4975-908A-5323C70911FD}"/>
              </a:ext>
            </a:extLst>
          </p:cNvPr>
          <p:cNvSpPr txBox="1"/>
          <p:nvPr/>
        </p:nvSpPr>
        <p:spPr>
          <a:xfrm>
            <a:off x="9265039" y="5549535"/>
            <a:ext cx="209468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ראובן לא יכול ליבם את לאה כי היא </a:t>
            </a:r>
            <a:r>
              <a:rPr lang="he-IL" dirty="0" err="1"/>
              <a:t>אימו</a:t>
            </a:r>
            <a:endParaRPr lang="he-IL" dirty="0"/>
          </a:p>
        </p:txBody>
      </p:sp>
      <p:sp>
        <p:nvSpPr>
          <p:cNvPr id="64" name="קשת מלאה 63">
            <a:extLst>
              <a:ext uri="{FF2B5EF4-FFF2-40B4-BE49-F238E27FC236}">
                <a16:creationId xmlns:a16="http://schemas.microsoft.com/office/drawing/2014/main" id="{2291D472-706C-49DE-BAFF-6170B711D8B3}"/>
              </a:ext>
            </a:extLst>
          </p:cNvPr>
          <p:cNvSpPr/>
          <p:nvPr/>
        </p:nvSpPr>
        <p:spPr>
          <a:xfrm rot="19901719">
            <a:off x="2312460" y="2501124"/>
            <a:ext cx="8048292" cy="2556787"/>
          </a:xfrm>
          <a:prstGeom prst="blockArc">
            <a:avLst>
              <a:gd name="adj1" fmla="val 10849212"/>
              <a:gd name="adj2" fmla="val 600140"/>
              <a:gd name="adj3" fmla="val 0"/>
            </a:avLst>
          </a:prstGeom>
          <a:solidFill>
            <a:schemeClr val="bg1">
              <a:lumMod val="8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79CF9EE-DA8E-41BB-8DD7-BA7068FEEB83}"/>
              </a:ext>
            </a:extLst>
          </p:cNvPr>
          <p:cNvSpPr txBox="1"/>
          <p:nvPr/>
        </p:nvSpPr>
        <p:spPr>
          <a:xfrm>
            <a:off x="1425629" y="5704660"/>
            <a:ext cx="2400447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גד לא יכול ליבם את לאה כי היא אחות </a:t>
            </a:r>
            <a:r>
              <a:rPr lang="he-IL" dirty="0" err="1"/>
              <a:t>אימו</a:t>
            </a:r>
            <a:r>
              <a:rPr lang="he-IL" dirty="0"/>
              <a:t>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F436F6E-1259-4468-8B58-C99F99478C78}"/>
              </a:ext>
            </a:extLst>
          </p:cNvPr>
          <p:cNvSpPr txBox="1"/>
          <p:nvPr/>
        </p:nvSpPr>
        <p:spPr>
          <a:xfrm>
            <a:off x="333543" y="1903458"/>
            <a:ext cx="381259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לא יכולה </a:t>
            </a:r>
            <a:r>
              <a:rPr lang="he-IL" dirty="0" err="1"/>
              <a:t>להתיבם</a:t>
            </a:r>
            <a:r>
              <a:rPr lang="he-IL" dirty="0"/>
              <a:t> ע"י גד כי היא </a:t>
            </a:r>
            <a:r>
              <a:rPr lang="he-IL" dirty="0" err="1"/>
              <a:t>אימו</a:t>
            </a:r>
            <a:r>
              <a:rPr lang="he-IL" dirty="0"/>
              <a:t> ולא ע"י ראובן כי היא אחות </a:t>
            </a:r>
            <a:r>
              <a:rPr lang="he-IL" dirty="0" err="1"/>
              <a:t>אימו</a:t>
            </a:r>
            <a:endParaRPr lang="he-IL" dirty="0"/>
          </a:p>
        </p:txBody>
      </p:sp>
      <p:grpSp>
        <p:nvGrpSpPr>
          <p:cNvPr id="68" name="קבוצה 67">
            <a:extLst>
              <a:ext uri="{FF2B5EF4-FFF2-40B4-BE49-F238E27FC236}">
                <a16:creationId xmlns:a16="http://schemas.microsoft.com/office/drawing/2014/main" id="{C820A5F3-1EEB-482B-A8F0-66048B74B804}"/>
              </a:ext>
            </a:extLst>
          </p:cNvPr>
          <p:cNvGrpSpPr/>
          <p:nvPr/>
        </p:nvGrpSpPr>
        <p:grpSpPr>
          <a:xfrm>
            <a:off x="0" y="5469700"/>
            <a:ext cx="1199887" cy="716627"/>
            <a:chOff x="-139148" y="6141373"/>
            <a:chExt cx="1199887" cy="716627"/>
          </a:xfrm>
        </p:grpSpPr>
        <p:sp>
          <p:nvSpPr>
            <p:cNvPr id="69" name="לחצן פעולה: עבור לדף הבית 68">
              <a:hlinkClick r:id="rId10" action="ppaction://hlinksldjump" highlightClick="1"/>
              <a:extLst>
                <a:ext uri="{FF2B5EF4-FFF2-40B4-BE49-F238E27FC236}">
                  <a16:creationId xmlns:a16="http://schemas.microsoft.com/office/drawing/2014/main" id="{3D47ABFD-024C-42A7-8BC7-5FCFCDF87550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27171BDD-9526-4DCC-9548-B6E2AEFE0FD4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0CB4-FF2A-454D-BBC7-3835E238CCC1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65" name="מציין מיקום של כותרת תחתונה 6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71" name="מציין מיקום של מספר שקופית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355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4" grpId="0" animBg="1"/>
      <p:bldP spid="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B24BF80-51FB-4752-A334-0B6FDA7F9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1442"/>
          </a:xfrm>
        </p:spPr>
        <p:txBody>
          <a:bodyPr>
            <a:noAutofit/>
          </a:bodyPr>
          <a:lstStyle/>
          <a:p>
            <a:pPr algn="ctr"/>
            <a:r>
              <a:rPr lang="he-IL" sz="1600" dirty="0"/>
              <a:t>דף י עמ' א</a:t>
            </a:r>
            <a:r>
              <a:rPr lang="he-IL" sz="3200" dirty="0"/>
              <a:t/>
            </a:r>
            <a:br>
              <a:rPr lang="he-IL" sz="3200" dirty="0"/>
            </a:br>
            <a:r>
              <a:rPr lang="he-IL" sz="3200" dirty="0"/>
              <a:t>אי יעקב ב' </a:t>
            </a:r>
            <a:r>
              <a:rPr lang="he-IL" sz="3200" dirty="0" err="1"/>
              <a:t>נכריות</a:t>
            </a:r>
            <a:r>
              <a:rPr lang="he-IL" sz="3200" dirty="0"/>
              <a:t> אנס </a:t>
            </a:r>
            <a:br>
              <a:rPr lang="he-IL" sz="3200" dirty="0"/>
            </a:br>
            <a:r>
              <a:rPr lang="he-IL" sz="3200" dirty="0"/>
              <a:t>האסורה לזה מותרת לזה משכחת לה </a:t>
            </a:r>
            <a:br>
              <a:rPr lang="he-IL" sz="3200" dirty="0"/>
            </a:br>
            <a:r>
              <a:rPr lang="he-IL" sz="3200" dirty="0"/>
              <a:t>אחותה שהיא יבמתה לא משכחת לה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594CB85C-CF82-4035-AA39-F001D3E493CE}"/>
              </a:ext>
            </a:extLst>
          </p:cNvPr>
          <p:cNvGrpSpPr/>
          <p:nvPr/>
        </p:nvGrpSpPr>
        <p:grpSpPr>
          <a:xfrm>
            <a:off x="9730801" y="4369594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6F1A7689-3130-4CD7-A136-2C2C6EB5BF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6484165-C146-4253-ADBF-D5869C59B240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BCF4A421-15A8-4814-B91C-D651DE068F91}"/>
              </a:ext>
            </a:extLst>
          </p:cNvPr>
          <p:cNvGrpSpPr/>
          <p:nvPr/>
        </p:nvGrpSpPr>
        <p:grpSpPr>
          <a:xfrm>
            <a:off x="5670353" y="1840903"/>
            <a:ext cx="939800" cy="990600"/>
            <a:chOff x="4794371" y="3098561"/>
            <a:chExt cx="939800" cy="9906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6E9D08E3-2B96-4D4C-8EF3-F842906FD3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C07384C-6D81-47EC-8C14-4E9A8F9EABE9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BE5B184F-245A-48E0-A3F8-D5BE202CE6AE}"/>
              </a:ext>
            </a:extLst>
          </p:cNvPr>
          <p:cNvGrpSpPr/>
          <p:nvPr/>
        </p:nvGrpSpPr>
        <p:grpSpPr>
          <a:xfrm>
            <a:off x="4017265" y="5090381"/>
            <a:ext cx="1170677" cy="914400"/>
            <a:chOff x="3976777" y="2893924"/>
            <a:chExt cx="1170677" cy="9144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3EAABA32-4D7E-4406-896D-71125F38A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3D7BD5E-467F-4CB3-BB4C-DEF946109172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1BD9ADB8-2824-4374-A2F2-3D5D76FDF405}"/>
              </a:ext>
            </a:extLst>
          </p:cNvPr>
          <p:cNvGrpSpPr/>
          <p:nvPr/>
        </p:nvGrpSpPr>
        <p:grpSpPr>
          <a:xfrm>
            <a:off x="1898002" y="4848912"/>
            <a:ext cx="1016000" cy="889000"/>
            <a:chOff x="4167637" y="3734998"/>
            <a:chExt cx="1016000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D510D0B3-CE7B-4364-972E-84979780E5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9D37DC6-C6EE-403D-A364-17C6EE176BA3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212B30FC-F437-4E06-B0F8-7649811760A9}"/>
              </a:ext>
            </a:extLst>
          </p:cNvPr>
          <p:cNvGrpSpPr/>
          <p:nvPr/>
        </p:nvGrpSpPr>
        <p:grpSpPr>
          <a:xfrm>
            <a:off x="7448410" y="4870097"/>
            <a:ext cx="1155700" cy="990600"/>
            <a:chOff x="7695484" y="1138474"/>
            <a:chExt cx="1155700" cy="9906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28A7A0B3-EFCA-42C9-897C-3EA58B15552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C4E78BD-4474-4D56-A425-814DFAC212F8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401472E5-BD14-43A8-A441-EB8EE9D59FBB}"/>
              </a:ext>
            </a:extLst>
          </p:cNvPr>
          <p:cNvGrpSpPr/>
          <p:nvPr/>
        </p:nvGrpSpPr>
        <p:grpSpPr>
          <a:xfrm>
            <a:off x="8889611" y="2540499"/>
            <a:ext cx="1274312" cy="1092200"/>
            <a:chOff x="5399538" y="2882900"/>
            <a:chExt cx="1274312" cy="1092200"/>
          </a:xfrm>
        </p:grpSpPr>
        <p:pic>
          <p:nvPicPr>
            <p:cNvPr id="20" name="תמונה 19">
              <a:extLst>
                <a:ext uri="{FF2B5EF4-FFF2-40B4-BE49-F238E27FC236}">
                  <a16:creationId xmlns:a16="http://schemas.microsoft.com/office/drawing/2014/main" id="{FEB74290-41C4-4A27-95A1-E5BB74DF8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9F557E6-B414-4F14-A20E-F36606885AF5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8F37E065-D64B-4CA5-8E0E-BD0848C5FCA0}"/>
              </a:ext>
            </a:extLst>
          </p:cNvPr>
          <p:cNvGrpSpPr/>
          <p:nvPr/>
        </p:nvGrpSpPr>
        <p:grpSpPr>
          <a:xfrm>
            <a:off x="3147410" y="2835624"/>
            <a:ext cx="761162" cy="889000"/>
            <a:chOff x="4565410" y="4442364"/>
            <a:chExt cx="761162" cy="889000"/>
          </a:xfrm>
        </p:grpSpPr>
        <p:pic>
          <p:nvPicPr>
            <p:cNvPr id="23" name="תמונה 22">
              <a:extLst>
                <a:ext uri="{FF2B5EF4-FFF2-40B4-BE49-F238E27FC236}">
                  <a16:creationId xmlns:a16="http://schemas.microsoft.com/office/drawing/2014/main" id="{3A762E7F-31B2-4773-B6F6-A71DFEFD5FF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8171CE8-AA7E-4BEB-8F43-9EA0E80FEF58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5" name="קבוצה 24">
            <a:extLst>
              <a:ext uri="{FF2B5EF4-FFF2-40B4-BE49-F238E27FC236}">
                <a16:creationId xmlns:a16="http://schemas.microsoft.com/office/drawing/2014/main" id="{6D3DFD76-EF4D-490A-B880-BA54C4DAC46F}"/>
              </a:ext>
            </a:extLst>
          </p:cNvPr>
          <p:cNvGrpSpPr/>
          <p:nvPr/>
        </p:nvGrpSpPr>
        <p:grpSpPr>
          <a:xfrm rot="19333628">
            <a:off x="6842240" y="3028289"/>
            <a:ext cx="577970" cy="191927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6" name="חץ למטה 44">
              <a:extLst>
                <a:ext uri="{FF2B5EF4-FFF2-40B4-BE49-F238E27FC236}">
                  <a16:creationId xmlns:a16="http://schemas.microsoft.com/office/drawing/2014/main" id="{FEE4B6B3-7148-437A-AE28-49642724E320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3D8318C-735B-43B5-AACB-8EDB0D7BE723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9096AD8D-EE60-49E7-A7F0-6D543A789BA7}"/>
              </a:ext>
            </a:extLst>
          </p:cNvPr>
          <p:cNvGrpSpPr/>
          <p:nvPr/>
        </p:nvGrpSpPr>
        <p:grpSpPr>
          <a:xfrm rot="2069084">
            <a:off x="5162377" y="3049805"/>
            <a:ext cx="577970" cy="201604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44">
              <a:extLst>
                <a:ext uri="{FF2B5EF4-FFF2-40B4-BE49-F238E27FC236}">
                  <a16:creationId xmlns:a16="http://schemas.microsoft.com/office/drawing/2014/main" id="{0202E81F-FE0E-4877-9F88-750FEC7912F3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4953AC4-ECD3-4549-AAFC-93EE133E3274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31" name="קבוצה 30">
            <a:extLst>
              <a:ext uri="{FF2B5EF4-FFF2-40B4-BE49-F238E27FC236}">
                <a16:creationId xmlns:a16="http://schemas.microsoft.com/office/drawing/2014/main" id="{522ACD6A-113B-4397-9375-BA8B7A659D76}"/>
              </a:ext>
            </a:extLst>
          </p:cNvPr>
          <p:cNvGrpSpPr/>
          <p:nvPr/>
        </p:nvGrpSpPr>
        <p:grpSpPr>
          <a:xfrm rot="9514391">
            <a:off x="3910005" y="2323703"/>
            <a:ext cx="1842560" cy="648050"/>
            <a:chOff x="5330952" y="4553712"/>
            <a:chExt cx="1381960" cy="775295"/>
          </a:xfrm>
        </p:grpSpPr>
        <p:sp>
          <p:nvSpPr>
            <p:cNvPr id="32" name="חץ ימינה 54">
              <a:extLst>
                <a:ext uri="{FF2B5EF4-FFF2-40B4-BE49-F238E27FC236}">
                  <a16:creationId xmlns:a16="http://schemas.microsoft.com/office/drawing/2014/main" id="{2FF484DD-FDD5-45FE-8844-1589EF31D263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6899218-8EBD-4D55-B3E9-4C704C0C3C7F}"/>
                </a:ext>
              </a:extLst>
            </p:cNvPr>
            <p:cNvSpPr txBox="1"/>
            <p:nvPr/>
          </p:nvSpPr>
          <p:spPr>
            <a:xfrm rot="10983162"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אנס</a:t>
              </a:r>
            </a:p>
          </p:txBody>
        </p: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CE3A78BD-0245-4A0A-A20E-33C409B28EA2}"/>
              </a:ext>
            </a:extLst>
          </p:cNvPr>
          <p:cNvGrpSpPr/>
          <p:nvPr/>
        </p:nvGrpSpPr>
        <p:grpSpPr>
          <a:xfrm rot="885550">
            <a:off x="6591288" y="2211238"/>
            <a:ext cx="2409128" cy="623101"/>
            <a:chOff x="5330952" y="4553712"/>
            <a:chExt cx="1381960" cy="775295"/>
          </a:xfrm>
        </p:grpSpPr>
        <p:sp>
          <p:nvSpPr>
            <p:cNvPr id="35" name="חץ ימינה 54">
              <a:extLst>
                <a:ext uri="{FF2B5EF4-FFF2-40B4-BE49-F238E27FC236}">
                  <a16:creationId xmlns:a16="http://schemas.microsoft.com/office/drawing/2014/main" id="{B50AB70D-87B7-4F23-B82A-5A40EE6AA514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62CCE86-72B3-4652-93C0-13F8FF42C309}"/>
                </a:ext>
              </a:extLst>
            </p:cNvPr>
            <p:cNvSpPr txBox="1"/>
            <p:nvPr/>
          </p:nvSpPr>
          <p:spPr>
            <a:xfrm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אנס</a:t>
              </a:r>
            </a:p>
          </p:txBody>
        </p:sp>
      </p:grpSp>
      <p:grpSp>
        <p:nvGrpSpPr>
          <p:cNvPr id="37" name="קבוצה 36">
            <a:extLst>
              <a:ext uri="{FF2B5EF4-FFF2-40B4-BE49-F238E27FC236}">
                <a16:creationId xmlns:a16="http://schemas.microsoft.com/office/drawing/2014/main" id="{C92BD979-0A8A-41FC-A810-A13E5DF358A6}"/>
              </a:ext>
            </a:extLst>
          </p:cNvPr>
          <p:cNvGrpSpPr/>
          <p:nvPr/>
        </p:nvGrpSpPr>
        <p:grpSpPr>
          <a:xfrm rot="20161349">
            <a:off x="9314224" y="3609957"/>
            <a:ext cx="609859" cy="150960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8" name="חץ למטה 44">
              <a:extLst>
                <a:ext uri="{FF2B5EF4-FFF2-40B4-BE49-F238E27FC236}">
                  <a16:creationId xmlns:a16="http://schemas.microsoft.com/office/drawing/2014/main" id="{25EAB69C-9681-4FA5-9BE9-EA82F5EA608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5438C65-1E07-49CB-A3B4-021C2078B3EF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40" name="קבוצה 39">
            <a:extLst>
              <a:ext uri="{FF2B5EF4-FFF2-40B4-BE49-F238E27FC236}">
                <a16:creationId xmlns:a16="http://schemas.microsoft.com/office/drawing/2014/main" id="{6BCBA505-358B-4983-AF42-DDDA6122F97E}"/>
              </a:ext>
            </a:extLst>
          </p:cNvPr>
          <p:cNvGrpSpPr/>
          <p:nvPr/>
        </p:nvGrpSpPr>
        <p:grpSpPr>
          <a:xfrm rot="2069084">
            <a:off x="2724156" y="3903689"/>
            <a:ext cx="577970" cy="100969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4">
              <a:extLst>
                <a:ext uri="{FF2B5EF4-FFF2-40B4-BE49-F238E27FC236}">
                  <a16:creationId xmlns:a16="http://schemas.microsoft.com/office/drawing/2014/main" id="{28FE27C2-B32C-4619-AB79-003DF818C6B6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6CE726C-B3A8-4145-ACA1-694FB2D95A9B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B3BA9F1A-6ED8-442D-8B17-A8FFEC770436}"/>
              </a:ext>
            </a:extLst>
          </p:cNvPr>
          <p:cNvGrpSpPr/>
          <p:nvPr/>
        </p:nvGrpSpPr>
        <p:grpSpPr>
          <a:xfrm rot="14697525">
            <a:off x="3271954" y="4336642"/>
            <a:ext cx="1378360" cy="714773"/>
            <a:chOff x="5563562" y="4653444"/>
            <a:chExt cx="860364" cy="573531"/>
          </a:xfrm>
          <a:solidFill>
            <a:schemeClr val="bg1">
              <a:lumMod val="95000"/>
            </a:schemeClr>
          </a:solidFill>
        </p:grpSpPr>
        <p:grpSp>
          <p:nvGrpSpPr>
            <p:cNvPr id="44" name="קבוצה 43">
              <a:extLst>
                <a:ext uri="{FF2B5EF4-FFF2-40B4-BE49-F238E27FC236}">
                  <a16:creationId xmlns:a16="http://schemas.microsoft.com/office/drawing/2014/main" id="{84486A30-865A-4E20-B8F4-E431F27A47FE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6" name="חץ ימינה 51">
                <a:extLst>
                  <a:ext uri="{FF2B5EF4-FFF2-40B4-BE49-F238E27FC236}">
                    <a16:creationId xmlns:a16="http://schemas.microsoft.com/office/drawing/2014/main" id="{10FF2767-3A16-43B3-8899-78D93E27F29B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D4AC42CE-11B1-4C2A-945F-BA8FFC25E65C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A12F874-C775-4F55-9144-73D7E23F4078}"/>
                </a:ext>
              </a:extLst>
            </p:cNvPr>
            <p:cNvSpPr txBox="1"/>
            <p:nvPr/>
          </p:nvSpPr>
          <p:spPr>
            <a:xfrm rot="10742734">
              <a:off x="5628137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E473B613-7C52-4451-95FF-483928656FF1}"/>
              </a:ext>
            </a:extLst>
          </p:cNvPr>
          <p:cNvGrpSpPr/>
          <p:nvPr/>
        </p:nvGrpSpPr>
        <p:grpSpPr>
          <a:xfrm rot="18624115">
            <a:off x="8122765" y="4069019"/>
            <a:ext cx="1381692" cy="573531"/>
            <a:chOff x="5563562" y="4653444"/>
            <a:chExt cx="860364" cy="573531"/>
          </a:xfrm>
          <a:solidFill>
            <a:schemeClr val="bg1">
              <a:lumMod val="95000"/>
            </a:schemeClr>
          </a:solidFill>
        </p:grpSpPr>
        <p:grpSp>
          <p:nvGrpSpPr>
            <p:cNvPr id="49" name="קבוצה 48">
              <a:extLst>
                <a:ext uri="{FF2B5EF4-FFF2-40B4-BE49-F238E27FC236}">
                  <a16:creationId xmlns:a16="http://schemas.microsoft.com/office/drawing/2014/main" id="{CD084B5C-8FDC-43DE-AD16-0684D8CB06E3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1" name="חץ ימינה 51">
                <a:extLst>
                  <a:ext uri="{FF2B5EF4-FFF2-40B4-BE49-F238E27FC236}">
                    <a16:creationId xmlns:a16="http://schemas.microsoft.com/office/drawing/2014/main" id="{675CDA9A-1B80-476B-8471-9F1AE6025E67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7AD8E3EF-443D-49A9-A04E-9B131AFE704B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CD5DC6F-DC16-407D-948D-E61562E51B83}"/>
                </a:ext>
              </a:extLst>
            </p:cNvPr>
            <p:cNvSpPr txBox="1"/>
            <p:nvPr/>
          </p:nvSpPr>
          <p:spPr>
            <a:xfrm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53" name="קבוצה 52">
            <a:extLst>
              <a:ext uri="{FF2B5EF4-FFF2-40B4-BE49-F238E27FC236}">
                <a16:creationId xmlns:a16="http://schemas.microsoft.com/office/drawing/2014/main" id="{E0B17DAD-CA1D-4E3F-A9AF-3387ACA3A0DF}"/>
              </a:ext>
            </a:extLst>
          </p:cNvPr>
          <p:cNvGrpSpPr/>
          <p:nvPr/>
        </p:nvGrpSpPr>
        <p:grpSpPr>
          <a:xfrm>
            <a:off x="4933392" y="4797793"/>
            <a:ext cx="912053" cy="1258569"/>
            <a:chOff x="1047931" y="4425351"/>
            <a:chExt cx="1123525" cy="1807313"/>
          </a:xfrm>
        </p:grpSpPr>
        <p:pic>
          <p:nvPicPr>
            <p:cNvPr id="54" name="תמונה 53">
              <a:extLst>
                <a:ext uri="{FF2B5EF4-FFF2-40B4-BE49-F238E27FC236}">
                  <a16:creationId xmlns:a16="http://schemas.microsoft.com/office/drawing/2014/main" id="{7950D216-E7C1-4015-9586-717B3DD921D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D3ADD3E-84B2-43E7-A3CA-6D87C52CECCE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6" name="קבוצה 55">
            <a:extLst>
              <a:ext uri="{FF2B5EF4-FFF2-40B4-BE49-F238E27FC236}">
                <a16:creationId xmlns:a16="http://schemas.microsoft.com/office/drawing/2014/main" id="{762CA05D-48A4-431C-A1DE-E2691C058977}"/>
              </a:ext>
            </a:extLst>
          </p:cNvPr>
          <p:cNvGrpSpPr/>
          <p:nvPr/>
        </p:nvGrpSpPr>
        <p:grpSpPr>
          <a:xfrm>
            <a:off x="6759253" y="4814992"/>
            <a:ext cx="912263" cy="1351333"/>
            <a:chOff x="1047931" y="4425351"/>
            <a:chExt cx="1123525" cy="1807313"/>
          </a:xfrm>
        </p:grpSpPr>
        <p:pic>
          <p:nvPicPr>
            <p:cNvPr id="57" name="תמונה 56">
              <a:extLst>
                <a:ext uri="{FF2B5EF4-FFF2-40B4-BE49-F238E27FC236}">
                  <a16:creationId xmlns:a16="http://schemas.microsoft.com/office/drawing/2014/main" id="{6FD2C4C3-BDAF-45C2-B979-EB55F32C65B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8370A88-5107-45A5-94C3-33DC9433FF19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9" name="קבוצה 58">
            <a:extLst>
              <a:ext uri="{FF2B5EF4-FFF2-40B4-BE49-F238E27FC236}">
                <a16:creationId xmlns:a16="http://schemas.microsoft.com/office/drawing/2014/main" id="{88010F67-8CFB-47B6-B173-17C7B5628342}"/>
              </a:ext>
            </a:extLst>
          </p:cNvPr>
          <p:cNvGrpSpPr/>
          <p:nvPr/>
        </p:nvGrpSpPr>
        <p:grpSpPr>
          <a:xfrm>
            <a:off x="4408555" y="2790087"/>
            <a:ext cx="3770927" cy="583000"/>
            <a:chOff x="4777617" y="4193724"/>
            <a:chExt cx="2276390" cy="583000"/>
          </a:xfrm>
        </p:grpSpPr>
        <p:sp>
          <p:nvSpPr>
            <p:cNvPr id="60" name="חץ שמאלה-ימינה 79">
              <a:extLst>
                <a:ext uri="{FF2B5EF4-FFF2-40B4-BE49-F238E27FC236}">
                  <a16:creationId xmlns:a16="http://schemas.microsoft.com/office/drawing/2014/main" id="{BC93E83F-773F-497F-90A2-96E009A32BC5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1D732E3-DFA2-4EDC-97A9-B28341408635}"/>
                </a:ext>
              </a:extLst>
            </p:cNvPr>
            <p:cNvSpPr txBox="1"/>
            <p:nvPr/>
          </p:nvSpPr>
          <p:spPr>
            <a:xfrm>
              <a:off x="5270121" y="4305570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dirty="0" err="1"/>
                <a:t>נכריות</a:t>
              </a:r>
              <a:r>
                <a:rPr lang="he-IL" dirty="0"/>
                <a:t> – זרות זו לזו</a:t>
              </a:r>
            </a:p>
          </p:txBody>
        </p:sp>
      </p:grpSp>
      <p:sp>
        <p:nvSpPr>
          <p:cNvPr id="62" name="קשת מלאה 61">
            <a:extLst>
              <a:ext uri="{FF2B5EF4-FFF2-40B4-BE49-F238E27FC236}">
                <a16:creationId xmlns:a16="http://schemas.microsoft.com/office/drawing/2014/main" id="{17093117-8945-46B9-8528-4B12C44CFCDB}"/>
              </a:ext>
            </a:extLst>
          </p:cNvPr>
          <p:cNvSpPr/>
          <p:nvPr/>
        </p:nvSpPr>
        <p:spPr>
          <a:xfrm rot="3565639">
            <a:off x="9378604" y="3512565"/>
            <a:ext cx="2442566" cy="1033272"/>
          </a:xfrm>
          <a:prstGeom prst="blockArc">
            <a:avLst>
              <a:gd name="adj1" fmla="val 10800000"/>
              <a:gd name="adj2" fmla="val 862239"/>
              <a:gd name="adj3" fmla="val 1052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D67139B-F9D2-4975-908A-5323C70911FD}"/>
              </a:ext>
            </a:extLst>
          </p:cNvPr>
          <p:cNvSpPr txBox="1"/>
          <p:nvPr/>
        </p:nvSpPr>
        <p:spPr>
          <a:xfrm>
            <a:off x="9200577" y="5462659"/>
            <a:ext cx="237825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אסורה לראובן כי היא </a:t>
            </a:r>
            <a:r>
              <a:rPr lang="he-IL" dirty="0" err="1"/>
              <a:t>אימו</a:t>
            </a:r>
            <a:r>
              <a:rPr lang="he-IL" dirty="0"/>
              <a:t> ואינה זקוקה לו</a:t>
            </a:r>
          </a:p>
        </p:txBody>
      </p:sp>
      <p:sp>
        <p:nvSpPr>
          <p:cNvPr id="64" name="קשת מלאה 63">
            <a:extLst>
              <a:ext uri="{FF2B5EF4-FFF2-40B4-BE49-F238E27FC236}">
                <a16:creationId xmlns:a16="http://schemas.microsoft.com/office/drawing/2014/main" id="{2291D472-706C-49DE-BAFF-6170B711D8B3}"/>
              </a:ext>
            </a:extLst>
          </p:cNvPr>
          <p:cNvSpPr/>
          <p:nvPr/>
        </p:nvSpPr>
        <p:spPr>
          <a:xfrm rot="19901719">
            <a:off x="2413890" y="2674014"/>
            <a:ext cx="7589248" cy="2071234"/>
          </a:xfrm>
          <a:prstGeom prst="blockArc">
            <a:avLst>
              <a:gd name="adj1" fmla="val 10849212"/>
              <a:gd name="adj2" fmla="val 504634"/>
              <a:gd name="adj3" fmla="val 0"/>
            </a:avLst>
          </a:prstGeom>
          <a:solidFill>
            <a:schemeClr val="bg1">
              <a:lumMod val="85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79CF9EE-DA8E-41BB-8DD7-BA7068FEEB83}"/>
              </a:ext>
            </a:extLst>
          </p:cNvPr>
          <p:cNvSpPr txBox="1"/>
          <p:nvPr/>
        </p:nvSpPr>
        <p:spPr>
          <a:xfrm>
            <a:off x="1831922" y="5704660"/>
            <a:ext cx="1994154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מותרת לגד כי איננה אחות </a:t>
            </a:r>
            <a:r>
              <a:rPr lang="he-IL" dirty="0" err="1"/>
              <a:t>אימו</a:t>
            </a:r>
            <a:endParaRPr lang="he-IL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F436F6E-1259-4468-8B58-C99F99478C78}"/>
              </a:ext>
            </a:extLst>
          </p:cNvPr>
          <p:cNvSpPr txBox="1"/>
          <p:nvPr/>
        </p:nvSpPr>
        <p:spPr>
          <a:xfrm>
            <a:off x="78016" y="2003344"/>
            <a:ext cx="423614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לא יכולה </a:t>
            </a:r>
            <a:r>
              <a:rPr lang="he-IL" dirty="0" err="1"/>
              <a:t>להתיבם</a:t>
            </a:r>
            <a:r>
              <a:rPr lang="he-IL" dirty="0"/>
              <a:t> ע"י גד כי היא </a:t>
            </a:r>
            <a:r>
              <a:rPr lang="he-IL" dirty="0" err="1"/>
              <a:t>אימו</a:t>
            </a:r>
            <a:r>
              <a:rPr lang="he-IL" dirty="0"/>
              <a:t> אבל יכולה </a:t>
            </a:r>
            <a:r>
              <a:rPr lang="he-IL" dirty="0" err="1"/>
              <a:t>להתיבם</a:t>
            </a:r>
            <a:r>
              <a:rPr lang="he-IL" dirty="0"/>
              <a:t> לראובן כי היא לא אחות </a:t>
            </a:r>
            <a:r>
              <a:rPr lang="he-IL" dirty="0" err="1"/>
              <a:t>אימו</a:t>
            </a:r>
            <a:endParaRPr lang="he-IL" dirty="0"/>
          </a:p>
        </p:txBody>
      </p:sp>
      <p:grpSp>
        <p:nvGrpSpPr>
          <p:cNvPr id="68" name="קבוצה 67">
            <a:extLst>
              <a:ext uri="{FF2B5EF4-FFF2-40B4-BE49-F238E27FC236}">
                <a16:creationId xmlns:a16="http://schemas.microsoft.com/office/drawing/2014/main" id="{089752DF-C1E5-49F1-976D-A309479C3C2F}"/>
              </a:ext>
            </a:extLst>
          </p:cNvPr>
          <p:cNvGrpSpPr/>
          <p:nvPr/>
        </p:nvGrpSpPr>
        <p:grpSpPr>
          <a:xfrm>
            <a:off x="-948" y="5503648"/>
            <a:ext cx="1199887" cy="716627"/>
            <a:chOff x="-139148" y="6141373"/>
            <a:chExt cx="1199887" cy="716627"/>
          </a:xfrm>
        </p:grpSpPr>
        <p:sp>
          <p:nvSpPr>
            <p:cNvPr id="69" name="לחצן פעולה: עבור לדף הבית 68">
              <a:hlinkClick r:id="rId10" action="ppaction://hlinksldjump" highlightClick="1"/>
              <a:extLst>
                <a:ext uri="{FF2B5EF4-FFF2-40B4-BE49-F238E27FC236}">
                  <a16:creationId xmlns:a16="http://schemas.microsoft.com/office/drawing/2014/main" id="{4CB662C9-3572-4522-9F63-59F2D25B7297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CC1F0BC9-1DD9-410F-BC9E-90484F8F96D8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29BA0-507D-41F7-981B-FBA4BD55BAD9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65" name="מציין מיקום של כותרת תחתונה 6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71" name="מציין מיקום של מספר שקופית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9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64" grpId="0" animBg="1"/>
      <p:bldP spid="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52A7A5D-D3CB-4A20-BBF9-6F88102A1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1600" dirty="0"/>
              <a:t>דף י עמ' א</a:t>
            </a:r>
            <a:br>
              <a:rPr lang="he-IL" sz="1600" dirty="0"/>
            </a:br>
            <a:r>
              <a:rPr lang="he-IL" sz="2800" dirty="0"/>
              <a:t>א"ל רב אשי לרב כהנא:  בלא דאי </a:t>
            </a:r>
            <a:r>
              <a:rPr lang="he-IL" sz="2800" dirty="0" err="1"/>
              <a:t>נמי</a:t>
            </a:r>
            <a:r>
              <a:rPr lang="he-IL" sz="2800" dirty="0"/>
              <a:t> משכחת לה </a:t>
            </a:r>
            <a:br>
              <a:rPr lang="he-IL" sz="2800" dirty="0"/>
            </a:br>
            <a:r>
              <a:rPr lang="he-IL" sz="2800" dirty="0"/>
              <a:t>יעקב אנס כלתו והוליד ממנה בן ומת בלא בנים ונפלה לה קמי ברה </a:t>
            </a:r>
            <a:br>
              <a:rPr lang="he-IL" sz="2800" dirty="0"/>
            </a:br>
            <a:r>
              <a:rPr lang="he-IL" sz="2800" dirty="0"/>
              <a:t> </a:t>
            </a:r>
            <a:r>
              <a:rPr lang="he-IL" sz="2800" dirty="0" err="1"/>
              <a:t>ומיגו</a:t>
            </a:r>
            <a:r>
              <a:rPr lang="he-IL" sz="2800" dirty="0"/>
              <a:t> </a:t>
            </a:r>
            <a:r>
              <a:rPr lang="he-IL" sz="2800" dirty="0" err="1"/>
              <a:t>דאיהי</a:t>
            </a:r>
            <a:r>
              <a:rPr lang="he-IL" sz="2800" dirty="0"/>
              <a:t> אסירה צרתה </a:t>
            </a:r>
            <a:r>
              <a:rPr lang="he-IL" sz="2800" dirty="0" err="1"/>
              <a:t>נמי</a:t>
            </a:r>
            <a:r>
              <a:rPr lang="he-IL" sz="2800" dirty="0"/>
              <a:t> אסירה</a:t>
            </a:r>
            <a:endParaRPr lang="he-IL" sz="3200" dirty="0"/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B3450171-B489-437C-ADB2-C96D1A9C5942}"/>
              </a:ext>
            </a:extLst>
          </p:cNvPr>
          <p:cNvGrpSpPr/>
          <p:nvPr/>
        </p:nvGrpSpPr>
        <p:grpSpPr>
          <a:xfrm>
            <a:off x="6984994" y="4442272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486B7904-4502-48CA-8ACB-F5630967E7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2ADB2A1-7512-43EC-829C-163515957C3C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9B008AE9-BB89-4DFF-BA2E-CB815C50B92D}"/>
              </a:ext>
            </a:extLst>
          </p:cNvPr>
          <p:cNvGrpSpPr/>
          <p:nvPr/>
        </p:nvGrpSpPr>
        <p:grpSpPr>
          <a:xfrm>
            <a:off x="2865289" y="3041741"/>
            <a:ext cx="939800" cy="990600"/>
            <a:chOff x="4794371" y="3098561"/>
            <a:chExt cx="939800" cy="9906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230B45BE-4691-4B5E-9AF8-5D64D20409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6500784-9FA6-4125-A748-842E72C01812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ACB88966-9A0E-4943-B4E2-5A2853606FC4}"/>
              </a:ext>
            </a:extLst>
          </p:cNvPr>
          <p:cNvGrpSpPr/>
          <p:nvPr/>
        </p:nvGrpSpPr>
        <p:grpSpPr>
          <a:xfrm>
            <a:off x="6650756" y="2078364"/>
            <a:ext cx="1155700" cy="990600"/>
            <a:chOff x="7695484" y="1138474"/>
            <a:chExt cx="1155700" cy="9906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A9BC689A-9EBE-449F-BC48-8F700D76A7D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CFB429B-E011-420F-BE24-DA6EB5339287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6D2B573D-FE96-4B50-A5A7-C51F022CE682}"/>
              </a:ext>
            </a:extLst>
          </p:cNvPr>
          <p:cNvGrpSpPr/>
          <p:nvPr/>
        </p:nvGrpSpPr>
        <p:grpSpPr>
          <a:xfrm>
            <a:off x="4064610" y="4281554"/>
            <a:ext cx="986708" cy="1003300"/>
            <a:chOff x="5011768" y="3997025"/>
            <a:chExt cx="986708" cy="10033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62BBF568-789E-4782-B681-AD8652592DE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4532943-F585-41CA-8060-476E9FE398F8}"/>
                </a:ext>
              </a:extLst>
            </p:cNvPr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72BEB2F7-4D53-47E8-9455-6A0337A2DC7D}"/>
              </a:ext>
            </a:extLst>
          </p:cNvPr>
          <p:cNvGrpSpPr/>
          <p:nvPr/>
        </p:nvGrpSpPr>
        <p:grpSpPr>
          <a:xfrm>
            <a:off x="10288914" y="4573191"/>
            <a:ext cx="889000" cy="889000"/>
            <a:chOff x="1327894" y="2176378"/>
            <a:chExt cx="889000" cy="8890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DF714335-B341-45D5-957A-D6E2F5515B4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6687016-2EC8-4E41-84C5-8E27E0FCABB0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47325942-AD50-4B15-8056-0E6AA1DD5F7A}"/>
              </a:ext>
            </a:extLst>
          </p:cNvPr>
          <p:cNvGrpSpPr/>
          <p:nvPr/>
        </p:nvGrpSpPr>
        <p:grpSpPr>
          <a:xfrm rot="3880914">
            <a:off x="5017216" y="1493872"/>
            <a:ext cx="581941" cy="331309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0" name="חץ למטה 44">
              <a:extLst>
                <a:ext uri="{FF2B5EF4-FFF2-40B4-BE49-F238E27FC236}">
                  <a16:creationId xmlns:a16="http://schemas.microsoft.com/office/drawing/2014/main" id="{EBF52B0B-EDB8-4A9B-BAC1-313558A640F5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870DCAD-67F0-4660-90EA-6D9D05E148AB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14ECB804-8458-4B36-97ED-A89DB8985447}"/>
              </a:ext>
            </a:extLst>
          </p:cNvPr>
          <p:cNvGrpSpPr/>
          <p:nvPr/>
        </p:nvGrpSpPr>
        <p:grpSpPr>
          <a:xfrm>
            <a:off x="4962260" y="4701606"/>
            <a:ext cx="2026225" cy="573531"/>
            <a:chOff x="3338940" y="3851820"/>
            <a:chExt cx="1001755" cy="573531"/>
          </a:xfrm>
          <a:solidFill>
            <a:schemeClr val="accent6">
              <a:lumMod val="60000"/>
              <a:lumOff val="40000"/>
            </a:schemeClr>
          </a:solidFill>
        </p:grpSpPr>
        <p:grpSp>
          <p:nvGrpSpPr>
            <p:cNvPr id="23" name="קבוצה 22">
              <a:extLst>
                <a:ext uri="{FF2B5EF4-FFF2-40B4-BE49-F238E27FC236}">
                  <a16:creationId xmlns:a16="http://schemas.microsoft.com/office/drawing/2014/main" id="{17E09529-BFC4-4145-93DF-20792288FF17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5" name="חץ ימינה 47">
                <a:extLst>
                  <a:ext uri="{FF2B5EF4-FFF2-40B4-BE49-F238E27FC236}">
                    <a16:creationId xmlns:a16="http://schemas.microsoft.com/office/drawing/2014/main" id="{44DF9A12-4263-4A94-AEA6-D6ACF9C8FD27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6274C27-BF2D-4CFF-B99A-2CDC63504078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3E9CC7B-59A7-44FB-B12E-B3CAE277FD10}"/>
                </a:ext>
              </a:extLst>
            </p:cNvPr>
            <p:cNvSpPr txBox="1"/>
            <p:nvPr/>
          </p:nvSpPr>
          <p:spPr>
            <a:xfrm>
              <a:off x="3411282" y="3986395"/>
              <a:ext cx="88978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B59F1F77-6D30-4CE3-A841-6686457FF2CB}"/>
              </a:ext>
            </a:extLst>
          </p:cNvPr>
          <p:cNvGrpSpPr/>
          <p:nvPr/>
        </p:nvGrpSpPr>
        <p:grpSpPr>
          <a:xfrm rot="8348726">
            <a:off x="4620228" y="3392477"/>
            <a:ext cx="2070825" cy="648050"/>
            <a:chOff x="5330952" y="4553712"/>
            <a:chExt cx="1381960" cy="775295"/>
          </a:xfrm>
        </p:grpSpPr>
        <p:sp>
          <p:nvSpPr>
            <p:cNvPr id="28" name="חץ ימינה 54">
              <a:extLst>
                <a:ext uri="{FF2B5EF4-FFF2-40B4-BE49-F238E27FC236}">
                  <a16:creationId xmlns:a16="http://schemas.microsoft.com/office/drawing/2014/main" id="{21DFC3CF-95BE-4017-9D6F-BCFEE427B582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8EE7768-BF4D-4370-A9A4-9019C4909BDD}"/>
                </a:ext>
              </a:extLst>
            </p:cNvPr>
            <p:cNvSpPr txBox="1"/>
            <p:nvPr/>
          </p:nvSpPr>
          <p:spPr>
            <a:xfrm rot="10983162"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אנס</a:t>
              </a: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02A303CA-0D0D-4915-A98F-4A65A5F06F53}"/>
              </a:ext>
            </a:extLst>
          </p:cNvPr>
          <p:cNvGrpSpPr/>
          <p:nvPr/>
        </p:nvGrpSpPr>
        <p:grpSpPr>
          <a:xfrm rot="20956156">
            <a:off x="7184141" y="3299887"/>
            <a:ext cx="581941" cy="116010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1" name="חץ למטה 44">
              <a:extLst>
                <a:ext uri="{FF2B5EF4-FFF2-40B4-BE49-F238E27FC236}">
                  <a16:creationId xmlns:a16="http://schemas.microsoft.com/office/drawing/2014/main" id="{F91C6DF8-56DE-459D-AEB3-0AD2C200CEDC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7AA7FDA-0087-4E38-8DE1-F0D3F0573CD3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C7CC575E-D20A-40F9-969E-82765BE6B1B6}"/>
              </a:ext>
            </a:extLst>
          </p:cNvPr>
          <p:cNvGrpSpPr/>
          <p:nvPr/>
        </p:nvGrpSpPr>
        <p:grpSpPr>
          <a:xfrm rot="8998447">
            <a:off x="3774686" y="3817414"/>
            <a:ext cx="581941" cy="116010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4" name="חץ למטה 44">
              <a:extLst>
                <a:ext uri="{FF2B5EF4-FFF2-40B4-BE49-F238E27FC236}">
                  <a16:creationId xmlns:a16="http://schemas.microsoft.com/office/drawing/2014/main" id="{DEDB6E8D-5C08-4B6D-AAEC-267EC3ACF7E4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61B68C4-3F5A-4E33-B2FD-02537674F9A6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sp>
        <p:nvSpPr>
          <p:cNvPr id="36" name="קשת מלאה 35">
            <a:extLst>
              <a:ext uri="{FF2B5EF4-FFF2-40B4-BE49-F238E27FC236}">
                <a16:creationId xmlns:a16="http://schemas.microsoft.com/office/drawing/2014/main" id="{47D8E77A-CD38-43EE-A5A4-4C77F79507A1}"/>
              </a:ext>
            </a:extLst>
          </p:cNvPr>
          <p:cNvSpPr/>
          <p:nvPr/>
        </p:nvSpPr>
        <p:spPr>
          <a:xfrm rot="11683982">
            <a:off x="1681575" y="3894774"/>
            <a:ext cx="5512788" cy="1902341"/>
          </a:xfrm>
          <a:prstGeom prst="blockArc">
            <a:avLst>
              <a:gd name="adj1" fmla="val 10800000"/>
              <a:gd name="adj2" fmla="val 1489163"/>
              <a:gd name="adj3" fmla="val 1927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0B73985-D269-44C9-BB66-2CF4F71A180B}"/>
              </a:ext>
            </a:extLst>
          </p:cNvPr>
          <p:cNvSpPr txBox="1"/>
          <p:nvPr/>
        </p:nvSpPr>
        <p:spPr>
          <a:xfrm rot="1513676">
            <a:off x="1716047" y="4722201"/>
            <a:ext cx="192313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אחים מן האב</a:t>
            </a:r>
          </a:p>
        </p:txBody>
      </p:sp>
      <p:grpSp>
        <p:nvGrpSpPr>
          <p:cNvPr id="38" name="קבוצה 37">
            <a:extLst>
              <a:ext uri="{FF2B5EF4-FFF2-40B4-BE49-F238E27FC236}">
                <a16:creationId xmlns:a16="http://schemas.microsoft.com/office/drawing/2014/main" id="{B78C16F0-886D-4720-90EE-4E6657E21C93}"/>
              </a:ext>
            </a:extLst>
          </p:cNvPr>
          <p:cNvGrpSpPr/>
          <p:nvPr/>
        </p:nvGrpSpPr>
        <p:grpSpPr>
          <a:xfrm rot="10625017">
            <a:off x="8203650" y="4784876"/>
            <a:ext cx="1886214" cy="573531"/>
            <a:chOff x="3338940" y="3851820"/>
            <a:chExt cx="1005917" cy="573531"/>
          </a:xfrm>
          <a:solidFill>
            <a:schemeClr val="accent6">
              <a:lumMod val="60000"/>
              <a:lumOff val="40000"/>
            </a:schemeClr>
          </a:solidFill>
        </p:grpSpPr>
        <p:grpSp>
          <p:nvGrpSpPr>
            <p:cNvPr id="39" name="קבוצה 38">
              <a:extLst>
                <a:ext uri="{FF2B5EF4-FFF2-40B4-BE49-F238E27FC236}">
                  <a16:creationId xmlns:a16="http://schemas.microsoft.com/office/drawing/2014/main" id="{96A02387-C979-458A-B6AC-CA4A4A0E9720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1" name="חץ ימינה 47">
                <a:extLst>
                  <a:ext uri="{FF2B5EF4-FFF2-40B4-BE49-F238E27FC236}">
                    <a16:creationId xmlns:a16="http://schemas.microsoft.com/office/drawing/2014/main" id="{A1F5D582-8F8F-4EFE-A851-EA962AE5C3D4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70AD77C-E562-47D8-A1AF-E03DB5719ECF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CB4F1ED-BEE3-4FF3-A3E2-F3485F434C36}"/>
                </a:ext>
              </a:extLst>
            </p:cNvPr>
            <p:cNvSpPr txBox="1"/>
            <p:nvPr/>
          </p:nvSpPr>
          <p:spPr>
            <a:xfrm rot="10974983">
              <a:off x="3647868" y="4030887"/>
              <a:ext cx="696989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E4078EF2-76EC-48E2-9A4A-F5979758F946}"/>
              </a:ext>
            </a:extLst>
          </p:cNvPr>
          <p:cNvGrpSpPr/>
          <p:nvPr/>
        </p:nvGrpSpPr>
        <p:grpSpPr>
          <a:xfrm>
            <a:off x="7825954" y="3509908"/>
            <a:ext cx="980556" cy="1273296"/>
            <a:chOff x="1047931" y="4391642"/>
            <a:chExt cx="1186776" cy="1807313"/>
          </a:xfrm>
        </p:grpSpPr>
        <p:pic>
          <p:nvPicPr>
            <p:cNvPr id="44" name="תמונה 43">
              <a:extLst>
                <a:ext uri="{FF2B5EF4-FFF2-40B4-BE49-F238E27FC236}">
                  <a16:creationId xmlns:a16="http://schemas.microsoft.com/office/drawing/2014/main" id="{947BC746-3FDE-4A13-96AD-B5545D1EB3D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F2051AD-EE0E-4B2C-B5F6-AE8465248397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6" name="קשת מלאה 45">
            <a:extLst>
              <a:ext uri="{FF2B5EF4-FFF2-40B4-BE49-F238E27FC236}">
                <a16:creationId xmlns:a16="http://schemas.microsoft.com/office/drawing/2014/main" id="{46492244-F7A5-4C85-93F1-5FE938642AD2}"/>
              </a:ext>
            </a:extLst>
          </p:cNvPr>
          <p:cNvSpPr/>
          <p:nvPr/>
        </p:nvSpPr>
        <p:spPr>
          <a:xfrm rot="10471158">
            <a:off x="2571590" y="4916685"/>
            <a:ext cx="8097257" cy="1941273"/>
          </a:xfrm>
          <a:prstGeom prst="blockArc">
            <a:avLst>
              <a:gd name="adj1" fmla="val 10800000"/>
              <a:gd name="adj2" fmla="val 1272951"/>
              <a:gd name="adj3" fmla="val 743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000BE74-A767-47A9-8832-10B340F89934}"/>
              </a:ext>
            </a:extLst>
          </p:cNvPr>
          <p:cNvSpPr txBox="1"/>
          <p:nvPr/>
        </p:nvSpPr>
        <p:spPr>
          <a:xfrm rot="21358451">
            <a:off x="4891058" y="6399855"/>
            <a:ext cx="31222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חנה ודבורה נופלות לפני לוי ליבום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7EAA9B1-9FE5-45C9-96C1-57272C3DC41C}"/>
              </a:ext>
            </a:extLst>
          </p:cNvPr>
          <p:cNvSpPr txBox="1"/>
          <p:nvPr/>
        </p:nvSpPr>
        <p:spPr>
          <a:xfrm>
            <a:off x="92401" y="5037484"/>
            <a:ext cx="2340077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לוי לא יכול ליבם את דבורה </a:t>
            </a:r>
            <a:r>
              <a:rPr lang="he-IL" dirty="0" err="1"/>
              <a:t>אימו</a:t>
            </a:r>
            <a:r>
              <a:rPr lang="he-IL" dirty="0"/>
              <a:t>, לכן גם חנה צרתה פטורה </a:t>
            </a:r>
            <a:r>
              <a:rPr lang="he-IL" dirty="0" err="1"/>
              <a:t>מהיבום</a:t>
            </a:r>
            <a:endParaRPr lang="he-IL" dirty="0"/>
          </a:p>
        </p:txBody>
      </p:sp>
      <p:grpSp>
        <p:nvGrpSpPr>
          <p:cNvPr id="49" name="קבוצה 48">
            <a:extLst>
              <a:ext uri="{FF2B5EF4-FFF2-40B4-BE49-F238E27FC236}">
                <a16:creationId xmlns:a16="http://schemas.microsoft.com/office/drawing/2014/main" id="{A1A7C5E0-5979-4D21-A269-F8ED9F92191A}"/>
              </a:ext>
            </a:extLst>
          </p:cNvPr>
          <p:cNvGrpSpPr/>
          <p:nvPr/>
        </p:nvGrpSpPr>
        <p:grpSpPr>
          <a:xfrm>
            <a:off x="146557" y="2912200"/>
            <a:ext cx="1199887" cy="716627"/>
            <a:chOff x="-139148" y="6141373"/>
            <a:chExt cx="1199887" cy="716627"/>
          </a:xfrm>
        </p:grpSpPr>
        <p:sp>
          <p:nvSpPr>
            <p:cNvPr id="50" name="לחצן פעולה: עבור לדף הבית 49">
              <a:hlinkClick r:id="rId8" action="ppaction://hlinksldjump" highlightClick="1"/>
              <a:extLst>
                <a:ext uri="{FF2B5EF4-FFF2-40B4-BE49-F238E27FC236}">
                  <a16:creationId xmlns:a16="http://schemas.microsoft.com/office/drawing/2014/main" id="{55CAC008-5093-475D-9279-B90217D8D430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57CDBAB-3A8A-4BCD-9A1C-B86513ABD710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4175-CE95-4E71-9FF2-85A7D6797920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52" name="מציין מיקום של כותרת תחתונה 5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53" name="מציין מיקום של מספר שקופית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214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46" grpId="0" animBg="1"/>
      <p:bldP spid="47" grpId="0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F22957D-4FC7-4B71-BB73-23250E306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033" y="61093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e-IL" sz="2800" dirty="0" err="1"/>
              <a:t>דתני</a:t>
            </a:r>
            <a:r>
              <a:rPr lang="he-IL" sz="2800" dirty="0"/>
              <a:t> לוי: אמו, פעמים פוטרת צרתה ופעמים אינה פוטרת צרתה.   כיצד ? </a:t>
            </a:r>
            <a:br>
              <a:rPr lang="he-IL" sz="2800" dirty="0"/>
            </a:br>
            <a:r>
              <a:rPr lang="he-IL" sz="2800" dirty="0"/>
              <a:t>הייתה </a:t>
            </a:r>
            <a:r>
              <a:rPr lang="he-IL" sz="2800" dirty="0">
                <a:highlight>
                  <a:srgbClr val="FFFF00"/>
                </a:highlight>
              </a:rPr>
              <a:t>אמו נשואת אביו </a:t>
            </a:r>
            <a:r>
              <a:rPr lang="he-IL" sz="2800" dirty="0"/>
              <a:t>ונשאת לאחיו מאביו ומת. </a:t>
            </a:r>
            <a:br>
              <a:rPr lang="he-IL" sz="2800" dirty="0"/>
            </a:br>
            <a:r>
              <a:rPr lang="he-IL" sz="2800" dirty="0"/>
              <a:t>זו היא אמו שאין פוטרת צרתה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8849FC-A21E-4EE6-A1DF-E0B915BD9A1A}"/>
              </a:ext>
            </a:extLst>
          </p:cNvPr>
          <p:cNvSpPr txBox="1"/>
          <p:nvPr/>
        </p:nvSpPr>
        <p:spPr>
          <a:xfrm>
            <a:off x="5240594" y="98323"/>
            <a:ext cx="173047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י עמ' א</a:t>
            </a:r>
            <a:r>
              <a:rPr lang="he-IL" sz="3600" dirty="0"/>
              <a:t/>
            </a:r>
            <a:br>
              <a:rPr lang="he-IL" sz="3600" dirty="0"/>
            </a:br>
            <a:endParaRPr lang="he-IL" dirty="0"/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5A237C3A-ED85-4D7A-8A7B-7D027CE9D978}"/>
              </a:ext>
            </a:extLst>
          </p:cNvPr>
          <p:cNvGrpSpPr/>
          <p:nvPr/>
        </p:nvGrpSpPr>
        <p:grpSpPr>
          <a:xfrm>
            <a:off x="6294436" y="2621188"/>
            <a:ext cx="939800" cy="990600"/>
            <a:chOff x="4794371" y="3098561"/>
            <a:chExt cx="939800" cy="9906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8A8BCA19-3231-4A52-8126-BB0380E1B2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36AFC79-586C-460F-8C75-625B2BA620F0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4B523BE9-205A-40A7-88B9-1CE43FD568FE}"/>
              </a:ext>
            </a:extLst>
          </p:cNvPr>
          <p:cNvGrpSpPr/>
          <p:nvPr/>
        </p:nvGrpSpPr>
        <p:grpSpPr>
          <a:xfrm>
            <a:off x="3889871" y="4721814"/>
            <a:ext cx="1170677" cy="914400"/>
            <a:chOff x="3976777" y="2893924"/>
            <a:chExt cx="1170677" cy="9144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18610000-D176-41DA-9C17-7F33AD64A8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E2F273-3D9C-4151-B152-1BFE4A03B6DC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D3B52004-BFA0-44E2-84C2-383A00C2C8BE}"/>
              </a:ext>
            </a:extLst>
          </p:cNvPr>
          <p:cNvGrpSpPr/>
          <p:nvPr/>
        </p:nvGrpSpPr>
        <p:grpSpPr>
          <a:xfrm>
            <a:off x="1345817" y="5219618"/>
            <a:ext cx="1274312" cy="1092200"/>
            <a:chOff x="5399538" y="2882900"/>
            <a:chExt cx="1274312" cy="10922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9C57972D-51E2-435C-B6A2-B876E05C2B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0948630-3B9C-43F0-B804-66C9893A324E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850B2E70-57A3-409D-95FB-A8A9D1A1346E}"/>
              </a:ext>
            </a:extLst>
          </p:cNvPr>
          <p:cNvGrpSpPr/>
          <p:nvPr/>
        </p:nvGrpSpPr>
        <p:grpSpPr>
          <a:xfrm>
            <a:off x="4350041" y="2935454"/>
            <a:ext cx="761162" cy="889000"/>
            <a:chOff x="4565410" y="4442364"/>
            <a:chExt cx="761162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3CB6BB08-F238-472F-8EAF-2C14E83310A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46767C9-16A8-4FAB-8F6B-E85F133F11BC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FDF38F82-0B4E-452E-B627-001EFADB0E79}"/>
              </a:ext>
            </a:extLst>
          </p:cNvPr>
          <p:cNvGrpSpPr/>
          <p:nvPr/>
        </p:nvGrpSpPr>
        <p:grpSpPr>
          <a:xfrm>
            <a:off x="8615122" y="2987163"/>
            <a:ext cx="934053" cy="990600"/>
            <a:chOff x="5147576" y="4839179"/>
            <a:chExt cx="723900" cy="8890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62B2C29C-A3FC-48FD-B481-118D7F657A8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F6E1E4C-B24B-4FBD-88FE-E04035632268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FFF0214A-0D15-465B-A53A-0B173A54EDC1}"/>
              </a:ext>
            </a:extLst>
          </p:cNvPr>
          <p:cNvGrpSpPr/>
          <p:nvPr/>
        </p:nvGrpSpPr>
        <p:grpSpPr>
          <a:xfrm>
            <a:off x="8601393" y="4967028"/>
            <a:ext cx="1155700" cy="990600"/>
            <a:chOff x="7695484" y="1138474"/>
            <a:chExt cx="1155700" cy="990600"/>
          </a:xfrm>
        </p:grpSpPr>
        <p:pic>
          <p:nvPicPr>
            <p:cNvPr id="20" name="תמונה 19">
              <a:extLst>
                <a:ext uri="{FF2B5EF4-FFF2-40B4-BE49-F238E27FC236}">
                  <a16:creationId xmlns:a16="http://schemas.microsoft.com/office/drawing/2014/main" id="{ABDDF998-873C-4237-A21B-9FEF69A1161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E61450C-1BF8-4D7A-B80E-368FE632EFD2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8002082E-3230-4362-AA6E-0FD9D339CF75}"/>
              </a:ext>
            </a:extLst>
          </p:cNvPr>
          <p:cNvGrpSpPr/>
          <p:nvPr/>
        </p:nvGrpSpPr>
        <p:grpSpPr>
          <a:xfrm rot="9611671">
            <a:off x="5309592" y="2914880"/>
            <a:ext cx="1127264" cy="573531"/>
            <a:chOff x="5551678" y="4653444"/>
            <a:chExt cx="872248" cy="573531"/>
          </a:xfrm>
          <a:solidFill>
            <a:schemeClr val="bg1">
              <a:lumMod val="95000"/>
            </a:schemeClr>
          </a:solidFill>
        </p:grpSpPr>
        <p:grpSp>
          <p:nvGrpSpPr>
            <p:cNvPr id="23" name="קבוצה 22">
              <a:extLst>
                <a:ext uri="{FF2B5EF4-FFF2-40B4-BE49-F238E27FC236}">
                  <a16:creationId xmlns:a16="http://schemas.microsoft.com/office/drawing/2014/main" id="{CE02B2D6-BAA3-48E9-B8C8-A55CE98201E9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5" name="חץ ימינה 51">
                <a:extLst>
                  <a:ext uri="{FF2B5EF4-FFF2-40B4-BE49-F238E27FC236}">
                    <a16:creationId xmlns:a16="http://schemas.microsoft.com/office/drawing/2014/main" id="{0F75A16D-3AF5-42F7-A958-697E2510DFDF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2F5C857-BC39-4926-B3B6-E6434D639923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65D1198-03DA-45C5-BFE4-AA8F1F066C95}"/>
                </a:ext>
              </a:extLst>
            </p:cNvPr>
            <p:cNvSpPr txBox="1"/>
            <p:nvPr/>
          </p:nvSpPr>
          <p:spPr>
            <a:xfrm rot="10791408">
              <a:off x="5551678" y="4822303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95C3691D-E833-4B2F-A0F1-37F8D3DB9E3C}"/>
              </a:ext>
            </a:extLst>
          </p:cNvPr>
          <p:cNvGrpSpPr/>
          <p:nvPr/>
        </p:nvGrpSpPr>
        <p:grpSpPr>
          <a:xfrm rot="198330">
            <a:off x="7367569" y="3113030"/>
            <a:ext cx="1189106" cy="573531"/>
            <a:chOff x="5563562" y="4653444"/>
            <a:chExt cx="860364" cy="573531"/>
          </a:xfrm>
          <a:solidFill>
            <a:schemeClr val="bg1">
              <a:lumMod val="95000"/>
            </a:schemeClr>
          </a:solidFill>
        </p:grpSpPr>
        <p:grpSp>
          <p:nvGrpSpPr>
            <p:cNvPr id="28" name="קבוצה 27">
              <a:extLst>
                <a:ext uri="{FF2B5EF4-FFF2-40B4-BE49-F238E27FC236}">
                  <a16:creationId xmlns:a16="http://schemas.microsoft.com/office/drawing/2014/main" id="{20405438-CEBD-4896-AC79-724698DA50BD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0" name="חץ ימינה 51">
                <a:extLst>
                  <a:ext uri="{FF2B5EF4-FFF2-40B4-BE49-F238E27FC236}">
                    <a16:creationId xmlns:a16="http://schemas.microsoft.com/office/drawing/2014/main" id="{EF625ED5-7DD0-409C-870D-BE536FEC2CED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AA55271-6824-4FDE-A873-8ECD3556B89F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1A5876D-BD05-4C46-93ED-51BC521C3A5A}"/>
                </a:ext>
              </a:extLst>
            </p:cNvPr>
            <p:cNvSpPr txBox="1"/>
            <p:nvPr/>
          </p:nvSpPr>
          <p:spPr>
            <a:xfrm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32" name="קבוצה 31">
            <a:extLst>
              <a:ext uri="{FF2B5EF4-FFF2-40B4-BE49-F238E27FC236}">
                <a16:creationId xmlns:a16="http://schemas.microsoft.com/office/drawing/2014/main" id="{1BFE2AB1-072E-47A6-B538-184A86C2AA07}"/>
              </a:ext>
            </a:extLst>
          </p:cNvPr>
          <p:cNvGrpSpPr/>
          <p:nvPr/>
        </p:nvGrpSpPr>
        <p:grpSpPr>
          <a:xfrm>
            <a:off x="8858083" y="4041856"/>
            <a:ext cx="577970" cy="77650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44">
              <a:extLst>
                <a:ext uri="{FF2B5EF4-FFF2-40B4-BE49-F238E27FC236}">
                  <a16:creationId xmlns:a16="http://schemas.microsoft.com/office/drawing/2014/main" id="{286D6E61-0663-4A5D-AC7E-612729C90711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975CD38-2AF0-40F2-ACDB-A006C49C1222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F92EC066-00D7-4CEF-A234-61B6104C57B6}"/>
              </a:ext>
            </a:extLst>
          </p:cNvPr>
          <p:cNvGrpSpPr/>
          <p:nvPr/>
        </p:nvGrpSpPr>
        <p:grpSpPr>
          <a:xfrm>
            <a:off x="4224358" y="3873181"/>
            <a:ext cx="577970" cy="77650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6" name="חץ למטה 44">
              <a:extLst>
                <a:ext uri="{FF2B5EF4-FFF2-40B4-BE49-F238E27FC236}">
                  <a16:creationId xmlns:a16="http://schemas.microsoft.com/office/drawing/2014/main" id="{FB357FB5-3E67-418D-AE8C-0E1C3A006A2C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8546663-068D-4B6C-8183-9CFC4A163458}"/>
                </a:ext>
              </a:extLst>
            </p:cNvPr>
            <p:cNvSpPr txBox="1"/>
            <p:nvPr/>
          </p:nvSpPr>
          <p:spPr>
            <a:xfrm>
              <a:off x="6154230" y="3738723"/>
              <a:ext cx="444502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38" name="קבוצה 37">
            <a:extLst>
              <a:ext uri="{FF2B5EF4-FFF2-40B4-BE49-F238E27FC236}">
                <a16:creationId xmlns:a16="http://schemas.microsoft.com/office/drawing/2014/main" id="{FA8E6416-C344-47F5-A5AE-541DDDA5A77E}"/>
              </a:ext>
            </a:extLst>
          </p:cNvPr>
          <p:cNvGrpSpPr/>
          <p:nvPr/>
        </p:nvGrpSpPr>
        <p:grpSpPr>
          <a:xfrm>
            <a:off x="6892447" y="1979092"/>
            <a:ext cx="887361" cy="1218329"/>
            <a:chOff x="1008341" y="4391642"/>
            <a:chExt cx="1226366" cy="1807313"/>
          </a:xfrm>
        </p:grpSpPr>
        <p:pic>
          <p:nvPicPr>
            <p:cNvPr id="39" name="תמונה 38">
              <a:extLst>
                <a:ext uri="{FF2B5EF4-FFF2-40B4-BE49-F238E27FC236}">
                  <a16:creationId xmlns:a16="http://schemas.microsoft.com/office/drawing/2014/main" id="{780FACAD-AE2F-4F99-8320-B694ACA52DD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4758E2E-C349-418C-A880-A807F2FC74F2}"/>
                </a:ext>
              </a:extLst>
            </p:cNvPr>
            <p:cNvSpPr txBox="1"/>
            <p:nvPr/>
          </p:nvSpPr>
          <p:spPr>
            <a:xfrm>
              <a:off x="1008341" y="4973506"/>
              <a:ext cx="1033272" cy="5935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</a:t>
              </a:r>
            </a:p>
          </p:txBody>
        </p:sp>
      </p:grpSp>
      <p:grpSp>
        <p:nvGrpSpPr>
          <p:cNvPr id="41" name="קבוצה 40">
            <a:extLst>
              <a:ext uri="{FF2B5EF4-FFF2-40B4-BE49-F238E27FC236}">
                <a16:creationId xmlns:a16="http://schemas.microsoft.com/office/drawing/2014/main" id="{DC2BD2B5-1516-41A8-82E2-81C9891D87FB}"/>
              </a:ext>
            </a:extLst>
          </p:cNvPr>
          <p:cNvGrpSpPr/>
          <p:nvPr/>
        </p:nvGrpSpPr>
        <p:grpSpPr>
          <a:xfrm rot="9611671">
            <a:off x="2678758" y="5388426"/>
            <a:ext cx="1127264" cy="573531"/>
            <a:chOff x="5551678" y="4653444"/>
            <a:chExt cx="872248" cy="573531"/>
          </a:xfrm>
          <a:solidFill>
            <a:schemeClr val="bg1">
              <a:lumMod val="95000"/>
            </a:schemeClr>
          </a:solidFill>
        </p:grpSpPr>
        <p:grpSp>
          <p:nvGrpSpPr>
            <p:cNvPr id="42" name="קבוצה 41">
              <a:extLst>
                <a:ext uri="{FF2B5EF4-FFF2-40B4-BE49-F238E27FC236}">
                  <a16:creationId xmlns:a16="http://schemas.microsoft.com/office/drawing/2014/main" id="{029C2535-19B3-490B-BB57-D8FEE079AA6D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4" name="חץ ימינה 51">
                <a:extLst>
                  <a:ext uri="{FF2B5EF4-FFF2-40B4-BE49-F238E27FC236}">
                    <a16:creationId xmlns:a16="http://schemas.microsoft.com/office/drawing/2014/main" id="{5B9EDE12-B1FB-4038-9690-C6F3FAC08901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B240B07-127F-4691-8009-874F88A95A0E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88320EC-6F27-4DB6-B0D6-CAC74A0A7303}"/>
                </a:ext>
              </a:extLst>
            </p:cNvPr>
            <p:cNvSpPr txBox="1"/>
            <p:nvPr/>
          </p:nvSpPr>
          <p:spPr>
            <a:xfrm rot="10791408">
              <a:off x="5551678" y="4822303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197DE7E5-D140-47F8-A10B-B2E52AB20226}"/>
              </a:ext>
            </a:extLst>
          </p:cNvPr>
          <p:cNvGrpSpPr/>
          <p:nvPr/>
        </p:nvGrpSpPr>
        <p:grpSpPr>
          <a:xfrm rot="20223257">
            <a:off x="4850270" y="4438388"/>
            <a:ext cx="4036624" cy="573531"/>
            <a:chOff x="5535058" y="4653444"/>
            <a:chExt cx="888868" cy="573531"/>
          </a:xfrm>
          <a:solidFill>
            <a:schemeClr val="bg1">
              <a:lumMod val="95000"/>
            </a:schemeClr>
          </a:solidFill>
        </p:grpSpPr>
        <p:grpSp>
          <p:nvGrpSpPr>
            <p:cNvPr id="47" name="קבוצה 46">
              <a:extLst>
                <a:ext uri="{FF2B5EF4-FFF2-40B4-BE49-F238E27FC236}">
                  <a16:creationId xmlns:a16="http://schemas.microsoft.com/office/drawing/2014/main" id="{CB57065B-9E3C-4318-A848-DED282235FA6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9" name="חץ ימינה 51">
                <a:extLst>
                  <a:ext uri="{FF2B5EF4-FFF2-40B4-BE49-F238E27FC236}">
                    <a16:creationId xmlns:a16="http://schemas.microsoft.com/office/drawing/2014/main" id="{B5701CD5-B2F9-4F49-A79E-4ACD8E8F947D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3D931308-41E5-4552-B861-5F2DE9C72C8D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17C3095-601F-40EC-8CD0-03E52DA59946}"/>
                </a:ext>
              </a:extLst>
            </p:cNvPr>
            <p:cNvSpPr txBox="1"/>
            <p:nvPr/>
          </p:nvSpPr>
          <p:spPr>
            <a:xfrm>
              <a:off x="5535058" y="4786047"/>
              <a:ext cx="4622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51" name="קבוצה 50">
            <a:extLst>
              <a:ext uri="{FF2B5EF4-FFF2-40B4-BE49-F238E27FC236}">
                <a16:creationId xmlns:a16="http://schemas.microsoft.com/office/drawing/2014/main" id="{01F26423-58E8-4896-A9BD-2F265A5D7997}"/>
              </a:ext>
            </a:extLst>
          </p:cNvPr>
          <p:cNvGrpSpPr/>
          <p:nvPr/>
        </p:nvGrpSpPr>
        <p:grpSpPr>
          <a:xfrm>
            <a:off x="3044928" y="4154477"/>
            <a:ext cx="1012514" cy="1102128"/>
            <a:chOff x="1011477" y="4391642"/>
            <a:chExt cx="1223230" cy="1807313"/>
          </a:xfrm>
        </p:grpSpPr>
        <p:pic>
          <p:nvPicPr>
            <p:cNvPr id="52" name="תמונה 51">
              <a:extLst>
                <a:ext uri="{FF2B5EF4-FFF2-40B4-BE49-F238E27FC236}">
                  <a16:creationId xmlns:a16="http://schemas.microsoft.com/office/drawing/2014/main" id="{9610B78F-1D09-417C-8753-89EC225D911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64C5239-5D00-4F7E-9A9A-9225C9B37BA8}"/>
                </a:ext>
              </a:extLst>
            </p:cNvPr>
            <p:cNvSpPr txBox="1"/>
            <p:nvPr/>
          </p:nvSpPr>
          <p:spPr>
            <a:xfrm>
              <a:off x="1011477" y="4577136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4" name="קשת מלאה 53">
            <a:extLst>
              <a:ext uri="{FF2B5EF4-FFF2-40B4-BE49-F238E27FC236}">
                <a16:creationId xmlns:a16="http://schemas.microsoft.com/office/drawing/2014/main" id="{15CEC5E6-38BE-4FF4-AC29-26040CF2B779}"/>
              </a:ext>
            </a:extLst>
          </p:cNvPr>
          <p:cNvSpPr/>
          <p:nvPr/>
        </p:nvSpPr>
        <p:spPr>
          <a:xfrm rot="9649182">
            <a:off x="1131021" y="4474113"/>
            <a:ext cx="8656725" cy="1644109"/>
          </a:xfrm>
          <a:prstGeom prst="blockArc">
            <a:avLst>
              <a:gd name="adj1" fmla="val 10629873"/>
              <a:gd name="adj2" fmla="val 415089"/>
              <a:gd name="adj3" fmla="val 735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9B15B50-734D-4563-AE7D-08B86285002F}"/>
              </a:ext>
            </a:extLst>
          </p:cNvPr>
          <p:cNvSpPr txBox="1"/>
          <p:nvPr/>
        </p:nvSpPr>
        <p:spPr>
          <a:xfrm>
            <a:off x="2380743" y="3279039"/>
            <a:ext cx="217870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אם יהודה </a:t>
            </a:r>
          </a:p>
          <a:p>
            <a:r>
              <a:rPr lang="he-IL" sz="1600" dirty="0"/>
              <a:t>נשואת אביו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91DBE5A-A861-491E-9516-27AF4B1B0CC9}"/>
              </a:ext>
            </a:extLst>
          </p:cNvPr>
          <p:cNvSpPr txBox="1"/>
          <p:nvPr/>
        </p:nvSpPr>
        <p:spPr>
          <a:xfrm>
            <a:off x="9354757" y="3051256"/>
            <a:ext cx="147117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רבקה אם שמעון נשואת אחיו</a:t>
            </a:r>
          </a:p>
        </p:txBody>
      </p:sp>
      <p:grpSp>
        <p:nvGrpSpPr>
          <p:cNvPr id="57" name="קבוצה 56">
            <a:extLst>
              <a:ext uri="{FF2B5EF4-FFF2-40B4-BE49-F238E27FC236}">
                <a16:creationId xmlns:a16="http://schemas.microsoft.com/office/drawing/2014/main" id="{2338C831-D9A8-4247-A7D1-1FF012EE977E}"/>
              </a:ext>
            </a:extLst>
          </p:cNvPr>
          <p:cNvGrpSpPr/>
          <p:nvPr/>
        </p:nvGrpSpPr>
        <p:grpSpPr>
          <a:xfrm rot="250194">
            <a:off x="5161133" y="5094930"/>
            <a:ext cx="3439176" cy="583000"/>
            <a:chOff x="4777617" y="4193724"/>
            <a:chExt cx="2276390" cy="583000"/>
          </a:xfrm>
        </p:grpSpPr>
        <p:sp>
          <p:nvSpPr>
            <p:cNvPr id="58" name="חץ שמאלה-ימינה 79">
              <a:extLst>
                <a:ext uri="{FF2B5EF4-FFF2-40B4-BE49-F238E27FC236}">
                  <a16:creationId xmlns:a16="http://schemas.microsoft.com/office/drawing/2014/main" id="{F119269D-A760-4FD4-B330-0DAC6A7D0E16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5931DEE-D766-4C91-A1DA-814F7B16CDBC}"/>
                </a:ext>
              </a:extLst>
            </p:cNvPr>
            <p:cNvSpPr txBox="1"/>
            <p:nvPr/>
          </p:nvSpPr>
          <p:spPr>
            <a:xfrm>
              <a:off x="5275928" y="429553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 מן האב</a:t>
              </a: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7DF9CEB9-FB94-4A57-A0FD-61EC03966E40}"/>
              </a:ext>
            </a:extLst>
          </p:cNvPr>
          <p:cNvSpPr txBox="1"/>
          <p:nvPr/>
        </p:nvSpPr>
        <p:spPr>
          <a:xfrm rot="20576630">
            <a:off x="3951990" y="5994740"/>
            <a:ext cx="35361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ולאה נופלות ליבום לפני שמעון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25B7D9F-AB3A-49EE-BFAD-C72A1B0216FC}"/>
              </a:ext>
            </a:extLst>
          </p:cNvPr>
          <p:cNvSpPr txBox="1"/>
          <p:nvPr/>
        </p:nvSpPr>
        <p:spPr>
          <a:xfrm>
            <a:off x="226142" y="3481969"/>
            <a:ext cx="2953547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אם שמעון, איננה פוטרת את צרתה לאה, כי קידושי יהודה עם רבקה לא תפסו, כי היא אשת אביו. לכן רבקה לא נופלת </a:t>
            </a:r>
            <a:r>
              <a:rPr lang="he-IL" dirty="0" smtClean="0"/>
              <a:t>לייבום </a:t>
            </a:r>
            <a:r>
              <a:rPr lang="he-IL" dirty="0"/>
              <a:t>לפני שמעון והיא לא פוטרת את לאה</a:t>
            </a:r>
          </a:p>
        </p:txBody>
      </p:sp>
      <p:grpSp>
        <p:nvGrpSpPr>
          <p:cNvPr id="63" name="קבוצה 62">
            <a:extLst>
              <a:ext uri="{FF2B5EF4-FFF2-40B4-BE49-F238E27FC236}">
                <a16:creationId xmlns:a16="http://schemas.microsoft.com/office/drawing/2014/main" id="{ABFC4D72-D202-4CAF-A3BD-E2CDFBFF6FBD}"/>
              </a:ext>
            </a:extLst>
          </p:cNvPr>
          <p:cNvGrpSpPr/>
          <p:nvPr/>
        </p:nvGrpSpPr>
        <p:grpSpPr>
          <a:xfrm>
            <a:off x="501267" y="1474566"/>
            <a:ext cx="1199887" cy="716627"/>
            <a:chOff x="-139148" y="6141373"/>
            <a:chExt cx="1199887" cy="716627"/>
          </a:xfrm>
        </p:grpSpPr>
        <p:sp>
          <p:nvSpPr>
            <p:cNvPr id="64" name="לחצן פעולה: עבור לדף הבית 63">
              <a:hlinkClick r:id="rId9" action="ppaction://hlinksldjump" highlightClick="1"/>
              <a:extLst>
                <a:ext uri="{FF2B5EF4-FFF2-40B4-BE49-F238E27FC236}">
                  <a16:creationId xmlns:a16="http://schemas.microsoft.com/office/drawing/2014/main" id="{D385ABD4-0B77-4B40-9583-9E61E7F9B989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C188958-74B4-43E7-BC7F-106C50E8C457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61" name="מציין מיקום של תאריך 6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D79E0-8CF6-471F-A40B-4923EA938967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66" name="מציין מיקום של כותרת תחתונה 6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7" name="מציין מיקום של מספר שקופית 6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416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/>
      <p:bldP spid="56" grpId="0"/>
      <p:bldP spid="60" grpId="0"/>
      <p:bldP spid="62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376</Words>
  <Application>Microsoft Office PowerPoint</Application>
  <PresentationFormat>מסך רחב</PresentationFormat>
  <Paragraphs>103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דף י עמ' א אי יעקב ב' אחיות אנס  אחותה שהיא יבמתה משכחת לה  האסורה לזה מותרת לזה לא משכחת </vt:lpstr>
      <vt:lpstr>דף י עמ' א אי יעקב ב' נכריות אנס  האסורה לזה מותרת לזה משכחת לה  אחותה שהיא יבמתה לא משכחת לה</vt:lpstr>
      <vt:lpstr>דף י עמ' א א"ל רב אשי לרב כהנא:  בלא דאי נמי משכחת לה  יעקב אנס כלתו והוליד ממנה בן ומת בלא בנים ונפלה לה קמי ברה   ומיגו דאיהי אסירה צרתה נמי אסירה</vt:lpstr>
      <vt:lpstr>דתני לוי: אמו, פעמים פוטרת צרתה ופעמים אינה פוטרת צרתה.   כיצד ?  הייתה אמו נשואת אביו ונשאת לאחיו מאביו ומת.  זו היא אמו שאין פוטרת צרתה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</cp:revision>
  <dcterms:created xsi:type="dcterms:W3CDTF">2019-03-13T12:06:56Z</dcterms:created>
  <dcterms:modified xsi:type="dcterms:W3CDTF">2019-03-13T12:31:14Z</dcterms:modified>
</cp:coreProperties>
</file>