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77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83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3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63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809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2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13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47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46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852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8.jpg"/><Relationship Id="rId10" Type="http://schemas.openxmlformats.org/officeDocument/2006/relationships/slide" Target="slide2.xml"/><Relationship Id="rId4" Type="http://schemas.openxmlformats.org/officeDocument/2006/relationships/image" Target="../media/image7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09211" y="522514"/>
            <a:ext cx="138466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דף י' עמוד ב'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2582091" y="1617507"/>
            <a:ext cx="7254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>
                <a:hlinkClick r:id="rId2" action="ppaction://hlinksldjump"/>
              </a:rPr>
              <a:t>הייתה </a:t>
            </a:r>
            <a:r>
              <a:rPr lang="he-IL" dirty="0">
                <a:hlinkClick r:id="rId2" action="ppaction://hlinksldjump"/>
              </a:rPr>
              <a:t>אמו אנוסת אביו </a:t>
            </a:r>
            <a:r>
              <a:rPr lang="he-IL" dirty="0" smtClean="0">
                <a:hlinkClick r:id="rId2" action="ppaction://hlinksldjump"/>
              </a:rPr>
              <a:t>  ונשאת </a:t>
            </a:r>
            <a:r>
              <a:rPr lang="he-IL" dirty="0">
                <a:hlinkClick r:id="rId2" action="ppaction://hlinksldjump"/>
              </a:rPr>
              <a:t>לאחיו מאביו,  ומת </a:t>
            </a:r>
            <a:r>
              <a:rPr lang="he-IL" dirty="0" smtClean="0">
                <a:hlinkClick r:id="rId2" action="ppaction://hlinksldjump"/>
              </a:rPr>
              <a:t>  זו </a:t>
            </a:r>
            <a:r>
              <a:rPr lang="he-IL" dirty="0">
                <a:hlinkClick r:id="rId2" action="ppaction://hlinksldjump"/>
              </a:rPr>
              <a:t>היא אמו שפוטרת צרתה 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4921454" y="2591192"/>
            <a:ext cx="2767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>
                <a:hlinkClick r:id="rId3" action="ppaction://hlinksldjump"/>
              </a:rPr>
              <a:t>א"ל: לפי שאינה בצרת צרתה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9439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A7A8233-D7C9-4B18-A70A-78528D8D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e-IL" sz="1600" dirty="0"/>
              <a:t>דף י ע"ב</a:t>
            </a:r>
            <a:r>
              <a:rPr lang="he-IL" sz="2800" dirty="0"/>
              <a:t/>
            </a:r>
            <a:br>
              <a:rPr lang="he-IL" sz="2800" dirty="0"/>
            </a:br>
            <a:r>
              <a:rPr lang="he-IL" sz="2800" dirty="0" err="1"/>
              <a:t>היתה</a:t>
            </a:r>
            <a:r>
              <a:rPr lang="he-IL" sz="2800" dirty="0"/>
              <a:t> אמו אנוסת אביו </a:t>
            </a:r>
            <a:br>
              <a:rPr lang="he-IL" sz="2800" dirty="0"/>
            </a:br>
            <a:r>
              <a:rPr lang="he-IL" sz="2800" dirty="0"/>
              <a:t>ונשאת לאחיו מאביו,  ומת </a:t>
            </a:r>
            <a:br>
              <a:rPr lang="he-IL" sz="2800" dirty="0"/>
            </a:br>
            <a:r>
              <a:rPr lang="he-IL" sz="2800" dirty="0"/>
              <a:t>זו היא אמו שפוטרת צרתה 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AA96A54C-64C8-4BBB-AC64-BE4B5456E461}"/>
              </a:ext>
            </a:extLst>
          </p:cNvPr>
          <p:cNvGrpSpPr/>
          <p:nvPr/>
        </p:nvGrpSpPr>
        <p:grpSpPr>
          <a:xfrm>
            <a:off x="5675000" y="1926745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F2898355-B775-4734-B80A-5C01C781D7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925CAD2-1AA7-4B1E-B650-265472372275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4E019A05-E8BD-4C72-A012-E762D17868E1}"/>
              </a:ext>
            </a:extLst>
          </p:cNvPr>
          <p:cNvGrpSpPr/>
          <p:nvPr/>
        </p:nvGrpSpPr>
        <p:grpSpPr>
          <a:xfrm>
            <a:off x="7635249" y="4572552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1940A62A-F43C-4A74-B634-30C5C2481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971B114-37E1-41B9-87E8-B52718B3DA8B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540050A6-9D89-4378-BCD5-F6C3B3373B48}"/>
              </a:ext>
            </a:extLst>
          </p:cNvPr>
          <p:cNvGrpSpPr/>
          <p:nvPr/>
        </p:nvGrpSpPr>
        <p:grpSpPr>
          <a:xfrm>
            <a:off x="4045032" y="3679354"/>
            <a:ext cx="1155700" cy="990600"/>
            <a:chOff x="7695484" y="1138474"/>
            <a:chExt cx="1155700" cy="9906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72A7BF15-3220-4826-BAED-81926105B4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008247C-C0D6-4F99-BD95-E26CC938D9D8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FA0B2FB5-444C-4B4E-97A0-90D984ED6070}"/>
              </a:ext>
            </a:extLst>
          </p:cNvPr>
          <p:cNvGrpSpPr/>
          <p:nvPr/>
        </p:nvGrpSpPr>
        <p:grpSpPr>
          <a:xfrm rot="3436401">
            <a:off x="5268765" y="2766578"/>
            <a:ext cx="577970" cy="13888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4" name="חץ למטה 44">
              <a:extLst>
                <a:ext uri="{FF2B5EF4-FFF2-40B4-BE49-F238E27FC236}">
                  <a16:creationId xmlns:a16="http://schemas.microsoft.com/office/drawing/2014/main" id="{2C55EE61-1606-438C-B5BB-AA96FF8C155D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D144CA2-B5E7-4926-A5E2-6C3B21DCE31D}"/>
                </a:ext>
              </a:extLst>
            </p:cNvPr>
            <p:cNvSpPr txBox="1"/>
            <p:nvPr/>
          </p:nvSpPr>
          <p:spPr>
            <a:xfrm rot="16342779">
              <a:off x="6254061" y="3796408"/>
              <a:ext cx="341814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A34DEDDF-7675-42B5-9852-9900547462A1}"/>
              </a:ext>
            </a:extLst>
          </p:cNvPr>
          <p:cNvGrpSpPr/>
          <p:nvPr/>
        </p:nvGrpSpPr>
        <p:grpSpPr>
          <a:xfrm>
            <a:off x="2484620" y="4936267"/>
            <a:ext cx="1106818" cy="927936"/>
            <a:chOff x="5473700" y="2876550"/>
            <a:chExt cx="1244600" cy="11049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F373CBEF-50F4-4286-8FE9-3DE5F212CB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3C692CD-B636-42D6-A757-4402688FD859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8713FE9B-DC31-4238-BE7B-E305D9B7DA1D}"/>
              </a:ext>
            </a:extLst>
          </p:cNvPr>
          <p:cNvGrpSpPr/>
          <p:nvPr/>
        </p:nvGrpSpPr>
        <p:grpSpPr>
          <a:xfrm>
            <a:off x="8691747" y="2491628"/>
            <a:ext cx="934053" cy="990600"/>
            <a:chOff x="5147576" y="4839179"/>
            <a:chExt cx="723900" cy="8890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940B28BC-6BFD-4E68-AB98-12FB744CE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B62A555-E0EF-4050-A0D7-4C5B615E46D8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F5BAA2B6-70B2-4AA8-8A27-8F106F9360AD}"/>
              </a:ext>
            </a:extLst>
          </p:cNvPr>
          <p:cNvGrpSpPr/>
          <p:nvPr/>
        </p:nvGrpSpPr>
        <p:grpSpPr>
          <a:xfrm>
            <a:off x="6671337" y="2498488"/>
            <a:ext cx="1981050" cy="775295"/>
            <a:chOff x="5114716" y="4553712"/>
            <a:chExt cx="1598196" cy="775295"/>
          </a:xfrm>
        </p:grpSpPr>
        <p:sp>
          <p:nvSpPr>
            <p:cNvPr id="23" name="חץ ימינה 70">
              <a:extLst>
                <a:ext uri="{FF2B5EF4-FFF2-40B4-BE49-F238E27FC236}">
                  <a16:creationId xmlns:a16="http://schemas.microsoft.com/office/drawing/2014/main" id="{0F1A46D7-2EAF-470C-88B1-8CB3A2733592}"/>
                </a:ext>
              </a:extLst>
            </p:cNvPr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2495C16-FB06-4FAA-B65B-1EFACBFB4889}"/>
                </a:ext>
              </a:extLst>
            </p:cNvPr>
            <p:cNvSpPr txBox="1"/>
            <p:nvPr/>
          </p:nvSpPr>
          <p:spPr>
            <a:xfrm>
              <a:off x="5114716" y="4789627"/>
              <a:ext cx="144636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אנס את רבקה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FD6CFD54-4A68-4937-9FE5-64AA4689DD57}"/>
              </a:ext>
            </a:extLst>
          </p:cNvPr>
          <p:cNvGrpSpPr/>
          <p:nvPr/>
        </p:nvGrpSpPr>
        <p:grpSpPr>
          <a:xfrm rot="1196846">
            <a:off x="8487646" y="3384478"/>
            <a:ext cx="577970" cy="144691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75EAC197-8A35-47A9-88B9-3D60A92A86D4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DB2E50E-E785-43E7-994C-9C96B3B5B3F2}"/>
                </a:ext>
              </a:extLst>
            </p:cNvPr>
            <p:cNvSpPr txBox="1"/>
            <p:nvPr/>
          </p:nvSpPr>
          <p:spPr>
            <a:xfrm rot="16342779">
              <a:off x="6254061" y="3796408"/>
              <a:ext cx="341814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D3559A45-F8D8-4FAB-82AD-0219EA438708}"/>
              </a:ext>
            </a:extLst>
          </p:cNvPr>
          <p:cNvGrpSpPr/>
          <p:nvPr/>
        </p:nvGrpSpPr>
        <p:grpSpPr>
          <a:xfrm rot="981489">
            <a:off x="5306436" y="4252476"/>
            <a:ext cx="2276390" cy="583000"/>
            <a:chOff x="4777617" y="4193724"/>
            <a:chExt cx="2276390" cy="583000"/>
          </a:xfrm>
        </p:grpSpPr>
        <p:sp>
          <p:nvSpPr>
            <p:cNvPr id="29" name="חץ שמאלה-ימינה 79">
              <a:extLst>
                <a:ext uri="{FF2B5EF4-FFF2-40B4-BE49-F238E27FC236}">
                  <a16:creationId xmlns:a16="http://schemas.microsoft.com/office/drawing/2014/main" id="{6F534C2E-AD41-470D-BA0D-1392C11E0E1C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8A2AD86-DE98-4951-A826-D9E6AF90AB3E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3CD838AC-7005-4E66-BC4A-3B243640CCD6}"/>
              </a:ext>
            </a:extLst>
          </p:cNvPr>
          <p:cNvGrpSpPr/>
          <p:nvPr/>
        </p:nvGrpSpPr>
        <p:grpSpPr>
          <a:xfrm rot="7801471">
            <a:off x="3170216" y="4537286"/>
            <a:ext cx="1009618" cy="573531"/>
            <a:chOff x="5563562" y="4653444"/>
            <a:chExt cx="860364" cy="573531"/>
          </a:xfrm>
          <a:solidFill>
            <a:schemeClr val="bg1">
              <a:lumMod val="95000"/>
            </a:schemeClr>
          </a:solidFill>
        </p:grpSpPr>
        <p:grpSp>
          <p:nvGrpSpPr>
            <p:cNvPr id="32" name="קבוצה 31">
              <a:extLst>
                <a:ext uri="{FF2B5EF4-FFF2-40B4-BE49-F238E27FC236}">
                  <a16:creationId xmlns:a16="http://schemas.microsoft.com/office/drawing/2014/main" id="{F7494DF9-AFBE-44DE-B60F-61F6A8D933F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4" name="חץ ימינה 51">
                <a:extLst>
                  <a:ext uri="{FF2B5EF4-FFF2-40B4-BE49-F238E27FC236}">
                    <a16:creationId xmlns:a16="http://schemas.microsoft.com/office/drawing/2014/main" id="{0A6FE10D-9994-4E0F-841F-27FAD5670CFA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A76C2DC-9360-46B3-A0D5-1110BFD95F3B}"/>
                  </a:ext>
                </a:extLst>
              </p:cNvPr>
              <p:cNvSpPr txBox="1"/>
              <p:nvPr/>
            </p:nvSpPr>
            <p:spPr>
              <a:xfrm rot="10812249">
                <a:off x="3450566" y="4174066"/>
                <a:ext cx="910987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D2FA4F6-E579-4680-B795-2C385EC7E4E5}"/>
                </a:ext>
              </a:extLst>
            </p:cNvPr>
            <p:cNvSpPr txBox="1"/>
            <p:nvPr/>
          </p:nvSpPr>
          <p:spPr>
            <a:xfrm rot="10773547"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C669F616-0190-4E42-AEA2-505CA73F6364}"/>
              </a:ext>
            </a:extLst>
          </p:cNvPr>
          <p:cNvGrpSpPr/>
          <p:nvPr/>
        </p:nvGrpSpPr>
        <p:grpSpPr>
          <a:xfrm>
            <a:off x="3403456" y="2835563"/>
            <a:ext cx="886621" cy="1438041"/>
            <a:chOff x="1047931" y="4391642"/>
            <a:chExt cx="1186776" cy="1807313"/>
          </a:xfrm>
        </p:grpSpPr>
        <p:pic>
          <p:nvPicPr>
            <p:cNvPr id="42" name="תמונה 41">
              <a:extLst>
                <a:ext uri="{FF2B5EF4-FFF2-40B4-BE49-F238E27FC236}">
                  <a16:creationId xmlns:a16="http://schemas.microsoft.com/office/drawing/2014/main" id="{D4D2E87E-0FEF-4F9F-83A2-A3D3BEF62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ED79363-6223-46E7-85C1-F74474049E8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4" name="קשת מלאה 43">
            <a:extLst>
              <a:ext uri="{FF2B5EF4-FFF2-40B4-BE49-F238E27FC236}">
                <a16:creationId xmlns:a16="http://schemas.microsoft.com/office/drawing/2014/main" id="{D8844856-E0C3-4067-893B-A7621113892F}"/>
              </a:ext>
            </a:extLst>
          </p:cNvPr>
          <p:cNvSpPr/>
          <p:nvPr/>
        </p:nvSpPr>
        <p:spPr>
          <a:xfrm rot="9790334">
            <a:off x="2873413" y="3371027"/>
            <a:ext cx="6820268" cy="2155899"/>
          </a:xfrm>
          <a:prstGeom prst="blockArc">
            <a:avLst>
              <a:gd name="adj1" fmla="val 10495438"/>
              <a:gd name="adj2" fmla="val 21557255"/>
              <a:gd name="adj3" fmla="val 1032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EB04CB-5D14-4DD9-9465-87B93CB03B51}"/>
              </a:ext>
            </a:extLst>
          </p:cNvPr>
          <p:cNvSpPr txBox="1"/>
          <p:nvPr/>
        </p:nvSpPr>
        <p:spPr>
          <a:xfrm rot="21115294">
            <a:off x="3332957" y="5050735"/>
            <a:ext cx="43343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ושרה נשות שמעון נופלות ליבום לפני לוי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391DCA-92BB-4D26-B0D4-C9891704FD2F}"/>
              </a:ext>
            </a:extLst>
          </p:cNvPr>
          <p:cNvSpPr txBox="1"/>
          <p:nvPr/>
        </p:nvSpPr>
        <p:spPr>
          <a:xfrm>
            <a:off x="8252787" y="4055580"/>
            <a:ext cx="3926086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/>
              <a:t>וכשמת </a:t>
            </a:r>
            <a:r>
              <a:rPr lang="he-IL" sz="2000" dirty="0"/>
              <a:t>שמעון, </a:t>
            </a:r>
            <a:endParaRPr lang="he-IL" sz="2000" dirty="0" smtClean="0"/>
          </a:p>
          <a:p>
            <a:r>
              <a:rPr lang="he-IL" sz="2000" dirty="0" smtClean="0"/>
              <a:t>נמצאת </a:t>
            </a:r>
            <a:r>
              <a:rPr lang="he-IL" sz="2000" dirty="0"/>
              <a:t>שרה צרת רבקה ערווה ופטורה</a:t>
            </a:r>
          </a:p>
        </p:txBody>
      </p: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2C64ABAB-C2F0-446D-9D8A-318BCE4755DE}"/>
              </a:ext>
            </a:extLst>
          </p:cNvPr>
          <p:cNvGrpSpPr/>
          <p:nvPr/>
        </p:nvGrpSpPr>
        <p:grpSpPr>
          <a:xfrm>
            <a:off x="85526" y="5298618"/>
            <a:ext cx="1199887" cy="716627"/>
            <a:chOff x="-139148" y="6141373"/>
            <a:chExt cx="1199887" cy="716627"/>
          </a:xfrm>
        </p:grpSpPr>
        <p:sp>
          <p:nvSpPr>
            <p:cNvPr id="48" name="לחצן פעולה: עבור לדף הבית 47">
              <a:hlinkClick r:id="rId8" action="ppaction://hlinksldjump" highlightClick="1"/>
              <a:extLst>
                <a:ext uri="{FF2B5EF4-FFF2-40B4-BE49-F238E27FC236}">
                  <a16:creationId xmlns:a16="http://schemas.microsoft.com/office/drawing/2014/main" id="{B594647A-583B-4A41-8795-DDAD4DB81D74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FBF84D6-5E2B-4979-BC21-AFB22264F305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0A34-D062-4C79-BA24-A12A890DEDDE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50" name="מציין מיקום של כותרת תחתונה 4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1" name="מציין מיקום של מספר שקופית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2" name="TextBox 51"/>
          <p:cNvSpPr txBox="1"/>
          <p:nvPr/>
        </p:nvSpPr>
        <p:spPr>
          <a:xfrm>
            <a:off x="9484581" y="2734403"/>
            <a:ext cx="250644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זו היא אמו שפוטרת </a:t>
            </a:r>
            <a:r>
              <a:rPr lang="he-IL" dirty="0" smtClean="0"/>
              <a:t>צרתה</a:t>
            </a:r>
            <a:endParaRPr lang="he-IL" dirty="0"/>
          </a:p>
        </p:txBody>
      </p:sp>
      <p:sp>
        <p:nvSpPr>
          <p:cNvPr id="53" name="TextBox 52"/>
          <p:cNvSpPr txBox="1"/>
          <p:nvPr/>
        </p:nvSpPr>
        <p:spPr>
          <a:xfrm>
            <a:off x="9015464" y="3336313"/>
            <a:ext cx="3080671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כי הקידושין תופסים בחייבי </a:t>
            </a:r>
            <a:r>
              <a:rPr lang="he-IL" dirty="0" err="1" smtClean="0"/>
              <a:t>לאוין</a:t>
            </a:r>
            <a:endParaRPr lang="he-IL" dirty="0"/>
          </a:p>
        </p:txBody>
      </p: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FD6CFD54-4A68-4937-9FE5-64AA4689DD57}"/>
              </a:ext>
            </a:extLst>
          </p:cNvPr>
          <p:cNvGrpSpPr/>
          <p:nvPr/>
        </p:nvGrpSpPr>
        <p:grpSpPr>
          <a:xfrm rot="18963429">
            <a:off x="7101143" y="2754172"/>
            <a:ext cx="577970" cy="205981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5" name="חץ למטה 44">
              <a:extLst>
                <a:ext uri="{FF2B5EF4-FFF2-40B4-BE49-F238E27FC236}">
                  <a16:creationId xmlns:a16="http://schemas.microsoft.com/office/drawing/2014/main" id="{75EAC197-8A35-47A9-88B9-3D60A92A86D4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DB2E50E-E785-43E7-994C-9C96B3B5B3F2}"/>
                </a:ext>
              </a:extLst>
            </p:cNvPr>
            <p:cNvSpPr txBox="1"/>
            <p:nvPr/>
          </p:nvSpPr>
          <p:spPr>
            <a:xfrm rot="16342779">
              <a:off x="6254061" y="3796408"/>
              <a:ext cx="341814" cy="27699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grpSp>
        <p:nvGrpSpPr>
          <p:cNvPr id="62" name="קבוצה 61">
            <a:extLst>
              <a:ext uri="{FF2B5EF4-FFF2-40B4-BE49-F238E27FC236}">
                <a16:creationId xmlns:a16="http://schemas.microsoft.com/office/drawing/2014/main" id="{D2D3252C-EACB-4D85-ACA4-36864731FEA0}"/>
              </a:ext>
            </a:extLst>
          </p:cNvPr>
          <p:cNvGrpSpPr/>
          <p:nvPr/>
        </p:nvGrpSpPr>
        <p:grpSpPr>
          <a:xfrm rot="20744673">
            <a:off x="5109665" y="3479063"/>
            <a:ext cx="3378056" cy="573531"/>
            <a:chOff x="5361341" y="4653444"/>
            <a:chExt cx="1062585" cy="573531"/>
          </a:xfrm>
          <a:solidFill>
            <a:schemeClr val="bg1">
              <a:lumMod val="95000"/>
            </a:schemeClr>
          </a:solidFill>
        </p:grpSpPr>
        <p:grpSp>
          <p:nvGrpSpPr>
            <p:cNvPr id="63" name="קבוצה 62">
              <a:extLst>
                <a:ext uri="{FF2B5EF4-FFF2-40B4-BE49-F238E27FC236}">
                  <a16:creationId xmlns:a16="http://schemas.microsoft.com/office/drawing/2014/main" id="{7FFEC6D5-93C4-4F62-B8FE-5EA94BBD8028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5" name="חץ ימינה 51">
                <a:extLst>
                  <a:ext uri="{FF2B5EF4-FFF2-40B4-BE49-F238E27FC236}">
                    <a16:creationId xmlns:a16="http://schemas.microsoft.com/office/drawing/2014/main" id="{ACBDB6F6-0222-44D1-87F6-955B8D600DE6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E98B4232-2860-426F-B22E-0F3D54A045B0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A8E03C0F-8375-4B41-A66F-A5A9695821AA}"/>
                </a:ext>
              </a:extLst>
            </p:cNvPr>
            <p:cNvSpPr txBox="1"/>
            <p:nvPr/>
          </p:nvSpPr>
          <p:spPr>
            <a:xfrm>
              <a:off x="5361341" y="4817499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178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1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/>
      <p:bldP spid="47" grpId="0" animBg="1"/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2F6DB5-AD23-487F-BE63-2DB3F2C38FEA}"/>
              </a:ext>
            </a:extLst>
          </p:cNvPr>
          <p:cNvSpPr txBox="1"/>
          <p:nvPr/>
        </p:nvSpPr>
        <p:spPr>
          <a:xfrm>
            <a:off x="3714217" y="176897"/>
            <a:ext cx="56142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/>
              <a:t>דף י ע"ב</a:t>
            </a:r>
          </a:p>
          <a:p>
            <a:pPr algn="ctr"/>
            <a:r>
              <a:rPr lang="he-IL" sz="2400" dirty="0"/>
              <a:t>א"ל: לפי שאינה בצרת צרתה 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C5CD3033-4201-4D1A-9DBA-D896D0F0AE8E}"/>
              </a:ext>
            </a:extLst>
          </p:cNvPr>
          <p:cNvGrpSpPr/>
          <p:nvPr/>
        </p:nvGrpSpPr>
        <p:grpSpPr>
          <a:xfrm>
            <a:off x="8723420" y="1706510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5E7838FA-FE6D-4A4A-97DD-1B755DCDE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55D205D-EF9D-4BEE-A3FA-722171EEA658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B5B5C00-4DF0-4503-B021-B3E487A481BF}"/>
              </a:ext>
            </a:extLst>
          </p:cNvPr>
          <p:cNvGrpSpPr/>
          <p:nvPr/>
        </p:nvGrpSpPr>
        <p:grpSpPr>
          <a:xfrm>
            <a:off x="4750100" y="2032942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FE07D884-DA76-4983-872E-CCCDCF347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E4B64E7-57C3-4076-8548-5D1E6FE39BE4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9BA53921-02BD-45DA-B7A2-11B364154AE5}"/>
              </a:ext>
            </a:extLst>
          </p:cNvPr>
          <p:cNvGrpSpPr/>
          <p:nvPr/>
        </p:nvGrpSpPr>
        <p:grpSpPr>
          <a:xfrm>
            <a:off x="523026" y="2086495"/>
            <a:ext cx="1170677" cy="914400"/>
            <a:chOff x="3976777" y="2893924"/>
            <a:chExt cx="1170677" cy="9144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A7638293-BF17-46FE-BB64-BFF56C282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0CB27E-170C-44E1-96FC-F7051C4B2973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DAF609F4-F570-4FED-B537-3EFD811CBA4E}"/>
              </a:ext>
            </a:extLst>
          </p:cNvPr>
          <p:cNvGrpSpPr/>
          <p:nvPr/>
        </p:nvGrpSpPr>
        <p:grpSpPr>
          <a:xfrm>
            <a:off x="4224576" y="4212500"/>
            <a:ext cx="1274312" cy="1092200"/>
            <a:chOff x="5399538" y="2882900"/>
            <a:chExt cx="1274312" cy="10922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2B49C04A-89A9-4B88-964E-FF177A8D6D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6A862D3-E5E6-4855-A0A5-0465143B9AF8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13C46545-AACC-42E5-BA97-52B3F994CB73}"/>
              </a:ext>
            </a:extLst>
          </p:cNvPr>
          <p:cNvGrpSpPr/>
          <p:nvPr/>
        </p:nvGrpSpPr>
        <p:grpSpPr>
          <a:xfrm>
            <a:off x="10055403" y="4288241"/>
            <a:ext cx="1106818" cy="927936"/>
            <a:chOff x="5473700" y="2876550"/>
            <a:chExt cx="1244600" cy="11049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9B88F62D-3820-459B-A94A-4FFDC51DAD0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BC9872A-5F0B-4543-8403-31AA03A1A2AC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C0F43B7E-8BF3-48E4-8D01-0EC4DFD933F5}"/>
              </a:ext>
            </a:extLst>
          </p:cNvPr>
          <p:cNvGrpSpPr/>
          <p:nvPr/>
        </p:nvGrpSpPr>
        <p:grpSpPr>
          <a:xfrm>
            <a:off x="6387061" y="4738369"/>
            <a:ext cx="934053" cy="990600"/>
            <a:chOff x="5147576" y="4839179"/>
            <a:chExt cx="723900" cy="889000"/>
          </a:xfrm>
        </p:grpSpPr>
        <p:pic>
          <p:nvPicPr>
            <p:cNvPr id="19" name="תמונה 18">
              <a:extLst>
                <a:ext uri="{FF2B5EF4-FFF2-40B4-BE49-F238E27FC236}">
                  <a16:creationId xmlns:a16="http://schemas.microsoft.com/office/drawing/2014/main" id="{C295CAA0-E982-4368-BEDA-936F2FAB5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84A98CA-3DFF-406E-B324-EC6C437DA943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274D5AB9-3D87-4A72-B55D-545742D29EE6}"/>
              </a:ext>
            </a:extLst>
          </p:cNvPr>
          <p:cNvGrpSpPr/>
          <p:nvPr/>
        </p:nvGrpSpPr>
        <p:grpSpPr>
          <a:xfrm>
            <a:off x="6854088" y="1873843"/>
            <a:ext cx="1155700" cy="990600"/>
            <a:chOff x="7695484" y="1138474"/>
            <a:chExt cx="1155700" cy="990600"/>
          </a:xfrm>
        </p:grpSpPr>
        <p:pic>
          <p:nvPicPr>
            <p:cNvPr id="22" name="תמונה 21">
              <a:extLst>
                <a:ext uri="{FF2B5EF4-FFF2-40B4-BE49-F238E27FC236}">
                  <a16:creationId xmlns:a16="http://schemas.microsoft.com/office/drawing/2014/main" id="{618E7B23-CF91-4E7F-80E2-C3BE2B03D24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853269C-9826-4246-B551-8685A0A1AA62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303D90D1-46E3-4636-936F-DA139406E8BC}"/>
              </a:ext>
            </a:extLst>
          </p:cNvPr>
          <p:cNvSpPr txBox="1"/>
          <p:nvPr/>
        </p:nvSpPr>
        <p:spPr>
          <a:xfrm>
            <a:off x="5248356" y="915561"/>
            <a:ext cx="847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4207C298-7715-45EC-9006-4B907040D0BE}"/>
              </a:ext>
            </a:extLst>
          </p:cNvPr>
          <p:cNvCxnSpPr>
            <a:cxnSpLocks/>
          </p:cNvCxnSpPr>
          <p:nvPr/>
        </p:nvCxnSpPr>
        <p:spPr>
          <a:xfrm>
            <a:off x="6046839" y="1284893"/>
            <a:ext cx="2792361" cy="47164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08FF753B-F711-470A-8EDF-98439125BA46}"/>
              </a:ext>
            </a:extLst>
          </p:cNvPr>
          <p:cNvCxnSpPr>
            <a:cxnSpLocks/>
          </p:cNvCxnSpPr>
          <p:nvPr/>
        </p:nvCxnSpPr>
        <p:spPr>
          <a:xfrm>
            <a:off x="5963429" y="1361078"/>
            <a:ext cx="1115797" cy="4839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>
            <a:extLst>
              <a:ext uri="{FF2B5EF4-FFF2-40B4-BE49-F238E27FC236}">
                <a16:creationId xmlns:a16="http://schemas.microsoft.com/office/drawing/2014/main" id="{5186BEC8-F088-4E64-9333-9D1DA81D5A2F}"/>
              </a:ext>
            </a:extLst>
          </p:cNvPr>
          <p:cNvCxnSpPr>
            <a:cxnSpLocks/>
          </p:cNvCxnSpPr>
          <p:nvPr/>
        </p:nvCxnSpPr>
        <p:spPr>
          <a:xfrm flipH="1">
            <a:off x="5298706" y="1361078"/>
            <a:ext cx="552433" cy="5926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>
            <a:extLst>
              <a:ext uri="{FF2B5EF4-FFF2-40B4-BE49-F238E27FC236}">
                <a16:creationId xmlns:a16="http://schemas.microsoft.com/office/drawing/2014/main" id="{138F2B9F-5837-4015-8993-F4950E9047D4}"/>
              </a:ext>
            </a:extLst>
          </p:cNvPr>
          <p:cNvCxnSpPr>
            <a:cxnSpLocks/>
          </p:cNvCxnSpPr>
          <p:nvPr/>
        </p:nvCxnSpPr>
        <p:spPr>
          <a:xfrm flipH="1">
            <a:off x="1693703" y="1342217"/>
            <a:ext cx="4025642" cy="820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90E9CEFF-B9E7-49B8-A653-1AA3BCBAEB16}"/>
              </a:ext>
            </a:extLst>
          </p:cNvPr>
          <p:cNvGrpSpPr/>
          <p:nvPr/>
        </p:nvGrpSpPr>
        <p:grpSpPr>
          <a:xfrm rot="3573773">
            <a:off x="9274222" y="3203950"/>
            <a:ext cx="1736912" cy="573531"/>
            <a:chOff x="5392222" y="4653444"/>
            <a:chExt cx="1031704" cy="573531"/>
          </a:xfrm>
          <a:solidFill>
            <a:schemeClr val="bg1">
              <a:lumMod val="95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50352552-3A42-4CCD-953B-E93F53F70B49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51">
                <a:extLst>
                  <a:ext uri="{FF2B5EF4-FFF2-40B4-BE49-F238E27FC236}">
                    <a16:creationId xmlns:a16="http://schemas.microsoft.com/office/drawing/2014/main" id="{92D64409-6054-47E5-90B2-605ACE07B1B6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EC0FC7F-A52E-4EA9-956B-B902ECC934CB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446932A-2CEB-46B9-8F81-41925A33AE1D}"/>
                </a:ext>
              </a:extLst>
            </p:cNvPr>
            <p:cNvSpPr txBox="1"/>
            <p:nvPr/>
          </p:nvSpPr>
          <p:spPr>
            <a:xfrm>
              <a:off x="5392222" y="4797841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A370F69A-C191-459E-B9A1-FDB414C56D79}"/>
              </a:ext>
            </a:extLst>
          </p:cNvPr>
          <p:cNvGrpSpPr/>
          <p:nvPr/>
        </p:nvGrpSpPr>
        <p:grpSpPr>
          <a:xfrm>
            <a:off x="9525371" y="915560"/>
            <a:ext cx="1083441" cy="1246689"/>
            <a:chOff x="1047931" y="4391642"/>
            <a:chExt cx="1186776" cy="1807313"/>
          </a:xfrm>
        </p:grpSpPr>
        <p:pic>
          <p:nvPicPr>
            <p:cNvPr id="40" name="תמונה 39">
              <a:extLst>
                <a:ext uri="{FF2B5EF4-FFF2-40B4-BE49-F238E27FC236}">
                  <a16:creationId xmlns:a16="http://schemas.microsoft.com/office/drawing/2014/main" id="{9805D44D-887A-47DD-B5BF-071AD5E78E9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96CA4A7-54DF-4016-82F6-C893CB527FB4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CF1E0BD0-EF14-4D1C-B6E2-3AAFFF2E331A}"/>
              </a:ext>
            </a:extLst>
          </p:cNvPr>
          <p:cNvGrpSpPr/>
          <p:nvPr/>
        </p:nvGrpSpPr>
        <p:grpSpPr>
          <a:xfrm rot="2068053">
            <a:off x="7498011" y="3267208"/>
            <a:ext cx="3164119" cy="737713"/>
            <a:chOff x="5301151" y="4696322"/>
            <a:chExt cx="1381960" cy="1301218"/>
          </a:xfrm>
        </p:grpSpPr>
        <p:sp>
          <p:nvSpPr>
            <p:cNvPr id="43" name="חץ ימינה 54">
              <a:extLst>
                <a:ext uri="{FF2B5EF4-FFF2-40B4-BE49-F238E27FC236}">
                  <a16:creationId xmlns:a16="http://schemas.microsoft.com/office/drawing/2014/main" id="{EBAA96FB-E515-443A-9CD0-5B441036F117}"/>
                </a:ext>
              </a:extLst>
            </p:cNvPr>
            <p:cNvSpPr/>
            <p:nvPr/>
          </p:nvSpPr>
          <p:spPr>
            <a:xfrm>
              <a:off x="5301151" y="469632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55606ED-2F70-4E0B-BE6E-20D8CFF6B609}"/>
                </a:ext>
              </a:extLst>
            </p:cNvPr>
            <p:cNvSpPr txBox="1"/>
            <p:nvPr/>
          </p:nvSpPr>
          <p:spPr>
            <a:xfrm>
              <a:off x="5643638" y="4789627"/>
              <a:ext cx="685800" cy="120791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חלץ את שרה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0999AD09-C61E-470D-8D7F-096267A5296A}"/>
              </a:ext>
            </a:extLst>
          </p:cNvPr>
          <p:cNvGrpSpPr/>
          <p:nvPr/>
        </p:nvGrpSpPr>
        <p:grpSpPr>
          <a:xfrm rot="2234032">
            <a:off x="7368794" y="3607804"/>
            <a:ext cx="3164119" cy="509611"/>
            <a:chOff x="5301151" y="4696322"/>
            <a:chExt cx="1381960" cy="775295"/>
          </a:xfrm>
          <a:solidFill>
            <a:schemeClr val="accent1">
              <a:lumMod val="50000"/>
            </a:schemeClr>
          </a:solidFill>
        </p:grpSpPr>
        <p:sp>
          <p:nvSpPr>
            <p:cNvPr id="46" name="חץ ימינה 54">
              <a:extLst>
                <a:ext uri="{FF2B5EF4-FFF2-40B4-BE49-F238E27FC236}">
                  <a16:creationId xmlns:a16="http://schemas.microsoft.com/office/drawing/2014/main" id="{6445FFE5-E621-40B9-9A9B-5D0632154EC3}"/>
                </a:ext>
              </a:extLst>
            </p:cNvPr>
            <p:cNvSpPr/>
            <p:nvPr/>
          </p:nvSpPr>
          <p:spPr>
            <a:xfrm>
              <a:off x="5301151" y="4696322"/>
              <a:ext cx="1381960" cy="775295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8E914A5-B31A-473A-ABA1-5109A113B502}"/>
                </a:ext>
              </a:extLst>
            </p:cNvPr>
            <p:cNvSpPr txBox="1"/>
            <p:nvPr/>
          </p:nvSpPr>
          <p:spPr>
            <a:xfrm>
              <a:off x="5643114" y="4774147"/>
              <a:ext cx="685800" cy="65144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 קידש את שרה</a:t>
              </a:r>
            </a:p>
          </p:txBody>
        </p:sp>
      </p:grp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54C9E7B7-BFD6-4343-872E-97947E2B4398}"/>
              </a:ext>
            </a:extLst>
          </p:cNvPr>
          <p:cNvGrpSpPr/>
          <p:nvPr/>
        </p:nvGrpSpPr>
        <p:grpSpPr>
          <a:xfrm rot="6097244">
            <a:off x="6257912" y="3407943"/>
            <a:ext cx="1825214" cy="573531"/>
            <a:chOff x="5392223" y="4653444"/>
            <a:chExt cx="1031703" cy="573531"/>
          </a:xfrm>
          <a:solidFill>
            <a:schemeClr val="bg1">
              <a:lumMod val="95000"/>
            </a:schemeClr>
          </a:solidFill>
        </p:grpSpPr>
        <p:grpSp>
          <p:nvGrpSpPr>
            <p:cNvPr id="51" name="קבוצה 50">
              <a:extLst>
                <a:ext uri="{FF2B5EF4-FFF2-40B4-BE49-F238E27FC236}">
                  <a16:creationId xmlns:a16="http://schemas.microsoft.com/office/drawing/2014/main" id="{4029B924-E8C9-4BBD-93C1-0398969ABAB9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3" name="חץ ימינה 51">
                <a:extLst>
                  <a:ext uri="{FF2B5EF4-FFF2-40B4-BE49-F238E27FC236}">
                    <a16:creationId xmlns:a16="http://schemas.microsoft.com/office/drawing/2014/main" id="{96978450-9768-4EFA-A997-487F1D144511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AA0F3DD-ACBB-4F78-8CCB-E369FD03B572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B7842DD-D762-4337-84F2-4208A24BFD75}"/>
                </a:ext>
              </a:extLst>
            </p:cNvPr>
            <p:cNvSpPr txBox="1"/>
            <p:nvPr/>
          </p:nvSpPr>
          <p:spPr>
            <a:xfrm>
              <a:off x="5392223" y="4759999"/>
              <a:ext cx="895094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55" name="קבוצה 54">
            <a:extLst>
              <a:ext uri="{FF2B5EF4-FFF2-40B4-BE49-F238E27FC236}">
                <a16:creationId xmlns:a16="http://schemas.microsoft.com/office/drawing/2014/main" id="{D379C576-67F1-4761-8ED2-95B30C4ACE3B}"/>
              </a:ext>
            </a:extLst>
          </p:cNvPr>
          <p:cNvGrpSpPr/>
          <p:nvPr/>
        </p:nvGrpSpPr>
        <p:grpSpPr>
          <a:xfrm>
            <a:off x="6157702" y="1129031"/>
            <a:ext cx="1083441" cy="1246689"/>
            <a:chOff x="1047931" y="4391642"/>
            <a:chExt cx="1186776" cy="1807313"/>
          </a:xfrm>
        </p:grpSpPr>
        <p:pic>
          <p:nvPicPr>
            <p:cNvPr id="56" name="תמונה 55">
              <a:extLst>
                <a:ext uri="{FF2B5EF4-FFF2-40B4-BE49-F238E27FC236}">
                  <a16:creationId xmlns:a16="http://schemas.microsoft.com/office/drawing/2014/main" id="{E2368BCB-216C-4E0A-9BFF-B49AEDC05E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60DCEE5-ED5C-4FF4-BC12-371A9A9DC1C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0" name="קשת מלאה 59">
            <a:extLst>
              <a:ext uri="{FF2B5EF4-FFF2-40B4-BE49-F238E27FC236}">
                <a16:creationId xmlns:a16="http://schemas.microsoft.com/office/drawing/2014/main" id="{8B4BEE5F-8C92-4C47-B3E8-5EE33A27388D}"/>
              </a:ext>
            </a:extLst>
          </p:cNvPr>
          <p:cNvSpPr/>
          <p:nvPr/>
        </p:nvSpPr>
        <p:spPr>
          <a:xfrm rot="11527063">
            <a:off x="808198" y="3156213"/>
            <a:ext cx="9446874" cy="2348988"/>
          </a:xfrm>
          <a:prstGeom prst="blockArc">
            <a:avLst>
              <a:gd name="adj1" fmla="val 10756886"/>
              <a:gd name="adj2" fmla="val 397143"/>
              <a:gd name="adj3" fmla="val 421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grpSp>
        <p:nvGrpSpPr>
          <p:cNvPr id="61" name="קבוצה 60">
            <a:extLst>
              <a:ext uri="{FF2B5EF4-FFF2-40B4-BE49-F238E27FC236}">
                <a16:creationId xmlns:a16="http://schemas.microsoft.com/office/drawing/2014/main" id="{15216EEB-9970-4E5E-9F9A-FEEDEE057B4B}"/>
              </a:ext>
            </a:extLst>
          </p:cNvPr>
          <p:cNvGrpSpPr/>
          <p:nvPr/>
        </p:nvGrpSpPr>
        <p:grpSpPr>
          <a:xfrm rot="6097244">
            <a:off x="4475245" y="3361457"/>
            <a:ext cx="1215930" cy="573531"/>
            <a:chOff x="5392223" y="4653444"/>
            <a:chExt cx="1031703" cy="573531"/>
          </a:xfrm>
          <a:solidFill>
            <a:schemeClr val="bg1">
              <a:lumMod val="95000"/>
            </a:schemeClr>
          </a:solidFill>
        </p:grpSpPr>
        <p:grpSp>
          <p:nvGrpSpPr>
            <p:cNvPr id="62" name="קבוצה 61">
              <a:extLst>
                <a:ext uri="{FF2B5EF4-FFF2-40B4-BE49-F238E27FC236}">
                  <a16:creationId xmlns:a16="http://schemas.microsoft.com/office/drawing/2014/main" id="{066A3D74-8AD6-4F80-9220-39919F2B44E2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4" name="חץ ימינה 51">
                <a:extLst>
                  <a:ext uri="{FF2B5EF4-FFF2-40B4-BE49-F238E27FC236}">
                    <a16:creationId xmlns:a16="http://schemas.microsoft.com/office/drawing/2014/main" id="{A433D620-DE1E-45D2-A399-C16E2B5F80A2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39931B96-E5AF-4FD2-9874-E59BABC09EBE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EC2E233-353B-4A3D-B75F-8E715FD917FB}"/>
                </a:ext>
              </a:extLst>
            </p:cNvPr>
            <p:cNvSpPr txBox="1"/>
            <p:nvPr/>
          </p:nvSpPr>
          <p:spPr>
            <a:xfrm>
              <a:off x="5392223" y="4759999"/>
              <a:ext cx="895094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574324A-1CA0-4E60-B455-4988E9943C47}"/>
              </a:ext>
            </a:extLst>
          </p:cNvPr>
          <p:cNvSpPr txBox="1"/>
          <p:nvPr/>
        </p:nvSpPr>
        <p:spPr>
          <a:xfrm>
            <a:off x="3813464" y="5695159"/>
            <a:ext cx="264917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 איננה יכולה לאסור את לאה צרת צרתה</a:t>
            </a:r>
          </a:p>
        </p:txBody>
      </p:sp>
      <p:grpSp>
        <p:nvGrpSpPr>
          <p:cNvPr id="67" name="קבוצה 66">
            <a:extLst>
              <a:ext uri="{FF2B5EF4-FFF2-40B4-BE49-F238E27FC236}">
                <a16:creationId xmlns:a16="http://schemas.microsoft.com/office/drawing/2014/main" id="{EB901E0B-4A6A-4B63-9F29-7079A34B2602}"/>
              </a:ext>
            </a:extLst>
          </p:cNvPr>
          <p:cNvGrpSpPr/>
          <p:nvPr/>
        </p:nvGrpSpPr>
        <p:grpSpPr>
          <a:xfrm>
            <a:off x="11307" y="5336845"/>
            <a:ext cx="1199887" cy="716627"/>
            <a:chOff x="-139148" y="6141373"/>
            <a:chExt cx="1199887" cy="716627"/>
          </a:xfrm>
        </p:grpSpPr>
        <p:sp>
          <p:nvSpPr>
            <p:cNvPr id="68" name="לחצן פעולה: עבור לדף הבית 67">
              <a:hlinkClick r:id="rId10" action="ppaction://hlinksldjump" highlightClick="1"/>
              <a:extLst>
                <a:ext uri="{FF2B5EF4-FFF2-40B4-BE49-F238E27FC236}">
                  <a16:creationId xmlns:a16="http://schemas.microsoft.com/office/drawing/2014/main" id="{66DE21A8-C064-4D3A-ACCA-3D64D9325242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90D00DB-EA2D-4B52-AB87-9D496A837687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9E47-2693-46B2-8A36-31DAE9944507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30" name="מציין מיקום של כותרת תחתונה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70" name="קשת מלאה 69">
            <a:extLst>
              <a:ext uri="{FF2B5EF4-FFF2-40B4-BE49-F238E27FC236}">
                <a16:creationId xmlns:a16="http://schemas.microsoft.com/office/drawing/2014/main" id="{8B4BEE5F-8C92-4C47-B3E8-5EE33A27388D}"/>
              </a:ext>
            </a:extLst>
          </p:cNvPr>
          <p:cNvSpPr/>
          <p:nvPr/>
        </p:nvSpPr>
        <p:spPr>
          <a:xfrm rot="12294531">
            <a:off x="3685416" y="3401745"/>
            <a:ext cx="7467327" cy="2348988"/>
          </a:xfrm>
          <a:prstGeom prst="blockArc">
            <a:avLst>
              <a:gd name="adj1" fmla="val 10098593"/>
              <a:gd name="adj2" fmla="val 759515"/>
              <a:gd name="adj3" fmla="val 852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1D28694-D92A-4EF5-AC25-6FDA05D58B11}"/>
              </a:ext>
            </a:extLst>
          </p:cNvPr>
          <p:cNvSpPr txBox="1"/>
          <p:nvPr/>
        </p:nvSpPr>
        <p:spPr>
          <a:xfrm>
            <a:off x="1098110" y="2669822"/>
            <a:ext cx="3194925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אסורה ללוי ויהודה כי יש איסור כרת על חלוצת אחים</a:t>
            </a:r>
          </a:p>
          <a:p>
            <a:r>
              <a:rPr lang="he-IL" dirty="0"/>
              <a:t>לכן המשנה לא כתבה אותן כי היא אינה בצרת צרתה כי גם רבקה אסורה לכל האחים באופן שווה.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90024AE-5842-41BB-94AC-E436257F0F17}"/>
              </a:ext>
            </a:extLst>
          </p:cNvPr>
          <p:cNvSpPr txBox="1"/>
          <p:nvPr/>
        </p:nvSpPr>
        <p:spPr>
          <a:xfrm>
            <a:off x="8970155" y="5619274"/>
            <a:ext cx="311682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הקידושים תופסים כי איננה אסורה עליו אלא בלאו</a:t>
            </a:r>
          </a:p>
        </p:txBody>
      </p:sp>
    </p:spTree>
    <p:extLst>
      <p:ext uri="{BB962C8B-B14F-4D97-AF65-F5344CB8AC3E}">
        <p14:creationId xmlns:p14="http://schemas.microsoft.com/office/powerpoint/2010/main" val="1196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0" grpId="0" animBg="1"/>
      <p:bldP spid="66" grpId="0" animBg="1"/>
      <p:bldP spid="70" grpId="0" animBg="1"/>
      <p:bldP spid="71" grpId="0" animBg="1"/>
      <p:bldP spid="7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173</Words>
  <Application>Microsoft Office PowerPoint</Application>
  <PresentationFormat>מסך רחב</PresentationFormat>
  <Paragraphs>51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דף י ע"ב היתה אמו אנוסת אביו  ונשאת לאחיו מאביו,  ומת  זו היא אמו שפוטרת צרתה 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2019-03-13T12:06:56Z</dcterms:created>
  <dcterms:modified xsi:type="dcterms:W3CDTF">2019-03-13T12:24:05Z</dcterms:modified>
</cp:coreProperties>
</file>