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0776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18836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9301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0635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8096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2243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82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44130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10472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58468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48671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78529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2176DB8-6755-4690-8179-FA879EC4B4C0}"/>
              </a:ext>
            </a:extLst>
          </p:cNvPr>
          <p:cNvSpPr txBox="1"/>
          <p:nvPr/>
        </p:nvSpPr>
        <p:spPr>
          <a:xfrm>
            <a:off x="463895" y="255639"/>
            <a:ext cx="1151357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400" dirty="0"/>
              <a:t>דף י"ב ע"א – י"ג ע"א</a:t>
            </a:r>
          </a:p>
          <a:p>
            <a:r>
              <a:rPr lang="he-IL" dirty="0" err="1"/>
              <a:t>מתיב</a:t>
            </a:r>
            <a:r>
              <a:rPr lang="he-IL" dirty="0"/>
              <a:t> רב </a:t>
            </a:r>
            <a:r>
              <a:rPr lang="he-IL" dirty="0" smtClean="0"/>
              <a:t>ששת: </a:t>
            </a:r>
            <a:r>
              <a:rPr lang="he-IL" dirty="0"/>
              <a:t>שלשה </a:t>
            </a:r>
            <a:r>
              <a:rPr lang="he-IL" dirty="0" err="1"/>
              <a:t>אחין</a:t>
            </a:r>
            <a:r>
              <a:rPr lang="he-IL" dirty="0"/>
              <a:t> </a:t>
            </a:r>
            <a:r>
              <a:rPr lang="he-IL" dirty="0" err="1"/>
              <a:t>נשואין</a:t>
            </a:r>
            <a:r>
              <a:rPr lang="he-IL" dirty="0"/>
              <a:t> שלש נשים </a:t>
            </a:r>
            <a:r>
              <a:rPr lang="he-IL" dirty="0" err="1" smtClean="0"/>
              <a:t>נכריות</a:t>
            </a:r>
            <a:r>
              <a:rPr lang="he-IL" dirty="0" smtClean="0"/>
              <a:t>. </a:t>
            </a:r>
            <a:r>
              <a:rPr lang="he-IL" dirty="0"/>
              <a:t>ומת אחד </a:t>
            </a:r>
            <a:r>
              <a:rPr lang="he-IL" dirty="0" smtClean="0"/>
              <a:t>מהם. </a:t>
            </a:r>
            <a:r>
              <a:rPr lang="he-IL" dirty="0"/>
              <a:t>ועשה בה שני מאמר </a:t>
            </a:r>
            <a:r>
              <a:rPr lang="he-IL" dirty="0" smtClean="0"/>
              <a:t>ומת. </a:t>
            </a:r>
            <a:r>
              <a:rPr lang="he-IL" dirty="0"/>
              <a:t>הרי אלו חולצות ולא </a:t>
            </a:r>
            <a:r>
              <a:rPr lang="he-IL" dirty="0" err="1"/>
              <a:t>מתייבמות</a:t>
            </a:r>
            <a:r>
              <a:rPr lang="he-IL" dirty="0"/>
              <a:t> </a:t>
            </a:r>
          </a:p>
        </p:txBody>
      </p:sp>
      <p:grpSp>
        <p:nvGrpSpPr>
          <p:cNvPr id="3" name="קבוצה 2">
            <a:extLst>
              <a:ext uri="{FF2B5EF4-FFF2-40B4-BE49-F238E27FC236}">
                <a16:creationId xmlns:a16="http://schemas.microsoft.com/office/drawing/2014/main" id="{5B40A5B7-689F-4C37-9CEA-497FAB3D9603}"/>
              </a:ext>
            </a:extLst>
          </p:cNvPr>
          <p:cNvGrpSpPr/>
          <p:nvPr/>
        </p:nvGrpSpPr>
        <p:grpSpPr>
          <a:xfrm>
            <a:off x="9270497" y="1932801"/>
            <a:ext cx="1148167" cy="1092200"/>
            <a:chOff x="7741009" y="2738648"/>
            <a:chExt cx="1092200" cy="1092200"/>
          </a:xfrm>
        </p:grpSpPr>
        <p:pic>
          <p:nvPicPr>
            <p:cNvPr id="4" name="תמונה 3">
              <a:extLst>
                <a:ext uri="{FF2B5EF4-FFF2-40B4-BE49-F238E27FC236}">
                  <a16:creationId xmlns:a16="http://schemas.microsoft.com/office/drawing/2014/main" id="{DF9C32FE-AC54-4822-9451-BB7693523C1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AF1D528-08C9-4E18-B299-EF7FBB5A2E94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קבוצה 5">
            <a:extLst>
              <a:ext uri="{FF2B5EF4-FFF2-40B4-BE49-F238E27FC236}">
                <a16:creationId xmlns:a16="http://schemas.microsoft.com/office/drawing/2014/main" id="{BFC56E6C-519B-46FC-9E16-BB9AE60A1344}"/>
              </a:ext>
            </a:extLst>
          </p:cNvPr>
          <p:cNvGrpSpPr/>
          <p:nvPr/>
        </p:nvGrpSpPr>
        <p:grpSpPr>
          <a:xfrm>
            <a:off x="2292544" y="2159678"/>
            <a:ext cx="939800" cy="990600"/>
            <a:chOff x="4794371" y="3098561"/>
            <a:chExt cx="939800" cy="990600"/>
          </a:xfrm>
        </p:grpSpPr>
        <p:pic>
          <p:nvPicPr>
            <p:cNvPr id="7" name="תמונה 6">
              <a:extLst>
                <a:ext uri="{FF2B5EF4-FFF2-40B4-BE49-F238E27FC236}">
                  <a16:creationId xmlns:a16="http://schemas.microsoft.com/office/drawing/2014/main" id="{12BC982B-282F-487E-B52A-EE651B9FD01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9C0933D-E288-414B-8D8B-72E37CD17CD8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>
            <a:extLst>
              <a:ext uri="{FF2B5EF4-FFF2-40B4-BE49-F238E27FC236}">
                <a16:creationId xmlns:a16="http://schemas.microsoft.com/office/drawing/2014/main" id="{680214FF-EC6B-41EC-9012-7F3484F6AD7A}"/>
              </a:ext>
            </a:extLst>
          </p:cNvPr>
          <p:cNvGrpSpPr/>
          <p:nvPr/>
        </p:nvGrpSpPr>
        <p:grpSpPr>
          <a:xfrm>
            <a:off x="6220425" y="4060291"/>
            <a:ext cx="1141320" cy="927936"/>
            <a:chOff x="5473700" y="2876550"/>
            <a:chExt cx="1244600" cy="1104900"/>
          </a:xfrm>
        </p:grpSpPr>
        <p:pic>
          <p:nvPicPr>
            <p:cNvPr id="10" name="תמונה 9">
              <a:extLst>
                <a:ext uri="{FF2B5EF4-FFF2-40B4-BE49-F238E27FC236}">
                  <a16:creationId xmlns:a16="http://schemas.microsoft.com/office/drawing/2014/main" id="{254A4633-BE33-4098-9ADF-06459E90899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D0F5745-796C-42DE-9C41-0509E138DF32}"/>
                </a:ext>
              </a:extLst>
            </p:cNvPr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2" name="קבוצה 11">
            <a:extLst>
              <a:ext uri="{FF2B5EF4-FFF2-40B4-BE49-F238E27FC236}">
                <a16:creationId xmlns:a16="http://schemas.microsoft.com/office/drawing/2014/main" id="{2D8417A0-147B-4DF6-A589-66B4DE0A2FF8}"/>
              </a:ext>
            </a:extLst>
          </p:cNvPr>
          <p:cNvGrpSpPr/>
          <p:nvPr/>
        </p:nvGrpSpPr>
        <p:grpSpPr>
          <a:xfrm>
            <a:off x="9270497" y="4534520"/>
            <a:ext cx="901700" cy="889000"/>
            <a:chOff x="10518902" y="2114306"/>
            <a:chExt cx="901700" cy="889000"/>
          </a:xfrm>
        </p:grpSpPr>
        <p:pic>
          <p:nvPicPr>
            <p:cNvPr id="13" name="תמונה 12">
              <a:extLst>
                <a:ext uri="{FF2B5EF4-FFF2-40B4-BE49-F238E27FC236}">
                  <a16:creationId xmlns:a16="http://schemas.microsoft.com/office/drawing/2014/main" id="{B02BCCC9-1DFB-4E45-B06F-190AED112EC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8902" y="2114306"/>
              <a:ext cx="901700" cy="889000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B541C87-C707-4CD6-B4D1-50903FC237F0}"/>
                </a:ext>
              </a:extLst>
            </p:cNvPr>
            <p:cNvSpPr txBox="1"/>
            <p:nvPr/>
          </p:nvSpPr>
          <p:spPr>
            <a:xfrm>
              <a:off x="10588752" y="2240056"/>
              <a:ext cx="612394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יפה</a:t>
              </a:r>
            </a:p>
          </p:txBody>
        </p:sp>
      </p:grpSp>
      <p:grpSp>
        <p:nvGrpSpPr>
          <p:cNvPr id="15" name="קבוצה 14">
            <a:extLst>
              <a:ext uri="{FF2B5EF4-FFF2-40B4-BE49-F238E27FC236}">
                <a16:creationId xmlns:a16="http://schemas.microsoft.com/office/drawing/2014/main" id="{8A7AAD56-EBAE-4E54-82CB-245AAE53B89F}"/>
              </a:ext>
            </a:extLst>
          </p:cNvPr>
          <p:cNvGrpSpPr/>
          <p:nvPr/>
        </p:nvGrpSpPr>
        <p:grpSpPr>
          <a:xfrm>
            <a:off x="5586976" y="2212889"/>
            <a:ext cx="1155700" cy="990600"/>
            <a:chOff x="7695484" y="1138474"/>
            <a:chExt cx="1155700" cy="990600"/>
          </a:xfrm>
        </p:grpSpPr>
        <p:pic>
          <p:nvPicPr>
            <p:cNvPr id="16" name="תמונה 15">
              <a:extLst>
                <a:ext uri="{FF2B5EF4-FFF2-40B4-BE49-F238E27FC236}">
                  <a16:creationId xmlns:a16="http://schemas.microsoft.com/office/drawing/2014/main" id="{129D1485-5819-4833-A36B-34DB667805C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568CE9A-8912-4AC1-AD53-0E3F230E0470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8" name="קבוצה 17">
            <a:extLst>
              <a:ext uri="{FF2B5EF4-FFF2-40B4-BE49-F238E27FC236}">
                <a16:creationId xmlns:a16="http://schemas.microsoft.com/office/drawing/2014/main" id="{93D92B40-566C-4F0D-8CAA-9391CB60F36F}"/>
              </a:ext>
            </a:extLst>
          </p:cNvPr>
          <p:cNvGrpSpPr/>
          <p:nvPr/>
        </p:nvGrpSpPr>
        <p:grpSpPr>
          <a:xfrm>
            <a:off x="1772232" y="4534503"/>
            <a:ext cx="934053" cy="990600"/>
            <a:chOff x="5147576" y="4839179"/>
            <a:chExt cx="723900" cy="889000"/>
          </a:xfrm>
        </p:grpSpPr>
        <p:pic>
          <p:nvPicPr>
            <p:cNvPr id="19" name="תמונה 18">
              <a:extLst>
                <a:ext uri="{FF2B5EF4-FFF2-40B4-BE49-F238E27FC236}">
                  <a16:creationId xmlns:a16="http://schemas.microsoft.com/office/drawing/2014/main" id="{15F1FC02-8FA0-43DC-82F5-1ED8B0126F6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3721173-C388-4146-B2B1-9F96200C562E}"/>
                </a:ext>
              </a:extLst>
            </p:cNvPr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cxnSp>
        <p:nvCxnSpPr>
          <p:cNvPr id="21" name="מחבר חץ ישר 20">
            <a:extLst>
              <a:ext uri="{FF2B5EF4-FFF2-40B4-BE49-F238E27FC236}">
                <a16:creationId xmlns:a16="http://schemas.microsoft.com/office/drawing/2014/main" id="{BCCB0972-3A13-40B4-B6A3-A06AA4115968}"/>
              </a:ext>
            </a:extLst>
          </p:cNvPr>
          <p:cNvCxnSpPr>
            <a:cxnSpLocks/>
          </p:cNvCxnSpPr>
          <p:nvPr/>
        </p:nvCxnSpPr>
        <p:spPr>
          <a:xfrm>
            <a:off x="6888610" y="1222405"/>
            <a:ext cx="2451737" cy="86620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מחבר חץ ישר 21">
            <a:extLst>
              <a:ext uri="{FF2B5EF4-FFF2-40B4-BE49-F238E27FC236}">
                <a16:creationId xmlns:a16="http://schemas.microsoft.com/office/drawing/2014/main" id="{FABEF386-BC23-453D-9856-4B28E5BF6860}"/>
              </a:ext>
            </a:extLst>
          </p:cNvPr>
          <p:cNvCxnSpPr>
            <a:cxnSpLocks/>
            <a:endCxn id="16" idx="0"/>
          </p:cNvCxnSpPr>
          <p:nvPr/>
        </p:nvCxnSpPr>
        <p:spPr>
          <a:xfrm flipH="1">
            <a:off x="6164826" y="1293724"/>
            <a:ext cx="422473" cy="91916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מחבר חץ ישר 22">
            <a:extLst>
              <a:ext uri="{FF2B5EF4-FFF2-40B4-BE49-F238E27FC236}">
                <a16:creationId xmlns:a16="http://schemas.microsoft.com/office/drawing/2014/main" id="{B11326F2-4D97-4050-A4D2-4FCE05A58DED}"/>
              </a:ext>
            </a:extLst>
          </p:cNvPr>
          <p:cNvCxnSpPr>
            <a:cxnSpLocks/>
            <a:stCxn id="24" idx="2"/>
          </p:cNvCxnSpPr>
          <p:nvPr/>
        </p:nvCxnSpPr>
        <p:spPr>
          <a:xfrm flipH="1">
            <a:off x="3140069" y="1267167"/>
            <a:ext cx="3341944" cy="80696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01C82E8-7D7C-4950-989F-2D9360630A7A}"/>
              </a:ext>
            </a:extLst>
          </p:cNvPr>
          <p:cNvSpPr txBox="1"/>
          <p:nvPr/>
        </p:nvSpPr>
        <p:spPr>
          <a:xfrm>
            <a:off x="5936322" y="897835"/>
            <a:ext cx="109138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grpSp>
        <p:nvGrpSpPr>
          <p:cNvPr id="29" name="קבוצה 28">
            <a:extLst>
              <a:ext uri="{FF2B5EF4-FFF2-40B4-BE49-F238E27FC236}">
                <a16:creationId xmlns:a16="http://schemas.microsoft.com/office/drawing/2014/main" id="{CBBABF86-1944-4818-9695-4C50D2532795}"/>
              </a:ext>
            </a:extLst>
          </p:cNvPr>
          <p:cNvGrpSpPr/>
          <p:nvPr/>
        </p:nvGrpSpPr>
        <p:grpSpPr>
          <a:xfrm rot="6097244">
            <a:off x="1920273" y="3543792"/>
            <a:ext cx="1542667" cy="573531"/>
            <a:chOff x="5392223" y="4653444"/>
            <a:chExt cx="1031703" cy="573531"/>
          </a:xfrm>
          <a:solidFill>
            <a:schemeClr val="bg1">
              <a:lumMod val="95000"/>
            </a:schemeClr>
          </a:solidFill>
        </p:grpSpPr>
        <p:grpSp>
          <p:nvGrpSpPr>
            <p:cNvPr id="30" name="קבוצה 29">
              <a:extLst>
                <a:ext uri="{FF2B5EF4-FFF2-40B4-BE49-F238E27FC236}">
                  <a16:creationId xmlns:a16="http://schemas.microsoft.com/office/drawing/2014/main" id="{1DD7CFC1-F71F-48F2-8B53-25D6158CD503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2" name="חץ ימינה 51">
                <a:extLst>
                  <a:ext uri="{FF2B5EF4-FFF2-40B4-BE49-F238E27FC236}">
                    <a16:creationId xmlns:a16="http://schemas.microsoft.com/office/drawing/2014/main" id="{9F0CE6AA-0289-4B91-99CE-6A93D2DFE3F8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28073879-D8EB-492E-8455-3B64FB802E7B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DF33F1E7-9239-49CC-99C5-3400E43A3003}"/>
                </a:ext>
              </a:extLst>
            </p:cNvPr>
            <p:cNvSpPr txBox="1"/>
            <p:nvPr/>
          </p:nvSpPr>
          <p:spPr>
            <a:xfrm>
              <a:off x="5392223" y="4759999"/>
              <a:ext cx="895094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b="1" dirty="0">
                  <a:solidFill>
                    <a:srgbClr val="FF0000"/>
                  </a:solidFill>
                </a:rPr>
                <a:t>נשא אישה</a:t>
              </a:r>
            </a:p>
          </p:txBody>
        </p:sp>
      </p:grpSp>
      <p:grpSp>
        <p:nvGrpSpPr>
          <p:cNvPr id="34" name="קבוצה 33">
            <a:extLst>
              <a:ext uri="{FF2B5EF4-FFF2-40B4-BE49-F238E27FC236}">
                <a16:creationId xmlns:a16="http://schemas.microsoft.com/office/drawing/2014/main" id="{C6858C15-68EF-4881-A9E4-401E3B0781D5}"/>
              </a:ext>
            </a:extLst>
          </p:cNvPr>
          <p:cNvGrpSpPr/>
          <p:nvPr/>
        </p:nvGrpSpPr>
        <p:grpSpPr>
          <a:xfrm rot="4656643">
            <a:off x="5993457" y="3277818"/>
            <a:ext cx="1215930" cy="573531"/>
            <a:chOff x="5392223" y="4653444"/>
            <a:chExt cx="1031703" cy="573531"/>
          </a:xfrm>
          <a:solidFill>
            <a:schemeClr val="bg1">
              <a:lumMod val="95000"/>
            </a:schemeClr>
          </a:solidFill>
        </p:grpSpPr>
        <p:grpSp>
          <p:nvGrpSpPr>
            <p:cNvPr id="35" name="קבוצה 34">
              <a:extLst>
                <a:ext uri="{FF2B5EF4-FFF2-40B4-BE49-F238E27FC236}">
                  <a16:creationId xmlns:a16="http://schemas.microsoft.com/office/drawing/2014/main" id="{CD6F2A0F-75C2-4B4B-BF40-C058D9B75C5E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7" name="חץ ימינה 51">
                <a:extLst>
                  <a:ext uri="{FF2B5EF4-FFF2-40B4-BE49-F238E27FC236}">
                    <a16:creationId xmlns:a16="http://schemas.microsoft.com/office/drawing/2014/main" id="{48862824-1EBB-41E2-89C9-2D46DB81701F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BE6C0E85-8EF2-419F-874A-2A47C7E2A834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035001D1-6871-4C44-8BFF-EDD795F1EC8A}"/>
                </a:ext>
              </a:extLst>
            </p:cNvPr>
            <p:cNvSpPr txBox="1"/>
            <p:nvPr/>
          </p:nvSpPr>
          <p:spPr>
            <a:xfrm>
              <a:off x="5392223" y="4759999"/>
              <a:ext cx="895094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b="1" dirty="0">
                  <a:solidFill>
                    <a:srgbClr val="FF0000"/>
                  </a:solidFill>
                </a:rPr>
                <a:t>נשא אישה</a:t>
              </a:r>
            </a:p>
          </p:txBody>
        </p:sp>
      </p:grpSp>
      <p:grpSp>
        <p:nvGrpSpPr>
          <p:cNvPr id="39" name="קבוצה 38">
            <a:extLst>
              <a:ext uri="{FF2B5EF4-FFF2-40B4-BE49-F238E27FC236}">
                <a16:creationId xmlns:a16="http://schemas.microsoft.com/office/drawing/2014/main" id="{38AE55FD-C23C-4A86-BA07-F926EC47B328}"/>
              </a:ext>
            </a:extLst>
          </p:cNvPr>
          <p:cNvGrpSpPr/>
          <p:nvPr/>
        </p:nvGrpSpPr>
        <p:grpSpPr>
          <a:xfrm rot="5400000">
            <a:off x="9236613" y="3502048"/>
            <a:ext cx="1215930" cy="573531"/>
            <a:chOff x="5392223" y="4653444"/>
            <a:chExt cx="1031703" cy="573531"/>
          </a:xfrm>
          <a:solidFill>
            <a:schemeClr val="bg1">
              <a:lumMod val="95000"/>
            </a:schemeClr>
          </a:solidFill>
        </p:grpSpPr>
        <p:grpSp>
          <p:nvGrpSpPr>
            <p:cNvPr id="40" name="קבוצה 39">
              <a:extLst>
                <a:ext uri="{FF2B5EF4-FFF2-40B4-BE49-F238E27FC236}">
                  <a16:creationId xmlns:a16="http://schemas.microsoft.com/office/drawing/2014/main" id="{85C5942C-1C2F-4CC0-A83C-B053686BC079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2" name="חץ ימינה 51">
                <a:extLst>
                  <a:ext uri="{FF2B5EF4-FFF2-40B4-BE49-F238E27FC236}">
                    <a16:creationId xmlns:a16="http://schemas.microsoft.com/office/drawing/2014/main" id="{7680BCAB-5253-40E5-B5DC-FD51908A598C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5F98D35F-7D20-4EED-B142-769DC85E1EFE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224BB29D-B126-449F-BE05-E965192743E7}"/>
                </a:ext>
              </a:extLst>
            </p:cNvPr>
            <p:cNvSpPr txBox="1"/>
            <p:nvPr/>
          </p:nvSpPr>
          <p:spPr>
            <a:xfrm>
              <a:off x="5392223" y="4759999"/>
              <a:ext cx="895094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b="1" dirty="0">
                  <a:solidFill>
                    <a:srgbClr val="FF0000"/>
                  </a:solidFill>
                </a:rPr>
                <a:t>נשא אישה</a:t>
              </a:r>
            </a:p>
          </p:txBody>
        </p:sp>
      </p:grpSp>
      <p:grpSp>
        <p:nvGrpSpPr>
          <p:cNvPr id="44" name="קבוצה 43">
            <a:extLst>
              <a:ext uri="{FF2B5EF4-FFF2-40B4-BE49-F238E27FC236}">
                <a16:creationId xmlns:a16="http://schemas.microsoft.com/office/drawing/2014/main" id="{1FA3F02E-A471-4858-A0EB-4B49D2F5BFAA}"/>
              </a:ext>
            </a:extLst>
          </p:cNvPr>
          <p:cNvGrpSpPr/>
          <p:nvPr/>
        </p:nvGrpSpPr>
        <p:grpSpPr>
          <a:xfrm>
            <a:off x="10183506" y="1428662"/>
            <a:ext cx="1083441" cy="1246689"/>
            <a:chOff x="1047931" y="4391642"/>
            <a:chExt cx="1186776" cy="1807313"/>
          </a:xfrm>
        </p:grpSpPr>
        <p:pic>
          <p:nvPicPr>
            <p:cNvPr id="45" name="תמונה 44">
              <a:extLst>
                <a:ext uri="{FF2B5EF4-FFF2-40B4-BE49-F238E27FC236}">
                  <a16:creationId xmlns:a16="http://schemas.microsoft.com/office/drawing/2014/main" id="{D2D7918B-818D-4DAF-9ED6-33362D1EF76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213F9065-0AD5-4DB8-824A-CCB7ED057724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47" name="קבוצה 46">
            <a:extLst>
              <a:ext uri="{FF2B5EF4-FFF2-40B4-BE49-F238E27FC236}">
                <a16:creationId xmlns:a16="http://schemas.microsoft.com/office/drawing/2014/main" id="{1DBD4175-721A-4FA0-9F9A-EFE4A85E336A}"/>
              </a:ext>
            </a:extLst>
          </p:cNvPr>
          <p:cNvGrpSpPr/>
          <p:nvPr/>
        </p:nvGrpSpPr>
        <p:grpSpPr>
          <a:xfrm rot="2234032">
            <a:off x="6744621" y="3313711"/>
            <a:ext cx="2431197" cy="582202"/>
            <a:chOff x="5301151" y="4696322"/>
            <a:chExt cx="1381960" cy="775295"/>
          </a:xfrm>
          <a:solidFill>
            <a:schemeClr val="accent1">
              <a:lumMod val="50000"/>
            </a:schemeClr>
          </a:solidFill>
        </p:grpSpPr>
        <p:sp>
          <p:nvSpPr>
            <p:cNvPr id="48" name="חץ ימינה 54">
              <a:extLst>
                <a:ext uri="{FF2B5EF4-FFF2-40B4-BE49-F238E27FC236}">
                  <a16:creationId xmlns:a16="http://schemas.microsoft.com/office/drawing/2014/main" id="{86446F86-E3C2-4411-B639-DFDB57A4CC65}"/>
                </a:ext>
              </a:extLst>
            </p:cNvPr>
            <p:cNvSpPr/>
            <p:nvPr/>
          </p:nvSpPr>
          <p:spPr>
            <a:xfrm>
              <a:off x="5301151" y="4696322"/>
              <a:ext cx="1381960" cy="775295"/>
            </a:xfrm>
            <a:prstGeom prst="right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86ABA34C-1559-4F99-A224-92D05B6C78A1}"/>
                </a:ext>
              </a:extLst>
            </p:cNvPr>
            <p:cNvSpPr txBox="1"/>
            <p:nvPr/>
          </p:nvSpPr>
          <p:spPr>
            <a:xfrm>
              <a:off x="5309392" y="4818930"/>
              <a:ext cx="1019522" cy="561882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עשה מאמר ביפה</a:t>
              </a:r>
            </a:p>
          </p:txBody>
        </p:sp>
      </p:grpSp>
      <p:grpSp>
        <p:nvGrpSpPr>
          <p:cNvPr id="50" name="קבוצה 49">
            <a:extLst>
              <a:ext uri="{FF2B5EF4-FFF2-40B4-BE49-F238E27FC236}">
                <a16:creationId xmlns:a16="http://schemas.microsoft.com/office/drawing/2014/main" id="{4E9E2626-B069-4E17-894F-C936290F5E88}"/>
              </a:ext>
            </a:extLst>
          </p:cNvPr>
          <p:cNvGrpSpPr/>
          <p:nvPr/>
        </p:nvGrpSpPr>
        <p:grpSpPr>
          <a:xfrm>
            <a:off x="6492645" y="1493402"/>
            <a:ext cx="1083441" cy="1246689"/>
            <a:chOff x="1047931" y="4391642"/>
            <a:chExt cx="1186776" cy="1807313"/>
          </a:xfrm>
        </p:grpSpPr>
        <p:pic>
          <p:nvPicPr>
            <p:cNvPr id="51" name="תמונה 50">
              <a:extLst>
                <a:ext uri="{FF2B5EF4-FFF2-40B4-BE49-F238E27FC236}">
                  <a16:creationId xmlns:a16="http://schemas.microsoft.com/office/drawing/2014/main" id="{79BCA8FC-3F63-40FB-8F58-1983DFD127C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CB91DD8B-407A-4D64-BE6B-CDA2EF1624D1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53" name="קשת מלאה 52">
            <a:extLst>
              <a:ext uri="{FF2B5EF4-FFF2-40B4-BE49-F238E27FC236}">
                <a16:creationId xmlns:a16="http://schemas.microsoft.com/office/drawing/2014/main" id="{9CBBCCA6-530F-47B0-A687-1923B7D4A494}"/>
              </a:ext>
            </a:extLst>
          </p:cNvPr>
          <p:cNvSpPr/>
          <p:nvPr/>
        </p:nvSpPr>
        <p:spPr>
          <a:xfrm rot="11574063">
            <a:off x="1269714" y="3455107"/>
            <a:ext cx="8846205" cy="1925519"/>
          </a:xfrm>
          <a:prstGeom prst="blockArc">
            <a:avLst>
              <a:gd name="adj1" fmla="val 10603810"/>
              <a:gd name="adj2" fmla="val 750088"/>
              <a:gd name="adj3" fmla="val 1258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4" name="קשת מלאה 53">
            <a:extLst>
              <a:ext uri="{FF2B5EF4-FFF2-40B4-BE49-F238E27FC236}">
                <a16:creationId xmlns:a16="http://schemas.microsoft.com/office/drawing/2014/main" id="{81DF4165-0ECD-42C7-9F38-7339A2660F4A}"/>
              </a:ext>
            </a:extLst>
          </p:cNvPr>
          <p:cNvSpPr/>
          <p:nvPr/>
        </p:nvSpPr>
        <p:spPr>
          <a:xfrm rot="12187744">
            <a:off x="4761701" y="3198026"/>
            <a:ext cx="5533970" cy="2237869"/>
          </a:xfrm>
          <a:prstGeom prst="blockArc">
            <a:avLst>
              <a:gd name="adj1" fmla="val 10603810"/>
              <a:gd name="adj2" fmla="val 750088"/>
              <a:gd name="adj3" fmla="val 1258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DF35CD0-6484-46D8-85B4-71F85821D883}"/>
              </a:ext>
            </a:extLst>
          </p:cNvPr>
          <p:cNvSpPr txBox="1"/>
          <p:nvPr/>
        </p:nvSpPr>
        <p:spPr>
          <a:xfrm>
            <a:off x="6234219" y="5494653"/>
            <a:ext cx="346884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יפה נופלת ליבום בפני שמעון ולוי</a:t>
            </a:r>
          </a:p>
        </p:txBody>
      </p:sp>
      <p:sp>
        <p:nvSpPr>
          <p:cNvPr id="56" name="קשת מלאה 55">
            <a:extLst>
              <a:ext uri="{FF2B5EF4-FFF2-40B4-BE49-F238E27FC236}">
                <a16:creationId xmlns:a16="http://schemas.microsoft.com/office/drawing/2014/main" id="{28396D4C-7723-4C1B-ACB3-0122607D8C17}"/>
              </a:ext>
            </a:extLst>
          </p:cNvPr>
          <p:cNvSpPr/>
          <p:nvPr/>
        </p:nvSpPr>
        <p:spPr>
          <a:xfrm rot="11574063">
            <a:off x="839819" y="3167864"/>
            <a:ext cx="6269613" cy="1925519"/>
          </a:xfrm>
          <a:prstGeom prst="blockArc">
            <a:avLst>
              <a:gd name="adj1" fmla="val 10603810"/>
              <a:gd name="adj2" fmla="val 750088"/>
              <a:gd name="adj3" fmla="val 1258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9543C25-F4BF-4B72-9DA3-3137C8A23FE0}"/>
              </a:ext>
            </a:extLst>
          </p:cNvPr>
          <p:cNvSpPr txBox="1"/>
          <p:nvPr/>
        </p:nvSpPr>
        <p:spPr>
          <a:xfrm>
            <a:off x="2853006" y="5036848"/>
            <a:ext cx="3224712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יפה ושרה נופלות ליבום בפני לוי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27D0C10-A6F7-4145-8BF5-00170F06CD2A}"/>
              </a:ext>
            </a:extLst>
          </p:cNvPr>
          <p:cNvSpPr txBox="1"/>
          <p:nvPr/>
        </p:nvSpPr>
        <p:spPr>
          <a:xfrm>
            <a:off x="25322" y="1337784"/>
            <a:ext cx="6541257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הסיבה</a:t>
            </a:r>
            <a:r>
              <a:rPr lang="he-IL" dirty="0"/>
              <a:t>: זיקת יפה באה </a:t>
            </a:r>
            <a:r>
              <a:rPr lang="he-IL" dirty="0" err="1"/>
              <a:t>מכח</a:t>
            </a:r>
            <a:r>
              <a:rPr lang="he-IL" dirty="0"/>
              <a:t> שני אחים – כל עוד שמעון לא ייבם את יפה, יש ללוי זיקה אליה. ברגע ששמעון עשה מאמר נוספה גם זיקת שמעון.</a:t>
            </a:r>
          </a:p>
          <a:p>
            <a:r>
              <a:rPr lang="he-IL" dirty="0"/>
              <a:t>לכן, שתיהן חולצות ולא </a:t>
            </a:r>
            <a:r>
              <a:rPr lang="he-IL" dirty="0" err="1"/>
              <a:t>מתייבמות</a:t>
            </a:r>
            <a:r>
              <a:rPr lang="he-IL" dirty="0"/>
              <a:t> </a:t>
            </a:r>
          </a:p>
        </p:txBody>
      </p:sp>
      <p:sp>
        <p:nvSpPr>
          <p:cNvPr id="25" name="מציין מיקום של תאריך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4EEB4-315C-4439-B8F1-F443BBBBD5F5}" type="datetime4">
              <a:rPr lang="he-IL" smtClean="0"/>
              <a:t>ו'.אדר ב.תשע"ט</a:t>
            </a:fld>
            <a:endParaRPr lang="he-IL"/>
          </a:p>
        </p:txBody>
      </p:sp>
      <p:sp>
        <p:nvSpPr>
          <p:cNvPr id="26" name="מציין מיקום של כותרת תחתונה 2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27" name="מציין מיקום של מספר שקופית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B795-7742-4BE3-83C6-04220FFFEE81}" type="slidenum">
              <a:rPr lang="he-IL" smtClean="0"/>
              <a:t>1</a:t>
            </a:fld>
            <a:endParaRPr lang="he-IL"/>
          </a:p>
        </p:txBody>
      </p:sp>
      <p:sp>
        <p:nvSpPr>
          <p:cNvPr id="28" name="TextBox 27"/>
          <p:cNvSpPr txBox="1"/>
          <p:nvPr/>
        </p:nvSpPr>
        <p:spPr>
          <a:xfrm>
            <a:off x="1722542" y="908866"/>
            <a:ext cx="2710218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b="1" dirty="0">
                <a:highlight>
                  <a:srgbClr val="FFFF00"/>
                </a:highlight>
              </a:rPr>
              <a:t>הדין</a:t>
            </a:r>
            <a:r>
              <a:rPr lang="he-IL" dirty="0"/>
              <a:t>: חולצות ולא </a:t>
            </a:r>
            <a:r>
              <a:rPr lang="he-IL" dirty="0" err="1"/>
              <a:t>מתיבמות</a:t>
            </a:r>
            <a:r>
              <a:rPr lang="he-IL" dirty="0" smtClean="0"/>
              <a:t>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315241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2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2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2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6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  <p:bldP spid="55" grpId="0"/>
      <p:bldP spid="56" grpId="0" animBg="1"/>
      <p:bldP spid="57" grpId="0" animBg="1"/>
      <p:bldP spid="59" grpId="0" animBg="1"/>
      <p:bldP spid="28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114</Words>
  <Application>Microsoft Office PowerPoint</Application>
  <PresentationFormat>מסך רחב</PresentationFormat>
  <Paragraphs>23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5</cp:revision>
  <dcterms:created xsi:type="dcterms:W3CDTF">2019-03-13T12:06:56Z</dcterms:created>
  <dcterms:modified xsi:type="dcterms:W3CDTF">2019-03-13T12:34:43Z</dcterms:modified>
</cp:coreProperties>
</file>