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198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1069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510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389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038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6305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067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7290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77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350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660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C7F16-7726-4DEC-AB25-AD2AF7E4F1CE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FCCA4-4B93-4F94-909F-D366A3C6C7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420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image" Target="../media/image10.jpg"/><Relationship Id="rId5" Type="http://schemas.openxmlformats.org/officeDocument/2006/relationships/image" Target="../media/image6.jpg"/><Relationship Id="rId10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8.jpg"/><Relationship Id="rId7" Type="http://schemas.openxmlformats.org/officeDocument/2006/relationships/image" Target="../media/image11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5.jpg"/><Relationship Id="rId10" Type="http://schemas.openxmlformats.org/officeDocument/2006/relationships/image" Target="../media/image1.jpg"/><Relationship Id="rId4" Type="http://schemas.openxmlformats.org/officeDocument/2006/relationships/image" Target="../media/image9.jpg"/><Relationship Id="rId9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image" Target="../media/image6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2669309" y="1118847"/>
            <a:ext cx="7897091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תנא </a:t>
            </a:r>
            <a:r>
              <a:rPr lang="he-IL" sz="1600" dirty="0"/>
              <a:t>דבי רבי </a:t>
            </a:r>
            <a:r>
              <a:rPr lang="he-IL" sz="1600" dirty="0" err="1"/>
              <a:t>חייא</a:t>
            </a:r>
            <a:r>
              <a:rPr lang="he-IL" dirty="0"/>
              <a:t>: </a:t>
            </a:r>
            <a:r>
              <a:rPr lang="he-IL" sz="2400" b="1" dirty="0"/>
              <a:t>שלישי שבבנו ושבבתו</a:t>
            </a:r>
            <a:r>
              <a:rPr lang="he-IL" sz="2000" b="1" dirty="0"/>
              <a:t>, </a:t>
            </a:r>
            <a:r>
              <a:rPr lang="he-IL" dirty="0"/>
              <a:t>ושבבן אשתו, ושבבת אשתו </a:t>
            </a:r>
            <a:r>
              <a:rPr lang="he-IL" b="1" dirty="0"/>
              <a:t>"שניה</a:t>
            </a:r>
            <a:r>
              <a:rPr lang="he-IL" b="1" dirty="0" smtClean="0"/>
              <a:t>"</a:t>
            </a:r>
            <a:endParaRPr lang="he-IL" b="1" dirty="0"/>
          </a:p>
        </p:txBody>
      </p:sp>
      <p:sp>
        <p:nvSpPr>
          <p:cNvPr id="5" name="מלבן 4"/>
          <p:cNvSpPr/>
          <p:nvPr/>
        </p:nvSpPr>
        <p:spPr>
          <a:xfrm>
            <a:off x="5982669" y="177862"/>
            <a:ext cx="986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/>
              <a:t>דף </a:t>
            </a:r>
            <a:r>
              <a:rPr lang="he-IL" dirty="0" err="1"/>
              <a:t>כב</a:t>
            </a:r>
            <a:r>
              <a:rPr lang="he-IL" dirty="0"/>
              <a:t>  א</a:t>
            </a: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2549235" y="1960601"/>
            <a:ext cx="803563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sz="1600" dirty="0" smtClean="0"/>
              <a:t>תנא </a:t>
            </a:r>
            <a:r>
              <a:rPr lang="he-IL" sz="1600" dirty="0"/>
              <a:t>דבי רבי </a:t>
            </a:r>
            <a:r>
              <a:rPr lang="he-IL" sz="1600" dirty="0" err="1"/>
              <a:t>חייא</a:t>
            </a:r>
            <a:r>
              <a:rPr lang="he-IL" sz="1600" dirty="0"/>
              <a:t>: שלישי שבבנו ושבבתו</a:t>
            </a:r>
            <a:r>
              <a:rPr lang="he-IL" dirty="0"/>
              <a:t>, </a:t>
            </a:r>
            <a:r>
              <a:rPr lang="he-IL" sz="2400" b="1" dirty="0"/>
              <a:t>ושבבן אשתו, ושבבת אשתו </a:t>
            </a:r>
            <a:r>
              <a:rPr lang="he-IL" sz="2000" b="1" dirty="0"/>
              <a:t>"שניה</a:t>
            </a:r>
            <a:r>
              <a:rPr lang="he-IL" sz="2000" b="1" dirty="0" smtClean="0"/>
              <a:t>"</a:t>
            </a:r>
            <a:endParaRPr lang="he-IL" sz="2000" b="1" dirty="0"/>
          </a:p>
        </p:txBody>
      </p:sp>
      <p:sp>
        <p:nvSpPr>
          <p:cNvPr id="7" name="מלבן 6">
            <a:hlinkClick r:id="rId4" action="ppaction://hlinksldjump"/>
          </p:cNvPr>
          <p:cNvSpPr/>
          <p:nvPr/>
        </p:nvSpPr>
        <p:spPr>
          <a:xfrm>
            <a:off x="3371272" y="2812838"/>
            <a:ext cx="719512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200" dirty="0"/>
              <a:t>דף </a:t>
            </a:r>
            <a:r>
              <a:rPr lang="he-IL" sz="1200" dirty="0" err="1"/>
              <a:t>כב</a:t>
            </a:r>
            <a:r>
              <a:rPr lang="he-IL" sz="1200" dirty="0"/>
              <a:t>  א</a:t>
            </a:r>
          </a:p>
          <a:p>
            <a:r>
              <a:rPr lang="he-IL" dirty="0"/>
              <a:t>תנא דבי רבי </a:t>
            </a:r>
            <a:r>
              <a:rPr lang="he-IL" dirty="0" err="1"/>
              <a:t>חייא</a:t>
            </a:r>
            <a:r>
              <a:rPr lang="he-IL" dirty="0"/>
              <a:t>: שלישי שבבנו ושבבתו, ושבבן אשתו, ושבבת אשתו "שניה"</a:t>
            </a:r>
            <a:endParaRPr lang="he-IL" sz="2000" dirty="0"/>
          </a:p>
          <a:p>
            <a:pPr algn="ctr"/>
            <a:r>
              <a:rPr lang="he-IL" sz="2400" b="1" dirty="0"/>
              <a:t>רביעי שבחמיו ושבחמותו "שניה"</a:t>
            </a:r>
          </a:p>
        </p:txBody>
      </p:sp>
      <p:sp>
        <p:nvSpPr>
          <p:cNvPr id="8" name="מלבן 7">
            <a:hlinkClick r:id="rId5" action="ppaction://hlinksldjump"/>
          </p:cNvPr>
          <p:cNvSpPr/>
          <p:nvPr/>
        </p:nvSpPr>
        <p:spPr>
          <a:xfrm>
            <a:off x="2955636" y="4950694"/>
            <a:ext cx="761076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רבנן: הבא על אחותו והיא בת אשת אביו חייב משום אחותו ומשום בת אשת אביו  </a:t>
            </a:r>
            <a:endParaRPr lang="he-IL" dirty="0"/>
          </a:p>
        </p:txBody>
      </p:sp>
      <p:sp>
        <p:nvSpPr>
          <p:cNvPr id="2" name="מלבן 1"/>
          <p:cNvSpPr/>
          <p:nvPr/>
        </p:nvSpPr>
        <p:spPr>
          <a:xfrm>
            <a:off x="5964196" y="4251098"/>
            <a:ext cx="981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dirty="0"/>
              <a:t>דף </a:t>
            </a:r>
            <a:r>
              <a:rPr lang="he-IL" dirty="0" err="1"/>
              <a:t>כב</a:t>
            </a:r>
            <a:r>
              <a:rPr lang="he-IL" dirty="0"/>
              <a:t>  ב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509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2272145" y="249382"/>
            <a:ext cx="7675419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1200" dirty="0"/>
              <a:t>דף </a:t>
            </a:r>
            <a:r>
              <a:rPr lang="he-IL" sz="1200" dirty="0" err="1"/>
              <a:t>כב</a:t>
            </a:r>
            <a:r>
              <a:rPr lang="he-IL" sz="1200" dirty="0"/>
              <a:t>  א</a:t>
            </a:r>
          </a:p>
          <a:p>
            <a:r>
              <a:rPr lang="he-IL" dirty="0"/>
              <a:t>תנא דבי רבי </a:t>
            </a:r>
            <a:r>
              <a:rPr lang="he-IL" dirty="0" err="1"/>
              <a:t>חייא</a:t>
            </a:r>
            <a:r>
              <a:rPr lang="he-IL" dirty="0"/>
              <a:t>: </a:t>
            </a:r>
            <a:r>
              <a:rPr lang="he-IL" sz="2000" b="1" dirty="0"/>
              <a:t>שלישי שבבנו ושבבתו, </a:t>
            </a:r>
            <a:r>
              <a:rPr lang="he-IL" dirty="0"/>
              <a:t>ושבבן אשתו, ושבבת אשתו </a:t>
            </a:r>
            <a:r>
              <a:rPr lang="he-IL" b="1" dirty="0"/>
              <a:t>"שניה"</a:t>
            </a:r>
          </a:p>
          <a:p>
            <a:pPr algn="ctr"/>
            <a:r>
              <a:rPr lang="he-IL" dirty="0"/>
              <a:t>רביעי שבחמיו ושבחמותו "שניה"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10241629" y="1236922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0322093" y="5045849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0034663" y="3214256"/>
            <a:ext cx="1254534" cy="1028544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774069" y="5259188"/>
            <a:ext cx="1106818" cy="927936"/>
            <a:chOff x="5473700" y="2876550"/>
            <a:chExt cx="1244600" cy="11049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0322093" y="4214193"/>
            <a:ext cx="722050" cy="90835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0386962" y="2334514"/>
            <a:ext cx="722050" cy="87974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2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4" name="קשת מלאה 23"/>
          <p:cNvSpPr/>
          <p:nvPr/>
        </p:nvSpPr>
        <p:spPr>
          <a:xfrm rot="5400000">
            <a:off x="9368214" y="3421196"/>
            <a:ext cx="4184075" cy="1009327"/>
          </a:xfrm>
          <a:prstGeom prst="blockArc">
            <a:avLst>
              <a:gd name="adj1" fmla="val 10565280"/>
              <a:gd name="adj2" fmla="val 203809"/>
              <a:gd name="adj3" fmla="val 2561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rot="4523178">
            <a:off x="11519289" y="2986210"/>
            <a:ext cx="806806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בן בנו</a:t>
            </a:r>
          </a:p>
        </p:txBody>
      </p:sp>
      <p:grpSp>
        <p:nvGrpSpPr>
          <p:cNvPr id="26" name="קבוצה 25"/>
          <p:cNvGrpSpPr/>
          <p:nvPr/>
        </p:nvGrpSpPr>
        <p:grpSpPr>
          <a:xfrm rot="5400000">
            <a:off x="9045331" y="4703977"/>
            <a:ext cx="842032" cy="1711492"/>
            <a:chOff x="8928340" y="2668192"/>
            <a:chExt cx="540769" cy="661604"/>
          </a:xfrm>
        </p:grpSpPr>
        <p:sp>
          <p:nvSpPr>
            <p:cNvPr id="27" name="חץ למטה 2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8951937" y="2837449"/>
              <a:ext cx="449303" cy="17789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FF00"/>
                  </a:solidFill>
                </a:rPr>
                <a:t>בת</a:t>
              </a:r>
              <a:r>
                <a:rPr lang="he-IL" sz="1200" b="1" dirty="0">
                  <a:solidFill>
                    <a:srgbClr val="FFFF00"/>
                  </a:solidFill>
                </a:rPr>
                <a:t> </a:t>
              </a:r>
              <a:r>
                <a:rPr lang="he-IL" sz="1200" b="1" dirty="0" smtClean="0">
                  <a:solidFill>
                    <a:srgbClr val="FFFF00"/>
                  </a:solidFill>
                </a:rPr>
                <a:t> בן</a:t>
              </a:r>
              <a:r>
                <a:rPr lang="he-IL" sz="1200" b="1" dirty="0">
                  <a:solidFill>
                    <a:srgbClr val="FFFF00"/>
                  </a:solidFill>
                </a:rPr>
                <a:t> </a:t>
              </a:r>
              <a:r>
                <a:rPr lang="he-IL" sz="1200" b="1" dirty="0" smtClean="0">
                  <a:solidFill>
                    <a:srgbClr val="FFFF00"/>
                  </a:solidFill>
                </a:rPr>
                <a:t> בנו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29" name="קשת מלאה 28"/>
          <p:cNvSpPr/>
          <p:nvPr/>
        </p:nvSpPr>
        <p:spPr>
          <a:xfrm rot="18237025">
            <a:off x="7026215" y="2965735"/>
            <a:ext cx="4362087" cy="1365650"/>
          </a:xfrm>
          <a:prstGeom prst="blockArc">
            <a:avLst>
              <a:gd name="adj1" fmla="val 10813842"/>
              <a:gd name="adj2" fmla="val 203809"/>
              <a:gd name="adj3" fmla="val 2561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8580851">
            <a:off x="8369428" y="3297056"/>
            <a:ext cx="101528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912811" y="840017"/>
            <a:ext cx="215785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שלישי שבבנו "שניה"</a:t>
            </a:r>
          </a:p>
        </p:txBody>
      </p:sp>
      <p:grpSp>
        <p:nvGrpSpPr>
          <p:cNvPr id="32" name="קבוצה 31"/>
          <p:cNvGrpSpPr/>
          <p:nvPr/>
        </p:nvGrpSpPr>
        <p:grpSpPr>
          <a:xfrm>
            <a:off x="2923216" y="1641732"/>
            <a:ext cx="1148167" cy="1092200"/>
            <a:chOff x="7741009" y="2738648"/>
            <a:chExt cx="1092200" cy="10922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848410" y="5236882"/>
            <a:ext cx="1254534" cy="1028544"/>
            <a:chOff x="7695484" y="1138474"/>
            <a:chExt cx="1155700" cy="990600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3248099" y="3531658"/>
            <a:ext cx="1106818" cy="927936"/>
            <a:chOff x="5473700" y="2876550"/>
            <a:chExt cx="1244600" cy="110490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>
            <a:off x="4155287" y="5256160"/>
            <a:ext cx="986708" cy="1003300"/>
            <a:chOff x="5011768" y="3997025"/>
            <a:chExt cx="986708" cy="1003300"/>
          </a:xfrm>
        </p:grpSpPr>
        <p:pic>
          <p:nvPicPr>
            <p:cNvPr id="42" name="תמונה 4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19816083">
            <a:off x="3089539" y="2493095"/>
            <a:ext cx="916543" cy="1168857"/>
            <a:chOff x="8928340" y="2668192"/>
            <a:chExt cx="540769" cy="661604"/>
          </a:xfrm>
        </p:grpSpPr>
        <p:sp>
          <p:nvSpPr>
            <p:cNvPr id="45" name="חץ למטה 4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9094861" y="2766739"/>
              <a:ext cx="259085" cy="26131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  <a:p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7" name="קבוצה 46"/>
          <p:cNvGrpSpPr/>
          <p:nvPr/>
        </p:nvGrpSpPr>
        <p:grpSpPr>
          <a:xfrm rot="3700187">
            <a:off x="2141290" y="3830422"/>
            <a:ext cx="722050" cy="197870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/>
            <p:cNvSpPr txBox="1"/>
            <p:nvPr/>
          </p:nvSpPr>
          <p:spPr>
            <a:xfrm rot="16257096">
              <a:off x="6219039" y="3916275"/>
              <a:ext cx="403805" cy="29563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rgbClr val="FFFF00"/>
                  </a:solidFill>
                </a:rPr>
                <a:t>בן</a:t>
              </a:r>
              <a:endParaRPr lang="he-IL" sz="16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 rot="16351320">
            <a:off x="2669502" y="4807608"/>
            <a:ext cx="916543" cy="2212960"/>
            <a:chOff x="8928340" y="2668192"/>
            <a:chExt cx="540769" cy="661604"/>
          </a:xfrm>
        </p:grpSpPr>
        <p:sp>
          <p:nvSpPr>
            <p:cNvPr id="51" name="חץ למטה 5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 rot="5429031">
              <a:off x="9029788" y="2769738"/>
              <a:ext cx="388037" cy="32686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rgbClr val="FFFF00"/>
                  </a:solidFill>
                </a:rPr>
                <a:t>בת</a:t>
              </a:r>
              <a:endParaRPr lang="he-IL" sz="1200" b="1" dirty="0" smtClean="0">
                <a:solidFill>
                  <a:srgbClr val="FFFF00"/>
                </a:solidFill>
              </a:endParaRPr>
            </a:p>
            <a:p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53" name="קשת מלאה 52"/>
          <p:cNvSpPr/>
          <p:nvPr/>
        </p:nvSpPr>
        <p:spPr>
          <a:xfrm rot="4449844">
            <a:off x="2633079" y="3396105"/>
            <a:ext cx="4120636" cy="1295819"/>
          </a:xfrm>
          <a:prstGeom prst="blockArc">
            <a:avLst>
              <a:gd name="adj1" fmla="val 10565280"/>
              <a:gd name="adj2" fmla="val 203809"/>
              <a:gd name="adj3" fmla="val 2561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 rot="3008975">
            <a:off x="4498527" y="2996495"/>
            <a:ext cx="856814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997437" y="1239204"/>
            <a:ext cx="215785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שלישי שבבתו "שניה"</a:t>
            </a:r>
          </a:p>
        </p:txBody>
      </p:sp>
      <p:sp>
        <p:nvSpPr>
          <p:cNvPr id="58" name="לחצן פעולה: בית 57">
            <a:hlinkClick r:id="" action="ppaction://hlinkshowjump?jump=firstslide" highlightClick="1"/>
          </p:cNvPr>
          <p:cNvSpPr/>
          <p:nvPr/>
        </p:nvSpPr>
        <p:spPr>
          <a:xfrm>
            <a:off x="175491" y="5855653"/>
            <a:ext cx="480291" cy="5649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666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750"/>
                            </p:stCondLst>
                            <p:childTnLst>
                              <p:par>
                                <p:cTn id="46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500"/>
                            </p:stCondLst>
                            <p:childTnLst>
                              <p:par>
                                <p:cTn id="56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75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750"/>
                            </p:stCondLst>
                            <p:childTnLst>
                              <p:par>
                                <p:cTn id="8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25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0"/>
                            </p:stCondLst>
                            <p:childTnLst>
                              <p:par>
                                <p:cTn id="9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9" grpId="0" animBg="1"/>
      <p:bldP spid="30" grpId="0" animBg="1"/>
      <p:bldP spid="31" grpId="0" animBg="1"/>
      <p:bldP spid="53" grpId="0" animBg="1"/>
      <p:bldP spid="54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872983" y="39438"/>
            <a:ext cx="7501926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200" dirty="0"/>
              <a:t>דף </a:t>
            </a:r>
            <a:r>
              <a:rPr lang="he-IL" sz="1200" dirty="0" err="1"/>
              <a:t>כב</a:t>
            </a:r>
            <a:r>
              <a:rPr lang="he-IL" sz="1200" dirty="0"/>
              <a:t>  א</a:t>
            </a:r>
          </a:p>
          <a:p>
            <a:r>
              <a:rPr lang="he-IL" dirty="0"/>
              <a:t>תנא דבי רבי </a:t>
            </a:r>
            <a:r>
              <a:rPr lang="he-IL" dirty="0" err="1"/>
              <a:t>חייא</a:t>
            </a:r>
            <a:r>
              <a:rPr lang="he-IL" dirty="0"/>
              <a:t>: שלישי שבבנו ושבבתו, </a:t>
            </a:r>
            <a:r>
              <a:rPr lang="he-IL" sz="2000" b="1" dirty="0"/>
              <a:t>ושבבן אשתו, ושבבת אשתו "שניה"</a:t>
            </a:r>
          </a:p>
          <a:p>
            <a:pPr algn="ctr"/>
            <a:r>
              <a:rPr lang="he-IL" dirty="0"/>
              <a:t>רביעי שבחמיו ושבחמותו "שניה"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46577" y="1163220"/>
            <a:ext cx="2607223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שלישי שבבן אשתו "שניה"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6660" y="1163220"/>
            <a:ext cx="2607223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שלישי שבת אשתו "שניה"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9982200" y="1803000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8562995" y="5355809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7534988" y="1371669"/>
            <a:ext cx="1106818" cy="927936"/>
            <a:chOff x="5473700" y="2876550"/>
            <a:chExt cx="1244600" cy="11049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10808569" y="5123956"/>
            <a:ext cx="934053" cy="990600"/>
            <a:chOff x="5147576" y="4839179"/>
            <a:chExt cx="723900" cy="8890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7624205" y="3490116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11737763">
            <a:off x="8553257" y="1929304"/>
            <a:ext cx="153079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 rot="1080000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7642490" y="2294456"/>
            <a:ext cx="952054" cy="1201253"/>
            <a:chOff x="6111323" y="3648851"/>
            <a:chExt cx="601588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11323" y="3794802"/>
              <a:ext cx="446136" cy="33526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אשתו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 rot="19897847">
            <a:off x="7962850" y="4372781"/>
            <a:ext cx="914677" cy="120125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2" name="חץ למטה 3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29143" y="3803274"/>
              <a:ext cx="328316" cy="31831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</a:t>
              </a:r>
              <a:r>
                <a:rPr lang="he-IL" sz="1400" dirty="0" err="1">
                  <a:solidFill>
                    <a:srgbClr val="FFFF00"/>
                  </a:solidFill>
                </a:rPr>
                <a:t>בן</a:t>
              </a:r>
              <a:endParaRPr lang="he-IL" sz="1400" dirty="0">
                <a:solidFill>
                  <a:srgbClr val="FFFF00"/>
                </a:solidFill>
              </a:endParaRPr>
            </a:p>
            <a:p>
              <a:r>
                <a:rPr lang="he-IL" sz="1200" dirty="0">
                  <a:solidFill>
                    <a:srgbClr val="FFFF00"/>
                  </a:solidFill>
                </a:rPr>
                <a:t>אשתו</a:t>
              </a:r>
              <a:endParaRPr lang="he-IL" sz="11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 rot="5629382">
            <a:off x="959702" y="4642509"/>
            <a:ext cx="1306174" cy="2579830"/>
            <a:chOff x="8926665" y="2782054"/>
            <a:chExt cx="540769" cy="993910"/>
          </a:xfrm>
        </p:grpSpPr>
        <p:sp>
          <p:nvSpPr>
            <p:cNvPr id="35" name="חץ למטה 34"/>
            <p:cNvSpPr/>
            <p:nvPr/>
          </p:nvSpPr>
          <p:spPr>
            <a:xfrm>
              <a:off x="8926665" y="2782054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TextBox 35"/>
            <p:cNvSpPr txBox="1"/>
            <p:nvPr/>
          </p:nvSpPr>
          <p:spPr>
            <a:xfrm rot="15970618">
              <a:off x="8739169" y="3190846"/>
              <a:ext cx="902649" cy="2675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בן בת</a:t>
              </a:r>
            </a:p>
            <a:p>
              <a:r>
                <a:rPr lang="he-IL" sz="1200" b="1" dirty="0" smtClean="0">
                  <a:solidFill>
                    <a:srgbClr val="FFFF00"/>
                  </a:solidFill>
                </a:rPr>
                <a:t>אשתו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37" name="קשת מלאה 36"/>
          <p:cNvSpPr/>
          <p:nvPr/>
        </p:nvSpPr>
        <p:spPr>
          <a:xfrm rot="4804638">
            <a:off x="9855434" y="3353363"/>
            <a:ext cx="2809487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 rot="3715509">
            <a:off x="11281821" y="3322296"/>
            <a:ext cx="88752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</a:t>
            </a:r>
          </a:p>
        </p:txBody>
      </p:sp>
      <p:grpSp>
        <p:nvGrpSpPr>
          <p:cNvPr id="39" name="קבוצה 38"/>
          <p:cNvGrpSpPr/>
          <p:nvPr/>
        </p:nvGrpSpPr>
        <p:grpSpPr>
          <a:xfrm>
            <a:off x="842717" y="1843458"/>
            <a:ext cx="1170677" cy="914400"/>
            <a:chOff x="3976777" y="2893924"/>
            <a:chExt cx="1170677" cy="9144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2991176" y="5463210"/>
            <a:ext cx="1016000" cy="889000"/>
            <a:chOff x="4167637" y="3734998"/>
            <a:chExt cx="1016000" cy="8890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3905079" y="3875687"/>
            <a:ext cx="761162" cy="889000"/>
            <a:chOff x="4565410" y="4442364"/>
            <a:chExt cx="761162" cy="8890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238226" y="5382192"/>
            <a:ext cx="986708" cy="1003300"/>
            <a:chOff x="5011768" y="3997025"/>
            <a:chExt cx="986708" cy="10033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>
            <a:off x="3777241" y="1952742"/>
            <a:ext cx="889000" cy="889000"/>
            <a:chOff x="1327894" y="2176378"/>
            <a:chExt cx="889000" cy="889000"/>
          </a:xfrm>
        </p:grpSpPr>
        <p:pic>
          <p:nvPicPr>
            <p:cNvPr id="52" name="תמונה 51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53" name="TextBox 52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227337">
            <a:off x="1904131" y="2000922"/>
            <a:ext cx="190010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5" name="קבוצה 5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7" name="חץ ימינה 5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 rot="21597280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9" name="קבוצה 58"/>
          <p:cNvGrpSpPr/>
          <p:nvPr/>
        </p:nvGrpSpPr>
        <p:grpSpPr>
          <a:xfrm>
            <a:off x="3373582" y="2864172"/>
            <a:ext cx="1330035" cy="1104853"/>
            <a:chOff x="8712679" y="2668192"/>
            <a:chExt cx="756430" cy="661604"/>
          </a:xfrm>
        </p:grpSpPr>
        <p:sp>
          <p:nvSpPr>
            <p:cNvPr id="60" name="חץ למטה 5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712679" y="2758064"/>
              <a:ext cx="64417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אשתו</a:t>
              </a:r>
            </a:p>
          </p:txBody>
        </p:sp>
      </p:grpSp>
      <p:grpSp>
        <p:nvGrpSpPr>
          <p:cNvPr id="62" name="קבוצה 61"/>
          <p:cNvGrpSpPr/>
          <p:nvPr/>
        </p:nvGrpSpPr>
        <p:grpSpPr>
          <a:xfrm rot="2592270">
            <a:off x="3484928" y="4630444"/>
            <a:ext cx="974544" cy="1201253"/>
            <a:chOff x="6097112" y="3648851"/>
            <a:chExt cx="615799" cy="776500"/>
          </a:xfrm>
          <a:solidFill>
            <a:schemeClr val="accent4">
              <a:lumMod val="75000"/>
            </a:schemeClr>
          </a:solidFill>
        </p:grpSpPr>
        <p:sp>
          <p:nvSpPr>
            <p:cNvPr id="63" name="חץ למטה 6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097112" y="3794802"/>
              <a:ext cx="460348" cy="33526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בת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אשתו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5" name="קשת מלאה 64"/>
          <p:cNvSpPr/>
          <p:nvPr/>
        </p:nvSpPr>
        <p:spPr>
          <a:xfrm rot="16826206">
            <a:off x="-1092725" y="3842190"/>
            <a:ext cx="3634730" cy="940032"/>
          </a:xfrm>
          <a:prstGeom prst="blockArc">
            <a:avLst>
              <a:gd name="adj1" fmla="val 10545775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 rot="17864056">
            <a:off x="41387" y="3370574"/>
            <a:ext cx="88752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</a:t>
            </a:r>
          </a:p>
        </p:txBody>
      </p:sp>
      <p:grpSp>
        <p:nvGrpSpPr>
          <p:cNvPr id="67" name="קבוצה 66"/>
          <p:cNvGrpSpPr/>
          <p:nvPr/>
        </p:nvGrpSpPr>
        <p:grpSpPr>
          <a:xfrm rot="15408377">
            <a:off x="9406358" y="4965239"/>
            <a:ext cx="1306175" cy="1929876"/>
            <a:chOff x="8928340" y="2517242"/>
            <a:chExt cx="540769" cy="812554"/>
          </a:xfrm>
        </p:grpSpPr>
        <p:sp>
          <p:nvSpPr>
            <p:cNvPr id="68" name="חץ למטה 6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9" name="TextBox 68"/>
            <p:cNvSpPr txBox="1"/>
            <p:nvPr/>
          </p:nvSpPr>
          <p:spPr>
            <a:xfrm rot="5817906">
              <a:off x="8883153" y="2744948"/>
              <a:ext cx="723000" cy="2675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בן </a:t>
              </a:r>
              <a:r>
                <a:rPr lang="he-IL" sz="1200" b="1" dirty="0" err="1">
                  <a:solidFill>
                    <a:srgbClr val="FFFF00"/>
                  </a:solidFill>
                </a:rPr>
                <a:t>בן</a:t>
              </a:r>
              <a:endParaRPr lang="he-IL" sz="1200" b="1" dirty="0">
                <a:solidFill>
                  <a:srgbClr val="FFFF00"/>
                </a:solidFill>
              </a:endParaRPr>
            </a:p>
            <a:p>
              <a:r>
                <a:rPr lang="he-IL" sz="1200" b="1" dirty="0" smtClean="0">
                  <a:solidFill>
                    <a:srgbClr val="FFFF00"/>
                  </a:solidFill>
                </a:rPr>
                <a:t>אשתו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73" name="לחצן פעולה: בית 72">
            <a:hlinkClick r:id="" action="ppaction://hlinkshowjump?jump=firstslide" highlightClick="1"/>
          </p:cNvPr>
          <p:cNvSpPr/>
          <p:nvPr/>
        </p:nvSpPr>
        <p:spPr>
          <a:xfrm>
            <a:off x="5781964" y="5719207"/>
            <a:ext cx="489527" cy="4654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315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75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750"/>
                            </p:stCondLst>
                            <p:childTnLst>
                              <p:par>
                                <p:cTn id="3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25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16" presetClass="entr" presetSubtype="4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750"/>
                            </p:stCondLst>
                            <p:childTnLst>
                              <p:par>
                                <p:cTn id="7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25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5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250"/>
                            </p:stCondLst>
                            <p:childTnLst>
                              <p:par>
                                <p:cTn id="9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75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500"/>
                            </p:stCondLst>
                            <p:childTnLst>
                              <p:par>
                                <p:cTn id="10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7000"/>
                            </p:stCondLst>
                            <p:childTnLst>
                              <p:par>
                                <p:cTn id="110" presetID="16" presetClass="entr" presetSubtype="2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37" grpId="0" animBg="1"/>
      <p:bldP spid="38" grpId="0" animBg="1"/>
      <p:bldP spid="65" grpId="0" animBg="1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715491" y="46182"/>
            <a:ext cx="7195128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200" dirty="0"/>
              <a:t>דף </a:t>
            </a:r>
            <a:r>
              <a:rPr lang="he-IL" sz="1200" dirty="0" err="1"/>
              <a:t>כב</a:t>
            </a:r>
            <a:r>
              <a:rPr lang="he-IL" sz="1200" dirty="0"/>
              <a:t>  א</a:t>
            </a:r>
          </a:p>
          <a:p>
            <a:r>
              <a:rPr lang="he-IL" dirty="0"/>
              <a:t>תנא דבי רבי </a:t>
            </a:r>
            <a:r>
              <a:rPr lang="he-IL" dirty="0" err="1"/>
              <a:t>חייא</a:t>
            </a:r>
            <a:r>
              <a:rPr lang="he-IL" dirty="0"/>
              <a:t>: שלישי שבבנו ושבבתו, ושבבן אשתו, ושבבת אשתו "שניה"</a:t>
            </a:r>
            <a:endParaRPr lang="he-IL" sz="2000" dirty="0"/>
          </a:p>
          <a:p>
            <a:pPr algn="ctr"/>
            <a:r>
              <a:rPr lang="he-IL" sz="2000" b="1" dirty="0"/>
              <a:t>רביעי שבחמיו ושבחמותו "שניה"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521" y="1237752"/>
            <a:ext cx="2607223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רביעי שבחמותו  "שניה"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51321" y="1165874"/>
            <a:ext cx="2607223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רביעי שבחמיו  "שניה"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10562030" y="4350580"/>
            <a:ext cx="1170677" cy="914400"/>
            <a:chOff x="3976777" y="2893924"/>
            <a:chExt cx="1170677" cy="9144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6653247" y="3918780"/>
            <a:ext cx="1016000" cy="889000"/>
            <a:chOff x="4167637" y="3734998"/>
            <a:chExt cx="1016000" cy="8890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8627816" y="5238526"/>
            <a:ext cx="761162" cy="889000"/>
            <a:chOff x="4565410" y="4442364"/>
            <a:chExt cx="761162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8153400" y="2677773"/>
            <a:ext cx="1291275" cy="1003300"/>
            <a:chOff x="5020576" y="3997025"/>
            <a:chExt cx="977900" cy="10033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57111" y="4506434"/>
              <a:ext cx="524532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 אם חמיו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10110481" y="1687590"/>
            <a:ext cx="1069775" cy="1091242"/>
            <a:chOff x="1327894" y="2176378"/>
            <a:chExt cx="889000" cy="8890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399032" y="2323999"/>
              <a:ext cx="631076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  <a:p>
              <a:r>
                <a:rPr lang="he-IL" sz="1200" dirty="0">
                  <a:solidFill>
                    <a:schemeClr val="bg1"/>
                  </a:solidFill>
                </a:rPr>
                <a:t>אם </a:t>
              </a:r>
              <a:r>
                <a:rPr lang="he-IL" sz="1200" dirty="0" err="1">
                  <a:solidFill>
                    <a:schemeClr val="bg1"/>
                  </a:solidFill>
                </a:rPr>
                <a:t>אם</a:t>
              </a:r>
              <a:r>
                <a:rPr lang="he-IL" sz="1200" dirty="0">
                  <a:solidFill>
                    <a:schemeClr val="bg1"/>
                  </a:solidFill>
                </a:rPr>
                <a:t>  חמיו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2968548">
            <a:off x="9368948" y="2372771"/>
            <a:ext cx="756430" cy="892979"/>
            <a:chOff x="8712679" y="2668192"/>
            <a:chExt cx="756430" cy="661604"/>
          </a:xfrm>
        </p:grpSpPr>
        <p:sp>
          <p:nvSpPr>
            <p:cNvPr id="24" name="חץ למטה 2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3714485">
            <a:off x="7568963" y="3417559"/>
            <a:ext cx="722050" cy="96313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 rot="18404087">
            <a:off x="7727205" y="4779021"/>
            <a:ext cx="756430" cy="1143263"/>
            <a:chOff x="8712679" y="2668192"/>
            <a:chExt cx="756430" cy="661604"/>
          </a:xfrm>
        </p:grpSpPr>
        <p:sp>
          <p:nvSpPr>
            <p:cNvPr id="30" name="חץ למטה 2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9796765">
            <a:off x="9564219" y="5155378"/>
            <a:ext cx="126460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 rot="10930704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1177667">
            <a:off x="7626512" y="4281432"/>
            <a:ext cx="3219332" cy="637346"/>
            <a:chOff x="5330952" y="4553712"/>
            <a:chExt cx="1381960" cy="775295"/>
          </a:xfrm>
        </p:grpSpPr>
        <p:sp>
          <p:nvSpPr>
            <p:cNvPr id="38" name="חץ ימינה 37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9" name="TextBox 38"/>
            <p:cNvSpPr txBox="1"/>
            <p:nvPr/>
          </p:nvSpPr>
          <p:spPr>
            <a:xfrm rot="10800000"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חמיו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083970" y="4512743"/>
            <a:ext cx="494365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>
                <a:solidFill>
                  <a:schemeClr val="bg1"/>
                </a:solidFill>
              </a:rPr>
              <a:t>חמיו</a:t>
            </a:r>
          </a:p>
        </p:txBody>
      </p:sp>
      <p:sp>
        <p:nvSpPr>
          <p:cNvPr id="41" name="קשת מלאה 40"/>
          <p:cNvSpPr/>
          <p:nvPr/>
        </p:nvSpPr>
        <p:spPr>
          <a:xfrm rot="5070903">
            <a:off x="10170091" y="2867791"/>
            <a:ext cx="2263606" cy="1440035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 rot="3714917">
            <a:off x="11310785" y="3012586"/>
            <a:ext cx="92058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</a:t>
            </a:r>
          </a:p>
        </p:txBody>
      </p:sp>
      <p:grpSp>
        <p:nvGrpSpPr>
          <p:cNvPr id="43" name="קבוצה 42"/>
          <p:cNvGrpSpPr/>
          <p:nvPr/>
        </p:nvGrpSpPr>
        <p:grpSpPr>
          <a:xfrm>
            <a:off x="1298807" y="5127385"/>
            <a:ext cx="1274312" cy="1092200"/>
            <a:chOff x="5399538" y="2882900"/>
            <a:chExt cx="1274312" cy="109220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4038600" y="1535206"/>
            <a:ext cx="1594557" cy="1122747"/>
            <a:chOff x="5473700" y="2876550"/>
            <a:chExt cx="1244600" cy="1104900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>
            <a:off x="284780" y="3537217"/>
            <a:ext cx="1127503" cy="1067098"/>
            <a:chOff x="4565410" y="4442364"/>
            <a:chExt cx="761162" cy="889000"/>
          </a:xfrm>
        </p:grpSpPr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>
            <a:off x="1652265" y="1829711"/>
            <a:ext cx="1504647" cy="1367541"/>
            <a:chOff x="5147576" y="4839179"/>
            <a:chExt cx="723900" cy="889000"/>
          </a:xfrm>
        </p:grpSpPr>
        <p:pic>
          <p:nvPicPr>
            <p:cNvPr id="53" name="תמונה 52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4121024" y="4973014"/>
            <a:ext cx="1148167" cy="1092200"/>
            <a:chOff x="7741009" y="2738648"/>
            <a:chExt cx="1092200" cy="1092200"/>
          </a:xfrm>
        </p:grpSpPr>
        <p:pic>
          <p:nvPicPr>
            <p:cNvPr id="56" name="תמונה 5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קבוצה 57"/>
          <p:cNvGrpSpPr/>
          <p:nvPr/>
        </p:nvGrpSpPr>
        <p:grpSpPr>
          <a:xfrm rot="19070865">
            <a:off x="929978" y="4452554"/>
            <a:ext cx="756430" cy="892979"/>
            <a:chOff x="8712679" y="2668192"/>
            <a:chExt cx="756430" cy="661604"/>
          </a:xfrm>
        </p:grpSpPr>
        <p:sp>
          <p:nvSpPr>
            <p:cNvPr id="59" name="חץ למטה 5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 rot="2968548">
            <a:off x="1017659" y="2618208"/>
            <a:ext cx="756430" cy="981348"/>
            <a:chOff x="8712679" y="2668192"/>
            <a:chExt cx="756430" cy="661604"/>
          </a:xfrm>
        </p:grpSpPr>
        <p:sp>
          <p:nvSpPr>
            <p:cNvPr id="62" name="חץ למטה 6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 rot="4532030">
            <a:off x="3070635" y="1639546"/>
            <a:ext cx="756430" cy="1351692"/>
            <a:chOff x="8712679" y="2668192"/>
            <a:chExt cx="756430" cy="661604"/>
          </a:xfrm>
        </p:grpSpPr>
        <p:sp>
          <p:nvSpPr>
            <p:cNvPr id="65" name="חץ למטה 6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 rot="10625735">
            <a:off x="2743118" y="5429382"/>
            <a:ext cx="126460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8" name="קבוצה 6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0" name="חץ ימינה 6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 rot="10930704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4239084" y="2400798"/>
            <a:ext cx="118220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</a:rPr>
              <a:t>אם </a:t>
            </a:r>
            <a:r>
              <a:rPr lang="he-IL" sz="1200" dirty="0" err="1">
                <a:solidFill>
                  <a:schemeClr val="bg1"/>
                </a:solidFill>
              </a:rPr>
              <a:t>אם</a:t>
            </a:r>
            <a:r>
              <a:rPr lang="he-IL" sz="1200" dirty="0">
                <a:solidFill>
                  <a:schemeClr val="bg1"/>
                </a:solidFill>
              </a:rPr>
              <a:t> חמותו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935963" y="2749007"/>
            <a:ext cx="805689" cy="2462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000" dirty="0">
                <a:solidFill>
                  <a:schemeClr val="bg1"/>
                </a:solidFill>
              </a:rPr>
              <a:t>אם חמותו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93428" y="4232475"/>
            <a:ext cx="597285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>
                <a:solidFill>
                  <a:schemeClr val="bg1"/>
                </a:solidFill>
              </a:rPr>
              <a:t>חמותו</a:t>
            </a:r>
          </a:p>
        </p:txBody>
      </p:sp>
      <p:sp>
        <p:nvSpPr>
          <p:cNvPr id="75" name="קשת מלאה 74"/>
          <p:cNvSpPr/>
          <p:nvPr/>
        </p:nvSpPr>
        <p:spPr>
          <a:xfrm rot="6202616">
            <a:off x="3829037" y="3118964"/>
            <a:ext cx="2876274" cy="1562815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 rot="3714917">
            <a:off x="5416701" y="3374289"/>
            <a:ext cx="92058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"שניה"</a:t>
            </a:r>
          </a:p>
        </p:txBody>
      </p:sp>
      <p:grpSp>
        <p:nvGrpSpPr>
          <p:cNvPr id="77" name="קבוצה 76"/>
          <p:cNvGrpSpPr/>
          <p:nvPr/>
        </p:nvGrpSpPr>
        <p:grpSpPr>
          <a:xfrm rot="11902142">
            <a:off x="1220194" y="4285273"/>
            <a:ext cx="3219332" cy="637346"/>
            <a:chOff x="5337266" y="4404536"/>
            <a:chExt cx="1381960" cy="775295"/>
          </a:xfrm>
        </p:grpSpPr>
        <p:sp>
          <p:nvSpPr>
            <p:cNvPr id="78" name="חץ ימינה 77"/>
            <p:cNvSpPr/>
            <p:nvPr/>
          </p:nvSpPr>
          <p:spPr>
            <a:xfrm>
              <a:off x="5337266" y="4404536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9" name="TextBox 78"/>
            <p:cNvSpPr txBox="1"/>
            <p:nvPr/>
          </p:nvSpPr>
          <p:spPr>
            <a:xfrm rot="10800000">
              <a:off x="5743196" y="4560051"/>
              <a:ext cx="685800" cy="44927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חמותו</a:t>
              </a:r>
            </a:p>
          </p:txBody>
        </p:sp>
      </p:grpSp>
      <p:sp>
        <p:nvSpPr>
          <p:cNvPr id="80" name="לחצן פעולה: בית 79">
            <a:hlinkClick r:id="" action="ppaction://hlinkshowjump?jump=firstslide" highlightClick="1"/>
          </p:cNvPr>
          <p:cNvSpPr/>
          <p:nvPr/>
        </p:nvSpPr>
        <p:spPr>
          <a:xfrm>
            <a:off x="6096000" y="5519114"/>
            <a:ext cx="489527" cy="5461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6806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250"/>
                            </p:stCondLst>
                            <p:childTnLst>
                              <p:par>
                                <p:cTn id="3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75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750"/>
                            </p:stCondLst>
                            <p:childTnLst>
                              <p:par>
                                <p:cTn id="4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25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750"/>
                            </p:stCondLst>
                            <p:childTnLst>
                              <p:par>
                                <p:cTn id="56" presetID="16" presetClass="entr" presetSubtype="4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750"/>
                            </p:stCondLst>
                            <p:childTnLst>
                              <p:par>
                                <p:cTn id="60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75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750"/>
                            </p:stCondLst>
                            <p:childTnLst>
                              <p:par>
                                <p:cTn id="9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25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6500"/>
                            </p:stCondLst>
                            <p:childTnLst>
                              <p:par>
                                <p:cTn id="10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8500"/>
                            </p:stCondLst>
                            <p:childTnLst>
                              <p:par>
                                <p:cTn id="130" presetID="16" presetClass="entr" presetSubtype="4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9500"/>
                            </p:stCondLst>
                            <p:childTnLst>
                              <p:par>
                                <p:cTn id="134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1" grpId="0" animBg="1"/>
      <p:bldP spid="42" grpId="0" animBg="1"/>
      <p:bldP spid="73" grpId="0"/>
      <p:bldP spid="74" grpId="0"/>
      <p:bldP spid="75" grpId="0" animBg="1"/>
      <p:bldP spid="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848899" y="135602"/>
            <a:ext cx="7610764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endParaRPr lang="he-IL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sz="1200" dirty="0"/>
              <a:t>דף </a:t>
            </a:r>
            <a:r>
              <a:rPr lang="he-IL" sz="1200" dirty="0" err="1"/>
              <a:t>כב</a:t>
            </a:r>
            <a:r>
              <a:rPr lang="he-IL" sz="1200" dirty="0"/>
              <a:t>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תנו רבנן: הבא על אחותו והיא בת אשת אביו חייב משום אחותו ומשום בת אשת אביו  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7919741" y="4416926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764288" y="2315710"/>
            <a:ext cx="1274312" cy="1092200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8614430" y="2374209"/>
            <a:ext cx="1106818" cy="927936"/>
            <a:chOff x="5473700" y="2876550"/>
            <a:chExt cx="1244600" cy="11049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504671" y="4660923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5643418" y="1383609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 rot="20435962">
            <a:off x="3190976" y="3399265"/>
            <a:ext cx="756430" cy="1421426"/>
            <a:chOff x="8712679" y="2668192"/>
            <a:chExt cx="756430" cy="661604"/>
          </a:xfrm>
        </p:grpSpPr>
        <p:sp>
          <p:nvSpPr>
            <p:cNvPr id="22" name="חץ למטה 2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 rot="9116618">
            <a:off x="3901542" y="2263099"/>
            <a:ext cx="179798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 rot="10896581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1367644">
            <a:off x="6889878" y="2180323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1456850">
            <a:off x="8453781" y="3342499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3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7" name="קשת מלאה 36"/>
          <p:cNvSpPr/>
          <p:nvPr/>
        </p:nvSpPr>
        <p:spPr>
          <a:xfrm rot="10800000">
            <a:off x="4127652" y="4937475"/>
            <a:ext cx="4362445" cy="1066462"/>
          </a:xfrm>
          <a:prstGeom prst="blockArc">
            <a:avLst>
              <a:gd name="adj1" fmla="val 10657528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700713" y="4786891"/>
            <a:ext cx="2799606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רבקה היא אחות לוי מן האב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292914" y="5195997"/>
            <a:ext cx="3521282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היא בת אשת אביו (בת לאה)</a:t>
            </a:r>
          </a:p>
        </p:txBody>
      </p:sp>
      <p:sp>
        <p:nvSpPr>
          <p:cNvPr id="40" name="לחצן פעולה: בית 39">
            <a:hlinkClick r:id="" action="ppaction://hlinkshowjump?jump=firstslide" highlightClick="1"/>
          </p:cNvPr>
          <p:cNvSpPr/>
          <p:nvPr/>
        </p:nvSpPr>
        <p:spPr>
          <a:xfrm>
            <a:off x="951550" y="5156223"/>
            <a:ext cx="674255" cy="69692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788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750"/>
                            </p:stCondLst>
                            <p:childTnLst>
                              <p:par>
                                <p:cTn id="3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250"/>
                            </p:stCondLst>
                            <p:childTnLst>
                              <p:par>
                                <p:cTn id="44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0"/>
                            </p:stCondLst>
                            <p:childTnLst>
                              <p:par>
                                <p:cTn id="48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363</Words>
  <Application>Microsoft Office PowerPoint</Application>
  <PresentationFormat>מסך רחב</PresentationFormat>
  <Paragraphs>121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2022-03-29T06:41:24Z</dcterms:created>
  <dcterms:modified xsi:type="dcterms:W3CDTF">2022-03-29T06:58:42Z</dcterms:modified>
</cp:coreProperties>
</file>