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2285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8006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3573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5338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774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4731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8505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2198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4561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795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7212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5EC04-BE4D-486D-9356-AC120BC07B87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B197E-CD66-4F3E-9064-F15FCA1686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304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9.jpg"/><Relationship Id="rId4" Type="http://schemas.openxmlformats.org/officeDocument/2006/relationships/image" Target="../media/image6.jpg"/><Relationship Id="rId9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2.jpg"/><Relationship Id="rId7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9.jpg"/><Relationship Id="rId4" Type="http://schemas.openxmlformats.org/officeDocument/2006/relationships/image" Target="../media/image6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4413688" y="2145253"/>
            <a:ext cx="606432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/>
              <a:t>מתו</a:t>
            </a:r>
            <a:r>
              <a:rPr lang="he-IL" dirty="0"/>
              <a:t>,  לזה אח ולזה אח זה חולץ לשתיהן וזה חולץ לשתיהן </a:t>
            </a:r>
          </a:p>
        </p:txBody>
      </p:sp>
      <p:sp>
        <p:nvSpPr>
          <p:cNvPr id="5" name="מלבן 4"/>
          <p:cNvSpPr/>
          <p:nvPr/>
        </p:nvSpPr>
        <p:spPr>
          <a:xfrm>
            <a:off x="6285721" y="297934"/>
            <a:ext cx="1098378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algn="ctr"/>
            <a:r>
              <a:rPr lang="he-IL" sz="2000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כ"ג   ב</a:t>
            </a:r>
            <a:endParaRPr lang="he-IL" sz="2000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10" name="TextBox 9">
            <a:hlinkClick r:id="rId3" action="ppaction://hlinksldjump"/>
          </p:cNvPr>
          <p:cNvSpPr txBox="1"/>
          <p:nvPr/>
        </p:nvSpPr>
        <p:spPr>
          <a:xfrm>
            <a:off x="3744699" y="2945732"/>
            <a:ext cx="673330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לזה (אח) אחד ולזה שנים, היחיד חולץ לשתיהן והשנים,  אחד חולץ ואחד מייבם</a:t>
            </a:r>
            <a:endParaRPr lang="he-IL" dirty="0" smtClean="0"/>
          </a:p>
        </p:txBody>
      </p:sp>
      <p:sp>
        <p:nvSpPr>
          <p:cNvPr id="13" name="TextBox 12">
            <a:hlinkClick r:id="rId4" action="ppaction://hlinksldjump"/>
          </p:cNvPr>
          <p:cNvSpPr txBox="1"/>
          <p:nvPr/>
        </p:nvSpPr>
        <p:spPr>
          <a:xfrm>
            <a:off x="3744698" y="3999345"/>
            <a:ext cx="676628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לזה שנים ולזה שנים אחיו של זה חולץ לאחת ואחיו של זה חולץ לאחת </a:t>
            </a:r>
            <a:endParaRPr lang="he-IL" dirty="0"/>
          </a:p>
        </p:txBody>
      </p:sp>
      <p:sp>
        <p:nvSpPr>
          <p:cNvPr id="14" name="מלבן 13"/>
          <p:cNvSpPr/>
          <p:nvPr/>
        </p:nvSpPr>
        <p:spPr>
          <a:xfrm>
            <a:off x="3502566" y="889882"/>
            <a:ext cx="7250546" cy="9848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</a:t>
            </a:r>
          </a:p>
          <a:p>
            <a:pPr algn="ctr"/>
            <a:r>
              <a:rPr lang="he-IL" sz="2000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שנים </a:t>
            </a:r>
            <a:r>
              <a:rPr lang="he-IL" sz="2000" dirty="0" err="1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שקדשו</a:t>
            </a:r>
            <a:r>
              <a:rPr lang="he-IL" sz="2000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שתי אחיות זה אינו יודע אי זו קידש וזה אינו יודע איזו קידש זה נותן שני גיטין וזה נותן שני גיטין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13477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650836" y="113253"/>
            <a:ext cx="6382328" cy="11387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כג</a:t>
            </a:r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  ב  משנה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שנים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שקדשו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שתי אחיות זה אינו יודע אי זו קידש וזה אינו יודע איזו קידש זה נותן שני גיטין וזה נותן שני גיטין </a:t>
            </a:r>
          </a:p>
          <a:p>
            <a:pPr algn="ctr"/>
            <a:r>
              <a:rPr lang="he-IL" dirty="0"/>
              <a:t>מתו,  לזה אח ולזה אח זה חולץ לשתיהן וזה חולץ לשתיהן </a:t>
            </a:r>
          </a:p>
        </p:txBody>
      </p:sp>
      <p:sp>
        <p:nvSpPr>
          <p:cNvPr id="6" name="לחצן פעולה: בית 5">
            <a:hlinkClick r:id="" action="ppaction://hlinkshowjump?jump=firstslide" highlightClick="1"/>
          </p:cNvPr>
          <p:cNvSpPr/>
          <p:nvPr/>
        </p:nvSpPr>
        <p:spPr>
          <a:xfrm>
            <a:off x="219364" y="550062"/>
            <a:ext cx="618836" cy="7019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9892145" y="692727"/>
            <a:ext cx="112683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 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10779716" y="2015559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3816288" y="1873626"/>
            <a:ext cx="939800" cy="990600"/>
            <a:chOff x="4794371" y="3098561"/>
            <a:chExt cx="939800" cy="9906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7712969" y="4895906"/>
            <a:ext cx="1106818" cy="927936"/>
            <a:chOff x="5473700" y="2876550"/>
            <a:chExt cx="1244600" cy="11049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4280437" y="4890156"/>
            <a:ext cx="934053" cy="990600"/>
            <a:chOff x="5147576" y="4839179"/>
            <a:chExt cx="723900" cy="8890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8032750" y="2117159"/>
            <a:ext cx="1155700" cy="990600"/>
            <a:chOff x="7695484" y="1138474"/>
            <a:chExt cx="1155700" cy="9906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982775" y="1958188"/>
            <a:ext cx="1170677" cy="914400"/>
            <a:chOff x="3976777" y="2893924"/>
            <a:chExt cx="1170677" cy="9144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9157691" y="2256658"/>
            <a:ext cx="1821574" cy="696877"/>
            <a:chOff x="8202961" y="3266592"/>
            <a:chExt cx="1821574" cy="696877"/>
          </a:xfrm>
        </p:grpSpPr>
        <p:sp>
          <p:nvSpPr>
            <p:cNvPr id="27" name="חץ למעלה-למטה 26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532937" y="3430365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2089472" y="2117080"/>
            <a:ext cx="1821574" cy="696877"/>
            <a:chOff x="8202961" y="3266592"/>
            <a:chExt cx="1821574" cy="696877"/>
          </a:xfrm>
        </p:grpSpPr>
        <p:sp>
          <p:nvSpPr>
            <p:cNvPr id="30" name="חץ למעלה-למטה 29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532937" y="3430365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 rot="17713480">
            <a:off x="7561297" y="3730554"/>
            <a:ext cx="2008864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3" name="קבוצה 3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5" name="חץ ימינה 3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3586565" y="3975515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 ???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 rot="15225267">
            <a:off x="3484057" y="3688636"/>
            <a:ext cx="2111011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8" name="קבוצה 37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0" name="חץ ימינה 39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 rot="10796857">
              <a:off x="3586565" y="3975515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???</a:t>
              </a:r>
            </a:p>
          </p:txBody>
        </p:sp>
      </p:grpSp>
      <p:sp>
        <p:nvSpPr>
          <p:cNvPr id="42" name="קשת מלאה 41"/>
          <p:cNvSpPr/>
          <p:nvPr/>
        </p:nvSpPr>
        <p:spPr>
          <a:xfrm rot="10800000">
            <a:off x="5051492" y="5371660"/>
            <a:ext cx="3140188" cy="103327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557633" y="6035601"/>
            <a:ext cx="14480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44" name="קבוצה 43"/>
          <p:cNvGrpSpPr/>
          <p:nvPr/>
        </p:nvGrpSpPr>
        <p:grpSpPr>
          <a:xfrm>
            <a:off x="7293090" y="1830924"/>
            <a:ext cx="936113" cy="1168927"/>
            <a:chOff x="1047931" y="4817030"/>
            <a:chExt cx="1153020" cy="1807313"/>
          </a:xfrm>
        </p:grpSpPr>
        <p:pic>
          <p:nvPicPr>
            <p:cNvPr id="45" name="תמונה 4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161" y="4817030"/>
              <a:ext cx="1105790" cy="1807313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>
            <a:off x="4622354" y="1473898"/>
            <a:ext cx="889594" cy="1075157"/>
            <a:chOff x="1088294" y="4391642"/>
            <a:chExt cx="1146413" cy="1807313"/>
          </a:xfrm>
        </p:grpSpPr>
        <p:pic>
          <p:nvPicPr>
            <p:cNvPr id="48" name="תמונה 4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1088294" y="4587412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783801" y="3036447"/>
            <a:ext cx="295644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שמעון איננו יודע את מי קידש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701229" y="2659974"/>
            <a:ext cx="246216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לוי איננו יודע את מי קידש</a:t>
            </a:r>
          </a:p>
        </p:txBody>
      </p:sp>
      <p:sp>
        <p:nvSpPr>
          <p:cNvPr id="52" name="חץ מעוקל שמאלה 51"/>
          <p:cNvSpPr/>
          <p:nvPr/>
        </p:nvSpPr>
        <p:spPr>
          <a:xfrm rot="2860888">
            <a:off x="9417505" y="2792076"/>
            <a:ext cx="1654751" cy="4508603"/>
          </a:xfrm>
          <a:prstGeom prst="curvedLeftArrow">
            <a:avLst>
              <a:gd name="adj1" fmla="val 7080"/>
              <a:gd name="adj2" fmla="val 27657"/>
              <a:gd name="adj3" fmla="val 296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3" name="חץ מעוקל שמאלה 52"/>
          <p:cNvSpPr/>
          <p:nvPr/>
        </p:nvSpPr>
        <p:spPr>
          <a:xfrm rot="3989446">
            <a:off x="7296365" y="1943526"/>
            <a:ext cx="2540426" cy="7205715"/>
          </a:xfrm>
          <a:prstGeom prst="curvedLeftArrow">
            <a:avLst>
              <a:gd name="adj1" fmla="val 7080"/>
              <a:gd name="adj2" fmla="val 27657"/>
              <a:gd name="adj3" fmla="val 296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9135051" y="4415925"/>
            <a:ext cx="292301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ראובן חולץ לשרה ולרבקה</a:t>
            </a:r>
          </a:p>
          <a:p>
            <a:r>
              <a:rPr lang="he-IL" dirty="0"/>
              <a:t>כי איננו יודע איזו  מהן </a:t>
            </a:r>
            <a:r>
              <a:rPr lang="he-IL" dirty="0" err="1"/>
              <a:t>יבימתו</a:t>
            </a:r>
            <a:endParaRPr lang="he-IL" dirty="0"/>
          </a:p>
        </p:txBody>
      </p:sp>
      <p:sp>
        <p:nvSpPr>
          <p:cNvPr id="55" name="חץ מעוקל שמאלה 54"/>
          <p:cNvSpPr/>
          <p:nvPr/>
        </p:nvSpPr>
        <p:spPr>
          <a:xfrm rot="17619843" flipH="1">
            <a:off x="3189580" y="1740444"/>
            <a:ext cx="2213593" cy="7396101"/>
          </a:xfrm>
          <a:prstGeom prst="curvedLeftArrow">
            <a:avLst>
              <a:gd name="adj1" fmla="val 7080"/>
              <a:gd name="adj2" fmla="val 27657"/>
              <a:gd name="adj3" fmla="val 296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6" name="חץ מעוקל שמאלה 55"/>
          <p:cNvSpPr/>
          <p:nvPr/>
        </p:nvSpPr>
        <p:spPr>
          <a:xfrm rot="7870083" flipV="1">
            <a:off x="1842350" y="2655237"/>
            <a:ext cx="1478115" cy="4045996"/>
          </a:xfrm>
          <a:prstGeom prst="curvedLeftArrow">
            <a:avLst>
              <a:gd name="adj1" fmla="val 7080"/>
              <a:gd name="adj2" fmla="val 27657"/>
              <a:gd name="adj3" fmla="val 296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0258" y="4566991"/>
            <a:ext cx="286532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יהודה חולץ לשרה ולרבקה</a:t>
            </a:r>
          </a:p>
          <a:p>
            <a:r>
              <a:rPr lang="he-IL" dirty="0"/>
              <a:t>כי איננו יודע איזו  מהן </a:t>
            </a:r>
            <a:r>
              <a:rPr lang="he-IL" dirty="0" err="1"/>
              <a:t>יבימתו</a:t>
            </a:r>
            <a:endParaRPr lang="he-IL" dirty="0"/>
          </a:p>
        </p:txBody>
      </p:sp>
      <p:pic>
        <p:nvPicPr>
          <p:cNvPr id="58" name="תמונה 5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-5867" y="6280727"/>
            <a:ext cx="141979" cy="75623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4825019" y="3424174"/>
            <a:ext cx="3404184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אף אחד מהם לא יכול לחלוץ אחת מהן ואחר כך ליבם את </a:t>
            </a:r>
            <a:r>
              <a:rPr lang="he-IL" dirty="0" err="1"/>
              <a:t>השניה</a:t>
            </a:r>
            <a:r>
              <a:rPr lang="he-IL" dirty="0"/>
              <a:t>, </a:t>
            </a:r>
            <a:r>
              <a:rPr lang="he-IL" dirty="0" err="1"/>
              <a:t>כי,יתכן</a:t>
            </a:r>
            <a:r>
              <a:rPr lang="he-IL" dirty="0"/>
              <a:t> שזו שחלץ היא </a:t>
            </a:r>
            <a:r>
              <a:rPr lang="he-IL" dirty="0" err="1"/>
              <a:t>יבימתו</a:t>
            </a:r>
            <a:r>
              <a:rPr lang="he-IL" dirty="0"/>
              <a:t>, ונמצא </a:t>
            </a:r>
            <a:r>
              <a:rPr lang="he-IL" dirty="0" err="1"/>
              <a:t>שהשניה</a:t>
            </a:r>
            <a:r>
              <a:rPr lang="he-IL" dirty="0"/>
              <a:t> היא אחות חלוצתו.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120154" y="4725344"/>
            <a:ext cx="2813913" cy="1200329"/>
          </a:xfrm>
          <a:prstGeom prst="rect">
            <a:avLst/>
          </a:prstGeom>
          <a:solidFill>
            <a:schemeClr val="accent6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כמו כן, אף אחד לא יכול ליבם אחת מהן תחילה, כי יתכן שהיא לא </a:t>
            </a:r>
            <a:r>
              <a:rPr lang="he-IL" dirty="0" err="1"/>
              <a:t>יבימתו</a:t>
            </a:r>
            <a:r>
              <a:rPr lang="he-IL" dirty="0"/>
              <a:t> ולכן אסורה לו משום אחות </a:t>
            </a:r>
            <a:r>
              <a:rPr lang="he-IL" dirty="0" err="1"/>
              <a:t>זקוקתו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125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75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750"/>
                            </p:stCondLst>
                            <p:childTnLst>
                              <p:par>
                                <p:cTn id="4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250"/>
                            </p:stCondLst>
                            <p:childTnLst>
                              <p:par>
                                <p:cTn id="47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500"/>
                            </p:stCondLst>
                            <p:childTnLst>
                              <p:par>
                                <p:cTn id="6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500"/>
                            </p:stCondLst>
                            <p:childTnLst>
                              <p:par>
                                <p:cTn id="8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25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750"/>
                            </p:stCondLst>
                            <p:childTnLst>
                              <p:par>
                                <p:cTn id="10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5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19404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7897091" y="4499"/>
            <a:ext cx="2295779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e-IL" sz="12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כ"ג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לזה (אח) אחד ולזה שנים, 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10410984" y="1434614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3746740" y="1485414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583844" y="1777054"/>
            <a:ext cx="1170677" cy="1042078"/>
            <a:chOff x="3976777" y="2893924"/>
            <a:chExt cx="1170677" cy="9144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2108900" y="2838063"/>
            <a:ext cx="1016000" cy="889000"/>
            <a:chOff x="4167637" y="3734998"/>
            <a:chExt cx="10160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7441273" y="1737217"/>
            <a:ext cx="1155700" cy="990600"/>
            <a:chOff x="7695484" y="1138474"/>
            <a:chExt cx="1155700" cy="9906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6690767" y="4586004"/>
            <a:ext cx="1274312" cy="1092200"/>
            <a:chOff x="5399538" y="2882900"/>
            <a:chExt cx="1274312" cy="10922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4397349" y="4512055"/>
            <a:ext cx="761162" cy="889000"/>
            <a:chOff x="4565410" y="4442364"/>
            <a:chExt cx="761162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8561710" y="1956487"/>
            <a:ext cx="1821574" cy="696877"/>
            <a:chOff x="8202961" y="3266592"/>
            <a:chExt cx="1821574" cy="696877"/>
          </a:xfrm>
        </p:grpSpPr>
        <p:sp>
          <p:nvSpPr>
            <p:cNvPr id="28" name="חץ למעלה-למטה 27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532937" y="3430365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21435705">
            <a:off x="1386800" y="1898981"/>
            <a:ext cx="2455471" cy="926385"/>
            <a:chOff x="4326228" y="242702"/>
            <a:chExt cx="1731182" cy="926385"/>
          </a:xfrm>
        </p:grpSpPr>
        <p:sp>
          <p:nvSpPr>
            <p:cNvPr id="31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>
              <a:off x="4444489" y="242702"/>
              <a:ext cx="104143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sp>
        <p:nvSpPr>
          <p:cNvPr id="33" name="מלבן 32"/>
          <p:cNvSpPr/>
          <p:nvPr/>
        </p:nvSpPr>
        <p:spPr>
          <a:xfrm>
            <a:off x="4823975" y="2407052"/>
            <a:ext cx="242887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/>
              <a:t>לוי איננו יודע את מי קידש</a:t>
            </a:r>
          </a:p>
        </p:txBody>
      </p:sp>
      <p:grpSp>
        <p:nvGrpSpPr>
          <p:cNvPr id="34" name="קבוצה 33"/>
          <p:cNvGrpSpPr/>
          <p:nvPr/>
        </p:nvGrpSpPr>
        <p:grpSpPr>
          <a:xfrm rot="17713480">
            <a:off x="6732309" y="3350049"/>
            <a:ext cx="2008864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586565" y="3975515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 ???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15448986">
            <a:off x="3472071" y="3246029"/>
            <a:ext cx="2129823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 rot="10839986">
              <a:off x="3586565" y="3975515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 ???</a:t>
              </a:r>
            </a:p>
          </p:txBody>
        </p:sp>
      </p:grpSp>
      <p:sp>
        <p:nvSpPr>
          <p:cNvPr id="44" name="מלבן 43"/>
          <p:cNvSpPr/>
          <p:nvPr/>
        </p:nvSpPr>
        <p:spPr>
          <a:xfrm>
            <a:off x="4644170" y="2902802"/>
            <a:ext cx="274305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/>
              <a:t>שמעון איננו יודע את מי קידש</a:t>
            </a:r>
          </a:p>
        </p:txBody>
      </p:sp>
      <p:grpSp>
        <p:nvGrpSpPr>
          <p:cNvPr id="45" name="קבוצה 44"/>
          <p:cNvGrpSpPr/>
          <p:nvPr/>
        </p:nvGrpSpPr>
        <p:grpSpPr>
          <a:xfrm>
            <a:off x="4330771" y="741520"/>
            <a:ext cx="1066212" cy="1312680"/>
            <a:chOff x="1047931" y="4391642"/>
            <a:chExt cx="1186776" cy="1807313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8" name="קבוצה 47"/>
          <p:cNvGrpSpPr/>
          <p:nvPr/>
        </p:nvGrpSpPr>
        <p:grpSpPr>
          <a:xfrm>
            <a:off x="6821598" y="1133444"/>
            <a:ext cx="920915" cy="1312680"/>
            <a:chOff x="1047931" y="4391642"/>
            <a:chExt cx="1186776" cy="1807313"/>
          </a:xfrm>
        </p:grpSpPr>
        <p:pic>
          <p:nvPicPr>
            <p:cNvPr id="49" name="תמונה 4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1" name="קשת מלאה 50"/>
          <p:cNvSpPr/>
          <p:nvPr/>
        </p:nvSpPr>
        <p:spPr>
          <a:xfrm rot="10800000">
            <a:off x="4817184" y="5222702"/>
            <a:ext cx="2870505" cy="1033272"/>
          </a:xfrm>
          <a:prstGeom prst="blockArc">
            <a:avLst>
              <a:gd name="adj1" fmla="val 10673104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21991" y="5936831"/>
            <a:ext cx="118741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sp>
        <p:nvSpPr>
          <p:cNvPr id="53" name="חץ מעוקל שמאלה 52"/>
          <p:cNvSpPr/>
          <p:nvPr/>
        </p:nvSpPr>
        <p:spPr>
          <a:xfrm rot="2860888">
            <a:off x="8613876" y="2715429"/>
            <a:ext cx="3014028" cy="5199454"/>
          </a:xfrm>
          <a:prstGeom prst="curvedLeftArrow">
            <a:avLst>
              <a:gd name="adj1" fmla="val 6352"/>
              <a:gd name="adj2" fmla="val 27657"/>
              <a:gd name="adj3" fmla="val 25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4" name="חץ מעוקל שמאלה 53"/>
          <p:cNvSpPr/>
          <p:nvPr/>
        </p:nvSpPr>
        <p:spPr>
          <a:xfrm rot="3989446">
            <a:off x="7206458" y="1398093"/>
            <a:ext cx="2665240" cy="7591769"/>
          </a:xfrm>
          <a:prstGeom prst="curvedLeftArrow">
            <a:avLst>
              <a:gd name="adj1" fmla="val 7080"/>
              <a:gd name="adj2" fmla="val 27657"/>
              <a:gd name="adj3" fmla="val 296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5" name="מלבן 54"/>
          <p:cNvSpPr/>
          <p:nvPr/>
        </p:nvSpPr>
        <p:spPr>
          <a:xfrm>
            <a:off x="8305105" y="3513924"/>
            <a:ext cx="2982717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/>
              <a:t>ראובן חולץ ללאה ולרחל</a:t>
            </a:r>
          </a:p>
          <a:p>
            <a:r>
              <a:rPr lang="he-IL" dirty="0"/>
              <a:t>כי איננו יודע איזו  מהן </a:t>
            </a:r>
            <a:r>
              <a:rPr lang="he-IL" dirty="0" err="1"/>
              <a:t>יבימתו</a:t>
            </a:r>
            <a:endParaRPr lang="he-IL" dirty="0"/>
          </a:p>
        </p:txBody>
      </p:sp>
      <p:sp>
        <p:nvSpPr>
          <p:cNvPr id="56" name="חץ מעוקל שמאלה 55"/>
          <p:cNvSpPr/>
          <p:nvPr/>
        </p:nvSpPr>
        <p:spPr>
          <a:xfrm rot="17652549" flipH="1">
            <a:off x="3510710" y="2986410"/>
            <a:ext cx="2133283" cy="5354010"/>
          </a:xfrm>
          <a:prstGeom prst="curvedLeftArrow">
            <a:avLst>
              <a:gd name="adj1" fmla="val 6352"/>
              <a:gd name="adj2" fmla="val 27657"/>
              <a:gd name="adj3" fmla="val 25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 flipH="1">
            <a:off x="656478" y="3735855"/>
            <a:ext cx="374157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גד חולץ לאחת מהאחיות (כגון ללאה) ומפקיע את זיקתה מאחיו אם היא </a:t>
            </a:r>
            <a:r>
              <a:rPr lang="he-IL" dirty="0" err="1"/>
              <a:t>יבימתו</a:t>
            </a:r>
            <a:endParaRPr lang="he-IL" dirty="0"/>
          </a:p>
        </p:txBody>
      </p:sp>
      <p:sp>
        <p:nvSpPr>
          <p:cNvPr id="58" name="חץ מעוקל שמאלה 57"/>
          <p:cNvSpPr/>
          <p:nvPr/>
        </p:nvSpPr>
        <p:spPr>
          <a:xfrm rot="18485460" flipH="1">
            <a:off x="1077681" y="2369289"/>
            <a:ext cx="2127120" cy="5209488"/>
          </a:xfrm>
          <a:prstGeom prst="curvedLeftArrow">
            <a:avLst>
              <a:gd name="adj1" fmla="val 6352"/>
              <a:gd name="adj2" fmla="val 27657"/>
              <a:gd name="adj3" fmla="val 25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519" y="4512055"/>
            <a:ext cx="4175273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יהודה אם ירצה, מייבם את </a:t>
            </a:r>
            <a:r>
              <a:rPr lang="he-IL" dirty="0" err="1"/>
              <a:t>השניה</a:t>
            </a:r>
            <a:r>
              <a:rPr lang="he-IL" dirty="0"/>
              <a:t> (כגון: רחל)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5519" y="5307637"/>
            <a:ext cx="5279062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יהודה יכול ליבם את </a:t>
            </a:r>
            <a:r>
              <a:rPr lang="he-IL" dirty="0" err="1"/>
              <a:t>השניה</a:t>
            </a:r>
            <a:r>
              <a:rPr lang="he-IL" dirty="0"/>
              <a:t> כי בכל מקרה היא מותרת לו. או משום שהיא </a:t>
            </a:r>
            <a:r>
              <a:rPr lang="he-IL" dirty="0" err="1"/>
              <a:t>יבימתו</a:t>
            </a:r>
            <a:r>
              <a:rPr lang="he-IL" dirty="0"/>
              <a:t> (אשת אחיו המת), ואז אין בעיה ליבם. או ממילא פקעה זיקת </a:t>
            </a:r>
            <a:r>
              <a:rPr lang="he-IL" dirty="0" err="1"/>
              <a:t>יבימתו</a:t>
            </a:r>
            <a:r>
              <a:rPr lang="he-IL" dirty="0"/>
              <a:t> בחליצת אחיו והיא לא אחות </a:t>
            </a:r>
            <a:r>
              <a:rPr lang="he-IL" dirty="0" err="1"/>
              <a:t>זקוקתו</a:t>
            </a:r>
            <a:endParaRPr lang="he-IL" dirty="0"/>
          </a:p>
        </p:txBody>
      </p:sp>
      <p:cxnSp>
        <p:nvCxnSpPr>
          <p:cNvPr id="61" name="מחבר חץ ישר 60"/>
          <p:cNvCxnSpPr/>
          <p:nvPr/>
        </p:nvCxnSpPr>
        <p:spPr>
          <a:xfrm>
            <a:off x="9380058" y="572655"/>
            <a:ext cx="1030926" cy="1217129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מחבר חץ ישר 61"/>
          <p:cNvCxnSpPr/>
          <p:nvPr/>
        </p:nvCxnSpPr>
        <p:spPr>
          <a:xfrm flipH="1">
            <a:off x="4357331" y="568459"/>
            <a:ext cx="3958022" cy="166405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917112" y="181420"/>
            <a:ext cx="1979979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היחיד חולץ לשתיהן</a:t>
            </a:r>
            <a:endParaRPr lang="he-IL" dirty="0"/>
          </a:p>
        </p:txBody>
      </p:sp>
      <p:sp>
        <p:nvSpPr>
          <p:cNvPr id="64" name="TextBox 63"/>
          <p:cNvSpPr txBox="1"/>
          <p:nvPr/>
        </p:nvSpPr>
        <p:spPr>
          <a:xfrm>
            <a:off x="2790805" y="163088"/>
            <a:ext cx="3289195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והשנים,  אחד חולץ ואחד מייבם</a:t>
            </a:r>
            <a:endParaRPr lang="he-IL" dirty="0"/>
          </a:p>
        </p:txBody>
      </p:sp>
      <p:sp>
        <p:nvSpPr>
          <p:cNvPr id="65" name="לחצן פעולה: בית 64">
            <a:hlinkClick r:id="" action="ppaction://hlinkshowjump?jump=firstslide" highlightClick="1"/>
          </p:cNvPr>
          <p:cNvSpPr/>
          <p:nvPr/>
        </p:nvSpPr>
        <p:spPr>
          <a:xfrm>
            <a:off x="10717547" y="5382805"/>
            <a:ext cx="535039" cy="6963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630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75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25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250"/>
                            </p:stCondLst>
                            <p:childTnLst>
                              <p:par>
                                <p:cTn id="49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75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500"/>
                            </p:stCondLst>
                            <p:childTnLst>
                              <p:par>
                                <p:cTn id="58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175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250"/>
                            </p:stCondLst>
                            <p:childTnLst>
                              <p:par>
                                <p:cTn id="6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75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4000"/>
                            </p:stCondLst>
                            <p:childTnLst>
                              <p:par>
                                <p:cTn id="78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500"/>
                            </p:stCondLst>
                            <p:childTnLst>
                              <p:par>
                                <p:cTn id="10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6500"/>
                            </p:stCondLst>
                            <p:childTnLst>
                              <p:par>
                                <p:cTn id="10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250"/>
                            </p:stCondLst>
                            <p:childTnLst>
                              <p:par>
                                <p:cTn id="128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500"/>
                            </p:stCondLst>
                            <p:childTnLst>
                              <p:par>
                                <p:cTn id="135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6750"/>
                            </p:stCondLst>
                            <p:childTnLst>
                              <p:par>
                                <p:cTn id="13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4" grpId="0" animBg="1"/>
      <p:bldP spid="51" grpId="0" animBg="1"/>
      <p:bldP spid="52" grpId="0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3" grpId="0" animBg="1"/>
      <p:bldP spid="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0104581" y="390005"/>
            <a:ext cx="1874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לזה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שנים ולזה שנים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5652654" y="397194"/>
            <a:ext cx="445192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אחיו של זה חולץ לאחת ואחיו של זה חולץ לאחת  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97194"/>
            <a:ext cx="589972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אחיו של זה מייבם חלוצתו של זה ואחיו של זה מייבם חלוצתו של זה</a:t>
            </a:r>
            <a:endParaRPr lang="he-IL" dirty="0"/>
          </a:p>
        </p:txBody>
      </p:sp>
      <p:grpSp>
        <p:nvGrpSpPr>
          <p:cNvPr id="8" name="קבוצה 7"/>
          <p:cNvGrpSpPr/>
          <p:nvPr/>
        </p:nvGrpSpPr>
        <p:grpSpPr>
          <a:xfrm>
            <a:off x="10641903" y="1225160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9292070" y="2844676"/>
            <a:ext cx="939800" cy="990600"/>
            <a:chOff x="4794371" y="3098561"/>
            <a:chExt cx="939800" cy="9906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887988" y="1587464"/>
            <a:ext cx="1170677" cy="914400"/>
            <a:chOff x="3976777" y="2893924"/>
            <a:chExt cx="1170677" cy="9144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3816913" y="1523315"/>
            <a:ext cx="1016000" cy="889000"/>
            <a:chOff x="4167637" y="3734998"/>
            <a:chExt cx="1016000" cy="8890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7387104" y="1349582"/>
            <a:ext cx="1155700" cy="990600"/>
            <a:chOff x="7695484" y="1138474"/>
            <a:chExt cx="1155700" cy="9906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2185211" y="3019810"/>
            <a:ext cx="1155700" cy="990600"/>
            <a:chOff x="7695484" y="1138474"/>
            <a:chExt cx="1155700" cy="9906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זבולון</a:t>
              </a:r>
            </a:p>
          </p:txBody>
        </p:sp>
      </p:grpSp>
      <p:grpSp>
        <p:nvGrpSpPr>
          <p:cNvPr id="26" name="קבוצה 25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>
            <a:off x="1673365" y="1820594"/>
            <a:ext cx="2179393" cy="926385"/>
            <a:chOff x="4326228" y="242702"/>
            <a:chExt cx="1731182" cy="926385"/>
          </a:xfrm>
        </p:grpSpPr>
        <p:sp>
          <p:nvSpPr>
            <p:cNvPr id="27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>
              <a:off x="4444489" y="242702"/>
              <a:ext cx="104143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9" name="קבוצה 28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21361714">
            <a:off x="8540477" y="1748214"/>
            <a:ext cx="2021204" cy="1191057"/>
            <a:chOff x="4326228" y="242702"/>
            <a:chExt cx="1731182" cy="926385"/>
          </a:xfrm>
        </p:grpSpPr>
        <p:sp>
          <p:nvSpPr>
            <p:cNvPr id="30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>
              <a:off x="4444489" y="242702"/>
              <a:ext cx="104143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7434690" y="5003742"/>
            <a:ext cx="986708" cy="1003300"/>
            <a:chOff x="5011768" y="3997025"/>
            <a:chExt cx="986708" cy="1003300"/>
          </a:xfrm>
        </p:grpSpPr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>
            <a:off x="4082031" y="5104613"/>
            <a:ext cx="758091" cy="889000"/>
            <a:chOff x="1327894" y="2176378"/>
            <a:chExt cx="889000" cy="889000"/>
          </a:xfrm>
        </p:grpSpPr>
        <p:pic>
          <p:nvPicPr>
            <p:cNvPr id="36" name="תמונה 35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 rot="18891459">
            <a:off x="7993913" y="4416110"/>
            <a:ext cx="179695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9" name="קבוצה 38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1" name="חץ ימינה 40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3541336" y="4014017"/>
              <a:ext cx="803749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???</a:t>
              </a:r>
            </a:p>
          </p:txBody>
        </p:sp>
      </p:grpSp>
      <p:grpSp>
        <p:nvGrpSpPr>
          <p:cNvPr id="43" name="קבוצה 42"/>
          <p:cNvGrpSpPr/>
          <p:nvPr/>
        </p:nvGrpSpPr>
        <p:grpSpPr>
          <a:xfrm rot="13736684">
            <a:off x="2525564" y="4346343"/>
            <a:ext cx="179695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4" name="קבוצה 4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6" name="חץ ימינה 4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 rot="10713459">
              <a:off x="3541336" y="4014017"/>
              <a:ext cx="803749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???</a:t>
              </a:r>
            </a:p>
          </p:txBody>
        </p:sp>
      </p:grpSp>
      <p:sp>
        <p:nvSpPr>
          <p:cNvPr id="48" name="מלבן 47"/>
          <p:cNvSpPr/>
          <p:nvPr/>
        </p:nvSpPr>
        <p:spPr>
          <a:xfrm>
            <a:off x="7015056" y="2832926"/>
            <a:ext cx="242887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/>
              <a:t>לוי איננו יודע את מי קידש</a:t>
            </a:r>
          </a:p>
        </p:txBody>
      </p:sp>
      <p:sp>
        <p:nvSpPr>
          <p:cNvPr id="49" name="מלבן 48"/>
          <p:cNvSpPr/>
          <p:nvPr/>
        </p:nvSpPr>
        <p:spPr>
          <a:xfrm>
            <a:off x="3146541" y="2992625"/>
            <a:ext cx="269977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dirty="0"/>
              <a:t>זבולון איננו יודע את מי קידש</a:t>
            </a:r>
          </a:p>
        </p:txBody>
      </p:sp>
      <p:cxnSp>
        <p:nvCxnSpPr>
          <p:cNvPr id="50" name="מחבר חץ ישר 49"/>
          <p:cNvCxnSpPr/>
          <p:nvPr/>
        </p:nvCxnSpPr>
        <p:spPr>
          <a:xfrm flipH="1">
            <a:off x="9950222" y="766526"/>
            <a:ext cx="1228688" cy="2253284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מחבר חץ ישר 50"/>
          <p:cNvCxnSpPr/>
          <p:nvPr/>
        </p:nvCxnSpPr>
        <p:spPr>
          <a:xfrm flipH="1">
            <a:off x="3482818" y="766526"/>
            <a:ext cx="6796763" cy="2445139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קשת מלאה 51"/>
          <p:cNvSpPr/>
          <p:nvPr/>
        </p:nvSpPr>
        <p:spPr>
          <a:xfrm rot="10800000">
            <a:off x="4313382" y="5609497"/>
            <a:ext cx="3545851" cy="990994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899726" y="6255120"/>
            <a:ext cx="80587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sp>
        <p:nvSpPr>
          <p:cNvPr id="54" name="חץ מעוקל שמאלה 53"/>
          <p:cNvSpPr/>
          <p:nvPr/>
        </p:nvSpPr>
        <p:spPr>
          <a:xfrm rot="2860888">
            <a:off x="8950525" y="2508740"/>
            <a:ext cx="2795676" cy="5615914"/>
          </a:xfrm>
          <a:prstGeom prst="curvedLeftArrow">
            <a:avLst>
              <a:gd name="adj1" fmla="val 6352"/>
              <a:gd name="adj2" fmla="val 27657"/>
              <a:gd name="adj3" fmla="val 25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5" name="חץ מעוקל שמאלה 54"/>
          <p:cNvSpPr/>
          <p:nvPr/>
        </p:nvSpPr>
        <p:spPr>
          <a:xfrm rot="18830180" flipH="1">
            <a:off x="1188781" y="2474565"/>
            <a:ext cx="2091764" cy="5289117"/>
          </a:xfrm>
          <a:prstGeom prst="curvedLeftArrow">
            <a:avLst>
              <a:gd name="adj1" fmla="val 6352"/>
              <a:gd name="adj2" fmla="val 27657"/>
              <a:gd name="adj3" fmla="val 25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450573" y="4200201"/>
            <a:ext cx="252899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 אחד (כגון ראובן) חולץ לאחת (כגון לדבורה)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66797" y="4581518"/>
            <a:ext cx="252899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 אחד (כגון יהודה) חולץ לאחת (כגון לחנה)</a:t>
            </a:r>
          </a:p>
        </p:txBody>
      </p:sp>
      <p:sp>
        <p:nvSpPr>
          <p:cNvPr id="58" name="חץ מעוקל שמאלה 57"/>
          <p:cNvSpPr/>
          <p:nvPr/>
        </p:nvSpPr>
        <p:spPr>
          <a:xfrm rot="2436059">
            <a:off x="5969990" y="2336981"/>
            <a:ext cx="1930438" cy="4891115"/>
          </a:xfrm>
          <a:prstGeom prst="curvedLeftArrow">
            <a:avLst>
              <a:gd name="adj1" fmla="val 6352"/>
              <a:gd name="adj2" fmla="val 27657"/>
              <a:gd name="adj3" fmla="val 25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9" name="חץ מעוקל שמאלה 58"/>
          <p:cNvSpPr/>
          <p:nvPr/>
        </p:nvSpPr>
        <p:spPr>
          <a:xfrm rot="18830180" flipH="1">
            <a:off x="4918774" y="2281007"/>
            <a:ext cx="1289271" cy="4826960"/>
          </a:xfrm>
          <a:prstGeom prst="curvedLeftArrow">
            <a:avLst>
              <a:gd name="adj1" fmla="val 6352"/>
              <a:gd name="adj2" fmla="val 27657"/>
              <a:gd name="adj3" fmla="val 25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302791" y="3592483"/>
            <a:ext cx="1806373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err="1"/>
              <a:t>שמעוןן</a:t>
            </a:r>
            <a:r>
              <a:rPr lang="he-IL" dirty="0"/>
              <a:t> מייבם את חלוצתו של יהודה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306134" y="3610035"/>
            <a:ext cx="1807280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גד מייבם את חלוצתו של ראובן</a:t>
            </a:r>
          </a:p>
        </p:txBody>
      </p:sp>
      <p:grpSp>
        <p:nvGrpSpPr>
          <p:cNvPr id="62" name="קבוצה 61"/>
          <p:cNvGrpSpPr/>
          <p:nvPr/>
        </p:nvGrpSpPr>
        <p:grpSpPr>
          <a:xfrm>
            <a:off x="1401264" y="2593190"/>
            <a:ext cx="920915" cy="1312680"/>
            <a:chOff x="1047931" y="4391642"/>
            <a:chExt cx="1186776" cy="1807313"/>
          </a:xfrm>
        </p:grpSpPr>
        <p:pic>
          <p:nvPicPr>
            <p:cNvPr id="63" name="תמונה 6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4" name="TextBox 63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65" name="קבוצה 64"/>
          <p:cNvGrpSpPr/>
          <p:nvPr/>
        </p:nvGrpSpPr>
        <p:grpSpPr>
          <a:xfrm>
            <a:off x="10168625" y="2587036"/>
            <a:ext cx="920915" cy="1312680"/>
            <a:chOff x="1047931" y="4391642"/>
            <a:chExt cx="1186776" cy="1807313"/>
          </a:xfrm>
        </p:grpSpPr>
        <p:pic>
          <p:nvPicPr>
            <p:cNvPr id="66" name="תמונה 6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7" name="TextBox 66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8" name="לחצן פעולה: בית 67">
            <a:hlinkClick r:id="" action="ppaction://hlinkshowjump?jump=firstslide" highlightClick="1"/>
          </p:cNvPr>
          <p:cNvSpPr/>
          <p:nvPr/>
        </p:nvSpPr>
        <p:spPr>
          <a:xfrm>
            <a:off x="175812" y="5529193"/>
            <a:ext cx="470882" cy="58607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453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750"/>
                            </p:stCondLst>
                            <p:childTnLst>
                              <p:par>
                                <p:cTn id="2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25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75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250"/>
                            </p:stCondLst>
                            <p:childTnLst>
                              <p:par>
                                <p:cTn id="4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"/>
                            </p:stCondLst>
                            <p:childTnLst>
                              <p:par>
                                <p:cTn id="56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50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750"/>
                            </p:stCondLst>
                            <p:childTnLst>
                              <p:par>
                                <p:cTn id="78" presetID="2" presetClass="entr" presetSubtype="9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250"/>
                            </p:stCondLst>
                            <p:childTnLst>
                              <p:par>
                                <p:cTn id="105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000"/>
                            </p:stCondLst>
                            <p:childTnLst>
                              <p:par>
                                <p:cTn id="10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25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250"/>
                            </p:stCondLst>
                            <p:childTnLst>
                              <p:par>
                                <p:cTn id="15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48" grpId="0" animBg="1"/>
      <p:bldP spid="49" grpId="0" animBg="1"/>
      <p:bldP spid="52" grpId="0" animBg="1"/>
      <p:bldP spid="53" grpId="0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456</Words>
  <Application>Microsoft Office PowerPoint</Application>
  <PresentationFormat>מסך רחב</PresentationFormat>
  <Paragraphs>89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3</cp:revision>
  <dcterms:created xsi:type="dcterms:W3CDTF">2022-03-30T09:12:37Z</dcterms:created>
  <dcterms:modified xsi:type="dcterms:W3CDTF">2022-03-30T09:37:45Z</dcterms:modified>
</cp:coreProperties>
</file>