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967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65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745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93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8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365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57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3713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995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25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495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A3F20-0789-4DF8-97D1-DCF1E7B1B62C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2417F-E8C3-4B41-871D-99F9FCD87F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22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11" Type="http://schemas.openxmlformats.org/officeDocument/2006/relationships/image" Target="../media/image9.png"/><Relationship Id="rId5" Type="http://schemas.openxmlformats.org/officeDocument/2006/relationships/image" Target="../media/image4.jpg"/><Relationship Id="rId10" Type="http://schemas.openxmlformats.org/officeDocument/2006/relationships/slide" Target="slide4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1.png"/><Relationship Id="rId5" Type="http://schemas.openxmlformats.org/officeDocument/2006/relationships/image" Target="../media/image4.jpg"/><Relationship Id="rId10" Type="http://schemas.openxmlformats.org/officeDocument/2006/relationships/slide" Target="slide5.xml"/><Relationship Id="rId4" Type="http://schemas.openxmlformats.org/officeDocument/2006/relationships/image" Target="../media/image3.jpg"/><Relationship Id="rId9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2.jpg"/><Relationship Id="rId7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4.jpg"/><Relationship Id="rId10" Type="http://schemas.openxmlformats.org/officeDocument/2006/relationships/image" Target="../media/image15.jpg"/><Relationship Id="rId4" Type="http://schemas.openxmlformats.org/officeDocument/2006/relationships/image" Target="../media/image3.jpg"/><Relationship Id="rId9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2.jpg"/><Relationship Id="rId7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4.jpg"/><Relationship Id="rId10" Type="http://schemas.openxmlformats.org/officeDocument/2006/relationships/image" Target="../media/image15.jpg"/><Relationship Id="rId4" Type="http://schemas.openxmlformats.org/officeDocument/2006/relationships/image" Target="../media/image3.jpg"/><Relationship Id="rId9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3586438" y="621266"/>
            <a:ext cx="657139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ארבעה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שנים מהם נשואים שתי אחיות ומתו הנשואים את האחיות הרי אלו חולצות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754286" y="187097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א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2131431" y="1662818"/>
            <a:ext cx="80264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הייתה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 מהן אסורה על האחד איסור ערווה אסור בה ומותר באחותה והשני אסור בשתיהן </a:t>
            </a:r>
            <a:endParaRPr lang="he-IL" dirty="0"/>
          </a:p>
        </p:txBody>
      </p:sp>
      <p:sp>
        <p:nvSpPr>
          <p:cNvPr id="5" name="מלבן 4">
            <a:hlinkClick r:id="rId4" action="ppaction://hlinksldjump"/>
          </p:cNvPr>
          <p:cNvSpPr/>
          <p:nvPr/>
        </p:nvSpPr>
        <p:spPr>
          <a:xfrm>
            <a:off x="3396814" y="2609122"/>
            <a:ext cx="6761017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הייתה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 מהן אסורה על זה איסור ערווה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והשניה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אסורה על זה איסור ערווה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האסורה לזה מותרת לזה והאסורה לזה מותרת לזה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וזו היא שאמרו אחותה כשהיא יבמתה או חולצת או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מתייבמת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5754286" y="2135970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א  ב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7" name="מלבן 6">
            <a:hlinkClick r:id="rId5" action="ppaction://hlinksldjump"/>
          </p:cNvPr>
          <p:cNvSpPr/>
          <p:nvPr/>
        </p:nvSpPr>
        <p:spPr>
          <a:xfrm>
            <a:off x="3528570" y="4510643"/>
            <a:ext cx="668712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אמר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רבא בר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הונא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רב:  שלש אחיות יבמות שנפלו לפני שני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זה חולץ לאחת וזה חולץ לאחת ואמצעית צריכה חליצה משניהם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6010767" y="3852498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ב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9" name="מלבן 8">
            <a:hlinkClick r:id="rId6" action="ppaction://hlinksldjump"/>
          </p:cNvPr>
          <p:cNvSpPr/>
          <p:nvPr/>
        </p:nvSpPr>
        <p:spPr>
          <a:xfrm>
            <a:off x="3480021" y="5550390"/>
            <a:ext cx="678422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קמייתא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  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דנפול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בבת אחת, 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צריכא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דנפול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בזו אחר זו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5157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2914353" y="94780"/>
            <a:ext cx="6571393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א</a:t>
            </a:r>
          </a:p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משנה: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ארבעה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שנים מהם נשואים שתי אחיות ומתו הנשואים את האחיות הרי אלו חולצות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9653611" y="2060012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4878900" y="2211821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1898353" y="2395372"/>
            <a:ext cx="1016000" cy="889000"/>
            <a:chOff x="4167637" y="3734998"/>
            <a:chExt cx="10160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7053501" y="2180040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360040" y="4565903"/>
            <a:ext cx="761162" cy="889000"/>
            <a:chOff x="4565410" y="4442364"/>
            <a:chExt cx="761162" cy="8890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3733037" y="4604295"/>
            <a:ext cx="1266280" cy="1003300"/>
            <a:chOff x="5011769" y="4200643"/>
            <a:chExt cx="1067778" cy="10033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1647" y="4200643"/>
              <a:ext cx="977900" cy="10033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5011769" y="4825368"/>
              <a:ext cx="707449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cxnSp>
        <p:nvCxnSpPr>
          <p:cNvPr id="26" name="מחבר חץ ישר 25"/>
          <p:cNvCxnSpPr/>
          <p:nvPr/>
        </p:nvCxnSpPr>
        <p:spPr>
          <a:xfrm>
            <a:off x="6887569" y="1313011"/>
            <a:ext cx="2902976" cy="94181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>
            <a:off x="6590146" y="1463964"/>
            <a:ext cx="594847" cy="85964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 flipH="1">
            <a:off x="5665820" y="1377552"/>
            <a:ext cx="732253" cy="10178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 flipH="1">
            <a:off x="2914353" y="1322290"/>
            <a:ext cx="3255538" cy="113888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16885" y="1232587"/>
            <a:ext cx="723023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31" name="קבוצה 30"/>
          <p:cNvGrpSpPr/>
          <p:nvPr/>
        </p:nvGrpSpPr>
        <p:grpSpPr>
          <a:xfrm rot="6845665">
            <a:off x="4267421" y="3671978"/>
            <a:ext cx="15510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 rot="10624088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5051770">
            <a:off x="7167621" y="3516662"/>
            <a:ext cx="125777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7" name="קבוצה 3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9" name="חץ ימינה 3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1" name="קשת מלאה 40"/>
          <p:cNvSpPr/>
          <p:nvPr/>
        </p:nvSpPr>
        <p:spPr>
          <a:xfrm rot="10800000">
            <a:off x="4267199" y="5147932"/>
            <a:ext cx="3688836" cy="898834"/>
          </a:xfrm>
          <a:prstGeom prst="blockArc">
            <a:avLst>
              <a:gd name="adj1" fmla="val 10578725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39635" y="5729802"/>
            <a:ext cx="71272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3941914" y="1375787"/>
            <a:ext cx="920915" cy="1312680"/>
            <a:chOff x="1047931" y="4391642"/>
            <a:chExt cx="1186776" cy="1807313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7943714" y="1439053"/>
            <a:ext cx="920915" cy="1312680"/>
            <a:chOff x="1047931" y="4391642"/>
            <a:chExt cx="1186776" cy="1807313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5134789" y="4642678"/>
            <a:ext cx="205951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ודבורה נופלות לייבום לפני ראובן וגד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84727" y="4119418"/>
            <a:ext cx="3654896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כיון ששתיהן זקוקות לכל אחד מהאחים,</a:t>
            </a:r>
          </a:p>
          <a:p>
            <a:r>
              <a:rPr lang="he-IL" dirty="0"/>
              <a:t>וכל אחת היא גם אחות </a:t>
            </a:r>
            <a:r>
              <a:rPr lang="he-IL" dirty="0" err="1"/>
              <a:t>זקוקתו</a:t>
            </a:r>
            <a:r>
              <a:rPr lang="he-IL" dirty="0"/>
              <a:t>,</a:t>
            </a:r>
          </a:p>
          <a:p>
            <a:r>
              <a:rPr lang="he-IL" dirty="0"/>
              <a:t>הרי זה כאחות אשתו ואסורות </a:t>
            </a:r>
            <a:r>
              <a:rPr lang="he-IL" dirty="0" err="1"/>
              <a:t>להתייבם</a:t>
            </a:r>
            <a:endParaRPr lang="he-IL" dirty="0"/>
          </a:p>
        </p:txBody>
      </p:sp>
      <p:sp>
        <p:nvSpPr>
          <p:cNvPr id="51" name="לחצן פעולה: בית 50">
            <a:hlinkClick r:id="" action="ppaction://hlinkshowjump?jump=firstslide" highlightClick="1"/>
          </p:cNvPr>
          <p:cNvSpPr/>
          <p:nvPr/>
        </p:nvSpPr>
        <p:spPr>
          <a:xfrm>
            <a:off x="9485746" y="5607595"/>
            <a:ext cx="496454" cy="74875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60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25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750"/>
                            </p:stCondLst>
                            <p:childTnLst>
                              <p:par>
                                <p:cTn id="6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250"/>
                            </p:stCondLst>
                            <p:childTnLst>
                              <p:par>
                                <p:cTn id="6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250"/>
                            </p:stCondLst>
                            <p:childTnLst>
                              <p:par>
                                <p:cTn id="7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250"/>
                            </p:stCondLst>
                            <p:childTnLst>
                              <p:par>
                                <p:cTn id="92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1" grpId="0" animBg="1"/>
      <p:bldP spid="42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1190810" y="6455875"/>
            <a:ext cx="508681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082800" y="168671"/>
            <a:ext cx="802640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הייתה אחת מהן אסורה על האחד איסור ערווה אסור בה ומותר באחותה והשני אסור בשתיהן 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494879" y="1797798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4878900" y="221182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898353" y="2395372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053501" y="2180040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887569" y="1313011"/>
            <a:ext cx="2902976" cy="94181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590146" y="1463964"/>
            <a:ext cx="594847" cy="85964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5665820" y="1377552"/>
            <a:ext cx="732253" cy="10178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2914353" y="1322290"/>
            <a:ext cx="3255538" cy="113888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64546" y="993035"/>
            <a:ext cx="723023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3" name="קבוצה 22"/>
          <p:cNvGrpSpPr/>
          <p:nvPr/>
        </p:nvGrpSpPr>
        <p:grpSpPr>
          <a:xfrm>
            <a:off x="3891064" y="1375786"/>
            <a:ext cx="971765" cy="1318775"/>
            <a:chOff x="1047931" y="4391642"/>
            <a:chExt cx="1186776" cy="1807313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7909048" y="1362366"/>
            <a:ext cx="955580" cy="1148057"/>
            <a:chOff x="1040902" y="4391642"/>
            <a:chExt cx="1193805" cy="1807313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040902" y="4653943"/>
              <a:ext cx="1033272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7818564" y="4189149"/>
            <a:ext cx="761162" cy="889000"/>
            <a:chOff x="4565410" y="4442364"/>
            <a:chExt cx="761162" cy="8890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3584572" y="4285709"/>
            <a:ext cx="1266280" cy="1003300"/>
            <a:chOff x="5011769" y="4200643"/>
            <a:chExt cx="1067778" cy="10033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1647" y="4200643"/>
              <a:ext cx="977900" cy="10033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5011769" y="4825368"/>
              <a:ext cx="707449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sp>
        <p:nvSpPr>
          <p:cNvPr id="35" name="קשת מלאה 34"/>
          <p:cNvSpPr/>
          <p:nvPr/>
        </p:nvSpPr>
        <p:spPr>
          <a:xfrm rot="10800000">
            <a:off x="3941913" y="4512449"/>
            <a:ext cx="4584703" cy="1584208"/>
          </a:xfrm>
          <a:prstGeom prst="blockArc">
            <a:avLst>
              <a:gd name="adj1" fmla="val 10426099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39635" y="5729802"/>
            <a:ext cx="71272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34789" y="4642678"/>
            <a:ext cx="205951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ודבורה נופלות לייבום לפני ראובן וגד</a:t>
            </a:r>
          </a:p>
        </p:txBody>
      </p:sp>
      <p:grpSp>
        <p:nvGrpSpPr>
          <p:cNvPr id="38" name="קבוצה 37"/>
          <p:cNvGrpSpPr/>
          <p:nvPr/>
        </p:nvGrpSpPr>
        <p:grpSpPr>
          <a:xfrm rot="7288370">
            <a:off x="4271069" y="3574240"/>
            <a:ext cx="168661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9" name="קבוצה 3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1" name="חץ ימינה 4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8558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 rot="4329051">
            <a:off x="7194189" y="3474989"/>
            <a:ext cx="116123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4" name="קבוצה 4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6" name="חץ ימינה 4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9721254" y="4177889"/>
            <a:ext cx="1274312" cy="1092200"/>
            <a:chOff x="5399538" y="2882900"/>
            <a:chExt cx="1274312" cy="10922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16200000">
            <a:off x="8894072" y="4155630"/>
            <a:ext cx="738028" cy="1560407"/>
            <a:chOff x="8731081" y="2668192"/>
            <a:chExt cx="738028" cy="661604"/>
          </a:xfrm>
        </p:grpSpPr>
        <p:sp>
          <p:nvSpPr>
            <p:cNvPr id="52" name="חץ למטה 5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 rot="5400000">
              <a:off x="8911433" y="2569909"/>
              <a:ext cx="292604" cy="6533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4495537">
            <a:off x="9394550" y="3273259"/>
            <a:ext cx="142671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5" name="קבוצה 5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7" name="חץ ימינה 5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0193773" y="3285193"/>
            <a:ext cx="195671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לאה לפני מות שמעון ולוי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894283" y="3395587"/>
            <a:ext cx="186213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אסורה לראובן משום שהיא חמותו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09138" y="4881614"/>
            <a:ext cx="268812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דבורה מותרת לראובן  </a:t>
            </a:r>
          </a:p>
          <a:p>
            <a:r>
              <a:rPr lang="he-IL" dirty="0"/>
              <a:t>כי היא איננה אחות </a:t>
            </a:r>
            <a:r>
              <a:rPr lang="he-IL" dirty="0" err="1"/>
              <a:t>זקוקתו</a:t>
            </a:r>
            <a:r>
              <a:rPr lang="he-IL" dirty="0"/>
              <a:t>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85773" y="3307353"/>
            <a:ext cx="373871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לגד שתיהן אסורות. כי שתיהן זקוקות לו, וכל אחת היא אחות </a:t>
            </a:r>
            <a:r>
              <a:rPr lang="he-IL" dirty="0" err="1"/>
              <a:t>זקוקתו</a:t>
            </a:r>
            <a:r>
              <a:rPr lang="he-IL" dirty="0"/>
              <a:t>. </a:t>
            </a:r>
          </a:p>
        </p:txBody>
      </p:sp>
      <p:sp>
        <p:nvSpPr>
          <p:cNvPr id="63" name="לחצן פעולה: בית 62">
            <a:hlinkClick r:id="" action="ppaction://hlinkshowjump?jump=firstslide" highlightClick="1"/>
          </p:cNvPr>
          <p:cNvSpPr/>
          <p:nvPr/>
        </p:nvSpPr>
        <p:spPr>
          <a:xfrm>
            <a:off x="332509" y="5604649"/>
            <a:ext cx="505691" cy="75170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4" name="תצוגת שקופית 63">
            <a:hlinkClick r:id="rId10" action="ppaction://hlinksldjump"/>
            <a:extLst>
              <a:ext uri="{FF2B5EF4-FFF2-40B4-BE49-F238E27FC236}">
                <a16:creationId xmlns:a16="http://schemas.microsoft.com/office/drawing/2014/main" id="{ADF707BE-26F1-4D48-9FE7-BCBFAD661DA1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16936" y="5740292"/>
            <a:ext cx="2154903" cy="1212133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E45175A0-6CED-46A2-B2CC-78E3809EDCFF}"/>
              </a:ext>
            </a:extLst>
          </p:cNvPr>
          <p:cNvSpPr txBox="1"/>
          <p:nvPr/>
        </p:nvSpPr>
        <p:spPr>
          <a:xfrm>
            <a:off x="10652401" y="5321529"/>
            <a:ext cx="14226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313147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250"/>
                            </p:stCondLst>
                            <p:childTnLst>
                              <p:par>
                                <p:cTn id="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250"/>
                            </p:stCondLst>
                            <p:childTnLst>
                              <p:par>
                                <p:cTn id="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750"/>
                            </p:stCondLst>
                            <p:childTnLst>
                              <p:par>
                                <p:cTn id="7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17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750"/>
                            </p:stCondLst>
                            <p:childTnLst>
                              <p:par>
                                <p:cTn id="12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5" grpId="0" animBg="1"/>
      <p:bldP spid="36" grpId="0" animBg="1"/>
      <p:bldP spid="37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9960598" y="6356350"/>
            <a:ext cx="1393201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294141" y="104253"/>
            <a:ext cx="6761017" cy="11387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א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הייתה אחת מהן אסורה על זה איסור ערווה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והשניה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אסורה על זה איסור ערווה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האסורה לזה מותרת לזה והאסורה לזה מותרת לזה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וזו היא שאמרו אחותה כשהיא יבמתה או חולצת או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מתייבמת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405724" y="216102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4878900" y="221182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898353" y="2395372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053501" y="2180040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360040" y="4565903"/>
            <a:ext cx="761162" cy="889000"/>
            <a:chOff x="4565410" y="4442364"/>
            <a:chExt cx="761162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733037" y="4604295"/>
            <a:ext cx="1266280" cy="1003300"/>
            <a:chOff x="5011769" y="4200643"/>
            <a:chExt cx="1067778" cy="10033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1647" y="4200643"/>
              <a:ext cx="977900" cy="10033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011769" y="4825368"/>
              <a:ext cx="707449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cxnSp>
        <p:nvCxnSpPr>
          <p:cNvPr id="24" name="מחבר חץ ישר 23"/>
          <p:cNvCxnSpPr/>
          <p:nvPr/>
        </p:nvCxnSpPr>
        <p:spPr>
          <a:xfrm>
            <a:off x="7134258" y="1643490"/>
            <a:ext cx="2656287" cy="61133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6939746" y="1835542"/>
            <a:ext cx="245247" cy="48806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/>
          <p:cNvCxnSpPr/>
          <p:nvPr/>
        </p:nvCxnSpPr>
        <p:spPr>
          <a:xfrm flipH="1">
            <a:off x="5665821" y="1797292"/>
            <a:ext cx="549772" cy="59808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 flipH="1">
            <a:off x="2914353" y="1571516"/>
            <a:ext cx="3135180" cy="88965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245175" y="1527121"/>
            <a:ext cx="723023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9" name="קבוצה 28"/>
          <p:cNvGrpSpPr/>
          <p:nvPr/>
        </p:nvGrpSpPr>
        <p:grpSpPr>
          <a:xfrm rot="6845665">
            <a:off x="4267421" y="3671978"/>
            <a:ext cx="15510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 rot="10624088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5051770">
            <a:off x="7087650" y="3605174"/>
            <a:ext cx="143570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3941914" y="1375787"/>
            <a:ext cx="920915" cy="1312680"/>
            <a:chOff x="1047931" y="4391642"/>
            <a:chExt cx="1186776" cy="1807313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134789" y="4642678"/>
            <a:ext cx="205951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ודבורה נופלות לייבום לפני ראובן וגד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9861682" y="4571705"/>
            <a:ext cx="986708" cy="1003300"/>
            <a:chOff x="5011768" y="3997025"/>
            <a:chExt cx="986708" cy="100330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923575" y="4877847"/>
            <a:ext cx="889000" cy="889000"/>
            <a:chOff x="1327894" y="2176378"/>
            <a:chExt cx="889000" cy="889000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 rot="5134991">
            <a:off x="2546808" y="4445096"/>
            <a:ext cx="756430" cy="1548390"/>
            <a:chOff x="8712679" y="2668192"/>
            <a:chExt cx="756430" cy="661604"/>
          </a:xfrm>
        </p:grpSpPr>
        <p:sp>
          <p:nvSpPr>
            <p:cNvPr id="50" name="חץ למטה 4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 rot="16922065">
            <a:off x="8668138" y="4441966"/>
            <a:ext cx="913405" cy="1872330"/>
            <a:chOff x="8712679" y="2668192"/>
            <a:chExt cx="756430" cy="661604"/>
          </a:xfrm>
        </p:grpSpPr>
        <p:sp>
          <p:nvSpPr>
            <p:cNvPr id="53" name="חץ למטה 5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4507662">
            <a:off x="9156767" y="3858724"/>
            <a:ext cx="161694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6" name="קבוצה 5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8" name="חץ ימינה 5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 rot="6845665">
            <a:off x="1520618" y="3822617"/>
            <a:ext cx="15510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1" name="קבוצה 6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3" name="חץ ימינה 6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 rot="10624088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0039927" y="3285193"/>
            <a:ext cx="211055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דבורה לפני מות שמעון ולוי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4828" y="3261464"/>
            <a:ext cx="19367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נשא את חנה   לפני מות שמעון ולוי</a:t>
            </a:r>
          </a:p>
        </p:txBody>
      </p:sp>
      <p:sp>
        <p:nvSpPr>
          <p:cNvPr id="67" name="קשת מלאה 66"/>
          <p:cNvSpPr/>
          <p:nvPr/>
        </p:nvSpPr>
        <p:spPr>
          <a:xfrm rot="10800000">
            <a:off x="4206068" y="4831588"/>
            <a:ext cx="3638941" cy="1354193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739635" y="5729802"/>
            <a:ext cx="71272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895974" y="3623421"/>
            <a:ext cx="188351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אסורה לראובן משום שהיא חמותו  ואיננה זקוקה לו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307013" y="4120842"/>
            <a:ext cx="225439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דבורה </a:t>
            </a:r>
            <a:r>
              <a:rPr lang="he-IL" dirty="0"/>
              <a:t>מותרת לראובן 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71" name="TextBox 70"/>
          <p:cNvSpPr txBox="1"/>
          <p:nvPr/>
        </p:nvSpPr>
        <p:spPr>
          <a:xfrm>
            <a:off x="2773804" y="3083728"/>
            <a:ext cx="21279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דבורה אסורה לגד משום שהיא חמותו  ואיננה זקוקה לו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86202" y="5562168"/>
            <a:ext cx="225439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מותרת </a:t>
            </a:r>
            <a:r>
              <a:rPr lang="he-IL" dirty="0" smtClean="0"/>
              <a:t>לגד </a:t>
            </a:r>
            <a:r>
              <a:rPr lang="he-IL" dirty="0"/>
              <a:t>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73" name="TextBox 72"/>
          <p:cNvSpPr txBox="1"/>
          <p:nvPr/>
        </p:nvSpPr>
        <p:spPr>
          <a:xfrm>
            <a:off x="124829" y="571561"/>
            <a:ext cx="2648976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מסקנה:</a:t>
            </a:r>
          </a:p>
          <a:p>
            <a:r>
              <a:rPr lang="he-IL" dirty="0"/>
              <a:t>האסורה לזה  מותרת לזה והאסורה לזה מותרת לזה</a:t>
            </a:r>
          </a:p>
        </p:txBody>
      </p:sp>
      <p:grpSp>
        <p:nvGrpSpPr>
          <p:cNvPr id="74" name="קבוצה 73"/>
          <p:cNvGrpSpPr/>
          <p:nvPr/>
        </p:nvGrpSpPr>
        <p:grpSpPr>
          <a:xfrm>
            <a:off x="8026910" y="1463663"/>
            <a:ext cx="922031" cy="1199878"/>
            <a:chOff x="1101630" y="4391642"/>
            <a:chExt cx="1133077" cy="1807313"/>
          </a:xfrm>
        </p:grpSpPr>
        <p:pic>
          <p:nvPicPr>
            <p:cNvPr id="75" name="תמונה 7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1101630" y="4589694"/>
              <a:ext cx="1033273" cy="707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77" name="לחצן פעולה: בית 76">
            <a:hlinkClick r:id="" action="ppaction://hlinkshowjump?jump=lastslide" highlightClick="1"/>
          </p:cNvPr>
          <p:cNvSpPr/>
          <p:nvPr/>
        </p:nvSpPr>
        <p:spPr>
          <a:xfrm>
            <a:off x="124828" y="5384560"/>
            <a:ext cx="567899" cy="8289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8" name="תצוגת שקופית 42">
            <a:hlinkClick r:id="rId10" action="ppaction://hlinksldjump"/>
            <a:extLst>
              <a:ext uri="{FF2B5EF4-FFF2-40B4-BE49-F238E27FC236}">
                <a16:creationId xmlns:a16="http://schemas.microsoft.com/office/drawing/2014/main" id="{F0F98E46-F66D-441F-965D-1A85478BB50B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220576" y="5822440"/>
            <a:ext cx="1809135" cy="1017638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D875F071-0443-41A5-97BF-686A50D10E1A}"/>
              </a:ext>
            </a:extLst>
          </p:cNvPr>
          <p:cNvSpPr txBox="1"/>
          <p:nvPr/>
        </p:nvSpPr>
        <p:spPr>
          <a:xfrm>
            <a:off x="10702946" y="5485247"/>
            <a:ext cx="127274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205004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750"/>
                            </p:stCondLst>
                            <p:childTnLst>
                              <p:par>
                                <p:cTn id="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750"/>
                            </p:stCondLst>
                            <p:childTnLst>
                              <p:par>
                                <p:cTn id="5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75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750"/>
                            </p:stCondLst>
                            <p:childTnLst>
                              <p:par>
                                <p:cTn id="71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6" presetClass="entr" presetSubtype="2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3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00"/>
                            </p:stCondLst>
                            <p:childTnLst>
                              <p:par>
                                <p:cTn id="140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250"/>
                            </p:stCondLst>
                            <p:childTnLst>
                              <p:par>
                                <p:cTn id="147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2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835155" y="114134"/>
            <a:ext cx="6687127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אמר רבא בר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הונא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רב:  שלש אחיות יבמות שנפלו לפני שני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זה חולץ לאחת וזה חולץ לאחת ואמצעית צריכה חליצה משניהם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0197637" y="1750826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238919" y="2431118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761823" y="2519094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342574" y="2218460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887569" y="1313011"/>
            <a:ext cx="3447922" cy="101059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590146" y="1463964"/>
            <a:ext cx="877111" cy="89235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5665820" y="1377552"/>
            <a:ext cx="732253" cy="10178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56211" y="11223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3" name="קבוצה 22"/>
          <p:cNvGrpSpPr/>
          <p:nvPr/>
        </p:nvGrpSpPr>
        <p:grpSpPr>
          <a:xfrm>
            <a:off x="3442048" y="1509596"/>
            <a:ext cx="920915" cy="1312680"/>
            <a:chOff x="1047931" y="4391642"/>
            <a:chExt cx="1186776" cy="1807313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8104561" y="1100653"/>
            <a:ext cx="955580" cy="1148057"/>
            <a:chOff x="1040902" y="4391642"/>
            <a:chExt cx="1193805" cy="1807313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040902" y="4653943"/>
              <a:ext cx="1033272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383591" y="2493694"/>
            <a:ext cx="1170677" cy="914400"/>
            <a:chOff x="3976777" y="2854245"/>
            <a:chExt cx="1170677" cy="9144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cxnSp>
        <p:nvCxnSpPr>
          <p:cNvPr id="32" name="מחבר חץ ישר 31"/>
          <p:cNvCxnSpPr>
            <a:stCxn id="22" idx="1"/>
          </p:cNvCxnSpPr>
          <p:nvPr/>
        </p:nvCxnSpPr>
        <p:spPr>
          <a:xfrm flipH="1">
            <a:off x="1330037" y="1307030"/>
            <a:ext cx="4826174" cy="146214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קבוצה 32"/>
          <p:cNvGrpSpPr/>
          <p:nvPr/>
        </p:nvGrpSpPr>
        <p:grpSpPr>
          <a:xfrm>
            <a:off x="5449442" y="4554924"/>
            <a:ext cx="1106818" cy="927936"/>
            <a:chOff x="5473700" y="2876550"/>
            <a:chExt cx="1244600" cy="11049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2608808" y="5603238"/>
            <a:ext cx="934053" cy="990600"/>
            <a:chOff x="5147576" y="4839179"/>
            <a:chExt cx="723900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8648700" y="5336403"/>
            <a:ext cx="901700" cy="889000"/>
            <a:chOff x="10518902" y="2114306"/>
            <a:chExt cx="901700" cy="8890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181415" flipV="1">
            <a:off x="3426494" y="5399575"/>
            <a:ext cx="5152713" cy="963290"/>
            <a:chOff x="4328131" y="280579"/>
            <a:chExt cx="1716405" cy="703314"/>
          </a:xfrm>
        </p:grpSpPr>
        <p:sp>
          <p:nvSpPr>
            <p:cNvPr id="43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8131" y="280579"/>
              <a:ext cx="1716405" cy="703314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 rot="11008131">
              <a:off x="4997939" y="306183"/>
              <a:ext cx="314784" cy="269655"/>
            </a:xfrm>
            <a:prstGeom prst="rect">
              <a:avLst/>
            </a:prstGeom>
            <a:solidFill>
              <a:srgbClr val="92D050"/>
            </a:solidFill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16454194">
            <a:off x="2216069" y="4287065"/>
            <a:ext cx="2051142" cy="573531"/>
            <a:chOff x="3338940" y="3851820"/>
            <a:chExt cx="1006145" cy="573531"/>
          </a:xfrm>
          <a:solidFill>
            <a:schemeClr val="accent6">
              <a:lumMod val="40000"/>
              <a:lumOff val="60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16200000">
            <a:off x="5244413" y="3664665"/>
            <a:ext cx="120809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14737874">
            <a:off x="7415870" y="4022436"/>
            <a:ext cx="2100037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6" name="קבוצה 5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8" name="חץ ימינה 5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 rot="10887129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5949446" y="1756905"/>
            <a:ext cx="920915" cy="1312680"/>
            <a:chOff x="1047931" y="4391642"/>
            <a:chExt cx="1186776" cy="1807313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854443" y="5596237"/>
            <a:ext cx="460353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שרה, יפה ורבקה נופלות לייבום לפני ראובן ויהודה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91072" y="3730466"/>
            <a:ext cx="20053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חולץ לאחת (כגון: יפה)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9368" y="3954066"/>
            <a:ext cx="191921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חולץ לאחת (כגון: רבקה)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369841" y="4119860"/>
            <a:ext cx="217169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אמצעית (כגון: שרה) צריכה חליצה משניהם</a:t>
            </a:r>
          </a:p>
        </p:txBody>
      </p:sp>
      <p:sp>
        <p:nvSpPr>
          <p:cNvPr id="67" name="לחצן פעולה: בית 66">
            <a:hlinkClick r:id="" action="ppaction://hlinkshowjump?jump=firstslide" highlightClick="1"/>
          </p:cNvPr>
          <p:cNvSpPr/>
          <p:nvPr/>
        </p:nvSpPr>
        <p:spPr>
          <a:xfrm>
            <a:off x="692704" y="5322351"/>
            <a:ext cx="535732" cy="7761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80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75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25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500"/>
                            </p:stCondLst>
                            <p:childTnLst>
                              <p:par>
                                <p:cTn id="12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655339" y="177908"/>
            <a:ext cx="678422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כ"ו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קמייתא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  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דנפול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בבת אחת, 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צריכא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דנפול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בזו אחר זו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0197637" y="1750826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238919" y="2431118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761823" y="2519094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342574" y="2218460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887569" y="1313011"/>
            <a:ext cx="3447922" cy="101059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590146" y="1463964"/>
            <a:ext cx="877111" cy="89235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5665820" y="1377552"/>
            <a:ext cx="732253" cy="10178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56211" y="11223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3" name="קבוצה 22"/>
          <p:cNvGrpSpPr/>
          <p:nvPr/>
        </p:nvGrpSpPr>
        <p:grpSpPr>
          <a:xfrm>
            <a:off x="3442048" y="1509596"/>
            <a:ext cx="920915" cy="1312680"/>
            <a:chOff x="1047931" y="4391642"/>
            <a:chExt cx="1186776" cy="1807313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8104561" y="1100653"/>
            <a:ext cx="955580" cy="1148057"/>
            <a:chOff x="1040902" y="4391642"/>
            <a:chExt cx="1193805" cy="1807313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040902" y="4653943"/>
              <a:ext cx="1033272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383591" y="2493694"/>
            <a:ext cx="1170677" cy="914400"/>
            <a:chOff x="3976777" y="2854245"/>
            <a:chExt cx="1170677" cy="9144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cxnSp>
        <p:nvCxnSpPr>
          <p:cNvPr id="32" name="מחבר חץ ישר 31"/>
          <p:cNvCxnSpPr/>
          <p:nvPr/>
        </p:nvCxnSpPr>
        <p:spPr>
          <a:xfrm flipH="1">
            <a:off x="1330036" y="1168134"/>
            <a:ext cx="4765965" cy="154562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קבוצה 32"/>
          <p:cNvGrpSpPr/>
          <p:nvPr/>
        </p:nvGrpSpPr>
        <p:grpSpPr>
          <a:xfrm>
            <a:off x="5449442" y="4554924"/>
            <a:ext cx="1106818" cy="927936"/>
            <a:chOff x="5473700" y="2876550"/>
            <a:chExt cx="1244600" cy="11049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2608808" y="5603238"/>
            <a:ext cx="934053" cy="990600"/>
            <a:chOff x="5147576" y="4839179"/>
            <a:chExt cx="723900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8610600" y="5677174"/>
            <a:ext cx="901700" cy="889000"/>
            <a:chOff x="10518902" y="2114306"/>
            <a:chExt cx="901700" cy="8890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196512" flipV="1">
            <a:off x="3435453" y="5580305"/>
            <a:ext cx="5152713" cy="963290"/>
            <a:chOff x="4328131" y="280579"/>
            <a:chExt cx="1716405" cy="703314"/>
          </a:xfrm>
        </p:grpSpPr>
        <p:sp>
          <p:nvSpPr>
            <p:cNvPr id="43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8131" y="280579"/>
              <a:ext cx="1716405" cy="703314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 rot="11008131">
              <a:off x="4997939" y="306183"/>
              <a:ext cx="314784" cy="269655"/>
            </a:xfrm>
            <a:prstGeom prst="rect">
              <a:avLst/>
            </a:prstGeom>
            <a:solidFill>
              <a:srgbClr val="92D050"/>
            </a:solidFill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16454194">
            <a:off x="2265084" y="4129089"/>
            <a:ext cx="2051142" cy="573531"/>
            <a:chOff x="3338940" y="3851820"/>
            <a:chExt cx="1006145" cy="573531"/>
          </a:xfrm>
          <a:solidFill>
            <a:schemeClr val="accent6">
              <a:lumMod val="40000"/>
              <a:lumOff val="60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16200000">
            <a:off x="5244413" y="3664665"/>
            <a:ext cx="120809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14737874">
            <a:off x="7415870" y="4022436"/>
            <a:ext cx="2100037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6" name="קבוצה 5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8" name="חץ ימינה 5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 rot="10887129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5949446" y="1756905"/>
            <a:ext cx="920915" cy="1312680"/>
            <a:chOff x="1047931" y="4391642"/>
            <a:chExt cx="1186776" cy="1807313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3" name="לחצן פעולה: בית 62">
            <a:hlinkClick r:id="" action="ppaction://hlinkshowjump?jump=firstslide" highlightClick="1"/>
          </p:cNvPr>
          <p:cNvSpPr/>
          <p:nvPr/>
        </p:nvSpPr>
        <p:spPr>
          <a:xfrm>
            <a:off x="11104709" y="5011376"/>
            <a:ext cx="535732" cy="7761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4" name="קבוצה 63"/>
          <p:cNvGrpSpPr/>
          <p:nvPr/>
        </p:nvGrpSpPr>
        <p:grpSpPr>
          <a:xfrm rot="1507007">
            <a:off x="9825938" y="2845967"/>
            <a:ext cx="1044673" cy="259787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5" name="חץ למטה 6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9194894" y="2793305"/>
            <a:ext cx="256549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חולץ ליפה חליצה כשרה (יכול היה גם ליבמה)</a:t>
            </a:r>
          </a:p>
        </p:txBody>
      </p:sp>
      <p:grpSp>
        <p:nvGrpSpPr>
          <p:cNvPr id="68" name="קבוצה 67"/>
          <p:cNvGrpSpPr/>
          <p:nvPr/>
        </p:nvGrpSpPr>
        <p:grpSpPr>
          <a:xfrm rot="17644230">
            <a:off x="3140178" y="2208553"/>
            <a:ext cx="1044673" cy="438084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9" name="חץ למטה 6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22505" y="3427918"/>
            <a:ext cx="271400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חולץ לשרה חליצה כשרה (יכול היה גם ליבמה)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555526" y="5215509"/>
            <a:ext cx="290707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וראובן חולצים לרבקה מפני שהיא אחות חלוצה של שניהם והם לא יכולים ליבמה</a:t>
            </a:r>
          </a:p>
        </p:txBody>
      </p:sp>
    </p:spTree>
    <p:extLst>
      <p:ext uri="{BB962C8B-B14F-4D97-AF65-F5344CB8AC3E}">
        <p14:creationId xmlns:p14="http://schemas.microsoft.com/office/powerpoint/2010/main" val="5430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3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7" grpId="0" animBg="1"/>
      <p:bldP spid="71" grpId="0" animBg="1"/>
      <p:bldP spid="7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606</Words>
  <Application>Microsoft Office PowerPoint</Application>
  <PresentationFormat>מסך רחב</PresentationFormat>
  <Paragraphs>144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6</cp:revision>
  <dcterms:created xsi:type="dcterms:W3CDTF">2022-03-30T11:01:53Z</dcterms:created>
  <dcterms:modified xsi:type="dcterms:W3CDTF">2022-03-30T11:46:59Z</dcterms:modified>
</cp:coreProperties>
</file>