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6" r:id="rId3"/>
    <p:sldId id="258" r:id="rId4"/>
    <p:sldId id="263" r:id="rId5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2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3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7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5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1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6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1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2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1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40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0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1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B8E31-365F-4454-A653-4013103A12D7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403B1-6234-4988-9ADC-9086EC024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9.png"/><Relationship Id="rId5" Type="http://schemas.openxmlformats.org/officeDocument/2006/relationships/image" Target="../media/image4.jpg"/><Relationship Id="rId10" Type="http://schemas.openxmlformats.org/officeDocument/2006/relationships/slide" Target="slide3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10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6099747" y="1106729"/>
            <a:ext cx="381057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אמר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שמואל:  חלץ לאחיות לא נפטרו צרות,   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7426067" y="316406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כ"ז  א</a:t>
            </a: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2979140" y="1945741"/>
            <a:ext cx="6931185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והא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תנן: אסור אדם בצרת קרובת חלוצתו.  שמואל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התחיל ולא התחיל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התחיל באחיות לא יגמור בצרות.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דתנן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אסור אדם בצרת קרובת חלוצתו.  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711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ב'.ניסן.תשפ"ב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942108" y="6299696"/>
            <a:ext cx="474518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4095456" y="7602"/>
            <a:ext cx="381057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כ"ז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אמר שמואל:  חלץ לאחיות לא נפטרו צרות,   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9328728" y="1334459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1776538" y="1931359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502226" y="4461814"/>
            <a:ext cx="1274312" cy="1092200"/>
            <a:chOff x="5399538" y="2882900"/>
            <a:chExt cx="1274312" cy="10922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7726075" y="3858625"/>
            <a:ext cx="1106818" cy="927936"/>
            <a:chOff x="5473700" y="2876550"/>
            <a:chExt cx="1244600" cy="11049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3469072" y="4050385"/>
            <a:ext cx="934053" cy="990600"/>
            <a:chOff x="5147576" y="4839179"/>
            <a:chExt cx="723900" cy="8890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10638975" y="4118914"/>
            <a:ext cx="901700" cy="889000"/>
            <a:chOff x="10518902" y="2114306"/>
            <a:chExt cx="901700" cy="8890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5459805" y="1658162"/>
            <a:ext cx="1155700" cy="990600"/>
            <a:chOff x="7695484" y="1138474"/>
            <a:chExt cx="1155700" cy="9906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2805356">
            <a:off x="2238232" y="326578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7251577">
            <a:off x="1123140" y="3324959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76753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7767014">
            <a:off x="8224567" y="2962526"/>
            <a:ext cx="2047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 rot="10595136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3560885">
            <a:off x="9632569" y="2842225"/>
            <a:ext cx="193791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9" name="קשת מלאה 48"/>
          <p:cNvSpPr/>
          <p:nvPr/>
        </p:nvSpPr>
        <p:spPr>
          <a:xfrm rot="10623722">
            <a:off x="3715259" y="4337731"/>
            <a:ext cx="4808685" cy="1292016"/>
          </a:xfrm>
          <a:prstGeom prst="blockArc">
            <a:avLst>
              <a:gd name="adj1" fmla="val 10618840"/>
              <a:gd name="adj2" fmla="val 238752"/>
              <a:gd name="adj3" fmla="val 2449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68585" y="5288961"/>
            <a:ext cx="831272" cy="369332"/>
          </a:xfrm>
          <a:prstGeom prst="rect">
            <a:avLst/>
          </a:prstGeom>
          <a:solidFill>
            <a:srgbClr val="FFFF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51" name="קבוצה 50"/>
          <p:cNvGrpSpPr/>
          <p:nvPr/>
        </p:nvGrpSpPr>
        <p:grpSpPr>
          <a:xfrm>
            <a:off x="903064" y="1552793"/>
            <a:ext cx="920915" cy="1312680"/>
            <a:chOff x="1047931" y="4391642"/>
            <a:chExt cx="1186776" cy="1807313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>
            <a:off x="10277355" y="848208"/>
            <a:ext cx="920915" cy="1312680"/>
            <a:chOff x="1047931" y="4391642"/>
            <a:chExt cx="1186776" cy="1807313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4712159" y="4496379"/>
            <a:ext cx="248099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יפה, שרה, רבקה ולאה נופלות לייבום לפני שמעון</a:t>
            </a:r>
          </a:p>
        </p:txBody>
      </p:sp>
      <p:grpSp>
        <p:nvGrpSpPr>
          <p:cNvPr id="58" name="קבוצה 57"/>
          <p:cNvGrpSpPr/>
          <p:nvPr/>
        </p:nvGrpSpPr>
        <p:grpSpPr>
          <a:xfrm rot="2703487">
            <a:off x="4707596" y="2291148"/>
            <a:ext cx="1044673" cy="259787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9" name="חץ למטה 5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קבוצה 60"/>
          <p:cNvGrpSpPr/>
          <p:nvPr/>
        </p:nvGrpSpPr>
        <p:grpSpPr>
          <a:xfrm rot="18796288">
            <a:off x="6459645" y="2260819"/>
            <a:ext cx="1044673" cy="259787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2" name="חץ למטה 6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4" name="קשת מלאה 63"/>
          <p:cNvSpPr/>
          <p:nvPr/>
        </p:nvSpPr>
        <p:spPr>
          <a:xfrm rot="10625396">
            <a:off x="1024872" y="4463601"/>
            <a:ext cx="10135855" cy="1778015"/>
          </a:xfrm>
          <a:prstGeom prst="blockArc">
            <a:avLst>
              <a:gd name="adj1" fmla="val 10712407"/>
              <a:gd name="adj2" fmla="val 76111"/>
              <a:gd name="adj3" fmla="val 236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121679" y="5752124"/>
            <a:ext cx="496506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הצרות (יפה ולאה) אינן פטורות והן עדיין זקוקות לייבום</a:t>
            </a:r>
          </a:p>
          <a:p>
            <a:r>
              <a:rPr lang="he-IL" dirty="0"/>
              <a:t>רש"י: הסיבה, כי איננו יכול לייבם את האחיות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76975" y="808649"/>
            <a:ext cx="7971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68" name="מחבר חץ ישר 67"/>
          <p:cNvCxnSpPr/>
          <p:nvPr/>
        </p:nvCxnSpPr>
        <p:spPr>
          <a:xfrm>
            <a:off x="6155643" y="1296928"/>
            <a:ext cx="3372623" cy="46523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מחבר חץ ישר 68"/>
          <p:cNvCxnSpPr>
            <a:endCxn id="27" idx="0"/>
          </p:cNvCxnSpPr>
          <p:nvPr/>
        </p:nvCxnSpPr>
        <p:spPr>
          <a:xfrm>
            <a:off x="6034349" y="1326356"/>
            <a:ext cx="3306" cy="33180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מחבר חץ ישר 69"/>
          <p:cNvCxnSpPr/>
          <p:nvPr/>
        </p:nvCxnSpPr>
        <p:spPr>
          <a:xfrm flipH="1">
            <a:off x="2450292" y="1271812"/>
            <a:ext cx="3642507" cy="7653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611274" y="2091420"/>
            <a:ext cx="1868408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שמעון חלץ לאחיות שרה ורבקה</a:t>
            </a:r>
          </a:p>
        </p:txBody>
      </p:sp>
      <p:pic>
        <p:nvPicPr>
          <p:cNvPr id="72" name="תצוגת שקופית 66">
            <a:hlinkClick r:id="rId10" action="ppaction://hlinksldjump"/>
            <a:extLst>
              <a:ext uri="{FF2B5EF4-FFF2-40B4-BE49-F238E27FC236}">
                <a16:creationId xmlns:a16="http://schemas.microsoft.com/office/drawing/2014/main" id="{9C3644EF-71E1-44AC-A21C-3B7E30656BEC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305037" y="5735999"/>
            <a:ext cx="1786466" cy="1004887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F1C89860-7E79-4FD8-B95C-37456EE3BF1F}"/>
              </a:ext>
            </a:extLst>
          </p:cNvPr>
          <p:cNvSpPr txBox="1"/>
          <p:nvPr/>
        </p:nvSpPr>
        <p:spPr>
          <a:xfrm>
            <a:off x="10429578" y="5307004"/>
            <a:ext cx="16316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100010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750"/>
                            </p:stCondLst>
                            <p:childTnLst>
                              <p:par>
                                <p:cTn id="4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25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75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" presetClass="entr" presetSubtype="9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250"/>
                            </p:stCondLst>
                            <p:childTnLst>
                              <p:par>
                                <p:cTn id="9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750"/>
                            </p:stCondLst>
                            <p:childTnLst>
                              <p:par>
                                <p:cTn id="10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750"/>
                            </p:stCondLst>
                            <p:childTnLst>
                              <p:par>
                                <p:cTn id="111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7" grpId="0" animBg="1"/>
      <p:bldP spid="64" grpId="0" animBg="1"/>
      <p:bldP spid="65" grpId="0" animBg="1"/>
      <p:bldP spid="67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ב'.ניסן.תשפ"ב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15718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ב'.ניסן.תשפ"ב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942108" y="6299696"/>
            <a:ext cx="474518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3</a:t>
            </a:fld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5255490" y="0"/>
            <a:ext cx="40732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כ"ז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אמר שמואל:  ...  (חלץ) לצרות נפטרו אחיות,   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9328728" y="1334459"/>
            <a:ext cx="1148167" cy="1092200"/>
            <a:chOff x="7741009" y="2738648"/>
            <a:chExt cx="1092200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776538" y="1931359"/>
            <a:ext cx="939800" cy="990600"/>
            <a:chOff x="4794371" y="3098561"/>
            <a:chExt cx="9398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02226" y="4461814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726075" y="3858625"/>
            <a:ext cx="1106818" cy="927936"/>
            <a:chOff x="5473700" y="2876550"/>
            <a:chExt cx="1244600" cy="11049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469072" y="4050385"/>
            <a:ext cx="934053" cy="990600"/>
            <a:chOff x="5147576" y="4839179"/>
            <a:chExt cx="7239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0638975" y="4118914"/>
            <a:ext cx="901700" cy="889000"/>
            <a:chOff x="10518902" y="2114306"/>
            <a:chExt cx="9017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5518150" y="1547061"/>
            <a:ext cx="1155700" cy="990600"/>
            <a:chOff x="7695484" y="1138474"/>
            <a:chExt cx="1155700" cy="9906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2805356">
            <a:off x="2145468" y="3210888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7251577">
            <a:off x="1123140" y="3324959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 rot="1076753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7767014">
            <a:off x="8224567" y="2962526"/>
            <a:ext cx="2047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1" name="קבוצה 4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3" name="חץ ימינה 4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 rot="10595136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3560885">
            <a:off x="9632569" y="2842225"/>
            <a:ext cx="193791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50" name="קשת מלאה 49"/>
          <p:cNvSpPr/>
          <p:nvPr/>
        </p:nvSpPr>
        <p:spPr>
          <a:xfrm rot="10623722">
            <a:off x="3715259" y="4337731"/>
            <a:ext cx="4808685" cy="1292016"/>
          </a:xfrm>
          <a:prstGeom prst="blockArc">
            <a:avLst>
              <a:gd name="adj1" fmla="val 10618840"/>
              <a:gd name="adj2" fmla="val 238752"/>
              <a:gd name="adj3" fmla="val 2449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68585" y="5288961"/>
            <a:ext cx="831272" cy="369332"/>
          </a:xfrm>
          <a:prstGeom prst="rect">
            <a:avLst/>
          </a:prstGeom>
          <a:solidFill>
            <a:srgbClr val="FFFF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52" name="קבוצה 51"/>
          <p:cNvGrpSpPr/>
          <p:nvPr/>
        </p:nvGrpSpPr>
        <p:grpSpPr>
          <a:xfrm>
            <a:off x="903064" y="1552793"/>
            <a:ext cx="920915" cy="1312680"/>
            <a:chOff x="1047931" y="4391642"/>
            <a:chExt cx="1186776" cy="1807313"/>
          </a:xfrm>
        </p:grpSpPr>
        <p:pic>
          <p:nvPicPr>
            <p:cNvPr id="53" name="תמונה 5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10277355" y="848208"/>
            <a:ext cx="920915" cy="1312680"/>
            <a:chOff x="1047931" y="4391642"/>
            <a:chExt cx="1186776" cy="1807313"/>
          </a:xfrm>
        </p:grpSpPr>
        <p:pic>
          <p:nvPicPr>
            <p:cNvPr id="56" name="תמונה 5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656473" y="5677762"/>
            <a:ext cx="247022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יפה, שרה, רבקה ולאה נופלות לייבום לפני שמעון</a:t>
            </a:r>
          </a:p>
        </p:txBody>
      </p:sp>
      <p:grpSp>
        <p:nvGrpSpPr>
          <p:cNvPr id="59" name="קבוצה 58"/>
          <p:cNvGrpSpPr/>
          <p:nvPr/>
        </p:nvGrpSpPr>
        <p:grpSpPr>
          <a:xfrm rot="3735749">
            <a:off x="3166033" y="1352117"/>
            <a:ext cx="1044673" cy="472572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0" name="חץ למטה 5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קבוצה 61"/>
          <p:cNvGrpSpPr/>
          <p:nvPr/>
        </p:nvGrpSpPr>
        <p:grpSpPr>
          <a:xfrm rot="17889668">
            <a:off x="8043027" y="1190429"/>
            <a:ext cx="1044673" cy="45574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3" name="חץ למטה 6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93721" y="3880487"/>
              <a:ext cx="278185" cy="919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חלץ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5676975" y="808649"/>
            <a:ext cx="7971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66" name="מחבר חץ ישר 65"/>
          <p:cNvCxnSpPr/>
          <p:nvPr/>
        </p:nvCxnSpPr>
        <p:spPr>
          <a:xfrm>
            <a:off x="6155643" y="1296928"/>
            <a:ext cx="3372623" cy="46523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מחבר חץ ישר 66"/>
          <p:cNvCxnSpPr/>
          <p:nvPr/>
        </p:nvCxnSpPr>
        <p:spPr>
          <a:xfrm>
            <a:off x="6034349" y="1326356"/>
            <a:ext cx="3306" cy="33180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מחבר חץ ישר 67"/>
          <p:cNvCxnSpPr/>
          <p:nvPr/>
        </p:nvCxnSpPr>
        <p:spPr>
          <a:xfrm flipH="1">
            <a:off x="2450292" y="1271812"/>
            <a:ext cx="3642507" cy="7653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738719" y="1931359"/>
            <a:ext cx="1779432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שמעון חלץ לצרות יפה ולאה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290003" y="3497662"/>
            <a:ext cx="327518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האחיות (שרה ורבקה) פטורות.</a:t>
            </a:r>
          </a:p>
          <a:p>
            <a:r>
              <a:rPr lang="he-IL" dirty="0"/>
              <a:t>רש"י: חליצתן של הצרות משובחת יותר מחליצת האחיות</a:t>
            </a:r>
          </a:p>
        </p:txBody>
      </p:sp>
      <p:sp>
        <p:nvSpPr>
          <p:cNvPr id="71" name="לחצן פעולה: בית 70">
            <a:hlinkClick r:id="" action="ppaction://hlinkshowjump?jump=firstslide" highlightClick="1"/>
          </p:cNvPr>
          <p:cNvSpPr/>
          <p:nvPr/>
        </p:nvSpPr>
        <p:spPr>
          <a:xfrm>
            <a:off x="2281221" y="5554014"/>
            <a:ext cx="572815" cy="74568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2" name="תצוגת שקופית 6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40EC362-8AF3-4C97-B57E-696C835AEC43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53029" y="5679125"/>
            <a:ext cx="1901916" cy="1069828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58482D70-8BAA-48F2-A904-C3FA0602C417}"/>
              </a:ext>
            </a:extLst>
          </p:cNvPr>
          <p:cNvSpPr txBox="1"/>
          <p:nvPr/>
        </p:nvSpPr>
        <p:spPr>
          <a:xfrm>
            <a:off x="10076893" y="5176191"/>
            <a:ext cx="149426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208964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5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8" grpId="0" animBg="1"/>
      <p:bldP spid="65" grpId="0" animBg="1"/>
      <p:bldP spid="69" grpId="0" animBg="1"/>
      <p:bldP spid="70" grpId="0" animBg="1"/>
      <p:bldP spid="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ב'.ניסן.תשפ"ב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49243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051015" y="192500"/>
            <a:ext cx="6931185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והא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תנן: אסור אדם בצרת קרובת חלוצתו.  שמואל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התחיל ולא התחיל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התחיל באחיות לא יגמור בצרות.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דתנן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אסור אדם בצרת קרובת חלוצתו.  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023879" y="1839684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820718" y="1791350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78638" y="3890141"/>
            <a:ext cx="1274312" cy="1092200"/>
            <a:chOff x="5399538" y="2882900"/>
            <a:chExt cx="1274312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046582" y="4314458"/>
            <a:ext cx="1106818" cy="927936"/>
            <a:chOff x="5473700" y="2876550"/>
            <a:chExt cx="1244600" cy="11049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2009844" y="5612036"/>
            <a:ext cx="761162" cy="889000"/>
            <a:chOff x="4565410" y="4442364"/>
            <a:chExt cx="761162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689583" y="4314458"/>
            <a:ext cx="934053" cy="990600"/>
            <a:chOff x="5147576" y="4839179"/>
            <a:chExt cx="7239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0703783" y="3865237"/>
            <a:ext cx="901700" cy="889000"/>
            <a:chOff x="10518902" y="2114306"/>
            <a:chExt cx="9017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5419128" y="2037168"/>
            <a:ext cx="1155700" cy="990600"/>
            <a:chOff x="7695484" y="1138474"/>
            <a:chExt cx="1155700" cy="9906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826456" y="1207721"/>
            <a:ext cx="7971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31" name="מחבר חץ ישר 30"/>
          <p:cNvCxnSpPr>
            <a:endCxn id="28" idx="0"/>
          </p:cNvCxnSpPr>
          <p:nvPr/>
        </p:nvCxnSpPr>
        <p:spPr>
          <a:xfrm>
            <a:off x="4729018" y="1577053"/>
            <a:ext cx="1267960" cy="46011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flipH="1">
            <a:off x="2450293" y="1440443"/>
            <a:ext cx="1315967" cy="59672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קשת מלאה 32"/>
          <p:cNvSpPr/>
          <p:nvPr/>
        </p:nvSpPr>
        <p:spPr>
          <a:xfrm rot="10800000">
            <a:off x="4015130" y="4447364"/>
            <a:ext cx="3812724" cy="1678689"/>
          </a:xfrm>
          <a:prstGeom prst="blockArc">
            <a:avLst>
              <a:gd name="adj1" fmla="val 10800000"/>
              <a:gd name="adj2" fmla="val 184033"/>
              <a:gd name="adj3" fmla="val 2101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18400" y="5687204"/>
            <a:ext cx="80618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5" name="קבוצה 34"/>
          <p:cNvGrpSpPr/>
          <p:nvPr/>
        </p:nvGrpSpPr>
        <p:grpSpPr>
          <a:xfrm rot="2972491">
            <a:off x="2311424" y="3383062"/>
            <a:ext cx="1897488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7959890">
            <a:off x="894594" y="319271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1" name="קבוצה 4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3" name="חץ ימינה 4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 rot="1077878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7935403">
            <a:off x="7657445" y="3377182"/>
            <a:ext cx="192543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 rot="10729748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3206946">
            <a:off x="9467081" y="3284440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18147884">
            <a:off x="1023360" y="4645999"/>
            <a:ext cx="1018572" cy="1569144"/>
            <a:chOff x="8712678" y="2668191"/>
            <a:chExt cx="1018572" cy="661604"/>
          </a:xfrm>
        </p:grpSpPr>
        <p:sp>
          <p:nvSpPr>
            <p:cNvPr id="56" name="חץ למטה 55"/>
            <p:cNvSpPr/>
            <p:nvPr/>
          </p:nvSpPr>
          <p:spPr>
            <a:xfrm>
              <a:off x="8763960" y="2668191"/>
              <a:ext cx="967290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712678" y="2743350"/>
              <a:ext cx="756451" cy="30642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 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מבעל אחר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>
            <a:off x="839607" y="1193350"/>
            <a:ext cx="920915" cy="1312680"/>
            <a:chOff x="1047931" y="4391642"/>
            <a:chExt cx="1186776" cy="1807313"/>
          </a:xfrm>
        </p:grpSpPr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 rot="18765823">
            <a:off x="4191064" y="3439318"/>
            <a:ext cx="1676908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2" name="קבוצה 6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4" name="חץ ימינה 6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3534687" y="4026734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חלץ לרבקה</a:t>
              </a: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5769901" y="3516710"/>
            <a:ext cx="251093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קרובת חלוצת שמעון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661108" y="4774017"/>
            <a:ext cx="232659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יפה צרת קרובת חלוצתו</a:t>
            </a:r>
          </a:p>
          <a:p>
            <a:r>
              <a:rPr lang="he-IL" dirty="0"/>
              <a:t>לכן אסורה לשמעון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94927" y="4250591"/>
            <a:ext cx="17474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צרת חלוצתו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10884" y="5961897"/>
            <a:ext cx="235031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רחל קרובת צרת חלוצתו ומותרת לשמעון</a:t>
            </a:r>
          </a:p>
        </p:txBody>
      </p:sp>
      <p:sp>
        <p:nvSpPr>
          <p:cNvPr id="70" name="לחצן פעולה: בית 69">
            <a:hlinkClick r:id="" action="ppaction://hlinkshowjump?jump=firstslide" highlightClick="1"/>
          </p:cNvPr>
          <p:cNvSpPr/>
          <p:nvPr/>
        </p:nvSpPr>
        <p:spPr>
          <a:xfrm>
            <a:off x="78638" y="5394036"/>
            <a:ext cx="546200" cy="7320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568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"/>
                            </p:stCondLst>
                            <p:childTnLst>
                              <p:par>
                                <p:cTn id="7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2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4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287</Words>
  <Application>Microsoft Office PowerPoint</Application>
  <PresentationFormat>מסך רחב</PresentationFormat>
  <Paragraphs>89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8</cp:revision>
  <dcterms:created xsi:type="dcterms:W3CDTF">2022-03-31T17:55:07Z</dcterms:created>
  <dcterms:modified xsi:type="dcterms:W3CDTF">2022-04-03T08:47:06Z</dcterms:modified>
</cp:coreProperties>
</file>