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66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87261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89846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32367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5071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6182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1362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1463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18360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8522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679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8501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48E3CB-9A42-4C48-81EB-468D22A42E68}" type="datetimeFigureOut">
              <a:rPr lang="he-IL" smtClean="0"/>
              <a:t>א'/אייר/תשפ"ב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ECA684-3B32-4233-B77F-A333CDF15C8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4954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7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0.xml"/><Relationship Id="rId5" Type="http://schemas.openxmlformats.org/officeDocument/2006/relationships/slide" Target="slide9.xml"/><Relationship Id="rId4" Type="http://schemas.openxmlformats.org/officeDocument/2006/relationships/slide" Target="slide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13" Type="http://schemas.openxmlformats.org/officeDocument/2006/relationships/image" Target="../media/image8.jpg"/><Relationship Id="rId3" Type="http://schemas.openxmlformats.org/officeDocument/2006/relationships/image" Target="../media/image1.jpg"/><Relationship Id="rId7" Type="http://schemas.openxmlformats.org/officeDocument/2006/relationships/image" Target="../media/image6.jpg"/><Relationship Id="rId12" Type="http://schemas.openxmlformats.org/officeDocument/2006/relationships/image" Target="../media/image3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5.jpg"/><Relationship Id="rId5" Type="http://schemas.openxmlformats.org/officeDocument/2006/relationships/image" Target="../media/image2.jpg"/><Relationship Id="rId10" Type="http://schemas.openxmlformats.org/officeDocument/2006/relationships/image" Target="../media/image14.jpg"/><Relationship Id="rId4" Type="http://schemas.openxmlformats.org/officeDocument/2006/relationships/image" Target="../media/image4.jpg"/><Relationship Id="rId9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9.png"/><Relationship Id="rId5" Type="http://schemas.openxmlformats.org/officeDocument/2006/relationships/image" Target="../media/image4.jpg"/><Relationship Id="rId10" Type="http://schemas.openxmlformats.org/officeDocument/2006/relationships/slide" Target="slide4.xm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slide" Target="slide5.xm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0" Type="http://schemas.openxmlformats.org/officeDocument/2006/relationships/slide" Target="slide6.xml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3" Type="http://schemas.openxmlformats.org/officeDocument/2006/relationships/image" Target="../media/image1.jpg"/><Relationship Id="rId7" Type="http://schemas.openxmlformats.org/officeDocument/2006/relationships/image" Target="../media/image7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g"/><Relationship Id="rId11" Type="http://schemas.openxmlformats.org/officeDocument/2006/relationships/image" Target="../media/image13.png"/><Relationship Id="rId5" Type="http://schemas.openxmlformats.org/officeDocument/2006/relationships/image" Target="../media/image5.jpg"/><Relationship Id="rId10" Type="http://schemas.openxmlformats.org/officeDocument/2006/relationships/slide" Target="slide7.xml"/><Relationship Id="rId4" Type="http://schemas.openxmlformats.org/officeDocument/2006/relationships/image" Target="../media/image2.jpg"/><Relationship Id="rId9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g"/><Relationship Id="rId13" Type="http://schemas.openxmlformats.org/officeDocument/2006/relationships/image" Target="../media/image16.png"/><Relationship Id="rId3" Type="http://schemas.openxmlformats.org/officeDocument/2006/relationships/image" Target="../media/image1.jpg"/><Relationship Id="rId7" Type="http://schemas.openxmlformats.org/officeDocument/2006/relationships/image" Target="../media/image6.jpg"/><Relationship Id="rId12" Type="http://schemas.openxmlformats.org/officeDocument/2006/relationships/slide" Target="slide8.xml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15.jpg"/><Relationship Id="rId5" Type="http://schemas.openxmlformats.org/officeDocument/2006/relationships/image" Target="../media/image2.jpg"/><Relationship Id="rId10" Type="http://schemas.openxmlformats.org/officeDocument/2006/relationships/image" Target="../media/image14.jpg"/><Relationship Id="rId4" Type="http://schemas.openxmlformats.org/officeDocument/2006/relationships/image" Target="../media/image4.jpg"/><Relationship Id="rId9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1.jpg"/><Relationship Id="rId7" Type="http://schemas.openxmlformats.org/officeDocument/2006/relationships/image" Target="../media/image5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jpg"/><Relationship Id="rId11" Type="http://schemas.openxmlformats.org/officeDocument/2006/relationships/image" Target="../media/image17.png"/><Relationship Id="rId5" Type="http://schemas.openxmlformats.org/officeDocument/2006/relationships/image" Target="../media/image2.jpg"/><Relationship Id="rId10" Type="http://schemas.openxmlformats.org/officeDocument/2006/relationships/slide" Target="slide9.xml"/><Relationship Id="rId4" Type="http://schemas.openxmlformats.org/officeDocument/2006/relationships/image" Target="../media/image4.jpg"/><Relationship Id="rId9" Type="http://schemas.openxmlformats.org/officeDocument/2006/relationships/image" Target="../media/image8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1.jpg"/><Relationship Id="rId7" Type="http://schemas.openxmlformats.org/officeDocument/2006/relationships/image" Target="../media/image6.jpg"/><Relationship Id="rId12" Type="http://schemas.openxmlformats.org/officeDocument/2006/relationships/image" Target="../media/image18.pn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11" Type="http://schemas.openxmlformats.org/officeDocument/2006/relationships/image" Target="../media/image8.jpg"/><Relationship Id="rId5" Type="http://schemas.openxmlformats.org/officeDocument/2006/relationships/image" Target="../media/image2.jpg"/><Relationship Id="rId10" Type="http://schemas.openxmlformats.org/officeDocument/2006/relationships/image" Target="../media/image3.jpg"/><Relationship Id="rId4" Type="http://schemas.openxmlformats.org/officeDocument/2006/relationships/image" Target="../media/image4.jpg"/><Relationship Id="rId9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1">
            <a:hlinkClick r:id="rId2" action="ppaction://hlinksldjump"/>
          </p:cNvPr>
          <p:cNvSpPr/>
          <p:nvPr/>
        </p:nvSpPr>
        <p:spPr>
          <a:xfrm>
            <a:off x="2599479" y="473483"/>
            <a:ext cx="7656946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r>
              <a:rPr lang="he-IL" dirty="0" err="1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סלקא</a:t>
            </a:r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דעתך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דנפלה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חמותו תחלה,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ואמאי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ליקו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חתן לייבם הך דאינה חמותו ברישא,  ותהוי חמותו לגבי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אידך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כיבמה שהותרה ונאסרה וחזרה והותרה,  תחזור להיתרה הראשון</a:t>
            </a:r>
            <a:endParaRPr lang="he-IL" dirty="0"/>
          </a:p>
        </p:txBody>
      </p:sp>
      <p:sp>
        <p:nvSpPr>
          <p:cNvPr id="3" name="מלבן 2"/>
          <p:cNvSpPr/>
          <p:nvPr/>
        </p:nvSpPr>
        <p:spPr>
          <a:xfrm>
            <a:off x="5873214" y="111478"/>
            <a:ext cx="11094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כ"ח  א</a:t>
            </a:r>
          </a:p>
        </p:txBody>
      </p:sp>
      <p:sp>
        <p:nvSpPr>
          <p:cNvPr id="4" name="מלבן 3">
            <a:hlinkClick r:id="rId3" action="ppaction://hlinksldjump"/>
          </p:cNvPr>
          <p:cNvSpPr/>
          <p:nvPr/>
        </p:nvSpPr>
        <p:spPr>
          <a:xfrm>
            <a:off x="2551046" y="2093532"/>
            <a:ext cx="7827701" cy="123879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ורב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יהודה מתרגם: מחמותו ואילך,  אבל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שיתא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בבי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דרישא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לא,    מאי טעמא ?  כיון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דבתו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b="1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באונסין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הוא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דמשכחת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לה,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 משכחת לה,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קמיירי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באונסין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מיירי</a:t>
            </a:r>
            <a:endParaRPr lang="he-IL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pPr algn="ctr"/>
            <a:r>
              <a:rPr lang="he-IL" sz="1600" dirty="0"/>
              <a:t>רש"י:</a:t>
            </a:r>
            <a:r>
              <a:rPr lang="he-IL" b="1" dirty="0"/>
              <a:t> </a:t>
            </a:r>
            <a:r>
              <a:rPr lang="he-IL" b="1" dirty="0" err="1"/>
              <a:t>באונסין</a:t>
            </a:r>
            <a:r>
              <a:rPr lang="he-IL" dirty="0"/>
              <a:t> - בבתו </a:t>
            </a:r>
            <a:r>
              <a:rPr lang="he-IL" dirty="0" err="1"/>
              <a:t>מאנוסתו</a:t>
            </a:r>
            <a:r>
              <a:rPr lang="he-IL" dirty="0"/>
              <a:t> כגון ראובן אנס </a:t>
            </a:r>
            <a:r>
              <a:rPr lang="he-IL" dirty="0" err="1"/>
              <a:t>אשה</a:t>
            </a:r>
            <a:r>
              <a:rPr lang="he-IL" dirty="0"/>
              <a:t> והוליד בת ובא שמעון ואנס אנוסת אחיו והוליד בת ונישאו בת ראובן ובת שמעון ללוי ויהודה אחי אביהן</a:t>
            </a:r>
          </a:p>
        </p:txBody>
      </p:sp>
      <p:sp>
        <p:nvSpPr>
          <p:cNvPr id="5" name="מלבן 4"/>
          <p:cNvSpPr/>
          <p:nvPr/>
        </p:nvSpPr>
        <p:spPr>
          <a:xfrm>
            <a:off x="5983699" y="1132232"/>
            <a:ext cx="9989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כ"ח  ב</a:t>
            </a:r>
          </a:p>
        </p:txBody>
      </p:sp>
      <p:sp>
        <p:nvSpPr>
          <p:cNvPr id="6" name="מלבן 5">
            <a:hlinkClick r:id="rId4" action="ppaction://hlinksldjump"/>
          </p:cNvPr>
          <p:cNvSpPr/>
          <p:nvPr/>
        </p:nvSpPr>
        <p:spPr>
          <a:xfrm>
            <a:off x="2586181" y="3536994"/>
            <a:ext cx="7823200" cy="120032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ורב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יהודה מתרגם: מחמותו ואילך,  אבל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שיתא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בבי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דרישא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לא,    מאי טעמא ?  כיון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דבתו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b="1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באונסין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הוא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דמשכחת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לה,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 משכחת לה,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קמיירי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באונסין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מיירי</a:t>
            </a:r>
            <a:endParaRPr lang="he-IL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pPr algn="ctr"/>
            <a:r>
              <a:rPr lang="he-IL" sz="1600" dirty="0"/>
              <a:t>רש"י:</a:t>
            </a:r>
            <a:r>
              <a:rPr lang="he-IL" b="1" dirty="0"/>
              <a:t> </a:t>
            </a:r>
            <a:r>
              <a:rPr lang="he-IL" b="1" dirty="0" err="1"/>
              <a:t>באונסין</a:t>
            </a:r>
            <a:r>
              <a:rPr lang="he-IL" dirty="0"/>
              <a:t> - בבתו </a:t>
            </a:r>
            <a:r>
              <a:rPr lang="he-IL" dirty="0" err="1"/>
              <a:t>מאנוסתו</a:t>
            </a:r>
            <a:r>
              <a:rPr lang="he-IL" dirty="0"/>
              <a:t> כגון ראובן אנס </a:t>
            </a:r>
            <a:r>
              <a:rPr lang="he-IL" dirty="0" err="1"/>
              <a:t>אשה</a:t>
            </a:r>
            <a:r>
              <a:rPr lang="he-IL" dirty="0"/>
              <a:t> והוליד בת ובא שמעון ואנס אנוסת אחיו והוליד בת ונישאו בת ראובן ובת שמעון ללוי ויהודה אחי אביהן</a:t>
            </a:r>
          </a:p>
        </p:txBody>
      </p:sp>
      <p:sp>
        <p:nvSpPr>
          <p:cNvPr id="7" name="מלבן 6">
            <a:hlinkClick r:id="rId4" action="ppaction://hlinksldjump"/>
          </p:cNvPr>
          <p:cNvSpPr/>
          <p:nvPr/>
        </p:nvSpPr>
        <p:spPr>
          <a:xfrm>
            <a:off x="2641599" y="4944411"/>
            <a:ext cx="780472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ורב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ספרא מתרגם אף אשת אחיו שלא היה בעולמו ומשכחת לה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בשיתא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אחי ואליבא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דר"ש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endParaRPr lang="he-IL" dirty="0"/>
          </a:p>
        </p:txBody>
      </p:sp>
      <p:sp>
        <p:nvSpPr>
          <p:cNvPr id="8" name="מלבן 7">
            <a:hlinkClick r:id="rId5" action="ppaction://hlinksldjump"/>
          </p:cNvPr>
          <p:cNvSpPr/>
          <p:nvPr/>
        </p:nvSpPr>
        <p:spPr>
          <a:xfrm>
            <a:off x="2484581" y="5520831"/>
            <a:ext cx="7960632" cy="656543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sz="1600" dirty="0" smtClean="0">
                <a:solidFill>
                  <a:srgbClr val="222222"/>
                </a:solidFill>
                <a:latin typeface="Arial" panose="020B0604020202020204" pitchFamily="34" charset="0"/>
              </a:rPr>
              <a:t>רש"י</a:t>
            </a:r>
            <a:r>
              <a:rPr lang="he-IL" sz="1600" dirty="0">
                <a:solidFill>
                  <a:srgbClr val="222222"/>
                </a:solidFill>
                <a:latin typeface="Arial" panose="020B0604020202020204" pitchFamily="34" charset="0"/>
              </a:rPr>
              <a:t>:  </a:t>
            </a:r>
            <a:r>
              <a:rPr lang="he-IL" sz="1600" b="1" dirty="0">
                <a:solidFill>
                  <a:srgbClr val="222222"/>
                </a:solidFill>
                <a:latin typeface="Arial" panose="020B0604020202020204" pitchFamily="34" charset="0"/>
              </a:rPr>
              <a:t>ומשום צרה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 - האי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דנקט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: ייבם יהודה, משום צרה, </a:t>
            </a:r>
            <a:r>
              <a:rPr lang="he-IL" dirty="0" smtClean="0">
                <a:solidFill>
                  <a:srgbClr val="222222"/>
                </a:solidFill>
                <a:latin typeface="Arial" panose="020B0604020202020204" pitchFamily="34" charset="0"/>
              </a:rPr>
              <a:t> דבעי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אשכוחי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בצרה האסורה לזה מותרת לזה, ואפשר רק בששה אחים ולא בחמישה </a:t>
            </a:r>
            <a:endParaRPr lang="he-IL" dirty="0"/>
          </a:p>
        </p:txBody>
      </p:sp>
      <p:sp>
        <p:nvSpPr>
          <p:cNvPr id="9" name="מלבן 8">
            <a:hlinkClick r:id="rId6" action="ppaction://hlinksldjump"/>
          </p:cNvPr>
          <p:cNvSpPr/>
          <p:nvPr/>
        </p:nvSpPr>
        <p:spPr>
          <a:xfrm>
            <a:off x="4733043" y="6379966"/>
            <a:ext cx="5712170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צרה 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צרה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דצרה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מאי איכא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למימר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כגון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דהדר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ויבמינהו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גד ואשר:</a:t>
            </a:r>
            <a:endParaRPr lang="he-IL" dirty="0"/>
          </a:p>
        </p:txBody>
      </p:sp>
      <p:sp>
        <p:nvSpPr>
          <p:cNvPr id="10" name="TextBox 9">
            <a:hlinkClick r:id="rId7" action="ppaction://hlinksldjump"/>
          </p:cNvPr>
          <p:cNvSpPr txBox="1"/>
          <p:nvPr/>
        </p:nvSpPr>
        <p:spPr>
          <a:xfrm>
            <a:off x="5040760" y="1517112"/>
            <a:ext cx="288486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r>
              <a:rPr lang="he-IL" dirty="0" smtClean="0"/>
              <a:t>בתו </a:t>
            </a:r>
            <a:r>
              <a:rPr lang="he-IL" dirty="0" err="1" smtClean="0"/>
              <a:t>מאונסין</a:t>
            </a:r>
            <a:r>
              <a:rPr lang="he-IL" dirty="0" smtClean="0"/>
              <a:t> היא </a:t>
            </a:r>
            <a:r>
              <a:rPr lang="he-IL" dirty="0" err="1" smtClean="0"/>
              <a:t>דמשכחת</a:t>
            </a:r>
            <a:r>
              <a:rPr lang="he-IL" dirty="0" smtClean="0"/>
              <a:t> לה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123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א'.אייר.תשפ"ב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3427930" y="6544645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10</a:t>
            </a:fld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3203887" y="21536"/>
            <a:ext cx="569258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כ"ח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צרה צרה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דצרה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מאי איכא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למימר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כגון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דהדר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ויבמינהו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גד ואשר: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132608" y="1292816"/>
            <a:ext cx="4463249" cy="1092200"/>
            <a:chOff x="3307878" y="2674172"/>
            <a:chExt cx="523371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07878" y="2674172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8" y="2738648"/>
              <a:ext cx="508960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7998141" y="1040038"/>
            <a:ext cx="939800" cy="988655"/>
            <a:chOff x="4820830" y="3174725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20830" y="3174725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4307850" y="1508915"/>
            <a:ext cx="1170677" cy="914400"/>
            <a:chOff x="3976777" y="2854245"/>
            <a:chExt cx="1170677" cy="9144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2629368" y="1518026"/>
            <a:ext cx="1016000" cy="889000"/>
            <a:chOff x="4167637" y="3734998"/>
            <a:chExt cx="10160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6505238" y="3306510"/>
            <a:ext cx="1274312" cy="1092200"/>
            <a:chOff x="5399538" y="2882900"/>
            <a:chExt cx="1274312" cy="10922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10910911" y="3237360"/>
            <a:ext cx="1106818" cy="927936"/>
            <a:chOff x="5473700" y="2876550"/>
            <a:chExt cx="1244600" cy="11049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4490874" y="3392651"/>
            <a:ext cx="761162" cy="889000"/>
            <a:chOff x="4565410" y="4442364"/>
            <a:chExt cx="761162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8463086" y="3597777"/>
            <a:ext cx="934053" cy="990600"/>
            <a:chOff x="5147576" y="4839179"/>
            <a:chExt cx="723900" cy="8890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>
            <a:off x="2545194" y="3439202"/>
            <a:ext cx="986708" cy="1003300"/>
            <a:chOff x="5011768" y="3997025"/>
            <a:chExt cx="986708" cy="10033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474760" y="3628546"/>
            <a:ext cx="889000" cy="889000"/>
            <a:chOff x="1327894" y="2176378"/>
            <a:chExt cx="889000" cy="88900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36" name="קבוצה 35"/>
          <p:cNvGrpSpPr/>
          <p:nvPr/>
        </p:nvGrpSpPr>
        <p:grpSpPr>
          <a:xfrm>
            <a:off x="9307499" y="1357460"/>
            <a:ext cx="1155700" cy="990600"/>
            <a:chOff x="7695484" y="1138474"/>
            <a:chExt cx="1155700" cy="990600"/>
          </a:xfrm>
        </p:grpSpPr>
        <p:pic>
          <p:nvPicPr>
            <p:cNvPr id="37" name="תמונה 36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38" name="TextBox 37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39" name="מחבר חץ ישר 38"/>
          <p:cNvCxnSpPr/>
          <p:nvPr/>
        </p:nvCxnSpPr>
        <p:spPr>
          <a:xfrm flipH="1">
            <a:off x="3468374" y="942919"/>
            <a:ext cx="2488803" cy="93978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קבוצה 39"/>
          <p:cNvGrpSpPr/>
          <p:nvPr/>
        </p:nvGrpSpPr>
        <p:grpSpPr>
          <a:xfrm>
            <a:off x="1319041" y="1708347"/>
            <a:ext cx="1155700" cy="990600"/>
            <a:chOff x="7695484" y="1138474"/>
            <a:chExt cx="1155700" cy="990600"/>
          </a:xfrm>
        </p:grpSpPr>
        <p:pic>
          <p:nvPicPr>
            <p:cNvPr id="41" name="תמונה 40"/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42" name="TextBox 4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אשר</a:t>
              </a:r>
            </a:p>
          </p:txBody>
        </p:sp>
      </p:grpSp>
      <p:grpSp>
        <p:nvGrpSpPr>
          <p:cNvPr id="43" name="קבוצה 42"/>
          <p:cNvGrpSpPr/>
          <p:nvPr/>
        </p:nvGrpSpPr>
        <p:grpSpPr>
          <a:xfrm>
            <a:off x="11201036" y="1075376"/>
            <a:ext cx="939800" cy="990600"/>
            <a:chOff x="4794371" y="3098561"/>
            <a:chExt cx="939800" cy="990600"/>
          </a:xfrm>
        </p:grpSpPr>
        <p:pic>
          <p:nvPicPr>
            <p:cNvPr id="44" name="תמונה 4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45" name="TextBox 44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5849857" y="679778"/>
            <a:ext cx="662588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47" name="מחבר חץ ישר 46"/>
          <p:cNvCxnSpPr>
            <a:stCxn id="46" idx="1"/>
          </p:cNvCxnSpPr>
          <p:nvPr/>
        </p:nvCxnSpPr>
        <p:spPr>
          <a:xfrm flipH="1">
            <a:off x="2054195" y="864444"/>
            <a:ext cx="3795662" cy="8453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מחבר חץ ישר 47"/>
          <p:cNvCxnSpPr/>
          <p:nvPr/>
        </p:nvCxnSpPr>
        <p:spPr>
          <a:xfrm flipH="1">
            <a:off x="5226928" y="1077265"/>
            <a:ext cx="1085673" cy="75188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מחבר חץ ישר 48"/>
          <p:cNvCxnSpPr/>
          <p:nvPr/>
        </p:nvCxnSpPr>
        <p:spPr>
          <a:xfrm>
            <a:off x="6360524" y="1077265"/>
            <a:ext cx="197814" cy="43194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מחבר חץ ישר 49"/>
          <p:cNvCxnSpPr/>
          <p:nvPr/>
        </p:nvCxnSpPr>
        <p:spPr>
          <a:xfrm>
            <a:off x="6537529" y="1059974"/>
            <a:ext cx="1457382" cy="6128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מחבר חץ ישר 50"/>
          <p:cNvCxnSpPr/>
          <p:nvPr/>
        </p:nvCxnSpPr>
        <p:spPr>
          <a:xfrm>
            <a:off x="6517939" y="876789"/>
            <a:ext cx="3053419" cy="75948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מחבר חץ ישר 51"/>
          <p:cNvCxnSpPr/>
          <p:nvPr/>
        </p:nvCxnSpPr>
        <p:spPr>
          <a:xfrm>
            <a:off x="6532035" y="775939"/>
            <a:ext cx="4789345" cy="75255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מחבר חץ ישר 52"/>
          <p:cNvCxnSpPr/>
          <p:nvPr/>
        </p:nvCxnSpPr>
        <p:spPr>
          <a:xfrm flipV="1">
            <a:off x="6361361" y="4388205"/>
            <a:ext cx="5137502" cy="1943812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מחבר חץ ישר 53"/>
          <p:cNvCxnSpPr>
            <a:endCxn id="31" idx="2"/>
          </p:cNvCxnSpPr>
          <p:nvPr/>
        </p:nvCxnSpPr>
        <p:spPr>
          <a:xfrm flipH="1" flipV="1">
            <a:off x="3042952" y="4442502"/>
            <a:ext cx="2601427" cy="1251170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מחבר חץ ישר 54"/>
          <p:cNvCxnSpPr>
            <a:endCxn id="25" idx="2"/>
          </p:cNvCxnSpPr>
          <p:nvPr/>
        </p:nvCxnSpPr>
        <p:spPr>
          <a:xfrm flipH="1" flipV="1">
            <a:off x="4934536" y="4281651"/>
            <a:ext cx="875273" cy="897334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מחבר חץ ישר 55"/>
          <p:cNvCxnSpPr>
            <a:endCxn id="19" idx="2"/>
          </p:cNvCxnSpPr>
          <p:nvPr/>
        </p:nvCxnSpPr>
        <p:spPr>
          <a:xfrm flipV="1">
            <a:off x="6371220" y="4398710"/>
            <a:ext cx="830480" cy="887363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מחבר חץ ישר 56"/>
          <p:cNvCxnSpPr/>
          <p:nvPr/>
        </p:nvCxnSpPr>
        <p:spPr>
          <a:xfrm flipV="1">
            <a:off x="6312601" y="4264717"/>
            <a:ext cx="2583870" cy="1465004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מחבר חץ ישר 57"/>
          <p:cNvCxnSpPr/>
          <p:nvPr/>
        </p:nvCxnSpPr>
        <p:spPr>
          <a:xfrm flipH="1" flipV="1">
            <a:off x="1236776" y="4336536"/>
            <a:ext cx="4613081" cy="188936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5654904" y="6131244"/>
            <a:ext cx="81995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5642336" y="5625856"/>
            <a:ext cx="81995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5654904" y="5031686"/>
            <a:ext cx="819955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62" name="קבוצה 61"/>
          <p:cNvGrpSpPr/>
          <p:nvPr/>
        </p:nvGrpSpPr>
        <p:grpSpPr>
          <a:xfrm rot="8069191">
            <a:off x="798704" y="2852146"/>
            <a:ext cx="139181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3" name="קבוצה 6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5" name="חץ ימינה 6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4" name="TextBox 63"/>
            <p:cNvSpPr txBox="1"/>
            <p:nvPr/>
          </p:nvSpPr>
          <p:spPr>
            <a:xfrm rot="10897186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67" name="קבוצה 66"/>
          <p:cNvGrpSpPr/>
          <p:nvPr/>
        </p:nvGrpSpPr>
        <p:grpSpPr>
          <a:xfrm rot="4530219">
            <a:off x="2466903" y="2725434"/>
            <a:ext cx="1371369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8" name="קבוצה 6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70" name="חץ ימינה 6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1" name="TextBox 7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9" name="TextBox 6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72" name="קבוצה 71"/>
          <p:cNvGrpSpPr/>
          <p:nvPr/>
        </p:nvGrpSpPr>
        <p:grpSpPr>
          <a:xfrm rot="4051069">
            <a:off x="4217132" y="2661036"/>
            <a:ext cx="1194831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73" name="קבוצה 7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75" name="חץ ימינה 7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76" name="TextBox 7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4" name="TextBox 73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77" name="קבוצה 76"/>
          <p:cNvGrpSpPr/>
          <p:nvPr/>
        </p:nvGrpSpPr>
        <p:grpSpPr>
          <a:xfrm rot="3890245">
            <a:off x="6194428" y="2644239"/>
            <a:ext cx="1178735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78" name="קבוצה 7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80" name="חץ ימינה 7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79" name="TextBox 7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82" name="קבוצה 81"/>
          <p:cNvGrpSpPr/>
          <p:nvPr/>
        </p:nvGrpSpPr>
        <p:grpSpPr>
          <a:xfrm rot="3476767">
            <a:off x="7913375" y="2538502"/>
            <a:ext cx="138331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83" name="קבוצה 8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85" name="חץ ימינה 8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4" name="TextBox 83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87" name="קבוצה 86"/>
          <p:cNvGrpSpPr/>
          <p:nvPr/>
        </p:nvGrpSpPr>
        <p:grpSpPr>
          <a:xfrm rot="2515957">
            <a:off x="9778523" y="2626634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88" name="קבוצה 8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90" name="חץ ימינה 8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91" name="TextBox 9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9" name="TextBox 8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cxnSp>
        <p:nvCxnSpPr>
          <p:cNvPr id="92" name="מחבר חץ ישר 91"/>
          <p:cNvCxnSpPr/>
          <p:nvPr/>
        </p:nvCxnSpPr>
        <p:spPr>
          <a:xfrm flipH="1">
            <a:off x="847618" y="748358"/>
            <a:ext cx="4911181" cy="8001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3" name="קבוצה 92"/>
          <p:cNvGrpSpPr/>
          <p:nvPr/>
        </p:nvGrpSpPr>
        <p:grpSpPr>
          <a:xfrm>
            <a:off x="6992673" y="968388"/>
            <a:ext cx="918803" cy="1053611"/>
            <a:chOff x="1117008" y="4316375"/>
            <a:chExt cx="1117699" cy="1882580"/>
          </a:xfrm>
        </p:grpSpPr>
        <p:pic>
          <p:nvPicPr>
            <p:cNvPr id="94" name="תמונה 93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95" name="TextBox 9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96" name="מלבן 95"/>
          <p:cNvSpPr/>
          <p:nvPr/>
        </p:nvSpPr>
        <p:spPr>
          <a:xfrm>
            <a:off x="6245843" y="2071461"/>
            <a:ext cx="679051" cy="2844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he-IL" dirty="0"/>
              <a:t>ראובן</a:t>
            </a:r>
          </a:p>
        </p:txBody>
      </p:sp>
      <p:grpSp>
        <p:nvGrpSpPr>
          <p:cNvPr id="97" name="קבוצה 96"/>
          <p:cNvGrpSpPr/>
          <p:nvPr/>
        </p:nvGrpSpPr>
        <p:grpSpPr>
          <a:xfrm>
            <a:off x="127230" y="1528820"/>
            <a:ext cx="1148167" cy="1092200"/>
            <a:chOff x="127230" y="1528820"/>
            <a:chExt cx="1148167" cy="1092200"/>
          </a:xfrm>
        </p:grpSpPr>
        <p:grpSp>
          <p:nvGrpSpPr>
            <p:cNvPr id="98" name="קבוצה 97"/>
            <p:cNvGrpSpPr/>
            <p:nvPr/>
          </p:nvGrpSpPr>
          <p:grpSpPr>
            <a:xfrm>
              <a:off x="127230" y="1528820"/>
              <a:ext cx="1148167" cy="1092200"/>
              <a:chOff x="7741009" y="2738648"/>
              <a:chExt cx="1092200" cy="1092200"/>
            </a:xfrm>
          </p:grpSpPr>
          <p:pic>
            <p:nvPicPr>
              <p:cNvPr id="100" name="תמונה 99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741009" y="2738648"/>
                <a:ext cx="1092200" cy="1092200"/>
              </a:xfrm>
              <a:prstGeom prst="rect">
                <a:avLst/>
              </a:prstGeom>
            </p:spPr>
          </p:pic>
          <p:sp>
            <p:nvSpPr>
              <p:cNvPr id="101" name="TextBox 100"/>
              <p:cNvSpPr txBox="1"/>
              <p:nvPr/>
            </p:nvSpPr>
            <p:spPr>
              <a:xfrm>
                <a:off x="8032629" y="2738648"/>
                <a:ext cx="508959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יוסף</a:t>
                </a:r>
                <a:endParaRPr lang="he-IL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99" name="מלבן 98"/>
            <p:cNvSpPr/>
            <p:nvPr/>
          </p:nvSpPr>
          <p:spPr>
            <a:xfrm>
              <a:off x="332509" y="2342961"/>
              <a:ext cx="844465" cy="19536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he-IL" dirty="0"/>
                <a:t>יוסף</a:t>
              </a:r>
            </a:p>
          </p:txBody>
        </p:sp>
      </p:grpSp>
      <p:grpSp>
        <p:nvGrpSpPr>
          <p:cNvPr id="102" name="קבוצה 101"/>
          <p:cNvGrpSpPr/>
          <p:nvPr/>
        </p:nvGrpSpPr>
        <p:grpSpPr>
          <a:xfrm rot="7554719">
            <a:off x="6825584" y="2301526"/>
            <a:ext cx="1857665" cy="775295"/>
            <a:chOff x="5330952" y="4553712"/>
            <a:chExt cx="1381960" cy="775295"/>
          </a:xfrm>
        </p:grpSpPr>
        <p:sp>
          <p:nvSpPr>
            <p:cNvPr id="103" name="חץ ימינה 102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04" name="TextBox 103"/>
            <p:cNvSpPr txBox="1"/>
            <p:nvPr/>
          </p:nvSpPr>
          <p:spPr>
            <a:xfrm rot="10844994">
              <a:off x="5526847" y="4742258"/>
              <a:ext cx="9127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200" b="1" dirty="0">
                  <a:solidFill>
                    <a:schemeClr val="bg1"/>
                  </a:solidFill>
                </a:rPr>
                <a:t>לוי מייבם את לאה</a:t>
              </a:r>
            </a:p>
          </p:txBody>
        </p:sp>
      </p:grpSp>
      <p:grpSp>
        <p:nvGrpSpPr>
          <p:cNvPr id="105" name="קבוצה 104"/>
          <p:cNvGrpSpPr/>
          <p:nvPr/>
        </p:nvGrpSpPr>
        <p:grpSpPr>
          <a:xfrm>
            <a:off x="5095175" y="982109"/>
            <a:ext cx="918803" cy="1053611"/>
            <a:chOff x="1117008" y="4316375"/>
            <a:chExt cx="1117699" cy="1882580"/>
          </a:xfrm>
        </p:grpSpPr>
        <p:pic>
          <p:nvPicPr>
            <p:cNvPr id="106" name="תמונה 105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07" name="TextBox 106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108" name="TextBox 107"/>
          <p:cNvSpPr txBox="1"/>
          <p:nvPr/>
        </p:nvSpPr>
        <p:spPr>
          <a:xfrm>
            <a:off x="3680402" y="3127283"/>
            <a:ext cx="2257039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רחל נופלת לייבום לפני האחים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162986" y="393382"/>
            <a:ext cx="2378313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יוסף נולד לפני שרחל </a:t>
            </a:r>
            <a:r>
              <a:rPr lang="he-IL" sz="1400" dirty="0" err="1"/>
              <a:t>התייבמה</a:t>
            </a:r>
            <a:r>
              <a:rPr lang="he-IL" sz="1400" dirty="0"/>
              <a:t> ולכן אסורה לו משום אשת אחיו שלא היה בעולם</a:t>
            </a:r>
          </a:p>
        </p:txBody>
      </p:sp>
      <p:grpSp>
        <p:nvGrpSpPr>
          <p:cNvPr id="110" name="קבוצה 109"/>
          <p:cNvGrpSpPr/>
          <p:nvPr/>
        </p:nvGrpSpPr>
        <p:grpSpPr>
          <a:xfrm rot="2470799">
            <a:off x="3100513" y="2575521"/>
            <a:ext cx="1857665" cy="775295"/>
            <a:chOff x="5330952" y="4553712"/>
            <a:chExt cx="1381960" cy="775295"/>
          </a:xfrm>
        </p:grpSpPr>
        <p:sp>
          <p:nvSpPr>
            <p:cNvPr id="111" name="חץ ימינה 110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2" name="TextBox 111"/>
            <p:cNvSpPr txBox="1"/>
            <p:nvPr/>
          </p:nvSpPr>
          <p:spPr>
            <a:xfrm rot="21497404">
              <a:off x="5526847" y="4742258"/>
              <a:ext cx="912702" cy="46166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200" b="1" dirty="0">
                  <a:solidFill>
                    <a:schemeClr val="bg1"/>
                  </a:solidFill>
                </a:rPr>
                <a:t>גד מייבם את רחל</a:t>
              </a:r>
            </a:p>
          </p:txBody>
        </p:sp>
      </p:grpSp>
      <p:grpSp>
        <p:nvGrpSpPr>
          <p:cNvPr id="113" name="קבוצה 112"/>
          <p:cNvGrpSpPr/>
          <p:nvPr/>
        </p:nvGrpSpPr>
        <p:grpSpPr>
          <a:xfrm>
            <a:off x="8582384" y="543511"/>
            <a:ext cx="918803" cy="1053611"/>
            <a:chOff x="1117008" y="4316375"/>
            <a:chExt cx="1117699" cy="1882580"/>
          </a:xfrm>
        </p:grpSpPr>
        <p:pic>
          <p:nvPicPr>
            <p:cNvPr id="114" name="תמונה 113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15" name="TextBox 11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116" name="קבוצה 115"/>
          <p:cNvGrpSpPr/>
          <p:nvPr/>
        </p:nvGrpSpPr>
        <p:grpSpPr>
          <a:xfrm rot="7185574">
            <a:off x="8459088" y="2511336"/>
            <a:ext cx="1676098" cy="1178416"/>
            <a:chOff x="5330952" y="4537988"/>
            <a:chExt cx="1381960" cy="791019"/>
          </a:xfrm>
        </p:grpSpPr>
        <p:sp>
          <p:nvSpPr>
            <p:cNvPr id="117" name="חץ ימינה 116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18" name="TextBox 117"/>
            <p:cNvSpPr txBox="1"/>
            <p:nvPr/>
          </p:nvSpPr>
          <p:spPr>
            <a:xfrm rot="10844994">
              <a:off x="5553326" y="4537988"/>
              <a:ext cx="912702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200" b="1" dirty="0">
                  <a:solidFill>
                    <a:schemeClr val="bg1"/>
                  </a:solidFill>
                </a:rPr>
                <a:t>שמעון  מייבם את רבקה צרת לאה</a:t>
              </a:r>
            </a:p>
          </p:txBody>
        </p:sp>
      </p:grpSp>
      <p:grpSp>
        <p:nvGrpSpPr>
          <p:cNvPr id="119" name="קבוצה 118"/>
          <p:cNvGrpSpPr/>
          <p:nvPr/>
        </p:nvGrpSpPr>
        <p:grpSpPr>
          <a:xfrm>
            <a:off x="3359416" y="825400"/>
            <a:ext cx="918803" cy="1053611"/>
            <a:chOff x="1117008" y="4316375"/>
            <a:chExt cx="1117699" cy="1882580"/>
          </a:xfrm>
        </p:grpSpPr>
        <p:pic>
          <p:nvPicPr>
            <p:cNvPr id="120" name="תמונה 119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1" name="TextBox 120"/>
            <p:cNvSpPr txBox="1"/>
            <p:nvPr/>
          </p:nvSpPr>
          <p:spPr>
            <a:xfrm>
              <a:off x="1117008" y="4316375"/>
              <a:ext cx="1033272" cy="181477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/>
                <a:t>מת בלי ילדים אחרי שרבקה </a:t>
              </a:r>
              <a:r>
                <a:rPr lang="he-IL" sz="1200" b="1" dirty="0" err="1"/>
                <a:t>התייבמה</a:t>
              </a:r>
              <a:endParaRPr lang="he-IL" sz="1200" b="1" dirty="0"/>
            </a:p>
          </p:txBody>
        </p:sp>
      </p:grpSp>
      <p:grpSp>
        <p:nvGrpSpPr>
          <p:cNvPr id="122" name="קבוצה 121"/>
          <p:cNvGrpSpPr/>
          <p:nvPr/>
        </p:nvGrpSpPr>
        <p:grpSpPr>
          <a:xfrm rot="2551544">
            <a:off x="1538987" y="2725860"/>
            <a:ext cx="1676098" cy="1154991"/>
            <a:chOff x="5330952" y="4553712"/>
            <a:chExt cx="1381960" cy="775295"/>
          </a:xfrm>
        </p:grpSpPr>
        <p:sp>
          <p:nvSpPr>
            <p:cNvPr id="123" name="חץ ימינה 122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124" name="TextBox 123"/>
            <p:cNvSpPr txBox="1"/>
            <p:nvPr/>
          </p:nvSpPr>
          <p:spPr>
            <a:xfrm rot="21536645">
              <a:off x="5521408" y="4745428"/>
              <a:ext cx="912702" cy="4338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200" b="1" dirty="0">
                  <a:solidFill>
                    <a:schemeClr val="bg1"/>
                  </a:solidFill>
                </a:rPr>
                <a:t>אשר  מייבם את דבורה צרת רחל</a:t>
              </a:r>
            </a:p>
          </p:txBody>
        </p:sp>
      </p:grpSp>
      <p:grpSp>
        <p:nvGrpSpPr>
          <p:cNvPr id="125" name="קבוצה 124"/>
          <p:cNvGrpSpPr/>
          <p:nvPr/>
        </p:nvGrpSpPr>
        <p:grpSpPr>
          <a:xfrm>
            <a:off x="10152764" y="1023568"/>
            <a:ext cx="845245" cy="1053611"/>
            <a:chOff x="1117008" y="4316375"/>
            <a:chExt cx="1117699" cy="1882580"/>
          </a:xfrm>
        </p:grpSpPr>
        <p:pic>
          <p:nvPicPr>
            <p:cNvPr id="126" name="תמונה 125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27" name="TextBox 126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128" name="קבוצה 127"/>
          <p:cNvGrpSpPr/>
          <p:nvPr/>
        </p:nvGrpSpPr>
        <p:grpSpPr>
          <a:xfrm>
            <a:off x="1904550" y="850933"/>
            <a:ext cx="918803" cy="1053611"/>
            <a:chOff x="1117008" y="4316375"/>
            <a:chExt cx="1117699" cy="1882580"/>
          </a:xfrm>
        </p:grpSpPr>
        <p:pic>
          <p:nvPicPr>
            <p:cNvPr id="129" name="תמונה 128"/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130" name="TextBox 12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131" name="TextBox 130"/>
          <p:cNvSpPr txBox="1"/>
          <p:nvPr/>
        </p:nvSpPr>
        <p:spPr>
          <a:xfrm>
            <a:off x="3169936" y="4620518"/>
            <a:ext cx="6137563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ארבעת הנשים – האחיות חנה ושרה והאחיות דבורה ורבקה נופלות לפני דן ויוסף לייבום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7535424" y="5031686"/>
            <a:ext cx="4064938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חנה ושרה האחיות מותרות </a:t>
            </a:r>
            <a:r>
              <a:rPr lang="he-IL" dirty="0" err="1"/>
              <a:t>להתייבם</a:t>
            </a:r>
            <a:endParaRPr lang="he-IL" dirty="0"/>
          </a:p>
          <a:p>
            <a:r>
              <a:rPr lang="he-IL" dirty="0"/>
              <a:t> וכן מותר לדבורה ורבקה האחיות </a:t>
            </a:r>
            <a:r>
              <a:rPr lang="he-IL" dirty="0" err="1"/>
              <a:t>להתייבם</a:t>
            </a:r>
            <a:r>
              <a:rPr lang="he-IL" dirty="0"/>
              <a:t>. 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6965083" y="5729721"/>
            <a:ext cx="4635279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 אסורה לדן משום שהיא צרת צרתה של לאה אשת אחיו שלא היה בעולמו ואיננה זקוקה לו ולכן מותרת חנה כי היא איננה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134" name="TextBox 133"/>
          <p:cNvSpPr txBox="1"/>
          <p:nvPr/>
        </p:nvSpPr>
        <p:spPr>
          <a:xfrm>
            <a:off x="239466" y="5259449"/>
            <a:ext cx="4514735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חנה אסורה ליוסף משום שהיא צרת צרתה של רחל אשת אחיו שלא היה בעולמו ואיננה זקוקה לו, </a:t>
            </a:r>
          </a:p>
          <a:p>
            <a:r>
              <a:rPr lang="he-IL" dirty="0"/>
              <a:t>לכן </a:t>
            </a:r>
            <a:r>
              <a:rPr lang="he-IL" dirty="0" smtClean="0"/>
              <a:t>שרה </a:t>
            </a:r>
            <a:r>
              <a:rPr lang="he-IL" dirty="0"/>
              <a:t>מותרת כי איננה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135" name="לחצן פעולה: בית 134">
            <a:hlinkClick r:id="" action="ppaction://hlinkshowjump?jump=firstslide" highlightClick="1"/>
          </p:cNvPr>
          <p:cNvSpPr/>
          <p:nvPr/>
        </p:nvSpPr>
        <p:spPr>
          <a:xfrm>
            <a:off x="355749" y="6228249"/>
            <a:ext cx="482451" cy="62132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37" name="TextBox 136"/>
          <p:cNvSpPr txBox="1"/>
          <p:nvPr/>
        </p:nvSpPr>
        <p:spPr>
          <a:xfrm>
            <a:off x="5817566" y="3803921"/>
            <a:ext cx="2257039" cy="307777"/>
          </a:xfrm>
          <a:prstGeom prst="rect">
            <a:avLst/>
          </a:prstGeom>
          <a:solidFill>
            <a:schemeClr val="accent4"/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לאה נופלת לייבום לפני האחים</a:t>
            </a:r>
          </a:p>
        </p:txBody>
      </p:sp>
      <p:sp>
        <p:nvSpPr>
          <p:cNvPr id="138" name="TextBox 137"/>
          <p:cNvSpPr txBox="1"/>
          <p:nvPr/>
        </p:nvSpPr>
        <p:spPr>
          <a:xfrm>
            <a:off x="9739180" y="88316"/>
            <a:ext cx="2364325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sz="1400" dirty="0"/>
              <a:t>דן נולד לפני שלאה </a:t>
            </a:r>
            <a:r>
              <a:rPr lang="he-IL" sz="1400" dirty="0" err="1"/>
              <a:t>התייבמה</a:t>
            </a:r>
            <a:r>
              <a:rPr lang="he-IL" sz="1400" dirty="0"/>
              <a:t> ולכן אסורה לו משום אשת אחיו שלא היה בעולם</a:t>
            </a:r>
          </a:p>
        </p:txBody>
      </p:sp>
    </p:spTree>
    <p:extLst>
      <p:ext uri="{BB962C8B-B14F-4D97-AF65-F5344CB8AC3E}">
        <p14:creationId xmlns:p14="http://schemas.microsoft.com/office/powerpoint/2010/main" val="3342779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500"/>
                            </p:stCondLst>
                            <p:childTnLst>
                              <p:par>
                                <p:cTn id="3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4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8" dur="4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4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4" dur="4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4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4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75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25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75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8250"/>
                            </p:stCondLst>
                            <p:childTnLst>
                              <p:par>
                                <p:cTn id="7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875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00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125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2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2750"/>
                            </p:stCondLst>
                            <p:childTnLst>
                              <p:par>
                                <p:cTn id="148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0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3500"/>
                            </p:stCondLst>
                            <p:childTnLst>
                              <p:par>
                                <p:cTn id="15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4500"/>
                            </p:stCondLst>
                            <p:childTnLst>
                              <p:par>
                                <p:cTn id="159" presetID="2" presetClass="entr" presetSubtype="3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7" dur="2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2000"/>
                            </p:stCondLst>
                            <p:childTnLst>
                              <p:par>
                                <p:cTn id="16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3250"/>
                            </p:stCondLst>
                            <p:childTnLst>
                              <p:par>
                                <p:cTn id="17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1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2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4000"/>
                            </p:stCondLst>
                            <p:childTnLst>
                              <p:par>
                                <p:cTn id="184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6" dur="2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6250"/>
                            </p:stCondLst>
                            <p:childTnLst>
                              <p:par>
                                <p:cTn id="188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6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000"/>
                            </p:stCondLst>
                            <p:childTnLst>
                              <p:par>
                                <p:cTn id="198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6" dur="2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1" dur="5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500"/>
                            </p:stCondLst>
                            <p:childTnLst>
                              <p:par>
                                <p:cTn id="21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1250"/>
                            </p:stCondLst>
                            <p:childTnLst>
                              <p:par>
                                <p:cTn id="222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4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7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8" fill="hold">
                      <p:stCondLst>
                        <p:cond delay="indefinite"/>
                      </p:stCondLst>
                      <p:childTnLst>
                        <p:par>
                          <p:cTn id="229" fill="hold">
                            <p:stCondLst>
                              <p:cond delay="0"/>
                            </p:stCondLst>
                            <p:childTnLst>
                              <p:par>
                                <p:cTn id="23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2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5"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1000"/>
                            </p:stCondLst>
                            <p:childTnLst>
                              <p:par>
                                <p:cTn id="237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9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0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1" dur="10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2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4" presetID="26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6" dur="7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7" dur="2278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8" dur="830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9" dur="830" tmFilter="0, 0; 0.125,0.2665; 0.25,0.4; 0.375,0.465; 0.5,0.5;  0.625,0.535; 0.75,0.6; 0.875,0.7335; 1,1">
                                          <p:stCondLst>
                                            <p:cond delay="83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0" dur="415" tmFilter="0, 0; 0.125,0.2665; 0.25,0.4; 0.375,0.465; 0.5,0.5;  0.625,0.535; 0.75,0.6; 0.875,0.7335; 1,1">
                                          <p:stCondLst>
                                            <p:cond delay="1655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1" dur="205" tmFilter="0, 0; 0.125,0.2665; 0.25,0.4; 0.375,0.465; 0.5,0.5;  0.625,0.535; 0.75,0.6; 0.875,0.7335; 1,1">
                                          <p:stCondLst>
                                            <p:cond delay="207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2" dur="33">
                                          <p:stCondLst>
                                            <p:cond delay="81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3" dur="207" decel="50000">
                                          <p:stCondLst>
                                            <p:cond delay="845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4" dur="33">
                                          <p:stCondLst>
                                            <p:cond delay="164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5" dur="207" decel="50000">
                                          <p:stCondLst>
                                            <p:cond delay="1673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6" dur="33">
                                          <p:stCondLst>
                                            <p:cond delay="2052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7" dur="207" decel="50000">
                                          <p:stCondLst>
                                            <p:cond delay="2085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8" dur="33">
                                          <p:stCondLst>
                                            <p:cond delay="226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9" dur="207" decel="50000">
                                          <p:stCondLst>
                                            <p:cond delay="2293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  <p:bldP spid="59" grpId="0" animBg="1"/>
      <p:bldP spid="60" grpId="0" animBg="1"/>
      <p:bldP spid="61" grpId="0" animBg="1"/>
      <p:bldP spid="96" grpId="0" animBg="1"/>
      <p:bldP spid="108" grpId="0" animBg="1"/>
      <p:bldP spid="109" grpId="0" animBg="1"/>
      <p:bldP spid="131" grpId="0" animBg="1"/>
      <p:bldP spid="132" grpId="0" animBg="1"/>
      <p:bldP spid="133" grpId="0" animBg="1"/>
      <p:bldP spid="134" grpId="0" animBg="1"/>
      <p:bldP spid="137" grpId="0" animBg="1"/>
      <p:bldP spid="13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10012218" y="6356350"/>
            <a:ext cx="1341582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א'.אייר.תשפ"ב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549353" y="12319"/>
            <a:ext cx="7656946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כ"ח  א</a:t>
            </a:r>
          </a:p>
          <a:p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סלקא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דעתך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דנפלה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חמותו תחלה,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ואמאי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ליקו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חתן לייבם הך דאינה חמותו ברישא,  ותהוי חמותו לגבי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אידך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כיבמה שהותרה ונאסרה וחזרה והותרה,  תחזור להיתרה הראשון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6627090" y="2500912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2757943" y="2348140"/>
            <a:ext cx="1016000" cy="889000"/>
            <a:chOff x="4167637" y="3734998"/>
            <a:chExt cx="1016000" cy="8890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9152082" y="2417494"/>
            <a:ext cx="1155700" cy="990600"/>
            <a:chOff x="7695484" y="1138474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15" name="מחבר חץ ישר 14"/>
          <p:cNvCxnSpPr/>
          <p:nvPr/>
        </p:nvCxnSpPr>
        <p:spPr>
          <a:xfrm>
            <a:off x="6590146" y="1463964"/>
            <a:ext cx="2793999" cy="967154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מחבר חץ ישר 15"/>
          <p:cNvCxnSpPr/>
          <p:nvPr/>
        </p:nvCxnSpPr>
        <p:spPr>
          <a:xfrm>
            <a:off x="6398074" y="1377552"/>
            <a:ext cx="361940" cy="105356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מחבר חץ ישר 16"/>
          <p:cNvCxnSpPr/>
          <p:nvPr/>
        </p:nvCxnSpPr>
        <p:spPr>
          <a:xfrm flipH="1">
            <a:off x="3609164" y="1322290"/>
            <a:ext cx="2560727" cy="136430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030515" y="1159564"/>
            <a:ext cx="73511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19" name="מחבר חץ ישר 18"/>
          <p:cNvCxnSpPr/>
          <p:nvPr/>
        </p:nvCxnSpPr>
        <p:spPr>
          <a:xfrm flipH="1">
            <a:off x="1782451" y="1324868"/>
            <a:ext cx="4273110" cy="122714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קבוצה 19"/>
          <p:cNvGrpSpPr/>
          <p:nvPr/>
        </p:nvGrpSpPr>
        <p:grpSpPr>
          <a:xfrm>
            <a:off x="383591" y="2493694"/>
            <a:ext cx="1170677" cy="914400"/>
            <a:chOff x="3976777" y="2854245"/>
            <a:chExt cx="1170677" cy="914400"/>
          </a:xfrm>
        </p:grpSpPr>
        <p:pic>
          <p:nvPicPr>
            <p:cNvPr id="21" name="תמונה 2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2" name="TextBox 21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3" name="קבוצה 22"/>
          <p:cNvGrpSpPr/>
          <p:nvPr/>
        </p:nvGrpSpPr>
        <p:grpSpPr>
          <a:xfrm>
            <a:off x="2773090" y="4439318"/>
            <a:ext cx="1274312" cy="1092200"/>
            <a:chOff x="5399538" y="2882900"/>
            <a:chExt cx="1274312" cy="10922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9419151" y="4672975"/>
            <a:ext cx="1106818" cy="927936"/>
            <a:chOff x="5473700" y="2876550"/>
            <a:chExt cx="1244600" cy="110490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5996540" y="4667147"/>
            <a:ext cx="934053" cy="990600"/>
            <a:chOff x="5147576" y="4839179"/>
            <a:chExt cx="723900" cy="88900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sp>
        <p:nvSpPr>
          <p:cNvPr id="32" name="קשת מלאה 31"/>
          <p:cNvSpPr/>
          <p:nvPr/>
        </p:nvSpPr>
        <p:spPr>
          <a:xfrm rot="10800000">
            <a:off x="3410247" y="5002078"/>
            <a:ext cx="3140188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79636" y="5679887"/>
            <a:ext cx="886691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34" name="קבוצה 33"/>
          <p:cNvGrpSpPr/>
          <p:nvPr/>
        </p:nvGrpSpPr>
        <p:grpSpPr>
          <a:xfrm rot="5400000">
            <a:off x="2730660" y="3580437"/>
            <a:ext cx="132371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5" name="קבוצה 3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7" name="חץ ימינה 3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6" name="TextBox 3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9" name="קבוצה 38"/>
          <p:cNvGrpSpPr/>
          <p:nvPr/>
        </p:nvGrpSpPr>
        <p:grpSpPr>
          <a:xfrm rot="6706980">
            <a:off x="6245153" y="3781088"/>
            <a:ext cx="126874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 rot="10713022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>
            <a:off x="7311814" y="1954865"/>
            <a:ext cx="920915" cy="1312680"/>
            <a:chOff x="1047931" y="4391642"/>
            <a:chExt cx="1186776" cy="1807313"/>
          </a:xfrm>
        </p:grpSpPr>
        <p:pic>
          <p:nvPicPr>
            <p:cNvPr id="45" name="תמונה 44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6" name="TextBox 45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3522549" y="2221086"/>
            <a:ext cx="920915" cy="1312680"/>
            <a:chOff x="1047931" y="4391642"/>
            <a:chExt cx="1186776" cy="1807313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 rot="5635801">
            <a:off x="9334371" y="3838641"/>
            <a:ext cx="126874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1" name="קבוצה 5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3" name="חץ ימינה 5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 rot="10713022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 rot="16634500">
            <a:off x="7815231" y="4213394"/>
            <a:ext cx="797813" cy="2333843"/>
            <a:chOff x="8671296" y="2668192"/>
            <a:chExt cx="797813" cy="661604"/>
          </a:xfrm>
        </p:grpSpPr>
        <p:sp>
          <p:nvSpPr>
            <p:cNvPr id="56" name="חץ למטה 5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8671296" y="292105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714254" y="4150413"/>
            <a:ext cx="251076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ולאה נופלות לייבום לפני שמעון ויהודה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874264" y="3787803"/>
            <a:ext cx="276491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חמותו של שמעון אסורה לו </a:t>
            </a:r>
          </a:p>
          <a:p>
            <a:r>
              <a:rPr lang="he-IL" dirty="0"/>
              <a:t>לאה מותרת לשמעון משום שהיא איננה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60" name="TextBox 59"/>
          <p:cNvSpPr txBox="1"/>
          <p:nvPr/>
        </p:nvSpPr>
        <p:spPr>
          <a:xfrm>
            <a:off x="183121" y="4267200"/>
            <a:ext cx="2574822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ולאה אסורות ליהודה כי שתיהן זקוקות לו. </a:t>
            </a:r>
          </a:p>
          <a:p>
            <a:r>
              <a:rPr lang="he-IL" dirty="0"/>
              <a:t>כל אחת היא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61" name="לחצן פעולה: בית 60">
            <a:hlinkClick r:id="" action="ppaction://hlinkshowjump?jump=firstslide" highlightClick="1"/>
          </p:cNvPr>
          <p:cNvSpPr/>
          <p:nvPr/>
        </p:nvSpPr>
        <p:spPr>
          <a:xfrm>
            <a:off x="621062" y="5685455"/>
            <a:ext cx="450356" cy="6986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62" name="תצוגת שקופית 20">
            <a:hlinkClick r:id="rId10" action="ppaction://hlinksldjump"/>
            <a:extLst>
              <a:ext uri="{FF2B5EF4-FFF2-40B4-BE49-F238E27FC236}">
                <a16:creationId xmlns:a16="http://schemas.microsoft.com/office/drawing/2014/main" id="{904AF56A-8FF1-4A80-8723-60B30881A0DD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677832" y="5930490"/>
            <a:ext cx="1514168" cy="851720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7EC8969E-40DE-4F44-AE74-A429B7585292}"/>
              </a:ext>
            </a:extLst>
          </p:cNvPr>
          <p:cNvSpPr txBox="1"/>
          <p:nvPr/>
        </p:nvSpPr>
        <p:spPr>
          <a:xfrm>
            <a:off x="10677832" y="5396137"/>
            <a:ext cx="1219200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להמשך </a:t>
            </a:r>
            <a:r>
              <a:rPr lang="he-IL" sz="1400" dirty="0" smtClean="0"/>
              <a:t>הגמרא והסבר השאלה</a:t>
            </a:r>
            <a:endParaRPr lang="he-IL" sz="1400" dirty="0"/>
          </a:p>
        </p:txBody>
      </p:sp>
    </p:spTree>
    <p:extLst>
      <p:ext uri="{BB962C8B-B14F-4D97-AF65-F5344CB8AC3E}">
        <p14:creationId xmlns:p14="http://schemas.microsoft.com/office/powerpoint/2010/main" val="2627713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000"/>
                            </p:stCondLst>
                            <p:childTnLst>
                              <p:par>
                                <p:cTn id="4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000"/>
                            </p:stCondLst>
                            <p:childTnLst>
                              <p:par>
                                <p:cTn id="58" presetID="2" presetClass="entr" presetSubtype="3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5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2750"/>
                            </p:stCondLst>
                            <p:childTnLst>
                              <p:par>
                                <p:cTn id="8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4750"/>
                            </p:stCondLst>
                            <p:childTnLst>
                              <p:par>
                                <p:cTn id="91" presetID="26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000"/>
                            </p:stCondLst>
                            <p:childTnLst>
                              <p:par>
                                <p:cTn id="108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8500"/>
                            </p:stCondLst>
                            <p:childTnLst>
                              <p:par>
                                <p:cTn id="115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2" grpId="0" animBg="1"/>
      <p:bldP spid="33" grpId="0" animBg="1"/>
      <p:bldP spid="58" grpId="0" animBg="1"/>
      <p:bldP spid="59" grpId="0" animBg="1"/>
      <p:bldP spid="6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א'.אייר.תשפ"ב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smtClean="0"/>
              <a:t>יצחק רסלר  </a:t>
            </a:r>
            <a:r>
              <a:rPr lang="en-US" smtClean="0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TextBox 4"/>
          <p:cNvSpPr txBox="1"/>
          <p:nvPr/>
        </p:nvSpPr>
        <p:spPr>
          <a:xfrm>
            <a:off x="4653566" y="90152"/>
            <a:ext cx="288486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0">
            <a:spAutoFit/>
          </a:bodyPr>
          <a:lstStyle/>
          <a:p>
            <a:pPr algn="ctr"/>
            <a:r>
              <a:rPr lang="he-IL" dirty="0" smtClean="0"/>
              <a:t>דף כ"ח עמ' ב</a:t>
            </a:r>
          </a:p>
          <a:p>
            <a:r>
              <a:rPr lang="he-IL" dirty="0" smtClean="0"/>
              <a:t>בתו </a:t>
            </a:r>
            <a:r>
              <a:rPr lang="he-IL" dirty="0" err="1" smtClean="0"/>
              <a:t>מאונסין</a:t>
            </a:r>
            <a:r>
              <a:rPr lang="he-IL" dirty="0" smtClean="0"/>
              <a:t> היא </a:t>
            </a:r>
            <a:r>
              <a:rPr lang="he-IL" dirty="0" err="1" smtClean="0"/>
              <a:t>דמשכחת</a:t>
            </a:r>
            <a:r>
              <a:rPr lang="he-IL" dirty="0" smtClean="0"/>
              <a:t> לה</a:t>
            </a:r>
            <a:endParaRPr lang="en-US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8911159" y="2493694"/>
            <a:ext cx="939800" cy="990600"/>
            <a:chOff x="4794371" y="3098561"/>
            <a:chExt cx="939800" cy="9906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599885" y="2565252"/>
            <a:ext cx="1016000" cy="889000"/>
            <a:chOff x="4167637" y="3734998"/>
            <a:chExt cx="1016000" cy="8890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2965810" y="2426273"/>
            <a:ext cx="1155700" cy="990600"/>
            <a:chOff x="7623233" y="1184632"/>
            <a:chExt cx="1155700" cy="9906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233" y="1184632"/>
              <a:ext cx="1155700" cy="9906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856730" y="2567221"/>
            <a:ext cx="1170677" cy="914400"/>
            <a:chOff x="3976777" y="2854245"/>
            <a:chExt cx="1170677" cy="9144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cxnSp>
        <p:nvCxnSpPr>
          <p:cNvPr id="18" name="מחבר חץ ישר 17"/>
          <p:cNvCxnSpPr/>
          <p:nvPr/>
        </p:nvCxnSpPr>
        <p:spPr>
          <a:xfrm>
            <a:off x="6590146" y="1463964"/>
            <a:ext cx="2793999" cy="967154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>
            <a:off x="6398074" y="1377552"/>
            <a:ext cx="361940" cy="105356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 flipH="1">
            <a:off x="3609164" y="1322290"/>
            <a:ext cx="2560727" cy="136430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מחבר חץ ישר 20"/>
          <p:cNvCxnSpPr/>
          <p:nvPr/>
        </p:nvCxnSpPr>
        <p:spPr>
          <a:xfrm flipH="1">
            <a:off x="1782451" y="1324868"/>
            <a:ext cx="4273110" cy="122714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030515" y="1159564"/>
            <a:ext cx="73511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23" name="קבוצה 22"/>
          <p:cNvGrpSpPr/>
          <p:nvPr/>
        </p:nvGrpSpPr>
        <p:grpSpPr>
          <a:xfrm>
            <a:off x="1864995" y="4860309"/>
            <a:ext cx="1274312" cy="1092200"/>
            <a:chOff x="5399538" y="2882900"/>
            <a:chExt cx="1274312" cy="10922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5277450" y="3975350"/>
            <a:ext cx="1106818" cy="927936"/>
            <a:chOff x="5473700" y="2876550"/>
            <a:chExt cx="1244600" cy="110490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8206818" y="4887124"/>
            <a:ext cx="934053" cy="990600"/>
            <a:chOff x="5147576" y="4839179"/>
            <a:chExt cx="723900" cy="88900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 rot="17392410">
            <a:off x="6837231" y="4116228"/>
            <a:ext cx="797813" cy="2333843"/>
            <a:chOff x="8671296" y="2668192"/>
            <a:chExt cx="797813" cy="661604"/>
          </a:xfrm>
        </p:grpSpPr>
        <p:sp>
          <p:nvSpPr>
            <p:cNvPr id="33" name="חץ למטה 32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8671296" y="292105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>
            <a:off x="199099" y="1776994"/>
            <a:ext cx="920915" cy="1312680"/>
            <a:chOff x="1047931" y="4391642"/>
            <a:chExt cx="1186776" cy="1807313"/>
          </a:xfrm>
        </p:grpSpPr>
        <p:pic>
          <p:nvPicPr>
            <p:cNvPr id="36" name="תמונה 3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7" name="TextBox 36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>
            <a:off x="9521742" y="1719141"/>
            <a:ext cx="920915" cy="1312680"/>
            <a:chOff x="1047931" y="4391642"/>
            <a:chExt cx="1186776" cy="1807313"/>
          </a:xfrm>
        </p:grpSpPr>
        <p:pic>
          <p:nvPicPr>
            <p:cNvPr id="39" name="תמונה 3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41" name="קבוצה 40"/>
          <p:cNvGrpSpPr/>
          <p:nvPr/>
        </p:nvGrpSpPr>
        <p:grpSpPr>
          <a:xfrm rot="3360921">
            <a:off x="6334468" y="3258529"/>
            <a:ext cx="540769" cy="1082152"/>
            <a:chOff x="8928340" y="2668192"/>
            <a:chExt cx="540769" cy="661604"/>
          </a:xfrm>
        </p:grpSpPr>
        <p:sp>
          <p:nvSpPr>
            <p:cNvPr id="42" name="חץ למטה 4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3" name="TextBox 42"/>
            <p:cNvSpPr txBox="1"/>
            <p:nvPr/>
          </p:nvSpPr>
          <p:spPr>
            <a:xfrm rot="16703230">
              <a:off x="9019654" y="2856993"/>
              <a:ext cx="288525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FF00"/>
                  </a:solidFill>
                </a:rPr>
                <a:t>אנס</a:t>
              </a:r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4" name="קבוצה 43"/>
          <p:cNvGrpSpPr/>
          <p:nvPr/>
        </p:nvGrpSpPr>
        <p:grpSpPr>
          <a:xfrm rot="19147569">
            <a:off x="7520872" y="3306724"/>
            <a:ext cx="797813" cy="1973233"/>
            <a:chOff x="8671296" y="2668192"/>
            <a:chExt cx="797813" cy="661604"/>
          </a:xfrm>
        </p:grpSpPr>
        <p:sp>
          <p:nvSpPr>
            <p:cNvPr id="45" name="חץ למטה 4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8671296" y="292105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 rot="18741933">
            <a:off x="4407541" y="3124710"/>
            <a:ext cx="540769" cy="1561104"/>
            <a:chOff x="8928340" y="2668192"/>
            <a:chExt cx="540769" cy="661604"/>
          </a:xfrm>
        </p:grpSpPr>
        <p:sp>
          <p:nvSpPr>
            <p:cNvPr id="48" name="חץ למטה 47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9" name="TextBox 48"/>
            <p:cNvSpPr txBox="1"/>
            <p:nvPr/>
          </p:nvSpPr>
          <p:spPr>
            <a:xfrm rot="5738205">
              <a:off x="9019654" y="2856993"/>
              <a:ext cx="288525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 rtlCol="1">
              <a:spAutoFit/>
            </a:bodyPr>
            <a:lstStyle/>
            <a:p>
              <a:r>
                <a:rPr lang="he-IL" sz="1200" b="1" dirty="0" smtClean="0">
                  <a:solidFill>
                    <a:srgbClr val="FFFF00"/>
                  </a:solidFill>
                </a:rPr>
                <a:t>אנס</a:t>
              </a:r>
              <a:endParaRPr lang="he-IL" sz="1200" b="1" dirty="0">
                <a:solidFill>
                  <a:srgbClr val="FFFF00"/>
                </a:solidFill>
              </a:endParaRPr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398269" y="3303928"/>
            <a:ext cx="1905039" cy="36933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square" rtlCol="0">
            <a:spAutoFit/>
          </a:bodyPr>
          <a:lstStyle/>
          <a:p>
            <a:r>
              <a:rPr lang="he-IL" dirty="0" smtClean="0"/>
              <a:t>אנוסת אחיו מותרת</a:t>
            </a:r>
            <a:endParaRPr lang="en-US" dirty="0"/>
          </a:p>
        </p:txBody>
      </p:sp>
      <p:grpSp>
        <p:nvGrpSpPr>
          <p:cNvPr id="51" name="קבוצה 50"/>
          <p:cNvGrpSpPr/>
          <p:nvPr/>
        </p:nvGrpSpPr>
        <p:grpSpPr>
          <a:xfrm rot="3774091">
            <a:off x="3719635" y="3905573"/>
            <a:ext cx="797813" cy="2333843"/>
            <a:chOff x="8671296" y="2668192"/>
            <a:chExt cx="797813" cy="661604"/>
          </a:xfrm>
        </p:grpSpPr>
        <p:sp>
          <p:nvSpPr>
            <p:cNvPr id="52" name="חץ למטה 51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8671296" y="292105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grpSp>
        <p:nvGrpSpPr>
          <p:cNvPr id="54" name="קבוצה 53"/>
          <p:cNvGrpSpPr/>
          <p:nvPr/>
        </p:nvGrpSpPr>
        <p:grpSpPr>
          <a:xfrm rot="1667114">
            <a:off x="2494139" y="3530345"/>
            <a:ext cx="797813" cy="1549769"/>
            <a:chOff x="8671296" y="2668192"/>
            <a:chExt cx="797813" cy="661604"/>
          </a:xfrm>
        </p:grpSpPr>
        <p:sp>
          <p:nvSpPr>
            <p:cNvPr id="55" name="חץ למטה 54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8671296" y="292105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57" name="קשת מלאה 56"/>
          <p:cNvSpPr/>
          <p:nvPr/>
        </p:nvSpPr>
        <p:spPr>
          <a:xfrm rot="10800000">
            <a:off x="2667538" y="5430448"/>
            <a:ext cx="6165335" cy="1028392"/>
          </a:xfrm>
          <a:prstGeom prst="blockArc">
            <a:avLst>
              <a:gd name="adj1" fmla="val 10698732"/>
              <a:gd name="adj2" fmla="val 127559"/>
              <a:gd name="adj3" fmla="val 2022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852154" y="5958495"/>
            <a:ext cx="1668962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אחיות מן האם</a:t>
            </a:r>
            <a:endParaRPr lang="he-IL" dirty="0"/>
          </a:p>
        </p:txBody>
      </p:sp>
      <p:grpSp>
        <p:nvGrpSpPr>
          <p:cNvPr id="59" name="קבוצה 58"/>
          <p:cNvGrpSpPr/>
          <p:nvPr/>
        </p:nvGrpSpPr>
        <p:grpSpPr>
          <a:xfrm rot="3448151">
            <a:off x="700683" y="4012449"/>
            <a:ext cx="183416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0" name="קבוצה 5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2" name="חץ ימינה 6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1" name="TextBox 60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64" name="קבוצה 63"/>
          <p:cNvGrpSpPr/>
          <p:nvPr/>
        </p:nvGrpSpPr>
        <p:grpSpPr>
          <a:xfrm rot="6998784">
            <a:off x="8565129" y="3962823"/>
            <a:ext cx="132371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5" name="קבוצה 6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7" name="חץ ימינה 6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6" name="TextBox 65"/>
            <p:cNvSpPr txBox="1"/>
            <p:nvPr/>
          </p:nvSpPr>
          <p:spPr>
            <a:xfrm rot="10507973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69" name="TextBox 68"/>
          <p:cNvSpPr txBox="1"/>
          <p:nvPr/>
        </p:nvSpPr>
        <p:spPr>
          <a:xfrm>
            <a:off x="9061472" y="5147541"/>
            <a:ext cx="3130527" cy="147732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רבקה בתו של גד אסורה עליו ואיינה זקוקה לו</a:t>
            </a:r>
          </a:p>
          <a:p>
            <a:r>
              <a:rPr lang="he-IL" dirty="0" smtClean="0"/>
              <a:t>רבקה </a:t>
            </a:r>
            <a:r>
              <a:rPr lang="he-IL" dirty="0"/>
              <a:t>מותרת </a:t>
            </a:r>
            <a:r>
              <a:rPr lang="he-IL" dirty="0" smtClean="0"/>
              <a:t>לשמעון </a:t>
            </a:r>
            <a:r>
              <a:rPr lang="he-IL" dirty="0"/>
              <a:t>כי היא בת </a:t>
            </a:r>
            <a:r>
              <a:rPr lang="he-IL" dirty="0" err="1"/>
              <a:t>אנוסתו</a:t>
            </a:r>
            <a:r>
              <a:rPr lang="he-IL" dirty="0"/>
              <a:t> וזו מותרת לכן היא זקוקה </a:t>
            </a:r>
            <a:r>
              <a:rPr lang="he-IL" dirty="0" smtClean="0"/>
              <a:t>לשמעון </a:t>
            </a:r>
            <a:r>
              <a:rPr lang="he-IL" dirty="0"/>
              <a:t>ומותר לו לייבם </a:t>
            </a:r>
            <a:r>
              <a:rPr lang="he-IL" dirty="0" smtClean="0"/>
              <a:t>אותם</a:t>
            </a:r>
            <a:endParaRPr lang="he-IL" dirty="0"/>
          </a:p>
        </p:txBody>
      </p:sp>
      <p:sp>
        <p:nvSpPr>
          <p:cNvPr id="70" name="TextBox 69"/>
          <p:cNvSpPr txBox="1"/>
          <p:nvPr/>
        </p:nvSpPr>
        <p:spPr>
          <a:xfrm>
            <a:off x="4006418" y="5378711"/>
            <a:ext cx="3648881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רבקה ולאה נפלו לייבום לפני גד ושמעון</a:t>
            </a:r>
            <a:endParaRPr lang="he-IL" dirty="0"/>
          </a:p>
        </p:txBody>
      </p:sp>
      <p:sp>
        <p:nvSpPr>
          <p:cNvPr id="71" name="TextBox 70"/>
          <p:cNvSpPr txBox="1"/>
          <p:nvPr/>
        </p:nvSpPr>
        <p:spPr>
          <a:xfrm>
            <a:off x="49594" y="5866162"/>
            <a:ext cx="5227856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לאה בתו של שמעון לכן היא אסורה עליו ואיננה זקוקה לו לאה מותרת לגד כי היא בת </a:t>
            </a:r>
            <a:r>
              <a:rPr lang="he-IL" dirty="0" err="1" smtClean="0"/>
              <a:t>אנוסתו</a:t>
            </a:r>
            <a:r>
              <a:rPr lang="he-IL" dirty="0" smtClean="0"/>
              <a:t> וזו מותרת לכן היא זקוקה לגד ומותר לו לייבם אותם</a:t>
            </a:r>
            <a:endParaRPr lang="he-IL" dirty="0"/>
          </a:p>
        </p:txBody>
      </p:sp>
      <p:sp>
        <p:nvSpPr>
          <p:cNvPr id="72" name="TextBox 71"/>
          <p:cNvSpPr txBox="1"/>
          <p:nvPr/>
        </p:nvSpPr>
        <p:spPr>
          <a:xfrm>
            <a:off x="3733173" y="1930798"/>
            <a:ext cx="4262318" cy="36933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 smtClean="0"/>
              <a:t>שתי האחיות מן האם – רקבה ולאה </a:t>
            </a:r>
            <a:r>
              <a:rPr lang="he-IL" dirty="0" err="1" smtClean="0"/>
              <a:t>מתייבמות</a:t>
            </a:r>
            <a:endParaRPr lang="he-IL" dirty="0"/>
          </a:p>
        </p:txBody>
      </p:sp>
      <p:sp>
        <p:nvSpPr>
          <p:cNvPr id="73" name="לחצן פעולה: בית 72">
            <a:hlinkClick r:id="" action="ppaction://hlinkshowjump?jump=firstslide" highlightClick="1"/>
          </p:cNvPr>
          <p:cNvSpPr/>
          <p:nvPr/>
        </p:nvSpPr>
        <p:spPr>
          <a:xfrm>
            <a:off x="11353800" y="3994395"/>
            <a:ext cx="431800" cy="597737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56447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50"/>
                            </p:stCondLst>
                            <p:childTnLst>
                              <p:par>
                                <p:cTn id="8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750"/>
                            </p:stCondLst>
                            <p:childTnLst>
                              <p:par>
                                <p:cTn id="84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6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9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00"/>
                            </p:stCondLst>
                            <p:childTnLst>
                              <p:par>
                                <p:cTn id="9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2000"/>
                            </p:stCondLst>
                            <p:childTnLst>
                              <p:par>
                                <p:cTn id="10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8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4000"/>
                            </p:stCondLst>
                            <p:childTnLst>
                              <p:par>
                                <p:cTn id="11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50" grpId="0" animBg="1"/>
      <p:bldP spid="57" grpId="0" animBg="1"/>
      <p:bldP spid="58" grpId="0" animBg="1"/>
      <p:bldP spid="69" grpId="0" animBg="1"/>
      <p:bldP spid="70" grpId="0" animBg="1"/>
      <p:bldP spid="71" grpId="0" animBg="1"/>
      <p:bldP spid="72" grpId="0" animBg="1"/>
      <p:bldP spid="7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א'.אייר.תשפ"ב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ציין מיקום של תאריך 1"/>
          <p:cNvSpPr txBox="1">
            <a:spLocks/>
          </p:cNvSpPr>
          <p:nvPr/>
        </p:nvSpPr>
        <p:spPr>
          <a:xfrm>
            <a:off x="10012218" y="6356350"/>
            <a:ext cx="1341582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2586FB-1DDD-4654-B1AB-396B79198608}" type="datetime4">
              <a:rPr lang="he-IL" smtClean="0"/>
              <a:pPr/>
              <a:t>א'.אייר.תשפ"ב</a:t>
            </a:fld>
            <a:endParaRPr lang="he-IL"/>
          </a:p>
        </p:txBody>
      </p:sp>
      <p:sp>
        <p:nvSpPr>
          <p:cNvPr id="6" name="מציין מיקום של כותרת תחתונה 2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 dirty="0"/>
          </a:p>
        </p:txBody>
      </p:sp>
      <p:sp>
        <p:nvSpPr>
          <p:cNvPr id="7" name="מציין מיקום של מספר שקופית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67B795-7742-4BE3-83C6-04220FFFEE81}" type="slidenum">
              <a:rPr lang="he-IL" smtClean="0"/>
              <a:pPr/>
              <a:t>4</a:t>
            </a:fld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2650836" y="261081"/>
            <a:ext cx="7656946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כ"ח  א</a:t>
            </a:r>
          </a:p>
          <a:p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סלקא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דעתך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דנפלה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חמותו תחלה,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ואמאי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ליקו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חתן לייבם הך דאינה חמותו ברישא,  ותהוי חמותו לגבי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אידך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כיבמה שהותרה ונאסרה וחזרה והותרה,  תחזור להיתרה הראשון</a:t>
            </a:r>
            <a:endParaRPr lang="he-IL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6627090" y="2500912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2757943" y="2348140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9152082" y="2417494"/>
            <a:ext cx="1155700" cy="990600"/>
            <a:chOff x="7695484" y="1138474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18" name="מחבר חץ ישר 17"/>
          <p:cNvCxnSpPr/>
          <p:nvPr/>
        </p:nvCxnSpPr>
        <p:spPr>
          <a:xfrm>
            <a:off x="6590146" y="1463964"/>
            <a:ext cx="2793999" cy="967154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>
            <a:off x="6398074" y="1377552"/>
            <a:ext cx="361940" cy="105356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 flipH="1">
            <a:off x="3609164" y="1322290"/>
            <a:ext cx="2560727" cy="136430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30515" y="1159564"/>
            <a:ext cx="73511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22" name="מחבר חץ ישר 21"/>
          <p:cNvCxnSpPr/>
          <p:nvPr/>
        </p:nvCxnSpPr>
        <p:spPr>
          <a:xfrm flipH="1">
            <a:off x="1782451" y="1324868"/>
            <a:ext cx="4273110" cy="122714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קבוצה 22"/>
          <p:cNvGrpSpPr/>
          <p:nvPr/>
        </p:nvGrpSpPr>
        <p:grpSpPr>
          <a:xfrm>
            <a:off x="383591" y="2493694"/>
            <a:ext cx="1170677" cy="914400"/>
            <a:chOff x="3976777" y="2854245"/>
            <a:chExt cx="1170677" cy="9144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2802692" y="4274356"/>
            <a:ext cx="1274312" cy="1092200"/>
            <a:chOff x="5399538" y="2882900"/>
            <a:chExt cx="1274312" cy="109220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9422036" y="4840183"/>
            <a:ext cx="1106818" cy="927936"/>
            <a:chOff x="5473700" y="2876550"/>
            <a:chExt cx="1244600" cy="110490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6097751" y="4507168"/>
            <a:ext cx="934053" cy="990600"/>
            <a:chOff x="5147576" y="4839179"/>
            <a:chExt cx="723900" cy="889000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sp>
        <p:nvSpPr>
          <p:cNvPr id="35" name="קשת מלאה 34"/>
          <p:cNvSpPr/>
          <p:nvPr/>
        </p:nvSpPr>
        <p:spPr>
          <a:xfrm rot="10800000">
            <a:off x="3461584" y="4762389"/>
            <a:ext cx="3140188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561747" y="5394476"/>
            <a:ext cx="886691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37" name="קבוצה 36"/>
          <p:cNvGrpSpPr/>
          <p:nvPr/>
        </p:nvGrpSpPr>
        <p:grpSpPr>
          <a:xfrm rot="5400000">
            <a:off x="2730660" y="3580437"/>
            <a:ext cx="132371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8" name="קבוצה 3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0" name="חץ ימינה 3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 rot="6706980">
            <a:off x="6245153" y="3781088"/>
            <a:ext cx="126874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3" name="קבוצה 4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5" name="חץ ימינה 4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 rot="10713022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7311814" y="1954865"/>
            <a:ext cx="920915" cy="1312680"/>
            <a:chOff x="1047931" y="4391642"/>
            <a:chExt cx="1186776" cy="1807313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3522549" y="2221086"/>
            <a:ext cx="920915" cy="1312680"/>
            <a:chOff x="1047931" y="4391642"/>
            <a:chExt cx="1186776" cy="1807313"/>
          </a:xfrm>
        </p:grpSpPr>
        <p:pic>
          <p:nvPicPr>
            <p:cNvPr id="51" name="תמונה 5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3" name="קבוצה 52"/>
          <p:cNvGrpSpPr/>
          <p:nvPr/>
        </p:nvGrpSpPr>
        <p:grpSpPr>
          <a:xfrm rot="5635801">
            <a:off x="9334371" y="3838641"/>
            <a:ext cx="126874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4" name="קבוצה 5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6" name="חץ ימינה 5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 rot="10713022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8" name="קבוצה 57"/>
          <p:cNvGrpSpPr/>
          <p:nvPr/>
        </p:nvGrpSpPr>
        <p:grpSpPr>
          <a:xfrm rot="16634500">
            <a:off x="7815231" y="4213394"/>
            <a:ext cx="797813" cy="2333843"/>
            <a:chOff x="8671296" y="2668192"/>
            <a:chExt cx="797813" cy="661604"/>
          </a:xfrm>
        </p:grpSpPr>
        <p:sp>
          <p:nvSpPr>
            <p:cNvPr id="59" name="חץ למטה 5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671296" y="292105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4447859" y="2431118"/>
            <a:ext cx="2406756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אם לוי מת לפני גד ורבקה חמותו של שמעון נפלה ליבום ראשונה.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254749" y="2589628"/>
            <a:ext cx="1796175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גד מת ולאה גם היא נופלת לייבום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4509" y="3445705"/>
            <a:ext cx="2993764" cy="20313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במצב זה יהיה קשה:</a:t>
            </a:r>
          </a:p>
          <a:p>
            <a:r>
              <a:rPr lang="he-IL" dirty="0"/>
              <a:t>למה יהודה אסור בשתיהן ?</a:t>
            </a:r>
          </a:p>
          <a:p>
            <a:r>
              <a:rPr lang="he-IL" dirty="0"/>
              <a:t>יעמוד שמעון החתן של שרה וייבם את לאה תחילה שהרי היא איננה חמותו והיא מותרת לו.</a:t>
            </a:r>
          </a:p>
          <a:p>
            <a:r>
              <a:rPr lang="he-IL" dirty="0"/>
              <a:t>בלשון הגמרא: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ואמאי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?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ליקו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חתן לייבם הך דאינה חמותו ברישא</a:t>
            </a:r>
            <a:r>
              <a:rPr lang="he-IL" dirty="0"/>
              <a:t>  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1782451" y="5715714"/>
            <a:ext cx="7464232" cy="9233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בדרך זו, תהיה רבקה חמותו של שמעון לגבי יהודה כיבמה שהותרה, כי שרה נפלה לייבום ראשונה ואז הייתה מותרת ליהודה כי עדיין לא הייתה אחות </a:t>
            </a:r>
            <a:r>
              <a:rPr lang="he-IL" dirty="0" err="1"/>
              <a:t>זקוקתו</a:t>
            </a:r>
            <a:r>
              <a:rPr lang="he-IL" dirty="0"/>
              <a:t> וחזרה והותרה כאשר ייבם שמעון את לאה. ושאלה: מדוע לא תחזור להיתרה הראשון ?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5172690" y="1820413"/>
            <a:ext cx="2170546" cy="369332"/>
          </a:xfrm>
          <a:prstGeom prst="rect">
            <a:avLst/>
          </a:prstGeom>
          <a:solidFill>
            <a:srgbClr val="00B050"/>
          </a:solidFill>
          <a:ln w="57150">
            <a:solidFill>
              <a:srgbClr val="00000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הסבר </a:t>
            </a:r>
            <a:r>
              <a:rPr lang="he-IL" dirty="0" err="1"/>
              <a:t>ה"סלקא</a:t>
            </a:r>
            <a:r>
              <a:rPr lang="he-IL" dirty="0"/>
              <a:t> דעתך"</a:t>
            </a:r>
          </a:p>
        </p:txBody>
      </p:sp>
      <p:sp>
        <p:nvSpPr>
          <p:cNvPr id="66" name="TextBox 65">
            <a:hlinkClick r:id="rId10" action="ppaction://hlinksldjump"/>
          </p:cNvPr>
          <p:cNvSpPr txBox="1"/>
          <p:nvPr/>
        </p:nvSpPr>
        <p:spPr>
          <a:xfrm>
            <a:off x="621062" y="1282292"/>
            <a:ext cx="989473" cy="646331"/>
          </a:xfrm>
          <a:prstGeom prst="rect">
            <a:avLst/>
          </a:prstGeom>
          <a:solidFill>
            <a:srgbClr val="00B050"/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wrap="square" rtlCol="1">
            <a:spAutoFit/>
          </a:bodyPr>
          <a:lstStyle/>
          <a:p>
            <a:r>
              <a:rPr lang="he-IL" dirty="0">
                <a:hlinkClick r:id="rId10" action="ppaction://hlinksldjump"/>
              </a:rPr>
              <a:t>לתירוץ</a:t>
            </a:r>
            <a:r>
              <a:rPr lang="he-IL" dirty="0"/>
              <a:t> </a:t>
            </a:r>
            <a:r>
              <a:rPr lang="he-IL" dirty="0">
                <a:hlinkClick r:id="" action="ppaction://noaction"/>
              </a:rPr>
              <a:t>השאלה</a:t>
            </a:r>
            <a:endParaRPr lang="he-IL" dirty="0"/>
          </a:p>
        </p:txBody>
      </p:sp>
      <p:sp>
        <p:nvSpPr>
          <p:cNvPr id="67" name="לחצן פעולה: בית 66">
            <a:hlinkClick r:id="" action="ppaction://hlinkshowjump?jump=firstslide" highlightClick="1"/>
          </p:cNvPr>
          <p:cNvSpPr/>
          <p:nvPr/>
        </p:nvSpPr>
        <p:spPr>
          <a:xfrm>
            <a:off x="11539470" y="5864554"/>
            <a:ext cx="450761" cy="49179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436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2500"/>
                            </p:stCondLst>
                            <p:childTnLst>
                              <p:par>
                                <p:cTn id="6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250"/>
                            </p:stCondLst>
                            <p:childTnLst>
                              <p:par>
                                <p:cTn id="80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750"/>
                            </p:stCondLst>
                            <p:childTnLst>
                              <p:par>
                                <p:cTn id="8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2500"/>
                            </p:stCondLst>
                            <p:childTnLst>
                              <p:par>
                                <p:cTn id="100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2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4500"/>
                            </p:stCondLst>
                            <p:childTnLst>
                              <p:par>
                                <p:cTn id="104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6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6750"/>
                            </p:stCondLst>
                            <p:childTnLst>
                              <p:par>
                                <p:cTn id="108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5" grpId="0" animBg="1"/>
      <p:bldP spid="36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5" grpId="1" animBg="1"/>
      <p:bldP spid="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א'.אייר.תשפ"ב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5</a:t>
            </a:fld>
            <a:endParaRPr lang="he-IL"/>
          </a:p>
        </p:txBody>
      </p:sp>
      <p:sp>
        <p:nvSpPr>
          <p:cNvPr id="5" name="מציין מיקום של תאריך 1"/>
          <p:cNvSpPr txBox="1">
            <a:spLocks/>
          </p:cNvSpPr>
          <p:nvPr/>
        </p:nvSpPr>
        <p:spPr>
          <a:xfrm>
            <a:off x="10012218" y="6356350"/>
            <a:ext cx="1341582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E2586FB-1DDD-4654-B1AB-396B79198608}" type="datetime4">
              <a:rPr lang="he-IL" smtClean="0"/>
              <a:pPr/>
              <a:t>א'.אייר.תשפ"ב</a:t>
            </a:fld>
            <a:endParaRPr lang="he-IL"/>
          </a:p>
        </p:txBody>
      </p:sp>
      <p:sp>
        <p:nvSpPr>
          <p:cNvPr id="6" name="מציין מיקום של כותרת תחתונה 2"/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ctr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 dirty="0"/>
          </a:p>
        </p:txBody>
      </p:sp>
      <p:sp>
        <p:nvSpPr>
          <p:cNvPr id="7" name="מציין מיקום של מספר שקופית 3"/>
          <p:cNvSpPr txBox="1">
            <a:spLocks/>
          </p:cNvSpPr>
          <p:nvPr/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defPPr>
              <a:defRPr lang="he-IL"/>
            </a:defPPr>
            <a:lvl1pPr marL="0" algn="l" defTabSz="914400" rtl="1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B67B795-7742-4BE3-83C6-04220FFFEE81}" type="slidenum">
              <a:rPr lang="he-IL" smtClean="0"/>
              <a:pPr/>
              <a:t>5</a:t>
            </a:fld>
            <a:endParaRPr lang="he-IL"/>
          </a:p>
        </p:txBody>
      </p:sp>
      <p:sp>
        <p:nvSpPr>
          <p:cNvPr id="8" name="מלבן 7"/>
          <p:cNvSpPr/>
          <p:nvPr/>
        </p:nvSpPr>
        <p:spPr>
          <a:xfrm>
            <a:off x="2650836" y="261081"/>
            <a:ext cx="7656946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כ"ח  א</a:t>
            </a:r>
          </a:p>
          <a:p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סלקא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דעתך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דנפלה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חמותו תחלה,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ואמאי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ליקו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חתן לייבם הך דאינה חמותו ברישא,  ותהוי חמותו לגבי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אידך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כיבמה שהותרה ונאסרה וחזרה והותרה,  תחזור להיתרה הראשון</a:t>
            </a:r>
            <a:endParaRPr lang="he-IL" dirty="0"/>
          </a:p>
        </p:txBody>
      </p:sp>
      <p:grpSp>
        <p:nvGrpSpPr>
          <p:cNvPr id="9" name="קבוצה 8"/>
          <p:cNvGrpSpPr/>
          <p:nvPr/>
        </p:nvGrpSpPr>
        <p:grpSpPr>
          <a:xfrm>
            <a:off x="6627090" y="2500912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2757943" y="2348140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9079831" y="2463652"/>
            <a:ext cx="1155700" cy="990600"/>
            <a:chOff x="7623233" y="1184632"/>
            <a:chExt cx="1155700" cy="9906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23233" y="1184632"/>
              <a:ext cx="1155700" cy="9906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18" name="מחבר חץ ישר 17"/>
          <p:cNvCxnSpPr/>
          <p:nvPr/>
        </p:nvCxnSpPr>
        <p:spPr>
          <a:xfrm>
            <a:off x="6590146" y="1463964"/>
            <a:ext cx="2793999" cy="967154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מחבר חץ ישר 18"/>
          <p:cNvCxnSpPr/>
          <p:nvPr/>
        </p:nvCxnSpPr>
        <p:spPr>
          <a:xfrm>
            <a:off x="6398074" y="1377552"/>
            <a:ext cx="361940" cy="1053566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מחבר חץ ישר 19"/>
          <p:cNvCxnSpPr/>
          <p:nvPr/>
        </p:nvCxnSpPr>
        <p:spPr>
          <a:xfrm flipH="1">
            <a:off x="3609164" y="1322290"/>
            <a:ext cx="2560727" cy="1364305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030515" y="1159564"/>
            <a:ext cx="735117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22" name="מחבר חץ ישר 21"/>
          <p:cNvCxnSpPr/>
          <p:nvPr/>
        </p:nvCxnSpPr>
        <p:spPr>
          <a:xfrm flipH="1">
            <a:off x="1782451" y="1324868"/>
            <a:ext cx="4273110" cy="1227149"/>
          </a:xfrm>
          <a:prstGeom prst="straightConnector1">
            <a:avLst/>
          </a:prstGeom>
          <a:ln w="5715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קבוצה 22"/>
          <p:cNvGrpSpPr/>
          <p:nvPr/>
        </p:nvGrpSpPr>
        <p:grpSpPr>
          <a:xfrm>
            <a:off x="383591" y="2493694"/>
            <a:ext cx="1170677" cy="914400"/>
            <a:chOff x="3976777" y="2854245"/>
            <a:chExt cx="1170677" cy="914400"/>
          </a:xfrm>
        </p:grpSpPr>
        <p:pic>
          <p:nvPicPr>
            <p:cNvPr id="24" name="תמונה 23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25" name="TextBox 24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>
            <a:off x="2773090" y="4439318"/>
            <a:ext cx="1274312" cy="1092200"/>
            <a:chOff x="5399538" y="2882900"/>
            <a:chExt cx="1274312" cy="1092200"/>
          </a:xfrm>
        </p:grpSpPr>
        <p:pic>
          <p:nvPicPr>
            <p:cNvPr id="27" name="תמונה 26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8" name="TextBox 27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9" name="קבוצה 28"/>
          <p:cNvGrpSpPr/>
          <p:nvPr/>
        </p:nvGrpSpPr>
        <p:grpSpPr>
          <a:xfrm>
            <a:off x="9356833" y="4567955"/>
            <a:ext cx="1106818" cy="927936"/>
            <a:chOff x="5473700" y="2876550"/>
            <a:chExt cx="1244600" cy="1104900"/>
          </a:xfrm>
        </p:grpSpPr>
        <p:pic>
          <p:nvPicPr>
            <p:cNvPr id="30" name="תמונה 2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31" name="TextBox 30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5996540" y="4667147"/>
            <a:ext cx="934053" cy="990600"/>
            <a:chOff x="5147576" y="4839179"/>
            <a:chExt cx="723900" cy="889000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sp>
        <p:nvSpPr>
          <p:cNvPr id="35" name="קשת מלאה 34"/>
          <p:cNvSpPr/>
          <p:nvPr/>
        </p:nvSpPr>
        <p:spPr>
          <a:xfrm rot="10800000">
            <a:off x="3410247" y="5002078"/>
            <a:ext cx="3140188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4479636" y="5679887"/>
            <a:ext cx="886691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37" name="קבוצה 36"/>
          <p:cNvGrpSpPr/>
          <p:nvPr/>
        </p:nvGrpSpPr>
        <p:grpSpPr>
          <a:xfrm rot="5400000">
            <a:off x="2730660" y="3580438"/>
            <a:ext cx="132371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8" name="קבוצה 3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0" name="חץ ימינה 3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 rot="6706980">
            <a:off x="6245153" y="3781088"/>
            <a:ext cx="126874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3" name="קבוצה 4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5" name="חץ ימינה 4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 rot="10713022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7" name="קבוצה 46"/>
          <p:cNvGrpSpPr/>
          <p:nvPr/>
        </p:nvGrpSpPr>
        <p:grpSpPr>
          <a:xfrm>
            <a:off x="7311814" y="1954865"/>
            <a:ext cx="920915" cy="1312680"/>
            <a:chOff x="1047931" y="4391642"/>
            <a:chExt cx="1186776" cy="1807313"/>
          </a:xfrm>
        </p:grpSpPr>
        <p:pic>
          <p:nvPicPr>
            <p:cNvPr id="48" name="תמונה 4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9" name="TextBox 48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>
            <a:off x="3522549" y="2221086"/>
            <a:ext cx="920915" cy="1312680"/>
            <a:chOff x="1047931" y="4391642"/>
            <a:chExt cx="1186776" cy="1807313"/>
          </a:xfrm>
        </p:grpSpPr>
        <p:pic>
          <p:nvPicPr>
            <p:cNvPr id="51" name="תמונה 50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3" name="קבוצה 52"/>
          <p:cNvGrpSpPr/>
          <p:nvPr/>
        </p:nvGrpSpPr>
        <p:grpSpPr>
          <a:xfrm rot="5635801">
            <a:off x="9334371" y="3838641"/>
            <a:ext cx="126874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4" name="קבוצה 5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6" name="חץ ימינה 5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5" name="TextBox 54"/>
            <p:cNvSpPr txBox="1"/>
            <p:nvPr/>
          </p:nvSpPr>
          <p:spPr>
            <a:xfrm rot="10713022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8" name="קבוצה 57"/>
          <p:cNvGrpSpPr/>
          <p:nvPr/>
        </p:nvGrpSpPr>
        <p:grpSpPr>
          <a:xfrm rot="16200000">
            <a:off x="7815231" y="4213394"/>
            <a:ext cx="797813" cy="2333843"/>
            <a:chOff x="8671296" y="2668192"/>
            <a:chExt cx="797813" cy="661604"/>
          </a:xfrm>
        </p:grpSpPr>
        <p:sp>
          <p:nvSpPr>
            <p:cNvPr id="59" name="חץ למטה 58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8671296" y="292105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3714254" y="4150413"/>
            <a:ext cx="251076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ולאה נופלות לייבום לפני שמעון ויהודה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874264" y="3787803"/>
            <a:ext cx="2764910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חמותו של שמעון אסורה לו </a:t>
            </a:r>
          </a:p>
          <a:p>
            <a:r>
              <a:rPr lang="he-IL" dirty="0"/>
              <a:t>לאה מותרת לשמעון משום שהיא איננה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63" name="TextBox 62"/>
          <p:cNvSpPr txBox="1"/>
          <p:nvPr/>
        </p:nvSpPr>
        <p:spPr>
          <a:xfrm>
            <a:off x="183121" y="4267200"/>
            <a:ext cx="2574822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ולאה אסורות ליהודה כי שתיהן זקוקות לו. </a:t>
            </a:r>
          </a:p>
          <a:p>
            <a:r>
              <a:rPr lang="he-IL" dirty="0"/>
              <a:t>כל אחת היא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64" name="לחצן פעולה: בית 63">
            <a:hlinkClick r:id="" action="ppaction://hlinkshowjump?jump=firstslide" highlightClick="1"/>
          </p:cNvPr>
          <p:cNvSpPr/>
          <p:nvPr/>
        </p:nvSpPr>
        <p:spPr>
          <a:xfrm>
            <a:off x="621062" y="5685455"/>
            <a:ext cx="450356" cy="69860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5" name="TextBox 64"/>
          <p:cNvSpPr txBox="1"/>
          <p:nvPr/>
        </p:nvSpPr>
        <p:spPr>
          <a:xfrm>
            <a:off x="1342487" y="3096003"/>
            <a:ext cx="1733466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גד מת ראשון ולאה נפלה לייבום תחילה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83592" y="1463964"/>
            <a:ext cx="2722158" cy="646331"/>
          </a:xfrm>
          <a:prstGeom prst="rect">
            <a:avLst/>
          </a:prstGeom>
          <a:solidFill>
            <a:srgbClr val="0070C0"/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תירץ רב </a:t>
            </a:r>
            <a:r>
              <a:rPr lang="he-IL" b="1" dirty="0" err="1">
                <a:solidFill>
                  <a:schemeClr val="bg1"/>
                </a:solidFill>
              </a:rPr>
              <a:t>פפא</a:t>
            </a:r>
            <a:r>
              <a:rPr lang="he-IL" b="1" dirty="0">
                <a:solidFill>
                  <a:schemeClr val="bg1"/>
                </a:solidFill>
              </a:rPr>
              <a:t> כגון: שנפלה לאה שאיננה חמותו  ברישא</a:t>
            </a:r>
          </a:p>
        </p:txBody>
      </p:sp>
      <p:pic>
        <p:nvPicPr>
          <p:cNvPr id="67" name="תצוגת שקופית 5">
            <a:hlinkClick r:id="rId10" action="ppaction://hlinksldjump"/>
            <a:extLst>
              <a:ext uri="{FF2B5EF4-FFF2-40B4-BE49-F238E27FC236}">
                <a16:creationId xmlns:a16="http://schemas.microsoft.com/office/drawing/2014/main" id="{58C6400F-25D8-4193-8D79-8DBB9C5A7996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298315" y="5737113"/>
            <a:ext cx="1887793" cy="1061884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68" name="TextBox 67">
            <a:extLst>
              <a:ext uri="{FF2B5EF4-FFF2-40B4-BE49-F238E27FC236}">
                <a16:creationId xmlns:a16="http://schemas.microsoft.com/office/drawing/2014/main" id="{A3BFBA1B-FBE1-4029-90F7-AFC222FF7C9F}"/>
              </a:ext>
            </a:extLst>
          </p:cNvPr>
          <p:cNvSpPr txBox="1"/>
          <p:nvPr/>
        </p:nvSpPr>
        <p:spPr>
          <a:xfrm>
            <a:off x="10760173" y="5342002"/>
            <a:ext cx="1243520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400" dirty="0"/>
              <a:t>להמשך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2071408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0"/>
                            </p:stCondLst>
                            <p:childTnLst>
                              <p:par>
                                <p:cTn id="4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1500"/>
                            </p:stCondLst>
                            <p:childTnLst>
                              <p:par>
                                <p:cTn id="8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500"/>
                            </p:stCondLst>
                            <p:childTnLst>
                              <p:par>
                                <p:cTn id="9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5" dur="3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0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19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5500"/>
                            </p:stCondLst>
                            <p:childTnLst>
                              <p:par>
                                <p:cTn id="126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35" grpId="0" animBg="1"/>
      <p:bldP spid="36" grpId="0" animBg="1"/>
      <p:bldP spid="61" grpId="0" animBg="1"/>
      <p:bldP spid="62" grpId="0" animBg="1"/>
      <p:bldP spid="63" grpId="0" animBg="1"/>
      <p:bldP spid="65" grpId="0" animBg="1"/>
      <p:bldP spid="6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69547" y="6356349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א'.אייר.תשפ"ב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6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521527" y="-19591"/>
            <a:ext cx="7823200" cy="141428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כ"ח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ורב יהודה מתרגם: מחמותו ואילך,  אבל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שיתא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בבי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דרישא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לא,    מאי טעמא ?  כיון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דבתו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b="1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באונסין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הוא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דמשכחת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לה, 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 משכחת לה,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בנשואין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קמיירי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באונסין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לא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קא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מיירי</a:t>
            </a:r>
            <a:endParaRPr lang="he-IL" dirty="0">
              <a:solidFill>
                <a:srgbClr val="222222"/>
              </a:solidFill>
              <a:latin typeface="Narkisim" panose="020E0502050101010101" pitchFamily="34" charset="-79"/>
              <a:cs typeface="Narkisim" panose="020E0502050101010101" pitchFamily="34" charset="-79"/>
            </a:endParaRPr>
          </a:p>
          <a:p>
            <a:pPr algn="ctr"/>
            <a:r>
              <a:rPr lang="he-IL" sz="1600" dirty="0"/>
              <a:t>רש"י:</a:t>
            </a:r>
            <a:r>
              <a:rPr lang="he-IL" b="1" dirty="0"/>
              <a:t> </a:t>
            </a:r>
            <a:r>
              <a:rPr lang="he-IL" b="1" dirty="0" err="1"/>
              <a:t>באונסין</a:t>
            </a:r>
            <a:r>
              <a:rPr lang="he-IL" dirty="0"/>
              <a:t> - בבתו </a:t>
            </a:r>
            <a:r>
              <a:rPr lang="he-IL" dirty="0" err="1"/>
              <a:t>מאנוסתו</a:t>
            </a:r>
            <a:r>
              <a:rPr lang="he-IL" dirty="0"/>
              <a:t> כגון ראובן אנס </a:t>
            </a:r>
            <a:r>
              <a:rPr lang="he-IL" dirty="0" err="1"/>
              <a:t>אשה</a:t>
            </a:r>
            <a:r>
              <a:rPr lang="he-IL" dirty="0"/>
              <a:t> והוליד בת ובא שמעון ואנס אנוסת אחיו והוליד בת ונישאו בת ראובן ובת שמעון ללוי ויהודה אחי אביהן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9162276" y="1816893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4145018" y="1782621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935297" y="1816893"/>
            <a:ext cx="1016000" cy="889000"/>
            <a:chOff x="4167637" y="3734998"/>
            <a:chExt cx="1016000" cy="8890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5481862" y="4381214"/>
            <a:ext cx="1274312" cy="1092200"/>
            <a:chOff x="5399538" y="2882900"/>
            <a:chExt cx="1274312" cy="10922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354765" y="4745852"/>
            <a:ext cx="761162" cy="889000"/>
            <a:chOff x="4565410" y="4442364"/>
            <a:chExt cx="761162" cy="8890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8216389" y="4745852"/>
            <a:ext cx="934053" cy="990600"/>
            <a:chOff x="5147576" y="4839179"/>
            <a:chExt cx="723900" cy="8890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183637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6935339" y="884789"/>
            <a:ext cx="1816179" cy="1948061"/>
            <a:chOff x="6836502" y="1701243"/>
            <a:chExt cx="1816179" cy="1948061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836502" y="2658704"/>
              <a:ext cx="1155700" cy="9906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5938982" y="1396181"/>
            <a:ext cx="692727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אחים</a:t>
            </a:r>
          </a:p>
        </p:txBody>
      </p:sp>
      <p:cxnSp>
        <p:nvCxnSpPr>
          <p:cNvPr id="28" name="מחבר חץ ישר 27"/>
          <p:cNvCxnSpPr>
            <a:stCxn id="27" idx="3"/>
          </p:cNvCxnSpPr>
          <p:nvPr/>
        </p:nvCxnSpPr>
        <p:spPr>
          <a:xfrm>
            <a:off x="6631709" y="1580847"/>
            <a:ext cx="2706255" cy="32184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מחבר חץ ישר 28"/>
          <p:cNvCxnSpPr/>
          <p:nvPr/>
        </p:nvCxnSpPr>
        <p:spPr>
          <a:xfrm>
            <a:off x="6502400" y="1741769"/>
            <a:ext cx="771305" cy="17477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/>
          <p:nvPr/>
        </p:nvCxnSpPr>
        <p:spPr>
          <a:xfrm flipH="1">
            <a:off x="5010594" y="1733247"/>
            <a:ext cx="1057697" cy="38964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 flipH="1">
            <a:off x="2870164" y="1571345"/>
            <a:ext cx="3094181" cy="40354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חץ ימינה 31"/>
          <p:cNvSpPr/>
          <p:nvPr/>
        </p:nvSpPr>
        <p:spPr>
          <a:xfrm rot="7164512">
            <a:off x="5937508" y="3297307"/>
            <a:ext cx="1937273" cy="699058"/>
          </a:xfrm>
          <a:prstGeom prst="rightArrow">
            <a:avLst>
              <a:gd name="adj1" fmla="val 5950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3" name="TextBox 32"/>
          <p:cNvSpPr txBox="1"/>
          <p:nvPr/>
        </p:nvSpPr>
        <p:spPr>
          <a:xfrm rot="17879874">
            <a:off x="5894030" y="3444701"/>
            <a:ext cx="197260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שמעון אנס את לאה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071258" y="2456442"/>
            <a:ext cx="870273" cy="3385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600" dirty="0">
                <a:solidFill>
                  <a:schemeClr val="bg1"/>
                </a:solidFill>
              </a:rPr>
              <a:t>שמעון</a:t>
            </a:r>
            <a:endParaRPr lang="he-IL" dirty="0">
              <a:solidFill>
                <a:schemeClr val="bg1"/>
              </a:solidFill>
            </a:endParaRPr>
          </a:p>
        </p:txBody>
      </p:sp>
      <p:grpSp>
        <p:nvGrpSpPr>
          <p:cNvPr id="35" name="קבוצה 34"/>
          <p:cNvGrpSpPr/>
          <p:nvPr/>
        </p:nvGrpSpPr>
        <p:grpSpPr>
          <a:xfrm rot="16837269">
            <a:off x="7021597" y="4381769"/>
            <a:ext cx="765010" cy="1566920"/>
            <a:chOff x="8704099" y="2668192"/>
            <a:chExt cx="765010" cy="661604"/>
          </a:xfrm>
        </p:grpSpPr>
        <p:sp>
          <p:nvSpPr>
            <p:cNvPr id="36" name="חץ למטה 3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704099" y="286447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38" name="חץ ימינה 37"/>
          <p:cNvSpPr/>
          <p:nvPr/>
        </p:nvSpPr>
        <p:spPr>
          <a:xfrm rot="3073990">
            <a:off x="4435904" y="3149301"/>
            <a:ext cx="1937273" cy="699058"/>
          </a:xfrm>
          <a:prstGeom prst="rightArrow">
            <a:avLst>
              <a:gd name="adj1" fmla="val 5950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9" name="TextBox 38"/>
          <p:cNvSpPr txBox="1"/>
          <p:nvPr/>
        </p:nvSpPr>
        <p:spPr>
          <a:xfrm rot="3177450">
            <a:off x="4268781" y="3099535"/>
            <a:ext cx="1740123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לוי אנס את לאה</a:t>
            </a:r>
          </a:p>
          <a:p>
            <a:endParaRPr lang="he-IL" dirty="0"/>
          </a:p>
        </p:txBody>
      </p:sp>
      <p:grpSp>
        <p:nvGrpSpPr>
          <p:cNvPr id="40" name="קבוצה 39"/>
          <p:cNvGrpSpPr/>
          <p:nvPr/>
        </p:nvGrpSpPr>
        <p:grpSpPr>
          <a:xfrm rot="4623882">
            <a:off x="4538294" y="4153046"/>
            <a:ext cx="765010" cy="1566920"/>
            <a:chOff x="8704099" y="2668192"/>
            <a:chExt cx="765010" cy="661604"/>
          </a:xfrm>
        </p:grpSpPr>
        <p:sp>
          <p:nvSpPr>
            <p:cNvPr id="41" name="חץ למטה 40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8704099" y="286447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43" name="קשת מלאה 42"/>
          <p:cNvSpPr/>
          <p:nvPr/>
        </p:nvSpPr>
        <p:spPr>
          <a:xfrm rot="10800000">
            <a:off x="3694545" y="5246254"/>
            <a:ext cx="5056972" cy="1028392"/>
          </a:xfrm>
          <a:prstGeom prst="blockArc">
            <a:avLst>
              <a:gd name="adj1" fmla="val 10698732"/>
              <a:gd name="adj2" fmla="val 127559"/>
              <a:gd name="adj3" fmla="val 2022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187930" y="5951218"/>
            <a:ext cx="1668962" cy="369332"/>
          </a:xfrm>
          <a:prstGeom prst="rect">
            <a:avLst/>
          </a:prstGeom>
          <a:solidFill>
            <a:srgbClr val="00B0F0"/>
          </a:solidFill>
        </p:spPr>
        <p:txBody>
          <a:bodyPr wrap="square" rtlCol="1">
            <a:spAutoFit/>
          </a:bodyPr>
          <a:lstStyle/>
          <a:p>
            <a:r>
              <a:rPr lang="he-IL" dirty="0" smtClean="0"/>
              <a:t>אחיות מן האם</a:t>
            </a:r>
            <a:endParaRPr lang="he-IL" dirty="0"/>
          </a:p>
        </p:txBody>
      </p:sp>
      <p:grpSp>
        <p:nvGrpSpPr>
          <p:cNvPr id="45" name="קבוצה 44"/>
          <p:cNvGrpSpPr/>
          <p:nvPr/>
        </p:nvGrpSpPr>
        <p:grpSpPr>
          <a:xfrm rot="3587561">
            <a:off x="2002839" y="3466224"/>
            <a:ext cx="2192741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6" name="קבוצה 4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8" name="חץ ימינה 4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0" name="קבוצה 49"/>
          <p:cNvGrpSpPr/>
          <p:nvPr/>
        </p:nvGrpSpPr>
        <p:grpSpPr>
          <a:xfrm rot="6881862">
            <a:off x="8252047" y="3573545"/>
            <a:ext cx="2041032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1" name="קבוצה 5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3" name="חץ ימינה 5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2" name="TextBox 51"/>
            <p:cNvSpPr txBox="1"/>
            <p:nvPr/>
          </p:nvSpPr>
          <p:spPr>
            <a:xfrm rot="10772275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5" name="קבוצה 54"/>
          <p:cNvGrpSpPr/>
          <p:nvPr/>
        </p:nvGrpSpPr>
        <p:grpSpPr>
          <a:xfrm>
            <a:off x="1116764" y="1344241"/>
            <a:ext cx="920915" cy="1312680"/>
            <a:chOff x="1047931" y="4391642"/>
            <a:chExt cx="1186776" cy="1807313"/>
          </a:xfrm>
        </p:grpSpPr>
        <p:pic>
          <p:nvPicPr>
            <p:cNvPr id="56" name="תמונה 5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7" name="TextBox 56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58" name="קבוצה 57"/>
          <p:cNvGrpSpPr/>
          <p:nvPr/>
        </p:nvGrpSpPr>
        <p:grpSpPr>
          <a:xfrm>
            <a:off x="10126945" y="1327092"/>
            <a:ext cx="920915" cy="1312680"/>
            <a:chOff x="1047931" y="4391642"/>
            <a:chExt cx="1186776" cy="1807313"/>
          </a:xfrm>
        </p:grpSpPr>
        <p:pic>
          <p:nvPicPr>
            <p:cNvPr id="59" name="תמונה 5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0" name="TextBox 59"/>
            <p:cNvSpPr txBox="1"/>
            <p:nvPr/>
          </p:nvSpPr>
          <p:spPr>
            <a:xfrm>
              <a:off x="1047931" y="4854251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5306553" y="2197600"/>
            <a:ext cx="1828855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ורחל נופלות לפני שמעון ולוי</a:t>
            </a:r>
          </a:p>
        </p:txBody>
      </p:sp>
      <p:sp>
        <p:nvSpPr>
          <p:cNvPr id="62" name="לחצן פעולה: בית 61">
            <a:hlinkClick r:id="" action="ppaction://hlinkshowjump?jump=firstslide" highlightClick="1"/>
          </p:cNvPr>
          <p:cNvSpPr/>
          <p:nvPr/>
        </p:nvSpPr>
        <p:spPr>
          <a:xfrm>
            <a:off x="1116764" y="5465184"/>
            <a:ext cx="400899" cy="651222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63" name="תצוגת שקופית 18">
            <a:hlinkClick r:id="rId10" action="ppaction://hlinksldjump"/>
            <a:extLst>
              <a:ext uri="{FF2B5EF4-FFF2-40B4-BE49-F238E27FC236}">
                <a16:creationId xmlns:a16="http://schemas.microsoft.com/office/drawing/2014/main" id="{C965F9B2-6046-42F0-B2AE-A87623751E3F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027717" y="5735409"/>
            <a:ext cx="1917290" cy="1078476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64" name="מלבן 63">
            <a:extLst>
              <a:ext uri="{FF2B5EF4-FFF2-40B4-BE49-F238E27FC236}">
                <a16:creationId xmlns:a16="http://schemas.microsoft.com/office/drawing/2014/main" id="{E0AD0342-75BC-4CBA-B19A-31F334D4E7A5}"/>
              </a:ext>
            </a:extLst>
          </p:cNvPr>
          <p:cNvSpPr/>
          <p:nvPr/>
        </p:nvSpPr>
        <p:spPr>
          <a:xfrm>
            <a:off x="10310443" y="5262490"/>
            <a:ext cx="152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להמשך הגמרא</a:t>
            </a:r>
          </a:p>
        </p:txBody>
      </p:sp>
      <p:grpSp>
        <p:nvGrpSpPr>
          <p:cNvPr id="65" name="קבוצה 64"/>
          <p:cNvGrpSpPr/>
          <p:nvPr/>
        </p:nvGrpSpPr>
        <p:grpSpPr>
          <a:xfrm rot="20327035">
            <a:off x="7665383" y="2843102"/>
            <a:ext cx="765010" cy="2022499"/>
            <a:chOff x="8704099" y="2668192"/>
            <a:chExt cx="765010" cy="661604"/>
          </a:xfrm>
        </p:grpSpPr>
        <p:sp>
          <p:nvSpPr>
            <p:cNvPr id="66" name="חץ למטה 65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8704099" y="286447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8986851" y="4083976"/>
            <a:ext cx="3161908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רבקה אסורה לשמעון כי היא בתו. רחל מותרת לו לייבום כי איננה אחות </a:t>
            </a:r>
            <a:r>
              <a:rPr lang="he-IL" dirty="0" err="1"/>
              <a:t>זקוקתו</a:t>
            </a:r>
            <a:endParaRPr lang="he-IL" dirty="0"/>
          </a:p>
        </p:txBody>
      </p:sp>
      <p:grpSp>
        <p:nvGrpSpPr>
          <p:cNvPr id="69" name="קבוצה 68"/>
          <p:cNvGrpSpPr/>
          <p:nvPr/>
        </p:nvGrpSpPr>
        <p:grpSpPr>
          <a:xfrm rot="1047908">
            <a:off x="3679984" y="2755805"/>
            <a:ext cx="875103" cy="2082605"/>
            <a:chOff x="8704099" y="2668192"/>
            <a:chExt cx="765010" cy="661604"/>
          </a:xfrm>
        </p:grpSpPr>
        <p:sp>
          <p:nvSpPr>
            <p:cNvPr id="70" name="חץ למטה 69"/>
            <p:cNvSpPr/>
            <p:nvPr/>
          </p:nvSpPr>
          <p:spPr>
            <a:xfrm>
              <a:off x="8928340" y="2668192"/>
              <a:ext cx="540769" cy="661604"/>
            </a:xfrm>
            <a:prstGeom prst="downArrow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8704099" y="2864470"/>
              <a:ext cx="690113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b="1" dirty="0">
                  <a:solidFill>
                    <a:srgbClr val="FFFF00"/>
                  </a:solidFill>
                </a:rPr>
                <a:t>בת</a:t>
              </a:r>
            </a:p>
          </p:txBody>
        </p:sp>
      </p:grpSp>
      <p:sp>
        <p:nvSpPr>
          <p:cNvPr id="72" name="TextBox 71"/>
          <p:cNvSpPr txBox="1"/>
          <p:nvPr/>
        </p:nvSpPr>
        <p:spPr>
          <a:xfrm>
            <a:off x="517310" y="4062121"/>
            <a:ext cx="2866178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אסורה לגד כי היא בתו. רבקה מותרת לו לייבום כי איננה אחות </a:t>
            </a:r>
            <a:r>
              <a:rPr lang="he-IL" dirty="0" err="1"/>
              <a:t>זקוקתו</a:t>
            </a:r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43599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3500"/>
                            </p:stCondLst>
                            <p:childTnLst>
                              <p:par>
                                <p:cTn id="6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6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3000"/>
                            </p:stCondLst>
                            <p:childTnLst>
                              <p:par>
                                <p:cTn id="8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500"/>
                            </p:stCondLst>
                            <p:childTnLst>
                              <p:par>
                                <p:cTn id="87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4000"/>
                            </p:stCondLst>
                            <p:childTnLst>
                              <p:par>
                                <p:cTn id="92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4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0"/>
                            </p:stCondLst>
                            <p:childTnLst>
                              <p:par>
                                <p:cTn id="9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8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1" presetID="6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3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6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6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3250"/>
                            </p:stCondLst>
                            <p:childTnLst>
                              <p:par>
                                <p:cTn id="118" presetID="45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500"/>
                            </p:stCondLst>
                            <p:childTnLst>
                              <p:par>
                                <p:cTn id="124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7000"/>
                            </p:stCondLst>
                            <p:childTnLst>
                              <p:par>
                                <p:cTn id="131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2" grpId="0" animBg="1"/>
      <p:bldP spid="33" grpId="0"/>
      <p:bldP spid="38" grpId="0" animBg="1"/>
      <p:bldP spid="39" grpId="0"/>
      <p:bldP spid="43" grpId="0" animBg="1"/>
      <p:bldP spid="44" grpId="0" animBg="1"/>
      <p:bldP spid="61" grpId="0" animBg="1"/>
      <p:bldP spid="68" grpId="0" animBg="1"/>
      <p:bldP spid="7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א'.אייר.תשפ"ב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7</a:t>
            </a:fld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2438400" y="344162"/>
            <a:ext cx="7767782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כ"ח  ב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ורב ספרא מתרגם אף אשת אחיו שלא היה בעולמו ומשכחת לה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בשיתא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אחי ואליבא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דר"ש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 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8270261" y="1716393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480982" y="1576730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10284587" y="1335274"/>
            <a:ext cx="1170677" cy="914400"/>
            <a:chOff x="3976777" y="2854245"/>
            <a:chExt cx="1170677" cy="9144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4533152" y="1802116"/>
            <a:ext cx="1016000" cy="889000"/>
            <a:chOff x="4167637" y="3734998"/>
            <a:chExt cx="10160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1287981" y="3920734"/>
            <a:ext cx="1274312" cy="1092200"/>
            <a:chOff x="5399538" y="2882900"/>
            <a:chExt cx="1274312" cy="10922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8911941" y="4005080"/>
            <a:ext cx="1106818" cy="927936"/>
            <a:chOff x="5473700" y="2876550"/>
            <a:chExt cx="1244600" cy="11049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2865735" y="1871438"/>
            <a:ext cx="1155700" cy="990600"/>
            <a:chOff x="7695484" y="1138474"/>
            <a:chExt cx="1155700" cy="9906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383946" y="1595258"/>
            <a:ext cx="1155700" cy="990600"/>
            <a:chOff x="7695484" y="1138474"/>
            <a:chExt cx="1155700" cy="9906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אשר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6134618" y="909310"/>
            <a:ext cx="692727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אחים</a:t>
            </a:r>
          </a:p>
        </p:txBody>
      </p:sp>
      <p:cxnSp>
        <p:nvCxnSpPr>
          <p:cNvPr id="31" name="מחבר חץ ישר 30"/>
          <p:cNvCxnSpPr>
            <a:stCxn id="30" idx="3"/>
          </p:cNvCxnSpPr>
          <p:nvPr/>
        </p:nvCxnSpPr>
        <p:spPr>
          <a:xfrm>
            <a:off x="6827345" y="1093976"/>
            <a:ext cx="3696218" cy="49723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חץ ישר 31"/>
          <p:cNvCxnSpPr/>
          <p:nvPr/>
        </p:nvCxnSpPr>
        <p:spPr>
          <a:xfrm>
            <a:off x="6827345" y="1290622"/>
            <a:ext cx="1783255" cy="501852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מחבר חץ ישר 32"/>
          <p:cNvCxnSpPr/>
          <p:nvPr/>
        </p:nvCxnSpPr>
        <p:spPr>
          <a:xfrm flipH="1">
            <a:off x="4996873" y="1299262"/>
            <a:ext cx="1163562" cy="67563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מחבר חץ ישר 33"/>
          <p:cNvCxnSpPr/>
          <p:nvPr/>
        </p:nvCxnSpPr>
        <p:spPr>
          <a:xfrm flipH="1">
            <a:off x="3669762" y="1185215"/>
            <a:ext cx="2410567" cy="82764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מחבר חץ ישר 34"/>
          <p:cNvCxnSpPr/>
          <p:nvPr/>
        </p:nvCxnSpPr>
        <p:spPr>
          <a:xfrm flipH="1">
            <a:off x="1457524" y="1042984"/>
            <a:ext cx="4690160" cy="81393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מחבר חץ ישר 35"/>
          <p:cNvCxnSpPr>
            <a:stCxn id="30" idx="2"/>
          </p:cNvCxnSpPr>
          <p:nvPr/>
        </p:nvCxnSpPr>
        <p:spPr>
          <a:xfrm>
            <a:off x="6480982" y="1278642"/>
            <a:ext cx="292074" cy="44675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קשת מלאה 36"/>
          <p:cNvSpPr/>
          <p:nvPr/>
        </p:nvSpPr>
        <p:spPr>
          <a:xfrm rot="10800000">
            <a:off x="1690255" y="4025978"/>
            <a:ext cx="8044871" cy="1816539"/>
          </a:xfrm>
          <a:prstGeom prst="blockArc">
            <a:avLst>
              <a:gd name="adj1" fmla="val 10675751"/>
              <a:gd name="adj2" fmla="val 0"/>
              <a:gd name="adj3" fmla="val 2500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23345" y="5392390"/>
            <a:ext cx="757382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39" name="קבוצה 38"/>
          <p:cNvGrpSpPr/>
          <p:nvPr/>
        </p:nvGrpSpPr>
        <p:grpSpPr>
          <a:xfrm rot="7858042">
            <a:off x="2009071" y="3461987"/>
            <a:ext cx="1921484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 rot="10885973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4178047">
            <a:off x="8151980" y="3210576"/>
            <a:ext cx="145509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5" name="קבוצה 4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7" name="חץ ימינה 4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49" name="קבוצה 48"/>
          <p:cNvGrpSpPr/>
          <p:nvPr/>
        </p:nvGrpSpPr>
        <p:grpSpPr>
          <a:xfrm>
            <a:off x="9028146" y="1334760"/>
            <a:ext cx="820957" cy="1088595"/>
            <a:chOff x="1098875" y="4391642"/>
            <a:chExt cx="1135832" cy="1807313"/>
          </a:xfrm>
        </p:grpSpPr>
        <p:pic>
          <p:nvPicPr>
            <p:cNvPr id="50" name="תמונה 49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1" name="TextBox 50"/>
            <p:cNvSpPr txBox="1"/>
            <p:nvPr/>
          </p:nvSpPr>
          <p:spPr>
            <a:xfrm>
              <a:off x="1098875" y="4487090"/>
              <a:ext cx="1033271" cy="7078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2" name="TextBox 51"/>
          <p:cNvSpPr txBox="1"/>
          <p:nvPr/>
        </p:nvSpPr>
        <p:spPr>
          <a:xfrm>
            <a:off x="8601545" y="4881738"/>
            <a:ext cx="3366083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 נופלת לייבום לפני לוי וגד אבל לא לפני שמעון הנשוי </a:t>
            </a:r>
            <a:r>
              <a:rPr lang="he-IL" dirty="0" smtClean="0"/>
              <a:t>לאחותה </a:t>
            </a:r>
            <a:r>
              <a:rPr lang="he-IL" dirty="0"/>
              <a:t>לאה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989751" y="2658211"/>
            <a:ext cx="3067623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יהודה נולד לפני ששרה </a:t>
            </a:r>
            <a:r>
              <a:rPr lang="he-IL" dirty="0" err="1"/>
              <a:t>התייבמה</a:t>
            </a:r>
            <a:r>
              <a:rPr lang="he-IL" dirty="0"/>
              <a:t> ולכן היא אסורה עליו מדין אשת אחיו שלא היה בעולמו</a:t>
            </a:r>
          </a:p>
        </p:txBody>
      </p:sp>
      <p:grpSp>
        <p:nvGrpSpPr>
          <p:cNvPr id="54" name="קבוצה 53"/>
          <p:cNvGrpSpPr/>
          <p:nvPr/>
        </p:nvGrpSpPr>
        <p:grpSpPr>
          <a:xfrm rot="2826922">
            <a:off x="6804857" y="3148308"/>
            <a:ext cx="2668466" cy="775295"/>
            <a:chOff x="5330952" y="4553713"/>
            <a:chExt cx="1381960" cy="775295"/>
          </a:xfrm>
        </p:grpSpPr>
        <p:sp>
          <p:nvSpPr>
            <p:cNvPr id="55" name="חץ ימינה 54"/>
            <p:cNvSpPr/>
            <p:nvPr/>
          </p:nvSpPr>
          <p:spPr>
            <a:xfrm>
              <a:off x="5330952" y="4553713"/>
              <a:ext cx="1381960" cy="775295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529660" y="4748613"/>
              <a:ext cx="848797" cy="338554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txBody>
            <a:bodyPr wrap="square" rtlCol="1">
              <a:spAutoFit/>
            </a:bodyPr>
            <a:lstStyle/>
            <a:p>
              <a:r>
                <a:rPr lang="he-IL" sz="1600" dirty="0">
                  <a:solidFill>
                    <a:schemeClr val="bg2">
                      <a:lumMod val="10000"/>
                    </a:schemeClr>
                  </a:solidFill>
                </a:rPr>
                <a:t>לוי ייבם את שרה</a:t>
              </a:r>
            </a:p>
          </p:txBody>
        </p:sp>
      </p:grpSp>
      <p:grpSp>
        <p:nvGrpSpPr>
          <p:cNvPr id="57" name="קבוצה 56"/>
          <p:cNvGrpSpPr/>
          <p:nvPr/>
        </p:nvGrpSpPr>
        <p:grpSpPr>
          <a:xfrm>
            <a:off x="2371167" y="1374192"/>
            <a:ext cx="820957" cy="1088595"/>
            <a:chOff x="1098875" y="4391642"/>
            <a:chExt cx="1135832" cy="1807313"/>
          </a:xfrm>
        </p:grpSpPr>
        <p:pic>
          <p:nvPicPr>
            <p:cNvPr id="58" name="תמונה 5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59" name="TextBox 58"/>
            <p:cNvSpPr txBox="1"/>
            <p:nvPr/>
          </p:nvSpPr>
          <p:spPr>
            <a:xfrm>
              <a:off x="1098875" y="4487090"/>
              <a:ext cx="1033271" cy="7078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240717" y="5023002"/>
            <a:ext cx="3366083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נופלת לייבום לפני יהודה וגד אבל לא לפני לוי הנשוי לאחות שרה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2139" y="2755010"/>
            <a:ext cx="3067623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אשר נולד לפני שלאה </a:t>
            </a:r>
            <a:r>
              <a:rPr lang="he-IL" dirty="0" err="1"/>
              <a:t>התייבמה</a:t>
            </a:r>
            <a:r>
              <a:rPr lang="he-IL" dirty="0"/>
              <a:t> ולכן היא אסורה עליו מדין אשת אחיו שלא היה בעולמו</a:t>
            </a:r>
          </a:p>
        </p:txBody>
      </p:sp>
      <p:grpSp>
        <p:nvGrpSpPr>
          <p:cNvPr id="62" name="קבוצה 61"/>
          <p:cNvGrpSpPr/>
          <p:nvPr/>
        </p:nvGrpSpPr>
        <p:grpSpPr>
          <a:xfrm rot="8746176">
            <a:off x="2705799" y="3210075"/>
            <a:ext cx="2668466" cy="775295"/>
            <a:chOff x="5330952" y="4553713"/>
            <a:chExt cx="1381960" cy="775295"/>
          </a:xfrm>
        </p:grpSpPr>
        <p:sp>
          <p:nvSpPr>
            <p:cNvPr id="63" name="חץ ימינה 62"/>
            <p:cNvSpPr/>
            <p:nvPr/>
          </p:nvSpPr>
          <p:spPr>
            <a:xfrm>
              <a:off x="5330952" y="4553713"/>
              <a:ext cx="1381960" cy="775295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64" name="TextBox 63"/>
            <p:cNvSpPr txBox="1"/>
            <p:nvPr/>
          </p:nvSpPr>
          <p:spPr>
            <a:xfrm rot="10557636">
              <a:off x="5529660" y="4748613"/>
              <a:ext cx="848797" cy="338554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txBody>
            <a:bodyPr wrap="square" rtlCol="1">
              <a:spAutoFit/>
            </a:bodyPr>
            <a:lstStyle/>
            <a:p>
              <a:r>
                <a:rPr lang="he-IL" sz="1600" dirty="0">
                  <a:solidFill>
                    <a:schemeClr val="bg2">
                      <a:lumMod val="10000"/>
                    </a:schemeClr>
                  </a:solidFill>
                </a:rPr>
                <a:t>גד ייבם את לאה</a:t>
              </a:r>
            </a:p>
          </p:txBody>
        </p:sp>
      </p:grpSp>
      <p:grpSp>
        <p:nvGrpSpPr>
          <p:cNvPr id="65" name="קבוצה 64"/>
          <p:cNvGrpSpPr/>
          <p:nvPr/>
        </p:nvGrpSpPr>
        <p:grpSpPr>
          <a:xfrm>
            <a:off x="7141659" y="1121708"/>
            <a:ext cx="820957" cy="1088595"/>
            <a:chOff x="1098875" y="4391642"/>
            <a:chExt cx="1135832" cy="1807313"/>
          </a:xfrm>
        </p:grpSpPr>
        <p:pic>
          <p:nvPicPr>
            <p:cNvPr id="66" name="תמונה 6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7" name="TextBox 66"/>
            <p:cNvSpPr txBox="1"/>
            <p:nvPr/>
          </p:nvSpPr>
          <p:spPr>
            <a:xfrm>
              <a:off x="1098875" y="4487090"/>
              <a:ext cx="1033271" cy="7078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68" name="קבוצה 67"/>
          <p:cNvGrpSpPr/>
          <p:nvPr/>
        </p:nvGrpSpPr>
        <p:grpSpPr>
          <a:xfrm>
            <a:off x="5141809" y="1273088"/>
            <a:ext cx="820957" cy="1088595"/>
            <a:chOff x="1098875" y="4391642"/>
            <a:chExt cx="1135832" cy="1807313"/>
          </a:xfrm>
        </p:grpSpPr>
        <p:pic>
          <p:nvPicPr>
            <p:cNvPr id="69" name="תמונה 6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0" name="TextBox 69"/>
            <p:cNvSpPr txBox="1"/>
            <p:nvPr/>
          </p:nvSpPr>
          <p:spPr>
            <a:xfrm>
              <a:off x="1098875" y="4487090"/>
              <a:ext cx="1033271" cy="707885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71" name="TextBox 70"/>
          <p:cNvSpPr txBox="1"/>
          <p:nvPr/>
        </p:nvSpPr>
        <p:spPr>
          <a:xfrm>
            <a:off x="5298686" y="5886272"/>
            <a:ext cx="5139058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מכיוון ששרה אסורה ליהודה משום שהיא אשת אחיו שלא היה בעולמו, אבל לאה מותרת לו כי היא לא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72" name="TextBox 71"/>
          <p:cNvSpPr txBox="1"/>
          <p:nvPr/>
        </p:nvSpPr>
        <p:spPr>
          <a:xfrm>
            <a:off x="-27167" y="5854554"/>
            <a:ext cx="5188633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מכיוון שלאה אסורה לאשר משום שהיא אשת אחיו שלא היה בעולמו, אבל שרה מותרת לו כי היא לא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73" name="לחצן פעולה: בית 72">
            <a:hlinkClick r:id="" action="ppaction://hlinkshowjump?jump=firstslide" highlightClick="1"/>
          </p:cNvPr>
          <p:cNvSpPr/>
          <p:nvPr/>
        </p:nvSpPr>
        <p:spPr>
          <a:xfrm>
            <a:off x="568137" y="4067466"/>
            <a:ext cx="453795" cy="54494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74" name="קבוצה 73"/>
          <p:cNvGrpSpPr/>
          <p:nvPr/>
        </p:nvGrpSpPr>
        <p:grpSpPr>
          <a:xfrm>
            <a:off x="6627019" y="3717549"/>
            <a:ext cx="986708" cy="1003300"/>
            <a:chOff x="5011768" y="3997025"/>
            <a:chExt cx="986708" cy="1003300"/>
          </a:xfrm>
        </p:grpSpPr>
        <p:pic>
          <p:nvPicPr>
            <p:cNvPr id="75" name="תמונה 7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020576" y="3997025"/>
              <a:ext cx="977900" cy="1003300"/>
            </a:xfrm>
            <a:prstGeom prst="rect">
              <a:avLst/>
            </a:prstGeom>
          </p:spPr>
        </p:pic>
        <p:sp>
          <p:nvSpPr>
            <p:cNvPr id="76" name="TextBox 75"/>
            <p:cNvSpPr txBox="1"/>
            <p:nvPr/>
          </p:nvSpPr>
          <p:spPr>
            <a:xfrm>
              <a:off x="5011768" y="4632749"/>
              <a:ext cx="663394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דבורה</a:t>
              </a:r>
            </a:p>
          </p:txBody>
        </p:sp>
      </p:grpSp>
      <p:grpSp>
        <p:nvGrpSpPr>
          <p:cNvPr id="77" name="קבוצה 76"/>
          <p:cNvGrpSpPr/>
          <p:nvPr/>
        </p:nvGrpSpPr>
        <p:grpSpPr>
          <a:xfrm>
            <a:off x="4409686" y="3960125"/>
            <a:ext cx="889000" cy="889000"/>
            <a:chOff x="1327894" y="2176378"/>
            <a:chExt cx="889000" cy="889000"/>
          </a:xfrm>
        </p:grpSpPr>
        <p:pic>
          <p:nvPicPr>
            <p:cNvPr id="78" name="תמונה 77"/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7894" y="2176378"/>
              <a:ext cx="889000" cy="889000"/>
            </a:xfrm>
            <a:prstGeom prst="rect">
              <a:avLst/>
            </a:prstGeom>
          </p:spPr>
        </p:pic>
        <p:sp>
          <p:nvSpPr>
            <p:cNvPr id="79" name="TextBox 78"/>
            <p:cNvSpPr txBox="1"/>
            <p:nvPr/>
          </p:nvSpPr>
          <p:spPr>
            <a:xfrm>
              <a:off x="1399032" y="2323999"/>
              <a:ext cx="63107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חנה</a:t>
              </a:r>
            </a:p>
          </p:txBody>
        </p:sp>
      </p:grpSp>
      <p:grpSp>
        <p:nvGrpSpPr>
          <p:cNvPr id="80" name="קבוצה 79"/>
          <p:cNvGrpSpPr/>
          <p:nvPr/>
        </p:nvGrpSpPr>
        <p:grpSpPr>
          <a:xfrm rot="6482012">
            <a:off x="4330609" y="3093273"/>
            <a:ext cx="145509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81" name="קבוצה 8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83" name="חץ ימינה 8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2" name="TextBox 81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85" name="קבוצה 84"/>
          <p:cNvGrpSpPr/>
          <p:nvPr/>
        </p:nvGrpSpPr>
        <p:grpSpPr>
          <a:xfrm rot="5124773">
            <a:off x="6447375" y="2929300"/>
            <a:ext cx="1406139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86" name="קבוצה 8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88" name="חץ ימינה 8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89" name="TextBox 8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87" name="TextBox 86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sp>
        <p:nvSpPr>
          <p:cNvPr id="90" name="TextBox 89"/>
          <p:cNvSpPr txBox="1"/>
          <p:nvPr/>
        </p:nvSpPr>
        <p:spPr>
          <a:xfrm>
            <a:off x="4891766" y="3072340"/>
            <a:ext cx="2485704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שרה ולאה נופלות לייבום לפני יהודה ואשר</a:t>
            </a:r>
          </a:p>
        </p:txBody>
      </p:sp>
      <p:pic>
        <p:nvPicPr>
          <p:cNvPr id="91" name="תצוגת שקופית 24">
            <a:hlinkClick r:id="rId12" action="ppaction://hlinksldjump"/>
            <a:extLst>
              <a:ext uri="{FF2B5EF4-FFF2-40B4-BE49-F238E27FC236}">
                <a16:creationId xmlns:a16="http://schemas.microsoft.com/office/drawing/2014/main" id="{D96226C2-F459-41B4-BB9C-A86E32EAB1F5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903974" y="6042469"/>
            <a:ext cx="1288026" cy="724515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92" name="מלבן 91">
            <a:extLst>
              <a:ext uri="{FF2B5EF4-FFF2-40B4-BE49-F238E27FC236}">
                <a16:creationId xmlns:a16="http://schemas.microsoft.com/office/drawing/2014/main" id="{1D3BF13F-D5EE-4321-82D3-6A22F8F4133B}"/>
              </a:ext>
            </a:extLst>
          </p:cNvPr>
          <p:cNvSpPr/>
          <p:nvPr/>
        </p:nvSpPr>
        <p:spPr>
          <a:xfrm>
            <a:off x="10902814" y="5665210"/>
            <a:ext cx="115456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1200" dirty="0"/>
              <a:t>להמשך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1025275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" presetClass="entr" presetSubtype="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" presetClass="entr" presetSubtype="3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250"/>
                            </p:stCondLst>
                            <p:childTnLst>
                              <p:par>
                                <p:cTn id="5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500"/>
                            </p:stCondLst>
                            <p:childTnLst>
                              <p:par>
                                <p:cTn id="7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2500"/>
                            </p:stCondLst>
                            <p:childTnLst>
                              <p:par>
                                <p:cTn id="9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500"/>
                            </p:stCondLst>
                            <p:childTnLst>
                              <p:par>
                                <p:cTn id="103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2000"/>
                            </p:stCondLst>
                            <p:childTnLst>
                              <p:par>
                                <p:cTn id="121" presetID="26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500"/>
                            </p:stCondLst>
                            <p:childTnLst>
                              <p:par>
                                <p:cTn id="147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2000"/>
                            </p:stCondLst>
                            <p:childTnLst>
                              <p:par>
                                <p:cTn id="16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7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4000"/>
                            </p:stCondLst>
                            <p:childTnLst>
                              <p:par>
                                <p:cTn id="16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250"/>
                            </p:stCondLst>
                            <p:childTnLst>
                              <p:par>
                                <p:cTn id="176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7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2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7" grpId="0" animBg="1"/>
      <p:bldP spid="38" grpId="0" animBg="1"/>
      <p:bldP spid="52" grpId="0" animBg="1"/>
      <p:bldP spid="53" grpId="0" animBg="1"/>
      <p:bldP spid="60" grpId="0" animBg="1"/>
      <p:bldP spid="61" grpId="0" animBg="1"/>
      <p:bldP spid="71" grpId="0" animBg="1"/>
      <p:bldP spid="72" grpId="0" animBg="1"/>
      <p:bldP spid="9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א'.אייר.תשפ"ב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8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242493" y="0"/>
            <a:ext cx="5707012" cy="8617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none">
            <a:spAutoFit/>
          </a:bodyPr>
          <a:lstStyle/>
          <a:p>
            <a:pPr algn="ctr"/>
            <a:r>
              <a:rPr lang="he-IL" sz="1400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דף כ"ח  ב 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למה ליה ייבם יהודה ? בלא ייבם יהודה </a:t>
            </a:r>
            <a:r>
              <a:rPr lang="he-IL" dirty="0" err="1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 משכחת לה משום צרה</a:t>
            </a:r>
          </a:p>
          <a:p>
            <a:r>
              <a:rPr lang="he-IL" dirty="0">
                <a:solidFill>
                  <a:srgbClr val="222222"/>
                </a:solidFill>
                <a:latin typeface="Narkisim" panose="020E0502050101010101" pitchFamily="34" charset="-79"/>
                <a:cs typeface="Narkisim" panose="020E0502050101010101" pitchFamily="34" charset="-79"/>
              </a:rPr>
              <a:t>רש"י: </a:t>
            </a:r>
            <a:r>
              <a:rPr lang="he-IL" sz="1400" b="1" dirty="0"/>
              <a:t>בלא ייבם יהודה </a:t>
            </a:r>
            <a:r>
              <a:rPr lang="he-IL" sz="1400" b="1" dirty="0" err="1"/>
              <a:t>נמי</a:t>
            </a:r>
            <a:r>
              <a:rPr lang="he-IL" dirty="0"/>
              <a:t> - שרי ליששכר ובחמשה אחי משכחת לה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7723134" y="1658191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5527124" y="1701485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9735976" y="1621459"/>
            <a:ext cx="1170677" cy="914400"/>
            <a:chOff x="3976777" y="2854245"/>
            <a:chExt cx="1170677" cy="9144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956232" y="1884986"/>
            <a:ext cx="1016000" cy="889000"/>
            <a:chOff x="4167637" y="3734998"/>
            <a:chExt cx="10160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323603" y="1952214"/>
            <a:ext cx="1155700" cy="990600"/>
            <a:chOff x="7695484" y="1138474"/>
            <a:chExt cx="1155700" cy="9906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21" name="מחבר חץ ישר 20"/>
          <p:cNvCxnSpPr/>
          <p:nvPr/>
        </p:nvCxnSpPr>
        <p:spPr>
          <a:xfrm flipH="1">
            <a:off x="1983736" y="1321081"/>
            <a:ext cx="3975985" cy="74910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קבוצה 21"/>
          <p:cNvGrpSpPr/>
          <p:nvPr/>
        </p:nvGrpSpPr>
        <p:grpSpPr>
          <a:xfrm>
            <a:off x="3693699" y="4178549"/>
            <a:ext cx="1274312" cy="1092200"/>
            <a:chOff x="5399538" y="2882900"/>
            <a:chExt cx="1274312" cy="1092200"/>
          </a:xfrm>
        </p:grpSpPr>
        <p:pic>
          <p:nvPicPr>
            <p:cNvPr id="23" name="תמונה 22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4" name="TextBox 23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5" name="קבוצה 24"/>
          <p:cNvGrpSpPr/>
          <p:nvPr/>
        </p:nvGrpSpPr>
        <p:grpSpPr>
          <a:xfrm>
            <a:off x="7566458" y="4339644"/>
            <a:ext cx="761162" cy="889000"/>
            <a:chOff x="4565410" y="4442364"/>
            <a:chExt cx="761162" cy="889000"/>
          </a:xfrm>
        </p:grpSpPr>
        <p:pic>
          <p:nvPicPr>
            <p:cNvPr id="26" name="תמונה 25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948218" y="1062182"/>
            <a:ext cx="643389" cy="3694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29" name="מחבר חץ ישר 28"/>
          <p:cNvCxnSpPr/>
          <p:nvPr/>
        </p:nvCxnSpPr>
        <p:spPr>
          <a:xfrm flipH="1">
            <a:off x="4330855" y="1360606"/>
            <a:ext cx="1616482" cy="71899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מחבר חץ ישר 29"/>
          <p:cNvCxnSpPr>
            <a:stCxn id="28" idx="2"/>
          </p:cNvCxnSpPr>
          <p:nvPr/>
        </p:nvCxnSpPr>
        <p:spPr>
          <a:xfrm flipH="1">
            <a:off x="6150310" y="1431636"/>
            <a:ext cx="119603" cy="56437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מחבר חץ ישר 30"/>
          <p:cNvCxnSpPr/>
          <p:nvPr/>
        </p:nvCxnSpPr>
        <p:spPr>
          <a:xfrm>
            <a:off x="6625292" y="1509517"/>
            <a:ext cx="1522276" cy="48649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מחבר חץ ישר 31"/>
          <p:cNvCxnSpPr>
            <a:stCxn id="28" idx="3"/>
          </p:cNvCxnSpPr>
          <p:nvPr/>
        </p:nvCxnSpPr>
        <p:spPr>
          <a:xfrm>
            <a:off x="6591607" y="1246909"/>
            <a:ext cx="3355600" cy="38513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קשת מלאה 32"/>
          <p:cNvSpPr/>
          <p:nvPr/>
        </p:nvSpPr>
        <p:spPr>
          <a:xfrm rot="10800000">
            <a:off x="4280799" y="4756864"/>
            <a:ext cx="3866767" cy="1072739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744811" y="5460272"/>
            <a:ext cx="786919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35" name="קבוצה 34"/>
          <p:cNvGrpSpPr/>
          <p:nvPr/>
        </p:nvGrpSpPr>
        <p:grpSpPr>
          <a:xfrm rot="15849450">
            <a:off x="3393887" y="3369100"/>
            <a:ext cx="1468148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36" name="קבוצה 35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38" name="חץ ימינה 37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0" name="קבוצה 39"/>
          <p:cNvGrpSpPr/>
          <p:nvPr/>
        </p:nvGrpSpPr>
        <p:grpSpPr>
          <a:xfrm rot="16200000">
            <a:off x="7181879" y="3230311"/>
            <a:ext cx="1634856" cy="573531"/>
            <a:chOff x="3338940" y="3851820"/>
            <a:chExt cx="1006145" cy="573531"/>
          </a:xfrm>
          <a:solidFill>
            <a:schemeClr val="accent4">
              <a:lumMod val="60000"/>
              <a:lumOff val="40000"/>
            </a:schemeClr>
          </a:solidFill>
        </p:grpSpPr>
        <p:grpSp>
          <p:nvGrpSpPr>
            <p:cNvPr id="41" name="קבוצה 40"/>
            <p:cNvGrpSpPr/>
            <p:nvPr/>
          </p:nvGrpSpPr>
          <p:grpSpPr>
            <a:xfrm rot="10800000">
              <a:off x="3338940" y="3851820"/>
              <a:ext cx="1001755" cy="573531"/>
              <a:chOff x="3450565" y="4015722"/>
              <a:chExt cx="1035170" cy="573531"/>
            </a:xfrm>
            <a:grpFill/>
          </p:grpSpPr>
          <p:sp>
            <p:nvSpPr>
              <p:cNvPr id="43" name="חץ ימינה 42"/>
              <p:cNvSpPr/>
              <p:nvPr/>
            </p:nvSpPr>
            <p:spPr>
              <a:xfrm>
                <a:off x="3450565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3601484" y="4014017"/>
              <a:ext cx="743601" cy="307777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400" dirty="0"/>
                <a:t>נשא אישה</a:t>
              </a:r>
            </a:p>
          </p:txBody>
        </p:sp>
      </p:grpSp>
      <p:grpSp>
        <p:nvGrpSpPr>
          <p:cNvPr id="45" name="קבוצה 44"/>
          <p:cNvGrpSpPr/>
          <p:nvPr/>
        </p:nvGrpSpPr>
        <p:grpSpPr>
          <a:xfrm>
            <a:off x="8502947" y="1415705"/>
            <a:ext cx="1078023" cy="1031809"/>
            <a:chOff x="902448" y="4227323"/>
            <a:chExt cx="1105790" cy="1807313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2448" y="4227323"/>
              <a:ext cx="1105790" cy="1807313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927737" y="4558483"/>
              <a:ext cx="1033272" cy="707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8337964" y="4407656"/>
            <a:ext cx="3487425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נופלת לפני לוי לייבום אבל לא לפני שמעון כי הוא הבעל של אחותה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127729" y="2776679"/>
            <a:ext cx="3986217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יהודה נולד לפני שרחל </a:t>
            </a:r>
            <a:r>
              <a:rPr lang="he-IL" dirty="0" err="1"/>
              <a:t>התייבמה</a:t>
            </a:r>
            <a:r>
              <a:rPr lang="he-IL" dirty="0"/>
              <a:t> ולכן היא אסורה לו משום אשת אחיו שלא היה בעולם</a:t>
            </a:r>
          </a:p>
        </p:txBody>
      </p:sp>
      <p:grpSp>
        <p:nvGrpSpPr>
          <p:cNvPr id="50" name="קבוצה 49"/>
          <p:cNvGrpSpPr/>
          <p:nvPr/>
        </p:nvGrpSpPr>
        <p:grpSpPr>
          <a:xfrm rot="2826922">
            <a:off x="5841857" y="3168628"/>
            <a:ext cx="2400215" cy="775295"/>
            <a:chOff x="5330952" y="4553713"/>
            <a:chExt cx="1381960" cy="775295"/>
          </a:xfrm>
        </p:grpSpPr>
        <p:sp>
          <p:nvSpPr>
            <p:cNvPr id="51" name="חץ ימינה 50"/>
            <p:cNvSpPr/>
            <p:nvPr/>
          </p:nvSpPr>
          <p:spPr>
            <a:xfrm>
              <a:off x="5330952" y="4553713"/>
              <a:ext cx="1381960" cy="775295"/>
            </a:xfrm>
            <a:prstGeom prst="rightArrow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423398" y="4764002"/>
              <a:ext cx="955059" cy="307777"/>
            </a:xfrm>
            <a:prstGeom prst="rect">
              <a:avLst/>
            </a:prstGeom>
            <a:noFill/>
            <a:ln>
              <a:solidFill>
                <a:srgbClr val="FFFF00"/>
              </a:solidFill>
            </a:ln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2">
                      <a:lumMod val="10000"/>
                    </a:schemeClr>
                  </a:solidFill>
                </a:rPr>
                <a:t>לוי ייבם את </a:t>
              </a:r>
              <a:r>
                <a:rPr lang="he-IL" sz="1400" dirty="0" err="1">
                  <a:solidFill>
                    <a:schemeClr val="bg2">
                      <a:lumMod val="10000"/>
                    </a:schemeClr>
                  </a:solidFill>
                </a:rPr>
                <a:t>את</a:t>
              </a:r>
              <a:r>
                <a:rPr lang="he-IL" sz="1400" dirty="0">
                  <a:solidFill>
                    <a:schemeClr val="bg2">
                      <a:lumMod val="10000"/>
                    </a:schemeClr>
                  </a:solidFill>
                </a:rPr>
                <a:t> רחל</a:t>
              </a:r>
            </a:p>
          </p:txBody>
        </p:sp>
      </p:grpSp>
      <p:grpSp>
        <p:nvGrpSpPr>
          <p:cNvPr id="53" name="קבוצה 52"/>
          <p:cNvGrpSpPr/>
          <p:nvPr/>
        </p:nvGrpSpPr>
        <p:grpSpPr>
          <a:xfrm>
            <a:off x="2623745" y="1297909"/>
            <a:ext cx="1078023" cy="1031809"/>
            <a:chOff x="902448" y="4227323"/>
            <a:chExt cx="1105790" cy="1807313"/>
          </a:xfrm>
        </p:grpSpPr>
        <p:pic>
          <p:nvPicPr>
            <p:cNvPr id="54" name="תמונה 53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2448" y="4227323"/>
              <a:ext cx="1105790" cy="1807313"/>
            </a:xfrm>
            <a:prstGeom prst="rect">
              <a:avLst/>
            </a:prstGeom>
          </p:spPr>
        </p:pic>
        <p:sp>
          <p:nvSpPr>
            <p:cNvPr id="55" name="TextBox 54"/>
            <p:cNvSpPr txBox="1"/>
            <p:nvPr/>
          </p:nvSpPr>
          <p:spPr>
            <a:xfrm>
              <a:off x="927737" y="4558483"/>
              <a:ext cx="1033272" cy="707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299268" y="4362893"/>
            <a:ext cx="3487425" cy="64633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לאה נופלת לפני יהודה לייבום אבל לא לפני לוי כי הוא הבעל של אחותה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7976" y="2835260"/>
            <a:ext cx="3986217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גד נולד לפני שרחל </a:t>
            </a:r>
            <a:r>
              <a:rPr lang="he-IL" dirty="0" err="1"/>
              <a:t>התייבמה</a:t>
            </a:r>
            <a:r>
              <a:rPr lang="he-IL" dirty="0"/>
              <a:t> ולכן היא אסורה לו משום אשת אחיו שלא היה בעולם</a:t>
            </a:r>
          </a:p>
        </p:txBody>
      </p:sp>
      <p:grpSp>
        <p:nvGrpSpPr>
          <p:cNvPr id="58" name="קבוצה 57"/>
          <p:cNvGrpSpPr/>
          <p:nvPr/>
        </p:nvGrpSpPr>
        <p:grpSpPr>
          <a:xfrm>
            <a:off x="6275970" y="1280785"/>
            <a:ext cx="1078023" cy="1031809"/>
            <a:chOff x="902448" y="4227323"/>
            <a:chExt cx="1105790" cy="1807313"/>
          </a:xfrm>
        </p:grpSpPr>
        <p:pic>
          <p:nvPicPr>
            <p:cNvPr id="59" name="תמונה 58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2448" y="4227323"/>
              <a:ext cx="1105790" cy="1807313"/>
            </a:xfrm>
            <a:prstGeom prst="rect">
              <a:avLst/>
            </a:prstGeom>
          </p:spPr>
        </p:pic>
        <p:sp>
          <p:nvSpPr>
            <p:cNvPr id="60" name="TextBox 59"/>
            <p:cNvSpPr txBox="1"/>
            <p:nvPr/>
          </p:nvSpPr>
          <p:spPr>
            <a:xfrm>
              <a:off x="927737" y="4558483"/>
              <a:ext cx="1033272" cy="70788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61" name="TextBox 60"/>
          <p:cNvSpPr txBox="1"/>
          <p:nvPr/>
        </p:nvSpPr>
        <p:spPr>
          <a:xfrm>
            <a:off x="4479303" y="4166088"/>
            <a:ext cx="2739003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ולאה נשות לוי ושמעון נופלות לפני גד ויהודה לייבום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5813826" y="5862590"/>
            <a:ext cx="406629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כיוון שרחל אסורה ליהודה משום אשת אחיו שלא הייתה בעולמו ואינה זקוקה לו לכן לאה מותרת ליהודה כי היא איננה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63" name="TextBox 62"/>
          <p:cNvSpPr txBox="1"/>
          <p:nvPr/>
        </p:nvSpPr>
        <p:spPr>
          <a:xfrm>
            <a:off x="279652" y="5468810"/>
            <a:ext cx="4066294" cy="9233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כיוון שלאה אסורה לגד משום אשת אחיו שלא הייתה בעולמו ואינה זקוקה לו לכן רחל מותרת לגד כי היא איננה אחות </a:t>
            </a:r>
            <a:r>
              <a:rPr lang="he-IL" dirty="0" err="1"/>
              <a:t>זקוקתו</a:t>
            </a:r>
            <a:endParaRPr lang="he-IL" dirty="0"/>
          </a:p>
        </p:txBody>
      </p:sp>
      <p:sp>
        <p:nvSpPr>
          <p:cNvPr id="64" name="לחצן פעולה: בית 63">
            <a:hlinkClick r:id="" action="ppaction://hlinkshowjump?jump=firstslide" highlightClick="1"/>
          </p:cNvPr>
          <p:cNvSpPr/>
          <p:nvPr/>
        </p:nvSpPr>
        <p:spPr>
          <a:xfrm>
            <a:off x="590598" y="609600"/>
            <a:ext cx="479274" cy="54494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65" name="תצוגת שקופית 34">
            <a:hlinkClick r:id="rId10" action="ppaction://hlinksldjump"/>
            <a:extLst>
              <a:ext uri="{FF2B5EF4-FFF2-40B4-BE49-F238E27FC236}">
                <a16:creationId xmlns:a16="http://schemas.microsoft.com/office/drawing/2014/main" id="{14F39F3D-D2B2-4FD2-9362-1742ED548FD6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567307" y="5916723"/>
            <a:ext cx="1545239" cy="869197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66" name="מלבן 65">
            <a:extLst>
              <a:ext uri="{FF2B5EF4-FFF2-40B4-BE49-F238E27FC236}">
                <a16:creationId xmlns:a16="http://schemas.microsoft.com/office/drawing/2014/main" id="{8DB10AD8-E6BB-4521-ADD8-1EC8E41C89C9}"/>
              </a:ext>
            </a:extLst>
          </p:cNvPr>
          <p:cNvSpPr/>
          <p:nvPr/>
        </p:nvSpPr>
        <p:spPr>
          <a:xfrm>
            <a:off x="10582961" y="5449829"/>
            <a:ext cx="152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להמשך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600016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" presetClass="entr" presetSubtype="1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250"/>
                            </p:stCondLst>
                            <p:childTnLst>
                              <p:par>
                                <p:cTn id="5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ntr" presetSubtype="9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250"/>
                            </p:stCondLst>
                            <p:childTnLst>
                              <p:par>
                                <p:cTn id="7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500"/>
                            </p:stCondLst>
                            <p:childTnLst>
                              <p:par>
                                <p:cTn id="78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3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3000"/>
                            </p:stCondLst>
                            <p:childTnLst>
                              <p:par>
                                <p:cTn id="95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3750"/>
                            </p:stCondLst>
                            <p:childTnLst>
                              <p:par>
                                <p:cTn id="103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250"/>
                            </p:stCondLst>
                            <p:childTnLst>
                              <p:par>
                                <p:cTn id="110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1750"/>
                            </p:stCondLst>
                            <p:childTnLst>
                              <p:par>
                                <p:cTn id="129" presetID="45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2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4500"/>
                            </p:stCondLst>
                            <p:childTnLst>
                              <p:par>
                                <p:cTn id="135" presetID="45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3" grpId="0" animBg="1"/>
      <p:bldP spid="34" grpId="0" animBg="1"/>
      <p:bldP spid="48" grpId="0" animBg="1"/>
      <p:bldP spid="49" grpId="0" animBg="1"/>
      <p:bldP spid="56" grpId="0" animBg="1"/>
      <p:bldP spid="57" grpId="0" animBg="1"/>
      <p:bldP spid="61" grpId="0" animBg="1"/>
      <p:bldP spid="62" grpId="0" animBg="1"/>
      <p:bldP spid="6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א'.אייר.תשפ"ב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9</a:t>
            </a:fld>
            <a:endParaRPr lang="he-IL" dirty="0"/>
          </a:p>
        </p:txBody>
      </p:sp>
      <p:sp>
        <p:nvSpPr>
          <p:cNvPr id="5" name="מלבן 4"/>
          <p:cNvSpPr/>
          <p:nvPr/>
        </p:nvSpPr>
        <p:spPr>
          <a:xfrm>
            <a:off x="1441639" y="33928"/>
            <a:ext cx="8664787" cy="92333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b="1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he-IL" sz="1400" b="1" dirty="0">
                <a:solidFill>
                  <a:srgbClr val="222222"/>
                </a:solidFill>
                <a:latin typeface="Arial" panose="020B0604020202020204" pitchFamily="34" charset="0"/>
              </a:rPr>
              <a:t>דף כ"ח   ב</a:t>
            </a:r>
          </a:p>
          <a:p>
            <a:pPr algn="ctr"/>
            <a:r>
              <a:rPr lang="he-IL" sz="1600" dirty="0">
                <a:solidFill>
                  <a:srgbClr val="222222"/>
                </a:solidFill>
                <a:latin typeface="Arial" panose="020B0604020202020204" pitchFamily="34" charset="0"/>
              </a:rPr>
              <a:t>רש"י:  </a:t>
            </a:r>
            <a:r>
              <a:rPr lang="he-IL" sz="1600" b="1" dirty="0">
                <a:solidFill>
                  <a:srgbClr val="222222"/>
                </a:solidFill>
                <a:latin typeface="Arial" panose="020B0604020202020204" pitchFamily="34" charset="0"/>
              </a:rPr>
              <a:t>ומשום צרה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 - האי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דנקט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: ייבם יהודה, משום צרה, </a:t>
            </a:r>
          </a:p>
          <a:p>
            <a:pPr algn="ctr"/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דבעי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אשכוחי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he-IL" dirty="0" err="1">
                <a:solidFill>
                  <a:srgbClr val="222222"/>
                </a:solidFill>
                <a:latin typeface="Arial" panose="020B0604020202020204" pitchFamily="34" charset="0"/>
              </a:rPr>
              <a:t>נמי</a:t>
            </a:r>
            <a:r>
              <a:rPr lang="he-IL" dirty="0">
                <a:solidFill>
                  <a:srgbClr val="222222"/>
                </a:solidFill>
                <a:latin typeface="Arial" panose="020B0604020202020204" pitchFamily="34" charset="0"/>
              </a:rPr>
              <a:t> בצרה האסורה לזה מותרת לזה, ואפשר רק בששה אחים ולא בחמישה </a:t>
            </a:r>
            <a:endParaRPr lang="he-IL" dirty="0"/>
          </a:p>
        </p:txBody>
      </p:sp>
      <p:grpSp>
        <p:nvGrpSpPr>
          <p:cNvPr id="6" name="קבוצה 5"/>
          <p:cNvGrpSpPr/>
          <p:nvPr/>
        </p:nvGrpSpPr>
        <p:grpSpPr>
          <a:xfrm>
            <a:off x="8241485" y="1774724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6182532" y="1886621"/>
            <a:ext cx="939800" cy="990600"/>
            <a:chOff x="4794371" y="3098561"/>
            <a:chExt cx="9398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371" y="3098561"/>
              <a:ext cx="9398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4994693" y="3726612"/>
              <a:ext cx="58659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לוי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3941963" y="1866850"/>
            <a:ext cx="1170677" cy="914400"/>
            <a:chOff x="3976777" y="2854245"/>
            <a:chExt cx="1170677" cy="914400"/>
          </a:xfrm>
        </p:grpSpPr>
        <p:pic>
          <p:nvPicPr>
            <p:cNvPr id="13" name="תמונה 12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14" name="TextBox 13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15" name="קבוצה 14"/>
          <p:cNvGrpSpPr/>
          <p:nvPr/>
        </p:nvGrpSpPr>
        <p:grpSpPr>
          <a:xfrm>
            <a:off x="2393060" y="1968310"/>
            <a:ext cx="1016000" cy="889000"/>
            <a:chOff x="4167637" y="3734998"/>
            <a:chExt cx="1016000" cy="8890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4281277" y="3902499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גד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3172252" y="3686377"/>
            <a:ext cx="1274312" cy="1092200"/>
            <a:chOff x="5399538" y="2882900"/>
            <a:chExt cx="1274312" cy="10922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21" name="קבוצה 20"/>
          <p:cNvGrpSpPr/>
          <p:nvPr/>
        </p:nvGrpSpPr>
        <p:grpSpPr>
          <a:xfrm>
            <a:off x="8140931" y="4090028"/>
            <a:ext cx="1106818" cy="927936"/>
            <a:chOff x="5473700" y="2876550"/>
            <a:chExt cx="1244600" cy="1104900"/>
          </a:xfrm>
        </p:grpSpPr>
        <p:pic>
          <p:nvPicPr>
            <p:cNvPr id="22" name="תמונה 21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473700" y="2876550"/>
              <a:ext cx="1244600" cy="1104900"/>
            </a:xfrm>
            <a:prstGeom prst="rect">
              <a:avLst/>
            </a:prstGeom>
          </p:spPr>
        </p:pic>
        <p:sp>
          <p:nvSpPr>
            <p:cNvPr id="23" name="TextBox 22"/>
            <p:cNvSpPr txBox="1"/>
            <p:nvPr/>
          </p:nvSpPr>
          <p:spPr>
            <a:xfrm>
              <a:off x="5473700" y="3051597"/>
              <a:ext cx="733246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שרה</a:t>
              </a:r>
            </a:p>
          </p:txBody>
        </p:sp>
      </p:grpSp>
      <p:grpSp>
        <p:nvGrpSpPr>
          <p:cNvPr id="24" name="קבוצה 23"/>
          <p:cNvGrpSpPr/>
          <p:nvPr/>
        </p:nvGrpSpPr>
        <p:grpSpPr>
          <a:xfrm>
            <a:off x="1701560" y="4240215"/>
            <a:ext cx="761162" cy="889000"/>
            <a:chOff x="4565410" y="4442364"/>
            <a:chExt cx="761162" cy="889000"/>
          </a:xfrm>
        </p:grpSpPr>
        <p:pic>
          <p:nvPicPr>
            <p:cNvPr id="25" name="תמונה 24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6" name="TextBox 25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>
            <a:off x="6402385" y="3846440"/>
            <a:ext cx="934053" cy="990600"/>
            <a:chOff x="5147576" y="4839179"/>
            <a:chExt cx="723900" cy="889000"/>
          </a:xfrm>
        </p:grpSpPr>
        <p:pic>
          <p:nvPicPr>
            <p:cNvPr id="28" name="תמונה 27"/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147576" y="4839179"/>
              <a:ext cx="723900" cy="889000"/>
            </a:xfrm>
            <a:prstGeom prst="rect">
              <a:avLst/>
            </a:prstGeom>
          </p:spPr>
        </p:pic>
        <p:sp>
          <p:nvSpPr>
            <p:cNvPr id="29" name="TextBox 28"/>
            <p:cNvSpPr txBox="1"/>
            <p:nvPr/>
          </p:nvSpPr>
          <p:spPr>
            <a:xfrm>
              <a:off x="5183639" y="4948471"/>
              <a:ext cx="600168" cy="26161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100" dirty="0">
                  <a:solidFill>
                    <a:schemeClr val="bg1"/>
                  </a:solidFill>
                </a:rPr>
                <a:t>רבקה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>
            <a:off x="10467109" y="1799750"/>
            <a:ext cx="1155700" cy="990600"/>
            <a:chOff x="7695484" y="1138474"/>
            <a:chExt cx="1155700" cy="990600"/>
          </a:xfrm>
        </p:grpSpPr>
        <p:pic>
          <p:nvPicPr>
            <p:cNvPr id="31" name="תמונה 30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32" name="TextBox 3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33" name="מחבר חץ ישר 32"/>
          <p:cNvCxnSpPr/>
          <p:nvPr/>
        </p:nvCxnSpPr>
        <p:spPr>
          <a:xfrm flipH="1">
            <a:off x="1201597" y="1241493"/>
            <a:ext cx="4257094" cy="63665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קבוצה 33"/>
          <p:cNvGrpSpPr/>
          <p:nvPr/>
        </p:nvGrpSpPr>
        <p:grpSpPr>
          <a:xfrm>
            <a:off x="244400" y="1824785"/>
            <a:ext cx="1155700" cy="990600"/>
            <a:chOff x="7695484" y="1138474"/>
            <a:chExt cx="1155700" cy="990600"/>
          </a:xfrm>
        </p:grpSpPr>
        <p:pic>
          <p:nvPicPr>
            <p:cNvPr id="35" name="תמונה 34"/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36" name="TextBox 35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אשר</a:t>
              </a:r>
            </a:p>
          </p:txBody>
        </p:sp>
      </p:grpSp>
      <p:sp>
        <p:nvSpPr>
          <p:cNvPr id="37" name="TextBox 36"/>
          <p:cNvSpPr txBox="1"/>
          <p:nvPr/>
        </p:nvSpPr>
        <p:spPr>
          <a:xfrm>
            <a:off x="5458691" y="1185215"/>
            <a:ext cx="985700" cy="369332"/>
          </a:xfrm>
          <a:prstGeom prst="rect">
            <a:avLst/>
          </a:prstGeom>
          <a:solidFill>
            <a:schemeClr val="accent1"/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cxnSp>
        <p:nvCxnSpPr>
          <p:cNvPr id="38" name="מחבר חץ ישר 37"/>
          <p:cNvCxnSpPr/>
          <p:nvPr/>
        </p:nvCxnSpPr>
        <p:spPr>
          <a:xfrm flipH="1">
            <a:off x="3016555" y="1481069"/>
            <a:ext cx="2395567" cy="60581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מחבר חץ ישר 38"/>
          <p:cNvCxnSpPr>
            <a:stCxn id="37" idx="2"/>
          </p:cNvCxnSpPr>
          <p:nvPr/>
        </p:nvCxnSpPr>
        <p:spPr>
          <a:xfrm flipH="1">
            <a:off x="4935789" y="1554547"/>
            <a:ext cx="1015752" cy="5323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מחבר חץ ישר 39"/>
          <p:cNvCxnSpPr>
            <a:stCxn id="37" idx="2"/>
          </p:cNvCxnSpPr>
          <p:nvPr/>
        </p:nvCxnSpPr>
        <p:spPr>
          <a:xfrm>
            <a:off x="5951541" y="1554547"/>
            <a:ext cx="459554" cy="51376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מחבר חץ ישר 40"/>
          <p:cNvCxnSpPr>
            <a:stCxn id="37" idx="3"/>
          </p:cNvCxnSpPr>
          <p:nvPr/>
        </p:nvCxnSpPr>
        <p:spPr>
          <a:xfrm>
            <a:off x="6444391" y="1369881"/>
            <a:ext cx="2166209" cy="454904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מחבר חץ ישר 41"/>
          <p:cNvCxnSpPr/>
          <p:nvPr/>
        </p:nvCxnSpPr>
        <p:spPr>
          <a:xfrm>
            <a:off x="6427401" y="1255531"/>
            <a:ext cx="4308112" cy="58295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קשת מלאה 42"/>
          <p:cNvSpPr/>
          <p:nvPr/>
        </p:nvSpPr>
        <p:spPr>
          <a:xfrm rot="10800000">
            <a:off x="3861323" y="4205707"/>
            <a:ext cx="3140188" cy="1033272"/>
          </a:xfrm>
          <a:prstGeom prst="blockArc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4" name="קשת מלאה 43"/>
          <p:cNvSpPr/>
          <p:nvPr/>
        </p:nvSpPr>
        <p:spPr>
          <a:xfrm rot="10800000">
            <a:off x="1772549" y="4506069"/>
            <a:ext cx="7736480" cy="1429724"/>
          </a:xfrm>
          <a:prstGeom prst="blockArc">
            <a:avLst>
              <a:gd name="adj1" fmla="val 10487504"/>
              <a:gd name="adj2" fmla="val 351991"/>
              <a:gd name="adj3" fmla="val 26166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5443665" y="5603117"/>
            <a:ext cx="730199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4935789" y="4863589"/>
            <a:ext cx="888001" cy="36933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אחיות</a:t>
            </a:r>
          </a:p>
        </p:txBody>
      </p:sp>
      <p:grpSp>
        <p:nvGrpSpPr>
          <p:cNvPr id="47" name="קבוצה 46"/>
          <p:cNvGrpSpPr/>
          <p:nvPr/>
        </p:nvGrpSpPr>
        <p:grpSpPr>
          <a:xfrm rot="6736432">
            <a:off x="3714646" y="3201348"/>
            <a:ext cx="1270285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8" name="קבוצה 4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0" name="חץ ימינה 4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9" name="TextBox 48"/>
            <p:cNvSpPr txBox="1"/>
            <p:nvPr/>
          </p:nvSpPr>
          <p:spPr>
            <a:xfrm rot="10374688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2" name="קבוצה 51"/>
          <p:cNvGrpSpPr/>
          <p:nvPr/>
        </p:nvGrpSpPr>
        <p:grpSpPr>
          <a:xfrm rot="6800471">
            <a:off x="2093138" y="3247049"/>
            <a:ext cx="1463943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3" name="קבוצה 5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5" name="חץ ימינה 5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4" name="TextBox 53"/>
            <p:cNvSpPr txBox="1"/>
            <p:nvPr/>
          </p:nvSpPr>
          <p:spPr>
            <a:xfrm rot="10792377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57" name="קבוצה 56"/>
          <p:cNvGrpSpPr/>
          <p:nvPr/>
        </p:nvGrpSpPr>
        <p:grpSpPr>
          <a:xfrm rot="5069467">
            <a:off x="6219373" y="3137914"/>
            <a:ext cx="1171805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58" name="קבוצה 5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0" name="חץ ימינה 5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59" name="TextBox 5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62" name="קבוצה 61"/>
          <p:cNvGrpSpPr/>
          <p:nvPr/>
        </p:nvGrpSpPr>
        <p:grpSpPr>
          <a:xfrm rot="5791106">
            <a:off x="8101196" y="3147622"/>
            <a:ext cx="140054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63" name="קבוצה 6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65" name="חץ ימינה 6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64" name="TextBox 63"/>
            <p:cNvSpPr txBox="1"/>
            <p:nvPr/>
          </p:nvSpPr>
          <p:spPr>
            <a:xfrm rot="11089497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67" name="קבוצה 66">
            <a:extLst>
              <a:ext uri="{FF2B5EF4-FFF2-40B4-BE49-F238E27FC236}">
                <a16:creationId xmlns:a16="http://schemas.microsoft.com/office/drawing/2014/main" id="{290F1665-C0C4-4EF9-BF59-874A777E14A4}"/>
              </a:ext>
            </a:extLst>
          </p:cNvPr>
          <p:cNvGrpSpPr/>
          <p:nvPr/>
        </p:nvGrpSpPr>
        <p:grpSpPr>
          <a:xfrm>
            <a:off x="9227554" y="1504995"/>
            <a:ext cx="932990" cy="981279"/>
            <a:chOff x="1128917" y="4391642"/>
            <a:chExt cx="1105790" cy="1807313"/>
          </a:xfrm>
        </p:grpSpPr>
        <p:pic>
          <p:nvPicPr>
            <p:cNvPr id="68" name="תמונה 67">
              <a:extLst>
                <a:ext uri="{FF2B5EF4-FFF2-40B4-BE49-F238E27FC236}">
                  <a16:creationId xmlns:a16="http://schemas.microsoft.com/office/drawing/2014/main" id="{802E1A86-7CFE-4926-A1CA-A7B0D35EC7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F5745089-0B04-4C2A-9F3E-47B2EE9C1650}"/>
                </a:ext>
              </a:extLst>
            </p:cNvPr>
            <p:cNvSpPr txBox="1"/>
            <p:nvPr/>
          </p:nvSpPr>
          <p:spPr>
            <a:xfrm>
              <a:off x="1137295" y="4464157"/>
              <a:ext cx="1033271" cy="13983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8449349" y="4769152"/>
            <a:ext cx="3211738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שרה נופלת לפני לוי ויהודה לייבום</a:t>
            </a:r>
          </a:p>
          <a:p>
            <a:r>
              <a:rPr lang="he-IL" dirty="0"/>
              <a:t>ולא לפני גד הנשוי לאחותה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9429852" y="2779355"/>
            <a:ext cx="2637843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לפני </a:t>
            </a:r>
            <a:r>
              <a:rPr lang="he-IL" dirty="0" err="1"/>
              <a:t>שהתייבמה</a:t>
            </a:r>
            <a:r>
              <a:rPr lang="he-IL" dirty="0"/>
              <a:t> שרה נולד שמעון האסור לה משום שהוא אחיו שלא היה בעולמו</a:t>
            </a:r>
          </a:p>
        </p:txBody>
      </p:sp>
      <p:grpSp>
        <p:nvGrpSpPr>
          <p:cNvPr id="72" name="קבוצה 71"/>
          <p:cNvGrpSpPr/>
          <p:nvPr/>
        </p:nvGrpSpPr>
        <p:grpSpPr>
          <a:xfrm rot="3040797">
            <a:off x="6564710" y="3059139"/>
            <a:ext cx="2209766" cy="937841"/>
            <a:chOff x="5330952" y="4553712"/>
            <a:chExt cx="1381960" cy="775295"/>
          </a:xfrm>
        </p:grpSpPr>
        <p:sp>
          <p:nvSpPr>
            <p:cNvPr id="73" name="חץ ימינה 72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43639" y="4651127"/>
              <a:ext cx="685800" cy="646331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לוי ייבם את שרה</a:t>
              </a:r>
            </a:p>
          </p:txBody>
        </p:sp>
      </p:grpSp>
      <p:grpSp>
        <p:nvGrpSpPr>
          <p:cNvPr id="75" name="קבוצה 74">
            <a:extLst>
              <a:ext uri="{FF2B5EF4-FFF2-40B4-BE49-F238E27FC236}">
                <a16:creationId xmlns:a16="http://schemas.microsoft.com/office/drawing/2014/main" id="{290F1665-C0C4-4EF9-BF59-874A777E14A4}"/>
              </a:ext>
            </a:extLst>
          </p:cNvPr>
          <p:cNvGrpSpPr/>
          <p:nvPr/>
        </p:nvGrpSpPr>
        <p:grpSpPr>
          <a:xfrm>
            <a:off x="3082034" y="1464006"/>
            <a:ext cx="932990" cy="981279"/>
            <a:chOff x="1128917" y="4391642"/>
            <a:chExt cx="1105790" cy="1807313"/>
          </a:xfrm>
        </p:grpSpPr>
        <p:pic>
          <p:nvPicPr>
            <p:cNvPr id="76" name="תמונה 75">
              <a:extLst>
                <a:ext uri="{FF2B5EF4-FFF2-40B4-BE49-F238E27FC236}">
                  <a16:creationId xmlns:a16="http://schemas.microsoft.com/office/drawing/2014/main" id="{802E1A86-7CFE-4926-A1CA-A7B0D35EC7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F5745089-0B04-4C2A-9F3E-47B2EE9C1650}"/>
                </a:ext>
              </a:extLst>
            </p:cNvPr>
            <p:cNvSpPr txBox="1"/>
            <p:nvPr/>
          </p:nvSpPr>
          <p:spPr>
            <a:xfrm>
              <a:off x="1137295" y="4464157"/>
              <a:ext cx="1033271" cy="13983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78" name="קבוצה 77">
            <a:extLst>
              <a:ext uri="{FF2B5EF4-FFF2-40B4-BE49-F238E27FC236}">
                <a16:creationId xmlns:a16="http://schemas.microsoft.com/office/drawing/2014/main" id="{290F1665-C0C4-4EF9-BF59-874A777E14A4}"/>
              </a:ext>
            </a:extLst>
          </p:cNvPr>
          <p:cNvGrpSpPr/>
          <p:nvPr/>
        </p:nvGrpSpPr>
        <p:grpSpPr>
          <a:xfrm>
            <a:off x="6903379" y="1453987"/>
            <a:ext cx="932990" cy="981279"/>
            <a:chOff x="1128917" y="4391642"/>
            <a:chExt cx="1105790" cy="1807313"/>
          </a:xfrm>
        </p:grpSpPr>
        <p:pic>
          <p:nvPicPr>
            <p:cNvPr id="79" name="תמונה 78">
              <a:extLst>
                <a:ext uri="{FF2B5EF4-FFF2-40B4-BE49-F238E27FC236}">
                  <a16:creationId xmlns:a16="http://schemas.microsoft.com/office/drawing/2014/main" id="{802E1A86-7CFE-4926-A1CA-A7B0D35EC7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F5745089-0B04-4C2A-9F3E-47B2EE9C1650}"/>
                </a:ext>
              </a:extLst>
            </p:cNvPr>
            <p:cNvSpPr txBox="1"/>
            <p:nvPr/>
          </p:nvSpPr>
          <p:spPr>
            <a:xfrm>
              <a:off x="1137295" y="4464157"/>
              <a:ext cx="1033271" cy="13983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166680" y="4937691"/>
            <a:ext cx="3211738" cy="646331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רחל  נופלת לפני לוי ויהודה לייבום</a:t>
            </a:r>
          </a:p>
          <a:p>
            <a:r>
              <a:rPr lang="he-IL" dirty="0"/>
              <a:t>ולא לפני ראובן הנשוי לאחותה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96516" y="2931582"/>
            <a:ext cx="2637843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לפני </a:t>
            </a:r>
            <a:r>
              <a:rPr lang="he-IL" dirty="0" err="1"/>
              <a:t>שהתייבמה</a:t>
            </a:r>
            <a:r>
              <a:rPr lang="he-IL" dirty="0"/>
              <a:t> רחל נולד אשר האסור לה משום שהוא אחיו שלא היה בעולמו</a:t>
            </a:r>
          </a:p>
        </p:txBody>
      </p:sp>
      <p:grpSp>
        <p:nvGrpSpPr>
          <p:cNvPr id="83" name="קבוצה 82"/>
          <p:cNvGrpSpPr/>
          <p:nvPr/>
        </p:nvGrpSpPr>
        <p:grpSpPr>
          <a:xfrm rot="8449181">
            <a:off x="2192349" y="3220999"/>
            <a:ext cx="2423445" cy="1135317"/>
            <a:chOff x="5330952" y="4553712"/>
            <a:chExt cx="1381960" cy="775295"/>
          </a:xfrm>
        </p:grpSpPr>
        <p:sp>
          <p:nvSpPr>
            <p:cNvPr id="84" name="חץ ימינה 83"/>
            <p:cNvSpPr/>
            <p:nvPr/>
          </p:nvSpPr>
          <p:spPr>
            <a:xfrm>
              <a:off x="5330952" y="4553712"/>
              <a:ext cx="1381960" cy="775295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85" name="TextBox 84"/>
            <p:cNvSpPr txBox="1"/>
            <p:nvPr/>
          </p:nvSpPr>
          <p:spPr>
            <a:xfrm rot="11013309">
              <a:off x="5648972" y="4590796"/>
              <a:ext cx="685800" cy="6305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b="1" dirty="0">
                  <a:solidFill>
                    <a:schemeClr val="bg1"/>
                  </a:solidFill>
                </a:rPr>
                <a:t>יהודה ייבם את רחל</a:t>
              </a:r>
            </a:p>
          </p:txBody>
        </p:sp>
      </p:grpSp>
      <p:grpSp>
        <p:nvGrpSpPr>
          <p:cNvPr id="86" name="קבוצה 85">
            <a:extLst>
              <a:ext uri="{FF2B5EF4-FFF2-40B4-BE49-F238E27FC236}">
                <a16:creationId xmlns:a16="http://schemas.microsoft.com/office/drawing/2014/main" id="{290F1665-C0C4-4EF9-BF59-874A777E14A4}"/>
              </a:ext>
            </a:extLst>
          </p:cNvPr>
          <p:cNvGrpSpPr/>
          <p:nvPr/>
        </p:nvGrpSpPr>
        <p:grpSpPr>
          <a:xfrm>
            <a:off x="5028595" y="1694597"/>
            <a:ext cx="932990" cy="981279"/>
            <a:chOff x="1128917" y="4391642"/>
            <a:chExt cx="1105790" cy="1807313"/>
          </a:xfrm>
        </p:grpSpPr>
        <p:pic>
          <p:nvPicPr>
            <p:cNvPr id="87" name="תמונה 86">
              <a:extLst>
                <a:ext uri="{FF2B5EF4-FFF2-40B4-BE49-F238E27FC236}">
                  <a16:creationId xmlns:a16="http://schemas.microsoft.com/office/drawing/2014/main" id="{802E1A86-7CFE-4926-A1CA-A7B0D35EC7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F5745089-0B04-4C2A-9F3E-47B2EE9C1650}"/>
                </a:ext>
              </a:extLst>
            </p:cNvPr>
            <p:cNvSpPr txBox="1"/>
            <p:nvPr/>
          </p:nvSpPr>
          <p:spPr>
            <a:xfrm>
              <a:off x="1137295" y="4464157"/>
              <a:ext cx="1033271" cy="139837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89" name="TextBox 88"/>
          <p:cNvSpPr txBox="1"/>
          <p:nvPr/>
        </p:nvSpPr>
        <p:spPr>
          <a:xfrm>
            <a:off x="4309429" y="3916896"/>
            <a:ext cx="2154158" cy="646331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>
                <a:solidFill>
                  <a:schemeClr val="bg1"/>
                </a:solidFill>
              </a:rPr>
              <a:t>ארבעת הנשים נופלות לפני שמעון ואשר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4309429" y="5256139"/>
            <a:ext cx="2842300" cy="369332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שרה ורחל מותרות </a:t>
            </a:r>
            <a:r>
              <a:rPr lang="he-IL" b="1" dirty="0" err="1">
                <a:solidFill>
                  <a:schemeClr val="bg1"/>
                </a:solidFill>
              </a:rPr>
              <a:t>להתייבם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7223318" y="5584022"/>
            <a:ext cx="4968682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שרה אסורה לשמעון כי היא אשת אחיו שלא היה בעולם ולכן איננה זקוקה לו,</a:t>
            </a:r>
          </a:p>
          <a:p>
            <a:r>
              <a:rPr lang="he-IL" b="1" dirty="0">
                <a:solidFill>
                  <a:schemeClr val="bg1"/>
                </a:solidFill>
              </a:rPr>
              <a:t> ולכן מותרת לו רחל כי היא לא אחות </a:t>
            </a:r>
            <a:r>
              <a:rPr lang="he-IL" b="1" dirty="0" err="1">
                <a:solidFill>
                  <a:schemeClr val="bg1"/>
                </a:solidFill>
              </a:rPr>
              <a:t>זקוקתו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96516" y="5692549"/>
            <a:ext cx="4968682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רחל אסורה לאשר כי היא אשת אחיו שלא היה בעולם ולכן איננה זקוקה לו,</a:t>
            </a:r>
          </a:p>
          <a:p>
            <a:r>
              <a:rPr lang="he-IL" b="1" dirty="0">
                <a:solidFill>
                  <a:schemeClr val="bg1"/>
                </a:solidFill>
              </a:rPr>
              <a:t> ולכן מותרת לו שרה כי היא לא אחות </a:t>
            </a:r>
            <a:r>
              <a:rPr lang="he-IL" b="1" dirty="0" err="1">
                <a:solidFill>
                  <a:schemeClr val="bg1"/>
                </a:solidFill>
              </a:rPr>
              <a:t>זקוקתו</a:t>
            </a:r>
            <a:endParaRPr lang="he-IL" b="1" dirty="0">
              <a:solidFill>
                <a:schemeClr val="bg1"/>
              </a:solidFill>
            </a:endParaRPr>
          </a:p>
        </p:txBody>
      </p:sp>
      <p:sp>
        <p:nvSpPr>
          <p:cNvPr id="93" name="TextBox 92"/>
          <p:cNvSpPr txBox="1"/>
          <p:nvPr/>
        </p:nvSpPr>
        <p:spPr>
          <a:xfrm>
            <a:off x="4318418" y="2812133"/>
            <a:ext cx="2491623" cy="923330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b="1" dirty="0">
                <a:solidFill>
                  <a:schemeClr val="bg1"/>
                </a:solidFill>
              </a:rPr>
              <a:t>רבקה ולאה גם הן מותרות </a:t>
            </a:r>
            <a:r>
              <a:rPr lang="he-IL" b="1" dirty="0" err="1">
                <a:solidFill>
                  <a:schemeClr val="bg1"/>
                </a:solidFill>
              </a:rPr>
              <a:t>להתייבם</a:t>
            </a:r>
            <a:r>
              <a:rPr lang="he-IL" b="1" dirty="0">
                <a:solidFill>
                  <a:schemeClr val="bg1"/>
                </a:solidFill>
              </a:rPr>
              <a:t> מאותם טיעונים של שרה ורחל</a:t>
            </a:r>
          </a:p>
        </p:txBody>
      </p:sp>
      <p:sp>
        <p:nvSpPr>
          <p:cNvPr id="94" name="לחצן פעולה: בית 93">
            <a:hlinkClick r:id="" action="ppaction://hlinkshowjump?jump=firstslide" highlightClick="1"/>
          </p:cNvPr>
          <p:cNvSpPr/>
          <p:nvPr/>
        </p:nvSpPr>
        <p:spPr>
          <a:xfrm>
            <a:off x="443345" y="554182"/>
            <a:ext cx="554182" cy="701349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pic>
        <p:nvPicPr>
          <p:cNvPr id="95" name="תצוגת שקופית 43">
            <a:hlinkClick r:id="" action="ppaction://noaction"/>
            <a:extLst>
              <a:ext uri="{FF2B5EF4-FFF2-40B4-BE49-F238E27FC236}">
                <a16:creationId xmlns:a16="http://schemas.microsoft.com/office/drawing/2014/main" id="{48745792-9019-40D7-8C9C-365F531967BF}"/>
              </a:ext>
            </a:extLst>
          </p:cNvPr>
          <p:cNvPicPr>
            <a:picLocks noGrp="1" noRot="1" noChangeAspect="1" noMove="1" noResize="1" noEditPoints="1" noAdjustHandles="1" noChangeArrowheads="1" noChangeShapeType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0426218" y="92516"/>
            <a:ext cx="1641477" cy="923331"/>
          </a:xfrm>
          <a:prstGeom prst="rect">
            <a:avLst/>
          </a:prstGeom>
          <a:ln w="3175">
            <a:solidFill>
              <a:prstClr val="ltGray"/>
            </a:solidFill>
          </a:ln>
        </p:spPr>
      </p:pic>
      <p:sp>
        <p:nvSpPr>
          <p:cNvPr id="96" name="מלבן 95">
            <a:extLst>
              <a:ext uri="{FF2B5EF4-FFF2-40B4-BE49-F238E27FC236}">
                <a16:creationId xmlns:a16="http://schemas.microsoft.com/office/drawing/2014/main" id="{CB79AC68-1E6D-4405-98C2-54A0492D831D}"/>
              </a:ext>
            </a:extLst>
          </p:cNvPr>
          <p:cNvSpPr/>
          <p:nvPr/>
        </p:nvSpPr>
        <p:spPr>
          <a:xfrm>
            <a:off x="10440813" y="836889"/>
            <a:ext cx="15295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/>
              <a:t>להמשך הגמרא</a:t>
            </a:r>
          </a:p>
        </p:txBody>
      </p:sp>
    </p:spTree>
    <p:extLst>
      <p:ext uri="{BB962C8B-B14F-4D97-AF65-F5344CB8AC3E}">
        <p14:creationId xmlns:p14="http://schemas.microsoft.com/office/powerpoint/2010/main" val="271582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750"/>
                            </p:stCondLst>
                            <p:childTnLst>
                              <p:par>
                                <p:cTn id="4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4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750"/>
                            </p:stCondLst>
                            <p:childTnLst>
                              <p:par>
                                <p:cTn id="64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4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500"/>
                            </p:stCondLst>
                            <p:childTnLst>
                              <p:par>
                                <p:cTn id="71" presetID="16" presetClass="entr" presetSubtype="21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750"/>
                            </p:stCondLst>
                            <p:childTnLst>
                              <p:par>
                                <p:cTn id="101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" presetClass="entr" presetSubtype="9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2750"/>
                            </p:stCondLst>
                            <p:childTnLst>
                              <p:par>
                                <p:cTn id="109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2" presetClass="entr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4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3250"/>
                            </p:stCondLst>
                            <p:childTnLst>
                              <p:par>
                                <p:cTn id="133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4250"/>
                            </p:stCondLst>
                            <p:childTnLst>
                              <p:par>
                                <p:cTn id="141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500"/>
                            </p:stCondLst>
                            <p:childTnLst>
                              <p:par>
                                <p:cTn id="148" presetID="2" presetClass="entr" presetSubtype="9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6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5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1000"/>
                            </p:stCondLst>
                            <p:childTnLst>
                              <p:par>
                                <p:cTn id="187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9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1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2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>
                            <p:stCondLst>
                              <p:cond delay="2500"/>
                            </p:stCondLst>
                            <p:childTnLst>
                              <p:par>
                                <p:cTn id="194" presetID="3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1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5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3" grpId="0" animBg="1"/>
      <p:bldP spid="44" grpId="0" animBg="1"/>
      <p:bldP spid="45" grpId="0" animBg="1"/>
      <p:bldP spid="70" grpId="0" animBg="1"/>
      <p:bldP spid="71" grpId="0" animBg="1"/>
      <p:bldP spid="81" grpId="0" animBg="1"/>
      <p:bldP spid="82" grpId="0" animBg="1"/>
      <p:bldP spid="89" grpId="0" animBg="1"/>
      <p:bldP spid="90" grpId="0" animBg="1"/>
      <p:bldP spid="91" grpId="0" animBg="1"/>
      <p:bldP spid="92" grpId="0" animBg="1"/>
      <p:bldP spid="93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1626</Words>
  <Application>Microsoft Office PowerPoint</Application>
  <PresentationFormat>מסך רחב</PresentationFormat>
  <Paragraphs>318</Paragraphs>
  <Slides>10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Narkisim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10</cp:revision>
  <dcterms:created xsi:type="dcterms:W3CDTF">2022-04-02T20:13:30Z</dcterms:created>
  <dcterms:modified xsi:type="dcterms:W3CDTF">2022-05-02T16:16:39Z</dcterms:modified>
</cp:coreProperties>
</file>