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9" r:id="rId2"/>
    <p:sldId id="257" r:id="rId3"/>
    <p:sldId id="258" r:id="rId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3" d="100"/>
          <a:sy n="83" d="100"/>
        </p:scale>
        <p:origin x="20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3516201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163958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314331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3495041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1522597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2059614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334419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2581144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1183942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2746916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A3B3E919-6AB1-4C38-89E5-10793872419E}" type="datetimeFigureOut">
              <a:rPr lang="he-IL" smtClean="0"/>
              <a:t>י"א/ניסן/תשפ"ב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18D812-0FCE-4D52-B18A-6C276C8428DC}" type="slidenum">
              <a:rPr lang="he-IL" smtClean="0"/>
              <a:t>‹#›</a:t>
            </a:fld>
            <a:endParaRPr lang="he-IL"/>
          </a:p>
        </p:txBody>
      </p:sp>
    </p:spTree>
    <p:extLst>
      <p:ext uri="{BB962C8B-B14F-4D97-AF65-F5344CB8AC3E}">
        <p14:creationId xmlns:p14="http://schemas.microsoft.com/office/powerpoint/2010/main" val="3323235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3B3E919-6AB1-4C38-89E5-10793872419E}" type="datetimeFigureOut">
              <a:rPr lang="he-IL" smtClean="0"/>
              <a:t>י"א/ניסן/תשפ"ב</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A18D812-0FCE-4D52-B18A-6C276C8428DC}" type="slidenum">
              <a:rPr lang="he-IL" smtClean="0"/>
              <a:t>‹#›</a:t>
            </a:fld>
            <a:endParaRPr lang="he-IL"/>
          </a:p>
        </p:txBody>
      </p:sp>
    </p:spTree>
    <p:extLst>
      <p:ext uri="{BB962C8B-B14F-4D97-AF65-F5344CB8AC3E}">
        <p14:creationId xmlns:p14="http://schemas.microsoft.com/office/powerpoint/2010/main" val="2508233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image" Target="../media/image4.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98733" y="1429031"/>
            <a:ext cx="11961091"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b="1" dirty="0" smtClean="0">
                <a:solidFill>
                  <a:srgbClr val="222222"/>
                </a:solidFill>
                <a:latin typeface="Narkisim" panose="020E0502050101010101" pitchFamily="34" charset="-79"/>
                <a:cs typeface="Narkisim" panose="020E0502050101010101" pitchFamily="34" charset="-79"/>
              </a:rPr>
              <a:t>מתני</a:t>
            </a:r>
            <a:r>
              <a:rPr lang="he-IL" b="1" dirty="0">
                <a:solidFill>
                  <a:srgbClr val="222222"/>
                </a:solidFill>
                <a:latin typeface="Narkisim" panose="020E0502050101010101" pitchFamily="34" charset="-79"/>
                <a:cs typeface="Narkisim" panose="020E0502050101010101" pitchFamily="34" charset="-79"/>
              </a:rPr>
              <a:t>'</a:t>
            </a:r>
            <a:r>
              <a:rPr lang="he-IL" dirty="0">
                <a:solidFill>
                  <a:srgbClr val="222222"/>
                </a:solidFill>
                <a:latin typeface="Narkisim" panose="020E0502050101010101" pitchFamily="34" charset="-79"/>
                <a:cs typeface="Narkisim" panose="020E0502050101010101" pitchFamily="34" charset="-79"/>
              </a:rPr>
              <a:t> שלשה </a:t>
            </a:r>
            <a:r>
              <a:rPr lang="he-IL" dirty="0" err="1">
                <a:solidFill>
                  <a:srgbClr val="222222"/>
                </a:solidFill>
                <a:latin typeface="Narkisim" panose="020E0502050101010101" pitchFamily="34" charset="-79"/>
                <a:cs typeface="Narkisim" panose="020E0502050101010101" pitchFamily="34" charset="-79"/>
              </a:rPr>
              <a:t>אחין</a:t>
            </a:r>
            <a:r>
              <a:rPr lang="he-IL" dirty="0">
                <a:solidFill>
                  <a:srgbClr val="222222"/>
                </a:solidFill>
                <a:latin typeface="Narkisim" panose="020E0502050101010101" pitchFamily="34" charset="-79"/>
                <a:cs typeface="Narkisim" panose="020E0502050101010101" pitchFamily="34" charset="-79"/>
              </a:rPr>
              <a:t> שנים נשואים שתי אחיות ואחד מופנה (פנוי – רווק) מת אחד מבעלי אחיות ועשה בה מופנה מאמר ואח"כ מת אחיו השני </a:t>
            </a:r>
          </a:p>
          <a:p>
            <a:r>
              <a:rPr lang="he-IL" dirty="0">
                <a:solidFill>
                  <a:srgbClr val="222222"/>
                </a:solidFill>
                <a:latin typeface="Narkisim" panose="020E0502050101010101" pitchFamily="34" charset="-79"/>
                <a:cs typeface="Narkisim" panose="020E0502050101010101" pitchFamily="34" charset="-79"/>
              </a:rPr>
              <a:t>בית שמאי אומרים: אשתו עמו והלזו תצא משום אחות </a:t>
            </a:r>
            <a:r>
              <a:rPr lang="he-IL" dirty="0" err="1">
                <a:solidFill>
                  <a:srgbClr val="222222"/>
                </a:solidFill>
                <a:latin typeface="Narkisim" panose="020E0502050101010101" pitchFamily="34" charset="-79"/>
                <a:cs typeface="Narkisim" panose="020E0502050101010101" pitchFamily="34" charset="-79"/>
              </a:rPr>
              <a:t>אשה</a:t>
            </a:r>
            <a:r>
              <a:rPr lang="he-IL" dirty="0">
                <a:solidFill>
                  <a:srgbClr val="222222"/>
                </a:solidFill>
                <a:latin typeface="Narkisim" panose="020E0502050101010101" pitchFamily="34" charset="-79"/>
                <a:cs typeface="Narkisim" panose="020E0502050101010101" pitchFamily="34" charset="-79"/>
              </a:rPr>
              <a:t> ובית הלל אומרים: מוציא את אשתו בגט ובחליצה ואשת אחיו בחליצה.          </a:t>
            </a:r>
            <a:endParaRPr lang="he-IL" dirty="0"/>
          </a:p>
        </p:txBody>
      </p:sp>
      <p:sp>
        <p:nvSpPr>
          <p:cNvPr id="3" name="מלבן 2">
            <a:hlinkClick r:id="rId2" action="ppaction://hlinksldjump"/>
          </p:cNvPr>
          <p:cNvSpPr/>
          <p:nvPr/>
        </p:nvSpPr>
        <p:spPr>
          <a:xfrm>
            <a:off x="5554558" y="482854"/>
            <a:ext cx="1049442" cy="369332"/>
          </a:xfrm>
          <a:prstGeom prst="rect">
            <a:avLst/>
          </a:prstGeom>
        </p:spPr>
        <p:txBody>
          <a:bodyPr wrap="square">
            <a:spAutoFit/>
          </a:bodyPr>
          <a:lstStyle/>
          <a:p>
            <a:pPr algn="ctr"/>
            <a:r>
              <a:rPr lang="he-IL" b="1" dirty="0">
                <a:solidFill>
                  <a:srgbClr val="222222"/>
                </a:solidFill>
                <a:latin typeface="Narkisim" panose="020E0502050101010101" pitchFamily="34" charset="-79"/>
                <a:cs typeface="Narkisim" panose="020E0502050101010101" pitchFamily="34" charset="-79"/>
              </a:rPr>
              <a:t>דף כ"ט  א</a:t>
            </a:r>
          </a:p>
        </p:txBody>
      </p:sp>
      <p:sp>
        <p:nvSpPr>
          <p:cNvPr id="4" name="TextBox 3">
            <a:hlinkClick r:id="rId3" action="ppaction://hlinksldjump"/>
          </p:cNvPr>
          <p:cNvSpPr txBox="1"/>
          <p:nvPr/>
        </p:nvSpPr>
        <p:spPr>
          <a:xfrm>
            <a:off x="2449198" y="3051512"/>
            <a:ext cx="7714445"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0">
            <a:spAutoFit/>
          </a:bodyPr>
          <a:lstStyle/>
          <a:p>
            <a:r>
              <a:rPr lang="he-IL" dirty="0" smtClean="0"/>
              <a:t>למיעוטי הך דר' יהושע דלא </a:t>
            </a:r>
            <a:r>
              <a:rPr lang="he-IL" dirty="0" err="1" smtClean="0"/>
              <a:t>עבדינן</a:t>
            </a:r>
            <a:r>
              <a:rPr lang="he-IL" dirty="0" smtClean="0"/>
              <a:t> כוותיה אלא אי כרבן גמליאל ג או כרבי אליעזר</a:t>
            </a:r>
            <a:endParaRPr lang="en-US" dirty="0"/>
          </a:p>
        </p:txBody>
      </p:sp>
    </p:spTree>
    <p:extLst>
      <p:ext uri="{BB962C8B-B14F-4D97-AF65-F5344CB8AC3E}">
        <p14:creationId xmlns:p14="http://schemas.microsoft.com/office/powerpoint/2010/main" val="1851427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a:xfrm>
            <a:off x="8610600" y="6356350"/>
            <a:ext cx="2743200" cy="365125"/>
          </a:xfrm>
        </p:spPr>
        <p:txBody>
          <a:bodyPr/>
          <a:lstStyle/>
          <a:p>
            <a:fld id="{7E2586FB-1DDD-4654-B1AB-396B79198608}" type="datetime4">
              <a:rPr lang="he-IL" smtClean="0"/>
              <a:t>י"א.ניסן.תשפ"ב</a:t>
            </a:fld>
            <a:endParaRPr lang="he-IL"/>
          </a:p>
        </p:txBody>
      </p:sp>
      <p:sp>
        <p:nvSpPr>
          <p:cNvPr id="3" name="מציין מיקום של כותרת תחתונה 2"/>
          <p:cNvSpPr>
            <a:spLocks noGrp="1"/>
          </p:cNvSpPr>
          <p:nvPr>
            <p:ph type="ftr" sz="quarter" idx="11"/>
          </p:nvPr>
        </p:nvSpPr>
        <p:spPr>
          <a:xfrm>
            <a:off x="4038600" y="6356350"/>
            <a:ext cx="4114800" cy="365125"/>
          </a:xfrm>
        </p:spPr>
        <p:txBody>
          <a:bodyPr/>
          <a:lstStyle/>
          <a:p>
            <a:r>
              <a:rPr lang="he-IL"/>
              <a:t>יצחק רסלר  </a:t>
            </a:r>
            <a:r>
              <a:rPr lang="en-US"/>
              <a:t>izakrossler@gmail.com </a:t>
            </a:r>
            <a:endParaRPr lang="he-IL"/>
          </a:p>
        </p:txBody>
      </p:sp>
      <p:sp>
        <p:nvSpPr>
          <p:cNvPr id="4" name="מציין מיקום של מספר שקופית 3"/>
          <p:cNvSpPr>
            <a:spLocks noGrp="1"/>
          </p:cNvSpPr>
          <p:nvPr>
            <p:ph type="sldNum" sz="quarter" idx="12"/>
          </p:nvPr>
        </p:nvSpPr>
        <p:spPr>
          <a:xfrm>
            <a:off x="838200" y="6356350"/>
            <a:ext cx="2743200" cy="365125"/>
          </a:xfrm>
        </p:spPr>
        <p:txBody>
          <a:bodyPr/>
          <a:lstStyle/>
          <a:p>
            <a:fld id="{EB67B795-7742-4BE3-83C6-04220FFFEE81}" type="slidenum">
              <a:rPr lang="he-IL" smtClean="0"/>
              <a:t>2</a:t>
            </a:fld>
            <a:endParaRPr lang="he-IL"/>
          </a:p>
        </p:txBody>
      </p:sp>
      <p:sp>
        <p:nvSpPr>
          <p:cNvPr id="5" name="מלבן 4"/>
          <p:cNvSpPr/>
          <p:nvPr/>
        </p:nvSpPr>
        <p:spPr>
          <a:xfrm>
            <a:off x="230909" y="496159"/>
            <a:ext cx="11961091" cy="646331"/>
          </a:xfrm>
          <a:prstGeom prst="rect">
            <a:avLst/>
          </a:prstGeom>
          <a:solidFill>
            <a:schemeClr val="accent6">
              <a:lumMod val="20000"/>
              <a:lumOff val="80000"/>
            </a:schemeClr>
          </a:solidFill>
          <a:scene3d>
            <a:camera prst="orthographicFront"/>
            <a:lightRig rig="threePt" dir="t"/>
          </a:scene3d>
          <a:sp3d>
            <a:bevelT w="101600" prst="riblet"/>
          </a:sp3d>
        </p:spPr>
        <p:txBody>
          <a:bodyPr wrap="square">
            <a:spAutoFit/>
          </a:bodyPr>
          <a:lstStyle/>
          <a:p>
            <a:r>
              <a:rPr lang="he-IL" b="1" dirty="0" smtClean="0">
                <a:solidFill>
                  <a:srgbClr val="222222"/>
                </a:solidFill>
                <a:latin typeface="Narkisim" panose="020E0502050101010101" pitchFamily="34" charset="-79"/>
                <a:cs typeface="Narkisim" panose="020E0502050101010101" pitchFamily="34" charset="-79"/>
              </a:rPr>
              <a:t>מתני</a:t>
            </a:r>
            <a:r>
              <a:rPr lang="he-IL" b="1" dirty="0">
                <a:solidFill>
                  <a:srgbClr val="222222"/>
                </a:solidFill>
                <a:latin typeface="Narkisim" panose="020E0502050101010101" pitchFamily="34" charset="-79"/>
                <a:cs typeface="Narkisim" panose="020E0502050101010101" pitchFamily="34" charset="-79"/>
              </a:rPr>
              <a:t>'</a:t>
            </a:r>
            <a:r>
              <a:rPr lang="he-IL" dirty="0">
                <a:solidFill>
                  <a:srgbClr val="222222"/>
                </a:solidFill>
                <a:latin typeface="Narkisim" panose="020E0502050101010101" pitchFamily="34" charset="-79"/>
                <a:cs typeface="Narkisim" panose="020E0502050101010101" pitchFamily="34" charset="-79"/>
              </a:rPr>
              <a:t> שלשה </a:t>
            </a:r>
            <a:r>
              <a:rPr lang="he-IL" dirty="0" err="1">
                <a:solidFill>
                  <a:srgbClr val="222222"/>
                </a:solidFill>
                <a:latin typeface="Narkisim" panose="020E0502050101010101" pitchFamily="34" charset="-79"/>
                <a:cs typeface="Narkisim" panose="020E0502050101010101" pitchFamily="34" charset="-79"/>
              </a:rPr>
              <a:t>אחין</a:t>
            </a:r>
            <a:r>
              <a:rPr lang="he-IL" dirty="0">
                <a:solidFill>
                  <a:srgbClr val="222222"/>
                </a:solidFill>
                <a:latin typeface="Narkisim" panose="020E0502050101010101" pitchFamily="34" charset="-79"/>
                <a:cs typeface="Narkisim" panose="020E0502050101010101" pitchFamily="34" charset="-79"/>
              </a:rPr>
              <a:t> שנים נשואים שתי אחיות ואחד מופנה (פנוי – רווק) מת אחד מבעלי אחיות ועשה בה מופנה מאמר ואח"כ מת אחיו השני </a:t>
            </a:r>
          </a:p>
          <a:p>
            <a:r>
              <a:rPr lang="he-IL" dirty="0">
                <a:solidFill>
                  <a:srgbClr val="222222"/>
                </a:solidFill>
                <a:latin typeface="Narkisim" panose="020E0502050101010101" pitchFamily="34" charset="-79"/>
                <a:cs typeface="Narkisim" panose="020E0502050101010101" pitchFamily="34" charset="-79"/>
              </a:rPr>
              <a:t>בית שמאי אומרים: אשתו עמו והלזו תצא משום אחות </a:t>
            </a:r>
            <a:r>
              <a:rPr lang="he-IL" dirty="0" err="1">
                <a:solidFill>
                  <a:srgbClr val="222222"/>
                </a:solidFill>
                <a:latin typeface="Narkisim" panose="020E0502050101010101" pitchFamily="34" charset="-79"/>
                <a:cs typeface="Narkisim" panose="020E0502050101010101" pitchFamily="34" charset="-79"/>
              </a:rPr>
              <a:t>אשה</a:t>
            </a:r>
            <a:r>
              <a:rPr lang="he-IL" dirty="0">
                <a:solidFill>
                  <a:srgbClr val="222222"/>
                </a:solidFill>
                <a:latin typeface="Narkisim" panose="020E0502050101010101" pitchFamily="34" charset="-79"/>
                <a:cs typeface="Narkisim" panose="020E0502050101010101" pitchFamily="34" charset="-79"/>
              </a:rPr>
              <a:t> ובית הלל אומרים: מוציא את אשתו בגט ובחליצה ואשת אחיו בחליצה.          </a:t>
            </a:r>
            <a:endParaRPr lang="he-IL" dirty="0"/>
          </a:p>
        </p:txBody>
      </p:sp>
      <p:grpSp>
        <p:nvGrpSpPr>
          <p:cNvPr id="6" name="קבוצה 5"/>
          <p:cNvGrpSpPr/>
          <p:nvPr/>
        </p:nvGrpSpPr>
        <p:grpSpPr>
          <a:xfrm>
            <a:off x="9408116" y="1550181"/>
            <a:ext cx="1148167" cy="1092200"/>
            <a:chOff x="7741009" y="2738648"/>
            <a:chExt cx="1092200" cy="1092200"/>
          </a:xfrm>
        </p:grpSpPr>
        <p:pic>
          <p:nvPicPr>
            <p:cNvPr id="7" name="תמונה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8" name="TextBox 7"/>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9" name="קבוצה 8"/>
          <p:cNvGrpSpPr/>
          <p:nvPr/>
        </p:nvGrpSpPr>
        <p:grpSpPr>
          <a:xfrm>
            <a:off x="1467088" y="1542173"/>
            <a:ext cx="939800" cy="990600"/>
            <a:chOff x="4794371" y="3098561"/>
            <a:chExt cx="939800" cy="990600"/>
          </a:xfrm>
        </p:grpSpPr>
        <p:pic>
          <p:nvPicPr>
            <p:cNvPr id="10" name="תמונה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1" name="TextBox 10"/>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2" name="קבוצה 11"/>
          <p:cNvGrpSpPr/>
          <p:nvPr/>
        </p:nvGrpSpPr>
        <p:grpSpPr>
          <a:xfrm>
            <a:off x="8558559" y="3933473"/>
            <a:ext cx="1106818" cy="927936"/>
            <a:chOff x="5473700" y="2876550"/>
            <a:chExt cx="1244600" cy="1104900"/>
          </a:xfrm>
        </p:grpSpPr>
        <p:pic>
          <p:nvPicPr>
            <p:cNvPr id="13" name="תמונה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14" name="TextBox 13"/>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grpSp>
        <p:nvGrpSpPr>
          <p:cNvPr id="15" name="קבוצה 14"/>
          <p:cNvGrpSpPr/>
          <p:nvPr/>
        </p:nvGrpSpPr>
        <p:grpSpPr>
          <a:xfrm>
            <a:off x="2406888" y="4129904"/>
            <a:ext cx="934053" cy="990600"/>
            <a:chOff x="5147576" y="4839179"/>
            <a:chExt cx="723900" cy="8890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7" name="TextBox 16"/>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grpSp>
        <p:nvGrpSpPr>
          <p:cNvPr id="18" name="קבוצה 17"/>
          <p:cNvGrpSpPr/>
          <p:nvPr/>
        </p:nvGrpSpPr>
        <p:grpSpPr>
          <a:xfrm>
            <a:off x="5222335" y="2642381"/>
            <a:ext cx="1155700" cy="990600"/>
            <a:chOff x="7695484" y="1138474"/>
            <a:chExt cx="1155700" cy="990600"/>
          </a:xfrm>
        </p:grpSpPr>
        <p:pic>
          <p:nvPicPr>
            <p:cNvPr id="19" name="תמונה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20" name="TextBox 19"/>
            <p:cNvSpPr txBox="1"/>
            <p:nvPr/>
          </p:nvSpPr>
          <p:spPr>
            <a:xfrm>
              <a:off x="7820167" y="1701243"/>
              <a:ext cx="832514" cy="369332"/>
            </a:xfrm>
            <a:prstGeom prst="rect">
              <a:avLst/>
            </a:prstGeom>
            <a:noFill/>
          </p:spPr>
          <p:txBody>
            <a:bodyPr wrap="square" rtlCol="1">
              <a:spAutoFit/>
            </a:bodyPr>
            <a:lstStyle/>
            <a:p>
              <a:r>
                <a:rPr lang="he-IL" dirty="0">
                  <a:solidFill>
                    <a:schemeClr val="bg1"/>
                  </a:solidFill>
                </a:rPr>
                <a:t>שמעון</a:t>
              </a:r>
            </a:p>
          </p:txBody>
        </p:sp>
      </p:grpSp>
      <p:grpSp>
        <p:nvGrpSpPr>
          <p:cNvPr id="21" name="קבוצה 20">
            <a:extLst>
              <a:ext uri="{FF2B5EF4-FFF2-40B4-BE49-F238E27FC236}">
                <a16:creationId xmlns:a16="http://schemas.microsoft.com/office/drawing/2014/main" id="{7C05EF3F-28CA-4887-B014-466726C0A872}"/>
              </a:ext>
            </a:extLst>
          </p:cNvPr>
          <p:cNvGrpSpPr/>
          <p:nvPr/>
        </p:nvGrpSpPr>
        <p:grpSpPr>
          <a:xfrm rot="21395902">
            <a:off x="2230777" y="1739554"/>
            <a:ext cx="7385824" cy="926385"/>
            <a:chOff x="4326228" y="242702"/>
            <a:chExt cx="1731182" cy="926385"/>
          </a:xfrm>
        </p:grpSpPr>
        <p:sp>
          <p:nvSpPr>
            <p:cNvPr id="22" name="חץ: שמאלה-ימינה-למעלה 14">
              <a:extLst>
                <a:ext uri="{FF2B5EF4-FFF2-40B4-BE49-F238E27FC236}">
                  <a16:creationId xmlns:a16="http://schemas.microsoft.com/office/drawing/2014/main" id="{5DC13F62-05A7-43D0-AACE-F1F00793F8BD}"/>
                </a:ext>
              </a:extLst>
            </p:cNvPr>
            <p:cNvSpPr/>
            <p:nvPr/>
          </p:nvSpPr>
          <p:spPr>
            <a:xfrm rot="10954790">
              <a:off x="4326228" y="281214"/>
              <a:ext cx="1731182" cy="887873"/>
            </a:xfrm>
            <a:prstGeom prst="leftRightUpArrow">
              <a:avLst>
                <a:gd name="adj1" fmla="val 33798"/>
                <a:gd name="adj2" fmla="val 1689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TextBox 22">
              <a:extLst>
                <a:ext uri="{FF2B5EF4-FFF2-40B4-BE49-F238E27FC236}">
                  <a16:creationId xmlns:a16="http://schemas.microsoft.com/office/drawing/2014/main" id="{AE777176-50B8-455F-81AE-F9FD67AE0331}"/>
                </a:ext>
              </a:extLst>
            </p:cNvPr>
            <p:cNvSpPr txBox="1"/>
            <p:nvPr/>
          </p:nvSpPr>
          <p:spPr>
            <a:xfrm>
              <a:off x="4444489" y="242702"/>
              <a:ext cx="833886" cy="369332"/>
            </a:xfrm>
            <a:prstGeom prst="rect">
              <a:avLst/>
            </a:prstGeom>
            <a:noFill/>
          </p:spPr>
          <p:txBody>
            <a:bodyPr wrap="square" rtlCol="1">
              <a:spAutoFit/>
            </a:bodyPr>
            <a:lstStyle/>
            <a:p>
              <a:r>
                <a:rPr lang="he-IL" dirty="0"/>
                <a:t>אחים</a:t>
              </a:r>
            </a:p>
          </p:txBody>
        </p:sp>
      </p:grpSp>
      <p:grpSp>
        <p:nvGrpSpPr>
          <p:cNvPr id="24" name="קבוצה 23"/>
          <p:cNvGrpSpPr/>
          <p:nvPr/>
        </p:nvGrpSpPr>
        <p:grpSpPr>
          <a:xfrm>
            <a:off x="3303550" y="4167773"/>
            <a:ext cx="5242564" cy="696877"/>
            <a:chOff x="8202961" y="3266592"/>
            <a:chExt cx="1821574" cy="696877"/>
          </a:xfrm>
        </p:grpSpPr>
        <p:sp>
          <p:nvSpPr>
            <p:cNvPr id="25" name="חץ למעלה-למטה 24"/>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TextBox 25"/>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27" name="קבוצה 26"/>
          <p:cNvGrpSpPr/>
          <p:nvPr/>
        </p:nvGrpSpPr>
        <p:grpSpPr>
          <a:xfrm rot="9288872">
            <a:off x="3366391" y="3516236"/>
            <a:ext cx="1835842" cy="573531"/>
            <a:chOff x="5563562" y="4653444"/>
            <a:chExt cx="860364" cy="573531"/>
          </a:xfrm>
          <a:solidFill>
            <a:schemeClr val="accent6">
              <a:lumMod val="75000"/>
            </a:schemeClr>
          </a:solidFill>
        </p:grpSpPr>
        <p:grpSp>
          <p:nvGrpSpPr>
            <p:cNvPr id="28" name="קבוצה 27"/>
            <p:cNvGrpSpPr/>
            <p:nvPr/>
          </p:nvGrpSpPr>
          <p:grpSpPr>
            <a:xfrm>
              <a:off x="5563562" y="4653444"/>
              <a:ext cx="860364" cy="573531"/>
              <a:chOff x="3450566" y="4015722"/>
              <a:chExt cx="1035170" cy="573531"/>
            </a:xfrm>
            <a:grpFill/>
          </p:grpSpPr>
          <p:sp>
            <p:nvSpPr>
              <p:cNvPr id="30" name="חץ ימינה 29"/>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1" name="TextBox 30"/>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29" name="TextBox 28"/>
            <p:cNvSpPr txBox="1"/>
            <p:nvPr/>
          </p:nvSpPr>
          <p:spPr>
            <a:xfrm rot="10616401">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2" name="קבוצה 31"/>
          <p:cNvGrpSpPr/>
          <p:nvPr/>
        </p:nvGrpSpPr>
        <p:grpSpPr>
          <a:xfrm rot="7239881">
            <a:off x="8965930" y="3024267"/>
            <a:ext cx="1549630" cy="573531"/>
            <a:chOff x="5563562" y="4653444"/>
            <a:chExt cx="860364" cy="573531"/>
          </a:xfrm>
          <a:solidFill>
            <a:schemeClr val="accent6">
              <a:lumMod val="75000"/>
            </a:schemeClr>
          </a:solidFill>
        </p:grpSpPr>
        <p:grpSp>
          <p:nvGrpSpPr>
            <p:cNvPr id="33" name="קבוצה 32"/>
            <p:cNvGrpSpPr/>
            <p:nvPr/>
          </p:nvGrpSpPr>
          <p:grpSpPr>
            <a:xfrm>
              <a:off x="5563562" y="4653444"/>
              <a:ext cx="860364" cy="573531"/>
              <a:chOff x="3450566" y="4015722"/>
              <a:chExt cx="1035170" cy="573531"/>
            </a:xfrm>
            <a:grpFill/>
          </p:grpSpPr>
          <p:sp>
            <p:nvSpPr>
              <p:cNvPr id="35" name="חץ ימינה 34"/>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6" name="TextBox 35"/>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4" name="TextBox 33"/>
            <p:cNvSpPr txBox="1"/>
            <p:nvPr/>
          </p:nvSpPr>
          <p:spPr>
            <a:xfrm rot="10875687">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7" name="קבוצה 36"/>
          <p:cNvGrpSpPr/>
          <p:nvPr/>
        </p:nvGrpSpPr>
        <p:grpSpPr>
          <a:xfrm>
            <a:off x="6438380" y="2435183"/>
            <a:ext cx="918803" cy="1053611"/>
            <a:chOff x="1117008" y="4316375"/>
            <a:chExt cx="1117699" cy="1882580"/>
          </a:xfrm>
        </p:grpSpPr>
        <p:pic>
          <p:nvPicPr>
            <p:cNvPr id="38" name="תמונה 3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39" name="TextBox 38"/>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40" name="TextBox 39"/>
          <p:cNvSpPr txBox="1"/>
          <p:nvPr/>
        </p:nvSpPr>
        <p:spPr>
          <a:xfrm>
            <a:off x="936669" y="1239709"/>
            <a:ext cx="1264229" cy="369332"/>
          </a:xfrm>
          <a:prstGeom prst="rect">
            <a:avLst/>
          </a:prstGeom>
          <a:solidFill>
            <a:schemeClr val="accent1">
              <a:lumMod val="60000"/>
              <a:lumOff val="40000"/>
            </a:schemeClr>
          </a:solidFill>
        </p:spPr>
        <p:txBody>
          <a:bodyPr wrap="square" rtlCol="1">
            <a:spAutoFit/>
          </a:bodyPr>
          <a:lstStyle/>
          <a:p>
            <a:r>
              <a:rPr lang="he-IL" dirty="0"/>
              <a:t>מופנה -רווק</a:t>
            </a:r>
          </a:p>
        </p:txBody>
      </p:sp>
      <p:sp>
        <p:nvSpPr>
          <p:cNvPr id="41" name="TextBox 40"/>
          <p:cNvSpPr txBox="1"/>
          <p:nvPr/>
        </p:nvSpPr>
        <p:spPr>
          <a:xfrm>
            <a:off x="2737205" y="4735255"/>
            <a:ext cx="3430504" cy="369332"/>
          </a:xfrm>
          <a:prstGeom prst="rect">
            <a:avLst/>
          </a:prstGeom>
          <a:solidFill>
            <a:schemeClr val="accent4">
              <a:lumMod val="40000"/>
              <a:lumOff val="60000"/>
            </a:schemeClr>
          </a:solidFill>
        </p:spPr>
        <p:txBody>
          <a:bodyPr wrap="square" rtlCol="1">
            <a:spAutoFit/>
          </a:bodyPr>
          <a:lstStyle/>
          <a:p>
            <a:r>
              <a:rPr lang="he-IL" dirty="0"/>
              <a:t>רבקה נופלת לייבום לפני ראובן ולוי</a:t>
            </a:r>
          </a:p>
        </p:txBody>
      </p:sp>
      <p:grpSp>
        <p:nvGrpSpPr>
          <p:cNvPr id="42" name="קבוצה 41"/>
          <p:cNvGrpSpPr/>
          <p:nvPr/>
        </p:nvGrpSpPr>
        <p:grpSpPr>
          <a:xfrm rot="20019890">
            <a:off x="2046174" y="2432683"/>
            <a:ext cx="722050" cy="1720424"/>
            <a:chOff x="6134941" y="3648851"/>
            <a:chExt cx="577970" cy="776500"/>
          </a:xfrm>
          <a:solidFill>
            <a:schemeClr val="accent4">
              <a:lumMod val="75000"/>
            </a:schemeClr>
          </a:solidFill>
        </p:grpSpPr>
        <p:sp>
          <p:nvSpPr>
            <p:cNvPr id="43" name="חץ למטה 42"/>
            <p:cNvSpPr/>
            <p:nvPr/>
          </p:nvSpPr>
          <p:spPr>
            <a:xfrm>
              <a:off x="6134941" y="3648851"/>
              <a:ext cx="577970" cy="776500"/>
            </a:xfrm>
            <a:prstGeom prst="down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TextBox 43"/>
            <p:cNvSpPr txBox="1"/>
            <p:nvPr/>
          </p:nvSpPr>
          <p:spPr>
            <a:xfrm>
              <a:off x="6190943" y="3886433"/>
              <a:ext cx="474035" cy="236151"/>
            </a:xfrm>
            <a:prstGeom prst="rect">
              <a:avLst/>
            </a:prstGeom>
            <a:grpFill/>
          </p:spPr>
          <p:txBody>
            <a:bodyPr wrap="square" rtlCol="1">
              <a:spAutoFit/>
            </a:bodyPr>
            <a:lstStyle/>
            <a:p>
              <a:r>
                <a:rPr lang="he-IL" sz="1400" dirty="0">
                  <a:solidFill>
                    <a:srgbClr val="FFFF00"/>
                  </a:solidFill>
                </a:rPr>
                <a:t>עשה מאמר</a:t>
              </a:r>
              <a:endParaRPr lang="he-IL" sz="1200" dirty="0">
                <a:solidFill>
                  <a:srgbClr val="FFFF00"/>
                </a:solidFill>
              </a:endParaRPr>
            </a:p>
          </p:txBody>
        </p:sp>
      </p:grpSp>
      <p:sp>
        <p:nvSpPr>
          <p:cNvPr id="45" name="TextBox 44"/>
          <p:cNvSpPr txBox="1"/>
          <p:nvPr/>
        </p:nvSpPr>
        <p:spPr>
          <a:xfrm>
            <a:off x="147782" y="3292895"/>
            <a:ext cx="1850471" cy="646331"/>
          </a:xfrm>
          <a:prstGeom prst="rect">
            <a:avLst/>
          </a:prstGeom>
          <a:solidFill>
            <a:schemeClr val="accent2">
              <a:lumMod val="60000"/>
              <a:lumOff val="40000"/>
            </a:schemeClr>
          </a:solidFill>
        </p:spPr>
        <p:txBody>
          <a:bodyPr wrap="square" rtlCol="1">
            <a:spAutoFit/>
          </a:bodyPr>
          <a:lstStyle/>
          <a:p>
            <a:r>
              <a:rPr lang="he-IL" dirty="0"/>
              <a:t>מאמר </a:t>
            </a:r>
            <a:r>
              <a:rPr lang="he-IL" dirty="0" smtClean="0"/>
              <a:t>= </a:t>
            </a:r>
            <a:r>
              <a:rPr lang="he-IL" dirty="0"/>
              <a:t>קידושין בכסף או בשטר</a:t>
            </a:r>
          </a:p>
        </p:txBody>
      </p:sp>
      <p:grpSp>
        <p:nvGrpSpPr>
          <p:cNvPr id="46" name="קבוצה 45"/>
          <p:cNvGrpSpPr/>
          <p:nvPr/>
        </p:nvGrpSpPr>
        <p:grpSpPr>
          <a:xfrm>
            <a:off x="10404604" y="1569475"/>
            <a:ext cx="918803" cy="1053611"/>
            <a:chOff x="1117008" y="4316375"/>
            <a:chExt cx="1117699" cy="1882580"/>
          </a:xfrm>
        </p:grpSpPr>
        <p:pic>
          <p:nvPicPr>
            <p:cNvPr id="47" name="תמונה 4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8" name="TextBox 47"/>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49" name="TextBox 48"/>
          <p:cNvSpPr txBox="1"/>
          <p:nvPr/>
        </p:nvSpPr>
        <p:spPr>
          <a:xfrm>
            <a:off x="6448170" y="4765231"/>
            <a:ext cx="2664286" cy="369332"/>
          </a:xfrm>
          <a:prstGeom prst="rect">
            <a:avLst/>
          </a:prstGeom>
          <a:solidFill>
            <a:schemeClr val="accent4">
              <a:lumMod val="40000"/>
              <a:lumOff val="60000"/>
            </a:schemeClr>
          </a:solidFill>
        </p:spPr>
        <p:txBody>
          <a:bodyPr wrap="square" rtlCol="1">
            <a:spAutoFit/>
          </a:bodyPr>
          <a:lstStyle/>
          <a:p>
            <a:r>
              <a:rPr lang="he-IL" dirty="0"/>
              <a:t>שרה נופלת לייבום לפני ולוי</a:t>
            </a:r>
          </a:p>
        </p:txBody>
      </p:sp>
      <p:sp>
        <p:nvSpPr>
          <p:cNvPr id="50" name="TextBox 49"/>
          <p:cNvSpPr txBox="1"/>
          <p:nvPr/>
        </p:nvSpPr>
        <p:spPr>
          <a:xfrm>
            <a:off x="7560703" y="5190835"/>
            <a:ext cx="4360083" cy="1477328"/>
          </a:xfrm>
          <a:prstGeom prst="rect">
            <a:avLst/>
          </a:prstGeom>
          <a:solidFill>
            <a:schemeClr val="accent6">
              <a:lumMod val="60000"/>
              <a:lumOff val="40000"/>
            </a:schemeClr>
          </a:solidFill>
        </p:spPr>
        <p:txBody>
          <a:bodyPr wrap="square" rtlCol="1">
            <a:spAutoFit/>
          </a:bodyPr>
          <a:lstStyle/>
          <a:p>
            <a:r>
              <a:rPr lang="he-IL" dirty="0"/>
              <a:t>בית שמאי:  אשתו עמו.</a:t>
            </a:r>
          </a:p>
          <a:p>
            <a:r>
              <a:rPr lang="he-IL" dirty="0"/>
              <a:t>מאחר ולוי עשה מאמר ברבקה, הרי היא כאשתו ומותר לו לקיימה</a:t>
            </a:r>
          </a:p>
          <a:p>
            <a:r>
              <a:rPr lang="he-IL" dirty="0"/>
              <a:t>רבקה אחות שרה תצא בלא כלום משום שהיא אחות אישה (שרה)</a:t>
            </a:r>
          </a:p>
        </p:txBody>
      </p:sp>
      <p:sp>
        <p:nvSpPr>
          <p:cNvPr id="51" name="TextBox 50"/>
          <p:cNvSpPr txBox="1"/>
          <p:nvPr/>
        </p:nvSpPr>
        <p:spPr>
          <a:xfrm>
            <a:off x="147782" y="5238885"/>
            <a:ext cx="5445622" cy="1200329"/>
          </a:xfrm>
          <a:prstGeom prst="rect">
            <a:avLst/>
          </a:prstGeom>
          <a:solidFill>
            <a:schemeClr val="accent6">
              <a:lumMod val="60000"/>
              <a:lumOff val="40000"/>
            </a:schemeClr>
          </a:solidFill>
        </p:spPr>
        <p:txBody>
          <a:bodyPr wrap="square" rtlCol="1">
            <a:spAutoFit/>
          </a:bodyPr>
          <a:lstStyle/>
          <a:p>
            <a:r>
              <a:rPr lang="he-IL" dirty="0"/>
              <a:t>בית הלל:  מוציא את </a:t>
            </a:r>
            <a:r>
              <a:rPr lang="he-IL" dirty="0" smtClean="0"/>
              <a:t>רבקה </a:t>
            </a:r>
            <a:r>
              <a:rPr lang="he-IL" dirty="0"/>
              <a:t>אשתו בגט, </a:t>
            </a:r>
            <a:endParaRPr lang="he-IL" dirty="0" smtClean="0"/>
          </a:p>
          <a:p>
            <a:r>
              <a:rPr lang="he-IL" dirty="0" smtClean="0"/>
              <a:t>הם </a:t>
            </a:r>
            <a:r>
              <a:rPr lang="he-IL" dirty="0"/>
              <a:t>סבורים שהמאמר איננו קונה </a:t>
            </a:r>
            <a:r>
              <a:rPr lang="he-IL" dirty="0" smtClean="0"/>
              <a:t>בקניין </a:t>
            </a:r>
            <a:r>
              <a:rPr lang="he-IL" dirty="0"/>
              <a:t>גמור לעשותה אישה,</a:t>
            </a:r>
          </a:p>
          <a:p>
            <a:r>
              <a:rPr lang="he-IL" dirty="0"/>
              <a:t>לכן נותן לה גט כדי להפקיע את המאמר וכן חליצה כדי לסלק ממנה את זיקת הייבום</a:t>
            </a:r>
          </a:p>
        </p:txBody>
      </p:sp>
      <p:sp>
        <p:nvSpPr>
          <p:cNvPr id="55" name="מלבן 54"/>
          <p:cNvSpPr/>
          <p:nvPr/>
        </p:nvSpPr>
        <p:spPr>
          <a:xfrm>
            <a:off x="5702340" y="48745"/>
            <a:ext cx="1049442" cy="369332"/>
          </a:xfrm>
          <a:prstGeom prst="rect">
            <a:avLst/>
          </a:prstGeom>
        </p:spPr>
        <p:txBody>
          <a:bodyPr wrap="square">
            <a:spAutoFit/>
          </a:bodyPr>
          <a:lstStyle/>
          <a:p>
            <a:pPr algn="ctr"/>
            <a:r>
              <a:rPr lang="he-IL" b="1" dirty="0">
                <a:solidFill>
                  <a:srgbClr val="222222"/>
                </a:solidFill>
                <a:latin typeface="Narkisim" panose="020E0502050101010101" pitchFamily="34" charset="-79"/>
                <a:cs typeface="Narkisim" panose="020E0502050101010101" pitchFamily="34" charset="-79"/>
              </a:rPr>
              <a:t>דף כ"ט  א</a:t>
            </a:r>
          </a:p>
        </p:txBody>
      </p:sp>
      <p:sp>
        <p:nvSpPr>
          <p:cNvPr id="52" name="לחצן פעולה: בית 51">
            <a:hlinkClick r:id="" action="ppaction://hlinkshowjump?jump=firstslide" highlightClick="1"/>
          </p:cNvPr>
          <p:cNvSpPr/>
          <p:nvPr/>
        </p:nvSpPr>
        <p:spPr>
          <a:xfrm>
            <a:off x="6448170" y="5578764"/>
            <a:ext cx="617648" cy="54494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851819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ipe(down)">
                                      <p:cBhvr>
                                        <p:cTn id="10" dur="500"/>
                                        <p:tgtEl>
                                          <p:spTgt spid="18"/>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par>
                          <p:cTn id="14" fill="hold">
                            <p:stCondLst>
                              <p:cond delay="500"/>
                            </p:stCondLst>
                            <p:childTnLst>
                              <p:par>
                                <p:cTn id="15" presetID="16" presetClass="entr" presetSubtype="37" fill="hold" nodeType="afterEffect">
                                  <p:stCondLst>
                                    <p:cond delay="250"/>
                                  </p:stCondLst>
                                  <p:childTnLst>
                                    <p:set>
                                      <p:cBhvr>
                                        <p:cTn id="16" dur="1" fill="hold">
                                          <p:stCondLst>
                                            <p:cond delay="0"/>
                                          </p:stCondLst>
                                        </p:cTn>
                                        <p:tgtEl>
                                          <p:spTgt spid="21"/>
                                        </p:tgtEl>
                                        <p:attrNameLst>
                                          <p:attrName>style.visibility</p:attrName>
                                        </p:attrNameLst>
                                      </p:cBhvr>
                                      <p:to>
                                        <p:strVal val="visible"/>
                                      </p:to>
                                    </p:set>
                                    <p:animEffect transition="in" filter="barn(outVertical)">
                                      <p:cBhvr>
                                        <p:cTn id="17" dur="500"/>
                                        <p:tgtEl>
                                          <p:spTgt spid="21"/>
                                        </p:tgtEl>
                                      </p:cBhvr>
                                    </p:animEffect>
                                  </p:childTnLst>
                                </p:cTn>
                              </p:par>
                            </p:childTnLst>
                          </p:cTn>
                        </p:par>
                        <p:par>
                          <p:cTn id="18" fill="hold">
                            <p:stCondLst>
                              <p:cond delay="1250"/>
                            </p:stCondLst>
                            <p:childTnLst>
                              <p:par>
                                <p:cTn id="19" presetID="22" presetClass="entr" presetSubtype="4" fill="hold" nodeType="afterEffect">
                                  <p:stCondLst>
                                    <p:cond delay="250"/>
                                  </p:stCondLst>
                                  <p:childTnLst>
                                    <p:set>
                                      <p:cBhvr>
                                        <p:cTn id="20" dur="1" fill="hold">
                                          <p:stCondLst>
                                            <p:cond delay="0"/>
                                          </p:stCondLst>
                                        </p:cTn>
                                        <p:tgtEl>
                                          <p:spTgt spid="12"/>
                                        </p:tgtEl>
                                        <p:attrNameLst>
                                          <p:attrName>style.visibility</p:attrName>
                                        </p:attrNameLst>
                                      </p:cBhvr>
                                      <p:to>
                                        <p:strVal val="visible"/>
                                      </p:to>
                                    </p:set>
                                    <p:animEffect transition="in" filter="wipe(down)">
                                      <p:cBhvr>
                                        <p:cTn id="21" dur="500"/>
                                        <p:tgtEl>
                                          <p:spTgt spid="12"/>
                                        </p:tgtEl>
                                      </p:cBhvr>
                                    </p:animEffect>
                                  </p:childTnLst>
                                </p:cTn>
                              </p:par>
                              <p:par>
                                <p:cTn id="22" presetID="22" presetClass="entr" presetSubtype="4" fill="hold" nodeType="withEffect">
                                  <p:stCondLst>
                                    <p:cond delay="250"/>
                                  </p:stCondLst>
                                  <p:childTnLst>
                                    <p:set>
                                      <p:cBhvr>
                                        <p:cTn id="23" dur="1" fill="hold">
                                          <p:stCondLst>
                                            <p:cond delay="0"/>
                                          </p:stCondLst>
                                        </p:cTn>
                                        <p:tgtEl>
                                          <p:spTgt spid="15"/>
                                        </p:tgtEl>
                                        <p:attrNameLst>
                                          <p:attrName>style.visibility</p:attrName>
                                        </p:attrNameLst>
                                      </p:cBhvr>
                                      <p:to>
                                        <p:strVal val="visible"/>
                                      </p:to>
                                    </p:set>
                                    <p:animEffect transition="in" filter="wipe(down)">
                                      <p:cBhvr>
                                        <p:cTn id="24" dur="500"/>
                                        <p:tgtEl>
                                          <p:spTgt spid="15"/>
                                        </p:tgtEl>
                                      </p:cBhvr>
                                    </p:animEffect>
                                  </p:childTnLst>
                                </p:cTn>
                              </p:par>
                            </p:childTnLst>
                          </p:cTn>
                        </p:par>
                        <p:par>
                          <p:cTn id="25" fill="hold">
                            <p:stCondLst>
                              <p:cond delay="2000"/>
                            </p:stCondLst>
                            <p:childTnLst>
                              <p:par>
                                <p:cTn id="26" presetID="16" presetClass="entr" presetSubtype="21" fill="hold" nodeType="after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barn(inVertical)">
                                      <p:cBhvr>
                                        <p:cTn id="28" dur="500"/>
                                        <p:tgtEl>
                                          <p:spTgt spid="24"/>
                                        </p:tgtEl>
                                      </p:cBhvr>
                                    </p:animEffect>
                                  </p:childTnLst>
                                </p:cTn>
                              </p:par>
                            </p:childTnLst>
                          </p:cTn>
                        </p:par>
                        <p:par>
                          <p:cTn id="29" fill="hold">
                            <p:stCondLst>
                              <p:cond delay="2500"/>
                            </p:stCondLst>
                            <p:childTnLst>
                              <p:par>
                                <p:cTn id="30" presetID="2" presetClass="entr" presetSubtype="3" fill="hold" nodeType="afterEffect">
                                  <p:stCondLst>
                                    <p:cond delay="0"/>
                                  </p:stCondLst>
                                  <p:childTnLst>
                                    <p:set>
                                      <p:cBhvr>
                                        <p:cTn id="31" dur="1" fill="hold">
                                          <p:stCondLst>
                                            <p:cond delay="0"/>
                                          </p:stCondLst>
                                        </p:cTn>
                                        <p:tgtEl>
                                          <p:spTgt spid="32"/>
                                        </p:tgtEl>
                                        <p:attrNameLst>
                                          <p:attrName>style.visibility</p:attrName>
                                        </p:attrNameLst>
                                      </p:cBhvr>
                                      <p:to>
                                        <p:strVal val="visible"/>
                                      </p:to>
                                    </p:set>
                                    <p:anim calcmode="lin" valueType="num">
                                      <p:cBhvr additive="base">
                                        <p:cTn id="32" dur="500" fill="hold"/>
                                        <p:tgtEl>
                                          <p:spTgt spid="32"/>
                                        </p:tgtEl>
                                        <p:attrNameLst>
                                          <p:attrName>ppt_x</p:attrName>
                                        </p:attrNameLst>
                                      </p:cBhvr>
                                      <p:tavLst>
                                        <p:tav tm="0">
                                          <p:val>
                                            <p:strVal val="1+#ppt_w/2"/>
                                          </p:val>
                                        </p:tav>
                                        <p:tav tm="100000">
                                          <p:val>
                                            <p:strVal val="#ppt_x"/>
                                          </p:val>
                                        </p:tav>
                                      </p:tavLst>
                                    </p:anim>
                                    <p:anim calcmode="lin" valueType="num">
                                      <p:cBhvr additive="base">
                                        <p:cTn id="33" dur="500" fill="hold"/>
                                        <p:tgtEl>
                                          <p:spTgt spid="32"/>
                                        </p:tgtEl>
                                        <p:attrNameLst>
                                          <p:attrName>ppt_y</p:attrName>
                                        </p:attrNameLst>
                                      </p:cBhvr>
                                      <p:tavLst>
                                        <p:tav tm="0">
                                          <p:val>
                                            <p:strVal val="0-#ppt_h/2"/>
                                          </p:val>
                                        </p:tav>
                                        <p:tav tm="100000">
                                          <p:val>
                                            <p:strVal val="#ppt_y"/>
                                          </p:val>
                                        </p:tav>
                                      </p:tavLst>
                                    </p:anim>
                                  </p:childTnLst>
                                </p:cTn>
                              </p:par>
                            </p:childTnLst>
                          </p:cTn>
                        </p:par>
                        <p:par>
                          <p:cTn id="34" fill="hold">
                            <p:stCondLst>
                              <p:cond delay="3000"/>
                            </p:stCondLst>
                            <p:childTnLst>
                              <p:par>
                                <p:cTn id="35" presetID="2" presetClass="entr" presetSubtype="3" fill="hold" nodeType="after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additive="base">
                                        <p:cTn id="37" dur="500" fill="hold"/>
                                        <p:tgtEl>
                                          <p:spTgt spid="27"/>
                                        </p:tgtEl>
                                        <p:attrNameLst>
                                          <p:attrName>ppt_x</p:attrName>
                                        </p:attrNameLst>
                                      </p:cBhvr>
                                      <p:tavLst>
                                        <p:tav tm="0">
                                          <p:val>
                                            <p:strVal val="1+#ppt_w/2"/>
                                          </p:val>
                                        </p:tav>
                                        <p:tav tm="100000">
                                          <p:val>
                                            <p:strVal val="#ppt_x"/>
                                          </p:val>
                                        </p:tav>
                                      </p:tavLst>
                                    </p:anim>
                                    <p:anim calcmode="lin" valueType="num">
                                      <p:cBhvr additive="base">
                                        <p:cTn id="38" dur="500" fill="hold"/>
                                        <p:tgtEl>
                                          <p:spTgt spid="27"/>
                                        </p:tgtEl>
                                        <p:attrNameLst>
                                          <p:attrName>ppt_y</p:attrName>
                                        </p:attrNameLst>
                                      </p:cBhvr>
                                      <p:tavLst>
                                        <p:tav tm="0">
                                          <p:val>
                                            <p:strVal val="0-#ppt_h/2"/>
                                          </p:val>
                                        </p:tav>
                                        <p:tav tm="100000">
                                          <p:val>
                                            <p:strVal val="#ppt_y"/>
                                          </p:val>
                                        </p:tav>
                                      </p:tavLst>
                                    </p:anim>
                                  </p:childTnLst>
                                </p:cTn>
                              </p:par>
                            </p:childTnLst>
                          </p:cTn>
                        </p:par>
                        <p:par>
                          <p:cTn id="39" fill="hold">
                            <p:stCondLst>
                              <p:cond delay="3500"/>
                            </p:stCondLst>
                            <p:childTnLst>
                              <p:par>
                                <p:cTn id="40" presetID="31" presetClass="entr" presetSubtype="0" fill="hold" grpId="0" nodeType="afterEffect">
                                  <p:stCondLst>
                                    <p:cond delay="500"/>
                                  </p:stCondLst>
                                  <p:childTnLst>
                                    <p:set>
                                      <p:cBhvr>
                                        <p:cTn id="41" dur="1" fill="hold">
                                          <p:stCondLst>
                                            <p:cond delay="0"/>
                                          </p:stCondLst>
                                        </p:cTn>
                                        <p:tgtEl>
                                          <p:spTgt spid="40"/>
                                        </p:tgtEl>
                                        <p:attrNameLst>
                                          <p:attrName>style.visibility</p:attrName>
                                        </p:attrNameLst>
                                      </p:cBhvr>
                                      <p:to>
                                        <p:strVal val="visible"/>
                                      </p:to>
                                    </p:set>
                                    <p:anim calcmode="lin" valueType="num">
                                      <p:cBhvr>
                                        <p:cTn id="42" dur="1000" fill="hold"/>
                                        <p:tgtEl>
                                          <p:spTgt spid="40"/>
                                        </p:tgtEl>
                                        <p:attrNameLst>
                                          <p:attrName>ppt_w</p:attrName>
                                        </p:attrNameLst>
                                      </p:cBhvr>
                                      <p:tavLst>
                                        <p:tav tm="0">
                                          <p:val>
                                            <p:fltVal val="0"/>
                                          </p:val>
                                        </p:tav>
                                        <p:tav tm="100000">
                                          <p:val>
                                            <p:strVal val="#ppt_w"/>
                                          </p:val>
                                        </p:tav>
                                      </p:tavLst>
                                    </p:anim>
                                    <p:anim calcmode="lin" valueType="num">
                                      <p:cBhvr>
                                        <p:cTn id="43" dur="1000" fill="hold"/>
                                        <p:tgtEl>
                                          <p:spTgt spid="40"/>
                                        </p:tgtEl>
                                        <p:attrNameLst>
                                          <p:attrName>ppt_h</p:attrName>
                                        </p:attrNameLst>
                                      </p:cBhvr>
                                      <p:tavLst>
                                        <p:tav tm="0">
                                          <p:val>
                                            <p:fltVal val="0"/>
                                          </p:val>
                                        </p:tav>
                                        <p:tav tm="100000">
                                          <p:val>
                                            <p:strVal val="#ppt_h"/>
                                          </p:val>
                                        </p:tav>
                                      </p:tavLst>
                                    </p:anim>
                                    <p:anim calcmode="lin" valueType="num">
                                      <p:cBhvr>
                                        <p:cTn id="44" dur="1000" fill="hold"/>
                                        <p:tgtEl>
                                          <p:spTgt spid="40"/>
                                        </p:tgtEl>
                                        <p:attrNameLst>
                                          <p:attrName>style.rotation</p:attrName>
                                        </p:attrNameLst>
                                      </p:cBhvr>
                                      <p:tavLst>
                                        <p:tav tm="0">
                                          <p:val>
                                            <p:fltVal val="90"/>
                                          </p:val>
                                        </p:tav>
                                        <p:tav tm="100000">
                                          <p:val>
                                            <p:fltVal val="0"/>
                                          </p:val>
                                        </p:tav>
                                      </p:tavLst>
                                    </p:anim>
                                    <p:animEffect transition="in" filter="fade">
                                      <p:cBhvr>
                                        <p:cTn id="45" dur="1000"/>
                                        <p:tgtEl>
                                          <p:spTgt spid="40"/>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37"/>
                                        </p:tgtEl>
                                        <p:attrNameLst>
                                          <p:attrName>style.visibility</p:attrName>
                                        </p:attrNameLst>
                                      </p:cBhvr>
                                      <p:to>
                                        <p:strVal val="visible"/>
                                      </p:to>
                                    </p:set>
                                    <p:animEffect transition="in" filter="wipe(down)">
                                      <p:cBhvr>
                                        <p:cTn id="50" dur="500"/>
                                        <p:tgtEl>
                                          <p:spTgt spid="37"/>
                                        </p:tgtEl>
                                      </p:cBhvr>
                                    </p:animEffect>
                                  </p:childTnLst>
                                </p:cTn>
                              </p:par>
                            </p:childTnLst>
                          </p:cTn>
                        </p:par>
                        <p:par>
                          <p:cTn id="51" fill="hold">
                            <p:stCondLst>
                              <p:cond delay="500"/>
                            </p:stCondLst>
                            <p:childTnLst>
                              <p:par>
                                <p:cTn id="52" presetID="31" presetClass="entr" presetSubtype="0" fill="hold" grpId="0" nodeType="afterEffect">
                                  <p:stCondLst>
                                    <p:cond delay="250"/>
                                  </p:stCondLst>
                                  <p:childTnLst>
                                    <p:set>
                                      <p:cBhvr>
                                        <p:cTn id="53" dur="1" fill="hold">
                                          <p:stCondLst>
                                            <p:cond delay="0"/>
                                          </p:stCondLst>
                                        </p:cTn>
                                        <p:tgtEl>
                                          <p:spTgt spid="41"/>
                                        </p:tgtEl>
                                        <p:attrNameLst>
                                          <p:attrName>style.visibility</p:attrName>
                                        </p:attrNameLst>
                                      </p:cBhvr>
                                      <p:to>
                                        <p:strVal val="visible"/>
                                      </p:to>
                                    </p:set>
                                    <p:anim calcmode="lin" valueType="num">
                                      <p:cBhvr>
                                        <p:cTn id="54" dur="1000" fill="hold"/>
                                        <p:tgtEl>
                                          <p:spTgt spid="41"/>
                                        </p:tgtEl>
                                        <p:attrNameLst>
                                          <p:attrName>ppt_w</p:attrName>
                                        </p:attrNameLst>
                                      </p:cBhvr>
                                      <p:tavLst>
                                        <p:tav tm="0">
                                          <p:val>
                                            <p:fltVal val="0"/>
                                          </p:val>
                                        </p:tav>
                                        <p:tav tm="100000">
                                          <p:val>
                                            <p:strVal val="#ppt_w"/>
                                          </p:val>
                                        </p:tav>
                                      </p:tavLst>
                                    </p:anim>
                                    <p:anim calcmode="lin" valueType="num">
                                      <p:cBhvr>
                                        <p:cTn id="55" dur="1000" fill="hold"/>
                                        <p:tgtEl>
                                          <p:spTgt spid="41"/>
                                        </p:tgtEl>
                                        <p:attrNameLst>
                                          <p:attrName>ppt_h</p:attrName>
                                        </p:attrNameLst>
                                      </p:cBhvr>
                                      <p:tavLst>
                                        <p:tav tm="0">
                                          <p:val>
                                            <p:fltVal val="0"/>
                                          </p:val>
                                        </p:tav>
                                        <p:tav tm="100000">
                                          <p:val>
                                            <p:strVal val="#ppt_h"/>
                                          </p:val>
                                        </p:tav>
                                      </p:tavLst>
                                    </p:anim>
                                    <p:anim calcmode="lin" valueType="num">
                                      <p:cBhvr>
                                        <p:cTn id="56" dur="1000" fill="hold"/>
                                        <p:tgtEl>
                                          <p:spTgt spid="41"/>
                                        </p:tgtEl>
                                        <p:attrNameLst>
                                          <p:attrName>style.rotation</p:attrName>
                                        </p:attrNameLst>
                                      </p:cBhvr>
                                      <p:tavLst>
                                        <p:tav tm="0">
                                          <p:val>
                                            <p:fltVal val="90"/>
                                          </p:val>
                                        </p:tav>
                                        <p:tav tm="100000">
                                          <p:val>
                                            <p:fltVal val="0"/>
                                          </p:val>
                                        </p:tav>
                                      </p:tavLst>
                                    </p:anim>
                                    <p:animEffect transition="in" filter="fade">
                                      <p:cBhvr>
                                        <p:cTn id="57" dur="1000"/>
                                        <p:tgtEl>
                                          <p:spTgt spid="41"/>
                                        </p:tgtEl>
                                      </p:cBhvr>
                                    </p:animEffect>
                                  </p:childTnLst>
                                </p:cTn>
                              </p:par>
                            </p:childTnLst>
                          </p:cTn>
                        </p:par>
                        <p:par>
                          <p:cTn id="58" fill="hold">
                            <p:stCondLst>
                              <p:cond delay="1750"/>
                            </p:stCondLst>
                            <p:childTnLst>
                              <p:par>
                                <p:cTn id="59" presetID="2" presetClass="entr" presetSubtype="9" fill="hold" nodeType="afterEffect">
                                  <p:stCondLst>
                                    <p:cond delay="750"/>
                                  </p:stCondLst>
                                  <p:childTnLst>
                                    <p:set>
                                      <p:cBhvr>
                                        <p:cTn id="60" dur="1" fill="hold">
                                          <p:stCondLst>
                                            <p:cond delay="0"/>
                                          </p:stCondLst>
                                        </p:cTn>
                                        <p:tgtEl>
                                          <p:spTgt spid="42"/>
                                        </p:tgtEl>
                                        <p:attrNameLst>
                                          <p:attrName>style.visibility</p:attrName>
                                        </p:attrNameLst>
                                      </p:cBhvr>
                                      <p:to>
                                        <p:strVal val="visible"/>
                                      </p:to>
                                    </p:set>
                                    <p:anim calcmode="lin" valueType="num">
                                      <p:cBhvr additive="base">
                                        <p:cTn id="61" dur="500" fill="hold"/>
                                        <p:tgtEl>
                                          <p:spTgt spid="42"/>
                                        </p:tgtEl>
                                        <p:attrNameLst>
                                          <p:attrName>ppt_x</p:attrName>
                                        </p:attrNameLst>
                                      </p:cBhvr>
                                      <p:tavLst>
                                        <p:tav tm="0">
                                          <p:val>
                                            <p:strVal val="0-#ppt_w/2"/>
                                          </p:val>
                                        </p:tav>
                                        <p:tav tm="100000">
                                          <p:val>
                                            <p:strVal val="#ppt_x"/>
                                          </p:val>
                                        </p:tav>
                                      </p:tavLst>
                                    </p:anim>
                                    <p:anim calcmode="lin" valueType="num">
                                      <p:cBhvr additive="base">
                                        <p:cTn id="62" dur="500" fill="hold"/>
                                        <p:tgtEl>
                                          <p:spTgt spid="42"/>
                                        </p:tgtEl>
                                        <p:attrNameLst>
                                          <p:attrName>ppt_y</p:attrName>
                                        </p:attrNameLst>
                                      </p:cBhvr>
                                      <p:tavLst>
                                        <p:tav tm="0">
                                          <p:val>
                                            <p:strVal val="0-#ppt_h/2"/>
                                          </p:val>
                                        </p:tav>
                                        <p:tav tm="100000">
                                          <p:val>
                                            <p:strVal val="#ppt_y"/>
                                          </p:val>
                                        </p:tav>
                                      </p:tavLst>
                                    </p:anim>
                                  </p:childTnLst>
                                </p:cTn>
                              </p:par>
                            </p:childTnLst>
                          </p:cTn>
                        </p:par>
                        <p:par>
                          <p:cTn id="63" fill="hold">
                            <p:stCondLst>
                              <p:cond delay="3000"/>
                            </p:stCondLst>
                            <p:childTnLst>
                              <p:par>
                                <p:cTn id="64" presetID="26" presetClass="entr" presetSubtype="0" fill="hold" grpId="0" nodeType="afterEffect">
                                  <p:stCondLst>
                                    <p:cond delay="500"/>
                                  </p:stCondLst>
                                  <p:childTnLst>
                                    <p:set>
                                      <p:cBhvr>
                                        <p:cTn id="65" dur="1" fill="hold">
                                          <p:stCondLst>
                                            <p:cond delay="0"/>
                                          </p:stCondLst>
                                        </p:cTn>
                                        <p:tgtEl>
                                          <p:spTgt spid="45"/>
                                        </p:tgtEl>
                                        <p:attrNameLst>
                                          <p:attrName>style.visibility</p:attrName>
                                        </p:attrNameLst>
                                      </p:cBhvr>
                                      <p:to>
                                        <p:strVal val="visible"/>
                                      </p:to>
                                    </p:set>
                                    <p:animEffect transition="in" filter="wipe(down)">
                                      <p:cBhvr>
                                        <p:cTn id="66" dur="580">
                                          <p:stCondLst>
                                            <p:cond delay="0"/>
                                          </p:stCondLst>
                                        </p:cTn>
                                        <p:tgtEl>
                                          <p:spTgt spid="45"/>
                                        </p:tgtEl>
                                      </p:cBhvr>
                                    </p:animEffect>
                                    <p:anim calcmode="lin" valueType="num">
                                      <p:cBhvr>
                                        <p:cTn id="67" dur="1822" tmFilter="0,0; 0.14,0.36; 0.43,0.73; 0.71,0.91; 1.0,1.0">
                                          <p:stCondLst>
                                            <p:cond delay="0"/>
                                          </p:stCondLst>
                                        </p:cTn>
                                        <p:tgtEl>
                                          <p:spTgt spid="45"/>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45"/>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45"/>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45"/>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45"/>
                                        </p:tgtEl>
                                        <p:attrNameLst>
                                          <p:attrName>ppt_y</p:attrName>
                                        </p:attrNameLst>
                                      </p:cBhvr>
                                      <p:tavLst>
                                        <p:tav tm="0" fmla="#ppt_y-sin(pi*$)/81">
                                          <p:val>
                                            <p:fltVal val="0"/>
                                          </p:val>
                                        </p:tav>
                                        <p:tav tm="100000">
                                          <p:val>
                                            <p:fltVal val="1"/>
                                          </p:val>
                                        </p:tav>
                                      </p:tavLst>
                                    </p:anim>
                                    <p:animScale>
                                      <p:cBhvr>
                                        <p:cTn id="72" dur="26">
                                          <p:stCondLst>
                                            <p:cond delay="650"/>
                                          </p:stCondLst>
                                        </p:cTn>
                                        <p:tgtEl>
                                          <p:spTgt spid="45"/>
                                        </p:tgtEl>
                                      </p:cBhvr>
                                      <p:to x="100000" y="60000"/>
                                    </p:animScale>
                                    <p:animScale>
                                      <p:cBhvr>
                                        <p:cTn id="73" dur="166" decel="50000">
                                          <p:stCondLst>
                                            <p:cond delay="676"/>
                                          </p:stCondLst>
                                        </p:cTn>
                                        <p:tgtEl>
                                          <p:spTgt spid="45"/>
                                        </p:tgtEl>
                                      </p:cBhvr>
                                      <p:to x="100000" y="100000"/>
                                    </p:animScale>
                                    <p:animScale>
                                      <p:cBhvr>
                                        <p:cTn id="74" dur="26">
                                          <p:stCondLst>
                                            <p:cond delay="1312"/>
                                          </p:stCondLst>
                                        </p:cTn>
                                        <p:tgtEl>
                                          <p:spTgt spid="45"/>
                                        </p:tgtEl>
                                      </p:cBhvr>
                                      <p:to x="100000" y="80000"/>
                                    </p:animScale>
                                    <p:animScale>
                                      <p:cBhvr>
                                        <p:cTn id="75" dur="166" decel="50000">
                                          <p:stCondLst>
                                            <p:cond delay="1338"/>
                                          </p:stCondLst>
                                        </p:cTn>
                                        <p:tgtEl>
                                          <p:spTgt spid="45"/>
                                        </p:tgtEl>
                                      </p:cBhvr>
                                      <p:to x="100000" y="100000"/>
                                    </p:animScale>
                                    <p:animScale>
                                      <p:cBhvr>
                                        <p:cTn id="76" dur="26">
                                          <p:stCondLst>
                                            <p:cond delay="1642"/>
                                          </p:stCondLst>
                                        </p:cTn>
                                        <p:tgtEl>
                                          <p:spTgt spid="45"/>
                                        </p:tgtEl>
                                      </p:cBhvr>
                                      <p:to x="100000" y="90000"/>
                                    </p:animScale>
                                    <p:animScale>
                                      <p:cBhvr>
                                        <p:cTn id="77" dur="166" decel="50000">
                                          <p:stCondLst>
                                            <p:cond delay="1668"/>
                                          </p:stCondLst>
                                        </p:cTn>
                                        <p:tgtEl>
                                          <p:spTgt spid="45"/>
                                        </p:tgtEl>
                                      </p:cBhvr>
                                      <p:to x="100000" y="100000"/>
                                    </p:animScale>
                                    <p:animScale>
                                      <p:cBhvr>
                                        <p:cTn id="78" dur="26">
                                          <p:stCondLst>
                                            <p:cond delay="1808"/>
                                          </p:stCondLst>
                                        </p:cTn>
                                        <p:tgtEl>
                                          <p:spTgt spid="45"/>
                                        </p:tgtEl>
                                      </p:cBhvr>
                                      <p:to x="100000" y="95000"/>
                                    </p:animScale>
                                    <p:animScale>
                                      <p:cBhvr>
                                        <p:cTn id="79" dur="166" decel="50000">
                                          <p:stCondLst>
                                            <p:cond delay="1834"/>
                                          </p:stCondLst>
                                        </p:cTn>
                                        <p:tgtEl>
                                          <p:spTgt spid="45"/>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6" presetClass="entr" presetSubtype="16" fill="hold" nodeType="clickEffect">
                                  <p:stCondLst>
                                    <p:cond delay="0"/>
                                  </p:stCondLst>
                                  <p:childTnLst>
                                    <p:set>
                                      <p:cBhvr>
                                        <p:cTn id="83" dur="1" fill="hold">
                                          <p:stCondLst>
                                            <p:cond delay="0"/>
                                          </p:stCondLst>
                                        </p:cTn>
                                        <p:tgtEl>
                                          <p:spTgt spid="46"/>
                                        </p:tgtEl>
                                        <p:attrNameLst>
                                          <p:attrName>style.visibility</p:attrName>
                                        </p:attrNameLst>
                                      </p:cBhvr>
                                      <p:to>
                                        <p:strVal val="visible"/>
                                      </p:to>
                                    </p:set>
                                    <p:animEffect transition="in" filter="circle(in)">
                                      <p:cBhvr>
                                        <p:cTn id="84" dur="2000"/>
                                        <p:tgtEl>
                                          <p:spTgt spid="46"/>
                                        </p:tgtEl>
                                      </p:cBhvr>
                                    </p:animEffect>
                                  </p:childTnLst>
                                </p:cTn>
                              </p:par>
                            </p:childTnLst>
                          </p:cTn>
                        </p:par>
                        <p:par>
                          <p:cTn id="85" fill="hold">
                            <p:stCondLst>
                              <p:cond delay="2000"/>
                            </p:stCondLst>
                            <p:childTnLst>
                              <p:par>
                                <p:cTn id="86" presetID="31" presetClass="entr" presetSubtype="0" fill="hold" grpId="0" nodeType="afterEffect">
                                  <p:stCondLst>
                                    <p:cond delay="250"/>
                                  </p:stCondLst>
                                  <p:childTnLst>
                                    <p:set>
                                      <p:cBhvr>
                                        <p:cTn id="87" dur="1" fill="hold">
                                          <p:stCondLst>
                                            <p:cond delay="0"/>
                                          </p:stCondLst>
                                        </p:cTn>
                                        <p:tgtEl>
                                          <p:spTgt spid="49"/>
                                        </p:tgtEl>
                                        <p:attrNameLst>
                                          <p:attrName>style.visibility</p:attrName>
                                        </p:attrNameLst>
                                      </p:cBhvr>
                                      <p:to>
                                        <p:strVal val="visible"/>
                                      </p:to>
                                    </p:set>
                                    <p:anim calcmode="lin" valueType="num">
                                      <p:cBhvr>
                                        <p:cTn id="88" dur="1000" fill="hold"/>
                                        <p:tgtEl>
                                          <p:spTgt spid="49"/>
                                        </p:tgtEl>
                                        <p:attrNameLst>
                                          <p:attrName>ppt_w</p:attrName>
                                        </p:attrNameLst>
                                      </p:cBhvr>
                                      <p:tavLst>
                                        <p:tav tm="0">
                                          <p:val>
                                            <p:fltVal val="0"/>
                                          </p:val>
                                        </p:tav>
                                        <p:tav tm="100000">
                                          <p:val>
                                            <p:strVal val="#ppt_w"/>
                                          </p:val>
                                        </p:tav>
                                      </p:tavLst>
                                    </p:anim>
                                    <p:anim calcmode="lin" valueType="num">
                                      <p:cBhvr>
                                        <p:cTn id="89" dur="1000" fill="hold"/>
                                        <p:tgtEl>
                                          <p:spTgt spid="49"/>
                                        </p:tgtEl>
                                        <p:attrNameLst>
                                          <p:attrName>ppt_h</p:attrName>
                                        </p:attrNameLst>
                                      </p:cBhvr>
                                      <p:tavLst>
                                        <p:tav tm="0">
                                          <p:val>
                                            <p:fltVal val="0"/>
                                          </p:val>
                                        </p:tav>
                                        <p:tav tm="100000">
                                          <p:val>
                                            <p:strVal val="#ppt_h"/>
                                          </p:val>
                                        </p:tav>
                                      </p:tavLst>
                                    </p:anim>
                                    <p:anim calcmode="lin" valueType="num">
                                      <p:cBhvr>
                                        <p:cTn id="90" dur="1000" fill="hold"/>
                                        <p:tgtEl>
                                          <p:spTgt spid="49"/>
                                        </p:tgtEl>
                                        <p:attrNameLst>
                                          <p:attrName>style.rotation</p:attrName>
                                        </p:attrNameLst>
                                      </p:cBhvr>
                                      <p:tavLst>
                                        <p:tav tm="0">
                                          <p:val>
                                            <p:fltVal val="90"/>
                                          </p:val>
                                        </p:tav>
                                        <p:tav tm="100000">
                                          <p:val>
                                            <p:fltVal val="0"/>
                                          </p:val>
                                        </p:tav>
                                      </p:tavLst>
                                    </p:anim>
                                    <p:animEffect transition="in" filter="fade">
                                      <p:cBhvr>
                                        <p:cTn id="91" dur="1000"/>
                                        <p:tgtEl>
                                          <p:spTgt spid="49"/>
                                        </p:tgtEl>
                                      </p:cBhvr>
                                    </p:animEffect>
                                  </p:childTnLst>
                                </p:cTn>
                              </p:par>
                            </p:childTnLst>
                          </p:cTn>
                        </p:par>
                        <p:par>
                          <p:cTn id="92" fill="hold">
                            <p:stCondLst>
                              <p:cond delay="3250"/>
                            </p:stCondLst>
                            <p:childTnLst>
                              <p:par>
                                <p:cTn id="93" presetID="6" presetClass="entr" presetSubtype="16" fill="hold" grpId="0" nodeType="afterEffect">
                                  <p:stCondLst>
                                    <p:cond delay="500"/>
                                  </p:stCondLst>
                                  <p:childTnLst>
                                    <p:set>
                                      <p:cBhvr>
                                        <p:cTn id="94" dur="1" fill="hold">
                                          <p:stCondLst>
                                            <p:cond delay="0"/>
                                          </p:stCondLst>
                                        </p:cTn>
                                        <p:tgtEl>
                                          <p:spTgt spid="50"/>
                                        </p:tgtEl>
                                        <p:attrNameLst>
                                          <p:attrName>style.visibility</p:attrName>
                                        </p:attrNameLst>
                                      </p:cBhvr>
                                      <p:to>
                                        <p:strVal val="visible"/>
                                      </p:to>
                                    </p:set>
                                    <p:animEffect transition="in" filter="circle(in)">
                                      <p:cBhvr>
                                        <p:cTn id="95" dur="2500"/>
                                        <p:tgtEl>
                                          <p:spTgt spid="50"/>
                                        </p:tgtEl>
                                      </p:cBhvr>
                                    </p:animEffect>
                                  </p:childTnLst>
                                </p:cTn>
                              </p:par>
                            </p:childTnLst>
                          </p:cTn>
                        </p:par>
                        <p:par>
                          <p:cTn id="96" fill="hold">
                            <p:stCondLst>
                              <p:cond delay="6250"/>
                            </p:stCondLst>
                            <p:childTnLst>
                              <p:par>
                                <p:cTn id="97" presetID="6" presetClass="entr" presetSubtype="16" fill="hold" grpId="0" nodeType="afterEffect">
                                  <p:stCondLst>
                                    <p:cond delay="500"/>
                                  </p:stCondLst>
                                  <p:childTnLst>
                                    <p:set>
                                      <p:cBhvr>
                                        <p:cTn id="98" dur="1" fill="hold">
                                          <p:stCondLst>
                                            <p:cond delay="0"/>
                                          </p:stCondLst>
                                        </p:cTn>
                                        <p:tgtEl>
                                          <p:spTgt spid="51"/>
                                        </p:tgtEl>
                                        <p:attrNameLst>
                                          <p:attrName>style.visibility</p:attrName>
                                        </p:attrNameLst>
                                      </p:cBhvr>
                                      <p:to>
                                        <p:strVal val="visible"/>
                                      </p:to>
                                    </p:set>
                                    <p:animEffect transition="in" filter="circle(in)">
                                      <p:cBhvr>
                                        <p:cTn id="99" dur="2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5" grpId="0" animBg="1"/>
      <p:bldP spid="49" grpId="0" animBg="1"/>
      <p:bldP spid="50" grpId="0" animBg="1"/>
      <p:bldP spid="5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71234" y="502276"/>
            <a:ext cx="7714445" cy="369332"/>
          </a:xfrm>
          <a:prstGeom prst="rect">
            <a:avLst/>
          </a:prstGeom>
          <a:solidFill>
            <a:schemeClr val="accent6">
              <a:lumMod val="20000"/>
              <a:lumOff val="80000"/>
            </a:schemeClr>
          </a:solidFill>
          <a:scene3d>
            <a:camera prst="orthographicFront"/>
            <a:lightRig rig="threePt" dir="t"/>
          </a:scene3d>
          <a:sp3d>
            <a:bevelT w="101600" prst="riblet"/>
          </a:sp3d>
        </p:spPr>
        <p:txBody>
          <a:bodyPr wrap="square" rtlCol="0">
            <a:spAutoFit/>
          </a:bodyPr>
          <a:lstStyle/>
          <a:p>
            <a:r>
              <a:rPr lang="he-IL" dirty="0" smtClean="0"/>
              <a:t>למיעוטי הך דר' יהושע דלא </a:t>
            </a:r>
            <a:r>
              <a:rPr lang="he-IL" dirty="0" err="1" smtClean="0"/>
              <a:t>עבדינן</a:t>
            </a:r>
            <a:r>
              <a:rPr lang="he-IL" dirty="0" smtClean="0"/>
              <a:t> כוותיה אלא אי כרבן גמליאל ג או כרבי אליעזר</a:t>
            </a:r>
            <a:endParaRPr lang="en-US" dirty="0"/>
          </a:p>
        </p:txBody>
      </p:sp>
      <p:grpSp>
        <p:nvGrpSpPr>
          <p:cNvPr id="3" name="קבוצה 2"/>
          <p:cNvGrpSpPr/>
          <p:nvPr/>
        </p:nvGrpSpPr>
        <p:grpSpPr>
          <a:xfrm>
            <a:off x="8464254" y="1423785"/>
            <a:ext cx="1148167" cy="1092200"/>
            <a:chOff x="7741009" y="2738648"/>
            <a:chExt cx="1092200" cy="109220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1009" y="2738648"/>
              <a:ext cx="1092200" cy="1092200"/>
            </a:xfrm>
            <a:prstGeom prst="rect">
              <a:avLst/>
            </a:prstGeom>
          </p:spPr>
        </p:pic>
        <p:sp>
          <p:nvSpPr>
            <p:cNvPr id="5" name="TextBox 4"/>
            <p:cNvSpPr txBox="1"/>
            <p:nvPr/>
          </p:nvSpPr>
          <p:spPr>
            <a:xfrm>
              <a:off x="8032629" y="2738648"/>
              <a:ext cx="508959" cy="276999"/>
            </a:xfrm>
            <a:prstGeom prst="rect">
              <a:avLst/>
            </a:prstGeom>
            <a:noFill/>
          </p:spPr>
          <p:txBody>
            <a:bodyPr wrap="square" rtlCol="1">
              <a:spAutoFit/>
            </a:bodyPr>
            <a:lstStyle/>
            <a:p>
              <a:r>
                <a:rPr lang="he-IL" sz="1200" dirty="0">
                  <a:solidFill>
                    <a:schemeClr val="bg1"/>
                  </a:solidFill>
                </a:rPr>
                <a:t>ראובן</a:t>
              </a:r>
              <a:endParaRPr lang="he-IL" dirty="0">
                <a:solidFill>
                  <a:schemeClr val="bg1"/>
                </a:solidFill>
              </a:endParaRPr>
            </a:p>
          </p:txBody>
        </p:sp>
      </p:grpSp>
      <p:grpSp>
        <p:nvGrpSpPr>
          <p:cNvPr id="6" name="קבוצה 5"/>
          <p:cNvGrpSpPr/>
          <p:nvPr/>
        </p:nvGrpSpPr>
        <p:grpSpPr>
          <a:xfrm>
            <a:off x="5666727" y="910523"/>
            <a:ext cx="1155700" cy="1029515"/>
            <a:chOff x="7695484" y="1138474"/>
            <a:chExt cx="1155700" cy="1029515"/>
          </a:xfrm>
        </p:grpSpPr>
        <p:pic>
          <p:nvPicPr>
            <p:cNvPr id="7" name="תמונה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5484" y="1138474"/>
              <a:ext cx="1155700" cy="990600"/>
            </a:xfrm>
            <a:prstGeom prst="rect">
              <a:avLst/>
            </a:prstGeom>
          </p:spPr>
        </p:pic>
        <p:sp>
          <p:nvSpPr>
            <p:cNvPr id="8" name="TextBox 7"/>
            <p:cNvSpPr txBox="1"/>
            <p:nvPr/>
          </p:nvSpPr>
          <p:spPr>
            <a:xfrm>
              <a:off x="7896396" y="1521658"/>
              <a:ext cx="832514" cy="646331"/>
            </a:xfrm>
            <a:prstGeom prst="rect">
              <a:avLst/>
            </a:prstGeom>
            <a:noFill/>
          </p:spPr>
          <p:txBody>
            <a:bodyPr wrap="square" rtlCol="1">
              <a:spAutoFit/>
            </a:bodyPr>
            <a:lstStyle/>
            <a:p>
              <a:r>
                <a:rPr lang="he-IL" dirty="0" smtClean="0">
                  <a:solidFill>
                    <a:schemeClr val="bg1"/>
                  </a:solidFill>
                </a:rPr>
                <a:t>שמעון</a:t>
              </a:r>
            </a:p>
            <a:p>
              <a:r>
                <a:rPr lang="he-IL" dirty="0" smtClean="0">
                  <a:solidFill>
                    <a:schemeClr val="bg1"/>
                  </a:solidFill>
                </a:rPr>
                <a:t>אב</a:t>
              </a:r>
              <a:endParaRPr lang="he-IL" dirty="0">
                <a:solidFill>
                  <a:schemeClr val="bg1"/>
                </a:solidFill>
              </a:endParaRPr>
            </a:p>
          </p:txBody>
        </p:sp>
      </p:grpSp>
      <p:grpSp>
        <p:nvGrpSpPr>
          <p:cNvPr id="9" name="קבוצה 8"/>
          <p:cNvGrpSpPr/>
          <p:nvPr/>
        </p:nvGrpSpPr>
        <p:grpSpPr>
          <a:xfrm>
            <a:off x="3453425" y="1652981"/>
            <a:ext cx="939800" cy="990600"/>
            <a:chOff x="4794371" y="3098561"/>
            <a:chExt cx="939800" cy="990600"/>
          </a:xfrm>
        </p:grpSpPr>
        <p:pic>
          <p:nvPicPr>
            <p:cNvPr id="10" name="תמונה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94371" y="3098561"/>
              <a:ext cx="939800" cy="990600"/>
            </a:xfrm>
            <a:prstGeom prst="rect">
              <a:avLst/>
            </a:prstGeom>
          </p:spPr>
        </p:pic>
        <p:sp>
          <p:nvSpPr>
            <p:cNvPr id="11" name="TextBox 10"/>
            <p:cNvSpPr txBox="1"/>
            <p:nvPr/>
          </p:nvSpPr>
          <p:spPr>
            <a:xfrm>
              <a:off x="4994693" y="3726612"/>
              <a:ext cx="586597" cy="276999"/>
            </a:xfrm>
            <a:prstGeom prst="rect">
              <a:avLst/>
            </a:prstGeom>
            <a:noFill/>
          </p:spPr>
          <p:txBody>
            <a:bodyPr wrap="square" rtlCol="1">
              <a:spAutoFit/>
            </a:bodyPr>
            <a:lstStyle/>
            <a:p>
              <a:r>
                <a:rPr lang="he-IL" sz="1200" dirty="0">
                  <a:solidFill>
                    <a:schemeClr val="bg1"/>
                  </a:solidFill>
                </a:rPr>
                <a:t>לוי</a:t>
              </a:r>
              <a:endParaRPr lang="he-IL" dirty="0">
                <a:solidFill>
                  <a:schemeClr val="bg1"/>
                </a:solidFill>
              </a:endParaRPr>
            </a:p>
          </p:txBody>
        </p:sp>
      </p:grpSp>
      <p:grpSp>
        <p:nvGrpSpPr>
          <p:cNvPr id="15" name="קבוצה 14"/>
          <p:cNvGrpSpPr/>
          <p:nvPr/>
        </p:nvGrpSpPr>
        <p:grpSpPr>
          <a:xfrm>
            <a:off x="1243961" y="3894284"/>
            <a:ext cx="934053" cy="990600"/>
            <a:chOff x="5147576" y="4839179"/>
            <a:chExt cx="723900" cy="889000"/>
          </a:xfrm>
        </p:grpSpPr>
        <p:pic>
          <p:nvPicPr>
            <p:cNvPr id="16" name="תמונה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47576" y="4839179"/>
              <a:ext cx="723900" cy="889000"/>
            </a:xfrm>
            <a:prstGeom prst="rect">
              <a:avLst/>
            </a:prstGeom>
          </p:spPr>
        </p:pic>
        <p:sp>
          <p:nvSpPr>
            <p:cNvPr id="17" name="TextBox 16"/>
            <p:cNvSpPr txBox="1"/>
            <p:nvPr/>
          </p:nvSpPr>
          <p:spPr>
            <a:xfrm>
              <a:off x="5183637" y="4948471"/>
              <a:ext cx="600168" cy="261610"/>
            </a:xfrm>
            <a:prstGeom prst="rect">
              <a:avLst/>
            </a:prstGeom>
            <a:noFill/>
          </p:spPr>
          <p:txBody>
            <a:bodyPr wrap="square" rtlCol="1">
              <a:spAutoFit/>
            </a:bodyPr>
            <a:lstStyle/>
            <a:p>
              <a:r>
                <a:rPr lang="he-IL" sz="1100" dirty="0">
                  <a:solidFill>
                    <a:schemeClr val="bg1"/>
                  </a:solidFill>
                </a:rPr>
                <a:t>רבקה</a:t>
              </a:r>
            </a:p>
          </p:txBody>
        </p:sp>
      </p:grpSp>
      <p:cxnSp>
        <p:nvCxnSpPr>
          <p:cNvPr id="19" name="מחבר חץ ישר 18"/>
          <p:cNvCxnSpPr/>
          <p:nvPr/>
        </p:nvCxnSpPr>
        <p:spPr>
          <a:xfrm>
            <a:off x="6813950" y="1615739"/>
            <a:ext cx="1716292" cy="52680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מחבר חץ ישר 19"/>
          <p:cNvCxnSpPr>
            <a:endCxn id="10" idx="3"/>
          </p:cNvCxnSpPr>
          <p:nvPr/>
        </p:nvCxnSpPr>
        <p:spPr>
          <a:xfrm flipH="1">
            <a:off x="4393225" y="1731579"/>
            <a:ext cx="1594599" cy="41670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קבוצה 23"/>
          <p:cNvGrpSpPr/>
          <p:nvPr/>
        </p:nvGrpSpPr>
        <p:grpSpPr>
          <a:xfrm>
            <a:off x="2468880" y="4167773"/>
            <a:ext cx="7143541" cy="696877"/>
            <a:chOff x="8202961" y="3266592"/>
            <a:chExt cx="1821574" cy="696877"/>
          </a:xfrm>
        </p:grpSpPr>
        <p:sp>
          <p:nvSpPr>
            <p:cNvPr id="25" name="חץ למעלה-למטה 24"/>
            <p:cNvSpPr/>
            <p:nvPr/>
          </p:nvSpPr>
          <p:spPr>
            <a:xfrm rot="16200000">
              <a:off x="8765309" y="2704244"/>
              <a:ext cx="696877" cy="182157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TextBox 25"/>
            <p:cNvSpPr txBox="1"/>
            <p:nvPr/>
          </p:nvSpPr>
          <p:spPr>
            <a:xfrm>
              <a:off x="8532937" y="3430365"/>
              <a:ext cx="640803" cy="369332"/>
            </a:xfrm>
            <a:prstGeom prst="rect">
              <a:avLst/>
            </a:prstGeom>
            <a:noFill/>
          </p:spPr>
          <p:txBody>
            <a:bodyPr wrap="square" rtlCol="1">
              <a:spAutoFit/>
            </a:bodyPr>
            <a:lstStyle/>
            <a:p>
              <a:r>
                <a:rPr lang="he-IL" dirty="0"/>
                <a:t>אחיות</a:t>
              </a:r>
            </a:p>
          </p:txBody>
        </p:sp>
      </p:grpSp>
      <p:grpSp>
        <p:nvGrpSpPr>
          <p:cNvPr id="28" name="קבוצה 27"/>
          <p:cNvGrpSpPr/>
          <p:nvPr/>
        </p:nvGrpSpPr>
        <p:grpSpPr>
          <a:xfrm>
            <a:off x="9592441" y="3882858"/>
            <a:ext cx="1421318" cy="1226188"/>
            <a:chOff x="8401309" y="3933473"/>
            <a:chExt cx="1421318" cy="1226188"/>
          </a:xfrm>
        </p:grpSpPr>
        <p:grpSp>
          <p:nvGrpSpPr>
            <p:cNvPr id="12" name="קבוצה 11"/>
            <p:cNvGrpSpPr/>
            <p:nvPr/>
          </p:nvGrpSpPr>
          <p:grpSpPr>
            <a:xfrm>
              <a:off x="8558559" y="3933473"/>
              <a:ext cx="1106818" cy="927936"/>
              <a:chOff x="5473700" y="2876550"/>
              <a:chExt cx="1244600" cy="1104900"/>
            </a:xfrm>
          </p:grpSpPr>
          <p:pic>
            <p:nvPicPr>
              <p:cNvPr id="13" name="תמונה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73700" y="2876550"/>
                <a:ext cx="1244600" cy="1104900"/>
              </a:xfrm>
              <a:prstGeom prst="rect">
                <a:avLst/>
              </a:prstGeom>
            </p:spPr>
          </p:pic>
          <p:sp>
            <p:nvSpPr>
              <p:cNvPr id="14" name="TextBox 13"/>
              <p:cNvSpPr txBox="1"/>
              <p:nvPr/>
            </p:nvSpPr>
            <p:spPr>
              <a:xfrm>
                <a:off x="5473700" y="3051597"/>
                <a:ext cx="733246" cy="276999"/>
              </a:xfrm>
              <a:prstGeom prst="rect">
                <a:avLst/>
              </a:prstGeom>
              <a:noFill/>
            </p:spPr>
            <p:txBody>
              <a:bodyPr wrap="square" rtlCol="1">
                <a:spAutoFit/>
              </a:bodyPr>
              <a:lstStyle/>
              <a:p>
                <a:r>
                  <a:rPr lang="he-IL" sz="1200" dirty="0">
                    <a:solidFill>
                      <a:schemeClr val="bg1"/>
                    </a:solidFill>
                  </a:rPr>
                  <a:t>שרה</a:t>
                </a:r>
              </a:p>
            </p:txBody>
          </p:sp>
        </p:grpSp>
        <p:sp>
          <p:nvSpPr>
            <p:cNvPr id="27" name="TextBox 26"/>
            <p:cNvSpPr txBox="1"/>
            <p:nvPr/>
          </p:nvSpPr>
          <p:spPr>
            <a:xfrm>
              <a:off x="8401309" y="4790329"/>
              <a:ext cx="1421318" cy="369332"/>
            </a:xfrm>
            <a:prstGeom prst="rect">
              <a:avLst/>
            </a:prstGeom>
            <a:solidFill>
              <a:schemeClr val="accent6">
                <a:lumMod val="20000"/>
                <a:lumOff val="80000"/>
              </a:schemeClr>
            </a:solidFill>
          </p:spPr>
          <p:txBody>
            <a:bodyPr wrap="square" rtlCol="0">
              <a:spAutoFit/>
            </a:bodyPr>
            <a:lstStyle/>
            <a:p>
              <a:r>
                <a:rPr lang="he-IL" dirty="0" smtClean="0"/>
                <a:t>יתומה קטנה</a:t>
              </a:r>
              <a:endParaRPr lang="en-US" dirty="0"/>
            </a:p>
          </p:txBody>
        </p:sp>
      </p:grpSp>
      <p:grpSp>
        <p:nvGrpSpPr>
          <p:cNvPr id="29" name="קבוצה 28"/>
          <p:cNvGrpSpPr/>
          <p:nvPr/>
        </p:nvGrpSpPr>
        <p:grpSpPr>
          <a:xfrm rot="8756984">
            <a:off x="1678825" y="2935639"/>
            <a:ext cx="2372624" cy="573531"/>
            <a:chOff x="5563562" y="4653444"/>
            <a:chExt cx="860364" cy="573531"/>
          </a:xfrm>
          <a:solidFill>
            <a:schemeClr val="accent6">
              <a:lumMod val="75000"/>
            </a:schemeClr>
          </a:solidFill>
        </p:grpSpPr>
        <p:grpSp>
          <p:nvGrpSpPr>
            <p:cNvPr id="30" name="קבוצה 29"/>
            <p:cNvGrpSpPr/>
            <p:nvPr/>
          </p:nvGrpSpPr>
          <p:grpSpPr>
            <a:xfrm>
              <a:off x="5563562" y="4653444"/>
              <a:ext cx="860364" cy="573531"/>
              <a:chOff x="3450566" y="4015722"/>
              <a:chExt cx="1035170" cy="573531"/>
            </a:xfrm>
            <a:grpFill/>
          </p:grpSpPr>
          <p:sp>
            <p:nvSpPr>
              <p:cNvPr id="32" name="חץ ימינה 31"/>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3" name="TextBox 32"/>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1" name="TextBox 30"/>
            <p:cNvSpPr txBox="1"/>
            <p:nvPr/>
          </p:nvSpPr>
          <p:spPr>
            <a:xfrm rot="10637486">
              <a:off x="5625226" y="4804220"/>
              <a:ext cx="532467" cy="253916"/>
            </a:xfrm>
            <a:prstGeom prst="rect">
              <a:avLst/>
            </a:prstGeom>
            <a:grpFill/>
          </p:spPr>
          <p:txBody>
            <a:bodyPr wrap="square" rtlCol="1">
              <a:spAutoFit/>
            </a:bodyPr>
            <a:lstStyle/>
            <a:p>
              <a:r>
                <a:rPr lang="he-IL" sz="1050" dirty="0">
                  <a:solidFill>
                    <a:srgbClr val="FFFF00"/>
                  </a:solidFill>
                </a:rPr>
                <a:t>נשא אישה</a:t>
              </a:r>
            </a:p>
          </p:txBody>
        </p:sp>
      </p:grpSp>
      <p:grpSp>
        <p:nvGrpSpPr>
          <p:cNvPr id="34" name="קבוצה 33"/>
          <p:cNvGrpSpPr/>
          <p:nvPr/>
        </p:nvGrpSpPr>
        <p:grpSpPr>
          <a:xfrm rot="2666484">
            <a:off x="8418985" y="2861352"/>
            <a:ext cx="2327728" cy="573531"/>
            <a:chOff x="5563562" y="4653444"/>
            <a:chExt cx="860364" cy="573531"/>
          </a:xfrm>
          <a:solidFill>
            <a:schemeClr val="accent6">
              <a:lumMod val="75000"/>
            </a:schemeClr>
          </a:solidFill>
        </p:grpSpPr>
        <p:grpSp>
          <p:nvGrpSpPr>
            <p:cNvPr id="35" name="קבוצה 34"/>
            <p:cNvGrpSpPr/>
            <p:nvPr/>
          </p:nvGrpSpPr>
          <p:grpSpPr>
            <a:xfrm>
              <a:off x="5563562" y="4653444"/>
              <a:ext cx="860364" cy="573531"/>
              <a:chOff x="3450566" y="4015722"/>
              <a:chExt cx="1035170" cy="573531"/>
            </a:xfrm>
            <a:grpFill/>
          </p:grpSpPr>
          <p:sp>
            <p:nvSpPr>
              <p:cNvPr id="37" name="חץ ימינה 36"/>
              <p:cNvSpPr/>
              <p:nvPr/>
            </p:nvSpPr>
            <p:spPr>
              <a:xfrm>
                <a:off x="3450566" y="4015722"/>
                <a:ext cx="1035170" cy="573531"/>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8" name="TextBox 37"/>
              <p:cNvSpPr txBox="1"/>
              <p:nvPr/>
            </p:nvSpPr>
            <p:spPr>
              <a:xfrm rot="10800000">
                <a:off x="3450566" y="4174066"/>
                <a:ext cx="910986" cy="276999"/>
              </a:xfrm>
              <a:prstGeom prst="rect">
                <a:avLst/>
              </a:prstGeom>
              <a:grpFill/>
            </p:spPr>
            <p:txBody>
              <a:bodyPr wrap="square" rtlCol="1">
                <a:spAutoFit/>
              </a:bodyPr>
              <a:lstStyle/>
              <a:p>
                <a:endParaRPr lang="he-IL" sz="1200" dirty="0">
                  <a:solidFill>
                    <a:srgbClr val="FFFF00"/>
                  </a:solidFill>
                </a:endParaRPr>
              </a:p>
            </p:txBody>
          </p:sp>
        </p:grpSp>
        <p:sp>
          <p:nvSpPr>
            <p:cNvPr id="36" name="TextBox 35"/>
            <p:cNvSpPr txBox="1"/>
            <p:nvPr/>
          </p:nvSpPr>
          <p:spPr>
            <a:xfrm rot="21262864">
              <a:off x="5625226" y="4723428"/>
              <a:ext cx="532467" cy="415498"/>
            </a:xfrm>
            <a:prstGeom prst="rect">
              <a:avLst/>
            </a:prstGeom>
            <a:grpFill/>
          </p:spPr>
          <p:txBody>
            <a:bodyPr wrap="square" rtlCol="1">
              <a:spAutoFit/>
            </a:bodyPr>
            <a:lstStyle/>
            <a:p>
              <a:r>
                <a:rPr lang="he-IL" sz="1050" dirty="0">
                  <a:solidFill>
                    <a:srgbClr val="FFFF00"/>
                  </a:solidFill>
                </a:rPr>
                <a:t>נשא </a:t>
              </a:r>
              <a:r>
                <a:rPr lang="he-IL" sz="1050" dirty="0" smtClean="0">
                  <a:solidFill>
                    <a:srgbClr val="FFFF00"/>
                  </a:solidFill>
                </a:rPr>
                <a:t>אישה</a:t>
              </a:r>
            </a:p>
            <a:p>
              <a:pPr algn="ctr"/>
              <a:r>
                <a:rPr lang="he-IL" sz="1050" dirty="0" smtClean="0">
                  <a:solidFill>
                    <a:srgbClr val="FFFF00"/>
                  </a:solidFill>
                </a:rPr>
                <a:t>נישואי קטנה דרבנן</a:t>
              </a:r>
              <a:endParaRPr lang="he-IL" sz="1050" dirty="0">
                <a:solidFill>
                  <a:srgbClr val="FFFF00"/>
                </a:solidFill>
              </a:endParaRPr>
            </a:p>
          </p:txBody>
        </p:sp>
      </p:grpSp>
      <p:grpSp>
        <p:nvGrpSpPr>
          <p:cNvPr id="39" name="קבוצה 38"/>
          <p:cNvGrpSpPr/>
          <p:nvPr/>
        </p:nvGrpSpPr>
        <p:grpSpPr>
          <a:xfrm>
            <a:off x="4111172" y="1060997"/>
            <a:ext cx="918803" cy="1053611"/>
            <a:chOff x="1117008" y="4316375"/>
            <a:chExt cx="1117699" cy="1882580"/>
          </a:xfrm>
        </p:grpSpPr>
        <p:pic>
          <p:nvPicPr>
            <p:cNvPr id="40" name="תמונה 3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28917" y="4391642"/>
              <a:ext cx="1105790" cy="1807313"/>
            </a:xfrm>
            <a:prstGeom prst="rect">
              <a:avLst/>
            </a:prstGeom>
          </p:spPr>
        </p:pic>
        <p:sp>
          <p:nvSpPr>
            <p:cNvPr id="41" name="TextBox 40"/>
            <p:cNvSpPr txBox="1"/>
            <p:nvPr/>
          </p:nvSpPr>
          <p:spPr>
            <a:xfrm>
              <a:off x="1117008" y="4316375"/>
              <a:ext cx="1033272" cy="707886"/>
            </a:xfrm>
            <a:prstGeom prst="rect">
              <a:avLst/>
            </a:prstGeom>
            <a:noFill/>
          </p:spPr>
          <p:txBody>
            <a:bodyPr wrap="square" rtlCol="1">
              <a:spAutoFit/>
            </a:bodyPr>
            <a:lstStyle/>
            <a:p>
              <a:r>
                <a:rPr lang="he-IL" sz="2000" b="1" dirty="0"/>
                <a:t>מת בלי ילדים</a:t>
              </a:r>
            </a:p>
          </p:txBody>
        </p:sp>
      </p:grpSp>
      <p:sp>
        <p:nvSpPr>
          <p:cNvPr id="43" name="TextBox 42"/>
          <p:cNvSpPr txBox="1"/>
          <p:nvPr/>
        </p:nvSpPr>
        <p:spPr>
          <a:xfrm>
            <a:off x="1377931" y="5109046"/>
            <a:ext cx="2909867" cy="369332"/>
          </a:xfrm>
          <a:prstGeom prst="rect">
            <a:avLst/>
          </a:prstGeom>
          <a:solidFill>
            <a:schemeClr val="accent6">
              <a:lumMod val="20000"/>
              <a:lumOff val="80000"/>
            </a:schemeClr>
          </a:solidFill>
        </p:spPr>
        <p:txBody>
          <a:bodyPr wrap="square" rtlCol="0">
            <a:spAutoFit/>
          </a:bodyPr>
          <a:lstStyle/>
          <a:p>
            <a:r>
              <a:rPr lang="he-IL" dirty="0" smtClean="0"/>
              <a:t>רבקה נופלת לפני ראובן לייבום</a:t>
            </a:r>
            <a:endParaRPr lang="en-US" dirty="0"/>
          </a:p>
        </p:txBody>
      </p:sp>
      <p:sp>
        <p:nvSpPr>
          <p:cNvPr id="44" name="TextBox 43"/>
          <p:cNvSpPr txBox="1"/>
          <p:nvPr/>
        </p:nvSpPr>
        <p:spPr>
          <a:xfrm>
            <a:off x="6074229" y="5319804"/>
            <a:ext cx="5909120" cy="1477328"/>
          </a:xfrm>
          <a:prstGeom prst="rect">
            <a:avLst/>
          </a:prstGeom>
          <a:solidFill>
            <a:schemeClr val="accent6">
              <a:lumMod val="20000"/>
              <a:lumOff val="80000"/>
            </a:schemeClr>
          </a:solidFill>
        </p:spPr>
        <p:txBody>
          <a:bodyPr wrap="square" rtlCol="0">
            <a:spAutoFit/>
          </a:bodyPr>
          <a:lstStyle/>
          <a:p>
            <a:r>
              <a:rPr lang="he-IL" dirty="0" smtClean="0"/>
              <a:t>לפי רבי אליעזר, נישואי שרה אינם נישואים גמורים שהרי הייתה יכולה למאן ולהפקיע את הנישואים, </a:t>
            </a:r>
          </a:p>
          <a:p>
            <a:r>
              <a:rPr lang="he-IL" dirty="0" smtClean="0"/>
              <a:t>אין בהם כוח לפטור את רבקה מחליצה וייבום משום אחות </a:t>
            </a:r>
            <a:r>
              <a:rPr lang="he-IL" dirty="0" err="1" smtClean="0"/>
              <a:t>זקוקתו</a:t>
            </a:r>
            <a:r>
              <a:rPr lang="he-IL" dirty="0" smtClean="0"/>
              <a:t>.</a:t>
            </a:r>
          </a:p>
          <a:p>
            <a:r>
              <a:rPr lang="he-IL" dirty="0" smtClean="0"/>
              <a:t>ומלמדים את שרה למאן </a:t>
            </a:r>
            <a:r>
              <a:rPr lang="he-IL" dirty="0" err="1" smtClean="0"/>
              <a:t>בראובןן</a:t>
            </a:r>
            <a:r>
              <a:rPr lang="he-IL" dirty="0" smtClean="0"/>
              <a:t> ולעקור את נישואיה למפרע, כדי שלא תהיה רבקה אחות אשתו מדרבנן ותוכל </a:t>
            </a:r>
            <a:r>
              <a:rPr lang="he-IL" dirty="0" err="1" smtClean="0"/>
              <a:t>להתייבם</a:t>
            </a:r>
            <a:endParaRPr lang="en-US" dirty="0"/>
          </a:p>
        </p:txBody>
      </p:sp>
      <p:sp>
        <p:nvSpPr>
          <p:cNvPr id="45" name="TextBox 44"/>
          <p:cNvSpPr txBox="1"/>
          <p:nvPr/>
        </p:nvSpPr>
        <p:spPr>
          <a:xfrm>
            <a:off x="104504" y="5590903"/>
            <a:ext cx="5969726" cy="1200329"/>
          </a:xfrm>
          <a:prstGeom prst="rect">
            <a:avLst/>
          </a:prstGeom>
          <a:solidFill>
            <a:schemeClr val="accent6">
              <a:lumMod val="20000"/>
              <a:lumOff val="80000"/>
            </a:schemeClr>
          </a:solidFill>
        </p:spPr>
        <p:txBody>
          <a:bodyPr wrap="square" rtlCol="0">
            <a:spAutoFit/>
          </a:bodyPr>
          <a:lstStyle/>
          <a:p>
            <a:r>
              <a:rPr lang="he-IL" dirty="0" smtClean="0"/>
              <a:t>לפי רבן גמליאל שרה אינה אסורה לשמעון כי הוא סבור שאין זיקה. לשיטתו, אם שרה לא תמאן עד שתגדיל, תוכל להיות אשת ראובן מדאורייתא בקידושי ביאה ותפטור בכך את רבקה מחליצה וייבום משום אחות אישה.</a:t>
            </a:r>
            <a:endParaRPr lang="en-US" dirty="0"/>
          </a:p>
        </p:txBody>
      </p:sp>
      <p:sp>
        <p:nvSpPr>
          <p:cNvPr id="46" name="TextBox 45"/>
          <p:cNvSpPr txBox="1"/>
          <p:nvPr/>
        </p:nvSpPr>
        <p:spPr>
          <a:xfrm>
            <a:off x="3453425" y="2725566"/>
            <a:ext cx="5452252" cy="1477328"/>
          </a:xfrm>
          <a:prstGeom prst="rect">
            <a:avLst/>
          </a:prstGeom>
          <a:solidFill>
            <a:schemeClr val="accent6">
              <a:lumMod val="20000"/>
              <a:lumOff val="80000"/>
            </a:schemeClr>
          </a:solidFill>
        </p:spPr>
        <p:txBody>
          <a:bodyPr wrap="square" rtlCol="0">
            <a:spAutoFit/>
          </a:bodyPr>
          <a:lstStyle/>
          <a:p>
            <a:r>
              <a:rPr lang="he-IL" dirty="0" smtClean="0"/>
              <a:t>לשיטת ר' יהושוע שרה אסורה לראובן משום אחות </a:t>
            </a:r>
            <a:r>
              <a:rPr lang="he-IL" dirty="0" err="1" smtClean="0"/>
              <a:t>זקוקתו</a:t>
            </a:r>
            <a:r>
              <a:rPr lang="he-IL" dirty="0" smtClean="0"/>
              <a:t> ואין מלמדים אותה למאן, כי צריך להתרחק מהמיאון. אלא ראובן חייב לגרש אותה בגט, </a:t>
            </a:r>
            <a:r>
              <a:rPr lang="he-IL" dirty="0" err="1" smtClean="0"/>
              <a:t>ומימלא</a:t>
            </a:r>
            <a:r>
              <a:rPr lang="he-IL" dirty="0" smtClean="0"/>
              <a:t> רחל אסור עליו משום אחות גרושת </a:t>
            </a:r>
            <a:r>
              <a:rPr lang="he-IL" dirty="0" err="1" smtClean="0"/>
              <a:t>ווחייבת</a:t>
            </a:r>
            <a:r>
              <a:rPr lang="he-IL" dirty="0" smtClean="0"/>
              <a:t> חליצה. </a:t>
            </a:r>
          </a:p>
          <a:p>
            <a:r>
              <a:rPr lang="he-IL" dirty="0" smtClean="0"/>
              <a:t>נמצא שראובן אסור גם באשתו שרה וגם באשת </a:t>
            </a:r>
            <a:r>
              <a:rPr lang="he-IL" dirty="0"/>
              <a:t>א</a:t>
            </a:r>
            <a:r>
              <a:rPr lang="he-IL" dirty="0" smtClean="0"/>
              <a:t>חיו רבקה</a:t>
            </a:r>
            <a:endParaRPr lang="en-US" dirty="0"/>
          </a:p>
        </p:txBody>
      </p:sp>
      <p:sp>
        <p:nvSpPr>
          <p:cNvPr id="49" name="TextBox 48"/>
          <p:cNvSpPr txBox="1"/>
          <p:nvPr/>
        </p:nvSpPr>
        <p:spPr>
          <a:xfrm>
            <a:off x="86471" y="786405"/>
            <a:ext cx="3387949" cy="1754326"/>
          </a:xfrm>
          <a:prstGeom prst="rect">
            <a:avLst/>
          </a:prstGeom>
          <a:solidFill>
            <a:schemeClr val="accent6">
              <a:lumMod val="20000"/>
              <a:lumOff val="80000"/>
            </a:schemeClr>
          </a:solidFill>
        </p:spPr>
        <p:txBody>
          <a:bodyPr wrap="square" rtlCol="0">
            <a:spAutoFit/>
          </a:bodyPr>
          <a:lstStyle/>
          <a:p>
            <a:r>
              <a:rPr lang="he-IL" dirty="0" smtClean="0"/>
              <a:t>המשנה באה </a:t>
            </a:r>
            <a:r>
              <a:rPr lang="he-IL" dirty="0" smtClean="0"/>
              <a:t>למעט</a:t>
            </a:r>
          </a:p>
          <a:p>
            <a:r>
              <a:rPr lang="he-IL" dirty="0" smtClean="0"/>
              <a:t> </a:t>
            </a:r>
            <a:r>
              <a:rPr lang="he-IL" dirty="0" smtClean="0"/>
              <a:t>"זו היא שאמרו" </a:t>
            </a:r>
            <a:endParaRPr lang="he-IL" dirty="0" smtClean="0"/>
          </a:p>
          <a:p>
            <a:r>
              <a:rPr lang="he-IL" dirty="0" smtClean="0"/>
              <a:t>שרק </a:t>
            </a:r>
            <a:r>
              <a:rPr lang="he-IL" dirty="0" smtClean="0"/>
              <a:t>כאן אומרים אוי לו על אשתו ואוי לו על אשת אחיו.</a:t>
            </a:r>
          </a:p>
          <a:p>
            <a:r>
              <a:rPr lang="he-IL" dirty="0" smtClean="0"/>
              <a:t>אבל שם אין הלכה כר' יהושע אלא </a:t>
            </a:r>
            <a:endParaRPr lang="he-IL" dirty="0" smtClean="0"/>
          </a:p>
          <a:p>
            <a:r>
              <a:rPr lang="he-IL" dirty="0" smtClean="0"/>
              <a:t>או </a:t>
            </a:r>
            <a:r>
              <a:rPr lang="he-IL" dirty="0" smtClean="0"/>
              <a:t>כרבן גמליאל או כרבי אליעזר</a:t>
            </a:r>
            <a:endParaRPr lang="en-US" dirty="0"/>
          </a:p>
        </p:txBody>
      </p:sp>
      <p:sp>
        <p:nvSpPr>
          <p:cNvPr id="47" name="לחצן פעולה: בית 46">
            <a:hlinkClick r:id="" action="ppaction://hlinkshowjump?jump=firstslide" highlightClick="1"/>
          </p:cNvPr>
          <p:cNvSpPr/>
          <p:nvPr/>
        </p:nvSpPr>
        <p:spPr>
          <a:xfrm>
            <a:off x="11251080" y="3098708"/>
            <a:ext cx="617648" cy="54494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93952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par>
                                <p:cTn id="14" presetID="2" presetClass="entr" presetSubtype="9"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0-#ppt_w/2"/>
                                          </p:val>
                                        </p:tav>
                                        <p:tav tm="100000">
                                          <p:val>
                                            <p:strVal val="#ppt_x"/>
                                          </p:val>
                                        </p:tav>
                                      </p:tavLst>
                                    </p:anim>
                                    <p:anim calcmode="lin" valueType="num">
                                      <p:cBhvr additive="base">
                                        <p:cTn id="17" dur="500" fill="hold"/>
                                        <p:tgtEl>
                                          <p:spTgt spid="19"/>
                                        </p:tgtEl>
                                        <p:attrNameLst>
                                          <p:attrName>ppt_y</p:attrName>
                                        </p:attrNameLst>
                                      </p:cBhvr>
                                      <p:tavLst>
                                        <p:tav tm="0">
                                          <p:val>
                                            <p:strVal val="0-#ppt_h/2"/>
                                          </p:val>
                                        </p:tav>
                                        <p:tav tm="100000">
                                          <p:val>
                                            <p:strVal val="#ppt_y"/>
                                          </p:val>
                                        </p:tav>
                                      </p:tavLst>
                                    </p:anim>
                                  </p:childTnLst>
                                </p:cTn>
                              </p:par>
                              <p:par>
                                <p:cTn id="18" presetID="2" presetClass="entr" presetSubtype="3" fill="hold" nodeType="withEffect">
                                  <p:stCondLst>
                                    <p:cond delay="0"/>
                                  </p:stCondLst>
                                  <p:childTnLst>
                                    <p:set>
                                      <p:cBhvr>
                                        <p:cTn id="19" dur="1" fill="hold">
                                          <p:stCondLst>
                                            <p:cond delay="0"/>
                                          </p:stCondLst>
                                        </p:cTn>
                                        <p:tgtEl>
                                          <p:spTgt spid="20"/>
                                        </p:tgtEl>
                                        <p:attrNameLst>
                                          <p:attrName>style.visibility</p:attrName>
                                        </p:attrNameLst>
                                      </p:cBhvr>
                                      <p:to>
                                        <p:strVal val="visible"/>
                                      </p:to>
                                    </p:set>
                                    <p:anim calcmode="lin" valueType="num">
                                      <p:cBhvr additive="base">
                                        <p:cTn id="20" dur="500" fill="hold"/>
                                        <p:tgtEl>
                                          <p:spTgt spid="20"/>
                                        </p:tgtEl>
                                        <p:attrNameLst>
                                          <p:attrName>ppt_x</p:attrName>
                                        </p:attrNameLst>
                                      </p:cBhvr>
                                      <p:tavLst>
                                        <p:tav tm="0">
                                          <p:val>
                                            <p:strVal val="1+#ppt_w/2"/>
                                          </p:val>
                                        </p:tav>
                                        <p:tav tm="100000">
                                          <p:val>
                                            <p:strVal val="#ppt_x"/>
                                          </p:val>
                                        </p:tav>
                                      </p:tavLst>
                                    </p:anim>
                                    <p:anim calcmode="lin" valueType="num">
                                      <p:cBhvr additive="base">
                                        <p:cTn id="21" dur="500" fill="hold"/>
                                        <p:tgtEl>
                                          <p:spTgt spid="20"/>
                                        </p:tgtEl>
                                        <p:attrNameLst>
                                          <p:attrName>ppt_y</p:attrName>
                                        </p:attrNameLst>
                                      </p:cBhvr>
                                      <p:tavLst>
                                        <p:tav tm="0">
                                          <p:val>
                                            <p:strVal val="0-#ppt_h/2"/>
                                          </p:val>
                                        </p:tav>
                                        <p:tav tm="100000">
                                          <p:val>
                                            <p:strVal val="#ppt_y"/>
                                          </p:val>
                                        </p:tav>
                                      </p:tavLst>
                                    </p:anim>
                                  </p:childTnLst>
                                </p:cTn>
                              </p:par>
                              <p:par>
                                <p:cTn id="22" presetID="22" presetClass="entr" presetSubtype="4" fill="hold" nodeType="withEffect">
                                  <p:stCondLst>
                                    <p:cond delay="250"/>
                                  </p:stCondLst>
                                  <p:childTnLst>
                                    <p:set>
                                      <p:cBhvr>
                                        <p:cTn id="23" dur="1" fill="hold">
                                          <p:stCondLst>
                                            <p:cond delay="0"/>
                                          </p:stCondLst>
                                        </p:cTn>
                                        <p:tgtEl>
                                          <p:spTgt spid="15"/>
                                        </p:tgtEl>
                                        <p:attrNameLst>
                                          <p:attrName>style.visibility</p:attrName>
                                        </p:attrNameLst>
                                      </p:cBhvr>
                                      <p:to>
                                        <p:strVal val="visible"/>
                                      </p:to>
                                    </p:set>
                                    <p:animEffect transition="in" filter="wipe(down)">
                                      <p:cBhvr>
                                        <p:cTn id="24" dur="500"/>
                                        <p:tgtEl>
                                          <p:spTgt spid="15"/>
                                        </p:tgtEl>
                                      </p:cBhvr>
                                    </p:animEffect>
                                  </p:childTnLst>
                                </p:cTn>
                              </p:par>
                            </p:childTnLst>
                          </p:cTn>
                        </p:par>
                        <p:par>
                          <p:cTn id="25" fill="hold">
                            <p:stCondLst>
                              <p:cond delay="750"/>
                            </p:stCondLst>
                            <p:childTnLst>
                              <p:par>
                                <p:cTn id="26" presetID="22" presetClass="entr" presetSubtype="4" fill="hold" nodeType="after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wipe(down)">
                                      <p:cBhvr>
                                        <p:cTn id="28" dur="500"/>
                                        <p:tgtEl>
                                          <p:spTgt spid="28"/>
                                        </p:tgtEl>
                                      </p:cBhvr>
                                    </p:animEffect>
                                  </p:childTnLst>
                                </p:cTn>
                              </p:par>
                            </p:childTnLst>
                          </p:cTn>
                        </p:par>
                        <p:par>
                          <p:cTn id="29" fill="hold">
                            <p:stCondLst>
                              <p:cond delay="1250"/>
                            </p:stCondLst>
                            <p:childTnLst>
                              <p:par>
                                <p:cTn id="30" presetID="2" presetClass="entr" presetSubtype="3" fill="hold" nodeType="afterEffect">
                                  <p:stCondLst>
                                    <p:cond delay="0"/>
                                  </p:stCondLst>
                                  <p:childTnLst>
                                    <p:set>
                                      <p:cBhvr>
                                        <p:cTn id="31" dur="1" fill="hold">
                                          <p:stCondLst>
                                            <p:cond delay="0"/>
                                          </p:stCondLst>
                                        </p:cTn>
                                        <p:tgtEl>
                                          <p:spTgt spid="29"/>
                                        </p:tgtEl>
                                        <p:attrNameLst>
                                          <p:attrName>style.visibility</p:attrName>
                                        </p:attrNameLst>
                                      </p:cBhvr>
                                      <p:to>
                                        <p:strVal val="visible"/>
                                      </p:to>
                                    </p:set>
                                    <p:anim calcmode="lin" valueType="num">
                                      <p:cBhvr additive="base">
                                        <p:cTn id="32" dur="500" fill="hold"/>
                                        <p:tgtEl>
                                          <p:spTgt spid="29"/>
                                        </p:tgtEl>
                                        <p:attrNameLst>
                                          <p:attrName>ppt_x</p:attrName>
                                        </p:attrNameLst>
                                      </p:cBhvr>
                                      <p:tavLst>
                                        <p:tav tm="0">
                                          <p:val>
                                            <p:strVal val="1+#ppt_w/2"/>
                                          </p:val>
                                        </p:tav>
                                        <p:tav tm="100000">
                                          <p:val>
                                            <p:strVal val="#ppt_x"/>
                                          </p:val>
                                        </p:tav>
                                      </p:tavLst>
                                    </p:anim>
                                    <p:anim calcmode="lin" valueType="num">
                                      <p:cBhvr additive="base">
                                        <p:cTn id="33" dur="500" fill="hold"/>
                                        <p:tgtEl>
                                          <p:spTgt spid="29"/>
                                        </p:tgtEl>
                                        <p:attrNameLst>
                                          <p:attrName>ppt_y</p:attrName>
                                        </p:attrNameLst>
                                      </p:cBhvr>
                                      <p:tavLst>
                                        <p:tav tm="0">
                                          <p:val>
                                            <p:strVal val="0-#ppt_h/2"/>
                                          </p:val>
                                        </p:tav>
                                        <p:tav tm="100000">
                                          <p:val>
                                            <p:strVal val="#ppt_y"/>
                                          </p:val>
                                        </p:tav>
                                      </p:tavLst>
                                    </p:anim>
                                  </p:childTnLst>
                                </p:cTn>
                              </p:par>
                            </p:childTnLst>
                          </p:cTn>
                        </p:par>
                        <p:par>
                          <p:cTn id="34" fill="hold">
                            <p:stCondLst>
                              <p:cond delay="1750"/>
                            </p:stCondLst>
                            <p:childTnLst>
                              <p:par>
                                <p:cTn id="35" presetID="2" presetClass="entr" presetSubtype="3" fill="hold" nodeType="after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additive="base">
                                        <p:cTn id="37" dur="500" fill="hold"/>
                                        <p:tgtEl>
                                          <p:spTgt spid="34"/>
                                        </p:tgtEl>
                                        <p:attrNameLst>
                                          <p:attrName>ppt_x</p:attrName>
                                        </p:attrNameLst>
                                      </p:cBhvr>
                                      <p:tavLst>
                                        <p:tav tm="0">
                                          <p:val>
                                            <p:strVal val="1+#ppt_w/2"/>
                                          </p:val>
                                        </p:tav>
                                        <p:tav tm="100000">
                                          <p:val>
                                            <p:strVal val="#ppt_x"/>
                                          </p:val>
                                        </p:tav>
                                      </p:tavLst>
                                    </p:anim>
                                    <p:anim calcmode="lin" valueType="num">
                                      <p:cBhvr additive="base">
                                        <p:cTn id="38" dur="500" fill="hold"/>
                                        <p:tgtEl>
                                          <p:spTgt spid="34"/>
                                        </p:tgtEl>
                                        <p:attrNameLst>
                                          <p:attrName>ppt_y</p:attrName>
                                        </p:attrNameLst>
                                      </p:cBhvr>
                                      <p:tavLst>
                                        <p:tav tm="0">
                                          <p:val>
                                            <p:strVal val="0-#ppt_h/2"/>
                                          </p:val>
                                        </p:tav>
                                        <p:tav tm="100000">
                                          <p:val>
                                            <p:strVal val="#ppt_y"/>
                                          </p:val>
                                        </p:tav>
                                      </p:tavLst>
                                    </p:anim>
                                  </p:childTnLst>
                                </p:cTn>
                              </p:par>
                            </p:childTnLst>
                          </p:cTn>
                        </p:par>
                        <p:par>
                          <p:cTn id="39" fill="hold">
                            <p:stCondLst>
                              <p:cond delay="2250"/>
                            </p:stCondLst>
                            <p:childTnLst>
                              <p:par>
                                <p:cTn id="40" presetID="16" presetClass="entr" presetSubtype="21" fill="hold" nodeType="after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barn(inVertical)">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9"/>
                                        </p:tgtEl>
                                        <p:attrNameLst>
                                          <p:attrName>style.visibility</p:attrName>
                                        </p:attrNameLst>
                                      </p:cBhvr>
                                      <p:to>
                                        <p:strVal val="visible"/>
                                      </p:to>
                                    </p:set>
                                    <p:animEffect transition="in" filter="circle(in)">
                                      <p:cBhvr>
                                        <p:cTn id="47" dur="2000"/>
                                        <p:tgtEl>
                                          <p:spTgt spid="39"/>
                                        </p:tgtEl>
                                      </p:cBhvr>
                                    </p:animEffect>
                                  </p:childTnLst>
                                </p:cTn>
                              </p:par>
                            </p:childTnLst>
                          </p:cTn>
                        </p:par>
                        <p:par>
                          <p:cTn id="48" fill="hold">
                            <p:stCondLst>
                              <p:cond delay="2000"/>
                            </p:stCondLst>
                            <p:childTnLst>
                              <p:par>
                                <p:cTn id="49" presetID="22" presetClass="entr" presetSubtype="2" fill="hold" grpId="0" nodeType="afterEffect">
                                  <p:stCondLst>
                                    <p:cond delay="0"/>
                                  </p:stCondLst>
                                  <p:childTnLst>
                                    <p:set>
                                      <p:cBhvr>
                                        <p:cTn id="50" dur="1" fill="hold">
                                          <p:stCondLst>
                                            <p:cond delay="0"/>
                                          </p:stCondLst>
                                        </p:cTn>
                                        <p:tgtEl>
                                          <p:spTgt spid="43"/>
                                        </p:tgtEl>
                                        <p:attrNameLst>
                                          <p:attrName>style.visibility</p:attrName>
                                        </p:attrNameLst>
                                      </p:cBhvr>
                                      <p:to>
                                        <p:strVal val="visible"/>
                                      </p:to>
                                    </p:set>
                                    <p:animEffect transition="in" filter="wipe(right)">
                                      <p:cBhvr>
                                        <p:cTn id="51" dur="500"/>
                                        <p:tgtEl>
                                          <p:spTgt spid="43"/>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44"/>
                                        </p:tgtEl>
                                        <p:attrNameLst>
                                          <p:attrName>style.visibility</p:attrName>
                                        </p:attrNameLst>
                                      </p:cBhvr>
                                      <p:to>
                                        <p:strVal val="visible"/>
                                      </p:to>
                                    </p:set>
                                    <p:animEffect transition="in" filter="barn(inVertical)">
                                      <p:cBhvr>
                                        <p:cTn id="56" dur="500"/>
                                        <p:tgtEl>
                                          <p:spTgt spid="44"/>
                                        </p:tgtEl>
                                      </p:cBhvr>
                                    </p:animEffect>
                                  </p:childTnLst>
                                </p:cTn>
                              </p:par>
                            </p:childTnLst>
                          </p:cTn>
                        </p:par>
                        <p:par>
                          <p:cTn id="57" fill="hold">
                            <p:stCondLst>
                              <p:cond delay="500"/>
                            </p:stCondLst>
                            <p:childTnLst>
                              <p:par>
                                <p:cTn id="58" presetID="22" presetClass="entr" presetSubtype="2" fill="hold" grpId="0" nodeType="afterEffect">
                                  <p:stCondLst>
                                    <p:cond delay="1750"/>
                                  </p:stCondLst>
                                  <p:childTnLst>
                                    <p:set>
                                      <p:cBhvr>
                                        <p:cTn id="59" dur="1" fill="hold">
                                          <p:stCondLst>
                                            <p:cond delay="0"/>
                                          </p:stCondLst>
                                        </p:cTn>
                                        <p:tgtEl>
                                          <p:spTgt spid="45"/>
                                        </p:tgtEl>
                                        <p:attrNameLst>
                                          <p:attrName>style.visibility</p:attrName>
                                        </p:attrNameLst>
                                      </p:cBhvr>
                                      <p:to>
                                        <p:strVal val="visible"/>
                                      </p:to>
                                    </p:set>
                                    <p:animEffect transition="in" filter="wipe(right)">
                                      <p:cBhvr>
                                        <p:cTn id="60" dur="500"/>
                                        <p:tgtEl>
                                          <p:spTgt spid="45"/>
                                        </p:tgtEl>
                                      </p:cBhvr>
                                    </p:animEffec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46"/>
                                        </p:tgtEl>
                                        <p:attrNameLst>
                                          <p:attrName>style.visibility</p:attrName>
                                        </p:attrNameLst>
                                      </p:cBhvr>
                                      <p:to>
                                        <p:strVal val="visible"/>
                                      </p:to>
                                    </p:set>
                                    <p:anim calcmode="lin" valueType="num">
                                      <p:cBhvr>
                                        <p:cTn id="65" dur="500" fill="hold"/>
                                        <p:tgtEl>
                                          <p:spTgt spid="46"/>
                                        </p:tgtEl>
                                        <p:attrNameLst>
                                          <p:attrName>ppt_w</p:attrName>
                                        </p:attrNameLst>
                                      </p:cBhvr>
                                      <p:tavLst>
                                        <p:tav tm="0">
                                          <p:val>
                                            <p:fltVal val="0"/>
                                          </p:val>
                                        </p:tav>
                                        <p:tav tm="100000">
                                          <p:val>
                                            <p:strVal val="#ppt_w"/>
                                          </p:val>
                                        </p:tav>
                                      </p:tavLst>
                                    </p:anim>
                                    <p:anim calcmode="lin" valueType="num">
                                      <p:cBhvr>
                                        <p:cTn id="66" dur="500" fill="hold"/>
                                        <p:tgtEl>
                                          <p:spTgt spid="46"/>
                                        </p:tgtEl>
                                        <p:attrNameLst>
                                          <p:attrName>ppt_h</p:attrName>
                                        </p:attrNameLst>
                                      </p:cBhvr>
                                      <p:tavLst>
                                        <p:tav tm="0">
                                          <p:val>
                                            <p:fltVal val="0"/>
                                          </p:val>
                                        </p:tav>
                                        <p:tav tm="100000">
                                          <p:val>
                                            <p:strVal val="#ppt_h"/>
                                          </p:val>
                                        </p:tav>
                                      </p:tavLst>
                                    </p:anim>
                                    <p:animEffect transition="in" filter="fade">
                                      <p:cBhvr>
                                        <p:cTn id="67" dur="500"/>
                                        <p:tgtEl>
                                          <p:spTgt spid="46"/>
                                        </p:tgtEl>
                                      </p:cBhvr>
                                    </p:animEffect>
                                  </p:childTnLst>
                                </p:cTn>
                              </p:par>
                            </p:childTnLst>
                          </p:cTn>
                        </p:par>
                        <p:par>
                          <p:cTn id="68" fill="hold">
                            <p:stCondLst>
                              <p:cond delay="500"/>
                            </p:stCondLst>
                            <p:childTnLst>
                              <p:par>
                                <p:cTn id="69" presetID="31" presetClass="entr" presetSubtype="0" fill="hold" grpId="0" nodeType="afterEffect">
                                  <p:stCondLst>
                                    <p:cond delay="1750"/>
                                  </p:stCondLst>
                                  <p:childTnLst>
                                    <p:set>
                                      <p:cBhvr>
                                        <p:cTn id="70" dur="1" fill="hold">
                                          <p:stCondLst>
                                            <p:cond delay="0"/>
                                          </p:stCondLst>
                                        </p:cTn>
                                        <p:tgtEl>
                                          <p:spTgt spid="49"/>
                                        </p:tgtEl>
                                        <p:attrNameLst>
                                          <p:attrName>style.visibility</p:attrName>
                                        </p:attrNameLst>
                                      </p:cBhvr>
                                      <p:to>
                                        <p:strVal val="visible"/>
                                      </p:to>
                                    </p:set>
                                    <p:anim calcmode="lin" valueType="num">
                                      <p:cBhvr>
                                        <p:cTn id="71" dur="1000" fill="hold"/>
                                        <p:tgtEl>
                                          <p:spTgt spid="49"/>
                                        </p:tgtEl>
                                        <p:attrNameLst>
                                          <p:attrName>ppt_w</p:attrName>
                                        </p:attrNameLst>
                                      </p:cBhvr>
                                      <p:tavLst>
                                        <p:tav tm="0">
                                          <p:val>
                                            <p:fltVal val="0"/>
                                          </p:val>
                                        </p:tav>
                                        <p:tav tm="100000">
                                          <p:val>
                                            <p:strVal val="#ppt_w"/>
                                          </p:val>
                                        </p:tav>
                                      </p:tavLst>
                                    </p:anim>
                                    <p:anim calcmode="lin" valueType="num">
                                      <p:cBhvr>
                                        <p:cTn id="72" dur="1000" fill="hold"/>
                                        <p:tgtEl>
                                          <p:spTgt spid="49"/>
                                        </p:tgtEl>
                                        <p:attrNameLst>
                                          <p:attrName>ppt_h</p:attrName>
                                        </p:attrNameLst>
                                      </p:cBhvr>
                                      <p:tavLst>
                                        <p:tav tm="0">
                                          <p:val>
                                            <p:fltVal val="0"/>
                                          </p:val>
                                        </p:tav>
                                        <p:tav tm="100000">
                                          <p:val>
                                            <p:strVal val="#ppt_h"/>
                                          </p:val>
                                        </p:tav>
                                      </p:tavLst>
                                    </p:anim>
                                    <p:anim calcmode="lin" valueType="num">
                                      <p:cBhvr>
                                        <p:cTn id="73" dur="1000" fill="hold"/>
                                        <p:tgtEl>
                                          <p:spTgt spid="49"/>
                                        </p:tgtEl>
                                        <p:attrNameLst>
                                          <p:attrName>style.rotation</p:attrName>
                                        </p:attrNameLst>
                                      </p:cBhvr>
                                      <p:tavLst>
                                        <p:tav tm="0">
                                          <p:val>
                                            <p:fltVal val="90"/>
                                          </p:val>
                                        </p:tav>
                                        <p:tav tm="100000">
                                          <p:val>
                                            <p:fltVal val="0"/>
                                          </p:val>
                                        </p:tav>
                                      </p:tavLst>
                                    </p:anim>
                                    <p:animEffect transition="in" filter="fade">
                                      <p:cBhvr>
                                        <p:cTn id="74" dur="1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P spid="45" grpId="0" animBg="1"/>
      <p:bldP spid="46" grpId="0" animBg="1"/>
      <p:bldP spid="49"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446</Words>
  <Application>Microsoft Office PowerPoint</Application>
  <PresentationFormat>מסך רחב</PresentationFormat>
  <Paragraphs>57</Paragraphs>
  <Slides>3</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3</vt:i4>
      </vt:variant>
    </vt:vector>
  </HeadingPairs>
  <TitlesOfParts>
    <vt:vector size="9" baseType="lpstr">
      <vt:lpstr>Arial</vt:lpstr>
      <vt:lpstr>Calibri</vt:lpstr>
      <vt:lpstr>Calibri Light</vt:lpstr>
      <vt:lpstr>Narkisim</vt:lpstr>
      <vt:lpstr>Times New Roman</vt:lpstr>
      <vt:lpstr>ערכת נושא Office</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11</cp:revision>
  <dcterms:created xsi:type="dcterms:W3CDTF">2022-04-03T11:22:27Z</dcterms:created>
  <dcterms:modified xsi:type="dcterms:W3CDTF">2022-04-12T12:15:12Z</dcterms:modified>
</cp:coreProperties>
</file>