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3" d="100"/>
          <a:sy n="83" d="100"/>
        </p:scale>
        <p:origin x="68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552895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3153332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286690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4004215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2048068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1266084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3237093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29661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2297052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243971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3C185A63-9F4E-4CD4-A591-D966BE6DACE6}" type="datetimeFigureOut">
              <a:rPr lang="he-IL" smtClean="0"/>
              <a:t>י"א/ניסן/תשפ"ב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CE47903-D075-4D1C-8184-6A23198E6C88}" type="slidenum">
              <a:rPr lang="he-IL" smtClean="0"/>
              <a:t>‹#›</a:t>
            </a:fld>
            <a:endParaRPr lang="he-IL"/>
          </a:p>
        </p:txBody>
      </p:sp>
    </p:spTree>
    <p:extLst>
      <p:ext uri="{BB962C8B-B14F-4D97-AF65-F5344CB8AC3E}">
        <p14:creationId xmlns:p14="http://schemas.microsoft.com/office/powerpoint/2010/main" val="411467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C185A63-9F4E-4CD4-A591-D966BE6DACE6}" type="datetimeFigureOut">
              <a:rPr lang="he-IL" smtClean="0"/>
              <a:t>י"א/ניסן/תשפ"ב</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CE47903-D075-4D1C-8184-6A23198E6C88}" type="slidenum">
              <a:rPr lang="he-IL" smtClean="0"/>
              <a:t>‹#›</a:t>
            </a:fld>
            <a:endParaRPr lang="he-IL"/>
          </a:p>
        </p:txBody>
      </p:sp>
    </p:spTree>
    <p:extLst>
      <p:ext uri="{BB962C8B-B14F-4D97-AF65-F5344CB8AC3E}">
        <p14:creationId xmlns:p14="http://schemas.microsoft.com/office/powerpoint/2010/main" val="2715228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he.wikisource.org/wiki/%D7%99%D7%91%D7%9E%D7%95%D7%AA_%D7%9C_%D7%90#fn_%D7%93" TargetMode="Externa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6.xml"/><Relationship Id="rId11" Type="http://schemas.openxmlformats.org/officeDocument/2006/relationships/slide" Target="slide10.xml"/><Relationship Id="rId5" Type="http://schemas.openxmlformats.org/officeDocument/2006/relationships/slide" Target="slide5.xml"/><Relationship Id="rId10" Type="http://schemas.openxmlformats.org/officeDocument/2006/relationships/slide" Target="slide9.xml"/><Relationship Id="rId4" Type="http://schemas.openxmlformats.org/officeDocument/2006/relationships/slide" Target="slide4.xml"/><Relationship Id="rId9" Type="http://schemas.openxmlformats.org/officeDocument/2006/relationships/slide" Target="slide8.xml"/></Relationships>
</file>

<file path=ppt/slides/_rels/slide10.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1.jpg"/><Relationship Id="rId7" Type="http://schemas.openxmlformats.org/officeDocument/2006/relationships/image" Target="../media/image6.jpg"/><Relationship Id="rId2" Type="http://schemas.openxmlformats.org/officeDocument/2006/relationships/image" Target="../media/image13.jpg"/><Relationship Id="rId1" Type="http://schemas.openxmlformats.org/officeDocument/2006/relationships/slideLayout" Target="../slideLayouts/slideLayout7.xml"/><Relationship Id="rId6" Type="http://schemas.openxmlformats.org/officeDocument/2006/relationships/image" Target="../media/image18.jpg"/><Relationship Id="rId5" Type="http://schemas.openxmlformats.org/officeDocument/2006/relationships/image" Target="../media/image15.jpg"/><Relationship Id="rId4" Type="http://schemas.openxmlformats.org/officeDocument/2006/relationships/image" Target="../media/image14.jpg"/></Relationships>
</file>

<file path=ppt/slides/_rels/slide1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image" Target="../media/image7.jpg"/><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slide" Target="slide4.xml"/></Relationships>
</file>

<file path=ppt/slides/_rels/slide4.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10.png"/><Relationship Id="rId4" Type="http://schemas.openxmlformats.org/officeDocument/2006/relationships/image" Target="../media/image3.jpg"/><Relationship Id="rId9" Type="http://schemas.openxmlformats.org/officeDocument/2006/relationships/slide" Target="slide5.xml"/></Relationships>
</file>

<file path=ppt/slides/_rels/slide5.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hyperlink" Target="https://he.wikisource.org/wiki/%D7%99%D7%91%D7%9E%D7%95%D7%AA_%D7%9C_%D7%90#fn_%D7%90" TargetMode="External"/><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image" Target="../media/image11.png"/><Relationship Id="rId5" Type="http://schemas.openxmlformats.org/officeDocument/2006/relationships/image" Target="../media/image3.jpg"/><Relationship Id="rId10" Type="http://schemas.openxmlformats.org/officeDocument/2006/relationships/slide" Target="slide6.xml"/><Relationship Id="rId4" Type="http://schemas.openxmlformats.org/officeDocument/2006/relationships/image" Target="../media/image2.jpg"/><Relationship Id="rId9" Type="http://schemas.openxmlformats.org/officeDocument/2006/relationships/image" Target="../media/image7.jpg"/></Relationships>
</file>

<file path=ppt/slides/_rels/slide6.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12.png"/><Relationship Id="rId4" Type="http://schemas.openxmlformats.org/officeDocument/2006/relationships/image" Target="../media/image3.jpg"/><Relationship Id="rId9" Type="http://schemas.openxmlformats.org/officeDocument/2006/relationships/slide" Target="slide7.xml"/></Relationships>
</file>

<file path=ppt/slides/_rels/slide7.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hyperlink" Target="https://he.wikisource.org/wiki/%D7%99%D7%91%D7%9E%D7%95%D7%AA_%D7%9C_%D7%90#fn_%D7%93" TargetMode="External"/><Relationship Id="rId1" Type="http://schemas.openxmlformats.org/officeDocument/2006/relationships/slideLayout" Target="../slideLayouts/slideLayout7.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 Id="rId9" Type="http://schemas.openxmlformats.org/officeDocument/2006/relationships/image" Target="../media/image7.jpg"/></Relationships>
</file>

<file path=ppt/slides/_rels/slide8.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1.jpg"/><Relationship Id="rId7" Type="http://schemas.openxmlformats.org/officeDocument/2006/relationships/image" Target="../media/image6.jpg"/><Relationship Id="rId2" Type="http://schemas.openxmlformats.org/officeDocument/2006/relationships/image" Target="../media/image13.jpg"/><Relationship Id="rId1" Type="http://schemas.openxmlformats.org/officeDocument/2006/relationships/slideLayout" Target="../slideLayouts/slideLayout7.xml"/><Relationship Id="rId6" Type="http://schemas.openxmlformats.org/officeDocument/2006/relationships/image" Target="../media/image15.jpg"/><Relationship Id="rId5" Type="http://schemas.openxmlformats.org/officeDocument/2006/relationships/image" Target="../media/image14.jpg"/><Relationship Id="rId10" Type="http://schemas.openxmlformats.org/officeDocument/2006/relationships/image" Target="../media/image16.png"/><Relationship Id="rId4" Type="http://schemas.openxmlformats.org/officeDocument/2006/relationships/image" Target="../media/image3.jpg"/><Relationship Id="rId9"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15.jpg"/><Relationship Id="rId2" Type="http://schemas.openxmlformats.org/officeDocument/2006/relationships/image" Target="../media/image13.jpg"/><Relationship Id="rId1" Type="http://schemas.openxmlformats.org/officeDocument/2006/relationships/slideLayout" Target="../slideLayouts/slideLayout7.xml"/><Relationship Id="rId6" Type="http://schemas.openxmlformats.org/officeDocument/2006/relationships/image" Target="../media/image14.jpg"/><Relationship Id="rId5" Type="http://schemas.openxmlformats.org/officeDocument/2006/relationships/image" Target="../media/image3.jpg"/><Relationship Id="rId10" Type="http://schemas.openxmlformats.org/officeDocument/2006/relationships/image" Target="../media/image17.pn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a:hlinkClick r:id="rId2" action="ppaction://hlinksldjump"/>
          </p:cNvPr>
          <p:cNvSpPr/>
          <p:nvPr/>
        </p:nvSpPr>
        <p:spPr>
          <a:xfrm>
            <a:off x="6396804" y="547193"/>
            <a:ext cx="5449575" cy="923330"/>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b="1" dirty="0" smtClean="0">
                <a:solidFill>
                  <a:srgbClr val="222222"/>
                </a:solidFill>
                <a:latin typeface="Narkisim" panose="020E0502050101010101" pitchFamily="34" charset="-79"/>
                <a:cs typeface="Narkisim" panose="020E0502050101010101" pitchFamily="34" charset="-79"/>
              </a:rPr>
              <a:t>מתני</a:t>
            </a:r>
            <a:r>
              <a:rPr lang="he-IL" b="1" dirty="0">
                <a:solidFill>
                  <a:srgbClr val="222222"/>
                </a:solidFill>
                <a:latin typeface="Narkisim" panose="020E0502050101010101" pitchFamily="34" charset="-79"/>
                <a:cs typeface="Narkisim" panose="020E0502050101010101" pitchFamily="34" charset="-79"/>
              </a:rPr>
              <a:t>'</a:t>
            </a:r>
            <a:r>
              <a:rPr lang="he-IL" dirty="0">
                <a:solidFill>
                  <a:srgbClr val="222222"/>
                </a:solidFill>
                <a:latin typeface="Narkisim" panose="020E0502050101010101" pitchFamily="34" charset="-79"/>
                <a:cs typeface="Narkisim" panose="020E0502050101010101" pitchFamily="34" charset="-79"/>
              </a:rPr>
              <a:t> שלשה </a:t>
            </a:r>
            <a:r>
              <a:rPr lang="he-IL" dirty="0" err="1">
                <a:solidFill>
                  <a:srgbClr val="222222"/>
                </a:solidFill>
                <a:latin typeface="Narkisim" panose="020E0502050101010101" pitchFamily="34" charset="-79"/>
                <a:cs typeface="Narkisim" panose="020E0502050101010101" pitchFamily="34" charset="-79"/>
              </a:rPr>
              <a:t>אחין</a:t>
            </a:r>
            <a:r>
              <a:rPr lang="he-IL" dirty="0">
                <a:solidFill>
                  <a:srgbClr val="222222"/>
                </a:solidFill>
                <a:latin typeface="Narkisim" panose="020E0502050101010101" pitchFamily="34" charset="-79"/>
                <a:cs typeface="Narkisim" panose="020E0502050101010101" pitchFamily="34" charset="-79"/>
              </a:rPr>
              <a:t> שנים מהם נשואים שתי אחיות ואחד נשוי נכרית מת אחד מבעלי אחיות וכנס נשוי נכרית את אשתו ומת הראשונה יוצאה משום אחות </a:t>
            </a:r>
            <a:r>
              <a:rPr lang="he-IL" dirty="0" err="1">
                <a:solidFill>
                  <a:srgbClr val="222222"/>
                </a:solidFill>
                <a:latin typeface="Narkisim" panose="020E0502050101010101" pitchFamily="34" charset="-79"/>
                <a:cs typeface="Narkisim" panose="020E0502050101010101" pitchFamily="34" charset="-79"/>
              </a:rPr>
              <a:t>אשה</a:t>
            </a:r>
            <a:r>
              <a:rPr lang="he-IL" dirty="0">
                <a:solidFill>
                  <a:srgbClr val="222222"/>
                </a:solidFill>
                <a:latin typeface="Narkisim" panose="020E0502050101010101" pitchFamily="34" charset="-79"/>
                <a:cs typeface="Narkisim" panose="020E0502050101010101" pitchFamily="34" charset="-79"/>
              </a:rPr>
              <a:t> ושניה משום צרתה </a:t>
            </a:r>
          </a:p>
        </p:txBody>
      </p:sp>
      <p:sp>
        <p:nvSpPr>
          <p:cNvPr id="5" name="מלבן 4">
            <a:hlinkClick r:id="rId2" action="ppaction://hlinksldjump"/>
          </p:cNvPr>
          <p:cNvSpPr/>
          <p:nvPr/>
        </p:nvSpPr>
        <p:spPr>
          <a:xfrm>
            <a:off x="5712691" y="177861"/>
            <a:ext cx="813043" cy="369332"/>
          </a:xfrm>
          <a:prstGeom prst="rect">
            <a:avLst/>
          </a:prstGeom>
        </p:spPr>
        <p:txBody>
          <a:bodyPr wrap="none">
            <a:spAutoFit/>
          </a:bodyPr>
          <a:lstStyle/>
          <a:p>
            <a:pPr algn="ctr"/>
            <a:r>
              <a:rPr lang="he-IL" b="1" dirty="0">
                <a:solidFill>
                  <a:srgbClr val="222222"/>
                </a:solidFill>
                <a:latin typeface="Narkisim" panose="020E0502050101010101" pitchFamily="34" charset="-79"/>
                <a:cs typeface="Narkisim" panose="020E0502050101010101" pitchFamily="34" charset="-79"/>
              </a:rPr>
              <a:t>דף ל  א</a:t>
            </a:r>
          </a:p>
        </p:txBody>
      </p:sp>
      <p:sp>
        <p:nvSpPr>
          <p:cNvPr id="6" name="TextBox 5">
            <a:hlinkClick r:id="rId3" action="ppaction://hlinksldjump"/>
          </p:cNvPr>
          <p:cNvSpPr txBox="1"/>
          <p:nvPr/>
        </p:nvSpPr>
        <p:spPr>
          <a:xfrm>
            <a:off x="1621103" y="886058"/>
            <a:ext cx="4498109"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1">
            <a:spAutoFit/>
          </a:bodyPr>
          <a:lstStyle/>
          <a:p>
            <a:r>
              <a:rPr lang="he-IL" dirty="0">
                <a:solidFill>
                  <a:srgbClr val="222222"/>
                </a:solidFill>
                <a:latin typeface="Narkisim" panose="020E0502050101010101" pitchFamily="34" charset="-79"/>
                <a:cs typeface="Narkisim" panose="020E0502050101010101" pitchFamily="34" charset="-79"/>
              </a:rPr>
              <a:t>עשה בה מאמר </a:t>
            </a:r>
            <a:r>
              <a:rPr lang="he-IL" dirty="0" smtClean="0">
                <a:solidFill>
                  <a:srgbClr val="222222"/>
                </a:solidFill>
                <a:latin typeface="Narkisim" panose="020E0502050101010101" pitchFamily="34" charset="-79"/>
                <a:cs typeface="Narkisim" panose="020E0502050101010101" pitchFamily="34" charset="-79"/>
              </a:rPr>
              <a:t>ומת,  </a:t>
            </a:r>
            <a:r>
              <a:rPr lang="he-IL" dirty="0">
                <a:solidFill>
                  <a:srgbClr val="222222"/>
                </a:solidFill>
                <a:latin typeface="Narkisim" panose="020E0502050101010101" pitchFamily="34" charset="-79"/>
                <a:cs typeface="Narkisim" panose="020E0502050101010101" pitchFamily="34" charset="-79"/>
              </a:rPr>
              <a:t>נכרית חולצת ולא </a:t>
            </a:r>
            <a:r>
              <a:rPr lang="he-IL" dirty="0" err="1">
                <a:solidFill>
                  <a:srgbClr val="222222"/>
                </a:solidFill>
                <a:latin typeface="Narkisim" panose="020E0502050101010101" pitchFamily="34" charset="-79"/>
                <a:cs typeface="Narkisim" panose="020E0502050101010101" pitchFamily="34" charset="-79"/>
              </a:rPr>
              <a:t>מתייבמת</a:t>
            </a:r>
            <a:r>
              <a:rPr lang="he-IL" dirty="0" smtClean="0">
                <a:solidFill>
                  <a:srgbClr val="222222"/>
                </a:solidFill>
                <a:latin typeface="Narkisim" panose="020E0502050101010101" pitchFamily="34" charset="-79"/>
                <a:cs typeface="Narkisim" panose="020E0502050101010101" pitchFamily="34" charset="-79"/>
              </a:rPr>
              <a:t>:</a:t>
            </a:r>
            <a:endParaRPr lang="he-IL" dirty="0"/>
          </a:p>
        </p:txBody>
      </p:sp>
      <p:sp>
        <p:nvSpPr>
          <p:cNvPr id="7" name="מלבן 6">
            <a:hlinkClick r:id="rId4" action="ppaction://hlinksldjump"/>
          </p:cNvPr>
          <p:cNvSpPr/>
          <p:nvPr/>
        </p:nvSpPr>
        <p:spPr>
          <a:xfrm>
            <a:off x="5622156" y="1610055"/>
            <a:ext cx="6299321" cy="923330"/>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b="1" dirty="0" smtClean="0"/>
              <a:t>מתני</a:t>
            </a:r>
            <a:r>
              <a:rPr lang="he-IL" b="1" dirty="0"/>
              <a:t>'</a:t>
            </a:r>
            <a:r>
              <a:rPr lang="he-IL" dirty="0"/>
              <a:t> שלשה אחים,  שנים מהם נשואים שתי אחיות ואחד נשוי נכרית,</a:t>
            </a:r>
          </a:p>
          <a:p>
            <a:r>
              <a:rPr lang="he-IL" dirty="0"/>
              <a:t> מת הנשוי נכרית וכנס אחד מבעלי אחיות את אשתו ומת,</a:t>
            </a:r>
          </a:p>
          <a:p>
            <a:r>
              <a:rPr lang="he-IL" dirty="0"/>
              <a:t> הראשונה יוצאת משום אחות אישה ושניה משום צרתה.</a:t>
            </a:r>
          </a:p>
        </p:txBody>
      </p:sp>
      <p:sp>
        <p:nvSpPr>
          <p:cNvPr id="8" name="TextBox 7">
            <a:hlinkClick r:id="rId5" action="ppaction://hlinksldjump"/>
          </p:cNvPr>
          <p:cNvSpPr txBox="1"/>
          <p:nvPr/>
        </p:nvSpPr>
        <p:spPr>
          <a:xfrm>
            <a:off x="845875" y="1818258"/>
            <a:ext cx="4519492"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1">
            <a:spAutoFit/>
          </a:bodyPr>
          <a:lstStyle/>
          <a:p>
            <a:r>
              <a:rPr lang="he-IL" dirty="0"/>
              <a:t>עשה בה מאמר ומת נכרית חולצת ולא </a:t>
            </a:r>
            <a:r>
              <a:rPr lang="he-IL" dirty="0" err="1"/>
              <a:t>מתייבמת</a:t>
            </a:r>
            <a:r>
              <a:rPr lang="he-IL" dirty="0" smtClean="0"/>
              <a:t>:</a:t>
            </a:r>
            <a:r>
              <a:rPr lang="he-IL" dirty="0" smtClean="0">
                <a:solidFill>
                  <a:srgbClr val="222222"/>
                </a:solidFill>
                <a:latin typeface="Narkisim" panose="020E0502050101010101" pitchFamily="34" charset="-79"/>
                <a:cs typeface="Narkisim" panose="020E0502050101010101" pitchFamily="34" charset="-79"/>
              </a:rPr>
              <a:t>:</a:t>
            </a:r>
            <a:endParaRPr lang="he-IL" dirty="0"/>
          </a:p>
        </p:txBody>
      </p:sp>
      <p:sp>
        <p:nvSpPr>
          <p:cNvPr id="9" name="מלבן 8">
            <a:hlinkClick r:id="rId6" action="ppaction://hlinksldjump"/>
          </p:cNvPr>
          <p:cNvSpPr/>
          <p:nvPr/>
        </p:nvSpPr>
        <p:spPr>
          <a:xfrm>
            <a:off x="7038108" y="2898299"/>
            <a:ext cx="5053877" cy="1200329"/>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b="1" dirty="0" smtClean="0">
                <a:solidFill>
                  <a:srgbClr val="222222"/>
                </a:solidFill>
                <a:latin typeface="Narkisim" panose="020E0502050101010101" pitchFamily="34" charset="-79"/>
                <a:cs typeface="Narkisim" panose="020E0502050101010101" pitchFamily="34" charset="-79"/>
              </a:rPr>
              <a:t>מתני</a:t>
            </a:r>
            <a:r>
              <a:rPr lang="he-IL" b="1" dirty="0">
                <a:solidFill>
                  <a:srgbClr val="222222"/>
                </a:solidFill>
                <a:latin typeface="Narkisim" panose="020E0502050101010101" pitchFamily="34" charset="-79"/>
                <a:cs typeface="Narkisim" panose="020E0502050101010101" pitchFamily="34" charset="-79"/>
              </a:rPr>
              <a:t>'</a:t>
            </a:r>
            <a:r>
              <a:rPr lang="he-IL" dirty="0">
                <a:solidFill>
                  <a:srgbClr val="222222"/>
                </a:solidFill>
                <a:latin typeface="Narkisim" panose="020E0502050101010101" pitchFamily="34" charset="-79"/>
                <a:cs typeface="Narkisim" panose="020E0502050101010101" pitchFamily="34" charset="-79"/>
              </a:rPr>
              <a:t>  שלשה </a:t>
            </a:r>
            <a:r>
              <a:rPr lang="he-IL" dirty="0" err="1">
                <a:solidFill>
                  <a:srgbClr val="222222"/>
                </a:solidFill>
                <a:latin typeface="Narkisim" panose="020E0502050101010101" pitchFamily="34" charset="-79"/>
                <a:cs typeface="Narkisim" panose="020E0502050101010101" pitchFamily="34" charset="-79"/>
              </a:rPr>
              <a:t>אחין</a:t>
            </a:r>
            <a:r>
              <a:rPr lang="he-IL" dirty="0">
                <a:solidFill>
                  <a:srgbClr val="222222"/>
                </a:solidFill>
                <a:latin typeface="Narkisim" panose="020E0502050101010101" pitchFamily="34" charset="-79"/>
                <a:cs typeface="Narkisim" panose="020E0502050101010101" pitchFamily="34" charset="-79"/>
              </a:rPr>
              <a:t>,  שנים מהם נשואים שתי אחיות ואחד נשוי נכרית מת אחד מבעלי אחיות וכנס נשוי נכרית את אשתו ומתה אשתו של שני ואח"כ מת נשוי נכרית הרי זו אסורה עליו עולמית הואיל ונאסרה עליו שעה אחת:</a:t>
            </a:r>
            <a:endParaRPr lang="he-IL" dirty="0"/>
          </a:p>
        </p:txBody>
      </p:sp>
      <p:sp>
        <p:nvSpPr>
          <p:cNvPr id="10" name="מלבן 9">
            <a:hlinkClick r:id="rId7" action="ppaction://hlinksldjump"/>
          </p:cNvPr>
          <p:cNvSpPr/>
          <p:nvPr/>
        </p:nvSpPr>
        <p:spPr>
          <a:xfrm>
            <a:off x="499507" y="2613858"/>
            <a:ext cx="6096000" cy="923330"/>
          </a:xfrm>
          <a:prstGeom prst="rect">
            <a:avLst/>
          </a:prstGeom>
          <a:solidFill>
            <a:schemeClr val="accent6">
              <a:lumMod val="20000"/>
              <a:lumOff val="80000"/>
            </a:schemeClr>
          </a:solidFill>
          <a:scene3d>
            <a:camera prst="orthographicFront"/>
            <a:lightRig rig="threePt" dir="t"/>
          </a:scene3d>
          <a:sp3d>
            <a:bevelT w="101600" prst="riblet"/>
          </a:sp3d>
        </p:spPr>
        <p:txBody>
          <a:bodyPr>
            <a:spAutoFit/>
          </a:bodyPr>
          <a:lstStyle/>
          <a:p>
            <a:r>
              <a:rPr lang="he-IL" b="1" dirty="0" smtClean="0">
                <a:solidFill>
                  <a:srgbClr val="222222"/>
                </a:solidFill>
                <a:latin typeface="Narkisim" panose="020E0502050101010101" pitchFamily="34" charset="-79"/>
                <a:cs typeface="Narkisim" panose="020E0502050101010101" pitchFamily="34" charset="-79"/>
              </a:rPr>
              <a:t>מתני</a:t>
            </a:r>
            <a:r>
              <a:rPr lang="he-IL" b="1" dirty="0">
                <a:solidFill>
                  <a:srgbClr val="222222"/>
                </a:solidFill>
                <a:latin typeface="Narkisim" panose="020E0502050101010101" pitchFamily="34" charset="-79"/>
                <a:cs typeface="Narkisim" panose="020E0502050101010101" pitchFamily="34" charset="-79"/>
              </a:rPr>
              <a:t>'</a:t>
            </a:r>
            <a:r>
              <a:rPr lang="he-IL" dirty="0">
                <a:solidFill>
                  <a:srgbClr val="222222"/>
                </a:solidFill>
                <a:latin typeface="Narkisim" panose="020E0502050101010101" pitchFamily="34" charset="-79"/>
                <a:cs typeface="Narkisim" panose="020E0502050101010101" pitchFamily="34" charset="-79"/>
              </a:rPr>
              <a:t> </a:t>
            </a:r>
            <a:r>
              <a:rPr lang="he-IL" baseline="30000" dirty="0" err="1">
                <a:solidFill>
                  <a:srgbClr val="0B0080"/>
                </a:solidFill>
                <a:latin typeface="Narkisim" panose="020E0502050101010101" pitchFamily="34" charset="-79"/>
                <a:cs typeface="Narkisim" panose="020E0502050101010101" pitchFamily="34" charset="-79"/>
                <a:hlinkClick r:id="rId8"/>
              </a:rPr>
              <a:t>ד</a:t>
            </a:r>
            <a:r>
              <a:rPr lang="he-IL" dirty="0" err="1">
                <a:solidFill>
                  <a:srgbClr val="222222"/>
                </a:solidFill>
                <a:latin typeface="Narkisim" panose="020E0502050101010101" pitchFamily="34" charset="-79"/>
                <a:cs typeface="Narkisim" panose="020E0502050101010101" pitchFamily="34" charset="-79"/>
              </a:rPr>
              <a:t>שלשה</a:t>
            </a:r>
            <a:r>
              <a:rPr lang="he-IL" dirty="0">
                <a:solidFill>
                  <a:srgbClr val="222222"/>
                </a:solidFill>
                <a:latin typeface="Narkisim" panose="020E0502050101010101" pitchFamily="34" charset="-79"/>
                <a:cs typeface="Narkisim" panose="020E0502050101010101" pitchFamily="34" charset="-79"/>
              </a:rPr>
              <a:t> אחים שנים מהם </a:t>
            </a:r>
            <a:r>
              <a:rPr lang="he-IL" dirty="0" err="1">
                <a:solidFill>
                  <a:srgbClr val="222222"/>
                </a:solidFill>
                <a:latin typeface="Narkisim" panose="020E0502050101010101" pitchFamily="34" charset="-79"/>
                <a:cs typeface="Narkisim" panose="020E0502050101010101" pitchFamily="34" charset="-79"/>
              </a:rPr>
              <a:t>נשואין</a:t>
            </a:r>
            <a:r>
              <a:rPr lang="he-IL" dirty="0">
                <a:solidFill>
                  <a:srgbClr val="222222"/>
                </a:solidFill>
                <a:latin typeface="Narkisim" panose="020E0502050101010101" pitchFamily="34" charset="-79"/>
                <a:cs typeface="Narkisim" panose="020E0502050101010101" pitchFamily="34" charset="-79"/>
              </a:rPr>
              <a:t> שתי אחיות ואחד נשוי נכרית, גירש אחד מבעלי אחיות את אשתו, ומת נשוי נכרית וכנסה המגרש ומת, זו היא שאמרו וכולן שמתו או </a:t>
            </a:r>
            <a:r>
              <a:rPr lang="he-IL" dirty="0" err="1">
                <a:solidFill>
                  <a:srgbClr val="222222"/>
                </a:solidFill>
                <a:latin typeface="Narkisim" panose="020E0502050101010101" pitchFamily="34" charset="-79"/>
                <a:cs typeface="Narkisim" panose="020E0502050101010101" pitchFamily="34" charset="-79"/>
              </a:rPr>
              <a:t>נתגרשו</a:t>
            </a:r>
            <a:r>
              <a:rPr lang="he-IL" dirty="0">
                <a:solidFill>
                  <a:srgbClr val="222222"/>
                </a:solidFill>
                <a:latin typeface="Narkisim" panose="020E0502050101010101" pitchFamily="34" charset="-79"/>
                <a:cs typeface="Narkisim" panose="020E0502050101010101" pitchFamily="34" charset="-79"/>
              </a:rPr>
              <a:t> צרותיהן מותרות:</a:t>
            </a:r>
            <a:endParaRPr lang="he-IL" dirty="0"/>
          </a:p>
        </p:txBody>
      </p:sp>
      <p:sp>
        <p:nvSpPr>
          <p:cNvPr id="11" name="מלבן 10">
            <a:hlinkClick r:id="rId9" action="ppaction://hlinksldjump"/>
          </p:cNvPr>
          <p:cNvSpPr/>
          <p:nvPr/>
        </p:nvSpPr>
        <p:spPr>
          <a:xfrm>
            <a:off x="4423787" y="4794259"/>
            <a:ext cx="4739840"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dirty="0" smtClean="0">
                <a:solidFill>
                  <a:srgbClr val="222222"/>
                </a:solidFill>
                <a:latin typeface="Narkisim" panose="020E0502050101010101" pitchFamily="34" charset="-79"/>
                <a:cs typeface="Narkisim" panose="020E0502050101010101" pitchFamily="34" charset="-79"/>
              </a:rPr>
              <a:t>האי </a:t>
            </a:r>
            <a:r>
              <a:rPr lang="he-IL" dirty="0" err="1">
                <a:solidFill>
                  <a:srgbClr val="222222"/>
                </a:solidFill>
                <a:latin typeface="Narkisim" panose="020E0502050101010101" pitchFamily="34" charset="-79"/>
                <a:cs typeface="Narkisim" panose="020E0502050101010101" pitchFamily="34" charset="-79"/>
              </a:rPr>
              <a:t>חומרא</a:t>
            </a:r>
            <a:r>
              <a:rPr lang="he-IL" dirty="0">
                <a:solidFill>
                  <a:srgbClr val="222222"/>
                </a:solidFill>
                <a:latin typeface="Narkisim" panose="020E0502050101010101" pitchFamily="34" charset="-79"/>
                <a:cs typeface="Narkisim" panose="020E0502050101010101" pitchFamily="34" charset="-79"/>
              </a:rPr>
              <a:t> </a:t>
            </a:r>
            <a:r>
              <a:rPr lang="he-IL" dirty="0" err="1">
                <a:solidFill>
                  <a:srgbClr val="222222"/>
                </a:solidFill>
                <a:latin typeface="Narkisim" panose="020E0502050101010101" pitchFamily="34" charset="-79"/>
                <a:cs typeface="Narkisim" panose="020E0502050101010101" pitchFamily="34" charset="-79"/>
              </a:rPr>
              <a:t>דאתי</a:t>
            </a:r>
            <a:r>
              <a:rPr lang="he-IL" dirty="0">
                <a:solidFill>
                  <a:srgbClr val="222222"/>
                </a:solidFill>
                <a:latin typeface="Narkisim" panose="020E0502050101010101" pitchFamily="34" charset="-79"/>
                <a:cs typeface="Narkisim" panose="020E0502050101010101" pitchFamily="34" charset="-79"/>
              </a:rPr>
              <a:t> לידי </a:t>
            </a:r>
            <a:r>
              <a:rPr lang="he-IL" dirty="0" err="1">
                <a:solidFill>
                  <a:srgbClr val="222222"/>
                </a:solidFill>
                <a:latin typeface="Narkisim" panose="020E0502050101010101" pitchFamily="34" charset="-79"/>
                <a:cs typeface="Narkisim" panose="020E0502050101010101" pitchFamily="34" charset="-79"/>
              </a:rPr>
              <a:t>קולא</a:t>
            </a:r>
            <a:r>
              <a:rPr lang="he-IL" dirty="0">
                <a:solidFill>
                  <a:srgbClr val="222222"/>
                </a:solidFill>
                <a:latin typeface="Narkisim" panose="020E0502050101010101" pitchFamily="34" charset="-79"/>
                <a:cs typeface="Narkisim" panose="020E0502050101010101" pitchFamily="34" charset="-79"/>
              </a:rPr>
              <a:t> הוא,   </a:t>
            </a:r>
            <a:r>
              <a:rPr lang="he-IL" dirty="0" err="1"/>
              <a:t>זימנין</a:t>
            </a:r>
            <a:r>
              <a:rPr lang="he-IL" dirty="0"/>
              <a:t> </a:t>
            </a:r>
            <a:r>
              <a:rPr lang="he-IL" dirty="0" err="1"/>
              <a:t>דאזיל</a:t>
            </a:r>
            <a:r>
              <a:rPr lang="he-IL" dirty="0"/>
              <a:t> הוא, ומקדש לה לאחותה קדושי ודאי,</a:t>
            </a:r>
          </a:p>
        </p:txBody>
      </p:sp>
      <p:sp>
        <p:nvSpPr>
          <p:cNvPr id="2" name="מלבן 1"/>
          <p:cNvSpPr/>
          <p:nvPr/>
        </p:nvSpPr>
        <p:spPr>
          <a:xfrm>
            <a:off x="6396804" y="4295405"/>
            <a:ext cx="793807" cy="369332"/>
          </a:xfrm>
          <a:prstGeom prst="rect">
            <a:avLst/>
          </a:prstGeom>
        </p:spPr>
        <p:txBody>
          <a:bodyPr wrap="none">
            <a:spAutoFit/>
          </a:bodyPr>
          <a:lstStyle/>
          <a:p>
            <a:pPr algn="ctr"/>
            <a:r>
              <a:rPr lang="he-IL" b="1" dirty="0">
                <a:solidFill>
                  <a:srgbClr val="222222"/>
                </a:solidFill>
                <a:latin typeface="Narkisim" panose="020E0502050101010101" pitchFamily="34" charset="-79"/>
                <a:cs typeface="Narkisim" panose="020E0502050101010101" pitchFamily="34" charset="-79"/>
              </a:rPr>
              <a:t>דף ל  ב</a:t>
            </a:r>
          </a:p>
        </p:txBody>
      </p:sp>
      <p:sp>
        <p:nvSpPr>
          <p:cNvPr id="12" name="TextBox 11">
            <a:hlinkClick r:id="rId10" action="ppaction://hlinksldjump"/>
          </p:cNvPr>
          <p:cNvSpPr txBox="1"/>
          <p:nvPr/>
        </p:nvSpPr>
        <p:spPr>
          <a:xfrm>
            <a:off x="7367888" y="5519148"/>
            <a:ext cx="4739840" cy="1200329"/>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1">
            <a:spAutoFit/>
          </a:bodyPr>
          <a:lstStyle/>
          <a:p>
            <a:r>
              <a:rPr lang="he-IL" dirty="0"/>
              <a:t>ואי </a:t>
            </a:r>
            <a:r>
              <a:rPr lang="he-IL" dirty="0" err="1"/>
              <a:t>נמי</a:t>
            </a:r>
            <a:r>
              <a:rPr lang="he-IL" dirty="0"/>
              <a:t> </a:t>
            </a:r>
            <a:r>
              <a:rPr lang="he-IL" dirty="0" err="1"/>
              <a:t>זימנין</a:t>
            </a:r>
            <a:r>
              <a:rPr lang="he-IL" dirty="0"/>
              <a:t> </a:t>
            </a:r>
            <a:r>
              <a:rPr lang="he-IL" dirty="0" err="1"/>
              <a:t>דאתא</a:t>
            </a:r>
            <a:r>
              <a:rPr lang="he-IL" dirty="0"/>
              <a:t> אחר,  ומקדש לה לדידה קדושי ודאי,  </a:t>
            </a:r>
          </a:p>
          <a:p>
            <a:r>
              <a:rPr lang="he-IL" dirty="0"/>
              <a:t> וכיון </a:t>
            </a:r>
            <a:r>
              <a:rPr lang="he-IL" dirty="0" err="1"/>
              <a:t>דאסר</a:t>
            </a:r>
            <a:r>
              <a:rPr lang="he-IL" dirty="0"/>
              <a:t> לה מר לצרה לייבומי אמרי </a:t>
            </a:r>
            <a:r>
              <a:rPr lang="he-IL" dirty="0" err="1"/>
              <a:t>דקמא</a:t>
            </a:r>
            <a:r>
              <a:rPr lang="he-IL" dirty="0"/>
              <a:t> </a:t>
            </a:r>
            <a:r>
              <a:rPr lang="he-IL" dirty="0" err="1"/>
              <a:t>קדושין</a:t>
            </a:r>
            <a:r>
              <a:rPr lang="he-IL" dirty="0"/>
              <a:t> </a:t>
            </a:r>
            <a:r>
              <a:rPr lang="he-IL" dirty="0" err="1"/>
              <a:t>ודבתרא</a:t>
            </a:r>
            <a:r>
              <a:rPr lang="he-IL" dirty="0"/>
              <a:t> לאו </a:t>
            </a:r>
            <a:r>
              <a:rPr lang="he-IL" dirty="0" err="1"/>
              <a:t>קדושין</a:t>
            </a:r>
            <a:endParaRPr lang="he-IL" dirty="0"/>
          </a:p>
        </p:txBody>
      </p:sp>
      <p:sp>
        <p:nvSpPr>
          <p:cNvPr id="13" name="מלבן 12">
            <a:hlinkClick r:id="rId11" action="ppaction://hlinksldjump"/>
          </p:cNvPr>
          <p:cNvSpPr/>
          <p:nvPr/>
        </p:nvSpPr>
        <p:spPr>
          <a:xfrm>
            <a:off x="111580" y="5703814"/>
            <a:ext cx="6871855" cy="1015663"/>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dirty="0" smtClean="0">
                <a:solidFill>
                  <a:srgbClr val="222222"/>
                </a:solidFill>
                <a:latin typeface="Narkisim" panose="020E0502050101010101" pitchFamily="34" charset="-79"/>
                <a:cs typeface="Narkisim" panose="020E0502050101010101" pitchFamily="34" charset="-79"/>
              </a:rPr>
              <a:t>אי </a:t>
            </a:r>
            <a:r>
              <a:rPr lang="he-IL" dirty="0">
                <a:solidFill>
                  <a:srgbClr val="222222"/>
                </a:solidFill>
                <a:latin typeface="Narkisim" panose="020E0502050101010101" pitchFamily="34" charset="-79"/>
                <a:cs typeface="Narkisim" panose="020E0502050101010101" pitchFamily="34" charset="-79"/>
              </a:rPr>
              <a:t>הכי,  גירושין </a:t>
            </a:r>
            <a:r>
              <a:rPr lang="he-IL" dirty="0" err="1">
                <a:solidFill>
                  <a:srgbClr val="222222"/>
                </a:solidFill>
                <a:latin typeface="Narkisim" panose="020E0502050101010101" pitchFamily="34" charset="-79"/>
                <a:cs typeface="Narkisim" panose="020E0502050101010101" pitchFamily="34" charset="-79"/>
              </a:rPr>
              <a:t>נמי</a:t>
            </a:r>
            <a:r>
              <a:rPr lang="he-IL" dirty="0">
                <a:solidFill>
                  <a:srgbClr val="222222"/>
                </a:solidFill>
                <a:latin typeface="Narkisim" panose="020E0502050101010101" pitchFamily="34" charset="-79"/>
                <a:cs typeface="Narkisim" panose="020E0502050101010101" pitchFamily="34" charset="-79"/>
              </a:rPr>
              <a:t> </a:t>
            </a:r>
            <a:r>
              <a:rPr lang="he-IL" dirty="0" err="1">
                <a:solidFill>
                  <a:srgbClr val="222222"/>
                </a:solidFill>
                <a:latin typeface="Narkisim" panose="020E0502050101010101" pitchFamily="34" charset="-79"/>
                <a:cs typeface="Narkisim" panose="020E0502050101010101" pitchFamily="34" charset="-79"/>
              </a:rPr>
              <a:t>ליתני</a:t>
            </a:r>
            <a:r>
              <a:rPr lang="he-IL" dirty="0">
                <a:solidFill>
                  <a:srgbClr val="222222"/>
                </a:solidFill>
                <a:latin typeface="Narkisim" panose="020E0502050101010101" pitchFamily="34" charset="-79"/>
                <a:cs typeface="Narkisim" panose="020E0502050101010101" pitchFamily="34" charset="-79"/>
              </a:rPr>
              <a:t> </a:t>
            </a:r>
            <a:r>
              <a:rPr lang="he-IL" dirty="0" err="1">
                <a:solidFill>
                  <a:srgbClr val="222222"/>
                </a:solidFill>
                <a:latin typeface="Narkisim" panose="020E0502050101010101" pitchFamily="34" charset="-79"/>
                <a:cs typeface="Narkisim" panose="020E0502050101010101" pitchFamily="34" charset="-79"/>
              </a:rPr>
              <a:t>וליצרכה</a:t>
            </a:r>
            <a:r>
              <a:rPr lang="he-IL" dirty="0">
                <a:solidFill>
                  <a:srgbClr val="222222"/>
                </a:solidFill>
                <a:latin typeface="Narkisim" panose="020E0502050101010101" pitchFamily="34" charset="-79"/>
                <a:cs typeface="Narkisim" panose="020E0502050101010101" pitchFamily="34" charset="-79"/>
              </a:rPr>
              <a:t> חליצה ומידע ידעי </a:t>
            </a:r>
            <a:r>
              <a:rPr lang="he-IL" dirty="0" err="1">
                <a:solidFill>
                  <a:srgbClr val="222222"/>
                </a:solidFill>
                <a:latin typeface="Narkisim" panose="020E0502050101010101" pitchFamily="34" charset="-79"/>
                <a:cs typeface="Narkisim" panose="020E0502050101010101" pitchFamily="34" charset="-79"/>
              </a:rPr>
              <a:t>דחומרא</a:t>
            </a:r>
            <a:r>
              <a:rPr lang="he-IL" dirty="0">
                <a:solidFill>
                  <a:srgbClr val="222222"/>
                </a:solidFill>
                <a:latin typeface="Narkisim" panose="020E0502050101010101" pitchFamily="34" charset="-79"/>
                <a:cs typeface="Narkisim" panose="020E0502050101010101" pitchFamily="34" charset="-79"/>
              </a:rPr>
              <a:t> בעלמא הוא </a:t>
            </a:r>
          </a:p>
          <a:p>
            <a:r>
              <a:rPr lang="he-IL" sz="1400" b="1" dirty="0"/>
              <a:t>רש"י:  מידע ידעי </a:t>
            </a:r>
            <a:r>
              <a:rPr lang="he-IL" sz="1400" b="1" dirty="0" err="1"/>
              <a:t>דחומרא</a:t>
            </a:r>
            <a:r>
              <a:rPr lang="he-IL" sz="1400" b="1" dirty="0"/>
              <a:t> בעלמא הוא</a:t>
            </a:r>
            <a:r>
              <a:rPr lang="he-IL" sz="1400" dirty="0"/>
              <a:t> - כלומר אי </a:t>
            </a:r>
            <a:r>
              <a:rPr lang="he-IL" sz="1400" dirty="0" err="1"/>
              <a:t>חיישת</a:t>
            </a:r>
            <a:r>
              <a:rPr lang="he-IL" sz="1400" dirty="0"/>
              <a:t> דלא </a:t>
            </a:r>
            <a:r>
              <a:rPr lang="he-IL" sz="1400" dirty="0" err="1"/>
              <a:t>לימרו</a:t>
            </a:r>
            <a:r>
              <a:rPr lang="he-IL" sz="1400" dirty="0"/>
              <a:t> </a:t>
            </a:r>
            <a:r>
              <a:rPr lang="he-IL" sz="1400" dirty="0" err="1"/>
              <a:t>אינשי</a:t>
            </a:r>
            <a:r>
              <a:rPr lang="he-IL" sz="1400" dirty="0"/>
              <a:t> </a:t>
            </a:r>
            <a:r>
              <a:rPr lang="he-IL" sz="1400" dirty="0" err="1"/>
              <a:t>מדחלצה</a:t>
            </a:r>
            <a:r>
              <a:rPr lang="he-IL" sz="1400" dirty="0"/>
              <a:t> ודאי גירושין </a:t>
            </a:r>
            <a:r>
              <a:rPr lang="he-IL" sz="1400" dirty="0" err="1"/>
              <a:t>גמורין</a:t>
            </a:r>
            <a:r>
              <a:rPr lang="he-IL" sz="1400" dirty="0"/>
              <a:t> </a:t>
            </a:r>
            <a:r>
              <a:rPr lang="he-IL" sz="1400" dirty="0" err="1"/>
              <a:t>נינהו</a:t>
            </a:r>
            <a:r>
              <a:rPr lang="he-IL" sz="1400" dirty="0"/>
              <a:t> דאי קדיש לה למגורשת </a:t>
            </a:r>
            <a:r>
              <a:rPr lang="he-IL" sz="1400" dirty="0" err="1"/>
              <a:t>איניש</a:t>
            </a:r>
            <a:r>
              <a:rPr lang="he-IL" sz="1400" dirty="0"/>
              <a:t> </a:t>
            </a:r>
            <a:r>
              <a:rPr lang="he-IL" sz="1400" dirty="0" err="1"/>
              <a:t>דעלמא</a:t>
            </a:r>
            <a:r>
              <a:rPr lang="he-IL" sz="1400" dirty="0"/>
              <a:t> והדר קדיש לאחותה </a:t>
            </a:r>
            <a:r>
              <a:rPr lang="he-IL" sz="1400" dirty="0" err="1"/>
              <a:t>דקמייתא</a:t>
            </a:r>
            <a:r>
              <a:rPr lang="he-IL" sz="1400" dirty="0"/>
              <a:t> קדיש </a:t>
            </a:r>
            <a:r>
              <a:rPr lang="he-IL" sz="1400" dirty="0" err="1"/>
              <a:t>דבתרייתא</a:t>
            </a:r>
            <a:r>
              <a:rPr lang="he-IL" sz="1400" dirty="0"/>
              <a:t> לאו קידושין לא </a:t>
            </a:r>
            <a:r>
              <a:rPr lang="he-IL" sz="1400" dirty="0" err="1"/>
              <a:t>תיחוש</a:t>
            </a:r>
            <a:r>
              <a:rPr lang="he-IL" sz="1400" dirty="0"/>
              <a:t> להכי </a:t>
            </a:r>
            <a:r>
              <a:rPr lang="he-IL" sz="1400" dirty="0" err="1"/>
              <a:t>דמדלא</a:t>
            </a:r>
            <a:r>
              <a:rPr lang="he-IL" sz="1400" dirty="0"/>
              <a:t> </a:t>
            </a:r>
            <a:r>
              <a:rPr lang="he-IL" sz="1400" dirty="0" err="1"/>
              <a:t>מתייבמת</a:t>
            </a:r>
            <a:r>
              <a:rPr lang="he-IL" sz="1400" dirty="0"/>
              <a:t> צרתה מידע ידעי </a:t>
            </a:r>
            <a:r>
              <a:rPr lang="he-IL" sz="1400" dirty="0" err="1"/>
              <a:t>דחליצה</a:t>
            </a:r>
            <a:r>
              <a:rPr lang="he-IL" sz="1400" dirty="0"/>
              <a:t> </a:t>
            </a:r>
            <a:r>
              <a:rPr lang="he-IL" sz="1400" dirty="0" err="1"/>
              <a:t>חומרא</a:t>
            </a:r>
            <a:r>
              <a:rPr lang="he-IL" sz="1400" dirty="0"/>
              <a:t> בעלמא הוא:</a:t>
            </a:r>
          </a:p>
        </p:txBody>
      </p:sp>
      <p:sp>
        <p:nvSpPr>
          <p:cNvPr id="14" name="מלבן 13">
            <a:hlinkClick r:id="rId12" action="ppaction://hlinksldjump"/>
          </p:cNvPr>
          <p:cNvSpPr/>
          <p:nvPr/>
        </p:nvSpPr>
        <p:spPr>
          <a:xfrm>
            <a:off x="1785438" y="3666941"/>
            <a:ext cx="4776281"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dirty="0" smtClean="0"/>
              <a:t>אבל </a:t>
            </a:r>
            <a:r>
              <a:rPr lang="he-IL" dirty="0"/>
              <a:t>מת </a:t>
            </a:r>
            <a:r>
              <a:rPr lang="he-IL" b="1" dirty="0"/>
              <a:t>ואחר כך </a:t>
            </a:r>
            <a:r>
              <a:rPr lang="he-IL" dirty="0"/>
              <a:t>גירש - אסורה; </a:t>
            </a:r>
            <a:endParaRPr lang="he-IL" dirty="0" smtClean="0"/>
          </a:p>
          <a:p>
            <a:r>
              <a:rPr lang="he-IL" dirty="0" smtClean="0"/>
              <a:t>אמר </a:t>
            </a:r>
            <a:r>
              <a:rPr lang="he-IL" dirty="0"/>
              <a:t>רב אשי, זאת אומרת: יש זיקה אפילו בתרי אחי. </a:t>
            </a:r>
          </a:p>
        </p:txBody>
      </p:sp>
    </p:spTree>
    <p:extLst>
      <p:ext uri="{BB962C8B-B14F-4D97-AF65-F5344CB8AC3E}">
        <p14:creationId xmlns:p14="http://schemas.microsoft.com/office/powerpoint/2010/main" val="37161873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10</a:t>
            </a:fld>
            <a:endParaRPr lang="he-IL"/>
          </a:p>
        </p:txBody>
      </p:sp>
      <p:sp>
        <p:nvSpPr>
          <p:cNvPr id="5" name="מלבן 4"/>
          <p:cNvSpPr/>
          <p:nvPr/>
        </p:nvSpPr>
        <p:spPr>
          <a:xfrm>
            <a:off x="120074" y="0"/>
            <a:ext cx="11582400" cy="1015663"/>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ל"א  </a:t>
            </a:r>
            <a:r>
              <a:rPr lang="he-IL" sz="1400" b="1" dirty="0" smtClean="0">
                <a:solidFill>
                  <a:srgbClr val="222222"/>
                </a:solidFill>
                <a:latin typeface="Narkisim" panose="020E0502050101010101" pitchFamily="34" charset="-79"/>
                <a:cs typeface="Narkisim" panose="020E0502050101010101" pitchFamily="34" charset="-79"/>
              </a:rPr>
              <a:t>א</a:t>
            </a:r>
            <a:endParaRPr lang="he-IL" sz="1400" b="1" dirty="0">
              <a:solidFill>
                <a:srgbClr val="222222"/>
              </a:solidFill>
              <a:latin typeface="Narkisim" panose="020E0502050101010101" pitchFamily="34" charset="-79"/>
              <a:cs typeface="Narkisim" panose="020E0502050101010101" pitchFamily="34" charset="-79"/>
            </a:endParaRPr>
          </a:p>
          <a:p>
            <a:pPr algn="ctr"/>
            <a:r>
              <a:rPr lang="he-IL" dirty="0">
                <a:solidFill>
                  <a:srgbClr val="222222"/>
                </a:solidFill>
                <a:latin typeface="Narkisim" panose="020E0502050101010101" pitchFamily="34" charset="-79"/>
                <a:cs typeface="Narkisim" panose="020E0502050101010101" pitchFamily="34" charset="-79"/>
              </a:rPr>
              <a:t>אי הכי,  גירושין </a:t>
            </a:r>
            <a:r>
              <a:rPr lang="he-IL" dirty="0" err="1">
                <a:solidFill>
                  <a:srgbClr val="222222"/>
                </a:solidFill>
                <a:latin typeface="Narkisim" panose="020E0502050101010101" pitchFamily="34" charset="-79"/>
                <a:cs typeface="Narkisim" panose="020E0502050101010101" pitchFamily="34" charset="-79"/>
              </a:rPr>
              <a:t>נמי</a:t>
            </a:r>
            <a:r>
              <a:rPr lang="he-IL" dirty="0">
                <a:solidFill>
                  <a:srgbClr val="222222"/>
                </a:solidFill>
                <a:latin typeface="Narkisim" panose="020E0502050101010101" pitchFamily="34" charset="-79"/>
                <a:cs typeface="Narkisim" panose="020E0502050101010101" pitchFamily="34" charset="-79"/>
              </a:rPr>
              <a:t> </a:t>
            </a:r>
            <a:r>
              <a:rPr lang="he-IL" dirty="0" err="1">
                <a:solidFill>
                  <a:srgbClr val="222222"/>
                </a:solidFill>
                <a:latin typeface="Narkisim" panose="020E0502050101010101" pitchFamily="34" charset="-79"/>
                <a:cs typeface="Narkisim" panose="020E0502050101010101" pitchFamily="34" charset="-79"/>
              </a:rPr>
              <a:t>ליתני</a:t>
            </a:r>
            <a:r>
              <a:rPr lang="he-IL" dirty="0">
                <a:solidFill>
                  <a:srgbClr val="222222"/>
                </a:solidFill>
                <a:latin typeface="Narkisim" panose="020E0502050101010101" pitchFamily="34" charset="-79"/>
                <a:cs typeface="Narkisim" panose="020E0502050101010101" pitchFamily="34" charset="-79"/>
              </a:rPr>
              <a:t> </a:t>
            </a:r>
            <a:r>
              <a:rPr lang="he-IL" dirty="0" err="1">
                <a:solidFill>
                  <a:srgbClr val="222222"/>
                </a:solidFill>
                <a:latin typeface="Narkisim" panose="020E0502050101010101" pitchFamily="34" charset="-79"/>
                <a:cs typeface="Narkisim" panose="020E0502050101010101" pitchFamily="34" charset="-79"/>
              </a:rPr>
              <a:t>וליצרכה</a:t>
            </a:r>
            <a:r>
              <a:rPr lang="he-IL" dirty="0">
                <a:solidFill>
                  <a:srgbClr val="222222"/>
                </a:solidFill>
                <a:latin typeface="Narkisim" panose="020E0502050101010101" pitchFamily="34" charset="-79"/>
                <a:cs typeface="Narkisim" panose="020E0502050101010101" pitchFamily="34" charset="-79"/>
              </a:rPr>
              <a:t> חליצה ומידע ידעי </a:t>
            </a:r>
            <a:r>
              <a:rPr lang="he-IL" dirty="0" err="1">
                <a:solidFill>
                  <a:srgbClr val="222222"/>
                </a:solidFill>
                <a:latin typeface="Narkisim" panose="020E0502050101010101" pitchFamily="34" charset="-79"/>
                <a:cs typeface="Narkisim" panose="020E0502050101010101" pitchFamily="34" charset="-79"/>
              </a:rPr>
              <a:t>דחומרא</a:t>
            </a:r>
            <a:r>
              <a:rPr lang="he-IL" dirty="0">
                <a:solidFill>
                  <a:srgbClr val="222222"/>
                </a:solidFill>
                <a:latin typeface="Narkisim" panose="020E0502050101010101" pitchFamily="34" charset="-79"/>
                <a:cs typeface="Narkisim" panose="020E0502050101010101" pitchFamily="34" charset="-79"/>
              </a:rPr>
              <a:t> בעלמא הוא </a:t>
            </a:r>
          </a:p>
          <a:p>
            <a:r>
              <a:rPr lang="he-IL" sz="1400" b="1" dirty="0"/>
              <a:t>רש"י:  מידע ידעי </a:t>
            </a:r>
            <a:r>
              <a:rPr lang="he-IL" sz="1400" b="1" dirty="0" err="1"/>
              <a:t>דחומרא</a:t>
            </a:r>
            <a:r>
              <a:rPr lang="he-IL" sz="1400" b="1" dirty="0"/>
              <a:t> בעלמא הוא</a:t>
            </a:r>
            <a:r>
              <a:rPr lang="he-IL" sz="1400" dirty="0"/>
              <a:t> - כלומר אי </a:t>
            </a:r>
            <a:r>
              <a:rPr lang="he-IL" sz="1400" dirty="0" err="1"/>
              <a:t>חיישת</a:t>
            </a:r>
            <a:r>
              <a:rPr lang="he-IL" sz="1400" dirty="0"/>
              <a:t> דלא </a:t>
            </a:r>
            <a:r>
              <a:rPr lang="he-IL" sz="1400" dirty="0" err="1"/>
              <a:t>לימרו</a:t>
            </a:r>
            <a:r>
              <a:rPr lang="he-IL" sz="1400" dirty="0"/>
              <a:t> </a:t>
            </a:r>
            <a:r>
              <a:rPr lang="he-IL" sz="1400" dirty="0" err="1"/>
              <a:t>אינשי</a:t>
            </a:r>
            <a:r>
              <a:rPr lang="he-IL" sz="1400" dirty="0"/>
              <a:t> </a:t>
            </a:r>
            <a:r>
              <a:rPr lang="he-IL" sz="1400" dirty="0" err="1"/>
              <a:t>מדחלצה</a:t>
            </a:r>
            <a:r>
              <a:rPr lang="he-IL" sz="1400" dirty="0"/>
              <a:t> ודאי גירושין </a:t>
            </a:r>
            <a:r>
              <a:rPr lang="he-IL" sz="1400" dirty="0" err="1"/>
              <a:t>גמורין</a:t>
            </a:r>
            <a:r>
              <a:rPr lang="he-IL" sz="1400" dirty="0"/>
              <a:t> </a:t>
            </a:r>
            <a:r>
              <a:rPr lang="he-IL" sz="1400" dirty="0" err="1"/>
              <a:t>נינהו</a:t>
            </a:r>
            <a:r>
              <a:rPr lang="he-IL" sz="1400" dirty="0"/>
              <a:t> דאי קדיש לה למגורשת </a:t>
            </a:r>
            <a:r>
              <a:rPr lang="he-IL" sz="1400" dirty="0" err="1"/>
              <a:t>איניש</a:t>
            </a:r>
            <a:r>
              <a:rPr lang="he-IL" sz="1400" dirty="0"/>
              <a:t> </a:t>
            </a:r>
            <a:r>
              <a:rPr lang="he-IL" sz="1400" dirty="0" err="1"/>
              <a:t>דעלמא</a:t>
            </a:r>
            <a:r>
              <a:rPr lang="he-IL" sz="1400" dirty="0"/>
              <a:t> והדר קדיש לאחותה </a:t>
            </a:r>
            <a:r>
              <a:rPr lang="he-IL" sz="1400" dirty="0" err="1"/>
              <a:t>דקמייתא</a:t>
            </a:r>
            <a:r>
              <a:rPr lang="he-IL" sz="1400" dirty="0"/>
              <a:t> קדיש </a:t>
            </a:r>
            <a:r>
              <a:rPr lang="he-IL" sz="1400" dirty="0" err="1"/>
              <a:t>דבתרייתא</a:t>
            </a:r>
            <a:r>
              <a:rPr lang="he-IL" sz="1400" dirty="0"/>
              <a:t> לאו קידושין לא </a:t>
            </a:r>
            <a:r>
              <a:rPr lang="he-IL" sz="1400" dirty="0" err="1"/>
              <a:t>תיחוש</a:t>
            </a:r>
            <a:r>
              <a:rPr lang="he-IL" sz="1400" dirty="0"/>
              <a:t> להכי </a:t>
            </a:r>
            <a:r>
              <a:rPr lang="he-IL" sz="1400" dirty="0" err="1"/>
              <a:t>דמדלא</a:t>
            </a:r>
            <a:r>
              <a:rPr lang="he-IL" sz="1400" dirty="0"/>
              <a:t> </a:t>
            </a:r>
            <a:r>
              <a:rPr lang="he-IL" sz="1400" dirty="0" err="1"/>
              <a:t>מתייבמת</a:t>
            </a:r>
            <a:r>
              <a:rPr lang="he-IL" sz="1400" dirty="0"/>
              <a:t> צרתה מידע ידעי </a:t>
            </a:r>
            <a:r>
              <a:rPr lang="he-IL" sz="1400" dirty="0" err="1"/>
              <a:t>דחליצה</a:t>
            </a:r>
            <a:r>
              <a:rPr lang="he-IL" sz="1400" dirty="0"/>
              <a:t> </a:t>
            </a:r>
            <a:r>
              <a:rPr lang="he-IL" sz="1400" dirty="0" err="1"/>
              <a:t>חומרא</a:t>
            </a:r>
            <a:r>
              <a:rPr lang="he-IL" sz="1400" dirty="0"/>
              <a:t> בעלמא הוא:</a:t>
            </a:r>
          </a:p>
        </p:txBody>
      </p:sp>
      <p:grpSp>
        <p:nvGrpSpPr>
          <p:cNvPr id="6" name="קבוצה 5"/>
          <p:cNvGrpSpPr/>
          <p:nvPr/>
        </p:nvGrpSpPr>
        <p:grpSpPr>
          <a:xfrm>
            <a:off x="6138619" y="1862339"/>
            <a:ext cx="1148167" cy="1092200"/>
            <a:chOff x="7741009" y="2738648"/>
            <a:chExt cx="1092200" cy="10922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8" name="TextBox 7"/>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9" name="קבוצה 8"/>
          <p:cNvGrpSpPr/>
          <p:nvPr/>
        </p:nvGrpSpPr>
        <p:grpSpPr>
          <a:xfrm>
            <a:off x="9606107" y="1913896"/>
            <a:ext cx="939800" cy="990600"/>
            <a:chOff x="4794371" y="3098561"/>
            <a:chExt cx="939800" cy="9906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1" name="TextBox 10"/>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2" name="קבוצה 11"/>
          <p:cNvGrpSpPr/>
          <p:nvPr/>
        </p:nvGrpSpPr>
        <p:grpSpPr>
          <a:xfrm>
            <a:off x="4247478" y="4327025"/>
            <a:ext cx="1106818" cy="927936"/>
            <a:chOff x="5473700" y="2876550"/>
            <a:chExt cx="1244600" cy="11049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14" name="TextBox 13"/>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15" name="קבוצה 14"/>
          <p:cNvGrpSpPr/>
          <p:nvPr/>
        </p:nvGrpSpPr>
        <p:grpSpPr>
          <a:xfrm>
            <a:off x="715141" y="4073577"/>
            <a:ext cx="934053" cy="1151164"/>
            <a:chOff x="5147576" y="4839179"/>
            <a:chExt cx="723900" cy="8890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7" name="TextBox 16"/>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18" name="קבוצה 17"/>
          <p:cNvGrpSpPr/>
          <p:nvPr/>
        </p:nvGrpSpPr>
        <p:grpSpPr>
          <a:xfrm>
            <a:off x="7433469" y="4359734"/>
            <a:ext cx="901700" cy="889000"/>
            <a:chOff x="10518902" y="2114306"/>
            <a:chExt cx="901700" cy="889000"/>
          </a:xfrm>
        </p:grpSpPr>
        <p:pic>
          <p:nvPicPr>
            <p:cNvPr id="19" name="תמונה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18902" y="2114306"/>
              <a:ext cx="901700" cy="889000"/>
            </a:xfrm>
            <a:prstGeom prst="rect">
              <a:avLst/>
            </a:prstGeom>
          </p:spPr>
        </p:pic>
        <p:sp>
          <p:nvSpPr>
            <p:cNvPr id="20" name="TextBox 19"/>
            <p:cNvSpPr txBox="1"/>
            <p:nvPr/>
          </p:nvSpPr>
          <p:spPr>
            <a:xfrm>
              <a:off x="10588752" y="2240056"/>
              <a:ext cx="612394" cy="276999"/>
            </a:xfrm>
            <a:prstGeom prst="rect">
              <a:avLst/>
            </a:prstGeom>
            <a:noFill/>
          </p:spPr>
          <p:txBody>
            <a:bodyPr wrap="square" rtlCol="1">
              <a:spAutoFit/>
            </a:bodyPr>
            <a:lstStyle/>
            <a:p>
              <a:r>
                <a:rPr lang="he-IL" sz="1200" dirty="0">
                  <a:solidFill>
                    <a:schemeClr val="bg1"/>
                  </a:solidFill>
                </a:rPr>
                <a:t>יפה</a:t>
              </a:r>
            </a:p>
          </p:txBody>
        </p:sp>
      </p:grpSp>
      <p:grpSp>
        <p:nvGrpSpPr>
          <p:cNvPr id="21" name="קבוצה 20"/>
          <p:cNvGrpSpPr/>
          <p:nvPr/>
        </p:nvGrpSpPr>
        <p:grpSpPr>
          <a:xfrm>
            <a:off x="2172222" y="2022438"/>
            <a:ext cx="1155700" cy="990600"/>
            <a:chOff x="7695484" y="1138474"/>
            <a:chExt cx="1155700" cy="990600"/>
          </a:xfrm>
        </p:grpSpPr>
        <p:pic>
          <p:nvPicPr>
            <p:cNvPr id="22" name="תמונה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3" name="TextBox 22"/>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cxnSp>
        <p:nvCxnSpPr>
          <p:cNvPr id="24" name="מחבר חץ ישר 23"/>
          <p:cNvCxnSpPr/>
          <p:nvPr/>
        </p:nvCxnSpPr>
        <p:spPr>
          <a:xfrm flipH="1">
            <a:off x="2918691" y="1337615"/>
            <a:ext cx="840510" cy="60881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5" name="מחבר חץ ישר 24"/>
          <p:cNvCxnSpPr/>
          <p:nvPr/>
        </p:nvCxnSpPr>
        <p:spPr>
          <a:xfrm>
            <a:off x="4498109" y="1337615"/>
            <a:ext cx="1108364" cy="57628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3759200" y="1015663"/>
            <a:ext cx="701964" cy="369332"/>
          </a:xfrm>
          <a:prstGeom prst="rect">
            <a:avLst/>
          </a:prstGeom>
          <a:solidFill>
            <a:schemeClr val="accent2"/>
          </a:solidFill>
        </p:spPr>
        <p:txBody>
          <a:bodyPr wrap="square" rtlCol="1">
            <a:spAutoFit/>
          </a:bodyPr>
          <a:lstStyle/>
          <a:p>
            <a:r>
              <a:rPr lang="he-IL" dirty="0"/>
              <a:t>אחים</a:t>
            </a:r>
          </a:p>
        </p:txBody>
      </p:sp>
      <p:grpSp>
        <p:nvGrpSpPr>
          <p:cNvPr id="27" name="קבוצה 26"/>
          <p:cNvGrpSpPr/>
          <p:nvPr/>
        </p:nvGrpSpPr>
        <p:grpSpPr>
          <a:xfrm rot="19379277">
            <a:off x="6828522" y="2688160"/>
            <a:ext cx="756430" cy="1914832"/>
            <a:chOff x="8712679" y="2668192"/>
            <a:chExt cx="756430" cy="661604"/>
          </a:xfrm>
        </p:grpSpPr>
        <p:sp>
          <p:nvSpPr>
            <p:cNvPr id="28" name="חץ למטה 27"/>
            <p:cNvSpPr/>
            <p:nvPr/>
          </p:nvSpPr>
          <p:spPr>
            <a:xfrm>
              <a:off x="8928340" y="2668192"/>
              <a:ext cx="540769" cy="6616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p:cNvSpPr txBox="1"/>
            <p:nvPr/>
          </p:nvSpPr>
          <p:spPr>
            <a:xfrm>
              <a:off x="8712679" y="2758064"/>
              <a:ext cx="690113" cy="276999"/>
            </a:xfrm>
            <a:prstGeom prst="rect">
              <a:avLst/>
            </a:prstGeom>
            <a:noFill/>
          </p:spPr>
          <p:txBody>
            <a:bodyPr wrap="square" rtlCol="1">
              <a:spAutoFit/>
            </a:bodyPr>
            <a:lstStyle/>
            <a:p>
              <a:r>
                <a:rPr lang="he-IL" sz="1200" b="1" dirty="0">
                  <a:solidFill>
                    <a:srgbClr val="FFFF00"/>
                  </a:solidFill>
                </a:rPr>
                <a:t>בת</a:t>
              </a:r>
            </a:p>
          </p:txBody>
        </p:sp>
      </p:grpSp>
      <p:grpSp>
        <p:nvGrpSpPr>
          <p:cNvPr id="30" name="קבוצה 29"/>
          <p:cNvGrpSpPr/>
          <p:nvPr/>
        </p:nvGrpSpPr>
        <p:grpSpPr>
          <a:xfrm rot="2590668">
            <a:off x="5495851" y="2509989"/>
            <a:ext cx="756430" cy="2340889"/>
            <a:chOff x="8712679" y="2668192"/>
            <a:chExt cx="756430" cy="661604"/>
          </a:xfrm>
        </p:grpSpPr>
        <p:sp>
          <p:nvSpPr>
            <p:cNvPr id="31" name="חץ למטה 30"/>
            <p:cNvSpPr/>
            <p:nvPr/>
          </p:nvSpPr>
          <p:spPr>
            <a:xfrm>
              <a:off x="8928340" y="2668192"/>
              <a:ext cx="540769" cy="6616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2" name="TextBox 31"/>
            <p:cNvSpPr txBox="1"/>
            <p:nvPr/>
          </p:nvSpPr>
          <p:spPr>
            <a:xfrm>
              <a:off x="8712679" y="2758064"/>
              <a:ext cx="690113" cy="276999"/>
            </a:xfrm>
            <a:prstGeom prst="rect">
              <a:avLst/>
            </a:prstGeom>
            <a:noFill/>
          </p:spPr>
          <p:txBody>
            <a:bodyPr wrap="square" rtlCol="1">
              <a:spAutoFit/>
            </a:bodyPr>
            <a:lstStyle/>
            <a:p>
              <a:r>
                <a:rPr lang="he-IL" sz="1200" b="1" dirty="0">
                  <a:solidFill>
                    <a:srgbClr val="FFFF00"/>
                  </a:solidFill>
                </a:rPr>
                <a:t>בת</a:t>
              </a:r>
            </a:p>
          </p:txBody>
        </p:sp>
      </p:grpSp>
      <p:grpSp>
        <p:nvGrpSpPr>
          <p:cNvPr id="33" name="קבוצה 32"/>
          <p:cNvGrpSpPr/>
          <p:nvPr/>
        </p:nvGrpSpPr>
        <p:grpSpPr>
          <a:xfrm rot="2561498">
            <a:off x="2803389" y="3370025"/>
            <a:ext cx="1876582" cy="573531"/>
            <a:chOff x="5563562" y="4653444"/>
            <a:chExt cx="860364" cy="573531"/>
          </a:xfrm>
          <a:solidFill>
            <a:schemeClr val="accent6">
              <a:lumMod val="75000"/>
            </a:schemeClr>
          </a:solidFill>
        </p:grpSpPr>
        <p:grpSp>
          <p:nvGrpSpPr>
            <p:cNvPr id="34" name="קבוצה 33"/>
            <p:cNvGrpSpPr/>
            <p:nvPr/>
          </p:nvGrpSpPr>
          <p:grpSpPr>
            <a:xfrm>
              <a:off x="5563562" y="4653444"/>
              <a:ext cx="860364" cy="573531"/>
              <a:chOff x="3450566" y="4015722"/>
              <a:chExt cx="1035170" cy="573531"/>
            </a:xfrm>
            <a:grpFill/>
          </p:grpSpPr>
          <p:sp>
            <p:nvSpPr>
              <p:cNvPr id="36" name="חץ ימינה 35"/>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7" name="TextBox 36"/>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5" name="TextBox 34"/>
            <p:cNvSpPr txBox="1"/>
            <p:nvPr/>
          </p:nvSpPr>
          <p:spPr>
            <a:xfrm>
              <a:off x="5625226" y="4804220"/>
              <a:ext cx="631069" cy="253916"/>
            </a:xfrm>
            <a:prstGeom prst="rect">
              <a:avLst/>
            </a:prstGeom>
            <a:grpFill/>
          </p:spPr>
          <p:txBody>
            <a:bodyPr wrap="square" rtlCol="1">
              <a:spAutoFit/>
            </a:bodyPr>
            <a:lstStyle/>
            <a:p>
              <a:r>
                <a:rPr lang="he-IL" sz="1050" dirty="0">
                  <a:solidFill>
                    <a:srgbClr val="FFFF00"/>
                  </a:solidFill>
                </a:rPr>
                <a:t>נשא אישה בת אחיו</a:t>
              </a:r>
            </a:p>
          </p:txBody>
        </p:sp>
      </p:grpSp>
      <p:grpSp>
        <p:nvGrpSpPr>
          <p:cNvPr id="38" name="קבוצה 37"/>
          <p:cNvGrpSpPr/>
          <p:nvPr/>
        </p:nvGrpSpPr>
        <p:grpSpPr>
          <a:xfrm rot="8087462">
            <a:off x="1275152" y="3358811"/>
            <a:ext cx="1876582" cy="573531"/>
            <a:chOff x="5563562" y="4653444"/>
            <a:chExt cx="860364" cy="573531"/>
          </a:xfrm>
          <a:solidFill>
            <a:schemeClr val="accent6">
              <a:lumMod val="75000"/>
            </a:schemeClr>
          </a:solidFill>
        </p:grpSpPr>
        <p:grpSp>
          <p:nvGrpSpPr>
            <p:cNvPr id="39" name="קבוצה 38"/>
            <p:cNvGrpSpPr/>
            <p:nvPr/>
          </p:nvGrpSpPr>
          <p:grpSpPr>
            <a:xfrm>
              <a:off x="5563562" y="4653444"/>
              <a:ext cx="860364" cy="573531"/>
              <a:chOff x="3450566" y="4015722"/>
              <a:chExt cx="1035170" cy="573531"/>
            </a:xfrm>
            <a:grpFill/>
          </p:grpSpPr>
          <p:sp>
            <p:nvSpPr>
              <p:cNvPr id="41" name="חץ ימינה 40"/>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TextBox 41"/>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0" name="TextBox 39"/>
            <p:cNvSpPr txBox="1"/>
            <p:nvPr/>
          </p:nvSpPr>
          <p:spPr>
            <a:xfrm rot="10674517">
              <a:off x="5740304" y="4836808"/>
              <a:ext cx="482504" cy="253916"/>
            </a:xfrm>
            <a:prstGeom prst="rect">
              <a:avLst/>
            </a:prstGeom>
            <a:grpFill/>
          </p:spPr>
          <p:txBody>
            <a:bodyPr wrap="square" rtlCol="1">
              <a:spAutoFit/>
            </a:bodyPr>
            <a:lstStyle/>
            <a:p>
              <a:r>
                <a:rPr lang="he-IL" sz="1050" dirty="0">
                  <a:solidFill>
                    <a:srgbClr val="FFFF00"/>
                  </a:solidFill>
                </a:rPr>
                <a:t>נשא אישה ו</a:t>
              </a:r>
            </a:p>
          </p:txBody>
        </p:sp>
      </p:grpSp>
      <p:grpSp>
        <p:nvGrpSpPr>
          <p:cNvPr id="43" name="קבוצה 42"/>
          <p:cNvGrpSpPr/>
          <p:nvPr/>
        </p:nvGrpSpPr>
        <p:grpSpPr>
          <a:xfrm rot="13669901">
            <a:off x="2505510" y="3689498"/>
            <a:ext cx="2080505" cy="573531"/>
            <a:chOff x="3338940" y="3851820"/>
            <a:chExt cx="1006154" cy="573531"/>
          </a:xfrm>
          <a:solidFill>
            <a:schemeClr val="accent4">
              <a:lumMod val="60000"/>
              <a:lumOff val="40000"/>
            </a:schemeClr>
          </a:solidFill>
        </p:grpSpPr>
        <p:grpSp>
          <p:nvGrpSpPr>
            <p:cNvPr id="44" name="קבוצה 43"/>
            <p:cNvGrpSpPr/>
            <p:nvPr/>
          </p:nvGrpSpPr>
          <p:grpSpPr>
            <a:xfrm rot="10800000">
              <a:off x="3338940" y="3851820"/>
              <a:ext cx="1001755" cy="573531"/>
              <a:chOff x="3450565" y="4015722"/>
              <a:chExt cx="1035170" cy="573531"/>
            </a:xfrm>
            <a:grpFill/>
          </p:grpSpPr>
          <p:sp>
            <p:nvSpPr>
              <p:cNvPr id="46" name="חץ ימינה 45"/>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7" name="TextBox 46"/>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5" name="TextBox 44"/>
            <p:cNvSpPr txBox="1"/>
            <p:nvPr/>
          </p:nvSpPr>
          <p:spPr>
            <a:xfrm rot="10617359">
              <a:off x="3588575" y="4014727"/>
              <a:ext cx="756519" cy="307777"/>
            </a:xfrm>
            <a:prstGeom prst="rect">
              <a:avLst/>
            </a:prstGeom>
            <a:grpFill/>
          </p:spPr>
          <p:txBody>
            <a:bodyPr wrap="square" rtlCol="1">
              <a:spAutoFit/>
            </a:bodyPr>
            <a:lstStyle/>
            <a:p>
              <a:r>
                <a:rPr lang="he-IL" sz="1400" dirty="0"/>
                <a:t>גרש את שרה מספק</a:t>
              </a:r>
            </a:p>
          </p:txBody>
        </p:sp>
      </p:grpSp>
      <p:grpSp>
        <p:nvGrpSpPr>
          <p:cNvPr id="48" name="קבוצה 47"/>
          <p:cNvGrpSpPr/>
          <p:nvPr/>
        </p:nvGrpSpPr>
        <p:grpSpPr>
          <a:xfrm>
            <a:off x="1522014" y="1517881"/>
            <a:ext cx="918803" cy="1053611"/>
            <a:chOff x="1117008" y="4316375"/>
            <a:chExt cx="1117699" cy="1882580"/>
          </a:xfrm>
        </p:grpSpPr>
        <p:pic>
          <p:nvPicPr>
            <p:cNvPr id="49" name="תמונה 4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0" name="TextBox 49"/>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1" name="TextBox 50"/>
          <p:cNvSpPr txBox="1"/>
          <p:nvPr/>
        </p:nvSpPr>
        <p:spPr>
          <a:xfrm>
            <a:off x="3428535" y="2260651"/>
            <a:ext cx="2743200" cy="646331"/>
          </a:xfrm>
          <a:prstGeom prst="rect">
            <a:avLst/>
          </a:prstGeom>
          <a:solidFill>
            <a:schemeClr val="accent5">
              <a:lumMod val="40000"/>
              <a:lumOff val="60000"/>
            </a:schemeClr>
          </a:solidFill>
        </p:spPr>
        <p:txBody>
          <a:bodyPr wrap="square" rtlCol="1">
            <a:spAutoFit/>
          </a:bodyPr>
          <a:lstStyle/>
          <a:p>
            <a:r>
              <a:rPr lang="he-IL" dirty="0"/>
              <a:t>שואלים: אולי נדרוש מראובן שיחלוץ לרבקה </a:t>
            </a:r>
            <a:r>
              <a:rPr lang="he-IL" dirty="0" err="1"/>
              <a:t>לחומרא</a:t>
            </a:r>
            <a:r>
              <a:rPr lang="he-IL" dirty="0"/>
              <a:t> ?</a:t>
            </a:r>
          </a:p>
        </p:txBody>
      </p:sp>
      <p:sp>
        <p:nvSpPr>
          <p:cNvPr id="52" name="TextBox 51"/>
          <p:cNvSpPr txBox="1"/>
          <p:nvPr/>
        </p:nvSpPr>
        <p:spPr>
          <a:xfrm>
            <a:off x="1700879" y="5202067"/>
            <a:ext cx="5493792" cy="1200329"/>
          </a:xfrm>
          <a:prstGeom prst="rect">
            <a:avLst/>
          </a:prstGeom>
          <a:solidFill>
            <a:schemeClr val="accent5">
              <a:lumMod val="40000"/>
              <a:lumOff val="60000"/>
            </a:schemeClr>
          </a:solidFill>
        </p:spPr>
        <p:txBody>
          <a:bodyPr wrap="square" rtlCol="1">
            <a:spAutoFit/>
          </a:bodyPr>
          <a:lstStyle/>
          <a:p>
            <a:r>
              <a:rPr lang="he-IL" dirty="0"/>
              <a:t>מסביר רש"י: אין חשש </a:t>
            </a:r>
            <a:r>
              <a:rPr lang="he-IL" dirty="0" err="1"/>
              <a:t>שהחומרא</a:t>
            </a:r>
            <a:r>
              <a:rPr lang="he-IL" dirty="0"/>
              <a:t> תביא לידי </a:t>
            </a:r>
            <a:r>
              <a:rPr lang="he-IL" dirty="0" err="1"/>
              <a:t>קולא</a:t>
            </a:r>
            <a:endParaRPr lang="he-IL" dirty="0"/>
          </a:p>
          <a:p>
            <a:r>
              <a:rPr lang="he-IL" dirty="0"/>
              <a:t>אולי יאמרו אנשים שהעובדה ששמעון חלץ לרבקה מוכיחה שגירושי שרה היו גירושין גמורים, </a:t>
            </a:r>
          </a:p>
          <a:p>
            <a:r>
              <a:rPr lang="he-IL" dirty="0"/>
              <a:t>שאם לא כן, הרי היא צרת ערווה ואז איננה צריכה חליצה. </a:t>
            </a:r>
          </a:p>
        </p:txBody>
      </p:sp>
      <p:sp>
        <p:nvSpPr>
          <p:cNvPr id="53" name="TextBox 52"/>
          <p:cNvSpPr txBox="1"/>
          <p:nvPr/>
        </p:nvSpPr>
        <p:spPr>
          <a:xfrm>
            <a:off x="10623933" y="4440025"/>
            <a:ext cx="1366961" cy="369332"/>
          </a:xfrm>
          <a:prstGeom prst="rect">
            <a:avLst/>
          </a:prstGeom>
          <a:solidFill>
            <a:schemeClr val="accent5">
              <a:lumMod val="40000"/>
              <a:lumOff val="60000"/>
            </a:schemeClr>
          </a:solidFill>
        </p:spPr>
        <p:txBody>
          <a:bodyPr wrap="square" rtlCol="1">
            <a:spAutoFit/>
          </a:bodyPr>
          <a:lstStyle/>
          <a:p>
            <a:r>
              <a:rPr lang="he-IL" dirty="0"/>
              <a:t>אם כך הדבר,</a:t>
            </a:r>
          </a:p>
        </p:txBody>
      </p:sp>
      <p:grpSp>
        <p:nvGrpSpPr>
          <p:cNvPr id="54" name="קבוצה 53"/>
          <p:cNvGrpSpPr/>
          <p:nvPr/>
        </p:nvGrpSpPr>
        <p:grpSpPr>
          <a:xfrm rot="9345617">
            <a:off x="5226091" y="3469212"/>
            <a:ext cx="5062950" cy="573531"/>
            <a:chOff x="5563562" y="4653444"/>
            <a:chExt cx="860364" cy="573531"/>
          </a:xfrm>
          <a:solidFill>
            <a:schemeClr val="accent6">
              <a:lumMod val="75000"/>
            </a:schemeClr>
          </a:solidFill>
        </p:grpSpPr>
        <p:grpSp>
          <p:nvGrpSpPr>
            <p:cNvPr id="55" name="קבוצה 54"/>
            <p:cNvGrpSpPr/>
            <p:nvPr/>
          </p:nvGrpSpPr>
          <p:grpSpPr>
            <a:xfrm>
              <a:off x="5563562" y="4653444"/>
              <a:ext cx="860364" cy="573531"/>
              <a:chOff x="3450566" y="4015722"/>
              <a:chExt cx="1035170" cy="573531"/>
            </a:xfrm>
            <a:grpFill/>
          </p:grpSpPr>
          <p:sp>
            <p:nvSpPr>
              <p:cNvPr id="57" name="חץ ימינה 56"/>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8" name="TextBox 57"/>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56" name="TextBox 55"/>
            <p:cNvSpPr txBox="1"/>
            <p:nvPr/>
          </p:nvSpPr>
          <p:spPr>
            <a:xfrm rot="10867939">
              <a:off x="5810823" y="4816096"/>
              <a:ext cx="482504" cy="253916"/>
            </a:xfrm>
            <a:prstGeom prst="rect">
              <a:avLst/>
            </a:prstGeom>
            <a:grpFill/>
          </p:spPr>
          <p:txBody>
            <a:bodyPr wrap="square" rtlCol="1">
              <a:spAutoFit/>
            </a:bodyPr>
            <a:lstStyle/>
            <a:p>
              <a:r>
                <a:rPr lang="he-IL" sz="1050" dirty="0">
                  <a:solidFill>
                    <a:srgbClr val="FFFF00"/>
                  </a:solidFill>
                </a:rPr>
                <a:t>נשא אישה   את שרה </a:t>
              </a:r>
              <a:r>
                <a:rPr lang="he-IL" sz="1050" dirty="0" err="1">
                  <a:solidFill>
                    <a:srgbClr val="FFFF00"/>
                  </a:solidFill>
                </a:rPr>
                <a:t>המגורשתו</a:t>
              </a:r>
              <a:endParaRPr lang="he-IL" sz="1050" dirty="0">
                <a:solidFill>
                  <a:srgbClr val="FFFF00"/>
                </a:solidFill>
              </a:endParaRPr>
            </a:p>
          </p:txBody>
        </p:sp>
      </p:grpSp>
      <p:grpSp>
        <p:nvGrpSpPr>
          <p:cNvPr id="59" name="קבוצה 58"/>
          <p:cNvGrpSpPr/>
          <p:nvPr/>
        </p:nvGrpSpPr>
        <p:grpSpPr>
          <a:xfrm rot="8087462">
            <a:off x="8080101" y="3483780"/>
            <a:ext cx="2411707" cy="573531"/>
            <a:chOff x="5563562" y="4653444"/>
            <a:chExt cx="860364" cy="573531"/>
          </a:xfrm>
          <a:solidFill>
            <a:schemeClr val="accent6">
              <a:lumMod val="75000"/>
            </a:schemeClr>
          </a:solidFill>
        </p:grpSpPr>
        <p:grpSp>
          <p:nvGrpSpPr>
            <p:cNvPr id="60" name="קבוצה 59"/>
            <p:cNvGrpSpPr/>
            <p:nvPr/>
          </p:nvGrpSpPr>
          <p:grpSpPr>
            <a:xfrm>
              <a:off x="5563562" y="4653444"/>
              <a:ext cx="860364" cy="573531"/>
              <a:chOff x="3450566" y="4015722"/>
              <a:chExt cx="1035170" cy="573531"/>
            </a:xfrm>
            <a:grpFill/>
          </p:grpSpPr>
          <p:sp>
            <p:nvSpPr>
              <p:cNvPr id="62" name="חץ ימינה 61"/>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3" name="TextBox 62"/>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61" name="TextBox 60"/>
            <p:cNvSpPr txBox="1"/>
            <p:nvPr/>
          </p:nvSpPr>
          <p:spPr>
            <a:xfrm rot="10674517">
              <a:off x="5674958" y="4833777"/>
              <a:ext cx="672400" cy="253916"/>
            </a:xfrm>
            <a:prstGeom prst="rect">
              <a:avLst/>
            </a:prstGeom>
            <a:grpFill/>
          </p:spPr>
          <p:txBody>
            <a:bodyPr wrap="square" rtlCol="1">
              <a:spAutoFit/>
            </a:bodyPr>
            <a:lstStyle/>
            <a:p>
              <a:r>
                <a:rPr lang="he-IL" sz="1050" dirty="0">
                  <a:solidFill>
                    <a:srgbClr val="FFFF00"/>
                  </a:solidFill>
                </a:rPr>
                <a:t>נשא אישה  </a:t>
              </a:r>
              <a:r>
                <a:rPr lang="he-IL" sz="1050">
                  <a:solidFill>
                    <a:srgbClr val="FFFF00"/>
                  </a:solidFill>
                </a:rPr>
                <a:t>את </a:t>
              </a:r>
              <a:r>
                <a:rPr lang="he-IL" sz="1050" smtClean="0">
                  <a:solidFill>
                    <a:srgbClr val="FFFF00"/>
                  </a:solidFill>
                </a:rPr>
                <a:t>יפה </a:t>
              </a:r>
              <a:r>
                <a:rPr lang="he-IL" sz="1050" dirty="0">
                  <a:solidFill>
                    <a:srgbClr val="FFFF00"/>
                  </a:solidFill>
                </a:rPr>
                <a:t>אחות שרה</a:t>
              </a:r>
            </a:p>
          </p:txBody>
        </p:sp>
      </p:grpSp>
      <p:sp>
        <p:nvSpPr>
          <p:cNvPr id="64" name="TextBox 63"/>
          <p:cNvSpPr txBox="1"/>
          <p:nvPr/>
        </p:nvSpPr>
        <p:spPr>
          <a:xfrm>
            <a:off x="8089341" y="4879261"/>
            <a:ext cx="4058478" cy="1200329"/>
          </a:xfrm>
          <a:prstGeom prst="rect">
            <a:avLst/>
          </a:prstGeom>
          <a:solidFill>
            <a:schemeClr val="accent5">
              <a:lumMod val="40000"/>
              <a:lumOff val="60000"/>
            </a:schemeClr>
          </a:solidFill>
        </p:spPr>
        <p:txBody>
          <a:bodyPr wrap="square" rtlCol="1">
            <a:spAutoFit/>
          </a:bodyPr>
          <a:lstStyle/>
          <a:p>
            <a:r>
              <a:rPr lang="he-IL" dirty="0"/>
              <a:t>לאחר שלוי נשא תחילה את שרה, ואחר כך את אחותה יפה, יאמרו האנשים: שהקידושים הראשונים (של שרה) הם קידושין, אבל הקידושים השניים של יפה אינם קידושים</a:t>
            </a:r>
          </a:p>
        </p:txBody>
      </p:sp>
      <p:grpSp>
        <p:nvGrpSpPr>
          <p:cNvPr id="65" name="קבוצה 64"/>
          <p:cNvGrpSpPr/>
          <p:nvPr/>
        </p:nvGrpSpPr>
        <p:grpSpPr>
          <a:xfrm rot="9775056">
            <a:off x="1317253" y="3428782"/>
            <a:ext cx="5062950" cy="573531"/>
            <a:chOff x="5563562" y="4653444"/>
            <a:chExt cx="860364" cy="573531"/>
          </a:xfrm>
          <a:solidFill>
            <a:schemeClr val="accent6">
              <a:lumMod val="75000"/>
            </a:schemeClr>
          </a:solidFill>
        </p:grpSpPr>
        <p:grpSp>
          <p:nvGrpSpPr>
            <p:cNvPr id="66" name="קבוצה 65"/>
            <p:cNvGrpSpPr/>
            <p:nvPr/>
          </p:nvGrpSpPr>
          <p:grpSpPr>
            <a:xfrm>
              <a:off x="5563562" y="4653444"/>
              <a:ext cx="860364" cy="573531"/>
              <a:chOff x="3450566" y="4015722"/>
              <a:chExt cx="1035170" cy="573531"/>
            </a:xfrm>
            <a:grpFill/>
          </p:grpSpPr>
          <p:sp>
            <p:nvSpPr>
              <p:cNvPr id="68" name="חץ ימינה 6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9" name="TextBox 68"/>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67" name="TextBox 66"/>
            <p:cNvSpPr txBox="1"/>
            <p:nvPr/>
          </p:nvSpPr>
          <p:spPr>
            <a:xfrm rot="10867939">
              <a:off x="5810823" y="4816096"/>
              <a:ext cx="482504" cy="253916"/>
            </a:xfrm>
            <a:prstGeom prst="rect">
              <a:avLst/>
            </a:prstGeom>
            <a:grpFill/>
          </p:spPr>
          <p:txBody>
            <a:bodyPr wrap="square" rtlCol="1">
              <a:spAutoFit/>
            </a:bodyPr>
            <a:lstStyle/>
            <a:p>
              <a:r>
                <a:rPr lang="he-IL" sz="1050" dirty="0">
                  <a:solidFill>
                    <a:srgbClr val="FFFF00"/>
                  </a:solidFill>
                </a:rPr>
                <a:t>אולי ראובן יחלוץ לרבקה</a:t>
              </a:r>
            </a:p>
          </p:txBody>
        </p:sp>
      </p:grpSp>
      <p:sp>
        <p:nvSpPr>
          <p:cNvPr id="70" name="לחצן פעולה: בית 69">
            <a:hlinkClick r:id="" action="ppaction://hlinkshowjump?jump=firstslide" highlightClick="1"/>
          </p:cNvPr>
          <p:cNvSpPr/>
          <p:nvPr/>
        </p:nvSpPr>
        <p:spPr>
          <a:xfrm>
            <a:off x="11490415" y="2766025"/>
            <a:ext cx="531173" cy="76454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02791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ppt_w</p:attrName>
                                        </p:attrNameLst>
                                      </p:cBhvr>
                                      <p:tavLst>
                                        <p:tav tm="0">
                                          <p:val>
                                            <p:fltVal val="0"/>
                                          </p:val>
                                        </p:tav>
                                        <p:tav tm="100000">
                                          <p:val>
                                            <p:strVal val="#ppt_w"/>
                                          </p:val>
                                        </p:tav>
                                      </p:tavLst>
                                    </p:anim>
                                    <p:anim calcmode="lin" valueType="num">
                                      <p:cBhvr>
                                        <p:cTn id="8" dur="1000" fill="hold"/>
                                        <p:tgtEl>
                                          <p:spTgt spid="26"/>
                                        </p:tgtEl>
                                        <p:attrNameLst>
                                          <p:attrName>ppt_h</p:attrName>
                                        </p:attrNameLst>
                                      </p:cBhvr>
                                      <p:tavLst>
                                        <p:tav tm="0">
                                          <p:val>
                                            <p:fltVal val="0"/>
                                          </p:val>
                                        </p:tav>
                                        <p:tav tm="100000">
                                          <p:val>
                                            <p:strVal val="#ppt_h"/>
                                          </p:val>
                                        </p:tav>
                                      </p:tavLst>
                                    </p:anim>
                                    <p:anim calcmode="lin" valueType="num">
                                      <p:cBhvr>
                                        <p:cTn id="9" dur="1000" fill="hold"/>
                                        <p:tgtEl>
                                          <p:spTgt spid="26"/>
                                        </p:tgtEl>
                                        <p:attrNameLst>
                                          <p:attrName>style.rotation</p:attrName>
                                        </p:attrNameLst>
                                      </p:cBhvr>
                                      <p:tavLst>
                                        <p:tav tm="0">
                                          <p:val>
                                            <p:fltVal val="90"/>
                                          </p:val>
                                        </p:tav>
                                        <p:tav tm="100000">
                                          <p:val>
                                            <p:fltVal val="0"/>
                                          </p:val>
                                        </p:tav>
                                      </p:tavLst>
                                    </p:anim>
                                    <p:animEffect transition="in" filter="fade">
                                      <p:cBhvr>
                                        <p:cTn id="10" dur="1000"/>
                                        <p:tgtEl>
                                          <p:spTgt spid="26"/>
                                        </p:tgtEl>
                                      </p:cBhvr>
                                    </p:animEffect>
                                  </p:childTnLst>
                                </p:cTn>
                              </p:par>
                            </p:childTnLst>
                          </p:cTn>
                        </p:par>
                        <p:par>
                          <p:cTn id="11" fill="hold">
                            <p:stCondLst>
                              <p:cond delay="1000"/>
                            </p:stCondLst>
                            <p:childTnLst>
                              <p:par>
                                <p:cTn id="12" presetID="22" presetClass="entr" presetSubtype="4" fill="hold" nodeType="after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wipe(down)">
                                      <p:cBhvr>
                                        <p:cTn id="14" dur="500"/>
                                        <p:tgtEl>
                                          <p:spTgt spid="21"/>
                                        </p:tgtEl>
                                      </p:cBhvr>
                                    </p:animEffect>
                                  </p:childTnLst>
                                </p:cTn>
                              </p:par>
                            </p:childTnLst>
                          </p:cTn>
                        </p:par>
                        <p:par>
                          <p:cTn id="15" fill="hold">
                            <p:stCondLst>
                              <p:cond delay="1500"/>
                            </p:stCondLst>
                            <p:childTnLst>
                              <p:par>
                                <p:cTn id="16" presetID="22" presetClass="entr" presetSubtype="4"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par>
                                <p:cTn id="19" presetID="2" presetClass="entr" presetSubtype="9"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anim calcmode="lin" valueType="num">
                                      <p:cBhvr additive="base">
                                        <p:cTn id="21" dur="500" fill="hold"/>
                                        <p:tgtEl>
                                          <p:spTgt spid="25"/>
                                        </p:tgtEl>
                                        <p:attrNameLst>
                                          <p:attrName>ppt_x</p:attrName>
                                        </p:attrNameLst>
                                      </p:cBhvr>
                                      <p:tavLst>
                                        <p:tav tm="0">
                                          <p:val>
                                            <p:strVal val="0-#ppt_w/2"/>
                                          </p:val>
                                        </p:tav>
                                        <p:tav tm="100000">
                                          <p:val>
                                            <p:strVal val="#ppt_x"/>
                                          </p:val>
                                        </p:tav>
                                      </p:tavLst>
                                    </p:anim>
                                    <p:anim calcmode="lin" valueType="num">
                                      <p:cBhvr additive="base">
                                        <p:cTn id="22" dur="500" fill="hold"/>
                                        <p:tgtEl>
                                          <p:spTgt spid="25"/>
                                        </p:tgtEl>
                                        <p:attrNameLst>
                                          <p:attrName>ppt_y</p:attrName>
                                        </p:attrNameLst>
                                      </p:cBhvr>
                                      <p:tavLst>
                                        <p:tav tm="0">
                                          <p:val>
                                            <p:strVal val="0-#ppt_h/2"/>
                                          </p:val>
                                        </p:tav>
                                        <p:tav tm="100000">
                                          <p:val>
                                            <p:strVal val="#ppt_y"/>
                                          </p:val>
                                        </p:tav>
                                      </p:tavLst>
                                    </p:anim>
                                  </p:childTnLst>
                                </p:cTn>
                              </p:par>
                              <p:par>
                                <p:cTn id="23" presetID="2" presetClass="entr" presetSubtype="3"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 fill="hold"/>
                                        <p:tgtEl>
                                          <p:spTgt spid="24"/>
                                        </p:tgtEl>
                                        <p:attrNameLst>
                                          <p:attrName>ppt_x</p:attrName>
                                        </p:attrNameLst>
                                      </p:cBhvr>
                                      <p:tavLst>
                                        <p:tav tm="0">
                                          <p:val>
                                            <p:strVal val="1+#ppt_w/2"/>
                                          </p:val>
                                        </p:tav>
                                        <p:tav tm="100000">
                                          <p:val>
                                            <p:strVal val="#ppt_x"/>
                                          </p:val>
                                        </p:tav>
                                      </p:tavLst>
                                    </p:anim>
                                    <p:anim calcmode="lin" valueType="num">
                                      <p:cBhvr additive="base">
                                        <p:cTn id="26" dur="500" fill="hold"/>
                                        <p:tgtEl>
                                          <p:spTgt spid="24"/>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wipe(down)">
                                      <p:cBhvr>
                                        <p:cTn id="31" dur="500"/>
                                        <p:tgtEl>
                                          <p:spTgt spid="18"/>
                                        </p:tgtEl>
                                      </p:cBhvr>
                                    </p:animEffect>
                                  </p:childTnLst>
                                </p:cTn>
                              </p:par>
                              <p:par>
                                <p:cTn id="32" presetID="2" presetClass="entr" presetSubtype="9" fill="hold" nodeType="withEffect">
                                  <p:stCondLst>
                                    <p:cond delay="0"/>
                                  </p:stCondLst>
                                  <p:childTnLst>
                                    <p:set>
                                      <p:cBhvr>
                                        <p:cTn id="33" dur="1" fill="hold">
                                          <p:stCondLst>
                                            <p:cond delay="0"/>
                                          </p:stCondLst>
                                        </p:cTn>
                                        <p:tgtEl>
                                          <p:spTgt spid="27"/>
                                        </p:tgtEl>
                                        <p:attrNameLst>
                                          <p:attrName>style.visibility</p:attrName>
                                        </p:attrNameLst>
                                      </p:cBhvr>
                                      <p:to>
                                        <p:strVal val="visible"/>
                                      </p:to>
                                    </p:set>
                                    <p:anim calcmode="lin" valueType="num">
                                      <p:cBhvr additive="base">
                                        <p:cTn id="34" dur="500" fill="hold"/>
                                        <p:tgtEl>
                                          <p:spTgt spid="27"/>
                                        </p:tgtEl>
                                        <p:attrNameLst>
                                          <p:attrName>ppt_x</p:attrName>
                                        </p:attrNameLst>
                                      </p:cBhvr>
                                      <p:tavLst>
                                        <p:tav tm="0">
                                          <p:val>
                                            <p:strVal val="0-#ppt_w/2"/>
                                          </p:val>
                                        </p:tav>
                                        <p:tav tm="100000">
                                          <p:val>
                                            <p:strVal val="#ppt_x"/>
                                          </p:val>
                                        </p:tav>
                                      </p:tavLst>
                                    </p:anim>
                                    <p:anim calcmode="lin" valueType="num">
                                      <p:cBhvr additive="base">
                                        <p:cTn id="35" dur="500" fill="hold"/>
                                        <p:tgtEl>
                                          <p:spTgt spid="27"/>
                                        </p:tgtEl>
                                        <p:attrNameLst>
                                          <p:attrName>ppt_y</p:attrName>
                                        </p:attrNameLst>
                                      </p:cBhvr>
                                      <p:tavLst>
                                        <p:tav tm="0">
                                          <p:val>
                                            <p:strVal val="0-#ppt_h/2"/>
                                          </p:val>
                                        </p:tav>
                                        <p:tav tm="100000">
                                          <p:val>
                                            <p:strVal val="#ppt_y"/>
                                          </p:val>
                                        </p:tav>
                                      </p:tavLst>
                                    </p:anim>
                                  </p:childTnLst>
                                </p:cTn>
                              </p:par>
                              <p:par>
                                <p:cTn id="36" presetID="22" presetClass="entr" presetSubtype="4" fill="hold"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down)">
                                      <p:cBhvr>
                                        <p:cTn id="38" dur="500"/>
                                        <p:tgtEl>
                                          <p:spTgt spid="12"/>
                                        </p:tgtEl>
                                      </p:cBhvr>
                                    </p:animEffect>
                                  </p:childTnLst>
                                </p:cTn>
                              </p:par>
                              <p:par>
                                <p:cTn id="39" presetID="2" presetClass="entr" presetSubtype="3" fill="hold" nodeType="withEffect">
                                  <p:stCondLst>
                                    <p:cond delay="0"/>
                                  </p:stCondLst>
                                  <p:childTnLst>
                                    <p:set>
                                      <p:cBhvr>
                                        <p:cTn id="40" dur="1" fill="hold">
                                          <p:stCondLst>
                                            <p:cond delay="0"/>
                                          </p:stCondLst>
                                        </p:cTn>
                                        <p:tgtEl>
                                          <p:spTgt spid="30"/>
                                        </p:tgtEl>
                                        <p:attrNameLst>
                                          <p:attrName>style.visibility</p:attrName>
                                        </p:attrNameLst>
                                      </p:cBhvr>
                                      <p:to>
                                        <p:strVal val="visible"/>
                                      </p:to>
                                    </p:set>
                                    <p:anim calcmode="lin" valueType="num">
                                      <p:cBhvr additive="base">
                                        <p:cTn id="41" dur="500" fill="hold"/>
                                        <p:tgtEl>
                                          <p:spTgt spid="30"/>
                                        </p:tgtEl>
                                        <p:attrNameLst>
                                          <p:attrName>ppt_x</p:attrName>
                                        </p:attrNameLst>
                                      </p:cBhvr>
                                      <p:tavLst>
                                        <p:tav tm="0">
                                          <p:val>
                                            <p:strVal val="1+#ppt_w/2"/>
                                          </p:val>
                                        </p:tav>
                                        <p:tav tm="100000">
                                          <p:val>
                                            <p:strVal val="#ppt_x"/>
                                          </p:val>
                                        </p:tav>
                                      </p:tavLst>
                                    </p:anim>
                                    <p:anim calcmode="lin" valueType="num">
                                      <p:cBhvr additive="base">
                                        <p:cTn id="42" dur="500" fill="hold"/>
                                        <p:tgtEl>
                                          <p:spTgt spid="30"/>
                                        </p:tgtEl>
                                        <p:attrNameLst>
                                          <p:attrName>ppt_y</p:attrName>
                                        </p:attrNameLst>
                                      </p:cBhvr>
                                      <p:tavLst>
                                        <p:tav tm="0">
                                          <p:val>
                                            <p:strVal val="0-#ppt_h/2"/>
                                          </p:val>
                                        </p:tav>
                                        <p:tav tm="100000">
                                          <p:val>
                                            <p:strVal val="#ppt_y"/>
                                          </p:val>
                                        </p:tav>
                                      </p:tavLst>
                                    </p:anim>
                                  </p:childTnLst>
                                </p:cTn>
                              </p:par>
                            </p:childTnLst>
                          </p:cTn>
                        </p:par>
                        <p:par>
                          <p:cTn id="43" fill="hold">
                            <p:stCondLst>
                              <p:cond delay="500"/>
                            </p:stCondLst>
                            <p:childTnLst>
                              <p:par>
                                <p:cTn id="44" presetID="2" presetClass="entr" presetSubtype="9" fill="hold" nodeType="afterEffect">
                                  <p:stCondLst>
                                    <p:cond delay="0"/>
                                  </p:stCondLst>
                                  <p:childTnLst>
                                    <p:set>
                                      <p:cBhvr>
                                        <p:cTn id="45" dur="1" fill="hold">
                                          <p:stCondLst>
                                            <p:cond delay="0"/>
                                          </p:stCondLst>
                                        </p:cTn>
                                        <p:tgtEl>
                                          <p:spTgt spid="33"/>
                                        </p:tgtEl>
                                        <p:attrNameLst>
                                          <p:attrName>style.visibility</p:attrName>
                                        </p:attrNameLst>
                                      </p:cBhvr>
                                      <p:to>
                                        <p:strVal val="visible"/>
                                      </p:to>
                                    </p:set>
                                    <p:anim calcmode="lin" valueType="num">
                                      <p:cBhvr additive="base">
                                        <p:cTn id="46" dur="1000" fill="hold"/>
                                        <p:tgtEl>
                                          <p:spTgt spid="33"/>
                                        </p:tgtEl>
                                        <p:attrNameLst>
                                          <p:attrName>ppt_x</p:attrName>
                                        </p:attrNameLst>
                                      </p:cBhvr>
                                      <p:tavLst>
                                        <p:tav tm="0">
                                          <p:val>
                                            <p:strVal val="0-#ppt_w/2"/>
                                          </p:val>
                                        </p:tav>
                                        <p:tav tm="100000">
                                          <p:val>
                                            <p:strVal val="#ppt_x"/>
                                          </p:val>
                                        </p:tav>
                                      </p:tavLst>
                                    </p:anim>
                                    <p:anim calcmode="lin" valueType="num">
                                      <p:cBhvr additive="base">
                                        <p:cTn id="47" dur="1000" fill="hold"/>
                                        <p:tgtEl>
                                          <p:spTgt spid="33"/>
                                        </p:tgtEl>
                                        <p:attrNameLst>
                                          <p:attrName>ppt_y</p:attrName>
                                        </p:attrNameLst>
                                      </p:cBhvr>
                                      <p:tavLst>
                                        <p:tav tm="0">
                                          <p:val>
                                            <p:strVal val="0-#ppt_h/2"/>
                                          </p:val>
                                        </p:tav>
                                        <p:tav tm="100000">
                                          <p:val>
                                            <p:strVal val="#ppt_y"/>
                                          </p:val>
                                        </p:tav>
                                      </p:tavLst>
                                    </p:anim>
                                  </p:childTnLst>
                                </p:cTn>
                              </p:par>
                            </p:childTnLst>
                          </p:cTn>
                        </p:par>
                        <p:par>
                          <p:cTn id="48" fill="hold">
                            <p:stCondLst>
                              <p:cond delay="1500"/>
                            </p:stCondLst>
                            <p:childTnLst>
                              <p:par>
                                <p:cTn id="49" presetID="22" presetClass="entr" presetSubtype="4" fill="hold" nodeType="after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wipe(down)">
                                      <p:cBhvr>
                                        <p:cTn id="51" dur="500"/>
                                        <p:tgtEl>
                                          <p:spTgt spid="15"/>
                                        </p:tgtEl>
                                      </p:cBhvr>
                                    </p:animEffect>
                                  </p:childTnLst>
                                </p:cTn>
                              </p:par>
                              <p:par>
                                <p:cTn id="52" presetID="2" presetClass="entr" presetSubtype="3" fill="hold" nodeType="withEffect">
                                  <p:stCondLst>
                                    <p:cond delay="0"/>
                                  </p:stCondLst>
                                  <p:childTnLst>
                                    <p:set>
                                      <p:cBhvr>
                                        <p:cTn id="53" dur="1" fill="hold">
                                          <p:stCondLst>
                                            <p:cond delay="0"/>
                                          </p:stCondLst>
                                        </p:cTn>
                                        <p:tgtEl>
                                          <p:spTgt spid="38"/>
                                        </p:tgtEl>
                                        <p:attrNameLst>
                                          <p:attrName>style.visibility</p:attrName>
                                        </p:attrNameLst>
                                      </p:cBhvr>
                                      <p:to>
                                        <p:strVal val="visible"/>
                                      </p:to>
                                    </p:set>
                                    <p:anim calcmode="lin" valueType="num">
                                      <p:cBhvr additive="base">
                                        <p:cTn id="54" dur="500" fill="hold"/>
                                        <p:tgtEl>
                                          <p:spTgt spid="38"/>
                                        </p:tgtEl>
                                        <p:attrNameLst>
                                          <p:attrName>ppt_x</p:attrName>
                                        </p:attrNameLst>
                                      </p:cBhvr>
                                      <p:tavLst>
                                        <p:tav tm="0">
                                          <p:val>
                                            <p:strVal val="1+#ppt_w/2"/>
                                          </p:val>
                                        </p:tav>
                                        <p:tav tm="100000">
                                          <p:val>
                                            <p:strVal val="#ppt_x"/>
                                          </p:val>
                                        </p:tav>
                                      </p:tavLst>
                                    </p:anim>
                                    <p:anim calcmode="lin" valueType="num">
                                      <p:cBhvr additive="base">
                                        <p:cTn id="55" dur="500" fill="hold"/>
                                        <p:tgtEl>
                                          <p:spTgt spid="38"/>
                                        </p:tgtEl>
                                        <p:attrNameLst>
                                          <p:attrName>ppt_y</p:attrName>
                                        </p:attrNameLst>
                                      </p:cBhvr>
                                      <p:tavLst>
                                        <p:tav tm="0">
                                          <p:val>
                                            <p:strVal val="0-#ppt_h/2"/>
                                          </p:val>
                                        </p:tav>
                                        <p:tav tm="100000">
                                          <p:val>
                                            <p:strVal val="#ppt_y"/>
                                          </p:val>
                                        </p:tav>
                                      </p:tavLst>
                                    </p:anim>
                                  </p:childTnLst>
                                </p:cTn>
                              </p:par>
                            </p:childTnLst>
                          </p:cTn>
                        </p:par>
                        <p:par>
                          <p:cTn id="56" fill="hold">
                            <p:stCondLst>
                              <p:cond delay="2000"/>
                            </p:stCondLst>
                            <p:childTnLst>
                              <p:par>
                                <p:cTn id="57" presetID="2" presetClass="entr" presetSubtype="9" fill="hold" nodeType="afterEffect">
                                  <p:stCondLst>
                                    <p:cond delay="500"/>
                                  </p:stCondLst>
                                  <p:childTnLst>
                                    <p:set>
                                      <p:cBhvr>
                                        <p:cTn id="58" dur="1" fill="hold">
                                          <p:stCondLst>
                                            <p:cond delay="0"/>
                                          </p:stCondLst>
                                        </p:cTn>
                                        <p:tgtEl>
                                          <p:spTgt spid="43"/>
                                        </p:tgtEl>
                                        <p:attrNameLst>
                                          <p:attrName>style.visibility</p:attrName>
                                        </p:attrNameLst>
                                      </p:cBhvr>
                                      <p:to>
                                        <p:strVal val="visible"/>
                                      </p:to>
                                    </p:set>
                                    <p:anim calcmode="lin" valueType="num">
                                      <p:cBhvr additive="base">
                                        <p:cTn id="59" dur="1500" fill="hold"/>
                                        <p:tgtEl>
                                          <p:spTgt spid="43"/>
                                        </p:tgtEl>
                                        <p:attrNameLst>
                                          <p:attrName>ppt_x</p:attrName>
                                        </p:attrNameLst>
                                      </p:cBhvr>
                                      <p:tavLst>
                                        <p:tav tm="0">
                                          <p:val>
                                            <p:strVal val="0-#ppt_w/2"/>
                                          </p:val>
                                        </p:tav>
                                        <p:tav tm="100000">
                                          <p:val>
                                            <p:strVal val="#ppt_x"/>
                                          </p:val>
                                        </p:tav>
                                      </p:tavLst>
                                    </p:anim>
                                    <p:anim calcmode="lin" valueType="num">
                                      <p:cBhvr additive="base">
                                        <p:cTn id="60" dur="1500" fill="hold"/>
                                        <p:tgtEl>
                                          <p:spTgt spid="43"/>
                                        </p:tgtEl>
                                        <p:attrNameLst>
                                          <p:attrName>ppt_y</p:attrName>
                                        </p:attrNameLst>
                                      </p:cBhvr>
                                      <p:tavLst>
                                        <p:tav tm="0">
                                          <p:val>
                                            <p:strVal val="0-#ppt_h/2"/>
                                          </p:val>
                                        </p:tav>
                                        <p:tav tm="100000">
                                          <p:val>
                                            <p:strVal val="#ppt_y"/>
                                          </p:val>
                                        </p:tav>
                                      </p:tavLst>
                                    </p:anim>
                                  </p:childTnLst>
                                </p:cTn>
                              </p:par>
                            </p:childTnLst>
                          </p:cTn>
                        </p:par>
                        <p:par>
                          <p:cTn id="61" fill="hold">
                            <p:stCondLst>
                              <p:cond delay="4000"/>
                            </p:stCondLst>
                            <p:childTnLst>
                              <p:par>
                                <p:cTn id="62" presetID="22" presetClass="entr" presetSubtype="1" fill="hold" nodeType="afterEffect">
                                  <p:stCondLst>
                                    <p:cond delay="500"/>
                                  </p:stCondLst>
                                  <p:childTnLst>
                                    <p:set>
                                      <p:cBhvr>
                                        <p:cTn id="63" dur="1" fill="hold">
                                          <p:stCondLst>
                                            <p:cond delay="0"/>
                                          </p:stCondLst>
                                        </p:cTn>
                                        <p:tgtEl>
                                          <p:spTgt spid="43"/>
                                        </p:tgtEl>
                                        <p:attrNameLst>
                                          <p:attrName>style.visibility</p:attrName>
                                        </p:attrNameLst>
                                      </p:cBhvr>
                                      <p:to>
                                        <p:strVal val="visible"/>
                                      </p:to>
                                    </p:set>
                                    <p:animEffect transition="in" filter="wipe(up)">
                                      <p:cBhvr>
                                        <p:cTn id="64" dur="500"/>
                                        <p:tgtEl>
                                          <p:spTgt spid="43"/>
                                        </p:tgtEl>
                                      </p:cBhvr>
                                    </p:animEffect>
                                  </p:childTnLst>
                                </p:cTn>
                              </p:par>
                            </p:childTnLst>
                          </p:cTn>
                        </p:par>
                        <p:par>
                          <p:cTn id="65" fill="hold">
                            <p:stCondLst>
                              <p:cond delay="5000"/>
                            </p:stCondLst>
                            <p:childTnLst>
                              <p:par>
                                <p:cTn id="66" presetID="22" presetClass="entr" presetSubtype="4" fill="hold" nodeType="after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wipe(down)">
                                      <p:cBhvr>
                                        <p:cTn id="68" dur="500"/>
                                        <p:tgtEl>
                                          <p:spTgt spid="48"/>
                                        </p:tgtEl>
                                      </p:cBhvr>
                                    </p:animEffec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grpId="0" nodeType="clickEffect">
                                  <p:stCondLst>
                                    <p:cond delay="0"/>
                                  </p:stCondLst>
                                  <p:childTnLst>
                                    <p:set>
                                      <p:cBhvr>
                                        <p:cTn id="72" dur="1" fill="hold">
                                          <p:stCondLst>
                                            <p:cond delay="0"/>
                                          </p:stCondLst>
                                        </p:cTn>
                                        <p:tgtEl>
                                          <p:spTgt spid="51"/>
                                        </p:tgtEl>
                                        <p:attrNameLst>
                                          <p:attrName>style.visibility</p:attrName>
                                        </p:attrNameLst>
                                      </p:cBhvr>
                                      <p:to>
                                        <p:strVal val="visible"/>
                                      </p:to>
                                    </p:set>
                                    <p:anim calcmode="lin" valueType="num">
                                      <p:cBhvr>
                                        <p:cTn id="73" dur="1000" fill="hold"/>
                                        <p:tgtEl>
                                          <p:spTgt spid="51"/>
                                        </p:tgtEl>
                                        <p:attrNameLst>
                                          <p:attrName>ppt_w</p:attrName>
                                        </p:attrNameLst>
                                      </p:cBhvr>
                                      <p:tavLst>
                                        <p:tav tm="0">
                                          <p:val>
                                            <p:fltVal val="0"/>
                                          </p:val>
                                        </p:tav>
                                        <p:tav tm="100000">
                                          <p:val>
                                            <p:strVal val="#ppt_w"/>
                                          </p:val>
                                        </p:tav>
                                      </p:tavLst>
                                    </p:anim>
                                    <p:anim calcmode="lin" valueType="num">
                                      <p:cBhvr>
                                        <p:cTn id="74" dur="1000" fill="hold"/>
                                        <p:tgtEl>
                                          <p:spTgt spid="51"/>
                                        </p:tgtEl>
                                        <p:attrNameLst>
                                          <p:attrName>ppt_h</p:attrName>
                                        </p:attrNameLst>
                                      </p:cBhvr>
                                      <p:tavLst>
                                        <p:tav tm="0">
                                          <p:val>
                                            <p:fltVal val="0"/>
                                          </p:val>
                                        </p:tav>
                                        <p:tav tm="100000">
                                          <p:val>
                                            <p:strVal val="#ppt_h"/>
                                          </p:val>
                                        </p:tav>
                                      </p:tavLst>
                                    </p:anim>
                                    <p:anim calcmode="lin" valueType="num">
                                      <p:cBhvr>
                                        <p:cTn id="75" dur="1000" fill="hold"/>
                                        <p:tgtEl>
                                          <p:spTgt spid="51"/>
                                        </p:tgtEl>
                                        <p:attrNameLst>
                                          <p:attrName>style.rotation</p:attrName>
                                        </p:attrNameLst>
                                      </p:cBhvr>
                                      <p:tavLst>
                                        <p:tav tm="0">
                                          <p:val>
                                            <p:fltVal val="90"/>
                                          </p:val>
                                        </p:tav>
                                        <p:tav tm="100000">
                                          <p:val>
                                            <p:fltVal val="0"/>
                                          </p:val>
                                        </p:tav>
                                      </p:tavLst>
                                    </p:anim>
                                    <p:animEffect transition="in" filter="fade">
                                      <p:cBhvr>
                                        <p:cTn id="76" dur="1000"/>
                                        <p:tgtEl>
                                          <p:spTgt spid="51"/>
                                        </p:tgtEl>
                                      </p:cBhvr>
                                    </p:animEffect>
                                  </p:childTnLst>
                                </p:cTn>
                              </p:par>
                              <p:par>
                                <p:cTn id="77" presetID="2" presetClass="entr" presetSubtype="3" fill="hold" nodeType="withEffect">
                                  <p:stCondLst>
                                    <p:cond delay="0"/>
                                  </p:stCondLst>
                                  <p:childTnLst>
                                    <p:set>
                                      <p:cBhvr>
                                        <p:cTn id="78" dur="1" fill="hold">
                                          <p:stCondLst>
                                            <p:cond delay="0"/>
                                          </p:stCondLst>
                                        </p:cTn>
                                        <p:tgtEl>
                                          <p:spTgt spid="65"/>
                                        </p:tgtEl>
                                        <p:attrNameLst>
                                          <p:attrName>style.visibility</p:attrName>
                                        </p:attrNameLst>
                                      </p:cBhvr>
                                      <p:to>
                                        <p:strVal val="visible"/>
                                      </p:to>
                                    </p:set>
                                    <p:anim calcmode="lin" valueType="num">
                                      <p:cBhvr additive="base">
                                        <p:cTn id="79" dur="1500" fill="hold"/>
                                        <p:tgtEl>
                                          <p:spTgt spid="65"/>
                                        </p:tgtEl>
                                        <p:attrNameLst>
                                          <p:attrName>ppt_x</p:attrName>
                                        </p:attrNameLst>
                                      </p:cBhvr>
                                      <p:tavLst>
                                        <p:tav tm="0">
                                          <p:val>
                                            <p:strVal val="1+#ppt_w/2"/>
                                          </p:val>
                                        </p:tav>
                                        <p:tav tm="100000">
                                          <p:val>
                                            <p:strVal val="#ppt_x"/>
                                          </p:val>
                                        </p:tav>
                                      </p:tavLst>
                                    </p:anim>
                                    <p:anim calcmode="lin" valueType="num">
                                      <p:cBhvr additive="base">
                                        <p:cTn id="80" dur="1500" fill="hold"/>
                                        <p:tgtEl>
                                          <p:spTgt spid="65"/>
                                        </p:tgtEl>
                                        <p:attrNameLst>
                                          <p:attrName>ppt_y</p:attrName>
                                        </p:attrNameLst>
                                      </p:cBhvr>
                                      <p:tavLst>
                                        <p:tav tm="0">
                                          <p:val>
                                            <p:strVal val="0-#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6" presetClass="entr" presetSubtype="21" fill="hold" grpId="0" nodeType="clickEffect">
                                  <p:stCondLst>
                                    <p:cond delay="0"/>
                                  </p:stCondLst>
                                  <p:childTnLst>
                                    <p:set>
                                      <p:cBhvr>
                                        <p:cTn id="84" dur="1" fill="hold">
                                          <p:stCondLst>
                                            <p:cond delay="0"/>
                                          </p:stCondLst>
                                        </p:cTn>
                                        <p:tgtEl>
                                          <p:spTgt spid="52"/>
                                        </p:tgtEl>
                                        <p:attrNameLst>
                                          <p:attrName>style.visibility</p:attrName>
                                        </p:attrNameLst>
                                      </p:cBhvr>
                                      <p:to>
                                        <p:strVal val="visible"/>
                                      </p:to>
                                    </p:set>
                                    <p:animEffect transition="in" filter="barn(inVertical)">
                                      <p:cBhvr>
                                        <p:cTn id="85" dur="500"/>
                                        <p:tgtEl>
                                          <p:spTgt spid="52"/>
                                        </p:tgtEl>
                                      </p:cBhvr>
                                    </p:animEffect>
                                  </p:childTnLst>
                                </p:cTn>
                              </p:par>
                            </p:childTnLst>
                          </p:cTn>
                        </p:par>
                      </p:childTnLst>
                    </p:cTn>
                  </p:par>
                  <p:par>
                    <p:cTn id="86" fill="hold">
                      <p:stCondLst>
                        <p:cond delay="indefinite"/>
                      </p:stCondLst>
                      <p:childTnLst>
                        <p:par>
                          <p:cTn id="87" fill="hold">
                            <p:stCondLst>
                              <p:cond delay="0"/>
                            </p:stCondLst>
                            <p:childTnLst>
                              <p:par>
                                <p:cTn id="88" presetID="26" presetClass="entr" presetSubtype="0" fill="hold" grpId="0" nodeType="clickEffect">
                                  <p:stCondLst>
                                    <p:cond delay="0"/>
                                  </p:stCondLst>
                                  <p:childTnLst>
                                    <p:set>
                                      <p:cBhvr>
                                        <p:cTn id="89" dur="1" fill="hold">
                                          <p:stCondLst>
                                            <p:cond delay="0"/>
                                          </p:stCondLst>
                                        </p:cTn>
                                        <p:tgtEl>
                                          <p:spTgt spid="53"/>
                                        </p:tgtEl>
                                        <p:attrNameLst>
                                          <p:attrName>style.visibility</p:attrName>
                                        </p:attrNameLst>
                                      </p:cBhvr>
                                      <p:to>
                                        <p:strVal val="visible"/>
                                      </p:to>
                                    </p:set>
                                    <p:animEffect transition="in" filter="wipe(down)">
                                      <p:cBhvr>
                                        <p:cTn id="90" dur="580">
                                          <p:stCondLst>
                                            <p:cond delay="0"/>
                                          </p:stCondLst>
                                        </p:cTn>
                                        <p:tgtEl>
                                          <p:spTgt spid="53"/>
                                        </p:tgtEl>
                                      </p:cBhvr>
                                    </p:animEffect>
                                    <p:anim calcmode="lin" valueType="num">
                                      <p:cBhvr>
                                        <p:cTn id="91" dur="1822" tmFilter="0,0; 0.14,0.36; 0.43,0.73; 0.71,0.91; 1.0,1.0">
                                          <p:stCondLst>
                                            <p:cond delay="0"/>
                                          </p:stCondLst>
                                        </p:cTn>
                                        <p:tgtEl>
                                          <p:spTgt spid="53"/>
                                        </p:tgtEl>
                                        <p:attrNameLst>
                                          <p:attrName>ppt_x</p:attrName>
                                        </p:attrNameLst>
                                      </p:cBhvr>
                                      <p:tavLst>
                                        <p:tav tm="0">
                                          <p:val>
                                            <p:strVal val="#ppt_x-0.25"/>
                                          </p:val>
                                        </p:tav>
                                        <p:tav tm="100000">
                                          <p:val>
                                            <p:strVal val="#ppt_x"/>
                                          </p:val>
                                        </p:tav>
                                      </p:tavLst>
                                    </p:anim>
                                    <p:anim calcmode="lin" valueType="num">
                                      <p:cBhvr>
                                        <p:cTn id="92" dur="664" tmFilter="0.0,0.0; 0.25,0.07; 0.50,0.2; 0.75,0.467; 1.0,1.0">
                                          <p:stCondLst>
                                            <p:cond delay="0"/>
                                          </p:stCondLst>
                                        </p:cTn>
                                        <p:tgtEl>
                                          <p:spTgt spid="53"/>
                                        </p:tgtEl>
                                        <p:attrNameLst>
                                          <p:attrName>ppt_y</p:attrName>
                                        </p:attrNameLst>
                                      </p:cBhvr>
                                      <p:tavLst>
                                        <p:tav tm="0" fmla="#ppt_y-sin(pi*$)/3">
                                          <p:val>
                                            <p:fltVal val="0.5"/>
                                          </p:val>
                                        </p:tav>
                                        <p:tav tm="100000">
                                          <p:val>
                                            <p:fltVal val="1"/>
                                          </p:val>
                                        </p:tav>
                                      </p:tavLst>
                                    </p:anim>
                                    <p:anim calcmode="lin" valueType="num">
                                      <p:cBhvr>
                                        <p:cTn id="93" dur="664" tmFilter="0, 0; 0.125,0.2665; 0.25,0.4; 0.375,0.465; 0.5,0.5;  0.625,0.535; 0.75,0.6; 0.875,0.7335; 1,1">
                                          <p:stCondLst>
                                            <p:cond delay="664"/>
                                          </p:stCondLst>
                                        </p:cTn>
                                        <p:tgtEl>
                                          <p:spTgt spid="53"/>
                                        </p:tgtEl>
                                        <p:attrNameLst>
                                          <p:attrName>ppt_y</p:attrName>
                                        </p:attrNameLst>
                                      </p:cBhvr>
                                      <p:tavLst>
                                        <p:tav tm="0" fmla="#ppt_y-sin(pi*$)/9">
                                          <p:val>
                                            <p:fltVal val="0"/>
                                          </p:val>
                                        </p:tav>
                                        <p:tav tm="100000">
                                          <p:val>
                                            <p:fltVal val="1"/>
                                          </p:val>
                                        </p:tav>
                                      </p:tavLst>
                                    </p:anim>
                                    <p:anim calcmode="lin" valueType="num">
                                      <p:cBhvr>
                                        <p:cTn id="94" dur="332" tmFilter="0, 0; 0.125,0.2665; 0.25,0.4; 0.375,0.465; 0.5,0.5;  0.625,0.535; 0.75,0.6; 0.875,0.7335; 1,1">
                                          <p:stCondLst>
                                            <p:cond delay="1324"/>
                                          </p:stCondLst>
                                        </p:cTn>
                                        <p:tgtEl>
                                          <p:spTgt spid="53"/>
                                        </p:tgtEl>
                                        <p:attrNameLst>
                                          <p:attrName>ppt_y</p:attrName>
                                        </p:attrNameLst>
                                      </p:cBhvr>
                                      <p:tavLst>
                                        <p:tav tm="0" fmla="#ppt_y-sin(pi*$)/27">
                                          <p:val>
                                            <p:fltVal val="0"/>
                                          </p:val>
                                        </p:tav>
                                        <p:tav tm="100000">
                                          <p:val>
                                            <p:fltVal val="1"/>
                                          </p:val>
                                        </p:tav>
                                      </p:tavLst>
                                    </p:anim>
                                    <p:anim calcmode="lin" valueType="num">
                                      <p:cBhvr>
                                        <p:cTn id="95" dur="164" tmFilter="0, 0; 0.125,0.2665; 0.25,0.4; 0.375,0.465; 0.5,0.5;  0.625,0.535; 0.75,0.6; 0.875,0.7335; 1,1">
                                          <p:stCondLst>
                                            <p:cond delay="1656"/>
                                          </p:stCondLst>
                                        </p:cTn>
                                        <p:tgtEl>
                                          <p:spTgt spid="53"/>
                                        </p:tgtEl>
                                        <p:attrNameLst>
                                          <p:attrName>ppt_y</p:attrName>
                                        </p:attrNameLst>
                                      </p:cBhvr>
                                      <p:tavLst>
                                        <p:tav tm="0" fmla="#ppt_y-sin(pi*$)/81">
                                          <p:val>
                                            <p:fltVal val="0"/>
                                          </p:val>
                                        </p:tav>
                                        <p:tav tm="100000">
                                          <p:val>
                                            <p:fltVal val="1"/>
                                          </p:val>
                                        </p:tav>
                                      </p:tavLst>
                                    </p:anim>
                                    <p:animScale>
                                      <p:cBhvr>
                                        <p:cTn id="96" dur="26">
                                          <p:stCondLst>
                                            <p:cond delay="650"/>
                                          </p:stCondLst>
                                        </p:cTn>
                                        <p:tgtEl>
                                          <p:spTgt spid="53"/>
                                        </p:tgtEl>
                                      </p:cBhvr>
                                      <p:to x="100000" y="60000"/>
                                    </p:animScale>
                                    <p:animScale>
                                      <p:cBhvr>
                                        <p:cTn id="97" dur="166" decel="50000">
                                          <p:stCondLst>
                                            <p:cond delay="676"/>
                                          </p:stCondLst>
                                        </p:cTn>
                                        <p:tgtEl>
                                          <p:spTgt spid="53"/>
                                        </p:tgtEl>
                                      </p:cBhvr>
                                      <p:to x="100000" y="100000"/>
                                    </p:animScale>
                                    <p:animScale>
                                      <p:cBhvr>
                                        <p:cTn id="98" dur="26">
                                          <p:stCondLst>
                                            <p:cond delay="1312"/>
                                          </p:stCondLst>
                                        </p:cTn>
                                        <p:tgtEl>
                                          <p:spTgt spid="53"/>
                                        </p:tgtEl>
                                      </p:cBhvr>
                                      <p:to x="100000" y="80000"/>
                                    </p:animScale>
                                    <p:animScale>
                                      <p:cBhvr>
                                        <p:cTn id="99" dur="166" decel="50000">
                                          <p:stCondLst>
                                            <p:cond delay="1338"/>
                                          </p:stCondLst>
                                        </p:cTn>
                                        <p:tgtEl>
                                          <p:spTgt spid="53"/>
                                        </p:tgtEl>
                                      </p:cBhvr>
                                      <p:to x="100000" y="100000"/>
                                    </p:animScale>
                                    <p:animScale>
                                      <p:cBhvr>
                                        <p:cTn id="100" dur="26">
                                          <p:stCondLst>
                                            <p:cond delay="1642"/>
                                          </p:stCondLst>
                                        </p:cTn>
                                        <p:tgtEl>
                                          <p:spTgt spid="53"/>
                                        </p:tgtEl>
                                      </p:cBhvr>
                                      <p:to x="100000" y="90000"/>
                                    </p:animScale>
                                    <p:animScale>
                                      <p:cBhvr>
                                        <p:cTn id="101" dur="166" decel="50000">
                                          <p:stCondLst>
                                            <p:cond delay="1668"/>
                                          </p:stCondLst>
                                        </p:cTn>
                                        <p:tgtEl>
                                          <p:spTgt spid="53"/>
                                        </p:tgtEl>
                                      </p:cBhvr>
                                      <p:to x="100000" y="100000"/>
                                    </p:animScale>
                                    <p:animScale>
                                      <p:cBhvr>
                                        <p:cTn id="102" dur="26">
                                          <p:stCondLst>
                                            <p:cond delay="1808"/>
                                          </p:stCondLst>
                                        </p:cTn>
                                        <p:tgtEl>
                                          <p:spTgt spid="53"/>
                                        </p:tgtEl>
                                      </p:cBhvr>
                                      <p:to x="100000" y="95000"/>
                                    </p:animScale>
                                    <p:animScale>
                                      <p:cBhvr>
                                        <p:cTn id="103" dur="166" decel="50000">
                                          <p:stCondLst>
                                            <p:cond delay="1834"/>
                                          </p:stCondLst>
                                        </p:cTn>
                                        <p:tgtEl>
                                          <p:spTgt spid="53"/>
                                        </p:tgtEl>
                                      </p:cBhvr>
                                      <p:to x="100000" y="100000"/>
                                    </p:animScale>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nodeType="clickEffect">
                                  <p:stCondLst>
                                    <p:cond delay="0"/>
                                  </p:stCondLst>
                                  <p:childTnLst>
                                    <p:set>
                                      <p:cBhvr>
                                        <p:cTn id="107" dur="1" fill="hold">
                                          <p:stCondLst>
                                            <p:cond delay="0"/>
                                          </p:stCondLst>
                                        </p:cTn>
                                        <p:tgtEl>
                                          <p:spTgt spid="9"/>
                                        </p:tgtEl>
                                        <p:attrNameLst>
                                          <p:attrName>style.visibility</p:attrName>
                                        </p:attrNameLst>
                                      </p:cBhvr>
                                      <p:to>
                                        <p:strVal val="visible"/>
                                      </p:to>
                                    </p:set>
                                    <p:animEffect transition="in" filter="wipe(down)">
                                      <p:cBhvr>
                                        <p:cTn id="108" dur="500"/>
                                        <p:tgtEl>
                                          <p:spTgt spid="9"/>
                                        </p:tgtEl>
                                      </p:cBhvr>
                                    </p:animEffect>
                                  </p:childTnLst>
                                </p:cTn>
                              </p:par>
                            </p:childTnLst>
                          </p:cTn>
                        </p:par>
                        <p:par>
                          <p:cTn id="109" fill="hold">
                            <p:stCondLst>
                              <p:cond delay="500"/>
                            </p:stCondLst>
                            <p:childTnLst>
                              <p:par>
                                <p:cTn id="110" presetID="2" presetClass="entr" presetSubtype="3" fill="hold" nodeType="afterEffect">
                                  <p:stCondLst>
                                    <p:cond delay="0"/>
                                  </p:stCondLst>
                                  <p:childTnLst>
                                    <p:set>
                                      <p:cBhvr>
                                        <p:cTn id="111" dur="1" fill="hold">
                                          <p:stCondLst>
                                            <p:cond delay="0"/>
                                          </p:stCondLst>
                                        </p:cTn>
                                        <p:tgtEl>
                                          <p:spTgt spid="54"/>
                                        </p:tgtEl>
                                        <p:attrNameLst>
                                          <p:attrName>style.visibility</p:attrName>
                                        </p:attrNameLst>
                                      </p:cBhvr>
                                      <p:to>
                                        <p:strVal val="visible"/>
                                      </p:to>
                                    </p:set>
                                    <p:anim calcmode="lin" valueType="num">
                                      <p:cBhvr additive="base">
                                        <p:cTn id="112" dur="1000" fill="hold"/>
                                        <p:tgtEl>
                                          <p:spTgt spid="54"/>
                                        </p:tgtEl>
                                        <p:attrNameLst>
                                          <p:attrName>ppt_x</p:attrName>
                                        </p:attrNameLst>
                                      </p:cBhvr>
                                      <p:tavLst>
                                        <p:tav tm="0">
                                          <p:val>
                                            <p:strVal val="1+#ppt_w/2"/>
                                          </p:val>
                                        </p:tav>
                                        <p:tav tm="100000">
                                          <p:val>
                                            <p:strVal val="#ppt_x"/>
                                          </p:val>
                                        </p:tav>
                                      </p:tavLst>
                                    </p:anim>
                                    <p:anim calcmode="lin" valueType="num">
                                      <p:cBhvr additive="base">
                                        <p:cTn id="113" dur="1000" fill="hold"/>
                                        <p:tgtEl>
                                          <p:spTgt spid="54"/>
                                        </p:tgtEl>
                                        <p:attrNameLst>
                                          <p:attrName>ppt_y</p:attrName>
                                        </p:attrNameLst>
                                      </p:cBhvr>
                                      <p:tavLst>
                                        <p:tav tm="0">
                                          <p:val>
                                            <p:strVal val="0-#ppt_h/2"/>
                                          </p:val>
                                        </p:tav>
                                        <p:tav tm="100000">
                                          <p:val>
                                            <p:strVal val="#ppt_y"/>
                                          </p:val>
                                        </p:tav>
                                      </p:tavLst>
                                    </p:anim>
                                  </p:childTnLst>
                                </p:cTn>
                              </p:par>
                            </p:childTnLst>
                          </p:cTn>
                        </p:par>
                        <p:par>
                          <p:cTn id="114" fill="hold">
                            <p:stCondLst>
                              <p:cond delay="1500"/>
                            </p:stCondLst>
                            <p:childTnLst>
                              <p:par>
                                <p:cTn id="115" presetID="2" presetClass="entr" presetSubtype="3" fill="hold" nodeType="afterEffect">
                                  <p:stCondLst>
                                    <p:cond delay="0"/>
                                  </p:stCondLst>
                                  <p:childTnLst>
                                    <p:set>
                                      <p:cBhvr>
                                        <p:cTn id="116" dur="1" fill="hold">
                                          <p:stCondLst>
                                            <p:cond delay="0"/>
                                          </p:stCondLst>
                                        </p:cTn>
                                        <p:tgtEl>
                                          <p:spTgt spid="59"/>
                                        </p:tgtEl>
                                        <p:attrNameLst>
                                          <p:attrName>style.visibility</p:attrName>
                                        </p:attrNameLst>
                                      </p:cBhvr>
                                      <p:to>
                                        <p:strVal val="visible"/>
                                      </p:to>
                                    </p:set>
                                    <p:anim calcmode="lin" valueType="num">
                                      <p:cBhvr additive="base">
                                        <p:cTn id="117" dur="1500" fill="hold"/>
                                        <p:tgtEl>
                                          <p:spTgt spid="59"/>
                                        </p:tgtEl>
                                        <p:attrNameLst>
                                          <p:attrName>ppt_x</p:attrName>
                                        </p:attrNameLst>
                                      </p:cBhvr>
                                      <p:tavLst>
                                        <p:tav tm="0">
                                          <p:val>
                                            <p:strVal val="1+#ppt_w/2"/>
                                          </p:val>
                                        </p:tav>
                                        <p:tav tm="100000">
                                          <p:val>
                                            <p:strVal val="#ppt_x"/>
                                          </p:val>
                                        </p:tav>
                                      </p:tavLst>
                                    </p:anim>
                                    <p:anim calcmode="lin" valueType="num">
                                      <p:cBhvr additive="base">
                                        <p:cTn id="118" dur="1500" fill="hold"/>
                                        <p:tgtEl>
                                          <p:spTgt spid="59"/>
                                        </p:tgtEl>
                                        <p:attrNameLst>
                                          <p:attrName>ppt_y</p:attrName>
                                        </p:attrNameLst>
                                      </p:cBhvr>
                                      <p:tavLst>
                                        <p:tav tm="0">
                                          <p:val>
                                            <p:strVal val="0-#ppt_h/2"/>
                                          </p:val>
                                        </p:tav>
                                        <p:tav tm="100000">
                                          <p:val>
                                            <p:strVal val="#ppt_y"/>
                                          </p:val>
                                        </p:tav>
                                      </p:tavLst>
                                    </p:anim>
                                  </p:childTnLst>
                                </p:cTn>
                              </p:par>
                            </p:childTnLst>
                          </p:cTn>
                        </p:par>
                        <p:par>
                          <p:cTn id="119" fill="hold">
                            <p:stCondLst>
                              <p:cond delay="3000"/>
                            </p:stCondLst>
                            <p:childTnLst>
                              <p:par>
                                <p:cTn id="120" presetID="31" presetClass="entr" presetSubtype="0" fill="hold" grpId="0" nodeType="afterEffect">
                                  <p:stCondLst>
                                    <p:cond delay="750"/>
                                  </p:stCondLst>
                                  <p:childTnLst>
                                    <p:set>
                                      <p:cBhvr>
                                        <p:cTn id="121" dur="1" fill="hold">
                                          <p:stCondLst>
                                            <p:cond delay="0"/>
                                          </p:stCondLst>
                                        </p:cTn>
                                        <p:tgtEl>
                                          <p:spTgt spid="64"/>
                                        </p:tgtEl>
                                        <p:attrNameLst>
                                          <p:attrName>style.visibility</p:attrName>
                                        </p:attrNameLst>
                                      </p:cBhvr>
                                      <p:to>
                                        <p:strVal val="visible"/>
                                      </p:to>
                                    </p:set>
                                    <p:anim calcmode="lin" valueType="num">
                                      <p:cBhvr>
                                        <p:cTn id="122" dur="1000" fill="hold"/>
                                        <p:tgtEl>
                                          <p:spTgt spid="64"/>
                                        </p:tgtEl>
                                        <p:attrNameLst>
                                          <p:attrName>ppt_w</p:attrName>
                                        </p:attrNameLst>
                                      </p:cBhvr>
                                      <p:tavLst>
                                        <p:tav tm="0">
                                          <p:val>
                                            <p:fltVal val="0"/>
                                          </p:val>
                                        </p:tav>
                                        <p:tav tm="100000">
                                          <p:val>
                                            <p:strVal val="#ppt_w"/>
                                          </p:val>
                                        </p:tav>
                                      </p:tavLst>
                                    </p:anim>
                                    <p:anim calcmode="lin" valueType="num">
                                      <p:cBhvr>
                                        <p:cTn id="123" dur="1000" fill="hold"/>
                                        <p:tgtEl>
                                          <p:spTgt spid="64"/>
                                        </p:tgtEl>
                                        <p:attrNameLst>
                                          <p:attrName>ppt_h</p:attrName>
                                        </p:attrNameLst>
                                      </p:cBhvr>
                                      <p:tavLst>
                                        <p:tav tm="0">
                                          <p:val>
                                            <p:fltVal val="0"/>
                                          </p:val>
                                        </p:tav>
                                        <p:tav tm="100000">
                                          <p:val>
                                            <p:strVal val="#ppt_h"/>
                                          </p:val>
                                        </p:tav>
                                      </p:tavLst>
                                    </p:anim>
                                    <p:anim calcmode="lin" valueType="num">
                                      <p:cBhvr>
                                        <p:cTn id="124" dur="1000" fill="hold"/>
                                        <p:tgtEl>
                                          <p:spTgt spid="64"/>
                                        </p:tgtEl>
                                        <p:attrNameLst>
                                          <p:attrName>style.rotation</p:attrName>
                                        </p:attrNameLst>
                                      </p:cBhvr>
                                      <p:tavLst>
                                        <p:tav tm="0">
                                          <p:val>
                                            <p:fltVal val="90"/>
                                          </p:val>
                                        </p:tav>
                                        <p:tav tm="100000">
                                          <p:val>
                                            <p:fltVal val="0"/>
                                          </p:val>
                                        </p:tav>
                                      </p:tavLst>
                                    </p:anim>
                                    <p:animEffect transition="in" filter="fade">
                                      <p:cBhvr>
                                        <p:cTn id="125"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51" grpId="0" animBg="1"/>
      <p:bldP spid="52" grpId="0" animBg="1"/>
      <p:bldP spid="53" grpId="0" animBg="1"/>
      <p:bldP spid="6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smtClean="0"/>
              <a:t>יצחק רסלר  </a:t>
            </a:r>
            <a:r>
              <a:rPr lang="en-US" smtClean="0"/>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11</a:t>
            </a:fld>
            <a:endParaRPr lang="he-IL"/>
          </a:p>
        </p:txBody>
      </p:sp>
      <p:sp>
        <p:nvSpPr>
          <p:cNvPr id="5" name="מלבן 4"/>
          <p:cNvSpPr/>
          <p:nvPr/>
        </p:nvSpPr>
        <p:spPr>
          <a:xfrm>
            <a:off x="3773298" y="21295"/>
            <a:ext cx="4776281" cy="923330"/>
          </a:xfrm>
          <a:prstGeom prst="rect">
            <a:avLst/>
          </a:prstGeom>
          <a:solidFill>
            <a:schemeClr val="accent6">
              <a:lumMod val="20000"/>
              <a:lumOff val="80000"/>
            </a:schemeClr>
          </a:solidFill>
        </p:spPr>
        <p:txBody>
          <a:bodyPr wrap="square">
            <a:spAutoFit/>
          </a:bodyPr>
          <a:lstStyle/>
          <a:p>
            <a:pPr algn="ctr"/>
            <a:r>
              <a:rPr lang="he-IL" dirty="0" smtClean="0"/>
              <a:t>דף </a:t>
            </a:r>
            <a:r>
              <a:rPr lang="he-IL" dirty="0"/>
              <a:t>ל עמוד א</a:t>
            </a:r>
          </a:p>
          <a:p>
            <a:r>
              <a:rPr lang="he-IL" dirty="0"/>
              <a:t>אבל מת </a:t>
            </a:r>
            <a:r>
              <a:rPr lang="he-IL" b="1" dirty="0"/>
              <a:t>ואחר כך </a:t>
            </a:r>
            <a:r>
              <a:rPr lang="he-IL" dirty="0"/>
              <a:t>גירש - אסורה; </a:t>
            </a:r>
            <a:endParaRPr lang="he-IL" dirty="0" smtClean="0"/>
          </a:p>
          <a:p>
            <a:r>
              <a:rPr lang="he-IL" dirty="0" smtClean="0"/>
              <a:t>אמר </a:t>
            </a:r>
            <a:r>
              <a:rPr lang="he-IL" dirty="0"/>
              <a:t>רב אשי, זאת אומרת: יש זיקה אפילו בתרי אחי. </a:t>
            </a:r>
          </a:p>
        </p:txBody>
      </p:sp>
      <p:grpSp>
        <p:nvGrpSpPr>
          <p:cNvPr id="6" name="קבוצה 5"/>
          <p:cNvGrpSpPr/>
          <p:nvPr/>
        </p:nvGrpSpPr>
        <p:grpSpPr>
          <a:xfrm>
            <a:off x="5688131" y="2389274"/>
            <a:ext cx="939800" cy="990600"/>
            <a:chOff x="4794371" y="3098561"/>
            <a:chExt cx="939800" cy="9906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p:cNvGrpSpPr/>
          <p:nvPr/>
        </p:nvGrpSpPr>
        <p:grpSpPr>
          <a:xfrm>
            <a:off x="1023496" y="1401697"/>
            <a:ext cx="1170677" cy="914400"/>
            <a:chOff x="3976777" y="2854245"/>
            <a:chExt cx="1170677" cy="9144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1" name="TextBox 10"/>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2" name="קבוצה 11"/>
          <p:cNvGrpSpPr/>
          <p:nvPr/>
        </p:nvGrpSpPr>
        <p:grpSpPr>
          <a:xfrm>
            <a:off x="9645771" y="1360651"/>
            <a:ext cx="1155700" cy="990600"/>
            <a:chOff x="7695484" y="1138474"/>
            <a:chExt cx="1155700" cy="9906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14" name="TextBox 13"/>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15" name="קבוצה 14">
            <a:extLst>
              <a:ext uri="{FF2B5EF4-FFF2-40B4-BE49-F238E27FC236}">
                <a16:creationId xmlns:a16="http://schemas.microsoft.com/office/drawing/2014/main" id="{7C05EF3F-28CA-4887-B014-466726C0A872}"/>
              </a:ext>
            </a:extLst>
          </p:cNvPr>
          <p:cNvGrpSpPr/>
          <p:nvPr/>
        </p:nvGrpSpPr>
        <p:grpSpPr>
          <a:xfrm rot="21395902">
            <a:off x="2163218" y="1419875"/>
            <a:ext cx="7942477" cy="926385"/>
            <a:chOff x="4326228" y="242702"/>
            <a:chExt cx="1731182" cy="926385"/>
          </a:xfrm>
        </p:grpSpPr>
        <p:sp>
          <p:nvSpPr>
            <p:cNvPr id="16"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TextBox 16">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18" name="קבוצה 17"/>
          <p:cNvGrpSpPr/>
          <p:nvPr/>
        </p:nvGrpSpPr>
        <p:grpSpPr>
          <a:xfrm>
            <a:off x="4878490" y="1851212"/>
            <a:ext cx="918803" cy="1053611"/>
            <a:chOff x="1117008" y="4316375"/>
            <a:chExt cx="1117699" cy="1882580"/>
          </a:xfrm>
        </p:grpSpPr>
        <p:pic>
          <p:nvPicPr>
            <p:cNvPr id="19" name="תמונה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20" name="TextBox 19"/>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21" name="קבוצה 20"/>
          <p:cNvGrpSpPr/>
          <p:nvPr/>
        </p:nvGrpSpPr>
        <p:grpSpPr>
          <a:xfrm>
            <a:off x="9645771" y="4614318"/>
            <a:ext cx="1274312" cy="1092200"/>
            <a:chOff x="5399538" y="2882900"/>
            <a:chExt cx="1274312" cy="1092200"/>
          </a:xfrm>
        </p:grpSpPr>
        <p:pic>
          <p:nvPicPr>
            <p:cNvPr id="22" name="תמונה 2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23" name="TextBox 22"/>
            <p:cNvSpPr txBox="1"/>
            <p:nvPr/>
          </p:nvSpPr>
          <p:spPr>
            <a:xfrm>
              <a:off x="5399538" y="3062377"/>
              <a:ext cx="914400" cy="276999"/>
            </a:xfrm>
            <a:prstGeom prst="rect">
              <a:avLst/>
            </a:prstGeom>
            <a:noFill/>
          </p:spPr>
          <p:txBody>
            <a:bodyPr wrap="square" rtlCol="1">
              <a:spAutoFit/>
            </a:bodyPr>
            <a:lstStyle/>
            <a:p>
              <a:pPr algn="ctr"/>
              <a:r>
                <a:rPr lang="he-IL" sz="1200" dirty="0">
                  <a:solidFill>
                    <a:schemeClr val="bg1"/>
                  </a:solidFill>
                </a:rPr>
                <a:t>לאה</a:t>
              </a:r>
            </a:p>
          </p:txBody>
        </p:sp>
      </p:grpSp>
      <p:grpSp>
        <p:nvGrpSpPr>
          <p:cNvPr id="24" name="קבוצה 23"/>
          <p:cNvGrpSpPr/>
          <p:nvPr/>
        </p:nvGrpSpPr>
        <p:grpSpPr>
          <a:xfrm>
            <a:off x="5262996" y="5229202"/>
            <a:ext cx="761162" cy="814899"/>
            <a:chOff x="4565410" y="4442364"/>
            <a:chExt cx="761162" cy="889000"/>
          </a:xfrm>
        </p:grpSpPr>
        <p:pic>
          <p:nvPicPr>
            <p:cNvPr id="25" name="תמונה 2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26" name="TextBox 25"/>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27" name="קבוצה 26"/>
          <p:cNvGrpSpPr/>
          <p:nvPr/>
        </p:nvGrpSpPr>
        <p:grpSpPr>
          <a:xfrm>
            <a:off x="836699" y="4671986"/>
            <a:ext cx="986708" cy="1003300"/>
            <a:chOff x="5011768" y="3997025"/>
            <a:chExt cx="986708" cy="1003300"/>
          </a:xfrm>
        </p:grpSpPr>
        <p:pic>
          <p:nvPicPr>
            <p:cNvPr id="28" name="תמונה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29" name="TextBox 28"/>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30" name="קבוצה 29"/>
          <p:cNvGrpSpPr/>
          <p:nvPr/>
        </p:nvGrpSpPr>
        <p:grpSpPr>
          <a:xfrm>
            <a:off x="5994184" y="5242041"/>
            <a:ext cx="3927444" cy="696877"/>
            <a:chOff x="8202961" y="3266592"/>
            <a:chExt cx="1821574" cy="696877"/>
          </a:xfrm>
        </p:grpSpPr>
        <p:sp>
          <p:nvSpPr>
            <p:cNvPr id="31" name="חץ למעלה-למטה 30"/>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2" name="TextBox 31"/>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33" name="קבוצה 32"/>
          <p:cNvGrpSpPr/>
          <p:nvPr/>
        </p:nvGrpSpPr>
        <p:grpSpPr>
          <a:xfrm rot="5594677">
            <a:off x="9258375" y="3358015"/>
            <a:ext cx="2378935" cy="573531"/>
            <a:chOff x="5563562" y="4653444"/>
            <a:chExt cx="860364" cy="573531"/>
          </a:xfrm>
          <a:solidFill>
            <a:schemeClr val="accent6">
              <a:lumMod val="75000"/>
            </a:schemeClr>
          </a:solidFill>
        </p:grpSpPr>
        <p:grpSp>
          <p:nvGrpSpPr>
            <p:cNvPr id="34" name="קבוצה 33"/>
            <p:cNvGrpSpPr/>
            <p:nvPr/>
          </p:nvGrpSpPr>
          <p:grpSpPr>
            <a:xfrm>
              <a:off x="5563562" y="4653444"/>
              <a:ext cx="860364" cy="573531"/>
              <a:chOff x="3450566" y="4015722"/>
              <a:chExt cx="1035170" cy="573531"/>
            </a:xfrm>
            <a:grpFill/>
          </p:grpSpPr>
          <p:sp>
            <p:nvSpPr>
              <p:cNvPr id="36" name="חץ ימינה 35"/>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7" name="TextBox 36"/>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5" name="TextBox 34"/>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8" name="קבוצה 37"/>
          <p:cNvGrpSpPr/>
          <p:nvPr/>
        </p:nvGrpSpPr>
        <p:grpSpPr>
          <a:xfrm rot="6063226">
            <a:off x="5275838" y="4052061"/>
            <a:ext cx="1923259" cy="573531"/>
            <a:chOff x="5563562" y="4653444"/>
            <a:chExt cx="860364" cy="573531"/>
          </a:xfrm>
          <a:solidFill>
            <a:schemeClr val="accent6">
              <a:lumMod val="75000"/>
            </a:schemeClr>
          </a:solidFill>
        </p:grpSpPr>
        <p:grpSp>
          <p:nvGrpSpPr>
            <p:cNvPr id="39" name="קבוצה 38"/>
            <p:cNvGrpSpPr/>
            <p:nvPr/>
          </p:nvGrpSpPr>
          <p:grpSpPr>
            <a:xfrm>
              <a:off x="5563562" y="4653444"/>
              <a:ext cx="860364" cy="573531"/>
              <a:chOff x="3450566" y="4015722"/>
              <a:chExt cx="1035170" cy="573531"/>
            </a:xfrm>
            <a:grpFill/>
          </p:grpSpPr>
          <p:sp>
            <p:nvSpPr>
              <p:cNvPr id="41" name="חץ ימינה 40"/>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TextBox 41"/>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0" name="TextBox 39"/>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3" name="קבוצה 42"/>
          <p:cNvGrpSpPr/>
          <p:nvPr/>
        </p:nvGrpSpPr>
        <p:grpSpPr>
          <a:xfrm rot="5817111">
            <a:off x="4887115" y="3866986"/>
            <a:ext cx="1889394" cy="868325"/>
            <a:chOff x="5330952" y="4553712"/>
            <a:chExt cx="1381960" cy="775295"/>
          </a:xfrm>
        </p:grpSpPr>
        <p:sp>
          <p:nvSpPr>
            <p:cNvPr id="44" name="חץ ימינה 43"/>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5" name="TextBox 44"/>
            <p:cNvSpPr txBox="1"/>
            <p:nvPr/>
          </p:nvSpPr>
          <p:spPr>
            <a:xfrm rot="10905982">
              <a:off x="5396697" y="4836891"/>
              <a:ext cx="1058152" cy="274803"/>
            </a:xfrm>
            <a:prstGeom prst="rect">
              <a:avLst/>
            </a:prstGeom>
            <a:noFill/>
          </p:spPr>
          <p:txBody>
            <a:bodyPr wrap="square" rtlCol="1">
              <a:spAutoFit/>
            </a:bodyPr>
            <a:lstStyle/>
            <a:p>
              <a:r>
                <a:rPr lang="he-IL" sz="1400" b="1" dirty="0">
                  <a:solidFill>
                    <a:schemeClr val="bg1"/>
                  </a:solidFill>
                </a:rPr>
                <a:t>לוי גרש את רחל</a:t>
              </a:r>
            </a:p>
          </p:txBody>
        </p:sp>
      </p:grpSp>
      <p:grpSp>
        <p:nvGrpSpPr>
          <p:cNvPr id="46" name="קבוצה 45"/>
          <p:cNvGrpSpPr/>
          <p:nvPr/>
        </p:nvGrpSpPr>
        <p:grpSpPr>
          <a:xfrm>
            <a:off x="550925" y="833845"/>
            <a:ext cx="918803" cy="1053611"/>
            <a:chOff x="1117008" y="4316375"/>
            <a:chExt cx="1117699" cy="1882580"/>
          </a:xfrm>
        </p:grpSpPr>
        <p:pic>
          <p:nvPicPr>
            <p:cNvPr id="47" name="תמונה 4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8" name="TextBox 47"/>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49" name="קבוצה 48"/>
          <p:cNvGrpSpPr/>
          <p:nvPr/>
        </p:nvGrpSpPr>
        <p:grpSpPr>
          <a:xfrm rot="5651494">
            <a:off x="143697" y="3304671"/>
            <a:ext cx="2469773" cy="573531"/>
            <a:chOff x="5563562" y="4653444"/>
            <a:chExt cx="860364" cy="573531"/>
          </a:xfrm>
          <a:solidFill>
            <a:schemeClr val="accent6">
              <a:lumMod val="75000"/>
            </a:schemeClr>
          </a:solidFill>
        </p:grpSpPr>
        <p:grpSp>
          <p:nvGrpSpPr>
            <p:cNvPr id="50" name="קבוצה 49"/>
            <p:cNvGrpSpPr/>
            <p:nvPr/>
          </p:nvGrpSpPr>
          <p:grpSpPr>
            <a:xfrm>
              <a:off x="5563562" y="4653444"/>
              <a:ext cx="860364" cy="573531"/>
              <a:chOff x="3450566" y="4015722"/>
              <a:chExt cx="1035170" cy="573531"/>
            </a:xfrm>
            <a:grpFill/>
          </p:grpSpPr>
          <p:sp>
            <p:nvSpPr>
              <p:cNvPr id="52" name="חץ ימינה 51"/>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TextBox 52"/>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51" name="TextBox 50"/>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sp>
        <p:nvSpPr>
          <p:cNvPr id="54" name="TextBox 53"/>
          <p:cNvSpPr txBox="1"/>
          <p:nvPr/>
        </p:nvSpPr>
        <p:spPr>
          <a:xfrm>
            <a:off x="10535" y="5543351"/>
            <a:ext cx="3467421" cy="369332"/>
          </a:xfrm>
          <a:prstGeom prst="rect">
            <a:avLst/>
          </a:prstGeom>
          <a:solidFill>
            <a:schemeClr val="accent6">
              <a:lumMod val="20000"/>
              <a:lumOff val="80000"/>
            </a:schemeClr>
          </a:solidFill>
        </p:spPr>
        <p:txBody>
          <a:bodyPr wrap="square" rtlCol="1">
            <a:spAutoFit/>
          </a:bodyPr>
          <a:lstStyle/>
          <a:p>
            <a:r>
              <a:rPr lang="he-IL" dirty="0" smtClean="0"/>
              <a:t>דבורה נופלת לייבום לפני שמעון ולוי</a:t>
            </a:r>
            <a:endParaRPr lang="he-IL" dirty="0"/>
          </a:p>
        </p:txBody>
      </p:sp>
      <p:grpSp>
        <p:nvGrpSpPr>
          <p:cNvPr id="55" name="קבוצה 54"/>
          <p:cNvGrpSpPr/>
          <p:nvPr/>
        </p:nvGrpSpPr>
        <p:grpSpPr>
          <a:xfrm rot="9363931">
            <a:off x="1766330" y="3973335"/>
            <a:ext cx="4120897" cy="775295"/>
            <a:chOff x="5330952" y="4553712"/>
            <a:chExt cx="1381960" cy="775295"/>
          </a:xfrm>
        </p:grpSpPr>
        <p:sp>
          <p:nvSpPr>
            <p:cNvPr id="56" name="חץ ימינה 55"/>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7" name="TextBox 56"/>
            <p:cNvSpPr txBox="1"/>
            <p:nvPr/>
          </p:nvSpPr>
          <p:spPr>
            <a:xfrm rot="10898885">
              <a:off x="5643638" y="4789627"/>
              <a:ext cx="685800" cy="369332"/>
            </a:xfrm>
            <a:prstGeom prst="rect">
              <a:avLst/>
            </a:prstGeom>
            <a:noFill/>
          </p:spPr>
          <p:txBody>
            <a:bodyPr wrap="square" rtlCol="1">
              <a:spAutoFit/>
            </a:bodyPr>
            <a:lstStyle/>
            <a:p>
              <a:r>
                <a:rPr lang="he-IL" b="1" dirty="0">
                  <a:solidFill>
                    <a:schemeClr val="bg1"/>
                  </a:solidFill>
                </a:rPr>
                <a:t>לוי ייבם את דבורה</a:t>
              </a:r>
            </a:p>
          </p:txBody>
        </p:sp>
      </p:grpSp>
      <p:sp>
        <p:nvSpPr>
          <p:cNvPr id="58" name="TextBox 57"/>
          <p:cNvSpPr txBox="1"/>
          <p:nvPr/>
        </p:nvSpPr>
        <p:spPr>
          <a:xfrm>
            <a:off x="6607619" y="1858897"/>
            <a:ext cx="3374581" cy="2031325"/>
          </a:xfrm>
          <a:prstGeom prst="rect">
            <a:avLst/>
          </a:prstGeom>
          <a:solidFill>
            <a:schemeClr val="accent6">
              <a:lumMod val="20000"/>
              <a:lumOff val="80000"/>
            </a:schemeClr>
          </a:solidFill>
        </p:spPr>
        <p:txBody>
          <a:bodyPr wrap="square" rtlCol="1">
            <a:spAutoFit/>
          </a:bodyPr>
          <a:lstStyle/>
          <a:p>
            <a:r>
              <a:rPr lang="he-IL" dirty="0" smtClean="0"/>
              <a:t>הזיקה חמורה להיחשב כנישואים לשני האחים, לעניין איסור קרובות. לכן אסורה </a:t>
            </a:r>
            <a:r>
              <a:rPr lang="he-IL" dirty="0" err="1" smtClean="0"/>
              <a:t>להתייבם</a:t>
            </a:r>
            <a:r>
              <a:rPr lang="he-IL" dirty="0" smtClean="0"/>
              <a:t> לו.</a:t>
            </a:r>
          </a:p>
          <a:p>
            <a:r>
              <a:rPr lang="he-IL" dirty="0" smtClean="0"/>
              <a:t>אבל חייבת בחליצה כי מדאורייתא אינה צרת ערווה ואפילו שמת לוי כבר לא הייתה שבורה צרת אחות אשתו שהרי לוי גרש את רחל.</a:t>
            </a:r>
            <a:endParaRPr lang="he-IL" dirty="0"/>
          </a:p>
        </p:txBody>
      </p:sp>
      <p:sp>
        <p:nvSpPr>
          <p:cNvPr id="59" name="מלבן 58"/>
          <p:cNvSpPr/>
          <p:nvPr/>
        </p:nvSpPr>
        <p:spPr>
          <a:xfrm>
            <a:off x="8731852" y="76611"/>
            <a:ext cx="3252061" cy="1323439"/>
          </a:xfrm>
          <a:prstGeom prst="rect">
            <a:avLst/>
          </a:prstGeom>
          <a:solidFill>
            <a:schemeClr val="accent6">
              <a:lumMod val="20000"/>
              <a:lumOff val="80000"/>
            </a:schemeClr>
          </a:solidFill>
        </p:spPr>
        <p:txBody>
          <a:bodyPr wrap="square">
            <a:spAutoFit/>
          </a:bodyPr>
          <a:lstStyle/>
          <a:p>
            <a:r>
              <a:rPr lang="he-IL" sz="1600" dirty="0"/>
              <a:t>לשיטת ר' אשי דבורה אסורה </a:t>
            </a:r>
            <a:r>
              <a:rPr lang="he-IL" sz="1600" dirty="0" err="1"/>
              <a:t>להתייבם</a:t>
            </a:r>
            <a:r>
              <a:rPr lang="he-IL" sz="1600" dirty="0"/>
              <a:t> לשמעון כי היא צרת אחות אשתו בזיקה.</a:t>
            </a:r>
          </a:p>
          <a:p>
            <a:r>
              <a:rPr lang="he-IL" sz="1600" dirty="0"/>
              <a:t>כי, כאשר מת יהודה נזקקה דבורה לייבום מלוי עוד לפני שגירש את רחל, וא"כ, נחשבת צרת רחל בזיקה</a:t>
            </a:r>
          </a:p>
        </p:txBody>
      </p:sp>
      <p:sp>
        <p:nvSpPr>
          <p:cNvPr id="60" name="מלבן 59"/>
          <p:cNvSpPr/>
          <p:nvPr/>
        </p:nvSpPr>
        <p:spPr>
          <a:xfrm>
            <a:off x="8283" y="86523"/>
            <a:ext cx="3765016" cy="1077218"/>
          </a:xfrm>
          <a:prstGeom prst="rect">
            <a:avLst/>
          </a:prstGeom>
          <a:solidFill>
            <a:schemeClr val="accent6">
              <a:lumMod val="20000"/>
              <a:lumOff val="80000"/>
            </a:schemeClr>
          </a:solidFill>
        </p:spPr>
        <p:txBody>
          <a:bodyPr wrap="square">
            <a:spAutoFit/>
          </a:bodyPr>
          <a:lstStyle/>
          <a:p>
            <a:r>
              <a:rPr lang="he-IL" sz="1600" dirty="0"/>
              <a:t>המשנה סוברת שהזיקה חמורה להיחשב כנישואים מדרבן, וכאילו דבורה הייתה נשואה ללוי יחד עם רחל – אחות אשתו של שמעון אפילו שדבורה הייתה נשואה גם לשמעון, </a:t>
            </a:r>
          </a:p>
        </p:txBody>
      </p:sp>
      <p:sp>
        <p:nvSpPr>
          <p:cNvPr id="61" name="TextBox 60"/>
          <p:cNvSpPr txBox="1"/>
          <p:nvPr/>
        </p:nvSpPr>
        <p:spPr>
          <a:xfrm>
            <a:off x="1883072" y="1881228"/>
            <a:ext cx="2783590" cy="1815882"/>
          </a:xfrm>
          <a:prstGeom prst="rect">
            <a:avLst/>
          </a:prstGeom>
          <a:solidFill>
            <a:schemeClr val="accent6">
              <a:lumMod val="20000"/>
              <a:lumOff val="80000"/>
            </a:schemeClr>
          </a:solidFill>
        </p:spPr>
        <p:txBody>
          <a:bodyPr wrap="square" rtlCol="1">
            <a:spAutoFit/>
          </a:bodyPr>
          <a:lstStyle/>
          <a:p>
            <a:r>
              <a:rPr lang="he-IL" sz="1600" dirty="0" smtClean="0"/>
              <a:t>לפי ר' אשי, משנתנו סוברת שנישואים מפילים לייבום ולא מיתת הבעל </a:t>
            </a:r>
          </a:p>
          <a:p>
            <a:r>
              <a:rPr lang="he-IL" sz="1600" dirty="0" smtClean="0"/>
              <a:t>מאחר שהייתה שעה אחת בזמן הנישואים צרת רחל בזיקה, הרי היא נאסרה לשמעון משום צרת אחות אשתו בזיקה.</a:t>
            </a:r>
            <a:endParaRPr lang="he-IL" sz="1600" dirty="0"/>
          </a:p>
        </p:txBody>
      </p:sp>
      <p:sp>
        <p:nvSpPr>
          <p:cNvPr id="62" name="TextBox 61"/>
          <p:cNvSpPr txBox="1"/>
          <p:nvPr/>
        </p:nvSpPr>
        <p:spPr>
          <a:xfrm>
            <a:off x="3501181" y="6100165"/>
            <a:ext cx="3775953" cy="646331"/>
          </a:xfrm>
          <a:prstGeom prst="rect">
            <a:avLst/>
          </a:prstGeom>
          <a:solidFill>
            <a:schemeClr val="accent6">
              <a:lumMod val="20000"/>
              <a:lumOff val="80000"/>
            </a:schemeClr>
          </a:solidFill>
        </p:spPr>
        <p:txBody>
          <a:bodyPr wrap="square" rtlCol="1">
            <a:spAutoFit/>
          </a:bodyPr>
          <a:lstStyle/>
          <a:p>
            <a:r>
              <a:rPr lang="he-IL" dirty="0" smtClean="0"/>
              <a:t>לשיטת ר' אשי דבורה אסורה </a:t>
            </a:r>
            <a:r>
              <a:rPr lang="he-IL" dirty="0" err="1" smtClean="0"/>
              <a:t>להתייבם</a:t>
            </a:r>
            <a:r>
              <a:rPr lang="he-IL" dirty="0" smtClean="0"/>
              <a:t> ע"י שמעון וחייבת חליצה</a:t>
            </a:r>
            <a:endParaRPr lang="he-IL" dirty="0"/>
          </a:p>
        </p:txBody>
      </p:sp>
      <p:sp>
        <p:nvSpPr>
          <p:cNvPr id="63" name="TextBox 62"/>
          <p:cNvSpPr txBox="1"/>
          <p:nvPr/>
        </p:nvSpPr>
        <p:spPr>
          <a:xfrm>
            <a:off x="126460" y="5947860"/>
            <a:ext cx="3107343" cy="369332"/>
          </a:xfrm>
          <a:prstGeom prst="rect">
            <a:avLst/>
          </a:prstGeom>
          <a:solidFill>
            <a:schemeClr val="accent6">
              <a:lumMod val="20000"/>
              <a:lumOff val="80000"/>
            </a:schemeClr>
          </a:solidFill>
        </p:spPr>
        <p:txBody>
          <a:bodyPr wrap="square" rtlCol="1">
            <a:spAutoFit/>
          </a:bodyPr>
          <a:lstStyle/>
          <a:p>
            <a:r>
              <a:rPr lang="he-IL" dirty="0" smtClean="0"/>
              <a:t>דבורה נופלת לייבום לפני שמעון</a:t>
            </a:r>
            <a:endParaRPr lang="he-IL" dirty="0"/>
          </a:p>
        </p:txBody>
      </p:sp>
      <p:sp>
        <p:nvSpPr>
          <p:cNvPr id="64" name="לחצן פעולה: בית 63">
            <a:hlinkClick r:id="" action="ppaction://hlinkshowjump?jump=firstslide" highlightClick="1"/>
          </p:cNvPr>
          <p:cNvSpPr/>
          <p:nvPr/>
        </p:nvSpPr>
        <p:spPr>
          <a:xfrm>
            <a:off x="11545455" y="3722255"/>
            <a:ext cx="508000" cy="7555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693672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par>
                                <p:cTn id="14" presetID="16" presetClass="entr" presetSubtype="37" fill="hold"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barn(outVertical)">
                                      <p:cBhvr>
                                        <p:cTn id="16" dur="500"/>
                                        <p:tgtEl>
                                          <p:spTgt spid="15"/>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down)">
                                      <p:cBhvr>
                                        <p:cTn id="20" dur="500"/>
                                        <p:tgtEl>
                                          <p:spTgt spid="21"/>
                                        </p:tgtEl>
                                      </p:cBhvr>
                                    </p:animEffect>
                                  </p:childTnLst>
                                </p:cTn>
                              </p:par>
                              <p:par>
                                <p:cTn id="21" presetID="1" presetClass="entr" presetSubtype="0" fill="hold"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par>
                                <p:cTn id="23" presetID="16" presetClass="entr" presetSubtype="21" fill="hold" nodeType="withEffect">
                                  <p:stCondLst>
                                    <p:cond delay="0"/>
                                  </p:stCondLst>
                                  <p:childTnLst>
                                    <p:set>
                                      <p:cBhvr>
                                        <p:cTn id="24" dur="1" fill="hold">
                                          <p:stCondLst>
                                            <p:cond delay="0"/>
                                          </p:stCondLst>
                                        </p:cTn>
                                        <p:tgtEl>
                                          <p:spTgt spid="30"/>
                                        </p:tgtEl>
                                        <p:attrNameLst>
                                          <p:attrName>style.visibility</p:attrName>
                                        </p:attrNameLst>
                                      </p:cBhvr>
                                      <p:to>
                                        <p:strVal val="visible"/>
                                      </p:to>
                                    </p:set>
                                    <p:animEffect transition="in" filter="barn(inVertical)">
                                      <p:cBhvr>
                                        <p:cTn id="25" dur="500"/>
                                        <p:tgtEl>
                                          <p:spTgt spid="30"/>
                                        </p:tgtEl>
                                      </p:cBhvr>
                                    </p:animEffect>
                                  </p:childTnLst>
                                </p:cTn>
                              </p:par>
                              <p:par>
                                <p:cTn id="26" presetID="22" presetClass="entr" presetSubtype="4" fill="hold" nodeType="with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wipe(down)">
                                      <p:cBhvr>
                                        <p:cTn id="28" dur="500"/>
                                        <p:tgtEl>
                                          <p:spTgt spid="27"/>
                                        </p:tgtEl>
                                      </p:cBhvr>
                                    </p:animEffect>
                                  </p:childTnLst>
                                </p:cTn>
                              </p:par>
                            </p:childTnLst>
                          </p:cTn>
                        </p:par>
                        <p:par>
                          <p:cTn id="29" fill="hold">
                            <p:stCondLst>
                              <p:cond delay="1000"/>
                            </p:stCondLst>
                            <p:childTnLst>
                              <p:par>
                                <p:cTn id="30" presetID="2" presetClass="entr" presetSubtype="1" fill="hold" nodeType="afterEffect">
                                  <p:stCondLst>
                                    <p:cond delay="0"/>
                                  </p:stCondLst>
                                  <p:childTnLst>
                                    <p:set>
                                      <p:cBhvr>
                                        <p:cTn id="31" dur="1" fill="hold">
                                          <p:stCondLst>
                                            <p:cond delay="0"/>
                                          </p:stCondLst>
                                        </p:cTn>
                                        <p:tgtEl>
                                          <p:spTgt spid="33"/>
                                        </p:tgtEl>
                                        <p:attrNameLst>
                                          <p:attrName>style.visibility</p:attrName>
                                        </p:attrNameLst>
                                      </p:cBhvr>
                                      <p:to>
                                        <p:strVal val="visible"/>
                                      </p:to>
                                    </p:set>
                                    <p:anim calcmode="lin" valueType="num">
                                      <p:cBhvr additive="base">
                                        <p:cTn id="32" dur="500" fill="hold"/>
                                        <p:tgtEl>
                                          <p:spTgt spid="33"/>
                                        </p:tgtEl>
                                        <p:attrNameLst>
                                          <p:attrName>ppt_x</p:attrName>
                                        </p:attrNameLst>
                                      </p:cBhvr>
                                      <p:tavLst>
                                        <p:tav tm="0">
                                          <p:val>
                                            <p:strVal val="#ppt_x"/>
                                          </p:val>
                                        </p:tav>
                                        <p:tav tm="100000">
                                          <p:val>
                                            <p:strVal val="#ppt_x"/>
                                          </p:val>
                                        </p:tav>
                                      </p:tavLst>
                                    </p:anim>
                                    <p:anim calcmode="lin" valueType="num">
                                      <p:cBhvr additive="base">
                                        <p:cTn id="33" dur="500" fill="hold"/>
                                        <p:tgtEl>
                                          <p:spTgt spid="33"/>
                                        </p:tgtEl>
                                        <p:attrNameLst>
                                          <p:attrName>ppt_y</p:attrName>
                                        </p:attrNameLst>
                                      </p:cBhvr>
                                      <p:tavLst>
                                        <p:tav tm="0">
                                          <p:val>
                                            <p:strVal val="0-#ppt_h/2"/>
                                          </p:val>
                                        </p:tav>
                                        <p:tav tm="100000">
                                          <p:val>
                                            <p:strVal val="#ppt_y"/>
                                          </p:val>
                                        </p:tav>
                                      </p:tavLst>
                                    </p:anim>
                                  </p:childTnLst>
                                </p:cTn>
                              </p:par>
                            </p:childTnLst>
                          </p:cTn>
                        </p:par>
                        <p:par>
                          <p:cTn id="34" fill="hold">
                            <p:stCondLst>
                              <p:cond delay="1500"/>
                            </p:stCondLst>
                            <p:childTnLst>
                              <p:par>
                                <p:cTn id="35" presetID="2" presetClass="entr" presetSubtype="1" fill="hold" nodeType="afterEffect">
                                  <p:stCondLst>
                                    <p:cond delay="0"/>
                                  </p:stCondLst>
                                  <p:childTnLst>
                                    <p:set>
                                      <p:cBhvr>
                                        <p:cTn id="36" dur="1" fill="hold">
                                          <p:stCondLst>
                                            <p:cond delay="0"/>
                                          </p:stCondLst>
                                        </p:cTn>
                                        <p:tgtEl>
                                          <p:spTgt spid="38"/>
                                        </p:tgtEl>
                                        <p:attrNameLst>
                                          <p:attrName>style.visibility</p:attrName>
                                        </p:attrNameLst>
                                      </p:cBhvr>
                                      <p:to>
                                        <p:strVal val="visible"/>
                                      </p:to>
                                    </p:set>
                                    <p:anim calcmode="lin" valueType="num">
                                      <p:cBhvr additive="base">
                                        <p:cTn id="37" dur="500" fill="hold"/>
                                        <p:tgtEl>
                                          <p:spTgt spid="38"/>
                                        </p:tgtEl>
                                        <p:attrNameLst>
                                          <p:attrName>ppt_x</p:attrName>
                                        </p:attrNameLst>
                                      </p:cBhvr>
                                      <p:tavLst>
                                        <p:tav tm="0">
                                          <p:val>
                                            <p:strVal val="#ppt_x"/>
                                          </p:val>
                                        </p:tav>
                                        <p:tav tm="100000">
                                          <p:val>
                                            <p:strVal val="#ppt_x"/>
                                          </p:val>
                                        </p:tav>
                                      </p:tavLst>
                                    </p:anim>
                                    <p:anim calcmode="lin" valueType="num">
                                      <p:cBhvr additive="base">
                                        <p:cTn id="38" dur="500" fill="hold"/>
                                        <p:tgtEl>
                                          <p:spTgt spid="38"/>
                                        </p:tgtEl>
                                        <p:attrNameLst>
                                          <p:attrName>ppt_y</p:attrName>
                                        </p:attrNameLst>
                                      </p:cBhvr>
                                      <p:tavLst>
                                        <p:tav tm="0">
                                          <p:val>
                                            <p:strVal val="0-#ppt_h/2"/>
                                          </p:val>
                                        </p:tav>
                                        <p:tav tm="100000">
                                          <p:val>
                                            <p:strVal val="#ppt_y"/>
                                          </p:val>
                                        </p:tav>
                                      </p:tavLst>
                                    </p:anim>
                                  </p:childTnLst>
                                </p:cTn>
                              </p:par>
                            </p:childTnLst>
                          </p:cTn>
                        </p:par>
                        <p:par>
                          <p:cTn id="39" fill="hold">
                            <p:stCondLst>
                              <p:cond delay="2000"/>
                            </p:stCondLst>
                            <p:childTnLst>
                              <p:par>
                                <p:cTn id="40" presetID="2" presetClass="entr" presetSubtype="1" fill="hold" nodeType="afterEffect">
                                  <p:stCondLst>
                                    <p:cond delay="0"/>
                                  </p:stCondLst>
                                  <p:childTnLst>
                                    <p:set>
                                      <p:cBhvr>
                                        <p:cTn id="41" dur="1" fill="hold">
                                          <p:stCondLst>
                                            <p:cond delay="0"/>
                                          </p:stCondLst>
                                        </p:cTn>
                                        <p:tgtEl>
                                          <p:spTgt spid="49"/>
                                        </p:tgtEl>
                                        <p:attrNameLst>
                                          <p:attrName>style.visibility</p:attrName>
                                        </p:attrNameLst>
                                      </p:cBhvr>
                                      <p:to>
                                        <p:strVal val="visible"/>
                                      </p:to>
                                    </p:set>
                                    <p:anim calcmode="lin" valueType="num">
                                      <p:cBhvr additive="base">
                                        <p:cTn id="42" dur="500" fill="hold"/>
                                        <p:tgtEl>
                                          <p:spTgt spid="49"/>
                                        </p:tgtEl>
                                        <p:attrNameLst>
                                          <p:attrName>ppt_x</p:attrName>
                                        </p:attrNameLst>
                                      </p:cBhvr>
                                      <p:tavLst>
                                        <p:tav tm="0">
                                          <p:val>
                                            <p:strVal val="#ppt_x"/>
                                          </p:val>
                                        </p:tav>
                                        <p:tav tm="100000">
                                          <p:val>
                                            <p:strVal val="#ppt_x"/>
                                          </p:val>
                                        </p:tav>
                                      </p:tavLst>
                                    </p:anim>
                                    <p:anim calcmode="lin" valueType="num">
                                      <p:cBhvr additive="base">
                                        <p:cTn id="43" dur="500" fill="hold"/>
                                        <p:tgtEl>
                                          <p:spTgt spid="49"/>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46"/>
                                        </p:tgtEl>
                                        <p:attrNameLst>
                                          <p:attrName>style.visibility</p:attrName>
                                        </p:attrNameLst>
                                      </p:cBhvr>
                                      <p:to>
                                        <p:strVal val="visible"/>
                                      </p:to>
                                    </p:set>
                                    <p:animEffect transition="in" filter="circle(in)">
                                      <p:cBhvr>
                                        <p:cTn id="48" dur="2000"/>
                                        <p:tgtEl>
                                          <p:spTgt spid="46"/>
                                        </p:tgtEl>
                                      </p:cBhvr>
                                    </p:animEffect>
                                  </p:childTnLst>
                                </p:cTn>
                              </p:par>
                            </p:childTnLst>
                          </p:cTn>
                        </p:par>
                        <p:par>
                          <p:cTn id="49" fill="hold">
                            <p:stCondLst>
                              <p:cond delay="2000"/>
                            </p:stCondLst>
                            <p:childTnLst>
                              <p:par>
                                <p:cTn id="50" presetID="22" presetClass="entr" presetSubtype="2" fill="hold" grpId="0" nodeType="after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wipe(right)">
                                      <p:cBhvr>
                                        <p:cTn id="52" dur="500"/>
                                        <p:tgtEl>
                                          <p:spTgt spid="54"/>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1" fill="hold" nodeType="clickEffect">
                                  <p:stCondLst>
                                    <p:cond delay="0"/>
                                  </p:stCondLst>
                                  <p:childTnLst>
                                    <p:set>
                                      <p:cBhvr>
                                        <p:cTn id="56" dur="1" fill="hold">
                                          <p:stCondLst>
                                            <p:cond delay="0"/>
                                          </p:stCondLst>
                                        </p:cTn>
                                        <p:tgtEl>
                                          <p:spTgt spid="43"/>
                                        </p:tgtEl>
                                        <p:attrNameLst>
                                          <p:attrName>style.visibility</p:attrName>
                                        </p:attrNameLst>
                                      </p:cBhvr>
                                      <p:to>
                                        <p:strVal val="visible"/>
                                      </p:to>
                                    </p:set>
                                    <p:anim calcmode="lin" valueType="num">
                                      <p:cBhvr additive="base">
                                        <p:cTn id="57" dur="500" fill="hold"/>
                                        <p:tgtEl>
                                          <p:spTgt spid="43"/>
                                        </p:tgtEl>
                                        <p:attrNameLst>
                                          <p:attrName>ppt_x</p:attrName>
                                        </p:attrNameLst>
                                      </p:cBhvr>
                                      <p:tavLst>
                                        <p:tav tm="0">
                                          <p:val>
                                            <p:strVal val="#ppt_x"/>
                                          </p:val>
                                        </p:tav>
                                        <p:tav tm="100000">
                                          <p:val>
                                            <p:strVal val="#ppt_x"/>
                                          </p:val>
                                        </p:tav>
                                      </p:tavLst>
                                    </p:anim>
                                    <p:anim calcmode="lin" valueType="num">
                                      <p:cBhvr additive="base">
                                        <p:cTn id="58" dur="500" fill="hold"/>
                                        <p:tgtEl>
                                          <p:spTgt spid="43"/>
                                        </p:tgtEl>
                                        <p:attrNameLst>
                                          <p:attrName>ppt_y</p:attrName>
                                        </p:attrNameLst>
                                      </p:cBhvr>
                                      <p:tavLst>
                                        <p:tav tm="0">
                                          <p:val>
                                            <p:strVal val="0-#ppt_h/2"/>
                                          </p:val>
                                        </p:tav>
                                        <p:tav tm="100000">
                                          <p:val>
                                            <p:strVal val="#ppt_y"/>
                                          </p:val>
                                        </p:tav>
                                      </p:tavLst>
                                    </p:anim>
                                  </p:childTnLst>
                                </p:cTn>
                              </p:par>
                            </p:childTnLst>
                          </p:cTn>
                        </p:par>
                        <p:par>
                          <p:cTn id="59" fill="hold">
                            <p:stCondLst>
                              <p:cond delay="500"/>
                            </p:stCondLst>
                            <p:childTnLst>
                              <p:par>
                                <p:cTn id="60" presetID="2" presetClass="entr" presetSubtype="3" fill="hold" nodeType="afterEffect">
                                  <p:stCondLst>
                                    <p:cond delay="750"/>
                                  </p:stCondLst>
                                  <p:childTnLst>
                                    <p:set>
                                      <p:cBhvr>
                                        <p:cTn id="61" dur="1" fill="hold">
                                          <p:stCondLst>
                                            <p:cond delay="0"/>
                                          </p:stCondLst>
                                        </p:cTn>
                                        <p:tgtEl>
                                          <p:spTgt spid="55"/>
                                        </p:tgtEl>
                                        <p:attrNameLst>
                                          <p:attrName>style.visibility</p:attrName>
                                        </p:attrNameLst>
                                      </p:cBhvr>
                                      <p:to>
                                        <p:strVal val="visible"/>
                                      </p:to>
                                    </p:set>
                                    <p:anim calcmode="lin" valueType="num">
                                      <p:cBhvr additive="base">
                                        <p:cTn id="62" dur="500" fill="hold"/>
                                        <p:tgtEl>
                                          <p:spTgt spid="55"/>
                                        </p:tgtEl>
                                        <p:attrNameLst>
                                          <p:attrName>ppt_x</p:attrName>
                                        </p:attrNameLst>
                                      </p:cBhvr>
                                      <p:tavLst>
                                        <p:tav tm="0">
                                          <p:val>
                                            <p:strVal val="1+#ppt_w/2"/>
                                          </p:val>
                                        </p:tav>
                                        <p:tav tm="100000">
                                          <p:val>
                                            <p:strVal val="#ppt_x"/>
                                          </p:val>
                                        </p:tav>
                                      </p:tavLst>
                                    </p:anim>
                                    <p:anim calcmode="lin" valueType="num">
                                      <p:cBhvr additive="base">
                                        <p:cTn id="63" dur="500" fill="hold"/>
                                        <p:tgtEl>
                                          <p:spTgt spid="55"/>
                                        </p:tgtEl>
                                        <p:attrNameLst>
                                          <p:attrName>ppt_y</p:attrName>
                                        </p:attrNameLst>
                                      </p:cBhvr>
                                      <p:tavLst>
                                        <p:tav tm="0">
                                          <p:val>
                                            <p:strVal val="0-#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wipe(down)">
                                      <p:cBhvr>
                                        <p:cTn id="68" dur="500"/>
                                        <p:tgtEl>
                                          <p:spTgt spid="18"/>
                                        </p:tgtEl>
                                      </p:cBhvr>
                                    </p:animEffect>
                                  </p:childTnLst>
                                </p:cTn>
                              </p:par>
                            </p:childTnLst>
                          </p:cTn>
                        </p:par>
                        <p:par>
                          <p:cTn id="69" fill="hold">
                            <p:stCondLst>
                              <p:cond delay="500"/>
                            </p:stCondLst>
                            <p:childTnLst>
                              <p:par>
                                <p:cTn id="70" presetID="16" presetClass="entr" presetSubtype="21" fill="hold" grpId="0" nodeType="afterEffect">
                                  <p:stCondLst>
                                    <p:cond delay="0"/>
                                  </p:stCondLst>
                                  <p:childTnLst>
                                    <p:set>
                                      <p:cBhvr>
                                        <p:cTn id="71" dur="1" fill="hold">
                                          <p:stCondLst>
                                            <p:cond delay="0"/>
                                          </p:stCondLst>
                                        </p:cTn>
                                        <p:tgtEl>
                                          <p:spTgt spid="63"/>
                                        </p:tgtEl>
                                        <p:attrNameLst>
                                          <p:attrName>style.visibility</p:attrName>
                                        </p:attrNameLst>
                                      </p:cBhvr>
                                      <p:to>
                                        <p:strVal val="visible"/>
                                      </p:to>
                                    </p:set>
                                    <p:animEffect transition="in" filter="barn(inVertical)">
                                      <p:cBhvr>
                                        <p:cTn id="72" dur="500"/>
                                        <p:tgtEl>
                                          <p:spTgt spid="63"/>
                                        </p:tgtEl>
                                      </p:cBhvr>
                                    </p:animEffect>
                                  </p:childTnLst>
                                </p:cTn>
                              </p:par>
                            </p:childTnLst>
                          </p:cTn>
                        </p:par>
                        <p:par>
                          <p:cTn id="73" fill="hold">
                            <p:stCondLst>
                              <p:cond delay="1000"/>
                            </p:stCondLst>
                            <p:childTnLst>
                              <p:par>
                                <p:cTn id="74" presetID="53" presetClass="entr" presetSubtype="16" fill="hold" grpId="0" nodeType="afterEffect">
                                  <p:stCondLst>
                                    <p:cond delay="250"/>
                                  </p:stCondLst>
                                  <p:childTnLst>
                                    <p:set>
                                      <p:cBhvr>
                                        <p:cTn id="75" dur="1" fill="hold">
                                          <p:stCondLst>
                                            <p:cond delay="0"/>
                                          </p:stCondLst>
                                        </p:cTn>
                                        <p:tgtEl>
                                          <p:spTgt spid="62"/>
                                        </p:tgtEl>
                                        <p:attrNameLst>
                                          <p:attrName>style.visibility</p:attrName>
                                        </p:attrNameLst>
                                      </p:cBhvr>
                                      <p:to>
                                        <p:strVal val="visible"/>
                                      </p:to>
                                    </p:set>
                                    <p:anim calcmode="lin" valueType="num">
                                      <p:cBhvr>
                                        <p:cTn id="76" dur="500" fill="hold"/>
                                        <p:tgtEl>
                                          <p:spTgt spid="62"/>
                                        </p:tgtEl>
                                        <p:attrNameLst>
                                          <p:attrName>ppt_w</p:attrName>
                                        </p:attrNameLst>
                                      </p:cBhvr>
                                      <p:tavLst>
                                        <p:tav tm="0">
                                          <p:val>
                                            <p:fltVal val="0"/>
                                          </p:val>
                                        </p:tav>
                                        <p:tav tm="100000">
                                          <p:val>
                                            <p:strVal val="#ppt_w"/>
                                          </p:val>
                                        </p:tav>
                                      </p:tavLst>
                                    </p:anim>
                                    <p:anim calcmode="lin" valueType="num">
                                      <p:cBhvr>
                                        <p:cTn id="77" dur="500" fill="hold"/>
                                        <p:tgtEl>
                                          <p:spTgt spid="62"/>
                                        </p:tgtEl>
                                        <p:attrNameLst>
                                          <p:attrName>ppt_h</p:attrName>
                                        </p:attrNameLst>
                                      </p:cBhvr>
                                      <p:tavLst>
                                        <p:tav tm="0">
                                          <p:val>
                                            <p:fltVal val="0"/>
                                          </p:val>
                                        </p:tav>
                                        <p:tav tm="100000">
                                          <p:val>
                                            <p:strVal val="#ppt_h"/>
                                          </p:val>
                                        </p:tav>
                                      </p:tavLst>
                                    </p:anim>
                                    <p:animEffect transition="in" filter="fade">
                                      <p:cBhvr>
                                        <p:cTn id="78" dur="500"/>
                                        <p:tgtEl>
                                          <p:spTgt spid="62"/>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59"/>
                                        </p:tgtEl>
                                        <p:attrNameLst>
                                          <p:attrName>style.visibility</p:attrName>
                                        </p:attrNameLst>
                                      </p:cBhvr>
                                      <p:to>
                                        <p:strVal val="visible"/>
                                      </p:to>
                                    </p:set>
                                    <p:animEffect transition="in" filter="barn(inVertical)">
                                      <p:cBhvr>
                                        <p:cTn id="83" dur="500"/>
                                        <p:tgtEl>
                                          <p:spTgt spid="59"/>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2" fill="hold" grpId="0" nodeType="clickEffect">
                                  <p:stCondLst>
                                    <p:cond delay="0"/>
                                  </p:stCondLst>
                                  <p:childTnLst>
                                    <p:set>
                                      <p:cBhvr>
                                        <p:cTn id="87" dur="1" fill="hold">
                                          <p:stCondLst>
                                            <p:cond delay="0"/>
                                          </p:stCondLst>
                                        </p:cTn>
                                        <p:tgtEl>
                                          <p:spTgt spid="60"/>
                                        </p:tgtEl>
                                        <p:attrNameLst>
                                          <p:attrName>style.visibility</p:attrName>
                                        </p:attrNameLst>
                                      </p:cBhvr>
                                      <p:to>
                                        <p:strVal val="visible"/>
                                      </p:to>
                                    </p:set>
                                    <p:animEffect transition="in" filter="wipe(right)">
                                      <p:cBhvr>
                                        <p:cTn id="88" dur="500"/>
                                        <p:tgtEl>
                                          <p:spTgt spid="60"/>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grpId="0" nodeType="clickEffect">
                                  <p:stCondLst>
                                    <p:cond delay="0"/>
                                  </p:stCondLst>
                                  <p:childTnLst>
                                    <p:set>
                                      <p:cBhvr>
                                        <p:cTn id="92" dur="1" fill="hold">
                                          <p:stCondLst>
                                            <p:cond delay="0"/>
                                          </p:stCondLst>
                                        </p:cTn>
                                        <p:tgtEl>
                                          <p:spTgt spid="58"/>
                                        </p:tgtEl>
                                        <p:attrNameLst>
                                          <p:attrName>style.visibility</p:attrName>
                                        </p:attrNameLst>
                                      </p:cBhvr>
                                      <p:to>
                                        <p:strVal val="visible"/>
                                      </p:to>
                                    </p:set>
                                    <p:anim calcmode="lin" valueType="num">
                                      <p:cBhvr>
                                        <p:cTn id="93" dur="500" fill="hold"/>
                                        <p:tgtEl>
                                          <p:spTgt spid="58"/>
                                        </p:tgtEl>
                                        <p:attrNameLst>
                                          <p:attrName>ppt_w</p:attrName>
                                        </p:attrNameLst>
                                      </p:cBhvr>
                                      <p:tavLst>
                                        <p:tav tm="0">
                                          <p:val>
                                            <p:fltVal val="0"/>
                                          </p:val>
                                        </p:tav>
                                        <p:tav tm="100000">
                                          <p:val>
                                            <p:strVal val="#ppt_w"/>
                                          </p:val>
                                        </p:tav>
                                      </p:tavLst>
                                    </p:anim>
                                    <p:anim calcmode="lin" valueType="num">
                                      <p:cBhvr>
                                        <p:cTn id="94" dur="500" fill="hold"/>
                                        <p:tgtEl>
                                          <p:spTgt spid="58"/>
                                        </p:tgtEl>
                                        <p:attrNameLst>
                                          <p:attrName>ppt_h</p:attrName>
                                        </p:attrNameLst>
                                      </p:cBhvr>
                                      <p:tavLst>
                                        <p:tav tm="0">
                                          <p:val>
                                            <p:fltVal val="0"/>
                                          </p:val>
                                        </p:tav>
                                        <p:tav tm="100000">
                                          <p:val>
                                            <p:strVal val="#ppt_h"/>
                                          </p:val>
                                        </p:tav>
                                      </p:tavLst>
                                    </p:anim>
                                    <p:animEffect transition="in" filter="fade">
                                      <p:cBhvr>
                                        <p:cTn id="95" dur="500"/>
                                        <p:tgtEl>
                                          <p:spTgt spid="58"/>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37" fill="hold" grpId="0" nodeType="clickEffect">
                                  <p:stCondLst>
                                    <p:cond delay="0"/>
                                  </p:stCondLst>
                                  <p:childTnLst>
                                    <p:set>
                                      <p:cBhvr>
                                        <p:cTn id="99" dur="1" fill="hold">
                                          <p:stCondLst>
                                            <p:cond delay="0"/>
                                          </p:stCondLst>
                                        </p:cTn>
                                        <p:tgtEl>
                                          <p:spTgt spid="61"/>
                                        </p:tgtEl>
                                        <p:attrNameLst>
                                          <p:attrName>style.visibility</p:attrName>
                                        </p:attrNameLst>
                                      </p:cBhvr>
                                      <p:to>
                                        <p:strVal val="visible"/>
                                      </p:to>
                                    </p:set>
                                    <p:animEffect transition="in" filter="barn(outVertical)">
                                      <p:cBhvr>
                                        <p:cTn id="100"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8" grpId="0" animBg="1"/>
      <p:bldP spid="59" grpId="0" animBg="1"/>
      <p:bldP spid="60" grpId="0" animBg="1"/>
      <p:bldP spid="61" grpId="0" animBg="1"/>
      <p:bldP spid="62" grpId="0" animBg="1"/>
      <p:bldP spid="6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dirty="0"/>
              <a:t>יצחק רסלר  </a:t>
            </a:r>
            <a:r>
              <a:rPr lang="en-US" dirty="0"/>
              <a:t>izakrossler@gmail.com </a:t>
            </a:r>
            <a:endParaRPr lang="he-IL" dirty="0"/>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2</a:t>
            </a:fld>
            <a:endParaRPr lang="he-IL"/>
          </a:p>
        </p:txBody>
      </p:sp>
      <p:sp>
        <p:nvSpPr>
          <p:cNvPr id="5" name="מלבן 4"/>
          <p:cNvSpPr/>
          <p:nvPr/>
        </p:nvSpPr>
        <p:spPr>
          <a:xfrm>
            <a:off x="1468582" y="76399"/>
            <a:ext cx="8044873" cy="861774"/>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א</a:t>
            </a:r>
          </a:p>
          <a:p>
            <a:r>
              <a:rPr lang="he-IL" b="1" dirty="0">
                <a:solidFill>
                  <a:srgbClr val="222222"/>
                </a:solidFill>
                <a:latin typeface="Narkisim" panose="020E0502050101010101" pitchFamily="34" charset="-79"/>
                <a:cs typeface="Narkisim" panose="020E0502050101010101" pitchFamily="34" charset="-79"/>
              </a:rPr>
              <a:t>מתני'</a:t>
            </a:r>
            <a:r>
              <a:rPr lang="he-IL" dirty="0">
                <a:solidFill>
                  <a:srgbClr val="222222"/>
                </a:solidFill>
                <a:latin typeface="Narkisim" panose="020E0502050101010101" pitchFamily="34" charset="-79"/>
                <a:cs typeface="Narkisim" panose="020E0502050101010101" pitchFamily="34" charset="-79"/>
              </a:rPr>
              <a:t> שלשה </a:t>
            </a:r>
            <a:r>
              <a:rPr lang="he-IL" dirty="0" err="1">
                <a:solidFill>
                  <a:srgbClr val="222222"/>
                </a:solidFill>
                <a:latin typeface="Narkisim" panose="020E0502050101010101" pitchFamily="34" charset="-79"/>
                <a:cs typeface="Narkisim" panose="020E0502050101010101" pitchFamily="34" charset="-79"/>
              </a:rPr>
              <a:t>אחין</a:t>
            </a:r>
            <a:r>
              <a:rPr lang="he-IL" dirty="0">
                <a:solidFill>
                  <a:srgbClr val="222222"/>
                </a:solidFill>
                <a:latin typeface="Narkisim" panose="020E0502050101010101" pitchFamily="34" charset="-79"/>
                <a:cs typeface="Narkisim" panose="020E0502050101010101" pitchFamily="34" charset="-79"/>
              </a:rPr>
              <a:t> שנים מהם נשואים שתי אחיות ואחד נשוי נכרית מת אחד מבעלי אחיות וכנס נשוי נכרית את אשתו ומת הראשונה יוצאה משום אחות </a:t>
            </a:r>
            <a:r>
              <a:rPr lang="he-IL" dirty="0" err="1">
                <a:solidFill>
                  <a:srgbClr val="222222"/>
                </a:solidFill>
                <a:latin typeface="Narkisim" panose="020E0502050101010101" pitchFamily="34" charset="-79"/>
                <a:cs typeface="Narkisim" panose="020E0502050101010101" pitchFamily="34" charset="-79"/>
              </a:rPr>
              <a:t>אשה</a:t>
            </a:r>
            <a:r>
              <a:rPr lang="he-IL" dirty="0">
                <a:solidFill>
                  <a:srgbClr val="222222"/>
                </a:solidFill>
                <a:latin typeface="Narkisim" panose="020E0502050101010101" pitchFamily="34" charset="-79"/>
                <a:cs typeface="Narkisim" panose="020E0502050101010101" pitchFamily="34" charset="-79"/>
              </a:rPr>
              <a:t> ושניה משום צרתה </a:t>
            </a:r>
          </a:p>
        </p:txBody>
      </p:sp>
      <p:grpSp>
        <p:nvGrpSpPr>
          <p:cNvPr id="6" name="קבוצה 5"/>
          <p:cNvGrpSpPr/>
          <p:nvPr/>
        </p:nvGrpSpPr>
        <p:grpSpPr>
          <a:xfrm>
            <a:off x="5528415" y="2427042"/>
            <a:ext cx="939800" cy="990600"/>
            <a:chOff x="4794371" y="3098561"/>
            <a:chExt cx="939800" cy="9906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p:cNvGrpSpPr/>
          <p:nvPr/>
        </p:nvGrpSpPr>
        <p:grpSpPr>
          <a:xfrm>
            <a:off x="1233070" y="1402286"/>
            <a:ext cx="1170677" cy="914400"/>
            <a:chOff x="3976777" y="2854245"/>
            <a:chExt cx="1170677" cy="9144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1" name="TextBox 10"/>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2" name="קבוצה 11"/>
          <p:cNvGrpSpPr/>
          <p:nvPr/>
        </p:nvGrpSpPr>
        <p:grpSpPr>
          <a:xfrm>
            <a:off x="9225166" y="4391262"/>
            <a:ext cx="1274312" cy="1092200"/>
            <a:chOff x="5399538" y="2882900"/>
            <a:chExt cx="1274312" cy="10922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4" name="TextBox 13"/>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5" name="קבוצה 14"/>
          <p:cNvGrpSpPr/>
          <p:nvPr/>
        </p:nvGrpSpPr>
        <p:grpSpPr>
          <a:xfrm>
            <a:off x="5641454" y="4594462"/>
            <a:ext cx="761162" cy="889000"/>
            <a:chOff x="4565410" y="4442364"/>
            <a:chExt cx="761162" cy="8890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17" name="TextBox 16"/>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18" name="קבוצה 17"/>
          <p:cNvGrpSpPr/>
          <p:nvPr/>
        </p:nvGrpSpPr>
        <p:grpSpPr>
          <a:xfrm>
            <a:off x="975228" y="4631362"/>
            <a:ext cx="986708" cy="1003300"/>
            <a:chOff x="5011768" y="3997025"/>
            <a:chExt cx="986708" cy="1003300"/>
          </a:xfrm>
        </p:grpSpPr>
        <p:pic>
          <p:nvPicPr>
            <p:cNvPr id="19" name="תמונה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20" name="TextBox 19"/>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21" name="קבוצה 20"/>
          <p:cNvGrpSpPr/>
          <p:nvPr/>
        </p:nvGrpSpPr>
        <p:grpSpPr>
          <a:xfrm>
            <a:off x="9284472" y="1364186"/>
            <a:ext cx="1155700" cy="990600"/>
            <a:chOff x="7695484" y="1138474"/>
            <a:chExt cx="1155700" cy="990600"/>
          </a:xfrm>
        </p:grpSpPr>
        <p:pic>
          <p:nvPicPr>
            <p:cNvPr id="22" name="תמונה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3" name="TextBox 22"/>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4" name="קבוצה 23">
            <a:extLst>
              <a:ext uri="{FF2B5EF4-FFF2-40B4-BE49-F238E27FC236}">
                <a16:creationId xmlns:a16="http://schemas.microsoft.com/office/drawing/2014/main" id="{7C05EF3F-28CA-4887-B014-466726C0A872}"/>
              </a:ext>
            </a:extLst>
          </p:cNvPr>
          <p:cNvGrpSpPr/>
          <p:nvPr/>
        </p:nvGrpSpPr>
        <p:grpSpPr>
          <a:xfrm rot="21395902">
            <a:off x="2164832" y="1477833"/>
            <a:ext cx="7385824" cy="926385"/>
            <a:chOff x="4326228" y="242702"/>
            <a:chExt cx="1731182" cy="926385"/>
          </a:xfrm>
        </p:grpSpPr>
        <p:sp>
          <p:nvSpPr>
            <p:cNvPr id="25"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TextBox 25">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27" name="קבוצה 26"/>
          <p:cNvGrpSpPr/>
          <p:nvPr/>
        </p:nvGrpSpPr>
        <p:grpSpPr>
          <a:xfrm>
            <a:off x="6468215" y="4698936"/>
            <a:ext cx="3001179" cy="696877"/>
            <a:chOff x="8202961" y="3266592"/>
            <a:chExt cx="1821574" cy="696877"/>
          </a:xfrm>
        </p:grpSpPr>
        <p:sp>
          <p:nvSpPr>
            <p:cNvPr id="28" name="חץ למעלה-למטה 27"/>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30" name="קבוצה 29"/>
          <p:cNvGrpSpPr/>
          <p:nvPr/>
        </p:nvGrpSpPr>
        <p:grpSpPr>
          <a:xfrm rot="5871424">
            <a:off x="648513" y="3222273"/>
            <a:ext cx="2201786" cy="573531"/>
            <a:chOff x="5563562" y="4653444"/>
            <a:chExt cx="860364" cy="573531"/>
          </a:xfrm>
          <a:solidFill>
            <a:schemeClr val="accent6">
              <a:lumMod val="75000"/>
            </a:schemeClr>
          </a:solidFill>
        </p:grpSpPr>
        <p:grpSp>
          <p:nvGrpSpPr>
            <p:cNvPr id="31" name="קבוצה 30"/>
            <p:cNvGrpSpPr/>
            <p:nvPr/>
          </p:nvGrpSpPr>
          <p:grpSpPr>
            <a:xfrm>
              <a:off x="5563562" y="4653444"/>
              <a:ext cx="860364" cy="573531"/>
              <a:chOff x="3450566" y="4015722"/>
              <a:chExt cx="1035170" cy="573531"/>
            </a:xfrm>
            <a:grpFill/>
          </p:grpSpPr>
          <p:sp>
            <p:nvSpPr>
              <p:cNvPr id="33" name="חץ ימינה 3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TextBox 3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2" name="TextBox 3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5" name="קבוצה 34"/>
          <p:cNvGrpSpPr/>
          <p:nvPr/>
        </p:nvGrpSpPr>
        <p:grpSpPr>
          <a:xfrm rot="5758432">
            <a:off x="5507486" y="3760865"/>
            <a:ext cx="1248553" cy="573531"/>
            <a:chOff x="5563562" y="4653444"/>
            <a:chExt cx="860364" cy="573531"/>
          </a:xfrm>
          <a:solidFill>
            <a:schemeClr val="accent6">
              <a:lumMod val="75000"/>
            </a:schemeClr>
          </a:solidFill>
        </p:grpSpPr>
        <p:grpSp>
          <p:nvGrpSpPr>
            <p:cNvPr id="36" name="קבוצה 35"/>
            <p:cNvGrpSpPr/>
            <p:nvPr/>
          </p:nvGrpSpPr>
          <p:grpSpPr>
            <a:xfrm>
              <a:off x="5563562" y="4653444"/>
              <a:ext cx="860364" cy="573531"/>
              <a:chOff x="3450566" y="4015722"/>
              <a:chExt cx="1035170" cy="573531"/>
            </a:xfrm>
            <a:grpFill/>
          </p:grpSpPr>
          <p:sp>
            <p:nvSpPr>
              <p:cNvPr id="38" name="חץ ימינה 3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9" name="TextBox 38"/>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7" name="TextBox 36"/>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0" name="קבוצה 39"/>
          <p:cNvGrpSpPr/>
          <p:nvPr/>
        </p:nvGrpSpPr>
        <p:grpSpPr>
          <a:xfrm rot="5594677">
            <a:off x="9055038" y="3139806"/>
            <a:ext cx="1948068" cy="573531"/>
            <a:chOff x="5563562" y="4653444"/>
            <a:chExt cx="860364" cy="573531"/>
          </a:xfrm>
          <a:solidFill>
            <a:schemeClr val="accent6">
              <a:lumMod val="75000"/>
            </a:schemeClr>
          </a:solidFill>
        </p:grpSpPr>
        <p:grpSp>
          <p:nvGrpSpPr>
            <p:cNvPr id="41" name="קבוצה 40"/>
            <p:cNvGrpSpPr/>
            <p:nvPr/>
          </p:nvGrpSpPr>
          <p:grpSpPr>
            <a:xfrm>
              <a:off x="5563562" y="4653444"/>
              <a:ext cx="860364" cy="573531"/>
              <a:chOff x="3450566" y="4015722"/>
              <a:chExt cx="1035170" cy="573531"/>
            </a:xfrm>
            <a:grpFill/>
          </p:grpSpPr>
          <p:sp>
            <p:nvSpPr>
              <p:cNvPr id="43" name="חץ ימינה 4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TextBox 4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2" name="TextBox 4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5" name="קבוצה 44"/>
          <p:cNvGrpSpPr/>
          <p:nvPr/>
        </p:nvGrpSpPr>
        <p:grpSpPr>
          <a:xfrm>
            <a:off x="6332180" y="1818350"/>
            <a:ext cx="918803" cy="1053611"/>
            <a:chOff x="1117008" y="4316375"/>
            <a:chExt cx="1117699" cy="1882580"/>
          </a:xfrm>
        </p:grpSpPr>
        <p:pic>
          <p:nvPicPr>
            <p:cNvPr id="46" name="תמונה 4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7" name="TextBox 46"/>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48" name="קבוצה 47"/>
          <p:cNvGrpSpPr/>
          <p:nvPr/>
        </p:nvGrpSpPr>
        <p:grpSpPr>
          <a:xfrm rot="2073660">
            <a:off x="1778748" y="3144936"/>
            <a:ext cx="4100023" cy="775295"/>
            <a:chOff x="5330952" y="4553712"/>
            <a:chExt cx="1381960" cy="775295"/>
          </a:xfrm>
        </p:grpSpPr>
        <p:sp>
          <p:nvSpPr>
            <p:cNvPr id="49" name="חץ ימינה 48"/>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0" name="TextBox 49"/>
            <p:cNvSpPr txBox="1"/>
            <p:nvPr/>
          </p:nvSpPr>
          <p:spPr>
            <a:xfrm>
              <a:off x="5643638" y="4789627"/>
              <a:ext cx="685800" cy="369332"/>
            </a:xfrm>
            <a:prstGeom prst="rect">
              <a:avLst/>
            </a:prstGeom>
            <a:noFill/>
          </p:spPr>
          <p:txBody>
            <a:bodyPr wrap="square" rtlCol="1">
              <a:spAutoFit/>
            </a:bodyPr>
            <a:lstStyle/>
            <a:p>
              <a:r>
                <a:rPr lang="he-IL" b="1" dirty="0">
                  <a:solidFill>
                    <a:schemeClr val="bg1"/>
                  </a:solidFill>
                </a:rPr>
                <a:t>יהודה ייבם את רחל</a:t>
              </a:r>
            </a:p>
          </p:txBody>
        </p:sp>
      </p:grpSp>
      <p:grpSp>
        <p:nvGrpSpPr>
          <p:cNvPr id="51" name="קבוצה 50"/>
          <p:cNvGrpSpPr/>
          <p:nvPr/>
        </p:nvGrpSpPr>
        <p:grpSpPr>
          <a:xfrm>
            <a:off x="427898" y="1144245"/>
            <a:ext cx="918803" cy="1053611"/>
            <a:chOff x="1117008" y="4316375"/>
            <a:chExt cx="1117699" cy="1882580"/>
          </a:xfrm>
        </p:grpSpPr>
        <p:pic>
          <p:nvPicPr>
            <p:cNvPr id="52" name="תמונה 5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3" name="TextBox 52"/>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4" name="קשת מלאה 53"/>
          <p:cNvSpPr/>
          <p:nvPr/>
        </p:nvSpPr>
        <p:spPr>
          <a:xfrm rot="10800000">
            <a:off x="1233069" y="5131481"/>
            <a:ext cx="4987733" cy="882003"/>
          </a:xfrm>
          <a:prstGeom prst="blockArc">
            <a:avLst>
              <a:gd name="adj1" fmla="val 10680536"/>
              <a:gd name="adj2" fmla="val 0"/>
              <a:gd name="adj3" fmla="val 2500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55" name="TextBox 54"/>
          <p:cNvSpPr txBox="1"/>
          <p:nvPr/>
        </p:nvSpPr>
        <p:spPr>
          <a:xfrm>
            <a:off x="1895236" y="5644152"/>
            <a:ext cx="3602182" cy="369332"/>
          </a:xfrm>
          <a:prstGeom prst="rect">
            <a:avLst/>
          </a:prstGeom>
          <a:solidFill>
            <a:schemeClr val="tx2">
              <a:lumMod val="20000"/>
              <a:lumOff val="80000"/>
            </a:schemeClr>
          </a:solidFill>
        </p:spPr>
        <p:txBody>
          <a:bodyPr wrap="square" rtlCol="1">
            <a:spAutoFit/>
          </a:bodyPr>
          <a:lstStyle/>
          <a:p>
            <a:r>
              <a:rPr lang="he-IL" dirty="0"/>
              <a:t>רחל ודבורה נופלות לייבום לפני שמעון</a:t>
            </a:r>
          </a:p>
        </p:txBody>
      </p:sp>
      <p:sp>
        <p:nvSpPr>
          <p:cNvPr id="56" name="TextBox 55"/>
          <p:cNvSpPr txBox="1"/>
          <p:nvPr/>
        </p:nvSpPr>
        <p:spPr>
          <a:xfrm>
            <a:off x="6438915" y="5524011"/>
            <a:ext cx="2863707" cy="646331"/>
          </a:xfrm>
          <a:prstGeom prst="rect">
            <a:avLst/>
          </a:prstGeom>
          <a:solidFill>
            <a:schemeClr val="tx2">
              <a:lumMod val="20000"/>
              <a:lumOff val="80000"/>
            </a:schemeClr>
          </a:solidFill>
        </p:spPr>
        <p:txBody>
          <a:bodyPr wrap="square" rtlCol="1">
            <a:spAutoFit/>
          </a:bodyPr>
          <a:lstStyle/>
          <a:p>
            <a:r>
              <a:rPr lang="he-IL" dirty="0"/>
              <a:t>רחל יוצאת בלא כלום משום שהיא אחות אישה (לאה).</a:t>
            </a:r>
          </a:p>
        </p:txBody>
      </p:sp>
      <p:sp>
        <p:nvSpPr>
          <p:cNvPr id="57" name="TextBox 56"/>
          <p:cNvSpPr txBox="1"/>
          <p:nvPr/>
        </p:nvSpPr>
        <p:spPr>
          <a:xfrm>
            <a:off x="349749" y="4491101"/>
            <a:ext cx="3720101" cy="369332"/>
          </a:xfrm>
          <a:prstGeom prst="rect">
            <a:avLst/>
          </a:prstGeom>
          <a:solidFill>
            <a:schemeClr val="tx2">
              <a:lumMod val="20000"/>
              <a:lumOff val="80000"/>
            </a:schemeClr>
          </a:solidFill>
        </p:spPr>
        <p:txBody>
          <a:bodyPr wrap="square" rtlCol="1">
            <a:spAutoFit/>
          </a:bodyPr>
          <a:lstStyle/>
          <a:p>
            <a:r>
              <a:rPr lang="he-IL" dirty="0"/>
              <a:t>דבורה נפטרת משום שהיא צרת רחל</a:t>
            </a:r>
          </a:p>
        </p:txBody>
      </p:sp>
      <p:pic>
        <p:nvPicPr>
          <p:cNvPr id="58" name="תצוגת שקופית 20">
            <a:hlinkClick r:id="rId9" action="ppaction://hlinksldjump"/>
            <a:extLst>
              <a:ext uri="{FF2B5EF4-FFF2-40B4-BE49-F238E27FC236}">
                <a16:creationId xmlns:a16="http://schemas.microsoft.com/office/drawing/2014/main" id="{A50C56A8-673B-446D-9EC9-CF406F1C8723}"/>
              </a:ext>
            </a:extLst>
          </p:cNvPr>
          <p:cNvPicPr>
            <a:picLocks noGrp="1" noRot="1" noChangeAspect="1" noMove="1" noResize="1" noEditPoints="1" noAdjustHandles="1" noChangeArrowheads="1" noChangeShapeType="1"/>
          </p:cNvPicPr>
          <p:nvPr/>
        </p:nvPicPr>
        <p:blipFill>
          <a:blip r:embed="rId10"/>
          <a:stretch>
            <a:fillRect/>
          </a:stretch>
        </p:blipFill>
        <p:spPr>
          <a:xfrm>
            <a:off x="10296764" y="5802726"/>
            <a:ext cx="1718187" cy="966480"/>
          </a:xfrm>
          <a:prstGeom prst="rect">
            <a:avLst/>
          </a:prstGeom>
          <a:ln w="3175">
            <a:solidFill>
              <a:prstClr val="ltGray"/>
            </a:solidFill>
          </a:ln>
        </p:spPr>
      </p:pic>
      <p:sp>
        <p:nvSpPr>
          <p:cNvPr id="59" name="מלבן 58">
            <a:extLst>
              <a:ext uri="{FF2B5EF4-FFF2-40B4-BE49-F238E27FC236}">
                <a16:creationId xmlns:a16="http://schemas.microsoft.com/office/drawing/2014/main" id="{C713CE49-2E7B-4FA2-8B61-68A580BCBC3B}"/>
              </a:ext>
            </a:extLst>
          </p:cNvPr>
          <p:cNvSpPr/>
          <p:nvPr/>
        </p:nvSpPr>
        <p:spPr>
          <a:xfrm>
            <a:off x="10574808" y="5292659"/>
            <a:ext cx="1572867" cy="369332"/>
          </a:xfrm>
          <a:prstGeom prst="rect">
            <a:avLst/>
          </a:prstGeom>
        </p:spPr>
        <p:txBody>
          <a:bodyPr wrap="none">
            <a:spAutoFit/>
          </a:bodyPr>
          <a:lstStyle/>
          <a:p>
            <a:r>
              <a:rPr lang="he-IL" dirty="0"/>
              <a:t>להמשך המשנה</a:t>
            </a:r>
          </a:p>
        </p:txBody>
      </p:sp>
    </p:spTree>
    <p:extLst>
      <p:ext uri="{BB962C8B-B14F-4D97-AF65-F5344CB8AC3E}">
        <p14:creationId xmlns:p14="http://schemas.microsoft.com/office/powerpoint/2010/main" val="310683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par>
                          <p:cTn id="14" fill="hold">
                            <p:stCondLst>
                              <p:cond delay="500"/>
                            </p:stCondLst>
                            <p:childTnLst>
                              <p:par>
                                <p:cTn id="15" presetID="16" presetClass="entr" presetSubtype="37" fill="hold" nodeType="afterEffect">
                                  <p:stCondLst>
                                    <p:cond delay="250"/>
                                  </p:stCondLst>
                                  <p:childTnLst>
                                    <p:set>
                                      <p:cBhvr>
                                        <p:cTn id="16" dur="1" fill="hold">
                                          <p:stCondLst>
                                            <p:cond delay="0"/>
                                          </p:stCondLst>
                                        </p:cTn>
                                        <p:tgtEl>
                                          <p:spTgt spid="24"/>
                                        </p:tgtEl>
                                        <p:attrNameLst>
                                          <p:attrName>style.visibility</p:attrName>
                                        </p:attrNameLst>
                                      </p:cBhvr>
                                      <p:to>
                                        <p:strVal val="visible"/>
                                      </p:to>
                                    </p:set>
                                    <p:animEffect transition="in" filter="barn(outVertical)">
                                      <p:cBhvr>
                                        <p:cTn id="17" dur="500"/>
                                        <p:tgtEl>
                                          <p:spTgt spid="24"/>
                                        </p:tgtEl>
                                      </p:cBhvr>
                                    </p:animEffect>
                                  </p:childTnLst>
                                </p:cTn>
                              </p:par>
                            </p:childTnLst>
                          </p:cTn>
                        </p:par>
                        <p:par>
                          <p:cTn id="18" fill="hold">
                            <p:stCondLst>
                              <p:cond delay="1250"/>
                            </p:stCondLst>
                            <p:childTnLst>
                              <p:par>
                                <p:cTn id="19" presetID="22" presetClass="entr" presetSubtype="4" fill="hold" nodeType="afterEffect">
                                  <p:stCondLst>
                                    <p:cond delay="250"/>
                                  </p:stCondLst>
                                  <p:childTnLst>
                                    <p:set>
                                      <p:cBhvr>
                                        <p:cTn id="20" dur="1" fill="hold">
                                          <p:stCondLst>
                                            <p:cond delay="0"/>
                                          </p:stCondLst>
                                        </p:cTn>
                                        <p:tgtEl>
                                          <p:spTgt spid="12"/>
                                        </p:tgtEl>
                                        <p:attrNameLst>
                                          <p:attrName>style.visibility</p:attrName>
                                        </p:attrNameLst>
                                      </p:cBhvr>
                                      <p:to>
                                        <p:strVal val="visible"/>
                                      </p:to>
                                    </p:set>
                                    <p:animEffect transition="in" filter="wipe(down)">
                                      <p:cBhvr>
                                        <p:cTn id="21" dur="500"/>
                                        <p:tgtEl>
                                          <p:spTgt spid="12"/>
                                        </p:tgtEl>
                                      </p:cBhvr>
                                    </p:animEffect>
                                  </p:childTnLst>
                                </p:cTn>
                              </p:par>
                            </p:childTnLst>
                          </p:cTn>
                        </p:par>
                        <p:par>
                          <p:cTn id="22" fill="hold">
                            <p:stCondLst>
                              <p:cond delay="2000"/>
                            </p:stCondLst>
                            <p:childTnLst>
                              <p:par>
                                <p:cTn id="23" presetID="22" presetClass="entr" presetSubtype="4" fill="hold"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down)">
                                      <p:cBhvr>
                                        <p:cTn id="25" dur="500"/>
                                        <p:tgtEl>
                                          <p:spTgt spid="15"/>
                                        </p:tgtEl>
                                      </p:cBhvr>
                                    </p:animEffect>
                                  </p:childTnLst>
                                </p:cTn>
                              </p:par>
                            </p:childTnLst>
                          </p:cTn>
                        </p:par>
                        <p:par>
                          <p:cTn id="26" fill="hold">
                            <p:stCondLst>
                              <p:cond delay="2500"/>
                            </p:stCondLst>
                            <p:childTnLst>
                              <p:par>
                                <p:cTn id="27" presetID="16" presetClass="entr" presetSubtype="21" fill="hold" nodeType="afterEffect">
                                  <p:stCondLst>
                                    <p:cond delay="250"/>
                                  </p:stCondLst>
                                  <p:childTnLst>
                                    <p:set>
                                      <p:cBhvr>
                                        <p:cTn id="28" dur="1" fill="hold">
                                          <p:stCondLst>
                                            <p:cond delay="0"/>
                                          </p:stCondLst>
                                        </p:cTn>
                                        <p:tgtEl>
                                          <p:spTgt spid="27"/>
                                        </p:tgtEl>
                                        <p:attrNameLst>
                                          <p:attrName>style.visibility</p:attrName>
                                        </p:attrNameLst>
                                      </p:cBhvr>
                                      <p:to>
                                        <p:strVal val="visible"/>
                                      </p:to>
                                    </p:set>
                                    <p:animEffect transition="in" filter="barn(inVertical)">
                                      <p:cBhvr>
                                        <p:cTn id="29" dur="500"/>
                                        <p:tgtEl>
                                          <p:spTgt spid="27"/>
                                        </p:tgtEl>
                                      </p:cBhvr>
                                    </p:animEffect>
                                  </p:childTnLst>
                                </p:cTn>
                              </p:par>
                            </p:childTnLst>
                          </p:cTn>
                        </p:par>
                        <p:par>
                          <p:cTn id="30" fill="hold">
                            <p:stCondLst>
                              <p:cond delay="3250"/>
                            </p:stCondLst>
                            <p:childTnLst>
                              <p:par>
                                <p:cTn id="31" presetID="22" presetClass="entr" presetSubtype="4" fill="hold" nodeType="afterEffect">
                                  <p:stCondLst>
                                    <p:cond delay="25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1" fill="hold" nodeType="clickEffect">
                                  <p:stCondLst>
                                    <p:cond delay="0"/>
                                  </p:stCondLst>
                                  <p:childTnLst>
                                    <p:set>
                                      <p:cBhvr>
                                        <p:cTn id="37" dur="1" fill="hold">
                                          <p:stCondLst>
                                            <p:cond delay="0"/>
                                          </p:stCondLst>
                                        </p:cTn>
                                        <p:tgtEl>
                                          <p:spTgt spid="40"/>
                                        </p:tgtEl>
                                        <p:attrNameLst>
                                          <p:attrName>style.visibility</p:attrName>
                                        </p:attrNameLst>
                                      </p:cBhvr>
                                      <p:to>
                                        <p:strVal val="visible"/>
                                      </p:to>
                                    </p:set>
                                    <p:anim calcmode="lin" valueType="num">
                                      <p:cBhvr additive="base">
                                        <p:cTn id="38" dur="500" fill="hold"/>
                                        <p:tgtEl>
                                          <p:spTgt spid="40"/>
                                        </p:tgtEl>
                                        <p:attrNameLst>
                                          <p:attrName>ppt_x</p:attrName>
                                        </p:attrNameLst>
                                      </p:cBhvr>
                                      <p:tavLst>
                                        <p:tav tm="0">
                                          <p:val>
                                            <p:strVal val="#ppt_x"/>
                                          </p:val>
                                        </p:tav>
                                        <p:tav tm="100000">
                                          <p:val>
                                            <p:strVal val="#ppt_x"/>
                                          </p:val>
                                        </p:tav>
                                      </p:tavLst>
                                    </p:anim>
                                    <p:anim calcmode="lin" valueType="num">
                                      <p:cBhvr additive="base">
                                        <p:cTn id="39" dur="500" fill="hold"/>
                                        <p:tgtEl>
                                          <p:spTgt spid="40"/>
                                        </p:tgtEl>
                                        <p:attrNameLst>
                                          <p:attrName>ppt_y</p:attrName>
                                        </p:attrNameLst>
                                      </p:cBhvr>
                                      <p:tavLst>
                                        <p:tav tm="0">
                                          <p:val>
                                            <p:strVal val="0-#ppt_h/2"/>
                                          </p:val>
                                        </p:tav>
                                        <p:tav tm="100000">
                                          <p:val>
                                            <p:strVal val="#ppt_y"/>
                                          </p:val>
                                        </p:tav>
                                      </p:tavLst>
                                    </p:anim>
                                  </p:childTnLst>
                                </p:cTn>
                              </p:par>
                            </p:childTnLst>
                          </p:cTn>
                        </p:par>
                        <p:par>
                          <p:cTn id="40" fill="hold">
                            <p:stCondLst>
                              <p:cond delay="500"/>
                            </p:stCondLst>
                            <p:childTnLst>
                              <p:par>
                                <p:cTn id="41" presetID="2" presetClass="entr" presetSubtype="1" fill="hold" nodeType="afterEffect">
                                  <p:stCondLst>
                                    <p:cond delay="0"/>
                                  </p:stCondLst>
                                  <p:childTnLst>
                                    <p:set>
                                      <p:cBhvr>
                                        <p:cTn id="42" dur="1" fill="hold">
                                          <p:stCondLst>
                                            <p:cond delay="0"/>
                                          </p:stCondLst>
                                        </p:cTn>
                                        <p:tgtEl>
                                          <p:spTgt spid="35"/>
                                        </p:tgtEl>
                                        <p:attrNameLst>
                                          <p:attrName>style.visibility</p:attrName>
                                        </p:attrNameLst>
                                      </p:cBhvr>
                                      <p:to>
                                        <p:strVal val="visible"/>
                                      </p:to>
                                    </p:set>
                                    <p:anim calcmode="lin" valueType="num">
                                      <p:cBhvr additive="base">
                                        <p:cTn id="43" dur="500" fill="hold"/>
                                        <p:tgtEl>
                                          <p:spTgt spid="35"/>
                                        </p:tgtEl>
                                        <p:attrNameLst>
                                          <p:attrName>ppt_x</p:attrName>
                                        </p:attrNameLst>
                                      </p:cBhvr>
                                      <p:tavLst>
                                        <p:tav tm="0">
                                          <p:val>
                                            <p:strVal val="#ppt_x"/>
                                          </p:val>
                                        </p:tav>
                                        <p:tav tm="100000">
                                          <p:val>
                                            <p:strVal val="#ppt_x"/>
                                          </p:val>
                                        </p:tav>
                                      </p:tavLst>
                                    </p:anim>
                                    <p:anim calcmode="lin" valueType="num">
                                      <p:cBhvr additive="base">
                                        <p:cTn id="44" dur="500" fill="hold"/>
                                        <p:tgtEl>
                                          <p:spTgt spid="35"/>
                                        </p:tgtEl>
                                        <p:attrNameLst>
                                          <p:attrName>ppt_y</p:attrName>
                                        </p:attrNameLst>
                                      </p:cBhvr>
                                      <p:tavLst>
                                        <p:tav tm="0">
                                          <p:val>
                                            <p:strVal val="0-#ppt_h/2"/>
                                          </p:val>
                                        </p:tav>
                                        <p:tav tm="100000">
                                          <p:val>
                                            <p:strVal val="#ppt_y"/>
                                          </p:val>
                                        </p:tav>
                                      </p:tavLst>
                                    </p:anim>
                                  </p:childTnLst>
                                </p:cTn>
                              </p:par>
                            </p:childTnLst>
                          </p:cTn>
                        </p:par>
                        <p:par>
                          <p:cTn id="45" fill="hold">
                            <p:stCondLst>
                              <p:cond delay="1000"/>
                            </p:stCondLst>
                            <p:childTnLst>
                              <p:par>
                                <p:cTn id="46" presetID="2" presetClass="entr" presetSubtype="1" fill="hold" nodeType="afterEffect">
                                  <p:stCondLst>
                                    <p:cond delay="0"/>
                                  </p:stCondLst>
                                  <p:childTnLst>
                                    <p:set>
                                      <p:cBhvr>
                                        <p:cTn id="47" dur="1" fill="hold">
                                          <p:stCondLst>
                                            <p:cond delay="0"/>
                                          </p:stCondLst>
                                        </p:cTn>
                                        <p:tgtEl>
                                          <p:spTgt spid="30"/>
                                        </p:tgtEl>
                                        <p:attrNameLst>
                                          <p:attrName>style.visibility</p:attrName>
                                        </p:attrNameLst>
                                      </p:cBhvr>
                                      <p:to>
                                        <p:strVal val="visible"/>
                                      </p:to>
                                    </p:set>
                                    <p:anim calcmode="lin" valueType="num">
                                      <p:cBhvr additive="base">
                                        <p:cTn id="48" dur="500" fill="hold"/>
                                        <p:tgtEl>
                                          <p:spTgt spid="30"/>
                                        </p:tgtEl>
                                        <p:attrNameLst>
                                          <p:attrName>ppt_x</p:attrName>
                                        </p:attrNameLst>
                                      </p:cBhvr>
                                      <p:tavLst>
                                        <p:tav tm="0">
                                          <p:val>
                                            <p:strVal val="#ppt_x"/>
                                          </p:val>
                                        </p:tav>
                                        <p:tav tm="100000">
                                          <p:val>
                                            <p:strVal val="#ppt_x"/>
                                          </p:val>
                                        </p:tav>
                                      </p:tavLst>
                                    </p:anim>
                                    <p:anim calcmode="lin" valueType="num">
                                      <p:cBhvr additive="base">
                                        <p:cTn id="49"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45"/>
                                        </p:tgtEl>
                                        <p:attrNameLst>
                                          <p:attrName>style.visibility</p:attrName>
                                        </p:attrNameLst>
                                      </p:cBhvr>
                                      <p:to>
                                        <p:strVal val="visible"/>
                                      </p:to>
                                    </p:set>
                                    <p:animEffect transition="in" filter="wipe(down)">
                                      <p:cBhvr>
                                        <p:cTn id="54" dur="500"/>
                                        <p:tgtEl>
                                          <p:spTgt spid="45"/>
                                        </p:tgtEl>
                                      </p:cBhvr>
                                    </p:animEffect>
                                  </p:childTnLst>
                                </p:cTn>
                              </p:par>
                            </p:childTnLst>
                          </p:cTn>
                        </p:par>
                        <p:par>
                          <p:cTn id="55" fill="hold">
                            <p:stCondLst>
                              <p:cond delay="500"/>
                            </p:stCondLst>
                            <p:childTnLst>
                              <p:par>
                                <p:cTn id="56" presetID="2" presetClass="entr" presetSubtype="9" fill="hold" nodeType="afterEffect">
                                  <p:stCondLst>
                                    <p:cond delay="250"/>
                                  </p:stCondLst>
                                  <p:childTnLst>
                                    <p:set>
                                      <p:cBhvr>
                                        <p:cTn id="57" dur="1" fill="hold">
                                          <p:stCondLst>
                                            <p:cond delay="0"/>
                                          </p:stCondLst>
                                        </p:cTn>
                                        <p:tgtEl>
                                          <p:spTgt spid="48"/>
                                        </p:tgtEl>
                                        <p:attrNameLst>
                                          <p:attrName>style.visibility</p:attrName>
                                        </p:attrNameLst>
                                      </p:cBhvr>
                                      <p:to>
                                        <p:strVal val="visible"/>
                                      </p:to>
                                    </p:set>
                                    <p:anim calcmode="lin" valueType="num">
                                      <p:cBhvr additive="base">
                                        <p:cTn id="58" dur="500" fill="hold"/>
                                        <p:tgtEl>
                                          <p:spTgt spid="48"/>
                                        </p:tgtEl>
                                        <p:attrNameLst>
                                          <p:attrName>ppt_x</p:attrName>
                                        </p:attrNameLst>
                                      </p:cBhvr>
                                      <p:tavLst>
                                        <p:tav tm="0">
                                          <p:val>
                                            <p:strVal val="0-#ppt_w/2"/>
                                          </p:val>
                                        </p:tav>
                                        <p:tav tm="100000">
                                          <p:val>
                                            <p:strVal val="#ppt_x"/>
                                          </p:val>
                                        </p:tav>
                                      </p:tavLst>
                                    </p:anim>
                                    <p:anim calcmode="lin" valueType="num">
                                      <p:cBhvr additive="base">
                                        <p:cTn id="59" dur="500" fill="hold"/>
                                        <p:tgtEl>
                                          <p:spTgt spid="48"/>
                                        </p:tgtEl>
                                        <p:attrNameLst>
                                          <p:attrName>ppt_y</p:attrName>
                                        </p:attrNameLst>
                                      </p:cBhvr>
                                      <p:tavLst>
                                        <p:tav tm="0">
                                          <p:val>
                                            <p:strVal val="0-#ppt_h/2"/>
                                          </p:val>
                                        </p:tav>
                                        <p:tav tm="100000">
                                          <p:val>
                                            <p:strVal val="#ppt_y"/>
                                          </p:val>
                                        </p:tav>
                                      </p:tavLst>
                                    </p:anim>
                                  </p:childTnLst>
                                </p:cTn>
                              </p:par>
                            </p:childTnLst>
                          </p:cTn>
                        </p:par>
                        <p:par>
                          <p:cTn id="60" fill="hold">
                            <p:stCondLst>
                              <p:cond delay="1250"/>
                            </p:stCondLst>
                            <p:childTnLst>
                              <p:par>
                                <p:cTn id="61" presetID="6" presetClass="entr" presetSubtype="16" fill="hold" nodeType="afterEffect">
                                  <p:stCondLst>
                                    <p:cond delay="500"/>
                                  </p:stCondLst>
                                  <p:childTnLst>
                                    <p:set>
                                      <p:cBhvr>
                                        <p:cTn id="62" dur="1" fill="hold">
                                          <p:stCondLst>
                                            <p:cond delay="0"/>
                                          </p:stCondLst>
                                        </p:cTn>
                                        <p:tgtEl>
                                          <p:spTgt spid="51"/>
                                        </p:tgtEl>
                                        <p:attrNameLst>
                                          <p:attrName>style.visibility</p:attrName>
                                        </p:attrNameLst>
                                      </p:cBhvr>
                                      <p:to>
                                        <p:strVal val="visible"/>
                                      </p:to>
                                    </p:set>
                                    <p:animEffect transition="in" filter="circle(in)">
                                      <p:cBhvr>
                                        <p:cTn id="63" dur="2000"/>
                                        <p:tgtEl>
                                          <p:spTgt spid="51"/>
                                        </p:tgtEl>
                                      </p:cBhvr>
                                    </p:animEffect>
                                  </p:childTnLst>
                                </p:cTn>
                              </p:par>
                            </p:childTnLst>
                          </p:cTn>
                        </p:par>
                        <p:par>
                          <p:cTn id="64" fill="hold">
                            <p:stCondLst>
                              <p:cond delay="3750"/>
                            </p:stCondLst>
                            <p:childTnLst>
                              <p:par>
                                <p:cTn id="65" presetID="21" presetClass="entr" presetSubtype="1" fill="hold" grpId="0" nodeType="afterEffect">
                                  <p:stCondLst>
                                    <p:cond delay="0"/>
                                  </p:stCondLst>
                                  <p:childTnLst>
                                    <p:set>
                                      <p:cBhvr>
                                        <p:cTn id="66" dur="1" fill="hold">
                                          <p:stCondLst>
                                            <p:cond delay="0"/>
                                          </p:stCondLst>
                                        </p:cTn>
                                        <p:tgtEl>
                                          <p:spTgt spid="54"/>
                                        </p:tgtEl>
                                        <p:attrNameLst>
                                          <p:attrName>style.visibility</p:attrName>
                                        </p:attrNameLst>
                                      </p:cBhvr>
                                      <p:to>
                                        <p:strVal val="visible"/>
                                      </p:to>
                                    </p:set>
                                    <p:animEffect transition="in" filter="wheel(1)">
                                      <p:cBhvr>
                                        <p:cTn id="67" dur="2000"/>
                                        <p:tgtEl>
                                          <p:spTgt spid="54"/>
                                        </p:tgtEl>
                                      </p:cBhvr>
                                    </p:animEffect>
                                  </p:childTnLst>
                                </p:cTn>
                              </p:par>
                            </p:childTnLst>
                          </p:cTn>
                        </p:par>
                        <p:par>
                          <p:cTn id="68" fill="hold">
                            <p:stCondLst>
                              <p:cond delay="5750"/>
                            </p:stCondLst>
                            <p:childTnLst>
                              <p:par>
                                <p:cTn id="69" presetID="31" presetClass="entr" presetSubtype="0" fill="hold" grpId="0" nodeType="afterEffect">
                                  <p:stCondLst>
                                    <p:cond delay="250"/>
                                  </p:stCondLst>
                                  <p:childTnLst>
                                    <p:set>
                                      <p:cBhvr>
                                        <p:cTn id="70" dur="1" fill="hold">
                                          <p:stCondLst>
                                            <p:cond delay="0"/>
                                          </p:stCondLst>
                                        </p:cTn>
                                        <p:tgtEl>
                                          <p:spTgt spid="55"/>
                                        </p:tgtEl>
                                        <p:attrNameLst>
                                          <p:attrName>style.visibility</p:attrName>
                                        </p:attrNameLst>
                                      </p:cBhvr>
                                      <p:to>
                                        <p:strVal val="visible"/>
                                      </p:to>
                                    </p:set>
                                    <p:anim calcmode="lin" valueType="num">
                                      <p:cBhvr>
                                        <p:cTn id="71" dur="1000" fill="hold"/>
                                        <p:tgtEl>
                                          <p:spTgt spid="55"/>
                                        </p:tgtEl>
                                        <p:attrNameLst>
                                          <p:attrName>ppt_w</p:attrName>
                                        </p:attrNameLst>
                                      </p:cBhvr>
                                      <p:tavLst>
                                        <p:tav tm="0">
                                          <p:val>
                                            <p:fltVal val="0"/>
                                          </p:val>
                                        </p:tav>
                                        <p:tav tm="100000">
                                          <p:val>
                                            <p:strVal val="#ppt_w"/>
                                          </p:val>
                                        </p:tav>
                                      </p:tavLst>
                                    </p:anim>
                                    <p:anim calcmode="lin" valueType="num">
                                      <p:cBhvr>
                                        <p:cTn id="72" dur="1000" fill="hold"/>
                                        <p:tgtEl>
                                          <p:spTgt spid="55"/>
                                        </p:tgtEl>
                                        <p:attrNameLst>
                                          <p:attrName>ppt_h</p:attrName>
                                        </p:attrNameLst>
                                      </p:cBhvr>
                                      <p:tavLst>
                                        <p:tav tm="0">
                                          <p:val>
                                            <p:fltVal val="0"/>
                                          </p:val>
                                        </p:tav>
                                        <p:tav tm="100000">
                                          <p:val>
                                            <p:strVal val="#ppt_h"/>
                                          </p:val>
                                        </p:tav>
                                      </p:tavLst>
                                    </p:anim>
                                    <p:anim calcmode="lin" valueType="num">
                                      <p:cBhvr>
                                        <p:cTn id="73" dur="1000" fill="hold"/>
                                        <p:tgtEl>
                                          <p:spTgt spid="55"/>
                                        </p:tgtEl>
                                        <p:attrNameLst>
                                          <p:attrName>style.rotation</p:attrName>
                                        </p:attrNameLst>
                                      </p:cBhvr>
                                      <p:tavLst>
                                        <p:tav tm="0">
                                          <p:val>
                                            <p:fltVal val="90"/>
                                          </p:val>
                                        </p:tav>
                                        <p:tav tm="100000">
                                          <p:val>
                                            <p:fltVal val="0"/>
                                          </p:val>
                                        </p:tav>
                                      </p:tavLst>
                                    </p:anim>
                                    <p:animEffect transition="in" filter="fade">
                                      <p:cBhvr>
                                        <p:cTn id="74" dur="1000"/>
                                        <p:tgtEl>
                                          <p:spTgt spid="55"/>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56"/>
                                        </p:tgtEl>
                                        <p:attrNameLst>
                                          <p:attrName>style.visibility</p:attrName>
                                        </p:attrNameLst>
                                      </p:cBhvr>
                                      <p:to>
                                        <p:strVal val="visible"/>
                                      </p:to>
                                    </p:set>
                                    <p:anim calcmode="lin" valueType="num">
                                      <p:cBhvr>
                                        <p:cTn id="79" dur="1000" fill="hold"/>
                                        <p:tgtEl>
                                          <p:spTgt spid="56"/>
                                        </p:tgtEl>
                                        <p:attrNameLst>
                                          <p:attrName>ppt_w</p:attrName>
                                        </p:attrNameLst>
                                      </p:cBhvr>
                                      <p:tavLst>
                                        <p:tav tm="0">
                                          <p:val>
                                            <p:fltVal val="0"/>
                                          </p:val>
                                        </p:tav>
                                        <p:tav tm="100000">
                                          <p:val>
                                            <p:strVal val="#ppt_w"/>
                                          </p:val>
                                        </p:tav>
                                      </p:tavLst>
                                    </p:anim>
                                    <p:anim calcmode="lin" valueType="num">
                                      <p:cBhvr>
                                        <p:cTn id="80" dur="1000" fill="hold"/>
                                        <p:tgtEl>
                                          <p:spTgt spid="56"/>
                                        </p:tgtEl>
                                        <p:attrNameLst>
                                          <p:attrName>ppt_h</p:attrName>
                                        </p:attrNameLst>
                                      </p:cBhvr>
                                      <p:tavLst>
                                        <p:tav tm="0">
                                          <p:val>
                                            <p:fltVal val="0"/>
                                          </p:val>
                                        </p:tav>
                                        <p:tav tm="100000">
                                          <p:val>
                                            <p:strVal val="#ppt_h"/>
                                          </p:val>
                                        </p:tav>
                                      </p:tavLst>
                                    </p:anim>
                                    <p:anim calcmode="lin" valueType="num">
                                      <p:cBhvr>
                                        <p:cTn id="81" dur="1000" fill="hold"/>
                                        <p:tgtEl>
                                          <p:spTgt spid="56"/>
                                        </p:tgtEl>
                                        <p:attrNameLst>
                                          <p:attrName>style.rotation</p:attrName>
                                        </p:attrNameLst>
                                      </p:cBhvr>
                                      <p:tavLst>
                                        <p:tav tm="0">
                                          <p:val>
                                            <p:fltVal val="90"/>
                                          </p:val>
                                        </p:tav>
                                        <p:tav tm="100000">
                                          <p:val>
                                            <p:fltVal val="0"/>
                                          </p:val>
                                        </p:tav>
                                      </p:tavLst>
                                    </p:anim>
                                    <p:animEffect transition="in" filter="fade">
                                      <p:cBhvr>
                                        <p:cTn id="82" dur="1000"/>
                                        <p:tgtEl>
                                          <p:spTgt spid="56"/>
                                        </p:tgtEl>
                                      </p:cBhvr>
                                    </p:animEffect>
                                  </p:childTnLst>
                                </p:cTn>
                              </p:par>
                            </p:childTnLst>
                          </p:cTn>
                        </p:par>
                        <p:par>
                          <p:cTn id="83" fill="hold">
                            <p:stCondLst>
                              <p:cond delay="1000"/>
                            </p:stCondLst>
                            <p:childTnLst>
                              <p:par>
                                <p:cTn id="84" presetID="45" presetClass="entr" presetSubtype="0" fill="hold" grpId="0" nodeType="afterEffect">
                                  <p:stCondLst>
                                    <p:cond delay="750"/>
                                  </p:stCondLst>
                                  <p:childTnLst>
                                    <p:set>
                                      <p:cBhvr>
                                        <p:cTn id="85" dur="1" fill="hold">
                                          <p:stCondLst>
                                            <p:cond delay="0"/>
                                          </p:stCondLst>
                                        </p:cTn>
                                        <p:tgtEl>
                                          <p:spTgt spid="57"/>
                                        </p:tgtEl>
                                        <p:attrNameLst>
                                          <p:attrName>style.visibility</p:attrName>
                                        </p:attrNameLst>
                                      </p:cBhvr>
                                      <p:to>
                                        <p:strVal val="visible"/>
                                      </p:to>
                                    </p:set>
                                    <p:animEffect transition="in" filter="fade">
                                      <p:cBhvr>
                                        <p:cTn id="86" dur="2000"/>
                                        <p:tgtEl>
                                          <p:spTgt spid="57"/>
                                        </p:tgtEl>
                                      </p:cBhvr>
                                    </p:animEffect>
                                    <p:anim calcmode="lin" valueType="num">
                                      <p:cBhvr>
                                        <p:cTn id="87" dur="2000" fill="hold"/>
                                        <p:tgtEl>
                                          <p:spTgt spid="57"/>
                                        </p:tgtEl>
                                        <p:attrNameLst>
                                          <p:attrName>ppt_w</p:attrName>
                                        </p:attrNameLst>
                                      </p:cBhvr>
                                      <p:tavLst>
                                        <p:tav tm="0" fmla="#ppt_w*sin(2.5*pi*$)">
                                          <p:val>
                                            <p:fltVal val="0"/>
                                          </p:val>
                                        </p:tav>
                                        <p:tav tm="100000">
                                          <p:val>
                                            <p:fltVal val="1"/>
                                          </p:val>
                                        </p:tav>
                                      </p:tavLst>
                                    </p:anim>
                                    <p:anim calcmode="lin" valueType="num">
                                      <p:cBhvr>
                                        <p:cTn id="88" dur="2000" fill="hold"/>
                                        <p:tgtEl>
                                          <p:spTgt spid="5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5" grpId="0" animBg="1"/>
      <p:bldP spid="56" grpId="0" animBg="1"/>
      <p:bldP spid="5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3</a:t>
            </a:fld>
            <a:endParaRPr lang="he-IL"/>
          </a:p>
        </p:txBody>
      </p:sp>
      <p:sp>
        <p:nvSpPr>
          <p:cNvPr id="5" name="מציין מיקום של תאריך 1"/>
          <p:cNvSpPr txBox="1">
            <a:spLocks/>
          </p:cNvSpPr>
          <p:nvPr/>
        </p:nvSpPr>
        <p:spPr>
          <a:xfrm>
            <a:off x="8610600" y="6356350"/>
            <a:ext cx="2743200" cy="365125"/>
          </a:xfrm>
          <a:prstGeom prst="rect">
            <a:avLst/>
          </a:prstGeom>
        </p:spPr>
        <p:txBody>
          <a:bodyPr vert="horz" lIns="91440" tIns="45720" rIns="91440" bIns="45720" rtlCol="1" anchor="ctr"/>
          <a:lstStyle>
            <a:defPPr>
              <a:defRPr lang="he-IL"/>
            </a:defPPr>
            <a:lvl1pPr marL="0" algn="r"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7E2586FB-1DDD-4654-B1AB-396B79198608}" type="datetime4">
              <a:rPr lang="he-IL" smtClean="0"/>
              <a:pPr/>
              <a:t>י"א.ניסן.תשפ"ב</a:t>
            </a:fld>
            <a:endParaRPr lang="he-IL"/>
          </a:p>
        </p:txBody>
      </p:sp>
      <p:sp>
        <p:nvSpPr>
          <p:cNvPr id="6" name="מציין מיקום של כותרת תחתונה 2"/>
          <p:cNvSpPr txBox="1">
            <a:spLocks/>
          </p:cNvSpPr>
          <p:nvPr/>
        </p:nvSpPr>
        <p:spPr>
          <a:xfrm>
            <a:off x="4038600" y="6356350"/>
            <a:ext cx="4114800" cy="365125"/>
          </a:xfrm>
          <a:prstGeom prst="rect">
            <a:avLst/>
          </a:prstGeom>
        </p:spPr>
        <p:txBody>
          <a:bodyPr vert="horz" lIns="91440" tIns="45720" rIns="91440" bIns="45720" rtlCol="1" anchor="ctr"/>
          <a:lstStyle>
            <a:defPPr>
              <a:defRPr lang="he-IL"/>
            </a:defPPr>
            <a:lvl1pPr marL="0" algn="ctr"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he-IL"/>
              <a:t>יצחק רסלר  </a:t>
            </a:r>
            <a:r>
              <a:rPr lang="en-US"/>
              <a:t>izakrossler@gmail.com </a:t>
            </a:r>
            <a:endParaRPr lang="he-IL" dirty="0"/>
          </a:p>
        </p:txBody>
      </p:sp>
      <p:sp>
        <p:nvSpPr>
          <p:cNvPr id="7" name="מציין מיקום של מספר שקופית 3"/>
          <p:cNvSpPr txBox="1">
            <a:spLocks/>
          </p:cNvSpPr>
          <p:nvPr/>
        </p:nvSpPr>
        <p:spPr>
          <a:xfrm>
            <a:off x="838200" y="6356350"/>
            <a:ext cx="2743200" cy="365125"/>
          </a:xfrm>
          <a:prstGeom prst="rect">
            <a:avLst/>
          </a:prstGeom>
        </p:spPr>
        <p:txBody>
          <a:bodyPr vert="horz" lIns="91440" tIns="45720" rIns="91440" bIns="45720" rtlCol="1" anchor="ctr"/>
          <a:lstStyle>
            <a:defPPr>
              <a:defRPr lang="he-IL"/>
            </a:defPPr>
            <a:lvl1pPr marL="0" algn="l"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EB67B795-7742-4BE3-83C6-04220FFFEE81}" type="slidenum">
              <a:rPr lang="he-IL" smtClean="0"/>
              <a:pPr/>
              <a:t>3</a:t>
            </a:fld>
            <a:endParaRPr lang="he-IL"/>
          </a:p>
        </p:txBody>
      </p:sp>
      <p:sp>
        <p:nvSpPr>
          <p:cNvPr id="8" name="מלבן 7"/>
          <p:cNvSpPr/>
          <p:nvPr/>
        </p:nvSpPr>
        <p:spPr>
          <a:xfrm>
            <a:off x="1452230" y="102434"/>
            <a:ext cx="8017163" cy="861774"/>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א</a:t>
            </a:r>
          </a:p>
          <a:p>
            <a:r>
              <a:rPr lang="he-IL" b="1" dirty="0">
                <a:solidFill>
                  <a:srgbClr val="222222"/>
                </a:solidFill>
                <a:latin typeface="Narkisim" panose="020E0502050101010101" pitchFamily="34" charset="-79"/>
                <a:cs typeface="Narkisim" panose="020E0502050101010101" pitchFamily="34" charset="-79"/>
              </a:rPr>
              <a:t>מתני'</a:t>
            </a:r>
            <a:r>
              <a:rPr lang="he-IL" dirty="0">
                <a:solidFill>
                  <a:srgbClr val="222222"/>
                </a:solidFill>
                <a:latin typeface="Narkisim" panose="020E0502050101010101" pitchFamily="34" charset="-79"/>
                <a:cs typeface="Narkisim" panose="020E0502050101010101" pitchFamily="34" charset="-79"/>
              </a:rPr>
              <a:t> שלשה </a:t>
            </a:r>
            <a:r>
              <a:rPr lang="he-IL" dirty="0" err="1">
                <a:solidFill>
                  <a:srgbClr val="222222"/>
                </a:solidFill>
                <a:latin typeface="Narkisim" panose="020E0502050101010101" pitchFamily="34" charset="-79"/>
                <a:cs typeface="Narkisim" panose="020E0502050101010101" pitchFamily="34" charset="-79"/>
              </a:rPr>
              <a:t>אחין</a:t>
            </a:r>
            <a:r>
              <a:rPr lang="he-IL" dirty="0">
                <a:solidFill>
                  <a:srgbClr val="222222"/>
                </a:solidFill>
                <a:latin typeface="Narkisim" panose="020E0502050101010101" pitchFamily="34" charset="-79"/>
                <a:cs typeface="Narkisim" panose="020E0502050101010101" pitchFamily="34" charset="-79"/>
              </a:rPr>
              <a:t> שנים מהם נשואים שתי אחיות ואחד נשוי נכרית מת אחד מבעלי אחיות וכנס נשוי נכרית את אשתו ומת הראשונה יוצאה משום אחות </a:t>
            </a:r>
            <a:r>
              <a:rPr lang="he-IL" dirty="0" err="1">
                <a:solidFill>
                  <a:srgbClr val="222222"/>
                </a:solidFill>
                <a:latin typeface="Narkisim" panose="020E0502050101010101" pitchFamily="34" charset="-79"/>
                <a:cs typeface="Narkisim" panose="020E0502050101010101" pitchFamily="34" charset="-79"/>
              </a:rPr>
              <a:t>אשה</a:t>
            </a:r>
            <a:r>
              <a:rPr lang="he-IL" dirty="0">
                <a:solidFill>
                  <a:srgbClr val="222222"/>
                </a:solidFill>
                <a:latin typeface="Narkisim" panose="020E0502050101010101" pitchFamily="34" charset="-79"/>
                <a:cs typeface="Narkisim" panose="020E0502050101010101" pitchFamily="34" charset="-79"/>
              </a:rPr>
              <a:t> ושניה משום צרתה </a:t>
            </a:r>
          </a:p>
        </p:txBody>
      </p:sp>
      <p:grpSp>
        <p:nvGrpSpPr>
          <p:cNvPr id="9" name="קבוצה 8"/>
          <p:cNvGrpSpPr/>
          <p:nvPr/>
        </p:nvGrpSpPr>
        <p:grpSpPr>
          <a:xfrm>
            <a:off x="5528415" y="2427042"/>
            <a:ext cx="939800" cy="990600"/>
            <a:chOff x="4794371" y="3098561"/>
            <a:chExt cx="939800" cy="990600"/>
          </a:xfrm>
        </p:grpSpPr>
        <p:pic>
          <p:nvPicPr>
            <p:cNvPr id="10" name="תמונה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1" name="TextBox 10"/>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2" name="קבוצה 11"/>
          <p:cNvGrpSpPr/>
          <p:nvPr/>
        </p:nvGrpSpPr>
        <p:grpSpPr>
          <a:xfrm>
            <a:off x="1233070" y="1402286"/>
            <a:ext cx="1170677" cy="914400"/>
            <a:chOff x="3976777" y="2854245"/>
            <a:chExt cx="1170677" cy="914400"/>
          </a:xfrm>
        </p:grpSpPr>
        <p:pic>
          <p:nvPicPr>
            <p:cNvPr id="13" name="תמונה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4" name="TextBox 13"/>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5" name="קבוצה 14"/>
          <p:cNvGrpSpPr/>
          <p:nvPr/>
        </p:nvGrpSpPr>
        <p:grpSpPr>
          <a:xfrm>
            <a:off x="9225166" y="4391262"/>
            <a:ext cx="1274312" cy="1092200"/>
            <a:chOff x="5399538" y="2882900"/>
            <a:chExt cx="1274312" cy="1092200"/>
          </a:xfrm>
        </p:grpSpPr>
        <p:pic>
          <p:nvPicPr>
            <p:cNvPr id="16" name="תמונה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7" name="TextBox 16"/>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8" name="קבוצה 17"/>
          <p:cNvGrpSpPr/>
          <p:nvPr/>
        </p:nvGrpSpPr>
        <p:grpSpPr>
          <a:xfrm>
            <a:off x="5641454" y="4594462"/>
            <a:ext cx="761162" cy="889000"/>
            <a:chOff x="4565410" y="4442364"/>
            <a:chExt cx="761162" cy="889000"/>
          </a:xfrm>
        </p:grpSpPr>
        <p:pic>
          <p:nvPicPr>
            <p:cNvPr id="19" name="תמונה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20" name="TextBox 19"/>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21" name="קבוצה 20"/>
          <p:cNvGrpSpPr/>
          <p:nvPr/>
        </p:nvGrpSpPr>
        <p:grpSpPr>
          <a:xfrm>
            <a:off x="975228" y="4631362"/>
            <a:ext cx="986708" cy="1003300"/>
            <a:chOff x="5011768" y="3997025"/>
            <a:chExt cx="986708" cy="1003300"/>
          </a:xfrm>
        </p:grpSpPr>
        <p:pic>
          <p:nvPicPr>
            <p:cNvPr id="22" name="תמונה 2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23" name="TextBox 22"/>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24" name="קבוצה 23"/>
          <p:cNvGrpSpPr/>
          <p:nvPr/>
        </p:nvGrpSpPr>
        <p:grpSpPr>
          <a:xfrm>
            <a:off x="9284472" y="1364186"/>
            <a:ext cx="1155700" cy="990600"/>
            <a:chOff x="7695484" y="1138474"/>
            <a:chExt cx="1155700" cy="990600"/>
          </a:xfrm>
        </p:grpSpPr>
        <p:pic>
          <p:nvPicPr>
            <p:cNvPr id="25" name="תמונה 2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6" name="TextBox 25"/>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7" name="קבוצה 26">
            <a:extLst>
              <a:ext uri="{FF2B5EF4-FFF2-40B4-BE49-F238E27FC236}">
                <a16:creationId xmlns:a16="http://schemas.microsoft.com/office/drawing/2014/main" id="{7C05EF3F-28CA-4887-B014-466726C0A872}"/>
              </a:ext>
            </a:extLst>
          </p:cNvPr>
          <p:cNvGrpSpPr/>
          <p:nvPr/>
        </p:nvGrpSpPr>
        <p:grpSpPr>
          <a:xfrm rot="21395902">
            <a:off x="2164832" y="1477833"/>
            <a:ext cx="7385824" cy="926385"/>
            <a:chOff x="4326228" y="242702"/>
            <a:chExt cx="1731182" cy="926385"/>
          </a:xfrm>
        </p:grpSpPr>
        <p:sp>
          <p:nvSpPr>
            <p:cNvPr id="28"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30" name="קבוצה 29"/>
          <p:cNvGrpSpPr/>
          <p:nvPr/>
        </p:nvGrpSpPr>
        <p:grpSpPr>
          <a:xfrm>
            <a:off x="6468215" y="4698936"/>
            <a:ext cx="3001179" cy="696877"/>
            <a:chOff x="8202961" y="3266592"/>
            <a:chExt cx="1821574" cy="696877"/>
          </a:xfrm>
        </p:grpSpPr>
        <p:sp>
          <p:nvSpPr>
            <p:cNvPr id="31" name="חץ למעלה-למטה 30"/>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2" name="TextBox 31"/>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33" name="קבוצה 32"/>
          <p:cNvGrpSpPr/>
          <p:nvPr/>
        </p:nvGrpSpPr>
        <p:grpSpPr>
          <a:xfrm rot="5871424">
            <a:off x="648513" y="3222273"/>
            <a:ext cx="2201786" cy="573531"/>
            <a:chOff x="5563562" y="4653444"/>
            <a:chExt cx="860364" cy="573531"/>
          </a:xfrm>
          <a:solidFill>
            <a:schemeClr val="accent6">
              <a:lumMod val="75000"/>
            </a:schemeClr>
          </a:solidFill>
        </p:grpSpPr>
        <p:grpSp>
          <p:nvGrpSpPr>
            <p:cNvPr id="34" name="קבוצה 33"/>
            <p:cNvGrpSpPr/>
            <p:nvPr/>
          </p:nvGrpSpPr>
          <p:grpSpPr>
            <a:xfrm>
              <a:off x="5563562" y="4653444"/>
              <a:ext cx="860364" cy="573531"/>
              <a:chOff x="3450566" y="4015722"/>
              <a:chExt cx="1035170" cy="573531"/>
            </a:xfrm>
            <a:grpFill/>
          </p:grpSpPr>
          <p:sp>
            <p:nvSpPr>
              <p:cNvPr id="36" name="חץ ימינה 35"/>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7" name="TextBox 36"/>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5" name="TextBox 34"/>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8" name="קבוצה 37"/>
          <p:cNvGrpSpPr/>
          <p:nvPr/>
        </p:nvGrpSpPr>
        <p:grpSpPr>
          <a:xfrm rot="5758432">
            <a:off x="5507486" y="3760865"/>
            <a:ext cx="1248553" cy="573531"/>
            <a:chOff x="5563562" y="4653444"/>
            <a:chExt cx="860364" cy="573531"/>
          </a:xfrm>
          <a:solidFill>
            <a:schemeClr val="accent6">
              <a:lumMod val="75000"/>
            </a:schemeClr>
          </a:solidFill>
        </p:grpSpPr>
        <p:grpSp>
          <p:nvGrpSpPr>
            <p:cNvPr id="39" name="קבוצה 38"/>
            <p:cNvGrpSpPr/>
            <p:nvPr/>
          </p:nvGrpSpPr>
          <p:grpSpPr>
            <a:xfrm>
              <a:off x="5563562" y="4653444"/>
              <a:ext cx="860364" cy="573531"/>
              <a:chOff x="3450566" y="4015722"/>
              <a:chExt cx="1035170" cy="573531"/>
            </a:xfrm>
            <a:grpFill/>
          </p:grpSpPr>
          <p:sp>
            <p:nvSpPr>
              <p:cNvPr id="41" name="חץ ימינה 40"/>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TextBox 41"/>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0" name="TextBox 39"/>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3" name="קבוצה 42"/>
          <p:cNvGrpSpPr/>
          <p:nvPr/>
        </p:nvGrpSpPr>
        <p:grpSpPr>
          <a:xfrm rot="5594677">
            <a:off x="9055038" y="3139806"/>
            <a:ext cx="1948068" cy="573531"/>
            <a:chOff x="5563562" y="4653444"/>
            <a:chExt cx="860364" cy="573531"/>
          </a:xfrm>
          <a:solidFill>
            <a:schemeClr val="accent6">
              <a:lumMod val="75000"/>
            </a:schemeClr>
          </a:solidFill>
        </p:grpSpPr>
        <p:grpSp>
          <p:nvGrpSpPr>
            <p:cNvPr id="44" name="קבוצה 43"/>
            <p:cNvGrpSpPr/>
            <p:nvPr/>
          </p:nvGrpSpPr>
          <p:grpSpPr>
            <a:xfrm>
              <a:off x="5563562" y="4653444"/>
              <a:ext cx="860364" cy="573531"/>
              <a:chOff x="3450566" y="4015722"/>
              <a:chExt cx="1035170" cy="573531"/>
            </a:xfrm>
            <a:grpFill/>
          </p:grpSpPr>
          <p:sp>
            <p:nvSpPr>
              <p:cNvPr id="46" name="חץ ימינה 45"/>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7" name="TextBox 46"/>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5" name="TextBox 44"/>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8" name="קבוצה 47"/>
          <p:cNvGrpSpPr/>
          <p:nvPr/>
        </p:nvGrpSpPr>
        <p:grpSpPr>
          <a:xfrm>
            <a:off x="6332180" y="1818350"/>
            <a:ext cx="918803" cy="1053611"/>
            <a:chOff x="1117008" y="4316375"/>
            <a:chExt cx="1117699" cy="1882580"/>
          </a:xfrm>
        </p:grpSpPr>
        <p:pic>
          <p:nvPicPr>
            <p:cNvPr id="49" name="תמונה 4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0" name="TextBox 49"/>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51" name="קבוצה 50"/>
          <p:cNvGrpSpPr/>
          <p:nvPr/>
        </p:nvGrpSpPr>
        <p:grpSpPr>
          <a:xfrm rot="2073660">
            <a:off x="1778748" y="3144936"/>
            <a:ext cx="4100023" cy="775295"/>
            <a:chOff x="5330952" y="4553712"/>
            <a:chExt cx="1381960" cy="775295"/>
          </a:xfrm>
        </p:grpSpPr>
        <p:sp>
          <p:nvSpPr>
            <p:cNvPr id="52" name="חץ ימינה 51"/>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TextBox 52"/>
            <p:cNvSpPr txBox="1"/>
            <p:nvPr/>
          </p:nvSpPr>
          <p:spPr>
            <a:xfrm>
              <a:off x="5465699" y="4738992"/>
              <a:ext cx="912785" cy="369332"/>
            </a:xfrm>
            <a:prstGeom prst="rect">
              <a:avLst/>
            </a:prstGeom>
            <a:solidFill>
              <a:schemeClr val="accent1">
                <a:lumMod val="75000"/>
              </a:schemeClr>
            </a:solidFill>
          </p:spPr>
          <p:txBody>
            <a:bodyPr wrap="square" rtlCol="1">
              <a:spAutoFit/>
            </a:bodyPr>
            <a:lstStyle/>
            <a:p>
              <a:r>
                <a:rPr lang="he-IL" b="1" dirty="0">
                  <a:solidFill>
                    <a:schemeClr val="bg1"/>
                  </a:solidFill>
                </a:rPr>
                <a:t>יהודה עשה </a:t>
              </a:r>
              <a:r>
                <a:rPr lang="he-IL" b="1" u="sng" dirty="0">
                  <a:solidFill>
                    <a:schemeClr val="tx2">
                      <a:lumMod val="20000"/>
                      <a:lumOff val="80000"/>
                    </a:schemeClr>
                  </a:solidFill>
                  <a:effectLst>
                    <a:outerShdw blurRad="38100" dist="38100" dir="2700000" algn="tl">
                      <a:srgbClr val="000000">
                        <a:alpha val="43137"/>
                      </a:srgbClr>
                    </a:outerShdw>
                  </a:effectLst>
                </a:rPr>
                <a:t>מאמר</a:t>
              </a:r>
              <a:r>
                <a:rPr lang="he-IL" b="1" dirty="0">
                  <a:solidFill>
                    <a:schemeClr val="bg1"/>
                  </a:solidFill>
                </a:rPr>
                <a:t> ברחל</a:t>
              </a:r>
            </a:p>
          </p:txBody>
        </p:sp>
      </p:grpSp>
      <p:grpSp>
        <p:nvGrpSpPr>
          <p:cNvPr id="54" name="קבוצה 53"/>
          <p:cNvGrpSpPr/>
          <p:nvPr/>
        </p:nvGrpSpPr>
        <p:grpSpPr>
          <a:xfrm>
            <a:off x="427898" y="1144245"/>
            <a:ext cx="918803" cy="1053611"/>
            <a:chOff x="1117008" y="4316375"/>
            <a:chExt cx="1117699" cy="1882580"/>
          </a:xfrm>
        </p:grpSpPr>
        <p:pic>
          <p:nvPicPr>
            <p:cNvPr id="55" name="תמונה 5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6" name="TextBox 55"/>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7" name="קשת מלאה 56"/>
          <p:cNvSpPr/>
          <p:nvPr/>
        </p:nvSpPr>
        <p:spPr>
          <a:xfrm rot="10800000">
            <a:off x="1233069" y="5131481"/>
            <a:ext cx="4987733" cy="882003"/>
          </a:xfrm>
          <a:prstGeom prst="blockArc">
            <a:avLst>
              <a:gd name="adj1" fmla="val 10680536"/>
              <a:gd name="adj2" fmla="val 0"/>
              <a:gd name="adj3" fmla="val 2500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58" name="TextBox 57"/>
          <p:cNvSpPr txBox="1"/>
          <p:nvPr/>
        </p:nvSpPr>
        <p:spPr>
          <a:xfrm>
            <a:off x="1939611" y="5536013"/>
            <a:ext cx="3602182" cy="369332"/>
          </a:xfrm>
          <a:prstGeom prst="rect">
            <a:avLst/>
          </a:prstGeom>
          <a:solidFill>
            <a:schemeClr val="tx2">
              <a:lumMod val="20000"/>
              <a:lumOff val="80000"/>
            </a:schemeClr>
          </a:solidFill>
        </p:spPr>
        <p:txBody>
          <a:bodyPr wrap="square" rtlCol="1">
            <a:spAutoFit/>
          </a:bodyPr>
          <a:lstStyle/>
          <a:p>
            <a:r>
              <a:rPr lang="he-IL" dirty="0"/>
              <a:t>רחל ודבורה נופלות לייבום לפני שמעון</a:t>
            </a:r>
          </a:p>
        </p:txBody>
      </p:sp>
      <p:sp>
        <p:nvSpPr>
          <p:cNvPr id="59" name="TextBox 58"/>
          <p:cNvSpPr txBox="1"/>
          <p:nvPr/>
        </p:nvSpPr>
        <p:spPr>
          <a:xfrm>
            <a:off x="4887508" y="5876965"/>
            <a:ext cx="5304503" cy="923330"/>
          </a:xfrm>
          <a:prstGeom prst="rect">
            <a:avLst/>
          </a:prstGeom>
          <a:solidFill>
            <a:schemeClr val="tx2">
              <a:lumMod val="20000"/>
              <a:lumOff val="80000"/>
            </a:schemeClr>
          </a:solidFill>
        </p:spPr>
        <p:txBody>
          <a:bodyPr wrap="square" rtlCol="1">
            <a:spAutoFit/>
          </a:bodyPr>
          <a:lstStyle/>
          <a:p>
            <a:r>
              <a:rPr lang="he-IL" dirty="0"/>
              <a:t>דבורה (הנכרית)  חולצת כי המאמר איננו קונה בקניין גמור והיא לא נחשבת צרת דבורה ממש.</a:t>
            </a:r>
          </a:p>
          <a:p>
            <a:r>
              <a:rPr lang="he-IL" dirty="0"/>
              <a:t>כמו כן לא </a:t>
            </a:r>
            <a:r>
              <a:rPr lang="he-IL" dirty="0" err="1"/>
              <a:t>מתייבמת</a:t>
            </a:r>
            <a:r>
              <a:rPr lang="he-IL" dirty="0"/>
              <a:t> כי המאמר עשה אותה קצת צרת רחל</a:t>
            </a:r>
          </a:p>
        </p:txBody>
      </p:sp>
      <p:sp>
        <p:nvSpPr>
          <p:cNvPr id="60" name="TextBox 59"/>
          <p:cNvSpPr txBox="1"/>
          <p:nvPr/>
        </p:nvSpPr>
        <p:spPr>
          <a:xfrm>
            <a:off x="3080523" y="951674"/>
            <a:ext cx="4498109"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1">
            <a:spAutoFit/>
          </a:bodyPr>
          <a:lstStyle/>
          <a:p>
            <a:r>
              <a:rPr lang="he-IL" dirty="0">
                <a:solidFill>
                  <a:srgbClr val="222222"/>
                </a:solidFill>
                <a:latin typeface="Narkisim" panose="020E0502050101010101" pitchFamily="34" charset="-79"/>
                <a:cs typeface="Narkisim" panose="020E0502050101010101" pitchFamily="34" charset="-79"/>
              </a:rPr>
              <a:t>עשה בה מאמר </a:t>
            </a:r>
            <a:r>
              <a:rPr lang="he-IL" dirty="0" smtClean="0">
                <a:solidFill>
                  <a:srgbClr val="222222"/>
                </a:solidFill>
                <a:latin typeface="Narkisim" panose="020E0502050101010101" pitchFamily="34" charset="-79"/>
                <a:cs typeface="Narkisim" panose="020E0502050101010101" pitchFamily="34" charset="-79"/>
              </a:rPr>
              <a:t>ומת,  </a:t>
            </a:r>
            <a:r>
              <a:rPr lang="he-IL" dirty="0">
                <a:solidFill>
                  <a:srgbClr val="222222"/>
                </a:solidFill>
                <a:latin typeface="Narkisim" panose="020E0502050101010101" pitchFamily="34" charset="-79"/>
                <a:cs typeface="Narkisim" panose="020E0502050101010101" pitchFamily="34" charset="-79"/>
              </a:rPr>
              <a:t>נכרית חולצת ולא </a:t>
            </a:r>
            <a:r>
              <a:rPr lang="he-IL" dirty="0" err="1">
                <a:solidFill>
                  <a:srgbClr val="222222"/>
                </a:solidFill>
                <a:latin typeface="Narkisim" panose="020E0502050101010101" pitchFamily="34" charset="-79"/>
                <a:cs typeface="Narkisim" panose="020E0502050101010101" pitchFamily="34" charset="-79"/>
              </a:rPr>
              <a:t>מתייבמת</a:t>
            </a:r>
            <a:r>
              <a:rPr lang="he-IL" dirty="0" smtClean="0">
                <a:solidFill>
                  <a:srgbClr val="222222"/>
                </a:solidFill>
                <a:latin typeface="Narkisim" panose="020E0502050101010101" pitchFamily="34" charset="-79"/>
                <a:cs typeface="Narkisim" panose="020E0502050101010101" pitchFamily="34" charset="-79"/>
              </a:rPr>
              <a:t>:</a:t>
            </a:r>
            <a:endParaRPr lang="he-IL" dirty="0"/>
          </a:p>
        </p:txBody>
      </p:sp>
      <p:sp>
        <p:nvSpPr>
          <p:cNvPr id="61" name="לחצן פעולה: בית 60">
            <a:hlinkClick r:id="" action="ppaction://hlinkshowjump?jump=firstslide" highlightClick="1"/>
          </p:cNvPr>
          <p:cNvSpPr/>
          <p:nvPr/>
        </p:nvSpPr>
        <p:spPr>
          <a:xfrm>
            <a:off x="11286836" y="3503470"/>
            <a:ext cx="572655" cy="91180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62" name="תצוגת שקופית 61">
            <a:hlinkClick r:id="rId9" action="ppaction://hlinksldjump"/>
            <a:extLst>
              <a:ext uri="{FF2B5EF4-FFF2-40B4-BE49-F238E27FC236}">
                <a16:creationId xmlns:a16="http://schemas.microsoft.com/office/drawing/2014/main" id="{50545CA2-74FE-4272-86E1-F6BD34446ED4}"/>
              </a:ext>
            </a:extLst>
          </p:cNvPr>
          <p:cNvPicPr>
            <a:picLocks noGrp="1" noRot="1" noChangeAspect="1" noMove="1" noResize="1" noEditPoints="1" noAdjustHandles="1" noChangeArrowheads="1" noChangeShapeType="1"/>
          </p:cNvPicPr>
          <p:nvPr/>
        </p:nvPicPr>
        <p:blipFill>
          <a:blip r:embed="rId10"/>
          <a:stretch>
            <a:fillRect/>
          </a:stretch>
        </p:blipFill>
        <p:spPr>
          <a:xfrm>
            <a:off x="10511316" y="5877638"/>
            <a:ext cx="1551039" cy="872459"/>
          </a:xfrm>
          <a:prstGeom prst="rect">
            <a:avLst/>
          </a:prstGeom>
          <a:ln w="3175">
            <a:solidFill>
              <a:prstClr val="ltGray"/>
            </a:solidFill>
          </a:ln>
        </p:spPr>
      </p:pic>
      <p:sp>
        <p:nvSpPr>
          <p:cNvPr id="63" name="מלבן 62">
            <a:extLst>
              <a:ext uri="{FF2B5EF4-FFF2-40B4-BE49-F238E27FC236}">
                <a16:creationId xmlns:a16="http://schemas.microsoft.com/office/drawing/2014/main" id="{5C8318E3-C03C-4B73-ABAF-313A96D21F7C}"/>
              </a:ext>
            </a:extLst>
          </p:cNvPr>
          <p:cNvSpPr/>
          <p:nvPr/>
        </p:nvSpPr>
        <p:spPr>
          <a:xfrm>
            <a:off x="10319512" y="5395814"/>
            <a:ext cx="1572867" cy="369332"/>
          </a:xfrm>
          <a:prstGeom prst="rect">
            <a:avLst/>
          </a:prstGeom>
        </p:spPr>
        <p:txBody>
          <a:bodyPr wrap="none">
            <a:spAutoFit/>
          </a:bodyPr>
          <a:lstStyle/>
          <a:p>
            <a:r>
              <a:rPr lang="he-IL" dirty="0"/>
              <a:t>להמשך המשנה</a:t>
            </a:r>
          </a:p>
        </p:txBody>
      </p:sp>
    </p:spTree>
    <p:extLst>
      <p:ext uri="{BB962C8B-B14F-4D97-AF65-F5344CB8AC3E}">
        <p14:creationId xmlns:p14="http://schemas.microsoft.com/office/powerpoint/2010/main" val="3682933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wipe(right)">
                                      <p:cBhvr>
                                        <p:cTn id="7" dur="125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down)">
                                      <p:cBhvr>
                                        <p:cTn id="12" dur="500"/>
                                        <p:tgtEl>
                                          <p:spTgt spid="24"/>
                                        </p:tgtEl>
                                      </p:cBhvr>
                                    </p:animEffect>
                                  </p:childTnLst>
                                </p:cTn>
                              </p:par>
                              <p:par>
                                <p:cTn id="13" presetID="22" presetClass="entr" presetSubtype="4"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par>
                          <p:cTn id="19" fill="hold">
                            <p:stCondLst>
                              <p:cond delay="500"/>
                            </p:stCondLst>
                            <p:childTnLst>
                              <p:par>
                                <p:cTn id="20" presetID="16" presetClass="entr" presetSubtype="37" fill="hold" nodeType="after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barn(outVertical)">
                                      <p:cBhvr>
                                        <p:cTn id="22" dur="500"/>
                                        <p:tgtEl>
                                          <p:spTgt spid="27"/>
                                        </p:tgtEl>
                                      </p:cBhvr>
                                    </p:animEffect>
                                  </p:childTnLst>
                                </p:cTn>
                              </p:par>
                            </p:childTnLst>
                          </p:cTn>
                        </p:par>
                        <p:par>
                          <p:cTn id="23" fill="hold">
                            <p:stCondLst>
                              <p:cond delay="1000"/>
                            </p:stCondLst>
                            <p:childTnLst>
                              <p:par>
                                <p:cTn id="24" presetID="22" presetClass="entr" presetSubtype="4" fill="hold"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down)">
                                      <p:cBhvr>
                                        <p:cTn id="26" dur="500"/>
                                        <p:tgtEl>
                                          <p:spTgt spid="15"/>
                                        </p:tgtEl>
                                      </p:cBhvr>
                                    </p:animEffect>
                                  </p:childTnLst>
                                </p:cTn>
                              </p:par>
                            </p:childTnLst>
                          </p:cTn>
                        </p:par>
                        <p:par>
                          <p:cTn id="27" fill="hold">
                            <p:stCondLst>
                              <p:cond delay="1500"/>
                            </p:stCondLst>
                            <p:childTnLst>
                              <p:par>
                                <p:cTn id="28" presetID="22" presetClass="entr" presetSubtype="4" fill="hold" nodeType="after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down)">
                                      <p:cBhvr>
                                        <p:cTn id="30" dur="500"/>
                                        <p:tgtEl>
                                          <p:spTgt spid="18"/>
                                        </p:tgtEl>
                                      </p:cBhvr>
                                    </p:animEffect>
                                  </p:childTnLst>
                                </p:cTn>
                              </p:par>
                            </p:childTnLst>
                          </p:cTn>
                        </p:par>
                        <p:par>
                          <p:cTn id="31" fill="hold">
                            <p:stCondLst>
                              <p:cond delay="2000"/>
                            </p:stCondLst>
                            <p:childTnLst>
                              <p:par>
                                <p:cTn id="32" presetID="16" presetClass="entr" presetSubtype="21" fill="hold" nodeType="after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barn(inVertical)">
                                      <p:cBhvr>
                                        <p:cTn id="34" dur="500"/>
                                        <p:tgtEl>
                                          <p:spTgt spid="30"/>
                                        </p:tgtEl>
                                      </p:cBhvr>
                                    </p:animEffect>
                                  </p:childTnLst>
                                </p:cTn>
                              </p:par>
                            </p:childTnLst>
                          </p:cTn>
                        </p:par>
                        <p:par>
                          <p:cTn id="35" fill="hold">
                            <p:stCondLst>
                              <p:cond delay="2500"/>
                            </p:stCondLst>
                            <p:childTnLst>
                              <p:par>
                                <p:cTn id="36" presetID="22" presetClass="entr" presetSubtype="4" fill="hold" nodeType="after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wipe(down)">
                                      <p:cBhvr>
                                        <p:cTn id="38" dur="500"/>
                                        <p:tgtEl>
                                          <p:spTgt spid="21"/>
                                        </p:tgtEl>
                                      </p:cBhvr>
                                    </p:animEffect>
                                  </p:childTnLst>
                                </p:cTn>
                              </p:par>
                            </p:childTnLst>
                          </p:cTn>
                        </p:par>
                        <p:par>
                          <p:cTn id="39" fill="hold">
                            <p:stCondLst>
                              <p:cond delay="3000"/>
                            </p:stCondLst>
                            <p:childTnLst>
                              <p:par>
                                <p:cTn id="40" presetID="2" presetClass="entr" presetSubtype="1" fill="hold" nodeType="afterEffect">
                                  <p:stCondLst>
                                    <p:cond delay="0"/>
                                  </p:stCondLst>
                                  <p:childTnLst>
                                    <p:set>
                                      <p:cBhvr>
                                        <p:cTn id="41" dur="1" fill="hold">
                                          <p:stCondLst>
                                            <p:cond delay="0"/>
                                          </p:stCondLst>
                                        </p:cTn>
                                        <p:tgtEl>
                                          <p:spTgt spid="43"/>
                                        </p:tgtEl>
                                        <p:attrNameLst>
                                          <p:attrName>style.visibility</p:attrName>
                                        </p:attrNameLst>
                                      </p:cBhvr>
                                      <p:to>
                                        <p:strVal val="visible"/>
                                      </p:to>
                                    </p:set>
                                    <p:anim calcmode="lin" valueType="num">
                                      <p:cBhvr additive="base">
                                        <p:cTn id="42" dur="500" fill="hold"/>
                                        <p:tgtEl>
                                          <p:spTgt spid="43"/>
                                        </p:tgtEl>
                                        <p:attrNameLst>
                                          <p:attrName>ppt_x</p:attrName>
                                        </p:attrNameLst>
                                      </p:cBhvr>
                                      <p:tavLst>
                                        <p:tav tm="0">
                                          <p:val>
                                            <p:strVal val="#ppt_x"/>
                                          </p:val>
                                        </p:tav>
                                        <p:tav tm="100000">
                                          <p:val>
                                            <p:strVal val="#ppt_x"/>
                                          </p:val>
                                        </p:tav>
                                      </p:tavLst>
                                    </p:anim>
                                    <p:anim calcmode="lin" valueType="num">
                                      <p:cBhvr additive="base">
                                        <p:cTn id="43" dur="500" fill="hold"/>
                                        <p:tgtEl>
                                          <p:spTgt spid="43"/>
                                        </p:tgtEl>
                                        <p:attrNameLst>
                                          <p:attrName>ppt_y</p:attrName>
                                        </p:attrNameLst>
                                      </p:cBhvr>
                                      <p:tavLst>
                                        <p:tav tm="0">
                                          <p:val>
                                            <p:strVal val="0-#ppt_h/2"/>
                                          </p:val>
                                        </p:tav>
                                        <p:tav tm="100000">
                                          <p:val>
                                            <p:strVal val="#ppt_y"/>
                                          </p:val>
                                        </p:tav>
                                      </p:tavLst>
                                    </p:anim>
                                  </p:childTnLst>
                                </p:cTn>
                              </p:par>
                            </p:childTnLst>
                          </p:cTn>
                        </p:par>
                        <p:par>
                          <p:cTn id="44" fill="hold">
                            <p:stCondLst>
                              <p:cond delay="3500"/>
                            </p:stCondLst>
                            <p:childTnLst>
                              <p:par>
                                <p:cTn id="45" presetID="2" presetClass="entr" presetSubtype="1" fill="hold" nodeType="afterEffect">
                                  <p:stCondLst>
                                    <p:cond delay="0"/>
                                  </p:stCondLst>
                                  <p:childTnLst>
                                    <p:set>
                                      <p:cBhvr>
                                        <p:cTn id="46" dur="1" fill="hold">
                                          <p:stCondLst>
                                            <p:cond delay="0"/>
                                          </p:stCondLst>
                                        </p:cTn>
                                        <p:tgtEl>
                                          <p:spTgt spid="38"/>
                                        </p:tgtEl>
                                        <p:attrNameLst>
                                          <p:attrName>style.visibility</p:attrName>
                                        </p:attrNameLst>
                                      </p:cBhvr>
                                      <p:to>
                                        <p:strVal val="visible"/>
                                      </p:to>
                                    </p:set>
                                    <p:anim calcmode="lin" valueType="num">
                                      <p:cBhvr additive="base">
                                        <p:cTn id="47" dur="500" fill="hold"/>
                                        <p:tgtEl>
                                          <p:spTgt spid="38"/>
                                        </p:tgtEl>
                                        <p:attrNameLst>
                                          <p:attrName>ppt_x</p:attrName>
                                        </p:attrNameLst>
                                      </p:cBhvr>
                                      <p:tavLst>
                                        <p:tav tm="0">
                                          <p:val>
                                            <p:strVal val="#ppt_x"/>
                                          </p:val>
                                        </p:tav>
                                        <p:tav tm="100000">
                                          <p:val>
                                            <p:strVal val="#ppt_x"/>
                                          </p:val>
                                        </p:tav>
                                      </p:tavLst>
                                    </p:anim>
                                    <p:anim calcmode="lin" valueType="num">
                                      <p:cBhvr additive="base">
                                        <p:cTn id="48" dur="500" fill="hold"/>
                                        <p:tgtEl>
                                          <p:spTgt spid="38"/>
                                        </p:tgtEl>
                                        <p:attrNameLst>
                                          <p:attrName>ppt_y</p:attrName>
                                        </p:attrNameLst>
                                      </p:cBhvr>
                                      <p:tavLst>
                                        <p:tav tm="0">
                                          <p:val>
                                            <p:strVal val="0-#ppt_h/2"/>
                                          </p:val>
                                        </p:tav>
                                        <p:tav tm="100000">
                                          <p:val>
                                            <p:strVal val="#ppt_y"/>
                                          </p:val>
                                        </p:tav>
                                      </p:tavLst>
                                    </p:anim>
                                  </p:childTnLst>
                                </p:cTn>
                              </p:par>
                            </p:childTnLst>
                          </p:cTn>
                        </p:par>
                        <p:par>
                          <p:cTn id="49" fill="hold">
                            <p:stCondLst>
                              <p:cond delay="4000"/>
                            </p:stCondLst>
                            <p:childTnLst>
                              <p:par>
                                <p:cTn id="50" presetID="2" presetClass="entr" presetSubtype="1" fill="hold" nodeType="afterEffect">
                                  <p:stCondLst>
                                    <p:cond delay="0"/>
                                  </p:stCondLst>
                                  <p:childTnLst>
                                    <p:set>
                                      <p:cBhvr>
                                        <p:cTn id="51" dur="1" fill="hold">
                                          <p:stCondLst>
                                            <p:cond delay="0"/>
                                          </p:stCondLst>
                                        </p:cTn>
                                        <p:tgtEl>
                                          <p:spTgt spid="33"/>
                                        </p:tgtEl>
                                        <p:attrNameLst>
                                          <p:attrName>style.visibility</p:attrName>
                                        </p:attrNameLst>
                                      </p:cBhvr>
                                      <p:to>
                                        <p:strVal val="visible"/>
                                      </p:to>
                                    </p:set>
                                    <p:anim calcmode="lin" valueType="num">
                                      <p:cBhvr additive="base">
                                        <p:cTn id="52" dur="500" fill="hold"/>
                                        <p:tgtEl>
                                          <p:spTgt spid="33"/>
                                        </p:tgtEl>
                                        <p:attrNameLst>
                                          <p:attrName>ppt_x</p:attrName>
                                        </p:attrNameLst>
                                      </p:cBhvr>
                                      <p:tavLst>
                                        <p:tav tm="0">
                                          <p:val>
                                            <p:strVal val="#ppt_x"/>
                                          </p:val>
                                        </p:tav>
                                        <p:tav tm="100000">
                                          <p:val>
                                            <p:strVal val="#ppt_x"/>
                                          </p:val>
                                        </p:tav>
                                      </p:tavLst>
                                    </p:anim>
                                    <p:anim calcmode="lin" valueType="num">
                                      <p:cBhvr additive="base">
                                        <p:cTn id="53" dur="500" fill="hold"/>
                                        <p:tgtEl>
                                          <p:spTgt spid="33"/>
                                        </p:tgtEl>
                                        <p:attrNameLst>
                                          <p:attrName>ppt_y</p:attrName>
                                        </p:attrNameLst>
                                      </p:cBhvr>
                                      <p:tavLst>
                                        <p:tav tm="0">
                                          <p:val>
                                            <p:strVal val="0-#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nodeType="clickEffect">
                                  <p:stCondLst>
                                    <p:cond delay="0"/>
                                  </p:stCondLst>
                                  <p:childTnLst>
                                    <p:set>
                                      <p:cBhvr>
                                        <p:cTn id="57" dur="1" fill="hold">
                                          <p:stCondLst>
                                            <p:cond delay="0"/>
                                          </p:stCondLst>
                                        </p:cTn>
                                        <p:tgtEl>
                                          <p:spTgt spid="48"/>
                                        </p:tgtEl>
                                        <p:attrNameLst>
                                          <p:attrName>style.visibility</p:attrName>
                                        </p:attrNameLst>
                                      </p:cBhvr>
                                      <p:to>
                                        <p:strVal val="visible"/>
                                      </p:to>
                                    </p:set>
                                    <p:animEffect transition="in" filter="circle(in)">
                                      <p:cBhvr>
                                        <p:cTn id="58" dur="2000"/>
                                        <p:tgtEl>
                                          <p:spTgt spid="48"/>
                                        </p:tgtEl>
                                      </p:cBhvr>
                                    </p:animEffect>
                                  </p:childTnLst>
                                </p:cTn>
                              </p:par>
                            </p:childTnLst>
                          </p:cTn>
                        </p:par>
                        <p:par>
                          <p:cTn id="59" fill="hold">
                            <p:stCondLst>
                              <p:cond delay="2000"/>
                            </p:stCondLst>
                            <p:childTnLst>
                              <p:par>
                                <p:cTn id="60" presetID="2" presetClass="entr" presetSubtype="9" fill="hold" nodeType="afterEffect">
                                  <p:stCondLst>
                                    <p:cond delay="250"/>
                                  </p:stCondLst>
                                  <p:childTnLst>
                                    <p:set>
                                      <p:cBhvr>
                                        <p:cTn id="61" dur="1" fill="hold">
                                          <p:stCondLst>
                                            <p:cond delay="0"/>
                                          </p:stCondLst>
                                        </p:cTn>
                                        <p:tgtEl>
                                          <p:spTgt spid="51"/>
                                        </p:tgtEl>
                                        <p:attrNameLst>
                                          <p:attrName>style.visibility</p:attrName>
                                        </p:attrNameLst>
                                      </p:cBhvr>
                                      <p:to>
                                        <p:strVal val="visible"/>
                                      </p:to>
                                    </p:set>
                                    <p:anim calcmode="lin" valueType="num">
                                      <p:cBhvr additive="base">
                                        <p:cTn id="62" dur="500" fill="hold"/>
                                        <p:tgtEl>
                                          <p:spTgt spid="51"/>
                                        </p:tgtEl>
                                        <p:attrNameLst>
                                          <p:attrName>ppt_x</p:attrName>
                                        </p:attrNameLst>
                                      </p:cBhvr>
                                      <p:tavLst>
                                        <p:tav tm="0">
                                          <p:val>
                                            <p:strVal val="0-#ppt_w/2"/>
                                          </p:val>
                                        </p:tav>
                                        <p:tav tm="100000">
                                          <p:val>
                                            <p:strVal val="#ppt_x"/>
                                          </p:val>
                                        </p:tav>
                                      </p:tavLst>
                                    </p:anim>
                                    <p:anim calcmode="lin" valueType="num">
                                      <p:cBhvr additive="base">
                                        <p:cTn id="63" dur="500" fill="hold"/>
                                        <p:tgtEl>
                                          <p:spTgt spid="51"/>
                                        </p:tgtEl>
                                        <p:attrNameLst>
                                          <p:attrName>ppt_y</p:attrName>
                                        </p:attrNameLst>
                                      </p:cBhvr>
                                      <p:tavLst>
                                        <p:tav tm="0">
                                          <p:val>
                                            <p:strVal val="0-#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nodeType="clickEffect">
                                  <p:stCondLst>
                                    <p:cond delay="0"/>
                                  </p:stCondLst>
                                  <p:childTnLst>
                                    <p:set>
                                      <p:cBhvr>
                                        <p:cTn id="67" dur="1" fill="hold">
                                          <p:stCondLst>
                                            <p:cond delay="0"/>
                                          </p:stCondLst>
                                        </p:cTn>
                                        <p:tgtEl>
                                          <p:spTgt spid="54"/>
                                        </p:tgtEl>
                                        <p:attrNameLst>
                                          <p:attrName>style.visibility</p:attrName>
                                        </p:attrNameLst>
                                      </p:cBhvr>
                                      <p:to>
                                        <p:strVal val="visible"/>
                                      </p:to>
                                    </p:set>
                                    <p:animEffect transition="in" filter="circle(in)">
                                      <p:cBhvr>
                                        <p:cTn id="68" dur="2000"/>
                                        <p:tgtEl>
                                          <p:spTgt spid="54"/>
                                        </p:tgtEl>
                                      </p:cBhvr>
                                    </p:animEffect>
                                  </p:childTnLst>
                                </p:cTn>
                              </p:par>
                            </p:childTnLst>
                          </p:cTn>
                        </p:par>
                        <p:par>
                          <p:cTn id="69" fill="hold">
                            <p:stCondLst>
                              <p:cond delay="2000"/>
                            </p:stCondLst>
                            <p:childTnLst>
                              <p:par>
                                <p:cTn id="70" presetID="16" presetClass="entr" presetSubtype="21" fill="hold" grpId="0" nodeType="afterEffect">
                                  <p:stCondLst>
                                    <p:cond delay="0"/>
                                  </p:stCondLst>
                                  <p:childTnLst>
                                    <p:set>
                                      <p:cBhvr>
                                        <p:cTn id="71" dur="1" fill="hold">
                                          <p:stCondLst>
                                            <p:cond delay="0"/>
                                          </p:stCondLst>
                                        </p:cTn>
                                        <p:tgtEl>
                                          <p:spTgt spid="57"/>
                                        </p:tgtEl>
                                        <p:attrNameLst>
                                          <p:attrName>style.visibility</p:attrName>
                                        </p:attrNameLst>
                                      </p:cBhvr>
                                      <p:to>
                                        <p:strVal val="visible"/>
                                      </p:to>
                                    </p:set>
                                    <p:animEffect transition="in" filter="barn(inVertical)">
                                      <p:cBhvr>
                                        <p:cTn id="72" dur="500"/>
                                        <p:tgtEl>
                                          <p:spTgt spid="57"/>
                                        </p:tgtEl>
                                      </p:cBhvr>
                                    </p:animEffect>
                                  </p:childTnLst>
                                </p:cTn>
                              </p:par>
                            </p:childTnLst>
                          </p:cTn>
                        </p:par>
                        <p:par>
                          <p:cTn id="73" fill="hold">
                            <p:stCondLst>
                              <p:cond delay="2500"/>
                            </p:stCondLst>
                            <p:childTnLst>
                              <p:par>
                                <p:cTn id="74" presetID="31" presetClass="entr" presetSubtype="0" fill="hold" grpId="0" nodeType="afterEffect">
                                  <p:stCondLst>
                                    <p:cond delay="0"/>
                                  </p:stCondLst>
                                  <p:childTnLst>
                                    <p:set>
                                      <p:cBhvr>
                                        <p:cTn id="75" dur="1" fill="hold">
                                          <p:stCondLst>
                                            <p:cond delay="0"/>
                                          </p:stCondLst>
                                        </p:cTn>
                                        <p:tgtEl>
                                          <p:spTgt spid="58"/>
                                        </p:tgtEl>
                                        <p:attrNameLst>
                                          <p:attrName>style.visibility</p:attrName>
                                        </p:attrNameLst>
                                      </p:cBhvr>
                                      <p:to>
                                        <p:strVal val="visible"/>
                                      </p:to>
                                    </p:set>
                                    <p:anim calcmode="lin" valueType="num">
                                      <p:cBhvr>
                                        <p:cTn id="76" dur="1000" fill="hold"/>
                                        <p:tgtEl>
                                          <p:spTgt spid="58"/>
                                        </p:tgtEl>
                                        <p:attrNameLst>
                                          <p:attrName>ppt_w</p:attrName>
                                        </p:attrNameLst>
                                      </p:cBhvr>
                                      <p:tavLst>
                                        <p:tav tm="0">
                                          <p:val>
                                            <p:fltVal val="0"/>
                                          </p:val>
                                        </p:tav>
                                        <p:tav tm="100000">
                                          <p:val>
                                            <p:strVal val="#ppt_w"/>
                                          </p:val>
                                        </p:tav>
                                      </p:tavLst>
                                    </p:anim>
                                    <p:anim calcmode="lin" valueType="num">
                                      <p:cBhvr>
                                        <p:cTn id="77" dur="1000" fill="hold"/>
                                        <p:tgtEl>
                                          <p:spTgt spid="58"/>
                                        </p:tgtEl>
                                        <p:attrNameLst>
                                          <p:attrName>ppt_h</p:attrName>
                                        </p:attrNameLst>
                                      </p:cBhvr>
                                      <p:tavLst>
                                        <p:tav tm="0">
                                          <p:val>
                                            <p:fltVal val="0"/>
                                          </p:val>
                                        </p:tav>
                                        <p:tav tm="100000">
                                          <p:val>
                                            <p:strVal val="#ppt_h"/>
                                          </p:val>
                                        </p:tav>
                                      </p:tavLst>
                                    </p:anim>
                                    <p:anim calcmode="lin" valueType="num">
                                      <p:cBhvr>
                                        <p:cTn id="78" dur="1000" fill="hold"/>
                                        <p:tgtEl>
                                          <p:spTgt spid="58"/>
                                        </p:tgtEl>
                                        <p:attrNameLst>
                                          <p:attrName>style.rotation</p:attrName>
                                        </p:attrNameLst>
                                      </p:cBhvr>
                                      <p:tavLst>
                                        <p:tav tm="0">
                                          <p:val>
                                            <p:fltVal val="90"/>
                                          </p:val>
                                        </p:tav>
                                        <p:tav tm="100000">
                                          <p:val>
                                            <p:fltVal val="0"/>
                                          </p:val>
                                        </p:tav>
                                      </p:tavLst>
                                    </p:anim>
                                    <p:animEffect transition="in" filter="fade">
                                      <p:cBhvr>
                                        <p:cTn id="79" dur="1000"/>
                                        <p:tgtEl>
                                          <p:spTgt spid="58"/>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2" fill="hold" grpId="0" nodeType="clickEffect">
                                  <p:stCondLst>
                                    <p:cond delay="0"/>
                                  </p:stCondLst>
                                  <p:childTnLst>
                                    <p:set>
                                      <p:cBhvr>
                                        <p:cTn id="83" dur="1" fill="hold">
                                          <p:stCondLst>
                                            <p:cond delay="0"/>
                                          </p:stCondLst>
                                        </p:cTn>
                                        <p:tgtEl>
                                          <p:spTgt spid="59"/>
                                        </p:tgtEl>
                                        <p:attrNameLst>
                                          <p:attrName>style.visibility</p:attrName>
                                        </p:attrNameLst>
                                      </p:cBhvr>
                                      <p:to>
                                        <p:strVal val="visible"/>
                                      </p:to>
                                    </p:set>
                                    <p:animEffect transition="in" filter="wipe(right)">
                                      <p:cBhvr>
                                        <p:cTn id="84"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8" grpId="0" animBg="1"/>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4</a:t>
            </a:fld>
            <a:endParaRPr lang="he-IL"/>
          </a:p>
        </p:txBody>
      </p:sp>
      <p:sp>
        <p:nvSpPr>
          <p:cNvPr id="5" name="מלבן 4"/>
          <p:cNvSpPr/>
          <p:nvPr/>
        </p:nvSpPr>
        <p:spPr>
          <a:xfrm>
            <a:off x="2500312" y="25520"/>
            <a:ext cx="6705600" cy="1138773"/>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א</a:t>
            </a:r>
          </a:p>
          <a:p>
            <a:r>
              <a:rPr lang="he-IL" b="1" dirty="0"/>
              <a:t>מתני'</a:t>
            </a:r>
            <a:r>
              <a:rPr lang="he-IL" dirty="0"/>
              <a:t> שלשה אחים,  שנים מהם נשואים שתי אחיות ואחד נשוי נכרית,</a:t>
            </a:r>
          </a:p>
          <a:p>
            <a:r>
              <a:rPr lang="he-IL" dirty="0"/>
              <a:t> מת הנשוי נכרית וכנס אחד מבעלי אחיות את אשתו ומת,</a:t>
            </a:r>
          </a:p>
          <a:p>
            <a:r>
              <a:rPr lang="he-IL" dirty="0"/>
              <a:t> הראשונה יוצאת משום אחות אישה ושניה משום צרתה.</a:t>
            </a:r>
          </a:p>
        </p:txBody>
      </p:sp>
      <p:grpSp>
        <p:nvGrpSpPr>
          <p:cNvPr id="6" name="קבוצה 5"/>
          <p:cNvGrpSpPr/>
          <p:nvPr/>
        </p:nvGrpSpPr>
        <p:grpSpPr>
          <a:xfrm>
            <a:off x="5528415" y="2427042"/>
            <a:ext cx="939800" cy="990600"/>
            <a:chOff x="4794371" y="3098561"/>
            <a:chExt cx="939800" cy="9906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p:cNvGrpSpPr/>
          <p:nvPr/>
        </p:nvGrpSpPr>
        <p:grpSpPr>
          <a:xfrm>
            <a:off x="1233070" y="1402286"/>
            <a:ext cx="1170677" cy="914400"/>
            <a:chOff x="3976777" y="2854245"/>
            <a:chExt cx="1170677" cy="9144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1" name="TextBox 10"/>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2" name="קבוצה 11"/>
          <p:cNvGrpSpPr/>
          <p:nvPr/>
        </p:nvGrpSpPr>
        <p:grpSpPr>
          <a:xfrm>
            <a:off x="9225166" y="4391262"/>
            <a:ext cx="1274312" cy="1092200"/>
            <a:chOff x="5399538" y="2882900"/>
            <a:chExt cx="1274312" cy="10922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4" name="TextBox 13"/>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5" name="קבוצה 14"/>
          <p:cNvGrpSpPr/>
          <p:nvPr/>
        </p:nvGrpSpPr>
        <p:grpSpPr>
          <a:xfrm>
            <a:off x="5743592" y="4631362"/>
            <a:ext cx="761162" cy="889000"/>
            <a:chOff x="4565410" y="4442364"/>
            <a:chExt cx="761162" cy="8890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17" name="TextBox 16"/>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18" name="קבוצה 17"/>
          <p:cNvGrpSpPr/>
          <p:nvPr/>
        </p:nvGrpSpPr>
        <p:grpSpPr>
          <a:xfrm>
            <a:off x="975228" y="4631362"/>
            <a:ext cx="986708" cy="1003300"/>
            <a:chOff x="5011768" y="3997025"/>
            <a:chExt cx="986708" cy="1003300"/>
          </a:xfrm>
        </p:grpSpPr>
        <p:pic>
          <p:nvPicPr>
            <p:cNvPr id="19" name="תמונה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20" name="TextBox 19"/>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21" name="קבוצה 20"/>
          <p:cNvGrpSpPr/>
          <p:nvPr/>
        </p:nvGrpSpPr>
        <p:grpSpPr>
          <a:xfrm>
            <a:off x="9284472" y="1364186"/>
            <a:ext cx="1155700" cy="990600"/>
            <a:chOff x="7695484" y="1138474"/>
            <a:chExt cx="1155700" cy="990600"/>
          </a:xfrm>
        </p:grpSpPr>
        <p:pic>
          <p:nvPicPr>
            <p:cNvPr id="22" name="תמונה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3" name="TextBox 22"/>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4" name="קבוצה 23">
            <a:extLst>
              <a:ext uri="{FF2B5EF4-FFF2-40B4-BE49-F238E27FC236}">
                <a16:creationId xmlns:a16="http://schemas.microsoft.com/office/drawing/2014/main" id="{7C05EF3F-28CA-4887-B014-466726C0A872}"/>
              </a:ext>
            </a:extLst>
          </p:cNvPr>
          <p:cNvGrpSpPr/>
          <p:nvPr/>
        </p:nvGrpSpPr>
        <p:grpSpPr>
          <a:xfrm rot="21395902">
            <a:off x="2164832" y="1477833"/>
            <a:ext cx="7385824" cy="926385"/>
            <a:chOff x="4326228" y="242702"/>
            <a:chExt cx="1731182" cy="926385"/>
          </a:xfrm>
        </p:grpSpPr>
        <p:sp>
          <p:nvSpPr>
            <p:cNvPr id="25"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TextBox 25">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27" name="קבוצה 26"/>
          <p:cNvGrpSpPr/>
          <p:nvPr/>
        </p:nvGrpSpPr>
        <p:grpSpPr>
          <a:xfrm>
            <a:off x="6468215" y="4698936"/>
            <a:ext cx="3001179" cy="696877"/>
            <a:chOff x="8202961" y="3266592"/>
            <a:chExt cx="1821574" cy="696877"/>
          </a:xfrm>
        </p:grpSpPr>
        <p:sp>
          <p:nvSpPr>
            <p:cNvPr id="28" name="חץ למעלה-למטה 27"/>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30" name="קבוצה 29"/>
          <p:cNvGrpSpPr/>
          <p:nvPr/>
        </p:nvGrpSpPr>
        <p:grpSpPr>
          <a:xfrm rot="5871424">
            <a:off x="648513" y="3222273"/>
            <a:ext cx="2201786" cy="573531"/>
            <a:chOff x="5563562" y="4653444"/>
            <a:chExt cx="860364" cy="573531"/>
          </a:xfrm>
          <a:solidFill>
            <a:schemeClr val="accent6">
              <a:lumMod val="75000"/>
            </a:schemeClr>
          </a:solidFill>
        </p:grpSpPr>
        <p:grpSp>
          <p:nvGrpSpPr>
            <p:cNvPr id="31" name="קבוצה 30"/>
            <p:cNvGrpSpPr/>
            <p:nvPr/>
          </p:nvGrpSpPr>
          <p:grpSpPr>
            <a:xfrm>
              <a:off x="5563562" y="4653444"/>
              <a:ext cx="860364" cy="573531"/>
              <a:chOff x="3450566" y="4015722"/>
              <a:chExt cx="1035170" cy="573531"/>
            </a:xfrm>
            <a:grpFill/>
          </p:grpSpPr>
          <p:sp>
            <p:nvSpPr>
              <p:cNvPr id="33" name="חץ ימינה 3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TextBox 3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2" name="TextBox 3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5" name="קבוצה 34"/>
          <p:cNvGrpSpPr/>
          <p:nvPr/>
        </p:nvGrpSpPr>
        <p:grpSpPr>
          <a:xfrm rot="5758432">
            <a:off x="5507486" y="3760865"/>
            <a:ext cx="1248553" cy="573531"/>
            <a:chOff x="5563562" y="4653444"/>
            <a:chExt cx="860364" cy="573531"/>
          </a:xfrm>
          <a:solidFill>
            <a:schemeClr val="accent6">
              <a:lumMod val="75000"/>
            </a:schemeClr>
          </a:solidFill>
        </p:grpSpPr>
        <p:grpSp>
          <p:nvGrpSpPr>
            <p:cNvPr id="36" name="קבוצה 35"/>
            <p:cNvGrpSpPr/>
            <p:nvPr/>
          </p:nvGrpSpPr>
          <p:grpSpPr>
            <a:xfrm>
              <a:off x="5563562" y="4653444"/>
              <a:ext cx="860364" cy="573531"/>
              <a:chOff x="3450566" y="4015722"/>
              <a:chExt cx="1035170" cy="573531"/>
            </a:xfrm>
            <a:grpFill/>
          </p:grpSpPr>
          <p:sp>
            <p:nvSpPr>
              <p:cNvPr id="38" name="חץ ימינה 3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9" name="TextBox 38"/>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7" name="TextBox 36"/>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0" name="קבוצה 39"/>
          <p:cNvGrpSpPr/>
          <p:nvPr/>
        </p:nvGrpSpPr>
        <p:grpSpPr>
          <a:xfrm rot="5594677">
            <a:off x="9055038" y="3139806"/>
            <a:ext cx="1948068" cy="573531"/>
            <a:chOff x="5563562" y="4653444"/>
            <a:chExt cx="860364" cy="573531"/>
          </a:xfrm>
          <a:solidFill>
            <a:schemeClr val="accent6">
              <a:lumMod val="75000"/>
            </a:schemeClr>
          </a:solidFill>
        </p:grpSpPr>
        <p:grpSp>
          <p:nvGrpSpPr>
            <p:cNvPr id="41" name="קבוצה 40"/>
            <p:cNvGrpSpPr/>
            <p:nvPr/>
          </p:nvGrpSpPr>
          <p:grpSpPr>
            <a:xfrm>
              <a:off x="5563562" y="4653444"/>
              <a:ext cx="860364" cy="573531"/>
              <a:chOff x="3450566" y="4015722"/>
              <a:chExt cx="1035170" cy="573531"/>
            </a:xfrm>
            <a:grpFill/>
          </p:grpSpPr>
          <p:sp>
            <p:nvSpPr>
              <p:cNvPr id="43" name="חץ ימינה 4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TextBox 4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2" name="TextBox 4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5" name="קבוצה 44"/>
          <p:cNvGrpSpPr/>
          <p:nvPr/>
        </p:nvGrpSpPr>
        <p:grpSpPr>
          <a:xfrm rot="9147372">
            <a:off x="1806183" y="3875307"/>
            <a:ext cx="4100023" cy="775295"/>
            <a:chOff x="5330952" y="4553712"/>
            <a:chExt cx="1381960" cy="775295"/>
          </a:xfrm>
        </p:grpSpPr>
        <p:sp>
          <p:nvSpPr>
            <p:cNvPr id="46" name="חץ ימינה 45"/>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7" name="TextBox 46"/>
            <p:cNvSpPr txBox="1"/>
            <p:nvPr/>
          </p:nvSpPr>
          <p:spPr>
            <a:xfrm rot="10790804">
              <a:off x="5584789" y="4777227"/>
              <a:ext cx="912785" cy="369332"/>
            </a:xfrm>
            <a:prstGeom prst="rect">
              <a:avLst/>
            </a:prstGeom>
            <a:solidFill>
              <a:schemeClr val="accent1">
                <a:lumMod val="75000"/>
              </a:schemeClr>
            </a:solidFill>
          </p:spPr>
          <p:txBody>
            <a:bodyPr wrap="square" rtlCol="1">
              <a:spAutoFit/>
            </a:bodyPr>
            <a:lstStyle/>
            <a:p>
              <a:r>
                <a:rPr lang="he-IL" b="1" dirty="0">
                  <a:solidFill>
                    <a:schemeClr val="bg1"/>
                  </a:solidFill>
                </a:rPr>
                <a:t>לוי ייבם  את רחל</a:t>
              </a:r>
            </a:p>
          </p:txBody>
        </p:sp>
      </p:grpSp>
      <p:grpSp>
        <p:nvGrpSpPr>
          <p:cNvPr id="48" name="קבוצה 47"/>
          <p:cNvGrpSpPr/>
          <p:nvPr/>
        </p:nvGrpSpPr>
        <p:grpSpPr>
          <a:xfrm>
            <a:off x="551745" y="1076016"/>
            <a:ext cx="918803" cy="1053611"/>
            <a:chOff x="1117008" y="4316375"/>
            <a:chExt cx="1117699" cy="1882580"/>
          </a:xfrm>
        </p:grpSpPr>
        <p:pic>
          <p:nvPicPr>
            <p:cNvPr id="49" name="תמונה 4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0" name="TextBox 49"/>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51" name="קבוצה 50"/>
          <p:cNvGrpSpPr/>
          <p:nvPr/>
        </p:nvGrpSpPr>
        <p:grpSpPr>
          <a:xfrm>
            <a:off x="6317503" y="1808627"/>
            <a:ext cx="918803" cy="1053611"/>
            <a:chOff x="1117008" y="4316375"/>
            <a:chExt cx="1117699" cy="1882580"/>
          </a:xfrm>
        </p:grpSpPr>
        <p:pic>
          <p:nvPicPr>
            <p:cNvPr id="52" name="תמונה 5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3" name="TextBox 52"/>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4" name="TextBox 53"/>
          <p:cNvSpPr txBox="1"/>
          <p:nvPr/>
        </p:nvSpPr>
        <p:spPr>
          <a:xfrm>
            <a:off x="-14687" y="4444264"/>
            <a:ext cx="3306617" cy="369332"/>
          </a:xfrm>
          <a:prstGeom prst="rect">
            <a:avLst/>
          </a:prstGeom>
          <a:solidFill>
            <a:schemeClr val="accent5">
              <a:lumMod val="40000"/>
              <a:lumOff val="60000"/>
            </a:schemeClr>
          </a:solidFill>
        </p:spPr>
        <p:txBody>
          <a:bodyPr wrap="square" rtlCol="1">
            <a:spAutoFit/>
          </a:bodyPr>
          <a:lstStyle/>
          <a:p>
            <a:r>
              <a:rPr lang="he-IL" dirty="0"/>
              <a:t>דבורה נופלת ליבום לפני לוי ושמעון</a:t>
            </a:r>
          </a:p>
        </p:txBody>
      </p:sp>
      <p:sp>
        <p:nvSpPr>
          <p:cNvPr id="55" name="קשת מלאה 54"/>
          <p:cNvSpPr/>
          <p:nvPr/>
        </p:nvSpPr>
        <p:spPr>
          <a:xfrm rot="10800000">
            <a:off x="1163782" y="5064832"/>
            <a:ext cx="5057020" cy="948555"/>
          </a:xfrm>
          <a:prstGeom prst="blockArc">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56" name="TextBox 55"/>
          <p:cNvSpPr txBox="1"/>
          <p:nvPr/>
        </p:nvSpPr>
        <p:spPr>
          <a:xfrm>
            <a:off x="1736436" y="5735782"/>
            <a:ext cx="3500582" cy="369332"/>
          </a:xfrm>
          <a:prstGeom prst="rect">
            <a:avLst/>
          </a:prstGeom>
          <a:solidFill>
            <a:schemeClr val="accent5">
              <a:lumMod val="40000"/>
              <a:lumOff val="60000"/>
            </a:schemeClr>
          </a:solidFill>
        </p:spPr>
        <p:txBody>
          <a:bodyPr wrap="square" rtlCol="1">
            <a:spAutoFit/>
          </a:bodyPr>
          <a:lstStyle/>
          <a:p>
            <a:r>
              <a:rPr lang="he-IL" dirty="0"/>
              <a:t>רחל ודבורה נופלות לייבום לפני שמעון</a:t>
            </a:r>
          </a:p>
        </p:txBody>
      </p:sp>
      <p:sp>
        <p:nvSpPr>
          <p:cNvPr id="57" name="TextBox 56"/>
          <p:cNvSpPr txBox="1"/>
          <p:nvPr/>
        </p:nvSpPr>
        <p:spPr>
          <a:xfrm>
            <a:off x="5488850" y="5892581"/>
            <a:ext cx="4705683" cy="646331"/>
          </a:xfrm>
          <a:prstGeom prst="rect">
            <a:avLst/>
          </a:prstGeom>
          <a:solidFill>
            <a:schemeClr val="accent5">
              <a:lumMod val="40000"/>
              <a:lumOff val="60000"/>
            </a:schemeClr>
          </a:solidFill>
        </p:spPr>
        <p:txBody>
          <a:bodyPr wrap="square" rtlCol="1">
            <a:spAutoFit/>
          </a:bodyPr>
          <a:lstStyle/>
          <a:p>
            <a:r>
              <a:rPr lang="he-IL" dirty="0" smtClean="0"/>
              <a:t>רחל </a:t>
            </a:r>
            <a:r>
              <a:rPr lang="he-IL" dirty="0"/>
              <a:t>יוצאת בלי כלום כי היא אחות אשתו של שמעון</a:t>
            </a:r>
          </a:p>
          <a:p>
            <a:r>
              <a:rPr lang="he-IL" dirty="0"/>
              <a:t>גם דבורה פטורה כי היא צרת רחל</a:t>
            </a:r>
          </a:p>
        </p:txBody>
      </p:sp>
      <p:pic>
        <p:nvPicPr>
          <p:cNvPr id="58" name="תצוגת שקופית 45">
            <a:hlinkClick r:id="rId9" action="ppaction://hlinksldjump"/>
            <a:extLst>
              <a:ext uri="{FF2B5EF4-FFF2-40B4-BE49-F238E27FC236}">
                <a16:creationId xmlns:a16="http://schemas.microsoft.com/office/drawing/2014/main" id="{F90F4556-B093-40FA-A44C-92A2A56C8A5B}"/>
              </a:ext>
            </a:extLst>
          </p:cNvPr>
          <p:cNvPicPr>
            <a:picLocks noGrp="1" noRot="1" noChangeAspect="1" noMove="1" noResize="1" noEditPoints="1" noAdjustHandles="1" noChangeArrowheads="1" noChangeShapeType="1"/>
          </p:cNvPicPr>
          <p:nvPr/>
        </p:nvPicPr>
        <p:blipFill>
          <a:blip r:embed="rId10"/>
          <a:stretch>
            <a:fillRect/>
          </a:stretch>
        </p:blipFill>
        <p:spPr>
          <a:xfrm>
            <a:off x="10370508" y="5656150"/>
            <a:ext cx="1684706" cy="947647"/>
          </a:xfrm>
          <a:prstGeom prst="rect">
            <a:avLst/>
          </a:prstGeom>
          <a:ln w="3175">
            <a:solidFill>
              <a:prstClr val="ltGray"/>
            </a:solidFill>
          </a:ln>
        </p:spPr>
      </p:pic>
      <p:sp>
        <p:nvSpPr>
          <p:cNvPr id="59" name="מלבן 58">
            <a:extLst>
              <a:ext uri="{FF2B5EF4-FFF2-40B4-BE49-F238E27FC236}">
                <a16:creationId xmlns:a16="http://schemas.microsoft.com/office/drawing/2014/main" id="{877EE5DC-2B99-4FBD-B1DC-5176F0B220A9}"/>
              </a:ext>
            </a:extLst>
          </p:cNvPr>
          <p:cNvSpPr/>
          <p:nvPr/>
        </p:nvSpPr>
        <p:spPr>
          <a:xfrm>
            <a:off x="10353474" y="5133012"/>
            <a:ext cx="1572867" cy="369332"/>
          </a:xfrm>
          <a:prstGeom prst="rect">
            <a:avLst/>
          </a:prstGeom>
        </p:spPr>
        <p:txBody>
          <a:bodyPr wrap="none">
            <a:spAutoFit/>
          </a:bodyPr>
          <a:lstStyle/>
          <a:p>
            <a:r>
              <a:rPr lang="he-IL" dirty="0"/>
              <a:t>להמשך המשנה</a:t>
            </a:r>
          </a:p>
        </p:txBody>
      </p:sp>
    </p:spTree>
    <p:extLst>
      <p:ext uri="{BB962C8B-B14F-4D97-AF65-F5344CB8AC3E}">
        <p14:creationId xmlns:p14="http://schemas.microsoft.com/office/powerpoint/2010/main" val="2374368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par>
                          <p:cTn id="14" fill="hold">
                            <p:stCondLst>
                              <p:cond delay="500"/>
                            </p:stCondLst>
                            <p:childTnLst>
                              <p:par>
                                <p:cTn id="15" presetID="16" presetClass="entr" presetSubtype="37" fill="hold" nodeType="after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barn(outVertical)">
                                      <p:cBhvr>
                                        <p:cTn id="17" dur="750"/>
                                        <p:tgtEl>
                                          <p:spTgt spid="24"/>
                                        </p:tgtEl>
                                      </p:cBhvr>
                                    </p:animEffect>
                                  </p:childTnLst>
                                </p:cTn>
                              </p:par>
                            </p:childTnLst>
                          </p:cTn>
                        </p:par>
                        <p:par>
                          <p:cTn id="18" fill="hold">
                            <p:stCondLst>
                              <p:cond delay="1250"/>
                            </p:stCondLst>
                            <p:childTnLst>
                              <p:par>
                                <p:cTn id="19" presetID="22" presetClass="entr" presetSubtype="4" fill="hold" nodeType="after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down)">
                                      <p:cBhvr>
                                        <p:cTn id="21" dur="500"/>
                                        <p:tgtEl>
                                          <p:spTgt spid="12"/>
                                        </p:tgtEl>
                                      </p:cBhvr>
                                    </p:animEffect>
                                  </p:childTnLst>
                                </p:cTn>
                              </p:par>
                            </p:childTnLst>
                          </p:cTn>
                        </p:par>
                        <p:par>
                          <p:cTn id="22" fill="hold">
                            <p:stCondLst>
                              <p:cond delay="1750"/>
                            </p:stCondLst>
                            <p:childTnLst>
                              <p:par>
                                <p:cTn id="23" presetID="22" presetClass="entr" presetSubtype="4" fill="hold"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down)">
                                      <p:cBhvr>
                                        <p:cTn id="25" dur="500"/>
                                        <p:tgtEl>
                                          <p:spTgt spid="15"/>
                                        </p:tgtEl>
                                      </p:cBhvr>
                                    </p:animEffect>
                                  </p:childTnLst>
                                </p:cTn>
                              </p:par>
                            </p:childTnLst>
                          </p:cTn>
                        </p:par>
                        <p:par>
                          <p:cTn id="26" fill="hold">
                            <p:stCondLst>
                              <p:cond delay="2250"/>
                            </p:stCondLst>
                            <p:childTnLst>
                              <p:par>
                                <p:cTn id="27" presetID="16" presetClass="entr" presetSubtype="21" fill="hold" nodeType="after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barn(inVertical)">
                                      <p:cBhvr>
                                        <p:cTn id="29" dur="500"/>
                                        <p:tgtEl>
                                          <p:spTgt spid="27"/>
                                        </p:tgtEl>
                                      </p:cBhvr>
                                    </p:animEffect>
                                  </p:childTnLst>
                                </p:cTn>
                              </p:par>
                            </p:childTnLst>
                          </p:cTn>
                        </p:par>
                        <p:par>
                          <p:cTn id="30" fill="hold">
                            <p:stCondLst>
                              <p:cond delay="2750"/>
                            </p:stCondLst>
                            <p:childTnLst>
                              <p:par>
                                <p:cTn id="31" presetID="22" presetClass="entr" presetSubtype="4" fill="hold" nodeType="after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par>
                          <p:cTn id="34" fill="hold">
                            <p:stCondLst>
                              <p:cond delay="3250"/>
                            </p:stCondLst>
                            <p:childTnLst>
                              <p:par>
                                <p:cTn id="35" presetID="2" presetClass="entr" presetSubtype="1" fill="hold" nodeType="afterEffect">
                                  <p:stCondLst>
                                    <p:cond delay="250"/>
                                  </p:stCondLst>
                                  <p:childTnLst>
                                    <p:set>
                                      <p:cBhvr>
                                        <p:cTn id="36" dur="1" fill="hold">
                                          <p:stCondLst>
                                            <p:cond delay="0"/>
                                          </p:stCondLst>
                                        </p:cTn>
                                        <p:tgtEl>
                                          <p:spTgt spid="40"/>
                                        </p:tgtEl>
                                        <p:attrNameLst>
                                          <p:attrName>style.visibility</p:attrName>
                                        </p:attrNameLst>
                                      </p:cBhvr>
                                      <p:to>
                                        <p:strVal val="visible"/>
                                      </p:to>
                                    </p:set>
                                    <p:anim calcmode="lin" valueType="num">
                                      <p:cBhvr additive="base">
                                        <p:cTn id="37" dur="500" fill="hold"/>
                                        <p:tgtEl>
                                          <p:spTgt spid="40"/>
                                        </p:tgtEl>
                                        <p:attrNameLst>
                                          <p:attrName>ppt_x</p:attrName>
                                        </p:attrNameLst>
                                      </p:cBhvr>
                                      <p:tavLst>
                                        <p:tav tm="0">
                                          <p:val>
                                            <p:strVal val="#ppt_x"/>
                                          </p:val>
                                        </p:tav>
                                        <p:tav tm="100000">
                                          <p:val>
                                            <p:strVal val="#ppt_x"/>
                                          </p:val>
                                        </p:tav>
                                      </p:tavLst>
                                    </p:anim>
                                    <p:anim calcmode="lin" valueType="num">
                                      <p:cBhvr additive="base">
                                        <p:cTn id="38" dur="500" fill="hold"/>
                                        <p:tgtEl>
                                          <p:spTgt spid="40"/>
                                        </p:tgtEl>
                                        <p:attrNameLst>
                                          <p:attrName>ppt_y</p:attrName>
                                        </p:attrNameLst>
                                      </p:cBhvr>
                                      <p:tavLst>
                                        <p:tav tm="0">
                                          <p:val>
                                            <p:strVal val="0-#ppt_h/2"/>
                                          </p:val>
                                        </p:tav>
                                        <p:tav tm="100000">
                                          <p:val>
                                            <p:strVal val="#ppt_y"/>
                                          </p:val>
                                        </p:tav>
                                      </p:tavLst>
                                    </p:anim>
                                  </p:childTnLst>
                                </p:cTn>
                              </p:par>
                              <p:par>
                                <p:cTn id="39" presetID="2" presetClass="entr" presetSubtype="1" fill="hold" nodeType="withEffect">
                                  <p:stCondLst>
                                    <p:cond delay="0"/>
                                  </p:stCondLst>
                                  <p:childTnLst>
                                    <p:set>
                                      <p:cBhvr>
                                        <p:cTn id="40" dur="1" fill="hold">
                                          <p:stCondLst>
                                            <p:cond delay="0"/>
                                          </p:stCondLst>
                                        </p:cTn>
                                        <p:tgtEl>
                                          <p:spTgt spid="35"/>
                                        </p:tgtEl>
                                        <p:attrNameLst>
                                          <p:attrName>style.visibility</p:attrName>
                                        </p:attrNameLst>
                                      </p:cBhvr>
                                      <p:to>
                                        <p:strVal val="visible"/>
                                      </p:to>
                                    </p:set>
                                    <p:anim calcmode="lin" valueType="num">
                                      <p:cBhvr additive="base">
                                        <p:cTn id="41" dur="500" fill="hold"/>
                                        <p:tgtEl>
                                          <p:spTgt spid="35"/>
                                        </p:tgtEl>
                                        <p:attrNameLst>
                                          <p:attrName>ppt_x</p:attrName>
                                        </p:attrNameLst>
                                      </p:cBhvr>
                                      <p:tavLst>
                                        <p:tav tm="0">
                                          <p:val>
                                            <p:strVal val="#ppt_x"/>
                                          </p:val>
                                        </p:tav>
                                        <p:tav tm="100000">
                                          <p:val>
                                            <p:strVal val="#ppt_x"/>
                                          </p:val>
                                        </p:tav>
                                      </p:tavLst>
                                    </p:anim>
                                    <p:anim calcmode="lin" valueType="num">
                                      <p:cBhvr additive="base">
                                        <p:cTn id="42" dur="500" fill="hold"/>
                                        <p:tgtEl>
                                          <p:spTgt spid="35"/>
                                        </p:tgtEl>
                                        <p:attrNameLst>
                                          <p:attrName>ppt_y</p:attrName>
                                        </p:attrNameLst>
                                      </p:cBhvr>
                                      <p:tavLst>
                                        <p:tav tm="0">
                                          <p:val>
                                            <p:strVal val="0-#ppt_h/2"/>
                                          </p:val>
                                        </p:tav>
                                        <p:tav tm="100000">
                                          <p:val>
                                            <p:strVal val="#ppt_y"/>
                                          </p:val>
                                        </p:tav>
                                      </p:tavLst>
                                    </p:anim>
                                  </p:childTnLst>
                                </p:cTn>
                              </p:par>
                              <p:par>
                                <p:cTn id="43" presetID="2" presetClass="entr" presetSubtype="1" fill="hold" nodeType="withEffect">
                                  <p:stCondLst>
                                    <p:cond delay="0"/>
                                  </p:stCondLst>
                                  <p:childTnLst>
                                    <p:set>
                                      <p:cBhvr>
                                        <p:cTn id="44" dur="1" fill="hold">
                                          <p:stCondLst>
                                            <p:cond delay="0"/>
                                          </p:stCondLst>
                                        </p:cTn>
                                        <p:tgtEl>
                                          <p:spTgt spid="30"/>
                                        </p:tgtEl>
                                        <p:attrNameLst>
                                          <p:attrName>style.visibility</p:attrName>
                                        </p:attrNameLst>
                                      </p:cBhvr>
                                      <p:to>
                                        <p:strVal val="visible"/>
                                      </p:to>
                                    </p:set>
                                    <p:anim calcmode="lin" valueType="num">
                                      <p:cBhvr additive="base">
                                        <p:cTn id="45" dur="500" fill="hold"/>
                                        <p:tgtEl>
                                          <p:spTgt spid="30"/>
                                        </p:tgtEl>
                                        <p:attrNameLst>
                                          <p:attrName>ppt_x</p:attrName>
                                        </p:attrNameLst>
                                      </p:cBhvr>
                                      <p:tavLst>
                                        <p:tav tm="0">
                                          <p:val>
                                            <p:strVal val="#ppt_x"/>
                                          </p:val>
                                        </p:tav>
                                        <p:tav tm="100000">
                                          <p:val>
                                            <p:strVal val="#ppt_x"/>
                                          </p:val>
                                        </p:tav>
                                      </p:tavLst>
                                    </p:anim>
                                    <p:anim calcmode="lin" valueType="num">
                                      <p:cBhvr additive="base">
                                        <p:cTn id="46"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48"/>
                                        </p:tgtEl>
                                        <p:attrNameLst>
                                          <p:attrName>style.visibility</p:attrName>
                                        </p:attrNameLst>
                                      </p:cBhvr>
                                      <p:to>
                                        <p:strVal val="visible"/>
                                      </p:to>
                                    </p:set>
                                    <p:animEffect transition="in" filter="wipe(down)">
                                      <p:cBhvr>
                                        <p:cTn id="51" dur="500"/>
                                        <p:tgtEl>
                                          <p:spTgt spid="48"/>
                                        </p:tgtEl>
                                      </p:cBhvr>
                                    </p:animEffect>
                                  </p:childTnLst>
                                </p:cTn>
                              </p:par>
                            </p:childTnLst>
                          </p:cTn>
                        </p:par>
                        <p:par>
                          <p:cTn id="52" fill="hold">
                            <p:stCondLst>
                              <p:cond delay="500"/>
                            </p:stCondLst>
                            <p:childTnLst>
                              <p:par>
                                <p:cTn id="53" presetID="31" presetClass="entr" presetSubtype="0" fill="hold" grpId="0" nodeType="afterEffect">
                                  <p:stCondLst>
                                    <p:cond delay="250"/>
                                  </p:stCondLst>
                                  <p:childTnLst>
                                    <p:set>
                                      <p:cBhvr>
                                        <p:cTn id="54" dur="1" fill="hold">
                                          <p:stCondLst>
                                            <p:cond delay="0"/>
                                          </p:stCondLst>
                                        </p:cTn>
                                        <p:tgtEl>
                                          <p:spTgt spid="54"/>
                                        </p:tgtEl>
                                        <p:attrNameLst>
                                          <p:attrName>style.visibility</p:attrName>
                                        </p:attrNameLst>
                                      </p:cBhvr>
                                      <p:to>
                                        <p:strVal val="visible"/>
                                      </p:to>
                                    </p:set>
                                    <p:anim calcmode="lin" valueType="num">
                                      <p:cBhvr>
                                        <p:cTn id="55" dur="1000" fill="hold"/>
                                        <p:tgtEl>
                                          <p:spTgt spid="54"/>
                                        </p:tgtEl>
                                        <p:attrNameLst>
                                          <p:attrName>ppt_w</p:attrName>
                                        </p:attrNameLst>
                                      </p:cBhvr>
                                      <p:tavLst>
                                        <p:tav tm="0">
                                          <p:val>
                                            <p:fltVal val="0"/>
                                          </p:val>
                                        </p:tav>
                                        <p:tav tm="100000">
                                          <p:val>
                                            <p:strVal val="#ppt_w"/>
                                          </p:val>
                                        </p:tav>
                                      </p:tavLst>
                                    </p:anim>
                                    <p:anim calcmode="lin" valueType="num">
                                      <p:cBhvr>
                                        <p:cTn id="56" dur="1000" fill="hold"/>
                                        <p:tgtEl>
                                          <p:spTgt spid="54"/>
                                        </p:tgtEl>
                                        <p:attrNameLst>
                                          <p:attrName>ppt_h</p:attrName>
                                        </p:attrNameLst>
                                      </p:cBhvr>
                                      <p:tavLst>
                                        <p:tav tm="0">
                                          <p:val>
                                            <p:fltVal val="0"/>
                                          </p:val>
                                        </p:tav>
                                        <p:tav tm="100000">
                                          <p:val>
                                            <p:strVal val="#ppt_h"/>
                                          </p:val>
                                        </p:tav>
                                      </p:tavLst>
                                    </p:anim>
                                    <p:anim calcmode="lin" valueType="num">
                                      <p:cBhvr>
                                        <p:cTn id="57" dur="1000" fill="hold"/>
                                        <p:tgtEl>
                                          <p:spTgt spid="54"/>
                                        </p:tgtEl>
                                        <p:attrNameLst>
                                          <p:attrName>style.rotation</p:attrName>
                                        </p:attrNameLst>
                                      </p:cBhvr>
                                      <p:tavLst>
                                        <p:tav tm="0">
                                          <p:val>
                                            <p:fltVal val="90"/>
                                          </p:val>
                                        </p:tav>
                                        <p:tav tm="100000">
                                          <p:val>
                                            <p:fltVal val="0"/>
                                          </p:val>
                                        </p:tav>
                                      </p:tavLst>
                                    </p:anim>
                                    <p:animEffect transition="in" filter="fade">
                                      <p:cBhvr>
                                        <p:cTn id="58" dur="1000"/>
                                        <p:tgtEl>
                                          <p:spTgt spid="54"/>
                                        </p:tgtEl>
                                      </p:cBhvr>
                                    </p:animEffect>
                                  </p:childTnLst>
                                </p:cTn>
                              </p:par>
                            </p:childTnLst>
                          </p:cTn>
                        </p:par>
                        <p:par>
                          <p:cTn id="59" fill="hold">
                            <p:stCondLst>
                              <p:cond delay="1750"/>
                            </p:stCondLst>
                            <p:childTnLst>
                              <p:par>
                                <p:cTn id="60" presetID="2" presetClass="entr" presetSubtype="3" fill="hold" nodeType="afterEffect">
                                  <p:stCondLst>
                                    <p:cond delay="250"/>
                                  </p:stCondLst>
                                  <p:childTnLst>
                                    <p:set>
                                      <p:cBhvr>
                                        <p:cTn id="61" dur="1" fill="hold">
                                          <p:stCondLst>
                                            <p:cond delay="0"/>
                                          </p:stCondLst>
                                        </p:cTn>
                                        <p:tgtEl>
                                          <p:spTgt spid="45"/>
                                        </p:tgtEl>
                                        <p:attrNameLst>
                                          <p:attrName>style.visibility</p:attrName>
                                        </p:attrNameLst>
                                      </p:cBhvr>
                                      <p:to>
                                        <p:strVal val="visible"/>
                                      </p:to>
                                    </p:set>
                                    <p:anim calcmode="lin" valueType="num">
                                      <p:cBhvr additive="base">
                                        <p:cTn id="62" dur="500" fill="hold"/>
                                        <p:tgtEl>
                                          <p:spTgt spid="45"/>
                                        </p:tgtEl>
                                        <p:attrNameLst>
                                          <p:attrName>ppt_x</p:attrName>
                                        </p:attrNameLst>
                                      </p:cBhvr>
                                      <p:tavLst>
                                        <p:tav tm="0">
                                          <p:val>
                                            <p:strVal val="1+#ppt_w/2"/>
                                          </p:val>
                                        </p:tav>
                                        <p:tav tm="100000">
                                          <p:val>
                                            <p:strVal val="#ppt_x"/>
                                          </p:val>
                                        </p:tav>
                                      </p:tavLst>
                                    </p:anim>
                                    <p:anim calcmode="lin" valueType="num">
                                      <p:cBhvr additive="base">
                                        <p:cTn id="63" dur="500" fill="hold"/>
                                        <p:tgtEl>
                                          <p:spTgt spid="45"/>
                                        </p:tgtEl>
                                        <p:attrNameLst>
                                          <p:attrName>ppt_y</p:attrName>
                                        </p:attrNameLst>
                                      </p:cBhvr>
                                      <p:tavLst>
                                        <p:tav tm="0">
                                          <p:val>
                                            <p:strVal val="0-#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51"/>
                                        </p:tgtEl>
                                        <p:attrNameLst>
                                          <p:attrName>style.visibility</p:attrName>
                                        </p:attrNameLst>
                                      </p:cBhvr>
                                      <p:to>
                                        <p:strVal val="visible"/>
                                      </p:to>
                                    </p:set>
                                    <p:animEffect transition="in" filter="wipe(down)">
                                      <p:cBhvr>
                                        <p:cTn id="68" dur="500"/>
                                        <p:tgtEl>
                                          <p:spTgt spid="51"/>
                                        </p:tgtEl>
                                      </p:cBhvr>
                                    </p:animEffect>
                                  </p:childTnLst>
                                </p:cTn>
                              </p:par>
                            </p:childTnLst>
                          </p:cTn>
                        </p:par>
                        <p:par>
                          <p:cTn id="69" fill="hold">
                            <p:stCondLst>
                              <p:cond delay="500"/>
                            </p:stCondLst>
                            <p:childTnLst>
                              <p:par>
                                <p:cTn id="70" presetID="16" presetClass="entr" presetSubtype="21" fill="hold" grpId="0" nodeType="afterEffect">
                                  <p:stCondLst>
                                    <p:cond delay="250"/>
                                  </p:stCondLst>
                                  <p:childTnLst>
                                    <p:set>
                                      <p:cBhvr>
                                        <p:cTn id="71" dur="1" fill="hold">
                                          <p:stCondLst>
                                            <p:cond delay="0"/>
                                          </p:stCondLst>
                                        </p:cTn>
                                        <p:tgtEl>
                                          <p:spTgt spid="55"/>
                                        </p:tgtEl>
                                        <p:attrNameLst>
                                          <p:attrName>style.visibility</p:attrName>
                                        </p:attrNameLst>
                                      </p:cBhvr>
                                      <p:to>
                                        <p:strVal val="visible"/>
                                      </p:to>
                                    </p:set>
                                    <p:animEffect transition="in" filter="barn(inVertical)">
                                      <p:cBhvr>
                                        <p:cTn id="72" dur="500"/>
                                        <p:tgtEl>
                                          <p:spTgt spid="55"/>
                                        </p:tgtEl>
                                      </p:cBhvr>
                                    </p:animEffect>
                                  </p:childTnLst>
                                </p:cTn>
                              </p:par>
                              <p:par>
                                <p:cTn id="73" presetID="31" presetClass="entr" presetSubtype="0" fill="hold" grpId="0" nodeType="withEffect">
                                  <p:stCondLst>
                                    <p:cond delay="250"/>
                                  </p:stCondLst>
                                  <p:childTnLst>
                                    <p:set>
                                      <p:cBhvr>
                                        <p:cTn id="74" dur="1" fill="hold">
                                          <p:stCondLst>
                                            <p:cond delay="0"/>
                                          </p:stCondLst>
                                        </p:cTn>
                                        <p:tgtEl>
                                          <p:spTgt spid="56"/>
                                        </p:tgtEl>
                                        <p:attrNameLst>
                                          <p:attrName>style.visibility</p:attrName>
                                        </p:attrNameLst>
                                      </p:cBhvr>
                                      <p:to>
                                        <p:strVal val="visible"/>
                                      </p:to>
                                    </p:set>
                                    <p:anim calcmode="lin" valueType="num">
                                      <p:cBhvr>
                                        <p:cTn id="75" dur="1000" fill="hold"/>
                                        <p:tgtEl>
                                          <p:spTgt spid="56"/>
                                        </p:tgtEl>
                                        <p:attrNameLst>
                                          <p:attrName>ppt_w</p:attrName>
                                        </p:attrNameLst>
                                      </p:cBhvr>
                                      <p:tavLst>
                                        <p:tav tm="0">
                                          <p:val>
                                            <p:fltVal val="0"/>
                                          </p:val>
                                        </p:tav>
                                        <p:tav tm="100000">
                                          <p:val>
                                            <p:strVal val="#ppt_w"/>
                                          </p:val>
                                        </p:tav>
                                      </p:tavLst>
                                    </p:anim>
                                    <p:anim calcmode="lin" valueType="num">
                                      <p:cBhvr>
                                        <p:cTn id="76" dur="1000" fill="hold"/>
                                        <p:tgtEl>
                                          <p:spTgt spid="56"/>
                                        </p:tgtEl>
                                        <p:attrNameLst>
                                          <p:attrName>ppt_h</p:attrName>
                                        </p:attrNameLst>
                                      </p:cBhvr>
                                      <p:tavLst>
                                        <p:tav tm="0">
                                          <p:val>
                                            <p:fltVal val="0"/>
                                          </p:val>
                                        </p:tav>
                                        <p:tav tm="100000">
                                          <p:val>
                                            <p:strVal val="#ppt_h"/>
                                          </p:val>
                                        </p:tav>
                                      </p:tavLst>
                                    </p:anim>
                                    <p:anim calcmode="lin" valueType="num">
                                      <p:cBhvr>
                                        <p:cTn id="77" dur="1000" fill="hold"/>
                                        <p:tgtEl>
                                          <p:spTgt spid="56"/>
                                        </p:tgtEl>
                                        <p:attrNameLst>
                                          <p:attrName>style.rotation</p:attrName>
                                        </p:attrNameLst>
                                      </p:cBhvr>
                                      <p:tavLst>
                                        <p:tav tm="0">
                                          <p:val>
                                            <p:fltVal val="90"/>
                                          </p:val>
                                        </p:tav>
                                        <p:tav tm="100000">
                                          <p:val>
                                            <p:fltVal val="0"/>
                                          </p:val>
                                        </p:tav>
                                      </p:tavLst>
                                    </p:anim>
                                    <p:animEffect transition="in" filter="fade">
                                      <p:cBhvr>
                                        <p:cTn id="78" dur="1000"/>
                                        <p:tgtEl>
                                          <p:spTgt spid="56"/>
                                        </p:tgtEl>
                                      </p:cBhvr>
                                    </p:animEffect>
                                  </p:childTnLst>
                                </p:cTn>
                              </p:par>
                            </p:childTnLst>
                          </p:cTn>
                        </p:par>
                        <p:par>
                          <p:cTn id="79" fill="hold">
                            <p:stCondLst>
                              <p:cond delay="1750"/>
                            </p:stCondLst>
                            <p:childTnLst>
                              <p:par>
                                <p:cTn id="80" presetID="16" presetClass="entr" presetSubtype="21" fill="hold" grpId="0" nodeType="afterEffect">
                                  <p:stCondLst>
                                    <p:cond delay="500"/>
                                  </p:stCondLst>
                                  <p:childTnLst>
                                    <p:set>
                                      <p:cBhvr>
                                        <p:cTn id="81" dur="1" fill="hold">
                                          <p:stCondLst>
                                            <p:cond delay="0"/>
                                          </p:stCondLst>
                                        </p:cTn>
                                        <p:tgtEl>
                                          <p:spTgt spid="57"/>
                                        </p:tgtEl>
                                        <p:attrNameLst>
                                          <p:attrName>style.visibility</p:attrName>
                                        </p:attrNameLst>
                                      </p:cBhvr>
                                      <p:to>
                                        <p:strVal val="visible"/>
                                      </p:to>
                                    </p:set>
                                    <p:animEffect transition="in" filter="barn(inVertical)">
                                      <p:cBhvr>
                                        <p:cTn id="82"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5" grpId="0" animBg="1"/>
      <p:bldP spid="56" grpId="0" animBg="1"/>
      <p:bldP spid="5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5</a:t>
            </a:fld>
            <a:endParaRPr lang="he-IL"/>
          </a:p>
        </p:txBody>
      </p:sp>
      <p:sp>
        <p:nvSpPr>
          <p:cNvPr id="5" name="מציין מיקום של תאריך 1"/>
          <p:cNvSpPr txBox="1">
            <a:spLocks/>
          </p:cNvSpPr>
          <p:nvPr/>
        </p:nvSpPr>
        <p:spPr>
          <a:xfrm>
            <a:off x="8610600" y="6356350"/>
            <a:ext cx="2743200" cy="365125"/>
          </a:xfrm>
          <a:prstGeom prst="rect">
            <a:avLst/>
          </a:prstGeom>
        </p:spPr>
        <p:txBody>
          <a:bodyPr vert="horz" lIns="91440" tIns="45720" rIns="91440" bIns="45720" rtlCol="1" anchor="ctr"/>
          <a:lstStyle>
            <a:defPPr>
              <a:defRPr lang="he-IL"/>
            </a:defPPr>
            <a:lvl1pPr marL="0" algn="r"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7E2586FB-1DDD-4654-B1AB-396B79198608}" type="datetime4">
              <a:rPr lang="he-IL" smtClean="0"/>
              <a:pPr/>
              <a:t>י"א.ניסן.תשפ"ב</a:t>
            </a:fld>
            <a:endParaRPr lang="he-IL"/>
          </a:p>
        </p:txBody>
      </p:sp>
      <p:sp>
        <p:nvSpPr>
          <p:cNvPr id="6" name="מציין מיקום של כותרת תחתונה 2"/>
          <p:cNvSpPr txBox="1">
            <a:spLocks/>
          </p:cNvSpPr>
          <p:nvPr/>
        </p:nvSpPr>
        <p:spPr>
          <a:xfrm>
            <a:off x="4038600" y="6356350"/>
            <a:ext cx="4114800" cy="365125"/>
          </a:xfrm>
          <a:prstGeom prst="rect">
            <a:avLst/>
          </a:prstGeom>
        </p:spPr>
        <p:txBody>
          <a:bodyPr vert="horz" lIns="91440" tIns="45720" rIns="91440" bIns="45720" rtlCol="1" anchor="ctr"/>
          <a:lstStyle>
            <a:defPPr>
              <a:defRPr lang="he-IL"/>
            </a:defPPr>
            <a:lvl1pPr marL="0" algn="ctr"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he-IL"/>
              <a:t>יצחק רסלר  </a:t>
            </a:r>
            <a:r>
              <a:rPr lang="en-US"/>
              <a:t>izakrossler@gmail.com </a:t>
            </a:r>
            <a:endParaRPr lang="he-IL"/>
          </a:p>
        </p:txBody>
      </p:sp>
      <p:sp>
        <p:nvSpPr>
          <p:cNvPr id="7" name="מציין מיקום של מספר שקופית 3"/>
          <p:cNvSpPr txBox="1">
            <a:spLocks/>
          </p:cNvSpPr>
          <p:nvPr/>
        </p:nvSpPr>
        <p:spPr>
          <a:xfrm>
            <a:off x="838200" y="6356350"/>
            <a:ext cx="2743200" cy="365125"/>
          </a:xfrm>
          <a:prstGeom prst="rect">
            <a:avLst/>
          </a:prstGeom>
        </p:spPr>
        <p:txBody>
          <a:bodyPr vert="horz" lIns="91440" tIns="45720" rIns="91440" bIns="45720" rtlCol="1" anchor="ctr"/>
          <a:lstStyle>
            <a:defPPr>
              <a:defRPr lang="he-IL"/>
            </a:defPPr>
            <a:lvl1pPr marL="0" algn="l"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EB67B795-7742-4BE3-83C6-04220FFFEE81}" type="slidenum">
              <a:rPr lang="he-IL" smtClean="0"/>
              <a:pPr/>
              <a:t>5</a:t>
            </a:fld>
            <a:endParaRPr lang="he-IL"/>
          </a:p>
        </p:txBody>
      </p:sp>
      <p:sp>
        <p:nvSpPr>
          <p:cNvPr id="8" name="מלבן 7"/>
          <p:cNvSpPr/>
          <p:nvPr/>
        </p:nvSpPr>
        <p:spPr>
          <a:xfrm>
            <a:off x="2438401" y="0"/>
            <a:ext cx="6705600" cy="1138773"/>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א</a:t>
            </a:r>
          </a:p>
          <a:p>
            <a:r>
              <a:rPr lang="he-IL" b="1" dirty="0"/>
              <a:t>מתני'</a:t>
            </a:r>
            <a:r>
              <a:rPr lang="he-IL" dirty="0"/>
              <a:t> </a:t>
            </a:r>
            <a:r>
              <a:rPr lang="he-IL" baseline="30000" dirty="0">
                <a:hlinkClick r:id="rId2"/>
              </a:rPr>
              <a:t>א</a:t>
            </a:r>
            <a:r>
              <a:rPr lang="he-IL" dirty="0"/>
              <a:t>שלשה אחים שנים מהם נשואים שתי אחיות ואחד נשוי נכרית,</a:t>
            </a:r>
          </a:p>
          <a:p>
            <a:r>
              <a:rPr lang="he-IL" dirty="0"/>
              <a:t> מת הנשוי נכרית וכנס אחד מבעלי אחיות את אשתו ומת,</a:t>
            </a:r>
          </a:p>
          <a:p>
            <a:r>
              <a:rPr lang="he-IL" dirty="0"/>
              <a:t> הראשונה יוצאת משום אחות אישה ושניה משום צרתה.</a:t>
            </a:r>
          </a:p>
        </p:txBody>
      </p:sp>
      <p:grpSp>
        <p:nvGrpSpPr>
          <p:cNvPr id="9" name="קבוצה 8"/>
          <p:cNvGrpSpPr/>
          <p:nvPr/>
        </p:nvGrpSpPr>
        <p:grpSpPr>
          <a:xfrm>
            <a:off x="5528415" y="2427042"/>
            <a:ext cx="939800" cy="990600"/>
            <a:chOff x="4794371" y="3098561"/>
            <a:chExt cx="939800" cy="9906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1" name="TextBox 10"/>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2" name="קבוצה 11"/>
          <p:cNvGrpSpPr/>
          <p:nvPr/>
        </p:nvGrpSpPr>
        <p:grpSpPr>
          <a:xfrm>
            <a:off x="1233070" y="1402286"/>
            <a:ext cx="1170677" cy="914400"/>
            <a:chOff x="3976777" y="2854245"/>
            <a:chExt cx="1170677" cy="9144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4" name="TextBox 13"/>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5" name="קבוצה 14"/>
          <p:cNvGrpSpPr/>
          <p:nvPr/>
        </p:nvGrpSpPr>
        <p:grpSpPr>
          <a:xfrm>
            <a:off x="9225166" y="4391262"/>
            <a:ext cx="1274312" cy="1092200"/>
            <a:chOff x="5399538" y="2882900"/>
            <a:chExt cx="1274312" cy="10922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7" name="TextBox 16"/>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8" name="קבוצה 17"/>
          <p:cNvGrpSpPr/>
          <p:nvPr/>
        </p:nvGrpSpPr>
        <p:grpSpPr>
          <a:xfrm>
            <a:off x="5743592" y="4631362"/>
            <a:ext cx="761162" cy="889000"/>
            <a:chOff x="4565410" y="4442364"/>
            <a:chExt cx="761162" cy="889000"/>
          </a:xfrm>
        </p:grpSpPr>
        <p:pic>
          <p:nvPicPr>
            <p:cNvPr id="19" name="תמונה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20" name="TextBox 19"/>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21" name="קבוצה 20"/>
          <p:cNvGrpSpPr/>
          <p:nvPr/>
        </p:nvGrpSpPr>
        <p:grpSpPr>
          <a:xfrm>
            <a:off x="1037828" y="4487339"/>
            <a:ext cx="986708" cy="1003300"/>
            <a:chOff x="5011768" y="3997025"/>
            <a:chExt cx="986708" cy="1003300"/>
          </a:xfrm>
        </p:grpSpPr>
        <p:pic>
          <p:nvPicPr>
            <p:cNvPr id="22" name="תמונה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23" name="TextBox 22"/>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24" name="קבוצה 23"/>
          <p:cNvGrpSpPr/>
          <p:nvPr/>
        </p:nvGrpSpPr>
        <p:grpSpPr>
          <a:xfrm>
            <a:off x="9284472" y="1364186"/>
            <a:ext cx="1155700" cy="990600"/>
            <a:chOff x="7695484" y="1138474"/>
            <a:chExt cx="1155700" cy="990600"/>
          </a:xfrm>
        </p:grpSpPr>
        <p:pic>
          <p:nvPicPr>
            <p:cNvPr id="25" name="תמונה 2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6" name="TextBox 25"/>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7" name="קבוצה 26">
            <a:extLst>
              <a:ext uri="{FF2B5EF4-FFF2-40B4-BE49-F238E27FC236}">
                <a16:creationId xmlns:a16="http://schemas.microsoft.com/office/drawing/2014/main" id="{7C05EF3F-28CA-4887-B014-466726C0A872}"/>
              </a:ext>
            </a:extLst>
          </p:cNvPr>
          <p:cNvGrpSpPr/>
          <p:nvPr/>
        </p:nvGrpSpPr>
        <p:grpSpPr>
          <a:xfrm rot="21395902">
            <a:off x="2164832" y="1477833"/>
            <a:ext cx="7385824" cy="926385"/>
            <a:chOff x="4326228" y="242702"/>
            <a:chExt cx="1731182" cy="926385"/>
          </a:xfrm>
        </p:grpSpPr>
        <p:sp>
          <p:nvSpPr>
            <p:cNvPr id="28"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30" name="קבוצה 29"/>
          <p:cNvGrpSpPr/>
          <p:nvPr/>
        </p:nvGrpSpPr>
        <p:grpSpPr>
          <a:xfrm>
            <a:off x="6468215" y="4698936"/>
            <a:ext cx="3001179" cy="696877"/>
            <a:chOff x="8202961" y="3266592"/>
            <a:chExt cx="1821574" cy="696877"/>
          </a:xfrm>
        </p:grpSpPr>
        <p:sp>
          <p:nvSpPr>
            <p:cNvPr id="31" name="חץ למעלה-למטה 30"/>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2" name="TextBox 31"/>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33" name="קבוצה 32"/>
          <p:cNvGrpSpPr/>
          <p:nvPr/>
        </p:nvGrpSpPr>
        <p:grpSpPr>
          <a:xfrm rot="5871424">
            <a:off x="648513" y="3222273"/>
            <a:ext cx="2201786" cy="573531"/>
            <a:chOff x="5563562" y="4653444"/>
            <a:chExt cx="860364" cy="573531"/>
          </a:xfrm>
          <a:solidFill>
            <a:schemeClr val="accent6">
              <a:lumMod val="75000"/>
            </a:schemeClr>
          </a:solidFill>
        </p:grpSpPr>
        <p:grpSp>
          <p:nvGrpSpPr>
            <p:cNvPr id="34" name="קבוצה 33"/>
            <p:cNvGrpSpPr/>
            <p:nvPr/>
          </p:nvGrpSpPr>
          <p:grpSpPr>
            <a:xfrm>
              <a:off x="5563562" y="4653444"/>
              <a:ext cx="860364" cy="573531"/>
              <a:chOff x="3450566" y="4015722"/>
              <a:chExt cx="1035170" cy="573531"/>
            </a:xfrm>
            <a:grpFill/>
          </p:grpSpPr>
          <p:sp>
            <p:nvSpPr>
              <p:cNvPr id="36" name="חץ ימינה 35"/>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7" name="TextBox 36"/>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5" name="TextBox 34"/>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8" name="קבוצה 37"/>
          <p:cNvGrpSpPr/>
          <p:nvPr/>
        </p:nvGrpSpPr>
        <p:grpSpPr>
          <a:xfrm rot="5758432">
            <a:off x="5507486" y="3760865"/>
            <a:ext cx="1248553" cy="573531"/>
            <a:chOff x="5563562" y="4653444"/>
            <a:chExt cx="860364" cy="573531"/>
          </a:xfrm>
          <a:solidFill>
            <a:schemeClr val="accent6">
              <a:lumMod val="75000"/>
            </a:schemeClr>
          </a:solidFill>
        </p:grpSpPr>
        <p:grpSp>
          <p:nvGrpSpPr>
            <p:cNvPr id="39" name="קבוצה 38"/>
            <p:cNvGrpSpPr/>
            <p:nvPr/>
          </p:nvGrpSpPr>
          <p:grpSpPr>
            <a:xfrm>
              <a:off x="5563562" y="4653444"/>
              <a:ext cx="860364" cy="573531"/>
              <a:chOff x="3450566" y="4015722"/>
              <a:chExt cx="1035170" cy="573531"/>
            </a:xfrm>
            <a:grpFill/>
          </p:grpSpPr>
          <p:sp>
            <p:nvSpPr>
              <p:cNvPr id="41" name="חץ ימינה 40"/>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TextBox 41"/>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0" name="TextBox 39"/>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3" name="קבוצה 42"/>
          <p:cNvGrpSpPr/>
          <p:nvPr/>
        </p:nvGrpSpPr>
        <p:grpSpPr>
          <a:xfrm rot="5594677">
            <a:off x="9055038" y="3139806"/>
            <a:ext cx="1948068" cy="573531"/>
            <a:chOff x="5563562" y="4653444"/>
            <a:chExt cx="860364" cy="573531"/>
          </a:xfrm>
          <a:solidFill>
            <a:schemeClr val="accent6">
              <a:lumMod val="75000"/>
            </a:schemeClr>
          </a:solidFill>
        </p:grpSpPr>
        <p:grpSp>
          <p:nvGrpSpPr>
            <p:cNvPr id="44" name="קבוצה 43"/>
            <p:cNvGrpSpPr/>
            <p:nvPr/>
          </p:nvGrpSpPr>
          <p:grpSpPr>
            <a:xfrm>
              <a:off x="5563562" y="4653444"/>
              <a:ext cx="860364" cy="573531"/>
              <a:chOff x="3450566" y="4015722"/>
              <a:chExt cx="1035170" cy="573531"/>
            </a:xfrm>
            <a:grpFill/>
          </p:grpSpPr>
          <p:sp>
            <p:nvSpPr>
              <p:cNvPr id="46" name="חץ ימינה 45"/>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7" name="TextBox 46"/>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5" name="TextBox 44"/>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8" name="קבוצה 47"/>
          <p:cNvGrpSpPr/>
          <p:nvPr/>
        </p:nvGrpSpPr>
        <p:grpSpPr>
          <a:xfrm rot="9381088">
            <a:off x="1922541" y="3900051"/>
            <a:ext cx="4100023" cy="775295"/>
            <a:chOff x="5330952" y="4553712"/>
            <a:chExt cx="1381960" cy="775295"/>
          </a:xfrm>
        </p:grpSpPr>
        <p:sp>
          <p:nvSpPr>
            <p:cNvPr id="49" name="חץ ימינה 48"/>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0" name="TextBox 49"/>
            <p:cNvSpPr txBox="1"/>
            <p:nvPr/>
          </p:nvSpPr>
          <p:spPr>
            <a:xfrm rot="10790804">
              <a:off x="5584789" y="4777227"/>
              <a:ext cx="912785" cy="369332"/>
            </a:xfrm>
            <a:prstGeom prst="rect">
              <a:avLst/>
            </a:prstGeom>
            <a:solidFill>
              <a:schemeClr val="accent1">
                <a:lumMod val="75000"/>
              </a:schemeClr>
            </a:solidFill>
          </p:spPr>
          <p:txBody>
            <a:bodyPr wrap="square" rtlCol="1">
              <a:spAutoFit/>
            </a:bodyPr>
            <a:lstStyle/>
            <a:p>
              <a:r>
                <a:rPr lang="he-IL" b="1" dirty="0">
                  <a:solidFill>
                    <a:schemeClr val="bg1"/>
                  </a:solidFill>
                </a:rPr>
                <a:t>לוי עשה </a:t>
              </a:r>
              <a:r>
                <a:rPr lang="he-IL" b="1" u="sng" dirty="0">
                  <a:solidFill>
                    <a:schemeClr val="accent3">
                      <a:lumMod val="60000"/>
                      <a:lumOff val="40000"/>
                    </a:schemeClr>
                  </a:solidFill>
                  <a:effectLst>
                    <a:outerShdw blurRad="38100" dist="38100" dir="2700000" algn="tl">
                      <a:srgbClr val="000000">
                        <a:alpha val="43137"/>
                      </a:srgbClr>
                    </a:outerShdw>
                  </a:effectLst>
                </a:rPr>
                <a:t>מאמר</a:t>
              </a:r>
              <a:r>
                <a:rPr lang="he-IL" b="1" dirty="0">
                  <a:solidFill>
                    <a:schemeClr val="bg1"/>
                  </a:solidFill>
                </a:rPr>
                <a:t> ברחל</a:t>
              </a:r>
            </a:p>
          </p:txBody>
        </p:sp>
      </p:grpSp>
      <p:grpSp>
        <p:nvGrpSpPr>
          <p:cNvPr id="51" name="קבוצה 50"/>
          <p:cNvGrpSpPr/>
          <p:nvPr/>
        </p:nvGrpSpPr>
        <p:grpSpPr>
          <a:xfrm>
            <a:off x="551745" y="1076016"/>
            <a:ext cx="918803" cy="1053611"/>
            <a:chOff x="1117008" y="4316375"/>
            <a:chExt cx="1117699" cy="1882580"/>
          </a:xfrm>
        </p:grpSpPr>
        <p:pic>
          <p:nvPicPr>
            <p:cNvPr id="52" name="תמונה 5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3" name="TextBox 52"/>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54" name="קבוצה 53"/>
          <p:cNvGrpSpPr/>
          <p:nvPr/>
        </p:nvGrpSpPr>
        <p:grpSpPr>
          <a:xfrm>
            <a:off x="6317503" y="1808627"/>
            <a:ext cx="918803" cy="1053611"/>
            <a:chOff x="1117008" y="4316375"/>
            <a:chExt cx="1117699" cy="1882580"/>
          </a:xfrm>
        </p:grpSpPr>
        <p:pic>
          <p:nvPicPr>
            <p:cNvPr id="55" name="תמונה 5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6" name="TextBox 55"/>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7" name="TextBox 56"/>
          <p:cNvSpPr txBox="1"/>
          <p:nvPr/>
        </p:nvSpPr>
        <p:spPr>
          <a:xfrm>
            <a:off x="1015" y="4094497"/>
            <a:ext cx="3306617" cy="369332"/>
          </a:xfrm>
          <a:prstGeom prst="rect">
            <a:avLst/>
          </a:prstGeom>
          <a:solidFill>
            <a:schemeClr val="accent5">
              <a:lumMod val="40000"/>
              <a:lumOff val="60000"/>
            </a:schemeClr>
          </a:solidFill>
        </p:spPr>
        <p:txBody>
          <a:bodyPr wrap="square" rtlCol="1">
            <a:spAutoFit/>
          </a:bodyPr>
          <a:lstStyle/>
          <a:p>
            <a:r>
              <a:rPr lang="he-IL" dirty="0"/>
              <a:t>דבורה נופלת ליבום לפני לוי ושמעון</a:t>
            </a:r>
          </a:p>
        </p:txBody>
      </p:sp>
      <p:sp>
        <p:nvSpPr>
          <p:cNvPr id="58" name="קשת מלאה 57"/>
          <p:cNvSpPr/>
          <p:nvPr/>
        </p:nvSpPr>
        <p:spPr>
          <a:xfrm rot="10800000">
            <a:off x="1163782" y="5064832"/>
            <a:ext cx="5057020" cy="948555"/>
          </a:xfrm>
          <a:prstGeom prst="blockArc">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59" name="TextBox 58"/>
          <p:cNvSpPr txBox="1"/>
          <p:nvPr/>
        </p:nvSpPr>
        <p:spPr>
          <a:xfrm>
            <a:off x="1489024" y="5658252"/>
            <a:ext cx="3500582" cy="369332"/>
          </a:xfrm>
          <a:prstGeom prst="rect">
            <a:avLst/>
          </a:prstGeom>
          <a:solidFill>
            <a:schemeClr val="accent5">
              <a:lumMod val="40000"/>
              <a:lumOff val="60000"/>
            </a:schemeClr>
          </a:solidFill>
        </p:spPr>
        <p:txBody>
          <a:bodyPr wrap="square" rtlCol="1">
            <a:spAutoFit/>
          </a:bodyPr>
          <a:lstStyle/>
          <a:p>
            <a:r>
              <a:rPr lang="he-IL" dirty="0"/>
              <a:t>רחל ודבורה נופלות לייבום לפני שמעון</a:t>
            </a:r>
          </a:p>
        </p:txBody>
      </p:sp>
      <p:sp>
        <p:nvSpPr>
          <p:cNvPr id="60" name="TextBox 59"/>
          <p:cNvSpPr txBox="1"/>
          <p:nvPr/>
        </p:nvSpPr>
        <p:spPr>
          <a:xfrm>
            <a:off x="5237018" y="5628794"/>
            <a:ext cx="5287575" cy="1200329"/>
          </a:xfrm>
          <a:prstGeom prst="rect">
            <a:avLst/>
          </a:prstGeom>
          <a:solidFill>
            <a:schemeClr val="accent1">
              <a:lumMod val="60000"/>
              <a:lumOff val="40000"/>
            </a:schemeClr>
          </a:solidFill>
        </p:spPr>
        <p:txBody>
          <a:bodyPr wrap="square" rtlCol="1">
            <a:spAutoFit/>
          </a:bodyPr>
          <a:lstStyle/>
          <a:p>
            <a:r>
              <a:rPr lang="he-IL" dirty="0"/>
              <a:t>דבורה (הנכרית) חולצת, כי המאמר לא קונה קניין גמור, ואין היא נחשבת צרת רחל ממש.</a:t>
            </a:r>
          </a:p>
          <a:p>
            <a:r>
              <a:rPr lang="he-IL" dirty="0"/>
              <a:t>כמו כן היא לא </a:t>
            </a:r>
            <a:r>
              <a:rPr lang="he-IL" dirty="0" err="1"/>
              <a:t>מתייבמת</a:t>
            </a:r>
            <a:r>
              <a:rPr lang="he-IL" dirty="0"/>
              <a:t> כי המאמר בכל זאת עושה אותה קצת צרת רחל</a:t>
            </a:r>
          </a:p>
        </p:txBody>
      </p:sp>
      <p:sp>
        <p:nvSpPr>
          <p:cNvPr id="61" name="TextBox 60"/>
          <p:cNvSpPr txBox="1"/>
          <p:nvPr/>
        </p:nvSpPr>
        <p:spPr>
          <a:xfrm>
            <a:off x="3581400" y="1114951"/>
            <a:ext cx="4519492"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1">
            <a:spAutoFit/>
          </a:bodyPr>
          <a:lstStyle/>
          <a:p>
            <a:r>
              <a:rPr lang="he-IL" dirty="0"/>
              <a:t>עשה בה מאמר ומת נכרית חולצת ולא </a:t>
            </a:r>
            <a:r>
              <a:rPr lang="he-IL" dirty="0" err="1"/>
              <a:t>מתייבמת</a:t>
            </a:r>
            <a:r>
              <a:rPr lang="he-IL" dirty="0" smtClean="0"/>
              <a:t>:</a:t>
            </a:r>
            <a:r>
              <a:rPr lang="he-IL" dirty="0" smtClean="0">
                <a:solidFill>
                  <a:srgbClr val="222222"/>
                </a:solidFill>
                <a:latin typeface="Narkisim" panose="020E0502050101010101" pitchFamily="34" charset="-79"/>
                <a:cs typeface="Narkisim" panose="020E0502050101010101" pitchFamily="34" charset="-79"/>
              </a:rPr>
              <a:t>:</a:t>
            </a:r>
            <a:endParaRPr lang="he-IL" dirty="0"/>
          </a:p>
        </p:txBody>
      </p:sp>
      <p:sp>
        <p:nvSpPr>
          <p:cNvPr id="62" name="לחצן פעולה: בית 61">
            <a:hlinkClick r:id="" action="ppaction://hlinkshowjump?jump=firstslide" highlightClick="1"/>
          </p:cNvPr>
          <p:cNvSpPr/>
          <p:nvPr/>
        </p:nvSpPr>
        <p:spPr>
          <a:xfrm>
            <a:off x="10972800" y="3786870"/>
            <a:ext cx="646545" cy="851929"/>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63" name="תצוגת שקופית 60">
            <a:hlinkClick r:id="rId10" action="ppaction://hlinksldjump"/>
            <a:extLst>
              <a:ext uri="{FF2B5EF4-FFF2-40B4-BE49-F238E27FC236}">
                <a16:creationId xmlns:a16="http://schemas.microsoft.com/office/drawing/2014/main" id="{6283E265-EE59-4622-8E09-513AD6EDB1DA}"/>
              </a:ext>
            </a:extLst>
          </p:cNvPr>
          <p:cNvPicPr>
            <a:picLocks noGrp="1" noRot="1" noChangeAspect="1" noMove="1" noResize="1" noEditPoints="1" noAdjustHandles="1" noChangeArrowheads="1" noChangeShapeType="1"/>
          </p:cNvPicPr>
          <p:nvPr/>
        </p:nvPicPr>
        <p:blipFill>
          <a:blip r:embed="rId11"/>
          <a:stretch>
            <a:fillRect/>
          </a:stretch>
        </p:blipFill>
        <p:spPr>
          <a:xfrm>
            <a:off x="10685206" y="5939351"/>
            <a:ext cx="1337187" cy="752168"/>
          </a:xfrm>
          <a:prstGeom prst="rect">
            <a:avLst/>
          </a:prstGeom>
          <a:ln w="3175">
            <a:solidFill>
              <a:prstClr val="ltGray"/>
            </a:solidFill>
          </a:ln>
        </p:spPr>
      </p:pic>
      <p:sp>
        <p:nvSpPr>
          <p:cNvPr id="64" name="מלבן 63">
            <a:extLst>
              <a:ext uri="{FF2B5EF4-FFF2-40B4-BE49-F238E27FC236}">
                <a16:creationId xmlns:a16="http://schemas.microsoft.com/office/drawing/2014/main" id="{230735E9-BE45-4502-A247-00EF8E3FC401}"/>
              </a:ext>
            </a:extLst>
          </p:cNvPr>
          <p:cNvSpPr/>
          <p:nvPr/>
        </p:nvSpPr>
        <p:spPr>
          <a:xfrm>
            <a:off x="10545724" y="5436363"/>
            <a:ext cx="1572867" cy="369332"/>
          </a:xfrm>
          <a:prstGeom prst="rect">
            <a:avLst/>
          </a:prstGeom>
        </p:spPr>
        <p:txBody>
          <a:bodyPr wrap="none">
            <a:spAutoFit/>
          </a:bodyPr>
          <a:lstStyle/>
          <a:p>
            <a:r>
              <a:rPr lang="he-IL" dirty="0"/>
              <a:t>להמשך המשנה</a:t>
            </a:r>
          </a:p>
        </p:txBody>
      </p:sp>
    </p:spTree>
    <p:extLst>
      <p:ext uri="{BB962C8B-B14F-4D97-AF65-F5344CB8AC3E}">
        <p14:creationId xmlns:p14="http://schemas.microsoft.com/office/powerpoint/2010/main" val="323812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right)">
                                      <p:cBhvr>
                                        <p:cTn id="7" dur="1500"/>
                                        <p:tgtEl>
                                          <p:spTgt spid="6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down)">
                                      <p:cBhvr>
                                        <p:cTn id="12" dur="500"/>
                                        <p:tgtEl>
                                          <p:spTgt spid="24"/>
                                        </p:tgtEl>
                                      </p:cBhvr>
                                    </p:animEffect>
                                  </p:childTnLst>
                                </p:cTn>
                              </p:par>
                              <p:par>
                                <p:cTn id="13" presetID="22" presetClass="entr" presetSubtype="4"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par>
                          <p:cTn id="19" fill="hold">
                            <p:stCondLst>
                              <p:cond delay="500"/>
                            </p:stCondLst>
                            <p:childTnLst>
                              <p:par>
                                <p:cTn id="20" presetID="16" presetClass="entr" presetSubtype="37" fill="hold" nodeType="after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barn(outVertical)">
                                      <p:cBhvr>
                                        <p:cTn id="22" dur="500"/>
                                        <p:tgtEl>
                                          <p:spTgt spid="27"/>
                                        </p:tgtEl>
                                      </p:cBhvr>
                                    </p:animEffect>
                                  </p:childTnLst>
                                </p:cTn>
                              </p:par>
                            </p:childTnLst>
                          </p:cTn>
                        </p:par>
                        <p:par>
                          <p:cTn id="23" fill="hold">
                            <p:stCondLst>
                              <p:cond delay="1000"/>
                            </p:stCondLst>
                            <p:childTnLst>
                              <p:par>
                                <p:cTn id="24" presetID="22" presetClass="entr" presetSubtype="4" fill="hold" nodeType="afterEffect">
                                  <p:stCondLst>
                                    <p:cond delay="250"/>
                                  </p:stCondLst>
                                  <p:childTnLst>
                                    <p:set>
                                      <p:cBhvr>
                                        <p:cTn id="25" dur="1" fill="hold">
                                          <p:stCondLst>
                                            <p:cond delay="0"/>
                                          </p:stCondLst>
                                        </p:cTn>
                                        <p:tgtEl>
                                          <p:spTgt spid="15"/>
                                        </p:tgtEl>
                                        <p:attrNameLst>
                                          <p:attrName>style.visibility</p:attrName>
                                        </p:attrNameLst>
                                      </p:cBhvr>
                                      <p:to>
                                        <p:strVal val="visible"/>
                                      </p:to>
                                    </p:set>
                                    <p:animEffect transition="in" filter="wipe(down)">
                                      <p:cBhvr>
                                        <p:cTn id="26" dur="500"/>
                                        <p:tgtEl>
                                          <p:spTgt spid="15"/>
                                        </p:tgtEl>
                                      </p:cBhvr>
                                    </p:animEffect>
                                  </p:childTnLst>
                                </p:cTn>
                              </p:par>
                              <p:par>
                                <p:cTn id="27" presetID="22" presetClass="entr" presetSubtype="4" fill="hold" nodeType="withEffect">
                                  <p:stCondLst>
                                    <p:cond delay="250"/>
                                  </p:stCondLst>
                                  <p:childTnLst>
                                    <p:set>
                                      <p:cBhvr>
                                        <p:cTn id="28" dur="1" fill="hold">
                                          <p:stCondLst>
                                            <p:cond delay="0"/>
                                          </p:stCondLst>
                                        </p:cTn>
                                        <p:tgtEl>
                                          <p:spTgt spid="18"/>
                                        </p:tgtEl>
                                        <p:attrNameLst>
                                          <p:attrName>style.visibility</p:attrName>
                                        </p:attrNameLst>
                                      </p:cBhvr>
                                      <p:to>
                                        <p:strVal val="visible"/>
                                      </p:to>
                                    </p:set>
                                    <p:animEffect transition="in" filter="wipe(down)">
                                      <p:cBhvr>
                                        <p:cTn id="29" dur="500"/>
                                        <p:tgtEl>
                                          <p:spTgt spid="18"/>
                                        </p:tgtEl>
                                      </p:cBhvr>
                                    </p:animEffect>
                                  </p:childTnLst>
                                </p:cTn>
                              </p:par>
                            </p:childTnLst>
                          </p:cTn>
                        </p:par>
                        <p:par>
                          <p:cTn id="30" fill="hold">
                            <p:stCondLst>
                              <p:cond delay="1750"/>
                            </p:stCondLst>
                            <p:childTnLst>
                              <p:par>
                                <p:cTn id="31" presetID="16" presetClass="entr" presetSubtype="21" fill="hold" nodeType="after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barn(inVertical)">
                                      <p:cBhvr>
                                        <p:cTn id="33" dur="500"/>
                                        <p:tgtEl>
                                          <p:spTgt spid="30"/>
                                        </p:tgtEl>
                                      </p:cBhvr>
                                    </p:animEffect>
                                  </p:childTnLst>
                                </p:cTn>
                              </p:par>
                            </p:childTnLst>
                          </p:cTn>
                        </p:par>
                        <p:par>
                          <p:cTn id="34" fill="hold">
                            <p:stCondLst>
                              <p:cond delay="2250"/>
                            </p:stCondLst>
                            <p:childTnLst>
                              <p:par>
                                <p:cTn id="35" presetID="22" presetClass="entr" presetSubtype="4" fill="hold" nodeType="afterEffect">
                                  <p:stCondLst>
                                    <p:cond delay="250"/>
                                  </p:stCondLst>
                                  <p:childTnLst>
                                    <p:set>
                                      <p:cBhvr>
                                        <p:cTn id="36" dur="1" fill="hold">
                                          <p:stCondLst>
                                            <p:cond delay="0"/>
                                          </p:stCondLst>
                                        </p:cTn>
                                        <p:tgtEl>
                                          <p:spTgt spid="21"/>
                                        </p:tgtEl>
                                        <p:attrNameLst>
                                          <p:attrName>style.visibility</p:attrName>
                                        </p:attrNameLst>
                                      </p:cBhvr>
                                      <p:to>
                                        <p:strVal val="visible"/>
                                      </p:to>
                                    </p:set>
                                    <p:animEffect transition="in" filter="wipe(down)">
                                      <p:cBhvr>
                                        <p:cTn id="37" dur="500"/>
                                        <p:tgtEl>
                                          <p:spTgt spid="21"/>
                                        </p:tgtEl>
                                      </p:cBhvr>
                                    </p:animEffect>
                                  </p:childTnLst>
                                </p:cTn>
                              </p:par>
                            </p:childTnLst>
                          </p:cTn>
                        </p:par>
                        <p:par>
                          <p:cTn id="38" fill="hold">
                            <p:stCondLst>
                              <p:cond delay="3000"/>
                            </p:stCondLst>
                            <p:childTnLst>
                              <p:par>
                                <p:cTn id="39" presetID="2" presetClass="entr" presetSubtype="1" fill="hold" nodeType="afterEffect">
                                  <p:stCondLst>
                                    <p:cond delay="250"/>
                                  </p:stCondLst>
                                  <p:childTnLst>
                                    <p:set>
                                      <p:cBhvr>
                                        <p:cTn id="40" dur="1" fill="hold">
                                          <p:stCondLst>
                                            <p:cond delay="0"/>
                                          </p:stCondLst>
                                        </p:cTn>
                                        <p:tgtEl>
                                          <p:spTgt spid="43"/>
                                        </p:tgtEl>
                                        <p:attrNameLst>
                                          <p:attrName>style.visibility</p:attrName>
                                        </p:attrNameLst>
                                      </p:cBhvr>
                                      <p:to>
                                        <p:strVal val="visible"/>
                                      </p:to>
                                    </p:set>
                                    <p:anim calcmode="lin" valueType="num">
                                      <p:cBhvr additive="base">
                                        <p:cTn id="41" dur="500" fill="hold"/>
                                        <p:tgtEl>
                                          <p:spTgt spid="43"/>
                                        </p:tgtEl>
                                        <p:attrNameLst>
                                          <p:attrName>ppt_x</p:attrName>
                                        </p:attrNameLst>
                                      </p:cBhvr>
                                      <p:tavLst>
                                        <p:tav tm="0">
                                          <p:val>
                                            <p:strVal val="#ppt_x"/>
                                          </p:val>
                                        </p:tav>
                                        <p:tav tm="100000">
                                          <p:val>
                                            <p:strVal val="#ppt_x"/>
                                          </p:val>
                                        </p:tav>
                                      </p:tavLst>
                                    </p:anim>
                                    <p:anim calcmode="lin" valueType="num">
                                      <p:cBhvr additive="base">
                                        <p:cTn id="42" dur="500" fill="hold"/>
                                        <p:tgtEl>
                                          <p:spTgt spid="43"/>
                                        </p:tgtEl>
                                        <p:attrNameLst>
                                          <p:attrName>ppt_y</p:attrName>
                                        </p:attrNameLst>
                                      </p:cBhvr>
                                      <p:tavLst>
                                        <p:tav tm="0">
                                          <p:val>
                                            <p:strVal val="0-#ppt_h/2"/>
                                          </p:val>
                                        </p:tav>
                                        <p:tav tm="100000">
                                          <p:val>
                                            <p:strVal val="#ppt_y"/>
                                          </p:val>
                                        </p:tav>
                                      </p:tavLst>
                                    </p:anim>
                                  </p:childTnLst>
                                </p:cTn>
                              </p:par>
                              <p:par>
                                <p:cTn id="43" presetID="2" presetClass="entr" presetSubtype="1" fill="hold" nodeType="withEffect">
                                  <p:stCondLst>
                                    <p:cond delay="250"/>
                                  </p:stCondLst>
                                  <p:childTnLst>
                                    <p:set>
                                      <p:cBhvr>
                                        <p:cTn id="44" dur="1" fill="hold">
                                          <p:stCondLst>
                                            <p:cond delay="0"/>
                                          </p:stCondLst>
                                        </p:cTn>
                                        <p:tgtEl>
                                          <p:spTgt spid="38"/>
                                        </p:tgtEl>
                                        <p:attrNameLst>
                                          <p:attrName>style.visibility</p:attrName>
                                        </p:attrNameLst>
                                      </p:cBhvr>
                                      <p:to>
                                        <p:strVal val="visible"/>
                                      </p:to>
                                    </p:set>
                                    <p:anim calcmode="lin" valueType="num">
                                      <p:cBhvr additive="base">
                                        <p:cTn id="45" dur="500" fill="hold"/>
                                        <p:tgtEl>
                                          <p:spTgt spid="38"/>
                                        </p:tgtEl>
                                        <p:attrNameLst>
                                          <p:attrName>ppt_x</p:attrName>
                                        </p:attrNameLst>
                                      </p:cBhvr>
                                      <p:tavLst>
                                        <p:tav tm="0">
                                          <p:val>
                                            <p:strVal val="#ppt_x"/>
                                          </p:val>
                                        </p:tav>
                                        <p:tav tm="100000">
                                          <p:val>
                                            <p:strVal val="#ppt_x"/>
                                          </p:val>
                                        </p:tav>
                                      </p:tavLst>
                                    </p:anim>
                                    <p:anim calcmode="lin" valueType="num">
                                      <p:cBhvr additive="base">
                                        <p:cTn id="46" dur="500" fill="hold"/>
                                        <p:tgtEl>
                                          <p:spTgt spid="38"/>
                                        </p:tgtEl>
                                        <p:attrNameLst>
                                          <p:attrName>ppt_y</p:attrName>
                                        </p:attrNameLst>
                                      </p:cBhvr>
                                      <p:tavLst>
                                        <p:tav tm="0">
                                          <p:val>
                                            <p:strVal val="0-#ppt_h/2"/>
                                          </p:val>
                                        </p:tav>
                                        <p:tav tm="100000">
                                          <p:val>
                                            <p:strVal val="#ppt_y"/>
                                          </p:val>
                                        </p:tav>
                                      </p:tavLst>
                                    </p:anim>
                                  </p:childTnLst>
                                </p:cTn>
                              </p:par>
                              <p:par>
                                <p:cTn id="47" presetID="2" presetClass="entr" presetSubtype="1" fill="hold" nodeType="withEffect">
                                  <p:stCondLst>
                                    <p:cond delay="250"/>
                                  </p:stCondLst>
                                  <p:childTnLst>
                                    <p:set>
                                      <p:cBhvr>
                                        <p:cTn id="48" dur="1" fill="hold">
                                          <p:stCondLst>
                                            <p:cond delay="0"/>
                                          </p:stCondLst>
                                        </p:cTn>
                                        <p:tgtEl>
                                          <p:spTgt spid="33"/>
                                        </p:tgtEl>
                                        <p:attrNameLst>
                                          <p:attrName>style.visibility</p:attrName>
                                        </p:attrNameLst>
                                      </p:cBhvr>
                                      <p:to>
                                        <p:strVal val="visible"/>
                                      </p:to>
                                    </p:set>
                                    <p:anim calcmode="lin" valueType="num">
                                      <p:cBhvr additive="base">
                                        <p:cTn id="49" dur="500" fill="hold"/>
                                        <p:tgtEl>
                                          <p:spTgt spid="33"/>
                                        </p:tgtEl>
                                        <p:attrNameLst>
                                          <p:attrName>ppt_x</p:attrName>
                                        </p:attrNameLst>
                                      </p:cBhvr>
                                      <p:tavLst>
                                        <p:tav tm="0">
                                          <p:val>
                                            <p:strVal val="#ppt_x"/>
                                          </p:val>
                                        </p:tav>
                                        <p:tav tm="100000">
                                          <p:val>
                                            <p:strVal val="#ppt_x"/>
                                          </p:val>
                                        </p:tav>
                                      </p:tavLst>
                                    </p:anim>
                                    <p:anim calcmode="lin" valueType="num">
                                      <p:cBhvr additive="base">
                                        <p:cTn id="50" dur="500" fill="hold"/>
                                        <p:tgtEl>
                                          <p:spTgt spid="33"/>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51"/>
                                        </p:tgtEl>
                                        <p:attrNameLst>
                                          <p:attrName>style.visibility</p:attrName>
                                        </p:attrNameLst>
                                      </p:cBhvr>
                                      <p:to>
                                        <p:strVal val="visible"/>
                                      </p:to>
                                    </p:set>
                                    <p:animEffect transition="in" filter="wipe(down)">
                                      <p:cBhvr>
                                        <p:cTn id="55" dur="500"/>
                                        <p:tgtEl>
                                          <p:spTgt spid="51"/>
                                        </p:tgtEl>
                                      </p:cBhvr>
                                    </p:animEffect>
                                  </p:childTnLst>
                                </p:cTn>
                              </p:par>
                            </p:childTnLst>
                          </p:cTn>
                        </p:par>
                        <p:par>
                          <p:cTn id="56" fill="hold">
                            <p:stCondLst>
                              <p:cond delay="500"/>
                            </p:stCondLst>
                            <p:childTnLst>
                              <p:par>
                                <p:cTn id="57" presetID="31" presetClass="entr" presetSubtype="0" fill="hold" grpId="0" nodeType="afterEffect">
                                  <p:stCondLst>
                                    <p:cond delay="250"/>
                                  </p:stCondLst>
                                  <p:childTnLst>
                                    <p:set>
                                      <p:cBhvr>
                                        <p:cTn id="58" dur="1" fill="hold">
                                          <p:stCondLst>
                                            <p:cond delay="0"/>
                                          </p:stCondLst>
                                        </p:cTn>
                                        <p:tgtEl>
                                          <p:spTgt spid="57"/>
                                        </p:tgtEl>
                                        <p:attrNameLst>
                                          <p:attrName>style.visibility</p:attrName>
                                        </p:attrNameLst>
                                      </p:cBhvr>
                                      <p:to>
                                        <p:strVal val="visible"/>
                                      </p:to>
                                    </p:set>
                                    <p:anim calcmode="lin" valueType="num">
                                      <p:cBhvr>
                                        <p:cTn id="59" dur="1000" fill="hold"/>
                                        <p:tgtEl>
                                          <p:spTgt spid="57"/>
                                        </p:tgtEl>
                                        <p:attrNameLst>
                                          <p:attrName>ppt_w</p:attrName>
                                        </p:attrNameLst>
                                      </p:cBhvr>
                                      <p:tavLst>
                                        <p:tav tm="0">
                                          <p:val>
                                            <p:fltVal val="0"/>
                                          </p:val>
                                        </p:tav>
                                        <p:tav tm="100000">
                                          <p:val>
                                            <p:strVal val="#ppt_w"/>
                                          </p:val>
                                        </p:tav>
                                      </p:tavLst>
                                    </p:anim>
                                    <p:anim calcmode="lin" valueType="num">
                                      <p:cBhvr>
                                        <p:cTn id="60" dur="1000" fill="hold"/>
                                        <p:tgtEl>
                                          <p:spTgt spid="57"/>
                                        </p:tgtEl>
                                        <p:attrNameLst>
                                          <p:attrName>ppt_h</p:attrName>
                                        </p:attrNameLst>
                                      </p:cBhvr>
                                      <p:tavLst>
                                        <p:tav tm="0">
                                          <p:val>
                                            <p:fltVal val="0"/>
                                          </p:val>
                                        </p:tav>
                                        <p:tav tm="100000">
                                          <p:val>
                                            <p:strVal val="#ppt_h"/>
                                          </p:val>
                                        </p:tav>
                                      </p:tavLst>
                                    </p:anim>
                                    <p:anim calcmode="lin" valueType="num">
                                      <p:cBhvr>
                                        <p:cTn id="61" dur="1000" fill="hold"/>
                                        <p:tgtEl>
                                          <p:spTgt spid="57"/>
                                        </p:tgtEl>
                                        <p:attrNameLst>
                                          <p:attrName>style.rotation</p:attrName>
                                        </p:attrNameLst>
                                      </p:cBhvr>
                                      <p:tavLst>
                                        <p:tav tm="0">
                                          <p:val>
                                            <p:fltVal val="90"/>
                                          </p:val>
                                        </p:tav>
                                        <p:tav tm="100000">
                                          <p:val>
                                            <p:fltVal val="0"/>
                                          </p:val>
                                        </p:tav>
                                      </p:tavLst>
                                    </p:anim>
                                    <p:animEffect transition="in" filter="fade">
                                      <p:cBhvr>
                                        <p:cTn id="62" dur="1000"/>
                                        <p:tgtEl>
                                          <p:spTgt spid="57"/>
                                        </p:tgtEl>
                                      </p:cBhvr>
                                    </p:animEffect>
                                  </p:childTnLst>
                                </p:cTn>
                              </p:par>
                            </p:childTnLst>
                          </p:cTn>
                        </p:par>
                        <p:par>
                          <p:cTn id="63" fill="hold">
                            <p:stCondLst>
                              <p:cond delay="1750"/>
                            </p:stCondLst>
                            <p:childTnLst>
                              <p:par>
                                <p:cTn id="64" presetID="2" presetClass="entr" presetSubtype="3" fill="hold" nodeType="afterEffect">
                                  <p:stCondLst>
                                    <p:cond delay="250"/>
                                  </p:stCondLst>
                                  <p:childTnLst>
                                    <p:set>
                                      <p:cBhvr>
                                        <p:cTn id="65" dur="1" fill="hold">
                                          <p:stCondLst>
                                            <p:cond delay="0"/>
                                          </p:stCondLst>
                                        </p:cTn>
                                        <p:tgtEl>
                                          <p:spTgt spid="48"/>
                                        </p:tgtEl>
                                        <p:attrNameLst>
                                          <p:attrName>style.visibility</p:attrName>
                                        </p:attrNameLst>
                                      </p:cBhvr>
                                      <p:to>
                                        <p:strVal val="visible"/>
                                      </p:to>
                                    </p:set>
                                    <p:anim calcmode="lin" valueType="num">
                                      <p:cBhvr additive="base">
                                        <p:cTn id="66" dur="500" fill="hold"/>
                                        <p:tgtEl>
                                          <p:spTgt spid="48"/>
                                        </p:tgtEl>
                                        <p:attrNameLst>
                                          <p:attrName>ppt_x</p:attrName>
                                        </p:attrNameLst>
                                      </p:cBhvr>
                                      <p:tavLst>
                                        <p:tav tm="0">
                                          <p:val>
                                            <p:strVal val="1+#ppt_w/2"/>
                                          </p:val>
                                        </p:tav>
                                        <p:tav tm="100000">
                                          <p:val>
                                            <p:strVal val="#ppt_x"/>
                                          </p:val>
                                        </p:tav>
                                      </p:tavLst>
                                    </p:anim>
                                    <p:anim calcmode="lin" valueType="num">
                                      <p:cBhvr additive="base">
                                        <p:cTn id="67" dur="500" fill="hold"/>
                                        <p:tgtEl>
                                          <p:spTgt spid="48"/>
                                        </p:tgtEl>
                                        <p:attrNameLst>
                                          <p:attrName>ppt_y</p:attrName>
                                        </p:attrNameLst>
                                      </p:cBhvr>
                                      <p:tavLst>
                                        <p:tav tm="0">
                                          <p:val>
                                            <p:strVal val="0-#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54"/>
                                        </p:tgtEl>
                                        <p:attrNameLst>
                                          <p:attrName>style.visibility</p:attrName>
                                        </p:attrNameLst>
                                      </p:cBhvr>
                                      <p:to>
                                        <p:strVal val="visible"/>
                                      </p:to>
                                    </p:set>
                                    <p:animEffect transition="in" filter="wipe(down)">
                                      <p:cBhvr>
                                        <p:cTn id="72" dur="500"/>
                                        <p:tgtEl>
                                          <p:spTgt spid="54"/>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1" fill="hold" grpId="0" nodeType="clickEffect">
                                  <p:stCondLst>
                                    <p:cond delay="0"/>
                                  </p:stCondLst>
                                  <p:childTnLst>
                                    <p:set>
                                      <p:cBhvr>
                                        <p:cTn id="76" dur="1" fill="hold">
                                          <p:stCondLst>
                                            <p:cond delay="0"/>
                                          </p:stCondLst>
                                        </p:cTn>
                                        <p:tgtEl>
                                          <p:spTgt spid="58"/>
                                        </p:tgtEl>
                                        <p:attrNameLst>
                                          <p:attrName>style.visibility</p:attrName>
                                        </p:attrNameLst>
                                      </p:cBhvr>
                                      <p:to>
                                        <p:strVal val="visible"/>
                                      </p:to>
                                    </p:set>
                                    <p:animEffect transition="in" filter="wheel(1)">
                                      <p:cBhvr>
                                        <p:cTn id="77" dur="2000"/>
                                        <p:tgtEl>
                                          <p:spTgt spid="58"/>
                                        </p:tgtEl>
                                      </p:cBhvr>
                                    </p:animEffect>
                                  </p:childTnLst>
                                </p:cTn>
                              </p:par>
                            </p:childTnLst>
                          </p:cTn>
                        </p:par>
                        <p:par>
                          <p:cTn id="78" fill="hold">
                            <p:stCondLst>
                              <p:cond delay="2000"/>
                            </p:stCondLst>
                            <p:childTnLst>
                              <p:par>
                                <p:cTn id="79" presetID="31" presetClass="entr" presetSubtype="0" fill="hold" grpId="0" nodeType="afterEffect">
                                  <p:stCondLst>
                                    <p:cond delay="250"/>
                                  </p:stCondLst>
                                  <p:childTnLst>
                                    <p:set>
                                      <p:cBhvr>
                                        <p:cTn id="80" dur="1" fill="hold">
                                          <p:stCondLst>
                                            <p:cond delay="0"/>
                                          </p:stCondLst>
                                        </p:cTn>
                                        <p:tgtEl>
                                          <p:spTgt spid="59"/>
                                        </p:tgtEl>
                                        <p:attrNameLst>
                                          <p:attrName>style.visibility</p:attrName>
                                        </p:attrNameLst>
                                      </p:cBhvr>
                                      <p:to>
                                        <p:strVal val="visible"/>
                                      </p:to>
                                    </p:set>
                                    <p:anim calcmode="lin" valueType="num">
                                      <p:cBhvr>
                                        <p:cTn id="81" dur="1000" fill="hold"/>
                                        <p:tgtEl>
                                          <p:spTgt spid="59"/>
                                        </p:tgtEl>
                                        <p:attrNameLst>
                                          <p:attrName>ppt_w</p:attrName>
                                        </p:attrNameLst>
                                      </p:cBhvr>
                                      <p:tavLst>
                                        <p:tav tm="0">
                                          <p:val>
                                            <p:fltVal val="0"/>
                                          </p:val>
                                        </p:tav>
                                        <p:tav tm="100000">
                                          <p:val>
                                            <p:strVal val="#ppt_w"/>
                                          </p:val>
                                        </p:tav>
                                      </p:tavLst>
                                    </p:anim>
                                    <p:anim calcmode="lin" valueType="num">
                                      <p:cBhvr>
                                        <p:cTn id="82" dur="1000" fill="hold"/>
                                        <p:tgtEl>
                                          <p:spTgt spid="59"/>
                                        </p:tgtEl>
                                        <p:attrNameLst>
                                          <p:attrName>ppt_h</p:attrName>
                                        </p:attrNameLst>
                                      </p:cBhvr>
                                      <p:tavLst>
                                        <p:tav tm="0">
                                          <p:val>
                                            <p:fltVal val="0"/>
                                          </p:val>
                                        </p:tav>
                                        <p:tav tm="100000">
                                          <p:val>
                                            <p:strVal val="#ppt_h"/>
                                          </p:val>
                                        </p:tav>
                                      </p:tavLst>
                                    </p:anim>
                                    <p:anim calcmode="lin" valueType="num">
                                      <p:cBhvr>
                                        <p:cTn id="83" dur="1000" fill="hold"/>
                                        <p:tgtEl>
                                          <p:spTgt spid="59"/>
                                        </p:tgtEl>
                                        <p:attrNameLst>
                                          <p:attrName>style.rotation</p:attrName>
                                        </p:attrNameLst>
                                      </p:cBhvr>
                                      <p:tavLst>
                                        <p:tav tm="0">
                                          <p:val>
                                            <p:fltVal val="90"/>
                                          </p:val>
                                        </p:tav>
                                        <p:tav tm="100000">
                                          <p:val>
                                            <p:fltVal val="0"/>
                                          </p:val>
                                        </p:tav>
                                      </p:tavLst>
                                    </p:anim>
                                    <p:animEffect transition="in" filter="fade">
                                      <p:cBhvr>
                                        <p:cTn id="84" dur="1000"/>
                                        <p:tgtEl>
                                          <p:spTgt spid="59"/>
                                        </p:tgtEl>
                                      </p:cBhvr>
                                    </p:animEffect>
                                  </p:childTnLst>
                                </p:cTn>
                              </p:par>
                            </p:childTnLst>
                          </p:cTn>
                        </p:par>
                      </p:childTnLst>
                    </p:cTn>
                  </p:par>
                  <p:par>
                    <p:cTn id="85" fill="hold">
                      <p:stCondLst>
                        <p:cond delay="indefinite"/>
                      </p:stCondLst>
                      <p:childTnLst>
                        <p:par>
                          <p:cTn id="86" fill="hold">
                            <p:stCondLst>
                              <p:cond delay="0"/>
                            </p:stCondLst>
                            <p:childTnLst>
                              <p:par>
                                <p:cTn id="87" presetID="6" presetClass="entr" presetSubtype="16" fill="hold" grpId="0" nodeType="clickEffect">
                                  <p:stCondLst>
                                    <p:cond delay="0"/>
                                  </p:stCondLst>
                                  <p:childTnLst>
                                    <p:set>
                                      <p:cBhvr>
                                        <p:cTn id="88" dur="1" fill="hold">
                                          <p:stCondLst>
                                            <p:cond delay="0"/>
                                          </p:stCondLst>
                                        </p:cTn>
                                        <p:tgtEl>
                                          <p:spTgt spid="60"/>
                                        </p:tgtEl>
                                        <p:attrNameLst>
                                          <p:attrName>style.visibility</p:attrName>
                                        </p:attrNameLst>
                                      </p:cBhvr>
                                      <p:to>
                                        <p:strVal val="visible"/>
                                      </p:to>
                                    </p:set>
                                    <p:animEffect transition="in" filter="circle(in)">
                                      <p:cBhvr>
                                        <p:cTn id="89" dur="2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8" grpId="0" animBg="1"/>
      <p:bldP spid="59" grpId="0" animBg="1"/>
      <p:bldP spid="60" grpId="0" animBg="1"/>
      <p:bldP spid="6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6</a:t>
            </a:fld>
            <a:endParaRPr lang="he-IL"/>
          </a:p>
        </p:txBody>
      </p:sp>
      <p:sp>
        <p:nvSpPr>
          <p:cNvPr id="5" name="מלבן 4"/>
          <p:cNvSpPr/>
          <p:nvPr/>
        </p:nvSpPr>
        <p:spPr>
          <a:xfrm>
            <a:off x="2576946" y="104109"/>
            <a:ext cx="6502399" cy="1138773"/>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א</a:t>
            </a:r>
          </a:p>
          <a:p>
            <a:r>
              <a:rPr lang="he-IL" b="1" dirty="0">
                <a:solidFill>
                  <a:srgbClr val="222222"/>
                </a:solidFill>
                <a:latin typeface="Narkisim" panose="020E0502050101010101" pitchFamily="34" charset="-79"/>
                <a:cs typeface="Narkisim" panose="020E0502050101010101" pitchFamily="34" charset="-79"/>
              </a:rPr>
              <a:t>מתני'</a:t>
            </a:r>
            <a:r>
              <a:rPr lang="he-IL" dirty="0">
                <a:solidFill>
                  <a:srgbClr val="222222"/>
                </a:solidFill>
                <a:latin typeface="Narkisim" panose="020E0502050101010101" pitchFamily="34" charset="-79"/>
                <a:cs typeface="Narkisim" panose="020E0502050101010101" pitchFamily="34" charset="-79"/>
              </a:rPr>
              <a:t>  שלשה </a:t>
            </a:r>
            <a:r>
              <a:rPr lang="he-IL" dirty="0" err="1">
                <a:solidFill>
                  <a:srgbClr val="222222"/>
                </a:solidFill>
                <a:latin typeface="Narkisim" panose="020E0502050101010101" pitchFamily="34" charset="-79"/>
                <a:cs typeface="Narkisim" panose="020E0502050101010101" pitchFamily="34" charset="-79"/>
              </a:rPr>
              <a:t>אחין</a:t>
            </a:r>
            <a:r>
              <a:rPr lang="he-IL" dirty="0">
                <a:solidFill>
                  <a:srgbClr val="222222"/>
                </a:solidFill>
                <a:latin typeface="Narkisim" panose="020E0502050101010101" pitchFamily="34" charset="-79"/>
                <a:cs typeface="Narkisim" panose="020E0502050101010101" pitchFamily="34" charset="-79"/>
              </a:rPr>
              <a:t>,  שנים מהם נשואים שתי אחיות ואחד נשוי נכרית מת אחד מבעלי אחיות וכנס נשוי נכרית את אשתו ומתה אשתו של שני ואח"כ מת נשוי נכרית הרי זו אסורה עליו עולמית הואיל ונאסרה עליו שעה אחת:</a:t>
            </a:r>
            <a:endParaRPr lang="he-IL" dirty="0"/>
          </a:p>
        </p:txBody>
      </p:sp>
      <p:grpSp>
        <p:nvGrpSpPr>
          <p:cNvPr id="6" name="קבוצה 5"/>
          <p:cNvGrpSpPr/>
          <p:nvPr/>
        </p:nvGrpSpPr>
        <p:grpSpPr>
          <a:xfrm>
            <a:off x="5528415" y="2427042"/>
            <a:ext cx="939800" cy="990600"/>
            <a:chOff x="4794371" y="3098561"/>
            <a:chExt cx="939800" cy="9906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p:cNvGrpSpPr/>
          <p:nvPr/>
        </p:nvGrpSpPr>
        <p:grpSpPr>
          <a:xfrm>
            <a:off x="1233070" y="1402286"/>
            <a:ext cx="1170677" cy="914400"/>
            <a:chOff x="3976777" y="2854245"/>
            <a:chExt cx="1170677" cy="9144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1" name="TextBox 10"/>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2" name="קבוצה 11"/>
          <p:cNvGrpSpPr/>
          <p:nvPr/>
        </p:nvGrpSpPr>
        <p:grpSpPr>
          <a:xfrm>
            <a:off x="9225166" y="4391262"/>
            <a:ext cx="1274312" cy="1092200"/>
            <a:chOff x="5399538" y="2882900"/>
            <a:chExt cx="1274312" cy="10922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4" name="TextBox 13"/>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5" name="קבוצה 14"/>
          <p:cNvGrpSpPr/>
          <p:nvPr/>
        </p:nvGrpSpPr>
        <p:grpSpPr>
          <a:xfrm>
            <a:off x="5743592" y="4631362"/>
            <a:ext cx="761162" cy="889000"/>
            <a:chOff x="4565410" y="4442364"/>
            <a:chExt cx="761162" cy="8890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17" name="TextBox 16"/>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18" name="קבוצה 17"/>
          <p:cNvGrpSpPr/>
          <p:nvPr/>
        </p:nvGrpSpPr>
        <p:grpSpPr>
          <a:xfrm>
            <a:off x="782654" y="4494274"/>
            <a:ext cx="986708" cy="1003300"/>
            <a:chOff x="5011768" y="3997025"/>
            <a:chExt cx="986708" cy="1003300"/>
          </a:xfrm>
        </p:grpSpPr>
        <p:pic>
          <p:nvPicPr>
            <p:cNvPr id="19" name="תמונה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20" name="TextBox 19"/>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21" name="קבוצה 20"/>
          <p:cNvGrpSpPr/>
          <p:nvPr/>
        </p:nvGrpSpPr>
        <p:grpSpPr>
          <a:xfrm>
            <a:off x="9284472" y="1364186"/>
            <a:ext cx="1155700" cy="990600"/>
            <a:chOff x="7695484" y="1138474"/>
            <a:chExt cx="1155700" cy="990600"/>
          </a:xfrm>
        </p:grpSpPr>
        <p:pic>
          <p:nvPicPr>
            <p:cNvPr id="22" name="תמונה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3" name="TextBox 22"/>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4" name="קבוצה 23">
            <a:extLst>
              <a:ext uri="{FF2B5EF4-FFF2-40B4-BE49-F238E27FC236}">
                <a16:creationId xmlns:a16="http://schemas.microsoft.com/office/drawing/2014/main" id="{7C05EF3F-28CA-4887-B014-466726C0A872}"/>
              </a:ext>
            </a:extLst>
          </p:cNvPr>
          <p:cNvGrpSpPr/>
          <p:nvPr/>
        </p:nvGrpSpPr>
        <p:grpSpPr>
          <a:xfrm rot="21399381">
            <a:off x="2164832" y="1477833"/>
            <a:ext cx="7385824" cy="926385"/>
            <a:chOff x="4326228" y="242702"/>
            <a:chExt cx="1731182" cy="926385"/>
          </a:xfrm>
        </p:grpSpPr>
        <p:sp>
          <p:nvSpPr>
            <p:cNvPr id="25"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TextBox 25">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27" name="קבוצה 26"/>
          <p:cNvGrpSpPr/>
          <p:nvPr/>
        </p:nvGrpSpPr>
        <p:grpSpPr>
          <a:xfrm>
            <a:off x="6468215" y="4698936"/>
            <a:ext cx="3001179" cy="696877"/>
            <a:chOff x="8202961" y="3266592"/>
            <a:chExt cx="1821574" cy="696877"/>
          </a:xfrm>
        </p:grpSpPr>
        <p:sp>
          <p:nvSpPr>
            <p:cNvPr id="28" name="חץ למעלה-למטה 27"/>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30" name="קבוצה 29"/>
          <p:cNvGrpSpPr/>
          <p:nvPr/>
        </p:nvGrpSpPr>
        <p:grpSpPr>
          <a:xfrm rot="5871424">
            <a:off x="648513" y="3222273"/>
            <a:ext cx="2201786" cy="573531"/>
            <a:chOff x="5563562" y="4653444"/>
            <a:chExt cx="860364" cy="573531"/>
          </a:xfrm>
          <a:solidFill>
            <a:schemeClr val="accent6">
              <a:lumMod val="75000"/>
            </a:schemeClr>
          </a:solidFill>
        </p:grpSpPr>
        <p:grpSp>
          <p:nvGrpSpPr>
            <p:cNvPr id="31" name="קבוצה 30"/>
            <p:cNvGrpSpPr/>
            <p:nvPr/>
          </p:nvGrpSpPr>
          <p:grpSpPr>
            <a:xfrm>
              <a:off x="5563562" y="4653444"/>
              <a:ext cx="860364" cy="573531"/>
              <a:chOff x="3450566" y="4015722"/>
              <a:chExt cx="1035170" cy="573531"/>
            </a:xfrm>
            <a:grpFill/>
          </p:grpSpPr>
          <p:sp>
            <p:nvSpPr>
              <p:cNvPr id="33" name="חץ ימינה 3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TextBox 3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2" name="TextBox 3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5" name="קבוצה 34"/>
          <p:cNvGrpSpPr/>
          <p:nvPr/>
        </p:nvGrpSpPr>
        <p:grpSpPr>
          <a:xfrm rot="5758432">
            <a:off x="5507486" y="3760865"/>
            <a:ext cx="1248553" cy="573531"/>
            <a:chOff x="5563562" y="4653444"/>
            <a:chExt cx="860364" cy="573531"/>
          </a:xfrm>
          <a:solidFill>
            <a:schemeClr val="accent6">
              <a:lumMod val="75000"/>
            </a:schemeClr>
          </a:solidFill>
        </p:grpSpPr>
        <p:grpSp>
          <p:nvGrpSpPr>
            <p:cNvPr id="36" name="קבוצה 35"/>
            <p:cNvGrpSpPr/>
            <p:nvPr/>
          </p:nvGrpSpPr>
          <p:grpSpPr>
            <a:xfrm>
              <a:off x="5563562" y="4653444"/>
              <a:ext cx="860364" cy="573531"/>
              <a:chOff x="3450566" y="4015722"/>
              <a:chExt cx="1035170" cy="573531"/>
            </a:xfrm>
            <a:grpFill/>
          </p:grpSpPr>
          <p:sp>
            <p:nvSpPr>
              <p:cNvPr id="38" name="חץ ימינה 3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9" name="TextBox 38"/>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7" name="TextBox 36"/>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0" name="קבוצה 39"/>
          <p:cNvGrpSpPr/>
          <p:nvPr/>
        </p:nvGrpSpPr>
        <p:grpSpPr>
          <a:xfrm rot="5594677">
            <a:off x="9055038" y="3139806"/>
            <a:ext cx="1948068" cy="573531"/>
            <a:chOff x="5563562" y="4653444"/>
            <a:chExt cx="860364" cy="573531"/>
          </a:xfrm>
          <a:solidFill>
            <a:schemeClr val="accent6">
              <a:lumMod val="75000"/>
            </a:schemeClr>
          </a:solidFill>
        </p:grpSpPr>
        <p:grpSp>
          <p:nvGrpSpPr>
            <p:cNvPr id="41" name="קבוצה 40"/>
            <p:cNvGrpSpPr/>
            <p:nvPr/>
          </p:nvGrpSpPr>
          <p:grpSpPr>
            <a:xfrm>
              <a:off x="5563562" y="4653444"/>
              <a:ext cx="860364" cy="573531"/>
              <a:chOff x="3450566" y="4015722"/>
              <a:chExt cx="1035170" cy="573531"/>
            </a:xfrm>
            <a:grpFill/>
          </p:grpSpPr>
          <p:sp>
            <p:nvSpPr>
              <p:cNvPr id="43" name="חץ ימינה 4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TextBox 4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2" name="TextBox 4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5" name="קבוצה 44"/>
          <p:cNvGrpSpPr/>
          <p:nvPr/>
        </p:nvGrpSpPr>
        <p:grpSpPr>
          <a:xfrm>
            <a:off x="10158303" y="3937881"/>
            <a:ext cx="984737" cy="1011487"/>
            <a:chOff x="1036801" y="4391642"/>
            <a:chExt cx="1197906" cy="1807313"/>
          </a:xfrm>
        </p:grpSpPr>
        <p:pic>
          <p:nvPicPr>
            <p:cNvPr id="46" name="תמונה 4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7" name="TextBox 46"/>
            <p:cNvSpPr txBox="1"/>
            <p:nvPr/>
          </p:nvSpPr>
          <p:spPr>
            <a:xfrm>
              <a:off x="1036801" y="4782471"/>
              <a:ext cx="1033272" cy="1264843"/>
            </a:xfrm>
            <a:prstGeom prst="rect">
              <a:avLst/>
            </a:prstGeom>
            <a:noFill/>
          </p:spPr>
          <p:txBody>
            <a:bodyPr wrap="square" rtlCol="1">
              <a:spAutoFit/>
            </a:bodyPr>
            <a:lstStyle/>
            <a:p>
              <a:r>
                <a:rPr lang="he-IL" sz="2000" b="1" dirty="0"/>
                <a:t>מתה</a:t>
              </a:r>
            </a:p>
            <a:p>
              <a:r>
                <a:rPr lang="he-IL" sz="2000" b="1" dirty="0"/>
                <a:t>לאה</a:t>
              </a:r>
            </a:p>
          </p:txBody>
        </p:sp>
      </p:grpSp>
      <p:grpSp>
        <p:nvGrpSpPr>
          <p:cNvPr id="48" name="קבוצה 47"/>
          <p:cNvGrpSpPr/>
          <p:nvPr/>
        </p:nvGrpSpPr>
        <p:grpSpPr>
          <a:xfrm>
            <a:off x="6317503" y="1808627"/>
            <a:ext cx="918803" cy="1053611"/>
            <a:chOff x="1117008" y="4316375"/>
            <a:chExt cx="1117699" cy="1882580"/>
          </a:xfrm>
        </p:grpSpPr>
        <p:pic>
          <p:nvPicPr>
            <p:cNvPr id="49" name="תמונה 4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0" name="TextBox 49"/>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51" name="קבוצה 50"/>
          <p:cNvGrpSpPr/>
          <p:nvPr/>
        </p:nvGrpSpPr>
        <p:grpSpPr>
          <a:xfrm rot="2073660">
            <a:off x="1778747" y="3144937"/>
            <a:ext cx="4100023" cy="775295"/>
            <a:chOff x="5330952" y="4553712"/>
            <a:chExt cx="1381960" cy="775295"/>
          </a:xfrm>
        </p:grpSpPr>
        <p:sp>
          <p:nvSpPr>
            <p:cNvPr id="52" name="חץ ימינה 51"/>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TextBox 52"/>
            <p:cNvSpPr txBox="1"/>
            <p:nvPr/>
          </p:nvSpPr>
          <p:spPr>
            <a:xfrm>
              <a:off x="5643638" y="4789627"/>
              <a:ext cx="685800" cy="369332"/>
            </a:xfrm>
            <a:prstGeom prst="rect">
              <a:avLst/>
            </a:prstGeom>
            <a:noFill/>
          </p:spPr>
          <p:txBody>
            <a:bodyPr wrap="square" rtlCol="1">
              <a:spAutoFit/>
            </a:bodyPr>
            <a:lstStyle/>
            <a:p>
              <a:r>
                <a:rPr lang="he-IL" b="1" dirty="0">
                  <a:solidFill>
                    <a:schemeClr val="bg1"/>
                  </a:solidFill>
                </a:rPr>
                <a:t>יהודה ייבם את רחל</a:t>
              </a:r>
            </a:p>
          </p:txBody>
        </p:sp>
      </p:grpSp>
      <p:grpSp>
        <p:nvGrpSpPr>
          <p:cNvPr id="54" name="קבוצה 53"/>
          <p:cNvGrpSpPr/>
          <p:nvPr/>
        </p:nvGrpSpPr>
        <p:grpSpPr>
          <a:xfrm>
            <a:off x="554183" y="901271"/>
            <a:ext cx="918803" cy="1053611"/>
            <a:chOff x="1117008" y="4316375"/>
            <a:chExt cx="1117699" cy="1882580"/>
          </a:xfrm>
        </p:grpSpPr>
        <p:pic>
          <p:nvPicPr>
            <p:cNvPr id="55" name="תמונה 5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6" name="TextBox 55"/>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7" name="TextBox 56"/>
          <p:cNvSpPr txBox="1"/>
          <p:nvPr/>
        </p:nvSpPr>
        <p:spPr>
          <a:xfrm>
            <a:off x="1570732" y="4964530"/>
            <a:ext cx="4269734" cy="1200329"/>
          </a:xfrm>
          <a:prstGeom prst="rect">
            <a:avLst/>
          </a:prstGeom>
          <a:solidFill>
            <a:schemeClr val="accent4">
              <a:lumMod val="60000"/>
              <a:lumOff val="40000"/>
            </a:schemeClr>
          </a:solidFill>
        </p:spPr>
        <p:txBody>
          <a:bodyPr wrap="square" rtlCol="1">
            <a:spAutoFit/>
          </a:bodyPr>
          <a:lstStyle/>
          <a:p>
            <a:r>
              <a:rPr lang="he-IL" dirty="0"/>
              <a:t>רחל אסורה על שמעון עולמית.</a:t>
            </a:r>
          </a:p>
          <a:p>
            <a:r>
              <a:rPr lang="he-IL" dirty="0"/>
              <a:t>הסיבה: בשעה שמת לוי הייתה לאה קיימת ורחל היא אחות אשתו ונאסרה עליו שעה אחת, לכן היא אסורה עולמית </a:t>
            </a:r>
          </a:p>
        </p:txBody>
      </p:sp>
      <p:sp>
        <p:nvSpPr>
          <p:cNvPr id="58" name="לחצן פעולה: בית 57">
            <a:hlinkClick r:id="" action="ppaction://hlinkshowjump?jump=firstslide" highlightClick="1"/>
          </p:cNvPr>
          <p:cNvSpPr/>
          <p:nvPr/>
        </p:nvSpPr>
        <p:spPr>
          <a:xfrm>
            <a:off x="11212945" y="2537194"/>
            <a:ext cx="562665" cy="874087"/>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9" name="תצוגת שקופית 45">
            <a:hlinkClick r:id="rId9" action="ppaction://hlinksldjump"/>
            <a:extLst>
              <a:ext uri="{FF2B5EF4-FFF2-40B4-BE49-F238E27FC236}">
                <a16:creationId xmlns:a16="http://schemas.microsoft.com/office/drawing/2014/main" id="{976672DD-A485-4BF9-ACFD-FC1321B3980B}"/>
              </a:ext>
            </a:extLst>
          </p:cNvPr>
          <p:cNvPicPr>
            <a:picLocks noGrp="1" noRot="1" noChangeAspect="1" noMove="1" noResize="1" noEditPoints="1" noAdjustHandles="1" noChangeArrowheads="1" noChangeShapeType="1"/>
          </p:cNvPicPr>
          <p:nvPr/>
        </p:nvPicPr>
        <p:blipFill>
          <a:blip r:embed="rId10"/>
          <a:stretch>
            <a:fillRect/>
          </a:stretch>
        </p:blipFill>
        <p:spPr>
          <a:xfrm>
            <a:off x="10383348" y="5784388"/>
            <a:ext cx="1659194" cy="933297"/>
          </a:xfrm>
          <a:prstGeom prst="rect">
            <a:avLst/>
          </a:prstGeom>
          <a:ln w="3175">
            <a:solidFill>
              <a:prstClr val="ltGray"/>
            </a:solidFill>
          </a:ln>
        </p:spPr>
      </p:pic>
      <p:sp>
        <p:nvSpPr>
          <p:cNvPr id="60" name="מלבן 59">
            <a:extLst>
              <a:ext uri="{FF2B5EF4-FFF2-40B4-BE49-F238E27FC236}">
                <a16:creationId xmlns:a16="http://schemas.microsoft.com/office/drawing/2014/main" id="{F1175398-3492-4D19-95AC-557184E136F6}"/>
              </a:ext>
            </a:extLst>
          </p:cNvPr>
          <p:cNvSpPr/>
          <p:nvPr/>
        </p:nvSpPr>
        <p:spPr>
          <a:xfrm>
            <a:off x="10507592" y="5312908"/>
            <a:ext cx="1572867" cy="369332"/>
          </a:xfrm>
          <a:prstGeom prst="rect">
            <a:avLst/>
          </a:prstGeom>
        </p:spPr>
        <p:txBody>
          <a:bodyPr wrap="none">
            <a:spAutoFit/>
          </a:bodyPr>
          <a:lstStyle/>
          <a:p>
            <a:r>
              <a:rPr lang="he-IL" dirty="0"/>
              <a:t>להמשך המשנה</a:t>
            </a:r>
          </a:p>
        </p:txBody>
      </p:sp>
    </p:spTree>
    <p:extLst>
      <p:ext uri="{BB962C8B-B14F-4D97-AF65-F5344CB8AC3E}">
        <p14:creationId xmlns:p14="http://schemas.microsoft.com/office/powerpoint/2010/main" val="1883207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par>
                                <p:cTn id="14" presetID="16" presetClass="entr" presetSubtype="37"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barn(outVertical)">
                                      <p:cBhvr>
                                        <p:cTn id="16" dur="500"/>
                                        <p:tgtEl>
                                          <p:spTgt spid="24"/>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down)">
                                      <p:cBhvr>
                                        <p:cTn id="20" dur="500"/>
                                        <p:tgtEl>
                                          <p:spTgt spid="12"/>
                                        </p:tgtEl>
                                      </p:cBhvr>
                                    </p:animEffect>
                                  </p:childTnLst>
                                </p:cTn>
                              </p:par>
                              <p:par>
                                <p:cTn id="21" presetID="22" presetClass="entr" presetSubtype="4"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down)">
                                      <p:cBhvr>
                                        <p:cTn id="23" dur="500"/>
                                        <p:tgtEl>
                                          <p:spTgt spid="15"/>
                                        </p:tgtEl>
                                      </p:cBhvr>
                                    </p:animEffect>
                                  </p:childTnLst>
                                </p:cTn>
                              </p:par>
                              <p:par>
                                <p:cTn id="24" presetID="16" presetClass="entr" presetSubtype="21" fill="hold"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barn(inVertical)">
                                      <p:cBhvr>
                                        <p:cTn id="26" dur="500"/>
                                        <p:tgtEl>
                                          <p:spTgt spid="27"/>
                                        </p:tgtEl>
                                      </p:cBhvr>
                                    </p:animEffect>
                                  </p:childTnLst>
                                </p:cTn>
                              </p:par>
                              <p:par>
                                <p:cTn id="27" presetID="22" presetClass="entr" presetSubtype="4"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wipe(down)">
                                      <p:cBhvr>
                                        <p:cTn id="29" dur="500"/>
                                        <p:tgtEl>
                                          <p:spTgt spid="18"/>
                                        </p:tgtEl>
                                      </p:cBhvr>
                                    </p:animEffect>
                                  </p:childTnLst>
                                </p:cTn>
                              </p:par>
                              <p:par>
                                <p:cTn id="30" presetID="2" presetClass="entr" presetSubtype="1" fill="hold" nodeType="withEffect">
                                  <p:stCondLst>
                                    <p:cond delay="0"/>
                                  </p:stCondLst>
                                  <p:childTnLst>
                                    <p:set>
                                      <p:cBhvr>
                                        <p:cTn id="31" dur="1" fill="hold">
                                          <p:stCondLst>
                                            <p:cond delay="0"/>
                                          </p:stCondLst>
                                        </p:cTn>
                                        <p:tgtEl>
                                          <p:spTgt spid="40"/>
                                        </p:tgtEl>
                                        <p:attrNameLst>
                                          <p:attrName>style.visibility</p:attrName>
                                        </p:attrNameLst>
                                      </p:cBhvr>
                                      <p:to>
                                        <p:strVal val="visible"/>
                                      </p:to>
                                    </p:set>
                                    <p:anim calcmode="lin" valueType="num">
                                      <p:cBhvr additive="base">
                                        <p:cTn id="32" dur="500" fill="hold"/>
                                        <p:tgtEl>
                                          <p:spTgt spid="40"/>
                                        </p:tgtEl>
                                        <p:attrNameLst>
                                          <p:attrName>ppt_x</p:attrName>
                                        </p:attrNameLst>
                                      </p:cBhvr>
                                      <p:tavLst>
                                        <p:tav tm="0">
                                          <p:val>
                                            <p:strVal val="#ppt_x"/>
                                          </p:val>
                                        </p:tav>
                                        <p:tav tm="100000">
                                          <p:val>
                                            <p:strVal val="#ppt_x"/>
                                          </p:val>
                                        </p:tav>
                                      </p:tavLst>
                                    </p:anim>
                                    <p:anim calcmode="lin" valueType="num">
                                      <p:cBhvr additive="base">
                                        <p:cTn id="33" dur="500" fill="hold"/>
                                        <p:tgtEl>
                                          <p:spTgt spid="40"/>
                                        </p:tgtEl>
                                        <p:attrNameLst>
                                          <p:attrName>ppt_y</p:attrName>
                                        </p:attrNameLst>
                                      </p:cBhvr>
                                      <p:tavLst>
                                        <p:tav tm="0">
                                          <p:val>
                                            <p:strVal val="0-#ppt_h/2"/>
                                          </p:val>
                                        </p:tav>
                                        <p:tav tm="100000">
                                          <p:val>
                                            <p:strVal val="#ppt_y"/>
                                          </p:val>
                                        </p:tav>
                                      </p:tavLst>
                                    </p:anim>
                                  </p:childTnLst>
                                </p:cTn>
                              </p:par>
                              <p:par>
                                <p:cTn id="34" presetID="2" presetClass="entr" presetSubtype="1" fill="hold" nodeType="withEffect">
                                  <p:stCondLst>
                                    <p:cond delay="0"/>
                                  </p:stCondLst>
                                  <p:childTnLst>
                                    <p:set>
                                      <p:cBhvr>
                                        <p:cTn id="35" dur="1" fill="hold">
                                          <p:stCondLst>
                                            <p:cond delay="0"/>
                                          </p:stCondLst>
                                        </p:cTn>
                                        <p:tgtEl>
                                          <p:spTgt spid="35"/>
                                        </p:tgtEl>
                                        <p:attrNameLst>
                                          <p:attrName>style.visibility</p:attrName>
                                        </p:attrNameLst>
                                      </p:cBhvr>
                                      <p:to>
                                        <p:strVal val="visible"/>
                                      </p:to>
                                    </p:set>
                                    <p:anim calcmode="lin" valueType="num">
                                      <p:cBhvr additive="base">
                                        <p:cTn id="36" dur="500" fill="hold"/>
                                        <p:tgtEl>
                                          <p:spTgt spid="35"/>
                                        </p:tgtEl>
                                        <p:attrNameLst>
                                          <p:attrName>ppt_x</p:attrName>
                                        </p:attrNameLst>
                                      </p:cBhvr>
                                      <p:tavLst>
                                        <p:tav tm="0">
                                          <p:val>
                                            <p:strVal val="#ppt_x"/>
                                          </p:val>
                                        </p:tav>
                                        <p:tav tm="100000">
                                          <p:val>
                                            <p:strVal val="#ppt_x"/>
                                          </p:val>
                                        </p:tav>
                                      </p:tavLst>
                                    </p:anim>
                                    <p:anim calcmode="lin" valueType="num">
                                      <p:cBhvr additive="base">
                                        <p:cTn id="37" dur="500" fill="hold"/>
                                        <p:tgtEl>
                                          <p:spTgt spid="35"/>
                                        </p:tgtEl>
                                        <p:attrNameLst>
                                          <p:attrName>ppt_y</p:attrName>
                                        </p:attrNameLst>
                                      </p:cBhvr>
                                      <p:tavLst>
                                        <p:tav tm="0">
                                          <p:val>
                                            <p:strVal val="0-#ppt_h/2"/>
                                          </p:val>
                                        </p:tav>
                                        <p:tav tm="100000">
                                          <p:val>
                                            <p:strVal val="#ppt_y"/>
                                          </p:val>
                                        </p:tav>
                                      </p:tavLst>
                                    </p:anim>
                                  </p:childTnLst>
                                </p:cTn>
                              </p:par>
                              <p:par>
                                <p:cTn id="38" presetID="2" presetClass="entr" presetSubtype="1" fill="hold" nodeType="withEffect">
                                  <p:stCondLst>
                                    <p:cond delay="0"/>
                                  </p:stCondLst>
                                  <p:childTnLst>
                                    <p:set>
                                      <p:cBhvr>
                                        <p:cTn id="39" dur="1" fill="hold">
                                          <p:stCondLst>
                                            <p:cond delay="0"/>
                                          </p:stCondLst>
                                        </p:cTn>
                                        <p:tgtEl>
                                          <p:spTgt spid="30"/>
                                        </p:tgtEl>
                                        <p:attrNameLst>
                                          <p:attrName>style.visibility</p:attrName>
                                        </p:attrNameLst>
                                      </p:cBhvr>
                                      <p:to>
                                        <p:strVal val="visible"/>
                                      </p:to>
                                    </p:set>
                                    <p:anim calcmode="lin" valueType="num">
                                      <p:cBhvr additive="base">
                                        <p:cTn id="40" dur="500" fill="hold"/>
                                        <p:tgtEl>
                                          <p:spTgt spid="30"/>
                                        </p:tgtEl>
                                        <p:attrNameLst>
                                          <p:attrName>ppt_x</p:attrName>
                                        </p:attrNameLst>
                                      </p:cBhvr>
                                      <p:tavLst>
                                        <p:tav tm="0">
                                          <p:val>
                                            <p:strVal val="#ppt_x"/>
                                          </p:val>
                                        </p:tav>
                                        <p:tav tm="100000">
                                          <p:val>
                                            <p:strVal val="#ppt_x"/>
                                          </p:val>
                                        </p:tav>
                                      </p:tavLst>
                                    </p:anim>
                                    <p:anim calcmode="lin" valueType="num">
                                      <p:cBhvr additive="base">
                                        <p:cTn id="41"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48"/>
                                        </p:tgtEl>
                                        <p:attrNameLst>
                                          <p:attrName>style.visibility</p:attrName>
                                        </p:attrNameLst>
                                      </p:cBhvr>
                                      <p:to>
                                        <p:strVal val="visible"/>
                                      </p:to>
                                    </p:set>
                                    <p:animEffect transition="in" filter="wipe(down)">
                                      <p:cBhvr>
                                        <p:cTn id="46" dur="500"/>
                                        <p:tgtEl>
                                          <p:spTgt spid="48"/>
                                        </p:tgtEl>
                                      </p:cBhvr>
                                    </p:animEffect>
                                  </p:childTnLst>
                                </p:cTn>
                              </p:par>
                            </p:childTnLst>
                          </p:cTn>
                        </p:par>
                        <p:par>
                          <p:cTn id="47" fill="hold">
                            <p:stCondLst>
                              <p:cond delay="500"/>
                            </p:stCondLst>
                            <p:childTnLst>
                              <p:par>
                                <p:cTn id="48" presetID="2" presetClass="entr" presetSubtype="9" fill="hold" nodeType="afterEffect">
                                  <p:stCondLst>
                                    <p:cond delay="250"/>
                                  </p:stCondLst>
                                  <p:childTnLst>
                                    <p:set>
                                      <p:cBhvr>
                                        <p:cTn id="49" dur="1" fill="hold">
                                          <p:stCondLst>
                                            <p:cond delay="0"/>
                                          </p:stCondLst>
                                        </p:cTn>
                                        <p:tgtEl>
                                          <p:spTgt spid="51"/>
                                        </p:tgtEl>
                                        <p:attrNameLst>
                                          <p:attrName>style.visibility</p:attrName>
                                        </p:attrNameLst>
                                      </p:cBhvr>
                                      <p:to>
                                        <p:strVal val="visible"/>
                                      </p:to>
                                    </p:set>
                                    <p:anim calcmode="lin" valueType="num">
                                      <p:cBhvr additive="base">
                                        <p:cTn id="50" dur="500" fill="hold"/>
                                        <p:tgtEl>
                                          <p:spTgt spid="51"/>
                                        </p:tgtEl>
                                        <p:attrNameLst>
                                          <p:attrName>ppt_x</p:attrName>
                                        </p:attrNameLst>
                                      </p:cBhvr>
                                      <p:tavLst>
                                        <p:tav tm="0">
                                          <p:val>
                                            <p:strVal val="0-#ppt_w/2"/>
                                          </p:val>
                                        </p:tav>
                                        <p:tav tm="100000">
                                          <p:val>
                                            <p:strVal val="#ppt_x"/>
                                          </p:val>
                                        </p:tav>
                                      </p:tavLst>
                                    </p:anim>
                                    <p:anim calcmode="lin" valueType="num">
                                      <p:cBhvr additive="base">
                                        <p:cTn id="51" dur="500" fill="hold"/>
                                        <p:tgtEl>
                                          <p:spTgt spid="51"/>
                                        </p:tgtEl>
                                        <p:attrNameLst>
                                          <p:attrName>ppt_y</p:attrName>
                                        </p:attrNameLst>
                                      </p:cBhvr>
                                      <p:tavLst>
                                        <p:tav tm="0">
                                          <p:val>
                                            <p:strVal val="0-#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6" presetClass="entr" presetSubtype="16" fill="hold" nodeType="clickEffect">
                                  <p:stCondLst>
                                    <p:cond delay="0"/>
                                  </p:stCondLst>
                                  <p:childTnLst>
                                    <p:set>
                                      <p:cBhvr>
                                        <p:cTn id="55" dur="1" fill="hold">
                                          <p:stCondLst>
                                            <p:cond delay="0"/>
                                          </p:stCondLst>
                                        </p:cTn>
                                        <p:tgtEl>
                                          <p:spTgt spid="45"/>
                                        </p:tgtEl>
                                        <p:attrNameLst>
                                          <p:attrName>style.visibility</p:attrName>
                                        </p:attrNameLst>
                                      </p:cBhvr>
                                      <p:to>
                                        <p:strVal val="visible"/>
                                      </p:to>
                                    </p:set>
                                    <p:animEffect transition="in" filter="circle(in)">
                                      <p:cBhvr>
                                        <p:cTn id="56" dur="2000"/>
                                        <p:tgtEl>
                                          <p:spTgt spid="45"/>
                                        </p:tgtEl>
                                      </p:cBhvr>
                                    </p:animEffect>
                                  </p:childTnLst>
                                </p:cTn>
                              </p:par>
                            </p:childTnLst>
                          </p:cTn>
                        </p:par>
                        <p:par>
                          <p:cTn id="57" fill="hold">
                            <p:stCondLst>
                              <p:cond delay="2000"/>
                            </p:stCondLst>
                            <p:childTnLst>
                              <p:par>
                                <p:cTn id="58" presetID="22" presetClass="entr" presetSubtype="4" fill="hold" nodeType="afterEffect">
                                  <p:stCondLst>
                                    <p:cond delay="250"/>
                                  </p:stCondLst>
                                  <p:childTnLst>
                                    <p:set>
                                      <p:cBhvr>
                                        <p:cTn id="59" dur="1" fill="hold">
                                          <p:stCondLst>
                                            <p:cond delay="0"/>
                                          </p:stCondLst>
                                        </p:cTn>
                                        <p:tgtEl>
                                          <p:spTgt spid="54"/>
                                        </p:tgtEl>
                                        <p:attrNameLst>
                                          <p:attrName>style.visibility</p:attrName>
                                        </p:attrNameLst>
                                      </p:cBhvr>
                                      <p:to>
                                        <p:strVal val="visible"/>
                                      </p:to>
                                    </p:set>
                                    <p:animEffect transition="in" filter="wipe(down)">
                                      <p:cBhvr>
                                        <p:cTn id="60" dur="500"/>
                                        <p:tgtEl>
                                          <p:spTgt spid="54"/>
                                        </p:tgtEl>
                                      </p:cBhvr>
                                    </p:animEffect>
                                  </p:childTnLst>
                                </p:cTn>
                              </p:par>
                            </p:childTnLst>
                          </p:cTn>
                        </p:par>
                        <p:par>
                          <p:cTn id="61" fill="hold">
                            <p:stCondLst>
                              <p:cond delay="2750"/>
                            </p:stCondLst>
                            <p:childTnLst>
                              <p:par>
                                <p:cTn id="62" presetID="31" presetClass="entr" presetSubtype="0" fill="hold" grpId="0" nodeType="afterEffect">
                                  <p:stCondLst>
                                    <p:cond delay="500"/>
                                  </p:stCondLst>
                                  <p:childTnLst>
                                    <p:set>
                                      <p:cBhvr>
                                        <p:cTn id="63" dur="1" fill="hold">
                                          <p:stCondLst>
                                            <p:cond delay="0"/>
                                          </p:stCondLst>
                                        </p:cTn>
                                        <p:tgtEl>
                                          <p:spTgt spid="57"/>
                                        </p:tgtEl>
                                        <p:attrNameLst>
                                          <p:attrName>style.visibility</p:attrName>
                                        </p:attrNameLst>
                                      </p:cBhvr>
                                      <p:to>
                                        <p:strVal val="visible"/>
                                      </p:to>
                                    </p:set>
                                    <p:anim calcmode="lin" valueType="num">
                                      <p:cBhvr>
                                        <p:cTn id="64" dur="1000" fill="hold"/>
                                        <p:tgtEl>
                                          <p:spTgt spid="57"/>
                                        </p:tgtEl>
                                        <p:attrNameLst>
                                          <p:attrName>ppt_w</p:attrName>
                                        </p:attrNameLst>
                                      </p:cBhvr>
                                      <p:tavLst>
                                        <p:tav tm="0">
                                          <p:val>
                                            <p:fltVal val="0"/>
                                          </p:val>
                                        </p:tav>
                                        <p:tav tm="100000">
                                          <p:val>
                                            <p:strVal val="#ppt_w"/>
                                          </p:val>
                                        </p:tav>
                                      </p:tavLst>
                                    </p:anim>
                                    <p:anim calcmode="lin" valueType="num">
                                      <p:cBhvr>
                                        <p:cTn id="65" dur="1000" fill="hold"/>
                                        <p:tgtEl>
                                          <p:spTgt spid="57"/>
                                        </p:tgtEl>
                                        <p:attrNameLst>
                                          <p:attrName>ppt_h</p:attrName>
                                        </p:attrNameLst>
                                      </p:cBhvr>
                                      <p:tavLst>
                                        <p:tav tm="0">
                                          <p:val>
                                            <p:fltVal val="0"/>
                                          </p:val>
                                        </p:tav>
                                        <p:tav tm="100000">
                                          <p:val>
                                            <p:strVal val="#ppt_h"/>
                                          </p:val>
                                        </p:tav>
                                      </p:tavLst>
                                    </p:anim>
                                    <p:anim calcmode="lin" valueType="num">
                                      <p:cBhvr>
                                        <p:cTn id="66" dur="1000" fill="hold"/>
                                        <p:tgtEl>
                                          <p:spTgt spid="57"/>
                                        </p:tgtEl>
                                        <p:attrNameLst>
                                          <p:attrName>style.rotation</p:attrName>
                                        </p:attrNameLst>
                                      </p:cBhvr>
                                      <p:tavLst>
                                        <p:tav tm="0">
                                          <p:val>
                                            <p:fltVal val="90"/>
                                          </p:val>
                                        </p:tav>
                                        <p:tav tm="100000">
                                          <p:val>
                                            <p:fltVal val="0"/>
                                          </p:val>
                                        </p:tav>
                                      </p:tavLst>
                                    </p:anim>
                                    <p:animEffect transition="in" filter="fade">
                                      <p:cBhvr>
                                        <p:cTn id="67" dur="1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492589" cy="365125"/>
          </a:xfrm>
        </p:spPr>
        <p:txBody>
          <a:bodyPr/>
          <a:lstStyle/>
          <a:p>
            <a:fld id="{EB67B795-7742-4BE3-83C6-04220FFFEE81}" type="slidenum">
              <a:rPr lang="he-IL" smtClean="0"/>
              <a:t>7</a:t>
            </a:fld>
            <a:endParaRPr lang="he-IL"/>
          </a:p>
        </p:txBody>
      </p:sp>
      <p:sp>
        <p:nvSpPr>
          <p:cNvPr id="5" name="מלבן 4"/>
          <p:cNvSpPr/>
          <p:nvPr/>
        </p:nvSpPr>
        <p:spPr>
          <a:xfrm>
            <a:off x="3241964" y="0"/>
            <a:ext cx="6096000" cy="1138773"/>
          </a:xfrm>
          <a:prstGeom prst="rect">
            <a:avLst/>
          </a:prstGeom>
          <a:solidFill>
            <a:schemeClr val="accent6">
              <a:lumMod val="20000"/>
              <a:lumOff val="80000"/>
            </a:schemeClr>
          </a:solidFill>
          <a:scene3d>
            <a:camera prst="orthographicFront"/>
            <a:lightRig rig="threePt" dir="t"/>
          </a:scene3d>
          <a:sp3d>
            <a:bevelT w="101600" prst="riblet"/>
          </a:sp3d>
        </p:spPr>
        <p:txBody>
          <a:bodyPr>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א</a:t>
            </a:r>
          </a:p>
          <a:p>
            <a:r>
              <a:rPr lang="he-IL" b="1" dirty="0">
                <a:solidFill>
                  <a:srgbClr val="222222"/>
                </a:solidFill>
                <a:latin typeface="Narkisim" panose="020E0502050101010101" pitchFamily="34" charset="-79"/>
                <a:cs typeface="Narkisim" panose="020E0502050101010101" pitchFamily="34" charset="-79"/>
              </a:rPr>
              <a:t>מתני'</a:t>
            </a:r>
            <a:r>
              <a:rPr lang="he-IL" dirty="0">
                <a:solidFill>
                  <a:srgbClr val="222222"/>
                </a:solidFill>
                <a:latin typeface="Narkisim" panose="020E0502050101010101" pitchFamily="34" charset="-79"/>
                <a:cs typeface="Narkisim" panose="020E0502050101010101" pitchFamily="34" charset="-79"/>
              </a:rPr>
              <a:t> </a:t>
            </a:r>
            <a:r>
              <a:rPr lang="he-IL" baseline="30000" dirty="0" err="1">
                <a:solidFill>
                  <a:srgbClr val="0B0080"/>
                </a:solidFill>
                <a:latin typeface="Narkisim" panose="020E0502050101010101" pitchFamily="34" charset="-79"/>
                <a:cs typeface="Narkisim" panose="020E0502050101010101" pitchFamily="34" charset="-79"/>
                <a:hlinkClick r:id="rId2"/>
              </a:rPr>
              <a:t>ד</a:t>
            </a:r>
            <a:r>
              <a:rPr lang="he-IL" dirty="0" err="1">
                <a:solidFill>
                  <a:srgbClr val="222222"/>
                </a:solidFill>
                <a:latin typeface="Narkisim" panose="020E0502050101010101" pitchFamily="34" charset="-79"/>
                <a:cs typeface="Narkisim" panose="020E0502050101010101" pitchFamily="34" charset="-79"/>
              </a:rPr>
              <a:t>שלשה</a:t>
            </a:r>
            <a:r>
              <a:rPr lang="he-IL" dirty="0">
                <a:solidFill>
                  <a:srgbClr val="222222"/>
                </a:solidFill>
                <a:latin typeface="Narkisim" panose="020E0502050101010101" pitchFamily="34" charset="-79"/>
                <a:cs typeface="Narkisim" panose="020E0502050101010101" pitchFamily="34" charset="-79"/>
              </a:rPr>
              <a:t> אחים שנים מהם </a:t>
            </a:r>
            <a:r>
              <a:rPr lang="he-IL" dirty="0" err="1">
                <a:solidFill>
                  <a:srgbClr val="222222"/>
                </a:solidFill>
                <a:latin typeface="Narkisim" panose="020E0502050101010101" pitchFamily="34" charset="-79"/>
                <a:cs typeface="Narkisim" panose="020E0502050101010101" pitchFamily="34" charset="-79"/>
              </a:rPr>
              <a:t>נשואין</a:t>
            </a:r>
            <a:r>
              <a:rPr lang="he-IL" dirty="0">
                <a:solidFill>
                  <a:srgbClr val="222222"/>
                </a:solidFill>
                <a:latin typeface="Narkisim" panose="020E0502050101010101" pitchFamily="34" charset="-79"/>
                <a:cs typeface="Narkisim" panose="020E0502050101010101" pitchFamily="34" charset="-79"/>
              </a:rPr>
              <a:t> שתי אחיות ואחד נשוי נכרית, גירש אחד מבעלי אחיות את אשתו, ומת נשוי נכרית וכנסה המגרש ומת, זו היא שאמרו וכולן שמתו או </a:t>
            </a:r>
            <a:r>
              <a:rPr lang="he-IL" dirty="0" err="1">
                <a:solidFill>
                  <a:srgbClr val="222222"/>
                </a:solidFill>
                <a:latin typeface="Narkisim" panose="020E0502050101010101" pitchFamily="34" charset="-79"/>
                <a:cs typeface="Narkisim" panose="020E0502050101010101" pitchFamily="34" charset="-79"/>
              </a:rPr>
              <a:t>נתגרשו</a:t>
            </a:r>
            <a:r>
              <a:rPr lang="he-IL" dirty="0">
                <a:solidFill>
                  <a:srgbClr val="222222"/>
                </a:solidFill>
                <a:latin typeface="Narkisim" panose="020E0502050101010101" pitchFamily="34" charset="-79"/>
                <a:cs typeface="Narkisim" panose="020E0502050101010101" pitchFamily="34" charset="-79"/>
              </a:rPr>
              <a:t> צרותיהן מותרות:</a:t>
            </a:r>
            <a:endParaRPr lang="he-IL" dirty="0"/>
          </a:p>
        </p:txBody>
      </p:sp>
      <p:grpSp>
        <p:nvGrpSpPr>
          <p:cNvPr id="6" name="קבוצה 5"/>
          <p:cNvGrpSpPr/>
          <p:nvPr/>
        </p:nvGrpSpPr>
        <p:grpSpPr>
          <a:xfrm>
            <a:off x="5667819" y="2398137"/>
            <a:ext cx="939800" cy="990600"/>
            <a:chOff x="4794371" y="3098561"/>
            <a:chExt cx="939800" cy="990600"/>
          </a:xfrm>
        </p:grpSpPr>
        <p:pic>
          <p:nvPicPr>
            <p:cNvPr id="7" name="תמונה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p:cNvGrpSpPr/>
          <p:nvPr/>
        </p:nvGrpSpPr>
        <p:grpSpPr>
          <a:xfrm>
            <a:off x="1233070" y="1402286"/>
            <a:ext cx="1170677" cy="914400"/>
            <a:chOff x="3976777" y="2854245"/>
            <a:chExt cx="1170677" cy="914400"/>
          </a:xfrm>
        </p:grpSpPr>
        <p:pic>
          <p:nvPicPr>
            <p:cNvPr id="10" name="תמונה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1" name="TextBox 10"/>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2" name="קבוצה 11"/>
          <p:cNvGrpSpPr/>
          <p:nvPr/>
        </p:nvGrpSpPr>
        <p:grpSpPr>
          <a:xfrm>
            <a:off x="9803016" y="4855660"/>
            <a:ext cx="1274312" cy="1092200"/>
            <a:chOff x="5399538" y="2882900"/>
            <a:chExt cx="1274312" cy="1092200"/>
          </a:xfrm>
        </p:grpSpPr>
        <p:pic>
          <p:nvPicPr>
            <p:cNvPr id="13" name="תמונה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4" name="TextBox 13"/>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5" name="קבוצה 14"/>
          <p:cNvGrpSpPr/>
          <p:nvPr/>
        </p:nvGrpSpPr>
        <p:grpSpPr>
          <a:xfrm>
            <a:off x="5373295" y="5032911"/>
            <a:ext cx="761162" cy="889000"/>
            <a:chOff x="4565410" y="4442364"/>
            <a:chExt cx="761162" cy="889000"/>
          </a:xfrm>
        </p:grpSpPr>
        <p:pic>
          <p:nvPicPr>
            <p:cNvPr id="16" name="תמונה 1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17" name="TextBox 16"/>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18" name="קבוצה 17"/>
          <p:cNvGrpSpPr/>
          <p:nvPr/>
        </p:nvGrpSpPr>
        <p:grpSpPr>
          <a:xfrm>
            <a:off x="1119555" y="4629810"/>
            <a:ext cx="986708" cy="1003300"/>
            <a:chOff x="5011768" y="3997025"/>
            <a:chExt cx="986708" cy="1003300"/>
          </a:xfrm>
        </p:grpSpPr>
        <p:pic>
          <p:nvPicPr>
            <p:cNvPr id="19" name="תמונה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20" name="TextBox 19"/>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21" name="קבוצה 20"/>
          <p:cNvGrpSpPr/>
          <p:nvPr/>
        </p:nvGrpSpPr>
        <p:grpSpPr>
          <a:xfrm>
            <a:off x="9645771" y="1360651"/>
            <a:ext cx="1155700" cy="990600"/>
            <a:chOff x="7695484" y="1138474"/>
            <a:chExt cx="1155700" cy="990600"/>
          </a:xfrm>
        </p:grpSpPr>
        <p:pic>
          <p:nvPicPr>
            <p:cNvPr id="22" name="תמונה 2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3" name="TextBox 22"/>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4" name="קבוצה 23">
            <a:extLst>
              <a:ext uri="{FF2B5EF4-FFF2-40B4-BE49-F238E27FC236}">
                <a16:creationId xmlns:a16="http://schemas.microsoft.com/office/drawing/2014/main" id="{7C05EF3F-28CA-4887-B014-466726C0A872}"/>
              </a:ext>
            </a:extLst>
          </p:cNvPr>
          <p:cNvGrpSpPr/>
          <p:nvPr/>
        </p:nvGrpSpPr>
        <p:grpSpPr>
          <a:xfrm rot="21395902">
            <a:off x="2163218" y="1419875"/>
            <a:ext cx="7942477" cy="926385"/>
            <a:chOff x="4326228" y="242702"/>
            <a:chExt cx="1731182" cy="926385"/>
          </a:xfrm>
        </p:grpSpPr>
        <p:sp>
          <p:nvSpPr>
            <p:cNvPr id="25"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TextBox 25">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27" name="קבוצה 26"/>
          <p:cNvGrpSpPr/>
          <p:nvPr/>
        </p:nvGrpSpPr>
        <p:grpSpPr>
          <a:xfrm>
            <a:off x="5994184" y="5242041"/>
            <a:ext cx="3927444" cy="696877"/>
            <a:chOff x="8202961" y="3266592"/>
            <a:chExt cx="1821574" cy="696877"/>
          </a:xfrm>
        </p:grpSpPr>
        <p:sp>
          <p:nvSpPr>
            <p:cNvPr id="28" name="חץ למעלה-למטה 27"/>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30" name="קבוצה 29"/>
          <p:cNvGrpSpPr/>
          <p:nvPr/>
        </p:nvGrpSpPr>
        <p:grpSpPr>
          <a:xfrm rot="5400000">
            <a:off x="520158" y="3334130"/>
            <a:ext cx="2427623" cy="573531"/>
            <a:chOff x="5563562" y="4653444"/>
            <a:chExt cx="860364" cy="573531"/>
          </a:xfrm>
          <a:solidFill>
            <a:schemeClr val="accent6">
              <a:lumMod val="75000"/>
            </a:schemeClr>
          </a:solidFill>
        </p:grpSpPr>
        <p:grpSp>
          <p:nvGrpSpPr>
            <p:cNvPr id="31" name="קבוצה 30"/>
            <p:cNvGrpSpPr/>
            <p:nvPr/>
          </p:nvGrpSpPr>
          <p:grpSpPr>
            <a:xfrm>
              <a:off x="5563562" y="4653444"/>
              <a:ext cx="860364" cy="573531"/>
              <a:chOff x="3450566" y="4015722"/>
              <a:chExt cx="1035170" cy="573531"/>
            </a:xfrm>
            <a:grpFill/>
          </p:grpSpPr>
          <p:sp>
            <p:nvSpPr>
              <p:cNvPr id="33" name="חץ ימינה 3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TextBox 3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2" name="TextBox 3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5" name="קבוצה 34"/>
          <p:cNvGrpSpPr/>
          <p:nvPr/>
        </p:nvGrpSpPr>
        <p:grpSpPr>
          <a:xfrm rot="5758432">
            <a:off x="5363291" y="3890758"/>
            <a:ext cx="1509758" cy="573531"/>
            <a:chOff x="5563562" y="4653444"/>
            <a:chExt cx="860364" cy="573531"/>
          </a:xfrm>
          <a:solidFill>
            <a:schemeClr val="accent6">
              <a:lumMod val="75000"/>
            </a:schemeClr>
          </a:solidFill>
        </p:grpSpPr>
        <p:grpSp>
          <p:nvGrpSpPr>
            <p:cNvPr id="36" name="קבוצה 35"/>
            <p:cNvGrpSpPr/>
            <p:nvPr/>
          </p:nvGrpSpPr>
          <p:grpSpPr>
            <a:xfrm>
              <a:off x="5563562" y="4653444"/>
              <a:ext cx="860364" cy="573531"/>
              <a:chOff x="3450566" y="4015722"/>
              <a:chExt cx="1035170" cy="573531"/>
            </a:xfrm>
            <a:grpFill/>
          </p:grpSpPr>
          <p:sp>
            <p:nvSpPr>
              <p:cNvPr id="38" name="חץ ימינה 3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9" name="TextBox 38"/>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7" name="TextBox 36"/>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0" name="קבוצה 39"/>
          <p:cNvGrpSpPr/>
          <p:nvPr/>
        </p:nvGrpSpPr>
        <p:grpSpPr>
          <a:xfrm rot="5594677">
            <a:off x="9258375" y="3358015"/>
            <a:ext cx="2378935" cy="573531"/>
            <a:chOff x="5563562" y="4653444"/>
            <a:chExt cx="860364" cy="573531"/>
          </a:xfrm>
          <a:solidFill>
            <a:schemeClr val="accent6">
              <a:lumMod val="75000"/>
            </a:schemeClr>
          </a:solidFill>
        </p:grpSpPr>
        <p:grpSp>
          <p:nvGrpSpPr>
            <p:cNvPr id="41" name="קבוצה 40"/>
            <p:cNvGrpSpPr/>
            <p:nvPr/>
          </p:nvGrpSpPr>
          <p:grpSpPr>
            <a:xfrm>
              <a:off x="5563562" y="4653444"/>
              <a:ext cx="860364" cy="573531"/>
              <a:chOff x="3450566" y="4015722"/>
              <a:chExt cx="1035170" cy="573531"/>
            </a:xfrm>
            <a:grpFill/>
          </p:grpSpPr>
          <p:sp>
            <p:nvSpPr>
              <p:cNvPr id="43" name="חץ ימינה 4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TextBox 4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2" name="TextBox 41"/>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5" name="קבוצה 44"/>
          <p:cNvGrpSpPr/>
          <p:nvPr/>
        </p:nvGrpSpPr>
        <p:grpSpPr>
          <a:xfrm>
            <a:off x="411986" y="1325667"/>
            <a:ext cx="918803" cy="1053611"/>
            <a:chOff x="1117008" y="4316375"/>
            <a:chExt cx="1117699" cy="1882580"/>
          </a:xfrm>
        </p:grpSpPr>
        <p:pic>
          <p:nvPicPr>
            <p:cNvPr id="46" name="תמונה 4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7" name="TextBox 46"/>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48" name="קבוצה 47"/>
          <p:cNvGrpSpPr/>
          <p:nvPr/>
        </p:nvGrpSpPr>
        <p:grpSpPr>
          <a:xfrm rot="5817111">
            <a:off x="4829881" y="3749732"/>
            <a:ext cx="1889394" cy="868325"/>
            <a:chOff x="5330952" y="4553712"/>
            <a:chExt cx="1381960" cy="775295"/>
          </a:xfrm>
        </p:grpSpPr>
        <p:sp>
          <p:nvSpPr>
            <p:cNvPr id="49" name="חץ ימינה 48"/>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0" name="TextBox 49"/>
            <p:cNvSpPr txBox="1"/>
            <p:nvPr/>
          </p:nvSpPr>
          <p:spPr>
            <a:xfrm rot="10905982">
              <a:off x="5396697" y="4836891"/>
              <a:ext cx="1058152" cy="274803"/>
            </a:xfrm>
            <a:prstGeom prst="rect">
              <a:avLst/>
            </a:prstGeom>
            <a:noFill/>
          </p:spPr>
          <p:txBody>
            <a:bodyPr wrap="square" rtlCol="1">
              <a:spAutoFit/>
            </a:bodyPr>
            <a:lstStyle/>
            <a:p>
              <a:r>
                <a:rPr lang="he-IL" sz="1400" b="1" dirty="0">
                  <a:solidFill>
                    <a:schemeClr val="bg1"/>
                  </a:solidFill>
                </a:rPr>
                <a:t>לוי גרש את רחל</a:t>
              </a:r>
            </a:p>
          </p:txBody>
        </p:sp>
      </p:grpSp>
      <p:grpSp>
        <p:nvGrpSpPr>
          <p:cNvPr id="51" name="קבוצה 50"/>
          <p:cNvGrpSpPr/>
          <p:nvPr/>
        </p:nvGrpSpPr>
        <p:grpSpPr>
          <a:xfrm rot="9001499">
            <a:off x="1983559" y="3785341"/>
            <a:ext cx="3781749" cy="775295"/>
            <a:chOff x="5330952" y="4553712"/>
            <a:chExt cx="1381960" cy="775295"/>
          </a:xfrm>
        </p:grpSpPr>
        <p:sp>
          <p:nvSpPr>
            <p:cNvPr id="52" name="חץ ימינה 51"/>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TextBox 52"/>
            <p:cNvSpPr txBox="1"/>
            <p:nvPr/>
          </p:nvSpPr>
          <p:spPr>
            <a:xfrm rot="10898885">
              <a:off x="5643638" y="4789627"/>
              <a:ext cx="685800" cy="369332"/>
            </a:xfrm>
            <a:prstGeom prst="rect">
              <a:avLst/>
            </a:prstGeom>
            <a:noFill/>
          </p:spPr>
          <p:txBody>
            <a:bodyPr wrap="square" rtlCol="1">
              <a:spAutoFit/>
            </a:bodyPr>
            <a:lstStyle/>
            <a:p>
              <a:r>
                <a:rPr lang="he-IL" b="1" dirty="0">
                  <a:solidFill>
                    <a:schemeClr val="bg1"/>
                  </a:solidFill>
                </a:rPr>
                <a:t>לוי ייבם את דבורה</a:t>
              </a:r>
            </a:p>
          </p:txBody>
        </p:sp>
      </p:grpSp>
      <p:grpSp>
        <p:nvGrpSpPr>
          <p:cNvPr id="54" name="קבוצה 53"/>
          <p:cNvGrpSpPr/>
          <p:nvPr/>
        </p:nvGrpSpPr>
        <p:grpSpPr>
          <a:xfrm>
            <a:off x="6257093" y="1912613"/>
            <a:ext cx="918803" cy="1053611"/>
            <a:chOff x="1117008" y="4316375"/>
            <a:chExt cx="1117699" cy="1882580"/>
          </a:xfrm>
        </p:grpSpPr>
        <p:pic>
          <p:nvPicPr>
            <p:cNvPr id="55" name="תמונה 5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6" name="TextBox 55"/>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7" name="TextBox 56"/>
          <p:cNvSpPr txBox="1"/>
          <p:nvPr/>
        </p:nvSpPr>
        <p:spPr>
          <a:xfrm>
            <a:off x="110836" y="5750894"/>
            <a:ext cx="3048000" cy="369332"/>
          </a:xfrm>
          <a:prstGeom prst="rect">
            <a:avLst/>
          </a:prstGeom>
          <a:solidFill>
            <a:schemeClr val="accent2">
              <a:lumMod val="60000"/>
              <a:lumOff val="40000"/>
            </a:schemeClr>
          </a:solidFill>
        </p:spPr>
        <p:txBody>
          <a:bodyPr wrap="square" rtlCol="1">
            <a:spAutoFit/>
          </a:bodyPr>
          <a:lstStyle/>
          <a:p>
            <a:r>
              <a:rPr lang="he-IL" dirty="0"/>
              <a:t>דבורה נופלת לייבום לפני שמעון</a:t>
            </a:r>
          </a:p>
        </p:txBody>
      </p:sp>
      <p:sp>
        <p:nvSpPr>
          <p:cNvPr id="58" name="TextBox 57"/>
          <p:cNvSpPr txBox="1"/>
          <p:nvPr/>
        </p:nvSpPr>
        <p:spPr>
          <a:xfrm>
            <a:off x="6220803" y="3488267"/>
            <a:ext cx="3791415" cy="1200329"/>
          </a:xfrm>
          <a:prstGeom prst="rect">
            <a:avLst/>
          </a:prstGeom>
          <a:solidFill>
            <a:schemeClr val="accent1">
              <a:lumMod val="60000"/>
              <a:lumOff val="40000"/>
            </a:schemeClr>
          </a:solidFill>
        </p:spPr>
        <p:txBody>
          <a:bodyPr wrap="square" rtlCol="1">
            <a:spAutoFit/>
          </a:bodyPr>
          <a:lstStyle/>
          <a:p>
            <a:r>
              <a:rPr lang="he-IL" dirty="0"/>
              <a:t>על זה אומרת המשנה: זו היא שאמרו:  וכולן (כל העריות שנמנו במשנה לעייל) שמתו או </a:t>
            </a:r>
            <a:r>
              <a:rPr lang="he-IL" dirty="0" err="1"/>
              <a:t>נתגרשו</a:t>
            </a:r>
            <a:r>
              <a:rPr lang="he-IL" dirty="0"/>
              <a:t>, צרותיהן מותרות </a:t>
            </a:r>
          </a:p>
          <a:p>
            <a:r>
              <a:rPr lang="he-IL" dirty="0"/>
              <a:t>ולכן,  דבורה מותרת לשמעון </a:t>
            </a:r>
          </a:p>
        </p:txBody>
      </p:sp>
      <p:sp>
        <p:nvSpPr>
          <p:cNvPr id="59" name="לחצן פעולה: בית 58">
            <a:hlinkClick r:id="" action="ppaction://hlinkshowjump?jump=firstslide" highlightClick="1"/>
          </p:cNvPr>
          <p:cNvSpPr/>
          <p:nvPr/>
        </p:nvSpPr>
        <p:spPr>
          <a:xfrm>
            <a:off x="11545455" y="3722255"/>
            <a:ext cx="508000" cy="7555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58505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par>
                                <p:cTn id="14" presetID="16" presetClass="entr" presetSubtype="37" fill="hold" nodeType="with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barn(outVertical)">
                                      <p:cBhvr>
                                        <p:cTn id="16" dur="500"/>
                                        <p:tgtEl>
                                          <p:spTgt spid="24"/>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down)">
                                      <p:cBhvr>
                                        <p:cTn id="20" dur="500"/>
                                        <p:tgtEl>
                                          <p:spTgt spid="12"/>
                                        </p:tgtEl>
                                      </p:cBhvr>
                                    </p:animEffec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6" presetClass="entr" presetSubtype="21"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barn(inVertical)">
                                      <p:cBhvr>
                                        <p:cTn id="25" dur="500"/>
                                        <p:tgtEl>
                                          <p:spTgt spid="27"/>
                                        </p:tgtEl>
                                      </p:cBhvr>
                                    </p:animEffect>
                                  </p:childTnLst>
                                </p:cTn>
                              </p:par>
                              <p:par>
                                <p:cTn id="26" presetID="22" presetClass="entr" presetSubtype="4"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down)">
                                      <p:cBhvr>
                                        <p:cTn id="28" dur="500"/>
                                        <p:tgtEl>
                                          <p:spTgt spid="18"/>
                                        </p:tgtEl>
                                      </p:cBhvr>
                                    </p:animEffect>
                                  </p:childTnLst>
                                </p:cTn>
                              </p:par>
                            </p:childTnLst>
                          </p:cTn>
                        </p:par>
                        <p:par>
                          <p:cTn id="29" fill="hold">
                            <p:stCondLst>
                              <p:cond delay="1000"/>
                            </p:stCondLst>
                            <p:childTnLst>
                              <p:par>
                                <p:cTn id="30" presetID="2" presetClass="entr" presetSubtype="1" fill="hold" nodeType="afterEffect">
                                  <p:stCondLst>
                                    <p:cond delay="0"/>
                                  </p:stCondLst>
                                  <p:childTnLst>
                                    <p:set>
                                      <p:cBhvr>
                                        <p:cTn id="31" dur="1" fill="hold">
                                          <p:stCondLst>
                                            <p:cond delay="0"/>
                                          </p:stCondLst>
                                        </p:cTn>
                                        <p:tgtEl>
                                          <p:spTgt spid="40"/>
                                        </p:tgtEl>
                                        <p:attrNameLst>
                                          <p:attrName>style.visibility</p:attrName>
                                        </p:attrNameLst>
                                      </p:cBhvr>
                                      <p:to>
                                        <p:strVal val="visible"/>
                                      </p:to>
                                    </p:set>
                                    <p:anim calcmode="lin" valueType="num">
                                      <p:cBhvr additive="base">
                                        <p:cTn id="32" dur="500" fill="hold"/>
                                        <p:tgtEl>
                                          <p:spTgt spid="40"/>
                                        </p:tgtEl>
                                        <p:attrNameLst>
                                          <p:attrName>ppt_x</p:attrName>
                                        </p:attrNameLst>
                                      </p:cBhvr>
                                      <p:tavLst>
                                        <p:tav tm="0">
                                          <p:val>
                                            <p:strVal val="#ppt_x"/>
                                          </p:val>
                                        </p:tav>
                                        <p:tav tm="100000">
                                          <p:val>
                                            <p:strVal val="#ppt_x"/>
                                          </p:val>
                                        </p:tav>
                                      </p:tavLst>
                                    </p:anim>
                                    <p:anim calcmode="lin" valueType="num">
                                      <p:cBhvr additive="base">
                                        <p:cTn id="33" dur="500" fill="hold"/>
                                        <p:tgtEl>
                                          <p:spTgt spid="40"/>
                                        </p:tgtEl>
                                        <p:attrNameLst>
                                          <p:attrName>ppt_y</p:attrName>
                                        </p:attrNameLst>
                                      </p:cBhvr>
                                      <p:tavLst>
                                        <p:tav tm="0">
                                          <p:val>
                                            <p:strVal val="0-#ppt_h/2"/>
                                          </p:val>
                                        </p:tav>
                                        <p:tav tm="100000">
                                          <p:val>
                                            <p:strVal val="#ppt_y"/>
                                          </p:val>
                                        </p:tav>
                                      </p:tavLst>
                                    </p:anim>
                                  </p:childTnLst>
                                </p:cTn>
                              </p:par>
                            </p:childTnLst>
                          </p:cTn>
                        </p:par>
                        <p:par>
                          <p:cTn id="34" fill="hold">
                            <p:stCondLst>
                              <p:cond delay="1500"/>
                            </p:stCondLst>
                            <p:childTnLst>
                              <p:par>
                                <p:cTn id="35" presetID="2" presetClass="entr" presetSubtype="1" fill="hold" nodeType="afterEffect">
                                  <p:stCondLst>
                                    <p:cond delay="0"/>
                                  </p:stCondLst>
                                  <p:childTnLst>
                                    <p:set>
                                      <p:cBhvr>
                                        <p:cTn id="36" dur="1" fill="hold">
                                          <p:stCondLst>
                                            <p:cond delay="0"/>
                                          </p:stCondLst>
                                        </p:cTn>
                                        <p:tgtEl>
                                          <p:spTgt spid="35"/>
                                        </p:tgtEl>
                                        <p:attrNameLst>
                                          <p:attrName>style.visibility</p:attrName>
                                        </p:attrNameLst>
                                      </p:cBhvr>
                                      <p:to>
                                        <p:strVal val="visible"/>
                                      </p:to>
                                    </p:set>
                                    <p:anim calcmode="lin" valueType="num">
                                      <p:cBhvr additive="base">
                                        <p:cTn id="37" dur="500" fill="hold"/>
                                        <p:tgtEl>
                                          <p:spTgt spid="35"/>
                                        </p:tgtEl>
                                        <p:attrNameLst>
                                          <p:attrName>ppt_x</p:attrName>
                                        </p:attrNameLst>
                                      </p:cBhvr>
                                      <p:tavLst>
                                        <p:tav tm="0">
                                          <p:val>
                                            <p:strVal val="#ppt_x"/>
                                          </p:val>
                                        </p:tav>
                                        <p:tav tm="100000">
                                          <p:val>
                                            <p:strVal val="#ppt_x"/>
                                          </p:val>
                                        </p:tav>
                                      </p:tavLst>
                                    </p:anim>
                                    <p:anim calcmode="lin" valueType="num">
                                      <p:cBhvr additive="base">
                                        <p:cTn id="38" dur="500" fill="hold"/>
                                        <p:tgtEl>
                                          <p:spTgt spid="35"/>
                                        </p:tgtEl>
                                        <p:attrNameLst>
                                          <p:attrName>ppt_y</p:attrName>
                                        </p:attrNameLst>
                                      </p:cBhvr>
                                      <p:tavLst>
                                        <p:tav tm="0">
                                          <p:val>
                                            <p:strVal val="0-#ppt_h/2"/>
                                          </p:val>
                                        </p:tav>
                                        <p:tav tm="100000">
                                          <p:val>
                                            <p:strVal val="#ppt_y"/>
                                          </p:val>
                                        </p:tav>
                                      </p:tavLst>
                                    </p:anim>
                                  </p:childTnLst>
                                </p:cTn>
                              </p:par>
                              <p:par>
                                <p:cTn id="39" presetID="2" presetClass="entr" presetSubtype="1" fill="hold" nodeType="withEffect">
                                  <p:stCondLst>
                                    <p:cond delay="0"/>
                                  </p:stCondLst>
                                  <p:childTnLst>
                                    <p:set>
                                      <p:cBhvr>
                                        <p:cTn id="40" dur="1" fill="hold">
                                          <p:stCondLst>
                                            <p:cond delay="0"/>
                                          </p:stCondLst>
                                        </p:cTn>
                                        <p:tgtEl>
                                          <p:spTgt spid="30"/>
                                        </p:tgtEl>
                                        <p:attrNameLst>
                                          <p:attrName>style.visibility</p:attrName>
                                        </p:attrNameLst>
                                      </p:cBhvr>
                                      <p:to>
                                        <p:strVal val="visible"/>
                                      </p:to>
                                    </p:set>
                                    <p:anim calcmode="lin" valueType="num">
                                      <p:cBhvr additive="base">
                                        <p:cTn id="41" dur="500" fill="hold"/>
                                        <p:tgtEl>
                                          <p:spTgt spid="30"/>
                                        </p:tgtEl>
                                        <p:attrNameLst>
                                          <p:attrName>ppt_x</p:attrName>
                                        </p:attrNameLst>
                                      </p:cBhvr>
                                      <p:tavLst>
                                        <p:tav tm="0">
                                          <p:val>
                                            <p:strVal val="#ppt_x"/>
                                          </p:val>
                                        </p:tav>
                                        <p:tav tm="100000">
                                          <p:val>
                                            <p:strVal val="#ppt_x"/>
                                          </p:val>
                                        </p:tav>
                                      </p:tavLst>
                                    </p:anim>
                                    <p:anim calcmode="lin" valueType="num">
                                      <p:cBhvr additive="base">
                                        <p:cTn id="42"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1" fill="hold" nodeType="clickEffect">
                                  <p:stCondLst>
                                    <p:cond delay="0"/>
                                  </p:stCondLst>
                                  <p:childTnLst>
                                    <p:set>
                                      <p:cBhvr>
                                        <p:cTn id="46" dur="1" fill="hold">
                                          <p:stCondLst>
                                            <p:cond delay="0"/>
                                          </p:stCondLst>
                                        </p:cTn>
                                        <p:tgtEl>
                                          <p:spTgt spid="48"/>
                                        </p:tgtEl>
                                        <p:attrNameLst>
                                          <p:attrName>style.visibility</p:attrName>
                                        </p:attrNameLst>
                                      </p:cBhvr>
                                      <p:to>
                                        <p:strVal val="visible"/>
                                      </p:to>
                                    </p:set>
                                    <p:anim calcmode="lin" valueType="num">
                                      <p:cBhvr additive="base">
                                        <p:cTn id="47" dur="500" fill="hold"/>
                                        <p:tgtEl>
                                          <p:spTgt spid="48"/>
                                        </p:tgtEl>
                                        <p:attrNameLst>
                                          <p:attrName>ppt_x</p:attrName>
                                        </p:attrNameLst>
                                      </p:cBhvr>
                                      <p:tavLst>
                                        <p:tav tm="0">
                                          <p:val>
                                            <p:strVal val="#ppt_x"/>
                                          </p:val>
                                        </p:tav>
                                        <p:tav tm="100000">
                                          <p:val>
                                            <p:strVal val="#ppt_x"/>
                                          </p:val>
                                        </p:tav>
                                      </p:tavLst>
                                    </p:anim>
                                    <p:anim calcmode="lin" valueType="num">
                                      <p:cBhvr additive="base">
                                        <p:cTn id="48" dur="500" fill="hold"/>
                                        <p:tgtEl>
                                          <p:spTgt spid="48"/>
                                        </p:tgtEl>
                                        <p:attrNameLst>
                                          <p:attrName>ppt_y</p:attrName>
                                        </p:attrNameLst>
                                      </p:cBhvr>
                                      <p:tavLst>
                                        <p:tav tm="0">
                                          <p:val>
                                            <p:strVal val="0-#ppt_h/2"/>
                                          </p:val>
                                        </p:tav>
                                        <p:tav tm="100000">
                                          <p:val>
                                            <p:strVal val="#ppt_y"/>
                                          </p:val>
                                        </p:tav>
                                      </p:tavLst>
                                    </p:anim>
                                  </p:childTnLst>
                                </p:cTn>
                              </p:par>
                            </p:childTnLst>
                          </p:cTn>
                        </p:par>
                        <p:par>
                          <p:cTn id="49" fill="hold">
                            <p:stCondLst>
                              <p:cond delay="500"/>
                            </p:stCondLst>
                            <p:childTnLst>
                              <p:par>
                                <p:cTn id="50" presetID="22" presetClass="entr" presetSubtype="4" fill="hold" nodeType="afterEffect">
                                  <p:stCondLst>
                                    <p:cond delay="250"/>
                                  </p:stCondLst>
                                  <p:childTnLst>
                                    <p:set>
                                      <p:cBhvr>
                                        <p:cTn id="51" dur="1" fill="hold">
                                          <p:stCondLst>
                                            <p:cond delay="0"/>
                                          </p:stCondLst>
                                        </p:cTn>
                                        <p:tgtEl>
                                          <p:spTgt spid="45"/>
                                        </p:tgtEl>
                                        <p:attrNameLst>
                                          <p:attrName>style.visibility</p:attrName>
                                        </p:attrNameLst>
                                      </p:cBhvr>
                                      <p:to>
                                        <p:strVal val="visible"/>
                                      </p:to>
                                    </p:set>
                                    <p:animEffect transition="in" filter="wipe(down)">
                                      <p:cBhvr>
                                        <p:cTn id="52" dur="500"/>
                                        <p:tgtEl>
                                          <p:spTgt spid="45"/>
                                        </p:tgtEl>
                                      </p:cBhvr>
                                    </p:animEffect>
                                  </p:childTnLst>
                                </p:cTn>
                              </p:par>
                            </p:childTnLst>
                          </p:cTn>
                        </p:par>
                        <p:par>
                          <p:cTn id="53" fill="hold">
                            <p:stCondLst>
                              <p:cond delay="1250"/>
                            </p:stCondLst>
                            <p:childTnLst>
                              <p:par>
                                <p:cTn id="54" presetID="2" presetClass="entr" presetSubtype="3" fill="hold" nodeType="afterEffect">
                                  <p:stCondLst>
                                    <p:cond delay="500"/>
                                  </p:stCondLst>
                                  <p:childTnLst>
                                    <p:set>
                                      <p:cBhvr>
                                        <p:cTn id="55" dur="1" fill="hold">
                                          <p:stCondLst>
                                            <p:cond delay="0"/>
                                          </p:stCondLst>
                                        </p:cTn>
                                        <p:tgtEl>
                                          <p:spTgt spid="51"/>
                                        </p:tgtEl>
                                        <p:attrNameLst>
                                          <p:attrName>style.visibility</p:attrName>
                                        </p:attrNameLst>
                                      </p:cBhvr>
                                      <p:to>
                                        <p:strVal val="visible"/>
                                      </p:to>
                                    </p:set>
                                    <p:anim calcmode="lin" valueType="num">
                                      <p:cBhvr additive="base">
                                        <p:cTn id="56" dur="500" fill="hold"/>
                                        <p:tgtEl>
                                          <p:spTgt spid="51"/>
                                        </p:tgtEl>
                                        <p:attrNameLst>
                                          <p:attrName>ppt_x</p:attrName>
                                        </p:attrNameLst>
                                      </p:cBhvr>
                                      <p:tavLst>
                                        <p:tav tm="0">
                                          <p:val>
                                            <p:strVal val="1+#ppt_w/2"/>
                                          </p:val>
                                        </p:tav>
                                        <p:tav tm="100000">
                                          <p:val>
                                            <p:strVal val="#ppt_x"/>
                                          </p:val>
                                        </p:tav>
                                      </p:tavLst>
                                    </p:anim>
                                    <p:anim calcmode="lin" valueType="num">
                                      <p:cBhvr additive="base">
                                        <p:cTn id="57" dur="500" fill="hold"/>
                                        <p:tgtEl>
                                          <p:spTgt spid="51"/>
                                        </p:tgtEl>
                                        <p:attrNameLst>
                                          <p:attrName>ppt_y</p:attrName>
                                        </p:attrNameLst>
                                      </p:cBhvr>
                                      <p:tavLst>
                                        <p:tav tm="0">
                                          <p:val>
                                            <p:strVal val="0-#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nodeType="clickEffect">
                                  <p:stCondLst>
                                    <p:cond delay="0"/>
                                  </p:stCondLst>
                                  <p:childTnLst>
                                    <p:set>
                                      <p:cBhvr>
                                        <p:cTn id="61" dur="1" fill="hold">
                                          <p:stCondLst>
                                            <p:cond delay="0"/>
                                          </p:stCondLst>
                                        </p:cTn>
                                        <p:tgtEl>
                                          <p:spTgt spid="54"/>
                                        </p:tgtEl>
                                        <p:attrNameLst>
                                          <p:attrName>style.visibility</p:attrName>
                                        </p:attrNameLst>
                                      </p:cBhvr>
                                      <p:to>
                                        <p:strVal val="visible"/>
                                      </p:to>
                                    </p:set>
                                    <p:animEffect transition="in" filter="circle(in)">
                                      <p:cBhvr>
                                        <p:cTn id="62" dur="2000"/>
                                        <p:tgtEl>
                                          <p:spTgt spid="54"/>
                                        </p:tgtEl>
                                      </p:cBhvr>
                                    </p:animEffect>
                                  </p:childTnLst>
                                </p:cTn>
                              </p:par>
                            </p:childTnLst>
                          </p:cTn>
                        </p:par>
                        <p:par>
                          <p:cTn id="63" fill="hold">
                            <p:stCondLst>
                              <p:cond delay="2000"/>
                            </p:stCondLst>
                            <p:childTnLst>
                              <p:par>
                                <p:cTn id="64" presetID="31" presetClass="entr" presetSubtype="0" fill="hold" grpId="0" nodeType="afterEffect">
                                  <p:stCondLst>
                                    <p:cond delay="0"/>
                                  </p:stCondLst>
                                  <p:childTnLst>
                                    <p:set>
                                      <p:cBhvr>
                                        <p:cTn id="65" dur="1" fill="hold">
                                          <p:stCondLst>
                                            <p:cond delay="0"/>
                                          </p:stCondLst>
                                        </p:cTn>
                                        <p:tgtEl>
                                          <p:spTgt spid="57"/>
                                        </p:tgtEl>
                                        <p:attrNameLst>
                                          <p:attrName>style.visibility</p:attrName>
                                        </p:attrNameLst>
                                      </p:cBhvr>
                                      <p:to>
                                        <p:strVal val="visible"/>
                                      </p:to>
                                    </p:set>
                                    <p:anim calcmode="lin" valueType="num">
                                      <p:cBhvr>
                                        <p:cTn id="66" dur="1000" fill="hold"/>
                                        <p:tgtEl>
                                          <p:spTgt spid="57"/>
                                        </p:tgtEl>
                                        <p:attrNameLst>
                                          <p:attrName>ppt_w</p:attrName>
                                        </p:attrNameLst>
                                      </p:cBhvr>
                                      <p:tavLst>
                                        <p:tav tm="0">
                                          <p:val>
                                            <p:fltVal val="0"/>
                                          </p:val>
                                        </p:tav>
                                        <p:tav tm="100000">
                                          <p:val>
                                            <p:strVal val="#ppt_w"/>
                                          </p:val>
                                        </p:tav>
                                      </p:tavLst>
                                    </p:anim>
                                    <p:anim calcmode="lin" valueType="num">
                                      <p:cBhvr>
                                        <p:cTn id="67" dur="1000" fill="hold"/>
                                        <p:tgtEl>
                                          <p:spTgt spid="57"/>
                                        </p:tgtEl>
                                        <p:attrNameLst>
                                          <p:attrName>ppt_h</p:attrName>
                                        </p:attrNameLst>
                                      </p:cBhvr>
                                      <p:tavLst>
                                        <p:tav tm="0">
                                          <p:val>
                                            <p:fltVal val="0"/>
                                          </p:val>
                                        </p:tav>
                                        <p:tav tm="100000">
                                          <p:val>
                                            <p:strVal val="#ppt_h"/>
                                          </p:val>
                                        </p:tav>
                                      </p:tavLst>
                                    </p:anim>
                                    <p:anim calcmode="lin" valueType="num">
                                      <p:cBhvr>
                                        <p:cTn id="68" dur="1000" fill="hold"/>
                                        <p:tgtEl>
                                          <p:spTgt spid="57"/>
                                        </p:tgtEl>
                                        <p:attrNameLst>
                                          <p:attrName>style.rotation</p:attrName>
                                        </p:attrNameLst>
                                      </p:cBhvr>
                                      <p:tavLst>
                                        <p:tav tm="0">
                                          <p:val>
                                            <p:fltVal val="90"/>
                                          </p:val>
                                        </p:tav>
                                        <p:tav tm="100000">
                                          <p:val>
                                            <p:fltVal val="0"/>
                                          </p:val>
                                        </p:tav>
                                      </p:tavLst>
                                    </p:anim>
                                    <p:animEffect transition="in" filter="fade">
                                      <p:cBhvr>
                                        <p:cTn id="69" dur="1000"/>
                                        <p:tgtEl>
                                          <p:spTgt spid="57"/>
                                        </p:tgtEl>
                                      </p:cBhvr>
                                    </p:animEffect>
                                  </p:childTnLst>
                                </p:cTn>
                              </p:par>
                            </p:childTnLst>
                          </p:cTn>
                        </p:par>
                      </p:childTnLst>
                    </p:cTn>
                  </p:par>
                  <p:par>
                    <p:cTn id="70" fill="hold">
                      <p:stCondLst>
                        <p:cond delay="indefinite"/>
                      </p:stCondLst>
                      <p:childTnLst>
                        <p:par>
                          <p:cTn id="71" fill="hold">
                            <p:stCondLst>
                              <p:cond delay="0"/>
                            </p:stCondLst>
                            <p:childTnLst>
                              <p:par>
                                <p:cTn id="72" presetID="31" presetClass="entr" presetSubtype="0" fill="hold" grpId="0" nodeType="clickEffect">
                                  <p:stCondLst>
                                    <p:cond delay="0"/>
                                  </p:stCondLst>
                                  <p:childTnLst>
                                    <p:set>
                                      <p:cBhvr>
                                        <p:cTn id="73" dur="1" fill="hold">
                                          <p:stCondLst>
                                            <p:cond delay="0"/>
                                          </p:stCondLst>
                                        </p:cTn>
                                        <p:tgtEl>
                                          <p:spTgt spid="58"/>
                                        </p:tgtEl>
                                        <p:attrNameLst>
                                          <p:attrName>style.visibility</p:attrName>
                                        </p:attrNameLst>
                                      </p:cBhvr>
                                      <p:to>
                                        <p:strVal val="visible"/>
                                      </p:to>
                                    </p:set>
                                    <p:anim calcmode="lin" valueType="num">
                                      <p:cBhvr>
                                        <p:cTn id="74" dur="1000" fill="hold"/>
                                        <p:tgtEl>
                                          <p:spTgt spid="58"/>
                                        </p:tgtEl>
                                        <p:attrNameLst>
                                          <p:attrName>ppt_w</p:attrName>
                                        </p:attrNameLst>
                                      </p:cBhvr>
                                      <p:tavLst>
                                        <p:tav tm="0">
                                          <p:val>
                                            <p:fltVal val="0"/>
                                          </p:val>
                                        </p:tav>
                                        <p:tav tm="100000">
                                          <p:val>
                                            <p:strVal val="#ppt_w"/>
                                          </p:val>
                                        </p:tav>
                                      </p:tavLst>
                                    </p:anim>
                                    <p:anim calcmode="lin" valueType="num">
                                      <p:cBhvr>
                                        <p:cTn id="75" dur="1000" fill="hold"/>
                                        <p:tgtEl>
                                          <p:spTgt spid="58"/>
                                        </p:tgtEl>
                                        <p:attrNameLst>
                                          <p:attrName>ppt_h</p:attrName>
                                        </p:attrNameLst>
                                      </p:cBhvr>
                                      <p:tavLst>
                                        <p:tav tm="0">
                                          <p:val>
                                            <p:fltVal val="0"/>
                                          </p:val>
                                        </p:tav>
                                        <p:tav tm="100000">
                                          <p:val>
                                            <p:strVal val="#ppt_h"/>
                                          </p:val>
                                        </p:tav>
                                      </p:tavLst>
                                    </p:anim>
                                    <p:anim calcmode="lin" valueType="num">
                                      <p:cBhvr>
                                        <p:cTn id="76" dur="1000" fill="hold"/>
                                        <p:tgtEl>
                                          <p:spTgt spid="58"/>
                                        </p:tgtEl>
                                        <p:attrNameLst>
                                          <p:attrName>style.rotation</p:attrName>
                                        </p:attrNameLst>
                                      </p:cBhvr>
                                      <p:tavLst>
                                        <p:tav tm="0">
                                          <p:val>
                                            <p:fltVal val="90"/>
                                          </p:val>
                                        </p:tav>
                                        <p:tav tm="100000">
                                          <p:val>
                                            <p:fltVal val="0"/>
                                          </p:val>
                                        </p:tav>
                                      </p:tavLst>
                                    </p:anim>
                                    <p:animEffect transition="in" filter="fade">
                                      <p:cBhvr>
                                        <p:cTn id="77" dur="10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8</a:t>
            </a:fld>
            <a:endParaRPr lang="he-IL"/>
          </a:p>
        </p:txBody>
      </p:sp>
      <p:sp>
        <p:nvSpPr>
          <p:cNvPr id="5" name="מלבן 4"/>
          <p:cNvSpPr/>
          <p:nvPr/>
        </p:nvSpPr>
        <p:spPr>
          <a:xfrm>
            <a:off x="2273565" y="10525"/>
            <a:ext cx="7435273" cy="584775"/>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ב</a:t>
            </a:r>
          </a:p>
          <a:p>
            <a:r>
              <a:rPr lang="he-IL" dirty="0">
                <a:solidFill>
                  <a:srgbClr val="222222"/>
                </a:solidFill>
                <a:latin typeface="Narkisim" panose="020E0502050101010101" pitchFamily="34" charset="-79"/>
                <a:cs typeface="Narkisim" panose="020E0502050101010101" pitchFamily="34" charset="-79"/>
              </a:rPr>
              <a:t>האי </a:t>
            </a:r>
            <a:r>
              <a:rPr lang="he-IL" dirty="0" err="1">
                <a:solidFill>
                  <a:srgbClr val="222222"/>
                </a:solidFill>
                <a:latin typeface="Narkisim" panose="020E0502050101010101" pitchFamily="34" charset="-79"/>
                <a:cs typeface="Narkisim" panose="020E0502050101010101" pitchFamily="34" charset="-79"/>
              </a:rPr>
              <a:t>חומרא</a:t>
            </a:r>
            <a:r>
              <a:rPr lang="he-IL" dirty="0">
                <a:solidFill>
                  <a:srgbClr val="222222"/>
                </a:solidFill>
                <a:latin typeface="Narkisim" panose="020E0502050101010101" pitchFamily="34" charset="-79"/>
                <a:cs typeface="Narkisim" panose="020E0502050101010101" pitchFamily="34" charset="-79"/>
              </a:rPr>
              <a:t> </a:t>
            </a:r>
            <a:r>
              <a:rPr lang="he-IL" dirty="0" err="1">
                <a:solidFill>
                  <a:srgbClr val="222222"/>
                </a:solidFill>
                <a:latin typeface="Narkisim" panose="020E0502050101010101" pitchFamily="34" charset="-79"/>
                <a:cs typeface="Narkisim" panose="020E0502050101010101" pitchFamily="34" charset="-79"/>
              </a:rPr>
              <a:t>דאתי</a:t>
            </a:r>
            <a:r>
              <a:rPr lang="he-IL" dirty="0">
                <a:solidFill>
                  <a:srgbClr val="222222"/>
                </a:solidFill>
                <a:latin typeface="Narkisim" panose="020E0502050101010101" pitchFamily="34" charset="-79"/>
                <a:cs typeface="Narkisim" panose="020E0502050101010101" pitchFamily="34" charset="-79"/>
              </a:rPr>
              <a:t> לידי </a:t>
            </a:r>
            <a:r>
              <a:rPr lang="he-IL" dirty="0" err="1">
                <a:solidFill>
                  <a:srgbClr val="222222"/>
                </a:solidFill>
                <a:latin typeface="Narkisim" panose="020E0502050101010101" pitchFamily="34" charset="-79"/>
                <a:cs typeface="Narkisim" panose="020E0502050101010101" pitchFamily="34" charset="-79"/>
              </a:rPr>
              <a:t>קולא</a:t>
            </a:r>
            <a:r>
              <a:rPr lang="he-IL" dirty="0">
                <a:solidFill>
                  <a:srgbClr val="222222"/>
                </a:solidFill>
                <a:latin typeface="Narkisim" panose="020E0502050101010101" pitchFamily="34" charset="-79"/>
                <a:cs typeface="Narkisim" panose="020E0502050101010101" pitchFamily="34" charset="-79"/>
              </a:rPr>
              <a:t> הוא,   </a:t>
            </a:r>
            <a:r>
              <a:rPr lang="he-IL" dirty="0" err="1"/>
              <a:t>זימנין</a:t>
            </a:r>
            <a:r>
              <a:rPr lang="he-IL" dirty="0"/>
              <a:t> </a:t>
            </a:r>
            <a:r>
              <a:rPr lang="he-IL" dirty="0" err="1"/>
              <a:t>דאזיל</a:t>
            </a:r>
            <a:r>
              <a:rPr lang="he-IL" dirty="0"/>
              <a:t> הוא, ומקדש לה לאחותה קדושי ודאי,</a:t>
            </a:r>
          </a:p>
        </p:txBody>
      </p:sp>
      <p:grpSp>
        <p:nvGrpSpPr>
          <p:cNvPr id="6" name="קבוצה 5"/>
          <p:cNvGrpSpPr/>
          <p:nvPr/>
        </p:nvGrpSpPr>
        <p:grpSpPr>
          <a:xfrm>
            <a:off x="6383737" y="2395954"/>
            <a:ext cx="1148167" cy="1092200"/>
            <a:chOff x="7741009" y="2738648"/>
            <a:chExt cx="1092200" cy="10922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8" name="TextBox 7"/>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9" name="קבוצה 8"/>
          <p:cNvGrpSpPr/>
          <p:nvPr/>
        </p:nvGrpSpPr>
        <p:grpSpPr>
          <a:xfrm>
            <a:off x="623650" y="2774059"/>
            <a:ext cx="939800" cy="990600"/>
            <a:chOff x="4794371" y="3098561"/>
            <a:chExt cx="939800" cy="9906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1" name="TextBox 10"/>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2" name="קבוצה 11"/>
          <p:cNvGrpSpPr/>
          <p:nvPr/>
        </p:nvGrpSpPr>
        <p:grpSpPr>
          <a:xfrm>
            <a:off x="2382502" y="4773221"/>
            <a:ext cx="1274312" cy="1092200"/>
            <a:chOff x="5399538" y="2882900"/>
            <a:chExt cx="1274312" cy="10922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4" name="TextBox 13"/>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5" name="קבוצה 14"/>
          <p:cNvGrpSpPr/>
          <p:nvPr/>
        </p:nvGrpSpPr>
        <p:grpSpPr>
          <a:xfrm>
            <a:off x="7919884" y="5025665"/>
            <a:ext cx="1106818" cy="927936"/>
            <a:chOff x="5473700" y="2876550"/>
            <a:chExt cx="1244600" cy="11049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17" name="TextBox 16"/>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18" name="קבוצה 17"/>
          <p:cNvGrpSpPr/>
          <p:nvPr/>
        </p:nvGrpSpPr>
        <p:grpSpPr>
          <a:xfrm>
            <a:off x="5670531" y="4382400"/>
            <a:ext cx="934053" cy="990600"/>
            <a:chOff x="5147576" y="4839179"/>
            <a:chExt cx="723900" cy="889000"/>
          </a:xfrm>
        </p:grpSpPr>
        <p:pic>
          <p:nvPicPr>
            <p:cNvPr id="19" name="תמונה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20" name="TextBox 19"/>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21" name="קבוצה 20"/>
          <p:cNvGrpSpPr/>
          <p:nvPr/>
        </p:nvGrpSpPr>
        <p:grpSpPr>
          <a:xfrm>
            <a:off x="3589315" y="2677428"/>
            <a:ext cx="1155700" cy="990600"/>
            <a:chOff x="7695484" y="1138474"/>
            <a:chExt cx="1155700" cy="990600"/>
          </a:xfrm>
        </p:grpSpPr>
        <p:pic>
          <p:nvPicPr>
            <p:cNvPr id="22" name="תמונה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3" name="TextBox 22"/>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cxnSp>
        <p:nvCxnSpPr>
          <p:cNvPr id="24" name="מחבר חץ ישר 23"/>
          <p:cNvCxnSpPr/>
          <p:nvPr/>
        </p:nvCxnSpPr>
        <p:spPr>
          <a:xfrm>
            <a:off x="3494183" y="2011524"/>
            <a:ext cx="566576" cy="60363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5" name="מחבר חץ ישר 24"/>
          <p:cNvCxnSpPr/>
          <p:nvPr/>
        </p:nvCxnSpPr>
        <p:spPr>
          <a:xfrm flipH="1">
            <a:off x="4424219" y="1874767"/>
            <a:ext cx="960581" cy="78812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6" name="מחבר חץ ישר 25"/>
          <p:cNvCxnSpPr/>
          <p:nvPr/>
        </p:nvCxnSpPr>
        <p:spPr>
          <a:xfrm>
            <a:off x="6213270" y="1774829"/>
            <a:ext cx="575457" cy="80367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7" name="מחבר חץ ישר 26"/>
          <p:cNvCxnSpPr/>
          <p:nvPr/>
        </p:nvCxnSpPr>
        <p:spPr>
          <a:xfrm flipH="1">
            <a:off x="1298570" y="1874767"/>
            <a:ext cx="1276388" cy="98073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5327565" y="1260341"/>
            <a:ext cx="885705" cy="646331"/>
          </a:xfrm>
          <a:prstGeom prst="rect">
            <a:avLst/>
          </a:prstGeom>
          <a:solidFill>
            <a:schemeClr val="accent1">
              <a:lumMod val="60000"/>
              <a:lumOff val="40000"/>
            </a:schemeClr>
          </a:solidFill>
        </p:spPr>
        <p:txBody>
          <a:bodyPr wrap="square" rtlCol="1">
            <a:spAutoFit/>
          </a:bodyPr>
          <a:lstStyle/>
          <a:p>
            <a:r>
              <a:rPr lang="he-IL" dirty="0"/>
              <a:t>אחים מן האב</a:t>
            </a:r>
          </a:p>
        </p:txBody>
      </p:sp>
      <p:sp>
        <p:nvSpPr>
          <p:cNvPr id="29" name="TextBox 28"/>
          <p:cNvSpPr txBox="1"/>
          <p:nvPr/>
        </p:nvSpPr>
        <p:spPr>
          <a:xfrm>
            <a:off x="2608478" y="1406058"/>
            <a:ext cx="885705" cy="646331"/>
          </a:xfrm>
          <a:prstGeom prst="rect">
            <a:avLst/>
          </a:prstGeom>
          <a:solidFill>
            <a:schemeClr val="accent1">
              <a:lumMod val="60000"/>
              <a:lumOff val="40000"/>
            </a:schemeClr>
          </a:solidFill>
        </p:spPr>
        <p:txBody>
          <a:bodyPr wrap="square" rtlCol="1">
            <a:spAutoFit/>
          </a:bodyPr>
          <a:lstStyle/>
          <a:p>
            <a:r>
              <a:rPr lang="he-IL" dirty="0"/>
              <a:t>אחים מן האם</a:t>
            </a:r>
          </a:p>
        </p:txBody>
      </p:sp>
      <p:sp>
        <p:nvSpPr>
          <p:cNvPr id="30" name="קשת מלאה 29"/>
          <p:cNvSpPr/>
          <p:nvPr/>
        </p:nvSpPr>
        <p:spPr>
          <a:xfrm rot="10800000">
            <a:off x="2661904" y="5358052"/>
            <a:ext cx="6111745" cy="1363121"/>
          </a:xfrm>
          <a:prstGeom prst="blockArc">
            <a:avLst>
              <a:gd name="adj1" fmla="val 10589404"/>
              <a:gd name="adj2" fmla="val 189966"/>
              <a:gd name="adj3" fmla="val 14722"/>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31" name="TextBox 30"/>
          <p:cNvSpPr txBox="1"/>
          <p:nvPr/>
        </p:nvSpPr>
        <p:spPr>
          <a:xfrm>
            <a:off x="5708799" y="6271950"/>
            <a:ext cx="774401" cy="369332"/>
          </a:xfrm>
          <a:prstGeom prst="rect">
            <a:avLst/>
          </a:prstGeom>
          <a:solidFill>
            <a:schemeClr val="accent1">
              <a:lumMod val="60000"/>
              <a:lumOff val="40000"/>
            </a:schemeClr>
          </a:solidFill>
        </p:spPr>
        <p:txBody>
          <a:bodyPr wrap="square" rtlCol="1">
            <a:spAutoFit/>
          </a:bodyPr>
          <a:lstStyle/>
          <a:p>
            <a:r>
              <a:rPr lang="he-IL" dirty="0"/>
              <a:t>אחיות</a:t>
            </a:r>
          </a:p>
        </p:txBody>
      </p:sp>
      <p:grpSp>
        <p:nvGrpSpPr>
          <p:cNvPr id="32" name="קבוצה 31"/>
          <p:cNvGrpSpPr/>
          <p:nvPr/>
        </p:nvGrpSpPr>
        <p:grpSpPr>
          <a:xfrm rot="19568692">
            <a:off x="7543879" y="3261370"/>
            <a:ext cx="540769" cy="1986068"/>
            <a:chOff x="8928340" y="2668192"/>
            <a:chExt cx="540769" cy="661604"/>
          </a:xfrm>
        </p:grpSpPr>
        <p:sp>
          <p:nvSpPr>
            <p:cNvPr id="33" name="חץ למטה 32"/>
            <p:cNvSpPr/>
            <p:nvPr/>
          </p:nvSpPr>
          <p:spPr>
            <a:xfrm>
              <a:off x="8928340" y="2668192"/>
              <a:ext cx="540769" cy="6616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TextBox 33"/>
            <p:cNvSpPr txBox="1"/>
            <p:nvPr/>
          </p:nvSpPr>
          <p:spPr>
            <a:xfrm>
              <a:off x="8948146" y="2757259"/>
              <a:ext cx="460359" cy="289547"/>
            </a:xfrm>
            <a:prstGeom prst="rect">
              <a:avLst/>
            </a:prstGeom>
            <a:noFill/>
          </p:spPr>
          <p:txBody>
            <a:bodyPr wrap="square" rtlCol="1">
              <a:spAutoFit/>
            </a:bodyPr>
            <a:lstStyle/>
            <a:p>
              <a:r>
                <a:rPr lang="he-IL" sz="1200" b="1" dirty="0">
                  <a:solidFill>
                    <a:srgbClr val="FFFF00"/>
                  </a:solidFill>
                </a:rPr>
                <a:t>בת או כלה</a:t>
              </a:r>
            </a:p>
          </p:txBody>
        </p:sp>
      </p:grpSp>
      <p:grpSp>
        <p:nvGrpSpPr>
          <p:cNvPr id="35" name="קבוצה 34"/>
          <p:cNvGrpSpPr/>
          <p:nvPr/>
        </p:nvGrpSpPr>
        <p:grpSpPr>
          <a:xfrm rot="2345508">
            <a:off x="4434200" y="3847202"/>
            <a:ext cx="1549630" cy="573531"/>
            <a:chOff x="5563562" y="4653444"/>
            <a:chExt cx="860364" cy="573531"/>
          </a:xfrm>
          <a:solidFill>
            <a:schemeClr val="accent6">
              <a:lumMod val="75000"/>
            </a:schemeClr>
          </a:solidFill>
        </p:grpSpPr>
        <p:grpSp>
          <p:nvGrpSpPr>
            <p:cNvPr id="36" name="קבוצה 35"/>
            <p:cNvGrpSpPr/>
            <p:nvPr/>
          </p:nvGrpSpPr>
          <p:grpSpPr>
            <a:xfrm>
              <a:off x="5563562" y="4653444"/>
              <a:ext cx="860364" cy="573531"/>
              <a:chOff x="3450566" y="4015722"/>
              <a:chExt cx="1035170" cy="573531"/>
            </a:xfrm>
            <a:grpFill/>
          </p:grpSpPr>
          <p:sp>
            <p:nvSpPr>
              <p:cNvPr id="38" name="חץ ימינה 3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9" name="TextBox 38"/>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7" name="TextBox 36"/>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0" name="קבוצה 39"/>
          <p:cNvGrpSpPr/>
          <p:nvPr/>
        </p:nvGrpSpPr>
        <p:grpSpPr>
          <a:xfrm rot="1714734">
            <a:off x="4675678" y="4046030"/>
            <a:ext cx="3731948" cy="573531"/>
            <a:chOff x="5563562" y="4653444"/>
            <a:chExt cx="860364" cy="573531"/>
          </a:xfrm>
          <a:solidFill>
            <a:schemeClr val="accent6">
              <a:lumMod val="75000"/>
            </a:schemeClr>
          </a:solidFill>
        </p:grpSpPr>
        <p:grpSp>
          <p:nvGrpSpPr>
            <p:cNvPr id="41" name="קבוצה 40"/>
            <p:cNvGrpSpPr/>
            <p:nvPr/>
          </p:nvGrpSpPr>
          <p:grpSpPr>
            <a:xfrm>
              <a:off x="5563562" y="4653444"/>
              <a:ext cx="860364" cy="573531"/>
              <a:chOff x="3450566" y="4015722"/>
              <a:chExt cx="1035170" cy="573531"/>
            </a:xfrm>
            <a:grpFill/>
          </p:grpSpPr>
          <p:sp>
            <p:nvSpPr>
              <p:cNvPr id="43" name="חץ ימינה 4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TextBox 4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2" name="TextBox 41"/>
            <p:cNvSpPr txBox="1"/>
            <p:nvPr/>
          </p:nvSpPr>
          <p:spPr>
            <a:xfrm>
              <a:off x="5625226" y="4800373"/>
              <a:ext cx="532467" cy="261610"/>
            </a:xfrm>
            <a:prstGeom prst="rect">
              <a:avLst/>
            </a:prstGeom>
            <a:grpFill/>
          </p:spPr>
          <p:txBody>
            <a:bodyPr wrap="square" rtlCol="1">
              <a:spAutoFit/>
            </a:bodyPr>
            <a:lstStyle/>
            <a:p>
              <a:r>
                <a:rPr lang="he-IL" sz="1050" dirty="0">
                  <a:solidFill>
                    <a:srgbClr val="FFFF00"/>
                  </a:solidFill>
                </a:rPr>
                <a:t>מקדש את שרה   </a:t>
              </a:r>
              <a:r>
                <a:rPr lang="he-IL" sz="1100" b="1" dirty="0">
                  <a:solidFill>
                    <a:srgbClr val="FFFF00"/>
                  </a:solidFill>
                </a:rPr>
                <a:t>מספק</a:t>
              </a:r>
              <a:endParaRPr lang="he-IL" sz="1050" b="1" dirty="0">
                <a:solidFill>
                  <a:srgbClr val="FFFF00"/>
                </a:solidFill>
              </a:endParaRPr>
            </a:p>
          </p:txBody>
        </p:sp>
      </p:grpSp>
      <p:grpSp>
        <p:nvGrpSpPr>
          <p:cNvPr id="45" name="קבוצה 44"/>
          <p:cNvGrpSpPr/>
          <p:nvPr/>
        </p:nvGrpSpPr>
        <p:grpSpPr>
          <a:xfrm>
            <a:off x="4599495" y="2022003"/>
            <a:ext cx="918803" cy="1053611"/>
            <a:chOff x="1117008" y="4316375"/>
            <a:chExt cx="1117699" cy="1882580"/>
          </a:xfrm>
        </p:grpSpPr>
        <p:pic>
          <p:nvPicPr>
            <p:cNvPr id="46" name="תמונה 4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7" name="TextBox 46"/>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48" name="TextBox 47"/>
          <p:cNvSpPr txBox="1"/>
          <p:nvPr/>
        </p:nvSpPr>
        <p:spPr>
          <a:xfrm>
            <a:off x="3748510" y="5359937"/>
            <a:ext cx="3997122" cy="646331"/>
          </a:xfrm>
          <a:prstGeom prst="rect">
            <a:avLst/>
          </a:prstGeom>
          <a:solidFill>
            <a:schemeClr val="accent6">
              <a:lumMod val="40000"/>
              <a:lumOff val="60000"/>
            </a:schemeClr>
          </a:solidFill>
        </p:spPr>
        <p:txBody>
          <a:bodyPr wrap="square" rtlCol="1">
            <a:spAutoFit/>
          </a:bodyPr>
          <a:lstStyle/>
          <a:p>
            <a:r>
              <a:rPr lang="he-IL" dirty="0"/>
              <a:t>ראובן לא יכול לייבם את רבקה מחשש שקידושי שרה היו קידושין ורבקה צרת שרה</a:t>
            </a:r>
          </a:p>
        </p:txBody>
      </p:sp>
      <p:sp>
        <p:nvSpPr>
          <p:cNvPr id="49" name="TextBox 48"/>
          <p:cNvSpPr txBox="1"/>
          <p:nvPr/>
        </p:nvSpPr>
        <p:spPr>
          <a:xfrm>
            <a:off x="8473293" y="1069057"/>
            <a:ext cx="3507897" cy="1200329"/>
          </a:xfrm>
          <a:prstGeom prst="rect">
            <a:avLst/>
          </a:prstGeom>
          <a:solidFill>
            <a:schemeClr val="accent6">
              <a:lumMod val="40000"/>
              <a:lumOff val="60000"/>
            </a:schemeClr>
          </a:solidFill>
        </p:spPr>
        <p:txBody>
          <a:bodyPr wrap="square" rtlCol="1">
            <a:spAutoFit/>
          </a:bodyPr>
          <a:lstStyle/>
          <a:p>
            <a:r>
              <a:rPr lang="he-IL" b="1" dirty="0"/>
              <a:t>על זה שואלים: </a:t>
            </a:r>
            <a:r>
              <a:rPr lang="he-IL" dirty="0"/>
              <a:t>האיסור של רבקה הוא </a:t>
            </a:r>
            <a:r>
              <a:rPr lang="he-IL" dirty="0" err="1"/>
              <a:t>חומרא</a:t>
            </a:r>
            <a:r>
              <a:rPr lang="he-IL" dirty="0"/>
              <a:t> שיכולה להגיע לידי </a:t>
            </a:r>
            <a:r>
              <a:rPr lang="he-IL" dirty="0" err="1"/>
              <a:t>קולא</a:t>
            </a:r>
            <a:r>
              <a:rPr lang="he-IL" dirty="0"/>
              <a:t>, </a:t>
            </a:r>
          </a:p>
          <a:p>
            <a:r>
              <a:rPr lang="he-IL" dirty="0"/>
              <a:t>כי לפעמים יכול שמעון ללכת ולקדש את לאה אחות שרה </a:t>
            </a:r>
            <a:r>
              <a:rPr lang="he-IL" b="1" dirty="0"/>
              <a:t>קידושי ודאי</a:t>
            </a:r>
            <a:r>
              <a:rPr lang="he-IL" dirty="0"/>
              <a:t>. </a:t>
            </a:r>
          </a:p>
        </p:txBody>
      </p:sp>
      <p:sp>
        <p:nvSpPr>
          <p:cNvPr id="50" name="TextBox 49"/>
          <p:cNvSpPr txBox="1"/>
          <p:nvPr/>
        </p:nvSpPr>
        <p:spPr>
          <a:xfrm>
            <a:off x="8731984" y="3798535"/>
            <a:ext cx="3468746" cy="2585323"/>
          </a:xfrm>
          <a:prstGeom prst="rect">
            <a:avLst/>
          </a:prstGeom>
          <a:solidFill>
            <a:schemeClr val="accent6">
              <a:lumMod val="60000"/>
              <a:lumOff val="40000"/>
            </a:schemeClr>
          </a:solidFill>
        </p:spPr>
        <p:txBody>
          <a:bodyPr wrap="square" rtlCol="1">
            <a:spAutoFit/>
          </a:bodyPr>
          <a:lstStyle/>
          <a:p>
            <a:r>
              <a:rPr lang="he-IL" dirty="0"/>
              <a:t>ומאחר ואנו אוסרים על רבקה </a:t>
            </a:r>
            <a:r>
              <a:rPr lang="he-IL" dirty="0" err="1"/>
              <a:t>להתייבם</a:t>
            </a:r>
            <a:r>
              <a:rPr lang="he-IL" dirty="0"/>
              <a:t> לראובן </a:t>
            </a:r>
          </a:p>
          <a:p>
            <a:r>
              <a:rPr lang="he-IL" dirty="0"/>
              <a:t>יאמרו אנשים שמאחר וקידושי לאה אינם קידושין שהרי היא אחות אישה (שרה) ויש חשש שלוי שהוא אח של שמעון מאמו יישא את שרה כאילו היא אישה נכרית ואז יהיה מצב שהוא באמת פוגע בערווה (ע"פ רש"י)</a:t>
            </a:r>
          </a:p>
          <a:p>
            <a:endParaRPr lang="he-IL" dirty="0"/>
          </a:p>
        </p:txBody>
      </p:sp>
      <p:grpSp>
        <p:nvGrpSpPr>
          <p:cNvPr id="51" name="קבוצה 50"/>
          <p:cNvGrpSpPr/>
          <p:nvPr/>
        </p:nvGrpSpPr>
        <p:grpSpPr>
          <a:xfrm rot="8110089">
            <a:off x="2867381" y="4066146"/>
            <a:ext cx="1776600" cy="573531"/>
            <a:chOff x="5563562" y="4653444"/>
            <a:chExt cx="860364" cy="573531"/>
          </a:xfrm>
          <a:solidFill>
            <a:schemeClr val="accent6">
              <a:lumMod val="75000"/>
            </a:schemeClr>
          </a:solidFill>
        </p:grpSpPr>
        <p:grpSp>
          <p:nvGrpSpPr>
            <p:cNvPr id="52" name="קבוצה 51"/>
            <p:cNvGrpSpPr/>
            <p:nvPr/>
          </p:nvGrpSpPr>
          <p:grpSpPr>
            <a:xfrm>
              <a:off x="5563562" y="4653444"/>
              <a:ext cx="860364" cy="573531"/>
              <a:chOff x="3450566" y="4015722"/>
              <a:chExt cx="1035170" cy="573531"/>
            </a:xfrm>
            <a:grpFill/>
          </p:grpSpPr>
          <p:sp>
            <p:nvSpPr>
              <p:cNvPr id="54" name="חץ ימינה 53"/>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5" name="TextBox 54"/>
              <p:cNvSpPr txBox="1"/>
              <p:nvPr/>
            </p:nvSpPr>
            <p:spPr>
              <a:xfrm rot="10800000">
                <a:off x="3494246" y="4192008"/>
                <a:ext cx="910986" cy="276999"/>
              </a:xfrm>
              <a:prstGeom prst="rect">
                <a:avLst/>
              </a:prstGeom>
              <a:grpFill/>
            </p:spPr>
            <p:txBody>
              <a:bodyPr wrap="square" rtlCol="1">
                <a:spAutoFit/>
              </a:bodyPr>
              <a:lstStyle/>
              <a:p>
                <a:endParaRPr lang="he-IL" sz="1200" dirty="0">
                  <a:solidFill>
                    <a:srgbClr val="FFFF00"/>
                  </a:solidFill>
                </a:endParaRPr>
              </a:p>
            </p:txBody>
          </p:sp>
        </p:grpSp>
        <p:sp>
          <p:nvSpPr>
            <p:cNvPr id="53" name="TextBox 52"/>
            <p:cNvSpPr txBox="1"/>
            <p:nvPr/>
          </p:nvSpPr>
          <p:spPr>
            <a:xfrm rot="10745513">
              <a:off x="5625559" y="4853067"/>
              <a:ext cx="687219" cy="261610"/>
            </a:xfrm>
            <a:prstGeom prst="rect">
              <a:avLst/>
            </a:prstGeom>
            <a:grpFill/>
          </p:spPr>
          <p:txBody>
            <a:bodyPr wrap="square" rtlCol="1">
              <a:spAutoFit/>
            </a:bodyPr>
            <a:lstStyle/>
            <a:p>
              <a:r>
                <a:rPr lang="he-IL" sz="1050" dirty="0">
                  <a:solidFill>
                    <a:srgbClr val="FFFF00"/>
                  </a:solidFill>
                </a:rPr>
                <a:t>מקדש את לאה בוודאי</a:t>
              </a:r>
              <a:endParaRPr lang="he-IL" sz="1050" b="1" dirty="0">
                <a:solidFill>
                  <a:srgbClr val="FFFF00"/>
                </a:solidFill>
              </a:endParaRPr>
            </a:p>
          </p:txBody>
        </p:sp>
      </p:grpSp>
      <p:sp>
        <p:nvSpPr>
          <p:cNvPr id="56" name="TextBox 55"/>
          <p:cNvSpPr txBox="1"/>
          <p:nvPr/>
        </p:nvSpPr>
        <p:spPr>
          <a:xfrm>
            <a:off x="8701966" y="2438890"/>
            <a:ext cx="3297569" cy="1200329"/>
          </a:xfrm>
          <a:prstGeom prst="rect">
            <a:avLst/>
          </a:prstGeom>
          <a:solidFill>
            <a:schemeClr val="accent6">
              <a:lumMod val="60000"/>
              <a:lumOff val="40000"/>
            </a:schemeClr>
          </a:solidFill>
        </p:spPr>
        <p:txBody>
          <a:bodyPr wrap="square" rtlCol="1">
            <a:spAutoFit/>
          </a:bodyPr>
          <a:lstStyle/>
          <a:p>
            <a:r>
              <a:rPr lang="he-IL" dirty="0"/>
              <a:t>מן הדין הקידושין ללאה הם </a:t>
            </a:r>
            <a:r>
              <a:rPr lang="he-IL" b="1" dirty="0"/>
              <a:t>קידושין מלאים</a:t>
            </a:r>
            <a:r>
              <a:rPr lang="he-IL" dirty="0"/>
              <a:t>. כי קידושי שרה שהיו </a:t>
            </a:r>
            <a:r>
              <a:rPr lang="he-IL" b="1" dirty="0"/>
              <a:t>מספק</a:t>
            </a:r>
            <a:r>
              <a:rPr lang="he-IL" dirty="0"/>
              <a:t> לא תפסו. כי צריך להעמידה על חזקתה שאינה מקודשת.</a:t>
            </a:r>
          </a:p>
        </p:txBody>
      </p:sp>
      <p:pic>
        <p:nvPicPr>
          <p:cNvPr id="57" name="תצוגת שקופית 12">
            <a:hlinkClick r:id="rId9" action="ppaction://hlinksldjump"/>
            <a:extLst>
              <a:ext uri="{FF2B5EF4-FFF2-40B4-BE49-F238E27FC236}">
                <a16:creationId xmlns:a16="http://schemas.microsoft.com/office/drawing/2014/main" id="{B4915968-3290-4D51-B100-4416BEB0D9AF}"/>
              </a:ext>
            </a:extLst>
          </p:cNvPr>
          <p:cNvPicPr>
            <a:picLocks noGrp="1" noRot="1" noChangeAspect="1" noMove="1" noResize="1" noEditPoints="1" noAdjustHandles="1" noChangeArrowheads="1" noChangeShapeType="1"/>
          </p:cNvPicPr>
          <p:nvPr/>
        </p:nvPicPr>
        <p:blipFill>
          <a:blip r:embed="rId10"/>
          <a:stretch>
            <a:fillRect/>
          </a:stretch>
        </p:blipFill>
        <p:spPr>
          <a:xfrm>
            <a:off x="282928" y="5611794"/>
            <a:ext cx="2031284" cy="1142597"/>
          </a:xfrm>
          <a:prstGeom prst="rect">
            <a:avLst/>
          </a:prstGeom>
          <a:ln w="3175">
            <a:solidFill>
              <a:prstClr val="ltGray"/>
            </a:solidFill>
          </a:ln>
        </p:spPr>
      </p:pic>
      <p:sp>
        <p:nvSpPr>
          <p:cNvPr id="58" name="מלבן 57">
            <a:extLst>
              <a:ext uri="{FF2B5EF4-FFF2-40B4-BE49-F238E27FC236}">
                <a16:creationId xmlns:a16="http://schemas.microsoft.com/office/drawing/2014/main" id="{C14323E0-30C7-4377-B232-9B519ECEA619}"/>
              </a:ext>
            </a:extLst>
          </p:cNvPr>
          <p:cNvSpPr/>
          <p:nvPr/>
        </p:nvSpPr>
        <p:spPr>
          <a:xfrm>
            <a:off x="705043" y="5091196"/>
            <a:ext cx="1342035" cy="369332"/>
          </a:xfrm>
          <a:prstGeom prst="rect">
            <a:avLst/>
          </a:prstGeom>
        </p:spPr>
        <p:txBody>
          <a:bodyPr wrap="none">
            <a:spAutoFit/>
          </a:bodyPr>
          <a:lstStyle/>
          <a:p>
            <a:r>
              <a:rPr lang="he-IL" dirty="0"/>
              <a:t>להמשך הדיון</a:t>
            </a:r>
          </a:p>
        </p:txBody>
      </p:sp>
      <p:sp>
        <p:nvSpPr>
          <p:cNvPr id="59" name="לחצן פעולה: בית 58">
            <a:hlinkClick r:id="" action="ppaction://hlinkshowjump?jump=firstslide" highlightClick="1"/>
          </p:cNvPr>
          <p:cNvSpPr/>
          <p:nvPr/>
        </p:nvSpPr>
        <p:spPr>
          <a:xfrm>
            <a:off x="282928" y="4382400"/>
            <a:ext cx="340722" cy="57029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173146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1000" fill="hold"/>
                                        <p:tgtEl>
                                          <p:spTgt spid="28"/>
                                        </p:tgtEl>
                                        <p:attrNameLst>
                                          <p:attrName>ppt_w</p:attrName>
                                        </p:attrNameLst>
                                      </p:cBhvr>
                                      <p:tavLst>
                                        <p:tav tm="0">
                                          <p:val>
                                            <p:fltVal val="0"/>
                                          </p:val>
                                        </p:tav>
                                        <p:tav tm="100000">
                                          <p:val>
                                            <p:strVal val="#ppt_w"/>
                                          </p:val>
                                        </p:tav>
                                      </p:tavLst>
                                    </p:anim>
                                    <p:anim calcmode="lin" valueType="num">
                                      <p:cBhvr>
                                        <p:cTn id="8" dur="1000" fill="hold"/>
                                        <p:tgtEl>
                                          <p:spTgt spid="28"/>
                                        </p:tgtEl>
                                        <p:attrNameLst>
                                          <p:attrName>ppt_h</p:attrName>
                                        </p:attrNameLst>
                                      </p:cBhvr>
                                      <p:tavLst>
                                        <p:tav tm="0">
                                          <p:val>
                                            <p:fltVal val="0"/>
                                          </p:val>
                                        </p:tav>
                                        <p:tav tm="100000">
                                          <p:val>
                                            <p:strVal val="#ppt_h"/>
                                          </p:val>
                                        </p:tav>
                                      </p:tavLst>
                                    </p:anim>
                                    <p:anim calcmode="lin" valueType="num">
                                      <p:cBhvr>
                                        <p:cTn id="9" dur="1000" fill="hold"/>
                                        <p:tgtEl>
                                          <p:spTgt spid="28"/>
                                        </p:tgtEl>
                                        <p:attrNameLst>
                                          <p:attrName>style.rotation</p:attrName>
                                        </p:attrNameLst>
                                      </p:cBhvr>
                                      <p:tavLst>
                                        <p:tav tm="0">
                                          <p:val>
                                            <p:fltVal val="90"/>
                                          </p:val>
                                        </p:tav>
                                        <p:tav tm="100000">
                                          <p:val>
                                            <p:fltVal val="0"/>
                                          </p:val>
                                        </p:tav>
                                      </p:tavLst>
                                    </p:anim>
                                    <p:animEffect transition="in" filter="fade">
                                      <p:cBhvr>
                                        <p:cTn id="10" dur="1000"/>
                                        <p:tgtEl>
                                          <p:spTgt spid="28"/>
                                        </p:tgtEl>
                                      </p:cBhvr>
                                    </p:animEffect>
                                  </p:childTnLst>
                                </p:cTn>
                              </p:par>
                            </p:childTnLst>
                          </p:cTn>
                        </p:par>
                        <p:par>
                          <p:cTn id="11" fill="hold">
                            <p:stCondLst>
                              <p:cond delay="1000"/>
                            </p:stCondLst>
                            <p:childTnLst>
                              <p:par>
                                <p:cTn id="12" presetID="22" presetClass="entr" presetSubtype="4"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00"/>
                                        <p:tgtEl>
                                          <p:spTgt spid="6"/>
                                        </p:tgtEl>
                                      </p:cBhvr>
                                    </p:animEffect>
                                  </p:childTnLst>
                                </p:cTn>
                              </p:par>
                              <p:par>
                                <p:cTn id="15" presetID="22" presetClass="entr" presetSubtype="4"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down)">
                                      <p:cBhvr>
                                        <p:cTn id="17" dur="500"/>
                                        <p:tgtEl>
                                          <p:spTgt spid="21"/>
                                        </p:tgtEl>
                                      </p:cBhvr>
                                    </p:animEffect>
                                  </p:childTnLst>
                                </p:cTn>
                              </p:par>
                              <p:par>
                                <p:cTn id="18" presetID="2" presetClass="entr" presetSubtype="9"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 calcmode="lin" valueType="num">
                                      <p:cBhvr additive="base">
                                        <p:cTn id="20" dur="500" fill="hold"/>
                                        <p:tgtEl>
                                          <p:spTgt spid="26"/>
                                        </p:tgtEl>
                                        <p:attrNameLst>
                                          <p:attrName>ppt_x</p:attrName>
                                        </p:attrNameLst>
                                      </p:cBhvr>
                                      <p:tavLst>
                                        <p:tav tm="0">
                                          <p:val>
                                            <p:strVal val="0-#ppt_w/2"/>
                                          </p:val>
                                        </p:tav>
                                        <p:tav tm="100000">
                                          <p:val>
                                            <p:strVal val="#ppt_x"/>
                                          </p:val>
                                        </p:tav>
                                      </p:tavLst>
                                    </p:anim>
                                    <p:anim calcmode="lin" valueType="num">
                                      <p:cBhvr additive="base">
                                        <p:cTn id="21" dur="500" fill="hold"/>
                                        <p:tgtEl>
                                          <p:spTgt spid="26"/>
                                        </p:tgtEl>
                                        <p:attrNameLst>
                                          <p:attrName>ppt_y</p:attrName>
                                        </p:attrNameLst>
                                      </p:cBhvr>
                                      <p:tavLst>
                                        <p:tav tm="0">
                                          <p:val>
                                            <p:strVal val="0-#ppt_h/2"/>
                                          </p:val>
                                        </p:tav>
                                        <p:tav tm="100000">
                                          <p:val>
                                            <p:strVal val="#ppt_y"/>
                                          </p:val>
                                        </p:tav>
                                      </p:tavLst>
                                    </p:anim>
                                  </p:childTnLst>
                                </p:cTn>
                              </p:par>
                              <p:par>
                                <p:cTn id="22" presetID="2" presetClass="entr" presetSubtype="3" fill="hold" nodeType="with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additive="base">
                                        <p:cTn id="24" dur="500" fill="hold"/>
                                        <p:tgtEl>
                                          <p:spTgt spid="25"/>
                                        </p:tgtEl>
                                        <p:attrNameLst>
                                          <p:attrName>ppt_x</p:attrName>
                                        </p:attrNameLst>
                                      </p:cBhvr>
                                      <p:tavLst>
                                        <p:tav tm="0">
                                          <p:val>
                                            <p:strVal val="1+#ppt_w/2"/>
                                          </p:val>
                                        </p:tav>
                                        <p:tav tm="100000">
                                          <p:val>
                                            <p:strVal val="#ppt_x"/>
                                          </p:val>
                                        </p:tav>
                                      </p:tavLst>
                                    </p:anim>
                                    <p:anim calcmode="lin" valueType="num">
                                      <p:cBhvr additive="base">
                                        <p:cTn id="25"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29"/>
                                        </p:tgtEl>
                                        <p:attrNameLst>
                                          <p:attrName>style.visibility</p:attrName>
                                        </p:attrNameLst>
                                      </p:cBhvr>
                                      <p:to>
                                        <p:strVal val="visible"/>
                                      </p:to>
                                    </p:set>
                                    <p:anim calcmode="lin" valueType="num">
                                      <p:cBhvr>
                                        <p:cTn id="30" dur="1000" fill="hold"/>
                                        <p:tgtEl>
                                          <p:spTgt spid="29"/>
                                        </p:tgtEl>
                                        <p:attrNameLst>
                                          <p:attrName>ppt_w</p:attrName>
                                        </p:attrNameLst>
                                      </p:cBhvr>
                                      <p:tavLst>
                                        <p:tav tm="0">
                                          <p:val>
                                            <p:fltVal val="0"/>
                                          </p:val>
                                        </p:tav>
                                        <p:tav tm="100000">
                                          <p:val>
                                            <p:strVal val="#ppt_w"/>
                                          </p:val>
                                        </p:tav>
                                      </p:tavLst>
                                    </p:anim>
                                    <p:anim calcmode="lin" valueType="num">
                                      <p:cBhvr>
                                        <p:cTn id="31" dur="1000" fill="hold"/>
                                        <p:tgtEl>
                                          <p:spTgt spid="29"/>
                                        </p:tgtEl>
                                        <p:attrNameLst>
                                          <p:attrName>ppt_h</p:attrName>
                                        </p:attrNameLst>
                                      </p:cBhvr>
                                      <p:tavLst>
                                        <p:tav tm="0">
                                          <p:val>
                                            <p:fltVal val="0"/>
                                          </p:val>
                                        </p:tav>
                                        <p:tav tm="100000">
                                          <p:val>
                                            <p:strVal val="#ppt_h"/>
                                          </p:val>
                                        </p:tav>
                                      </p:tavLst>
                                    </p:anim>
                                    <p:anim calcmode="lin" valueType="num">
                                      <p:cBhvr>
                                        <p:cTn id="32" dur="1000" fill="hold"/>
                                        <p:tgtEl>
                                          <p:spTgt spid="29"/>
                                        </p:tgtEl>
                                        <p:attrNameLst>
                                          <p:attrName>style.rotation</p:attrName>
                                        </p:attrNameLst>
                                      </p:cBhvr>
                                      <p:tavLst>
                                        <p:tav tm="0">
                                          <p:val>
                                            <p:fltVal val="90"/>
                                          </p:val>
                                        </p:tav>
                                        <p:tav tm="100000">
                                          <p:val>
                                            <p:fltVal val="0"/>
                                          </p:val>
                                        </p:tav>
                                      </p:tavLst>
                                    </p:anim>
                                    <p:animEffect transition="in" filter="fade">
                                      <p:cBhvr>
                                        <p:cTn id="33" dur="1000"/>
                                        <p:tgtEl>
                                          <p:spTgt spid="29"/>
                                        </p:tgtEl>
                                      </p:cBhvr>
                                    </p:animEffect>
                                  </p:childTnLst>
                                </p:cTn>
                              </p:par>
                            </p:childTnLst>
                          </p:cTn>
                        </p:par>
                        <p:par>
                          <p:cTn id="34" fill="hold">
                            <p:stCondLst>
                              <p:cond delay="1000"/>
                            </p:stCondLst>
                            <p:childTnLst>
                              <p:par>
                                <p:cTn id="35" presetID="22" presetClass="entr" presetSubtype="4" fill="hold" nodeType="after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down)">
                                      <p:cBhvr>
                                        <p:cTn id="37" dur="500"/>
                                        <p:tgtEl>
                                          <p:spTgt spid="9"/>
                                        </p:tgtEl>
                                      </p:cBhvr>
                                    </p:animEffect>
                                  </p:childTnLst>
                                </p:cTn>
                              </p:par>
                            </p:childTnLst>
                          </p:cTn>
                        </p:par>
                        <p:par>
                          <p:cTn id="38" fill="hold">
                            <p:stCondLst>
                              <p:cond delay="1500"/>
                            </p:stCondLst>
                            <p:childTnLst>
                              <p:par>
                                <p:cTn id="39" presetID="2" presetClass="entr" presetSubtype="9" fill="hold" nodeType="afterEffect">
                                  <p:stCondLst>
                                    <p:cond delay="0"/>
                                  </p:stCondLst>
                                  <p:childTnLst>
                                    <p:set>
                                      <p:cBhvr>
                                        <p:cTn id="40" dur="1" fill="hold">
                                          <p:stCondLst>
                                            <p:cond delay="0"/>
                                          </p:stCondLst>
                                        </p:cTn>
                                        <p:tgtEl>
                                          <p:spTgt spid="24"/>
                                        </p:tgtEl>
                                        <p:attrNameLst>
                                          <p:attrName>style.visibility</p:attrName>
                                        </p:attrNameLst>
                                      </p:cBhvr>
                                      <p:to>
                                        <p:strVal val="visible"/>
                                      </p:to>
                                    </p:set>
                                    <p:anim calcmode="lin" valueType="num">
                                      <p:cBhvr additive="base">
                                        <p:cTn id="41" dur="500" fill="hold"/>
                                        <p:tgtEl>
                                          <p:spTgt spid="24"/>
                                        </p:tgtEl>
                                        <p:attrNameLst>
                                          <p:attrName>ppt_x</p:attrName>
                                        </p:attrNameLst>
                                      </p:cBhvr>
                                      <p:tavLst>
                                        <p:tav tm="0">
                                          <p:val>
                                            <p:strVal val="0-#ppt_w/2"/>
                                          </p:val>
                                        </p:tav>
                                        <p:tav tm="100000">
                                          <p:val>
                                            <p:strVal val="#ppt_x"/>
                                          </p:val>
                                        </p:tav>
                                      </p:tavLst>
                                    </p:anim>
                                    <p:anim calcmode="lin" valueType="num">
                                      <p:cBhvr additive="base">
                                        <p:cTn id="42" dur="500" fill="hold"/>
                                        <p:tgtEl>
                                          <p:spTgt spid="24"/>
                                        </p:tgtEl>
                                        <p:attrNameLst>
                                          <p:attrName>ppt_y</p:attrName>
                                        </p:attrNameLst>
                                      </p:cBhvr>
                                      <p:tavLst>
                                        <p:tav tm="0">
                                          <p:val>
                                            <p:strVal val="0-#ppt_h/2"/>
                                          </p:val>
                                        </p:tav>
                                        <p:tav tm="100000">
                                          <p:val>
                                            <p:strVal val="#ppt_y"/>
                                          </p:val>
                                        </p:tav>
                                      </p:tavLst>
                                    </p:anim>
                                  </p:childTnLst>
                                </p:cTn>
                              </p:par>
                              <p:par>
                                <p:cTn id="43" presetID="2" presetClass="entr" presetSubtype="3"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anim calcmode="lin" valueType="num">
                                      <p:cBhvr additive="base">
                                        <p:cTn id="45" dur="500" fill="hold"/>
                                        <p:tgtEl>
                                          <p:spTgt spid="27"/>
                                        </p:tgtEl>
                                        <p:attrNameLst>
                                          <p:attrName>ppt_x</p:attrName>
                                        </p:attrNameLst>
                                      </p:cBhvr>
                                      <p:tavLst>
                                        <p:tav tm="0">
                                          <p:val>
                                            <p:strVal val="1+#ppt_w/2"/>
                                          </p:val>
                                        </p:tav>
                                        <p:tav tm="100000">
                                          <p:val>
                                            <p:strVal val="#ppt_x"/>
                                          </p:val>
                                        </p:tav>
                                      </p:tavLst>
                                    </p:anim>
                                    <p:anim calcmode="lin" valueType="num">
                                      <p:cBhvr additive="base">
                                        <p:cTn id="46" dur="500" fill="hold"/>
                                        <p:tgtEl>
                                          <p:spTgt spid="27"/>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wipe(down)">
                                      <p:cBhvr>
                                        <p:cTn id="51" dur="500"/>
                                        <p:tgtEl>
                                          <p:spTgt spid="15"/>
                                        </p:tgtEl>
                                      </p:cBhvr>
                                    </p:animEffect>
                                  </p:childTnLst>
                                </p:cTn>
                              </p:par>
                            </p:childTnLst>
                          </p:cTn>
                        </p:par>
                        <p:par>
                          <p:cTn id="52" fill="hold">
                            <p:stCondLst>
                              <p:cond delay="500"/>
                            </p:stCondLst>
                            <p:childTnLst>
                              <p:par>
                                <p:cTn id="53" presetID="2" presetClass="entr" presetSubtype="9" fill="hold" nodeType="afterEffect">
                                  <p:stCondLst>
                                    <p:cond delay="1250"/>
                                  </p:stCondLst>
                                  <p:childTnLst>
                                    <p:set>
                                      <p:cBhvr>
                                        <p:cTn id="54" dur="1" fill="hold">
                                          <p:stCondLst>
                                            <p:cond delay="0"/>
                                          </p:stCondLst>
                                        </p:cTn>
                                        <p:tgtEl>
                                          <p:spTgt spid="32"/>
                                        </p:tgtEl>
                                        <p:attrNameLst>
                                          <p:attrName>style.visibility</p:attrName>
                                        </p:attrNameLst>
                                      </p:cBhvr>
                                      <p:to>
                                        <p:strVal val="visible"/>
                                      </p:to>
                                    </p:set>
                                    <p:anim calcmode="lin" valueType="num">
                                      <p:cBhvr additive="base">
                                        <p:cTn id="55" dur="500" fill="hold"/>
                                        <p:tgtEl>
                                          <p:spTgt spid="32"/>
                                        </p:tgtEl>
                                        <p:attrNameLst>
                                          <p:attrName>ppt_x</p:attrName>
                                        </p:attrNameLst>
                                      </p:cBhvr>
                                      <p:tavLst>
                                        <p:tav tm="0">
                                          <p:val>
                                            <p:strVal val="0-#ppt_w/2"/>
                                          </p:val>
                                        </p:tav>
                                        <p:tav tm="100000">
                                          <p:val>
                                            <p:strVal val="#ppt_x"/>
                                          </p:val>
                                        </p:tav>
                                      </p:tavLst>
                                    </p:anim>
                                    <p:anim calcmode="lin" valueType="num">
                                      <p:cBhvr additive="base">
                                        <p:cTn id="56" dur="500" fill="hold"/>
                                        <p:tgtEl>
                                          <p:spTgt spid="32"/>
                                        </p:tgtEl>
                                        <p:attrNameLst>
                                          <p:attrName>ppt_y</p:attrName>
                                        </p:attrNameLst>
                                      </p:cBhvr>
                                      <p:tavLst>
                                        <p:tav tm="0">
                                          <p:val>
                                            <p:strVal val="0-#ppt_h/2"/>
                                          </p:val>
                                        </p:tav>
                                        <p:tav tm="100000">
                                          <p:val>
                                            <p:strVal val="#ppt_y"/>
                                          </p:val>
                                        </p:tav>
                                      </p:tavLst>
                                    </p:anim>
                                  </p:childTnLst>
                                </p:cTn>
                              </p:par>
                            </p:childTnLst>
                          </p:cTn>
                        </p:par>
                        <p:par>
                          <p:cTn id="57" fill="hold">
                            <p:stCondLst>
                              <p:cond delay="2250"/>
                            </p:stCondLst>
                            <p:childTnLst>
                              <p:par>
                                <p:cTn id="58" presetID="22" presetClass="entr" presetSubtype="4" fill="hold" nodeType="afterEffect">
                                  <p:stCondLst>
                                    <p:cond delay="250"/>
                                  </p:stCondLst>
                                  <p:childTnLst>
                                    <p:set>
                                      <p:cBhvr>
                                        <p:cTn id="59" dur="1" fill="hold">
                                          <p:stCondLst>
                                            <p:cond delay="0"/>
                                          </p:stCondLst>
                                        </p:cTn>
                                        <p:tgtEl>
                                          <p:spTgt spid="18"/>
                                        </p:tgtEl>
                                        <p:attrNameLst>
                                          <p:attrName>style.visibility</p:attrName>
                                        </p:attrNameLst>
                                      </p:cBhvr>
                                      <p:to>
                                        <p:strVal val="visible"/>
                                      </p:to>
                                    </p:set>
                                    <p:animEffect transition="in" filter="wipe(down)">
                                      <p:cBhvr>
                                        <p:cTn id="60" dur="500"/>
                                        <p:tgtEl>
                                          <p:spTgt spid="18"/>
                                        </p:tgtEl>
                                      </p:cBhvr>
                                    </p:animEffect>
                                  </p:childTnLst>
                                </p:cTn>
                              </p:par>
                            </p:childTnLst>
                          </p:cTn>
                        </p:par>
                        <p:par>
                          <p:cTn id="61" fill="hold">
                            <p:stCondLst>
                              <p:cond delay="3000"/>
                            </p:stCondLst>
                            <p:childTnLst>
                              <p:par>
                                <p:cTn id="62" presetID="2" presetClass="entr" presetSubtype="9" fill="hold" nodeType="afterEffect">
                                  <p:stCondLst>
                                    <p:cond delay="0"/>
                                  </p:stCondLst>
                                  <p:childTnLst>
                                    <p:set>
                                      <p:cBhvr>
                                        <p:cTn id="63" dur="1" fill="hold">
                                          <p:stCondLst>
                                            <p:cond delay="0"/>
                                          </p:stCondLst>
                                        </p:cTn>
                                        <p:tgtEl>
                                          <p:spTgt spid="35"/>
                                        </p:tgtEl>
                                        <p:attrNameLst>
                                          <p:attrName>style.visibility</p:attrName>
                                        </p:attrNameLst>
                                      </p:cBhvr>
                                      <p:to>
                                        <p:strVal val="visible"/>
                                      </p:to>
                                    </p:set>
                                    <p:anim calcmode="lin" valueType="num">
                                      <p:cBhvr additive="base">
                                        <p:cTn id="64" dur="500" fill="hold"/>
                                        <p:tgtEl>
                                          <p:spTgt spid="35"/>
                                        </p:tgtEl>
                                        <p:attrNameLst>
                                          <p:attrName>ppt_x</p:attrName>
                                        </p:attrNameLst>
                                      </p:cBhvr>
                                      <p:tavLst>
                                        <p:tav tm="0">
                                          <p:val>
                                            <p:strVal val="0-#ppt_w/2"/>
                                          </p:val>
                                        </p:tav>
                                        <p:tav tm="100000">
                                          <p:val>
                                            <p:strVal val="#ppt_x"/>
                                          </p:val>
                                        </p:tav>
                                      </p:tavLst>
                                    </p:anim>
                                    <p:anim calcmode="lin" valueType="num">
                                      <p:cBhvr additive="base">
                                        <p:cTn id="65" dur="500" fill="hold"/>
                                        <p:tgtEl>
                                          <p:spTgt spid="35"/>
                                        </p:tgtEl>
                                        <p:attrNameLst>
                                          <p:attrName>ppt_y</p:attrName>
                                        </p:attrNameLst>
                                      </p:cBhvr>
                                      <p:tavLst>
                                        <p:tav tm="0">
                                          <p:val>
                                            <p:strVal val="0-#ppt_h/2"/>
                                          </p:val>
                                        </p:tav>
                                        <p:tav tm="100000">
                                          <p:val>
                                            <p:strVal val="#ppt_y"/>
                                          </p:val>
                                        </p:tav>
                                      </p:tavLst>
                                    </p:anim>
                                  </p:childTnLst>
                                </p:cTn>
                              </p:par>
                            </p:childTnLst>
                          </p:cTn>
                        </p:par>
                        <p:par>
                          <p:cTn id="66" fill="hold">
                            <p:stCondLst>
                              <p:cond delay="3500"/>
                            </p:stCondLst>
                            <p:childTnLst>
                              <p:par>
                                <p:cTn id="67" presetID="22" presetClass="entr" presetSubtype="4" fill="hold" nodeType="afterEffect">
                                  <p:stCondLst>
                                    <p:cond delay="250"/>
                                  </p:stCondLst>
                                  <p:childTnLst>
                                    <p:set>
                                      <p:cBhvr>
                                        <p:cTn id="68" dur="1" fill="hold">
                                          <p:stCondLst>
                                            <p:cond delay="0"/>
                                          </p:stCondLst>
                                        </p:cTn>
                                        <p:tgtEl>
                                          <p:spTgt spid="12"/>
                                        </p:tgtEl>
                                        <p:attrNameLst>
                                          <p:attrName>style.visibility</p:attrName>
                                        </p:attrNameLst>
                                      </p:cBhvr>
                                      <p:to>
                                        <p:strVal val="visible"/>
                                      </p:to>
                                    </p:set>
                                    <p:animEffect transition="in" filter="wipe(down)">
                                      <p:cBhvr>
                                        <p:cTn id="69" dur="500"/>
                                        <p:tgtEl>
                                          <p:spTgt spid="12"/>
                                        </p:tgtEl>
                                      </p:cBhvr>
                                    </p:animEffect>
                                  </p:childTnLst>
                                </p:cTn>
                              </p:par>
                            </p:childTnLst>
                          </p:cTn>
                        </p:par>
                        <p:par>
                          <p:cTn id="70" fill="hold">
                            <p:stCondLst>
                              <p:cond delay="4250"/>
                            </p:stCondLst>
                            <p:childTnLst>
                              <p:par>
                                <p:cTn id="71" presetID="16" presetClass="entr" presetSubtype="21" fill="hold" grpId="0" nodeType="afterEffect">
                                  <p:stCondLst>
                                    <p:cond delay="250"/>
                                  </p:stCondLst>
                                  <p:childTnLst>
                                    <p:set>
                                      <p:cBhvr>
                                        <p:cTn id="72" dur="1" fill="hold">
                                          <p:stCondLst>
                                            <p:cond delay="0"/>
                                          </p:stCondLst>
                                        </p:cTn>
                                        <p:tgtEl>
                                          <p:spTgt spid="30"/>
                                        </p:tgtEl>
                                        <p:attrNameLst>
                                          <p:attrName>style.visibility</p:attrName>
                                        </p:attrNameLst>
                                      </p:cBhvr>
                                      <p:to>
                                        <p:strVal val="visible"/>
                                      </p:to>
                                    </p:set>
                                    <p:animEffect transition="in" filter="barn(inVertical)">
                                      <p:cBhvr>
                                        <p:cTn id="73" dur="500"/>
                                        <p:tgtEl>
                                          <p:spTgt spid="30"/>
                                        </p:tgtEl>
                                      </p:cBhvr>
                                    </p:animEffect>
                                  </p:childTnLst>
                                </p:cTn>
                              </p:par>
                              <p:par>
                                <p:cTn id="74" presetID="31" presetClass="entr" presetSubtype="0" fill="hold" grpId="0" nodeType="withEffect">
                                  <p:stCondLst>
                                    <p:cond delay="250"/>
                                  </p:stCondLst>
                                  <p:childTnLst>
                                    <p:set>
                                      <p:cBhvr>
                                        <p:cTn id="75" dur="1" fill="hold">
                                          <p:stCondLst>
                                            <p:cond delay="0"/>
                                          </p:stCondLst>
                                        </p:cTn>
                                        <p:tgtEl>
                                          <p:spTgt spid="31"/>
                                        </p:tgtEl>
                                        <p:attrNameLst>
                                          <p:attrName>style.visibility</p:attrName>
                                        </p:attrNameLst>
                                      </p:cBhvr>
                                      <p:to>
                                        <p:strVal val="visible"/>
                                      </p:to>
                                    </p:set>
                                    <p:anim calcmode="lin" valueType="num">
                                      <p:cBhvr>
                                        <p:cTn id="76" dur="1000" fill="hold"/>
                                        <p:tgtEl>
                                          <p:spTgt spid="31"/>
                                        </p:tgtEl>
                                        <p:attrNameLst>
                                          <p:attrName>ppt_w</p:attrName>
                                        </p:attrNameLst>
                                      </p:cBhvr>
                                      <p:tavLst>
                                        <p:tav tm="0">
                                          <p:val>
                                            <p:fltVal val="0"/>
                                          </p:val>
                                        </p:tav>
                                        <p:tav tm="100000">
                                          <p:val>
                                            <p:strVal val="#ppt_w"/>
                                          </p:val>
                                        </p:tav>
                                      </p:tavLst>
                                    </p:anim>
                                    <p:anim calcmode="lin" valueType="num">
                                      <p:cBhvr>
                                        <p:cTn id="77" dur="1000" fill="hold"/>
                                        <p:tgtEl>
                                          <p:spTgt spid="31"/>
                                        </p:tgtEl>
                                        <p:attrNameLst>
                                          <p:attrName>ppt_h</p:attrName>
                                        </p:attrNameLst>
                                      </p:cBhvr>
                                      <p:tavLst>
                                        <p:tav tm="0">
                                          <p:val>
                                            <p:fltVal val="0"/>
                                          </p:val>
                                        </p:tav>
                                        <p:tav tm="100000">
                                          <p:val>
                                            <p:strVal val="#ppt_h"/>
                                          </p:val>
                                        </p:tav>
                                      </p:tavLst>
                                    </p:anim>
                                    <p:anim calcmode="lin" valueType="num">
                                      <p:cBhvr>
                                        <p:cTn id="78" dur="1000" fill="hold"/>
                                        <p:tgtEl>
                                          <p:spTgt spid="31"/>
                                        </p:tgtEl>
                                        <p:attrNameLst>
                                          <p:attrName>style.rotation</p:attrName>
                                        </p:attrNameLst>
                                      </p:cBhvr>
                                      <p:tavLst>
                                        <p:tav tm="0">
                                          <p:val>
                                            <p:fltVal val="90"/>
                                          </p:val>
                                        </p:tav>
                                        <p:tav tm="100000">
                                          <p:val>
                                            <p:fltVal val="0"/>
                                          </p:val>
                                        </p:tav>
                                      </p:tavLst>
                                    </p:anim>
                                    <p:animEffect transition="in" filter="fade">
                                      <p:cBhvr>
                                        <p:cTn id="79" dur="1000"/>
                                        <p:tgtEl>
                                          <p:spTgt spid="31"/>
                                        </p:tgtEl>
                                      </p:cBhvr>
                                    </p:animEffect>
                                  </p:childTnLst>
                                </p:cTn>
                              </p:par>
                            </p:childTnLst>
                          </p:cTn>
                        </p:par>
                        <p:par>
                          <p:cTn id="80" fill="hold">
                            <p:stCondLst>
                              <p:cond delay="5500"/>
                            </p:stCondLst>
                            <p:childTnLst>
                              <p:par>
                                <p:cTn id="81" presetID="2" presetClass="entr" presetSubtype="3" fill="hold" nodeType="afterEffect">
                                  <p:stCondLst>
                                    <p:cond delay="0"/>
                                  </p:stCondLst>
                                  <p:childTnLst>
                                    <p:set>
                                      <p:cBhvr>
                                        <p:cTn id="82" dur="1" fill="hold">
                                          <p:stCondLst>
                                            <p:cond delay="0"/>
                                          </p:stCondLst>
                                        </p:cTn>
                                        <p:tgtEl>
                                          <p:spTgt spid="51"/>
                                        </p:tgtEl>
                                        <p:attrNameLst>
                                          <p:attrName>style.visibility</p:attrName>
                                        </p:attrNameLst>
                                      </p:cBhvr>
                                      <p:to>
                                        <p:strVal val="visible"/>
                                      </p:to>
                                    </p:set>
                                    <p:anim calcmode="lin" valueType="num">
                                      <p:cBhvr additive="base">
                                        <p:cTn id="83" dur="500" fill="hold"/>
                                        <p:tgtEl>
                                          <p:spTgt spid="51"/>
                                        </p:tgtEl>
                                        <p:attrNameLst>
                                          <p:attrName>ppt_x</p:attrName>
                                        </p:attrNameLst>
                                      </p:cBhvr>
                                      <p:tavLst>
                                        <p:tav tm="0">
                                          <p:val>
                                            <p:strVal val="1+#ppt_w/2"/>
                                          </p:val>
                                        </p:tav>
                                        <p:tav tm="100000">
                                          <p:val>
                                            <p:strVal val="#ppt_x"/>
                                          </p:val>
                                        </p:tav>
                                      </p:tavLst>
                                    </p:anim>
                                    <p:anim calcmode="lin" valueType="num">
                                      <p:cBhvr additive="base">
                                        <p:cTn id="84" dur="500" fill="hold"/>
                                        <p:tgtEl>
                                          <p:spTgt spid="51"/>
                                        </p:tgtEl>
                                        <p:attrNameLst>
                                          <p:attrName>ppt_y</p:attrName>
                                        </p:attrNameLst>
                                      </p:cBhvr>
                                      <p:tavLst>
                                        <p:tav tm="0">
                                          <p:val>
                                            <p:strVal val="0-#ppt_h/2"/>
                                          </p:val>
                                        </p:tav>
                                        <p:tav tm="100000">
                                          <p:val>
                                            <p:strVal val="#ppt_y"/>
                                          </p:val>
                                        </p:tav>
                                      </p:tavLst>
                                    </p:anim>
                                  </p:childTnLst>
                                </p:cTn>
                              </p:par>
                            </p:childTnLst>
                          </p:cTn>
                        </p:par>
                        <p:par>
                          <p:cTn id="85" fill="hold">
                            <p:stCondLst>
                              <p:cond delay="6000"/>
                            </p:stCondLst>
                            <p:childTnLst>
                              <p:par>
                                <p:cTn id="86" presetID="2" presetClass="entr" presetSubtype="9" fill="hold" nodeType="afterEffect">
                                  <p:stCondLst>
                                    <p:cond delay="250"/>
                                  </p:stCondLst>
                                  <p:childTnLst>
                                    <p:set>
                                      <p:cBhvr>
                                        <p:cTn id="87" dur="1" fill="hold">
                                          <p:stCondLst>
                                            <p:cond delay="0"/>
                                          </p:stCondLst>
                                        </p:cTn>
                                        <p:tgtEl>
                                          <p:spTgt spid="40"/>
                                        </p:tgtEl>
                                        <p:attrNameLst>
                                          <p:attrName>style.visibility</p:attrName>
                                        </p:attrNameLst>
                                      </p:cBhvr>
                                      <p:to>
                                        <p:strVal val="visible"/>
                                      </p:to>
                                    </p:set>
                                    <p:anim calcmode="lin" valueType="num">
                                      <p:cBhvr additive="base">
                                        <p:cTn id="88" dur="500" fill="hold"/>
                                        <p:tgtEl>
                                          <p:spTgt spid="40"/>
                                        </p:tgtEl>
                                        <p:attrNameLst>
                                          <p:attrName>ppt_x</p:attrName>
                                        </p:attrNameLst>
                                      </p:cBhvr>
                                      <p:tavLst>
                                        <p:tav tm="0">
                                          <p:val>
                                            <p:strVal val="0-#ppt_w/2"/>
                                          </p:val>
                                        </p:tav>
                                        <p:tav tm="100000">
                                          <p:val>
                                            <p:strVal val="#ppt_x"/>
                                          </p:val>
                                        </p:tav>
                                      </p:tavLst>
                                    </p:anim>
                                    <p:anim calcmode="lin" valueType="num">
                                      <p:cBhvr additive="base">
                                        <p:cTn id="89" dur="500" fill="hold"/>
                                        <p:tgtEl>
                                          <p:spTgt spid="40"/>
                                        </p:tgtEl>
                                        <p:attrNameLst>
                                          <p:attrName>ppt_y</p:attrName>
                                        </p:attrNameLst>
                                      </p:cBhvr>
                                      <p:tavLst>
                                        <p:tav tm="0">
                                          <p:val>
                                            <p:strVal val="0-#ppt_h/2"/>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nodeType="clickEffect">
                                  <p:stCondLst>
                                    <p:cond delay="0"/>
                                  </p:stCondLst>
                                  <p:childTnLst>
                                    <p:set>
                                      <p:cBhvr>
                                        <p:cTn id="93" dur="1" fill="hold">
                                          <p:stCondLst>
                                            <p:cond delay="0"/>
                                          </p:stCondLst>
                                        </p:cTn>
                                        <p:tgtEl>
                                          <p:spTgt spid="45"/>
                                        </p:tgtEl>
                                        <p:attrNameLst>
                                          <p:attrName>style.visibility</p:attrName>
                                        </p:attrNameLst>
                                      </p:cBhvr>
                                      <p:to>
                                        <p:strVal val="visible"/>
                                      </p:to>
                                    </p:set>
                                    <p:animEffect transition="in" filter="wipe(down)">
                                      <p:cBhvr>
                                        <p:cTn id="94" dur="500"/>
                                        <p:tgtEl>
                                          <p:spTgt spid="45"/>
                                        </p:tgtEl>
                                      </p:cBhvr>
                                    </p:animEffect>
                                  </p:childTnLst>
                                </p:cTn>
                              </p:par>
                            </p:childTnLst>
                          </p:cTn>
                        </p:par>
                        <p:par>
                          <p:cTn id="95" fill="hold">
                            <p:stCondLst>
                              <p:cond delay="500"/>
                            </p:stCondLst>
                            <p:childTnLst>
                              <p:par>
                                <p:cTn id="96" presetID="31" presetClass="entr" presetSubtype="0" fill="hold" grpId="0" nodeType="afterEffect">
                                  <p:stCondLst>
                                    <p:cond delay="250"/>
                                  </p:stCondLst>
                                  <p:childTnLst>
                                    <p:set>
                                      <p:cBhvr>
                                        <p:cTn id="97" dur="1" fill="hold">
                                          <p:stCondLst>
                                            <p:cond delay="0"/>
                                          </p:stCondLst>
                                        </p:cTn>
                                        <p:tgtEl>
                                          <p:spTgt spid="48"/>
                                        </p:tgtEl>
                                        <p:attrNameLst>
                                          <p:attrName>style.visibility</p:attrName>
                                        </p:attrNameLst>
                                      </p:cBhvr>
                                      <p:to>
                                        <p:strVal val="visible"/>
                                      </p:to>
                                    </p:set>
                                    <p:anim calcmode="lin" valueType="num">
                                      <p:cBhvr>
                                        <p:cTn id="98" dur="1000" fill="hold"/>
                                        <p:tgtEl>
                                          <p:spTgt spid="48"/>
                                        </p:tgtEl>
                                        <p:attrNameLst>
                                          <p:attrName>ppt_w</p:attrName>
                                        </p:attrNameLst>
                                      </p:cBhvr>
                                      <p:tavLst>
                                        <p:tav tm="0">
                                          <p:val>
                                            <p:fltVal val="0"/>
                                          </p:val>
                                        </p:tav>
                                        <p:tav tm="100000">
                                          <p:val>
                                            <p:strVal val="#ppt_w"/>
                                          </p:val>
                                        </p:tav>
                                      </p:tavLst>
                                    </p:anim>
                                    <p:anim calcmode="lin" valueType="num">
                                      <p:cBhvr>
                                        <p:cTn id="99" dur="1000" fill="hold"/>
                                        <p:tgtEl>
                                          <p:spTgt spid="48"/>
                                        </p:tgtEl>
                                        <p:attrNameLst>
                                          <p:attrName>ppt_h</p:attrName>
                                        </p:attrNameLst>
                                      </p:cBhvr>
                                      <p:tavLst>
                                        <p:tav tm="0">
                                          <p:val>
                                            <p:fltVal val="0"/>
                                          </p:val>
                                        </p:tav>
                                        <p:tav tm="100000">
                                          <p:val>
                                            <p:strVal val="#ppt_h"/>
                                          </p:val>
                                        </p:tav>
                                      </p:tavLst>
                                    </p:anim>
                                    <p:anim calcmode="lin" valueType="num">
                                      <p:cBhvr>
                                        <p:cTn id="100" dur="1000" fill="hold"/>
                                        <p:tgtEl>
                                          <p:spTgt spid="48"/>
                                        </p:tgtEl>
                                        <p:attrNameLst>
                                          <p:attrName>style.rotation</p:attrName>
                                        </p:attrNameLst>
                                      </p:cBhvr>
                                      <p:tavLst>
                                        <p:tav tm="0">
                                          <p:val>
                                            <p:fltVal val="90"/>
                                          </p:val>
                                        </p:tav>
                                        <p:tav tm="100000">
                                          <p:val>
                                            <p:fltVal val="0"/>
                                          </p:val>
                                        </p:tav>
                                      </p:tavLst>
                                    </p:anim>
                                    <p:animEffect transition="in" filter="fade">
                                      <p:cBhvr>
                                        <p:cTn id="101" dur="1000"/>
                                        <p:tgtEl>
                                          <p:spTgt spid="48"/>
                                        </p:tgtEl>
                                      </p:cBhvr>
                                    </p:animEffect>
                                  </p:childTnLst>
                                </p:cTn>
                              </p:par>
                            </p:childTnLst>
                          </p:cTn>
                        </p:par>
                      </p:childTnLst>
                    </p:cTn>
                  </p:par>
                  <p:par>
                    <p:cTn id="102" fill="hold">
                      <p:stCondLst>
                        <p:cond delay="indefinite"/>
                      </p:stCondLst>
                      <p:childTnLst>
                        <p:par>
                          <p:cTn id="103" fill="hold">
                            <p:stCondLst>
                              <p:cond delay="0"/>
                            </p:stCondLst>
                            <p:childTnLst>
                              <p:par>
                                <p:cTn id="104" presetID="26" presetClass="entr" presetSubtype="0" fill="hold" grpId="0" nodeType="clickEffect">
                                  <p:stCondLst>
                                    <p:cond delay="0"/>
                                  </p:stCondLst>
                                  <p:childTnLst>
                                    <p:set>
                                      <p:cBhvr>
                                        <p:cTn id="105" dur="1" fill="hold">
                                          <p:stCondLst>
                                            <p:cond delay="0"/>
                                          </p:stCondLst>
                                        </p:cTn>
                                        <p:tgtEl>
                                          <p:spTgt spid="49"/>
                                        </p:tgtEl>
                                        <p:attrNameLst>
                                          <p:attrName>style.visibility</p:attrName>
                                        </p:attrNameLst>
                                      </p:cBhvr>
                                      <p:to>
                                        <p:strVal val="visible"/>
                                      </p:to>
                                    </p:set>
                                    <p:animEffect transition="in" filter="wipe(down)">
                                      <p:cBhvr>
                                        <p:cTn id="106" dur="580">
                                          <p:stCondLst>
                                            <p:cond delay="0"/>
                                          </p:stCondLst>
                                        </p:cTn>
                                        <p:tgtEl>
                                          <p:spTgt spid="49"/>
                                        </p:tgtEl>
                                      </p:cBhvr>
                                    </p:animEffect>
                                    <p:anim calcmode="lin" valueType="num">
                                      <p:cBhvr>
                                        <p:cTn id="107" dur="1822" tmFilter="0,0; 0.14,0.36; 0.43,0.73; 0.71,0.91; 1.0,1.0">
                                          <p:stCondLst>
                                            <p:cond delay="0"/>
                                          </p:stCondLst>
                                        </p:cTn>
                                        <p:tgtEl>
                                          <p:spTgt spid="49"/>
                                        </p:tgtEl>
                                        <p:attrNameLst>
                                          <p:attrName>ppt_x</p:attrName>
                                        </p:attrNameLst>
                                      </p:cBhvr>
                                      <p:tavLst>
                                        <p:tav tm="0">
                                          <p:val>
                                            <p:strVal val="#ppt_x-0.25"/>
                                          </p:val>
                                        </p:tav>
                                        <p:tav tm="100000">
                                          <p:val>
                                            <p:strVal val="#ppt_x"/>
                                          </p:val>
                                        </p:tav>
                                      </p:tavLst>
                                    </p:anim>
                                    <p:anim calcmode="lin" valueType="num">
                                      <p:cBhvr>
                                        <p:cTn id="108" dur="664" tmFilter="0.0,0.0; 0.25,0.07; 0.50,0.2; 0.75,0.467; 1.0,1.0">
                                          <p:stCondLst>
                                            <p:cond delay="0"/>
                                          </p:stCondLst>
                                        </p:cTn>
                                        <p:tgtEl>
                                          <p:spTgt spid="49"/>
                                        </p:tgtEl>
                                        <p:attrNameLst>
                                          <p:attrName>ppt_y</p:attrName>
                                        </p:attrNameLst>
                                      </p:cBhvr>
                                      <p:tavLst>
                                        <p:tav tm="0" fmla="#ppt_y-sin(pi*$)/3">
                                          <p:val>
                                            <p:fltVal val="0.5"/>
                                          </p:val>
                                        </p:tav>
                                        <p:tav tm="100000">
                                          <p:val>
                                            <p:fltVal val="1"/>
                                          </p:val>
                                        </p:tav>
                                      </p:tavLst>
                                    </p:anim>
                                    <p:anim calcmode="lin" valueType="num">
                                      <p:cBhvr>
                                        <p:cTn id="109" dur="664" tmFilter="0, 0; 0.125,0.2665; 0.25,0.4; 0.375,0.465; 0.5,0.5;  0.625,0.535; 0.75,0.6; 0.875,0.7335; 1,1">
                                          <p:stCondLst>
                                            <p:cond delay="664"/>
                                          </p:stCondLst>
                                        </p:cTn>
                                        <p:tgtEl>
                                          <p:spTgt spid="49"/>
                                        </p:tgtEl>
                                        <p:attrNameLst>
                                          <p:attrName>ppt_y</p:attrName>
                                        </p:attrNameLst>
                                      </p:cBhvr>
                                      <p:tavLst>
                                        <p:tav tm="0" fmla="#ppt_y-sin(pi*$)/9">
                                          <p:val>
                                            <p:fltVal val="0"/>
                                          </p:val>
                                        </p:tav>
                                        <p:tav tm="100000">
                                          <p:val>
                                            <p:fltVal val="1"/>
                                          </p:val>
                                        </p:tav>
                                      </p:tavLst>
                                    </p:anim>
                                    <p:anim calcmode="lin" valueType="num">
                                      <p:cBhvr>
                                        <p:cTn id="110" dur="332" tmFilter="0, 0; 0.125,0.2665; 0.25,0.4; 0.375,0.465; 0.5,0.5;  0.625,0.535; 0.75,0.6; 0.875,0.7335; 1,1">
                                          <p:stCondLst>
                                            <p:cond delay="1324"/>
                                          </p:stCondLst>
                                        </p:cTn>
                                        <p:tgtEl>
                                          <p:spTgt spid="49"/>
                                        </p:tgtEl>
                                        <p:attrNameLst>
                                          <p:attrName>ppt_y</p:attrName>
                                        </p:attrNameLst>
                                      </p:cBhvr>
                                      <p:tavLst>
                                        <p:tav tm="0" fmla="#ppt_y-sin(pi*$)/27">
                                          <p:val>
                                            <p:fltVal val="0"/>
                                          </p:val>
                                        </p:tav>
                                        <p:tav tm="100000">
                                          <p:val>
                                            <p:fltVal val="1"/>
                                          </p:val>
                                        </p:tav>
                                      </p:tavLst>
                                    </p:anim>
                                    <p:anim calcmode="lin" valueType="num">
                                      <p:cBhvr>
                                        <p:cTn id="111" dur="164" tmFilter="0, 0; 0.125,0.2665; 0.25,0.4; 0.375,0.465; 0.5,0.5;  0.625,0.535; 0.75,0.6; 0.875,0.7335; 1,1">
                                          <p:stCondLst>
                                            <p:cond delay="1656"/>
                                          </p:stCondLst>
                                        </p:cTn>
                                        <p:tgtEl>
                                          <p:spTgt spid="49"/>
                                        </p:tgtEl>
                                        <p:attrNameLst>
                                          <p:attrName>ppt_y</p:attrName>
                                        </p:attrNameLst>
                                      </p:cBhvr>
                                      <p:tavLst>
                                        <p:tav tm="0" fmla="#ppt_y-sin(pi*$)/81">
                                          <p:val>
                                            <p:fltVal val="0"/>
                                          </p:val>
                                        </p:tav>
                                        <p:tav tm="100000">
                                          <p:val>
                                            <p:fltVal val="1"/>
                                          </p:val>
                                        </p:tav>
                                      </p:tavLst>
                                    </p:anim>
                                    <p:animScale>
                                      <p:cBhvr>
                                        <p:cTn id="112" dur="26">
                                          <p:stCondLst>
                                            <p:cond delay="650"/>
                                          </p:stCondLst>
                                        </p:cTn>
                                        <p:tgtEl>
                                          <p:spTgt spid="49"/>
                                        </p:tgtEl>
                                      </p:cBhvr>
                                      <p:to x="100000" y="60000"/>
                                    </p:animScale>
                                    <p:animScale>
                                      <p:cBhvr>
                                        <p:cTn id="113" dur="166" decel="50000">
                                          <p:stCondLst>
                                            <p:cond delay="676"/>
                                          </p:stCondLst>
                                        </p:cTn>
                                        <p:tgtEl>
                                          <p:spTgt spid="49"/>
                                        </p:tgtEl>
                                      </p:cBhvr>
                                      <p:to x="100000" y="100000"/>
                                    </p:animScale>
                                    <p:animScale>
                                      <p:cBhvr>
                                        <p:cTn id="114" dur="26">
                                          <p:stCondLst>
                                            <p:cond delay="1312"/>
                                          </p:stCondLst>
                                        </p:cTn>
                                        <p:tgtEl>
                                          <p:spTgt spid="49"/>
                                        </p:tgtEl>
                                      </p:cBhvr>
                                      <p:to x="100000" y="80000"/>
                                    </p:animScale>
                                    <p:animScale>
                                      <p:cBhvr>
                                        <p:cTn id="115" dur="166" decel="50000">
                                          <p:stCondLst>
                                            <p:cond delay="1338"/>
                                          </p:stCondLst>
                                        </p:cTn>
                                        <p:tgtEl>
                                          <p:spTgt spid="49"/>
                                        </p:tgtEl>
                                      </p:cBhvr>
                                      <p:to x="100000" y="100000"/>
                                    </p:animScale>
                                    <p:animScale>
                                      <p:cBhvr>
                                        <p:cTn id="116" dur="26">
                                          <p:stCondLst>
                                            <p:cond delay="1642"/>
                                          </p:stCondLst>
                                        </p:cTn>
                                        <p:tgtEl>
                                          <p:spTgt spid="49"/>
                                        </p:tgtEl>
                                      </p:cBhvr>
                                      <p:to x="100000" y="90000"/>
                                    </p:animScale>
                                    <p:animScale>
                                      <p:cBhvr>
                                        <p:cTn id="117" dur="166" decel="50000">
                                          <p:stCondLst>
                                            <p:cond delay="1668"/>
                                          </p:stCondLst>
                                        </p:cTn>
                                        <p:tgtEl>
                                          <p:spTgt spid="49"/>
                                        </p:tgtEl>
                                      </p:cBhvr>
                                      <p:to x="100000" y="100000"/>
                                    </p:animScale>
                                    <p:animScale>
                                      <p:cBhvr>
                                        <p:cTn id="118" dur="26">
                                          <p:stCondLst>
                                            <p:cond delay="1808"/>
                                          </p:stCondLst>
                                        </p:cTn>
                                        <p:tgtEl>
                                          <p:spTgt spid="49"/>
                                        </p:tgtEl>
                                      </p:cBhvr>
                                      <p:to x="100000" y="95000"/>
                                    </p:animScale>
                                    <p:animScale>
                                      <p:cBhvr>
                                        <p:cTn id="119" dur="166" decel="50000">
                                          <p:stCondLst>
                                            <p:cond delay="1834"/>
                                          </p:stCondLst>
                                        </p:cTn>
                                        <p:tgtEl>
                                          <p:spTgt spid="49"/>
                                        </p:tgtEl>
                                      </p:cBhvr>
                                      <p:to x="100000" y="100000"/>
                                    </p:animScale>
                                  </p:childTnLst>
                                </p:cTn>
                              </p:par>
                            </p:childTnLst>
                          </p:cTn>
                        </p:par>
                      </p:childTnLst>
                    </p:cTn>
                  </p:par>
                  <p:par>
                    <p:cTn id="120" fill="hold">
                      <p:stCondLst>
                        <p:cond delay="indefinite"/>
                      </p:stCondLst>
                      <p:childTnLst>
                        <p:par>
                          <p:cTn id="121" fill="hold">
                            <p:stCondLst>
                              <p:cond delay="0"/>
                            </p:stCondLst>
                            <p:childTnLst>
                              <p:par>
                                <p:cTn id="122" presetID="31" presetClass="entr" presetSubtype="0" fill="hold" grpId="0" nodeType="clickEffect">
                                  <p:stCondLst>
                                    <p:cond delay="0"/>
                                  </p:stCondLst>
                                  <p:childTnLst>
                                    <p:set>
                                      <p:cBhvr>
                                        <p:cTn id="123" dur="1" fill="hold">
                                          <p:stCondLst>
                                            <p:cond delay="0"/>
                                          </p:stCondLst>
                                        </p:cTn>
                                        <p:tgtEl>
                                          <p:spTgt spid="56"/>
                                        </p:tgtEl>
                                        <p:attrNameLst>
                                          <p:attrName>style.visibility</p:attrName>
                                        </p:attrNameLst>
                                      </p:cBhvr>
                                      <p:to>
                                        <p:strVal val="visible"/>
                                      </p:to>
                                    </p:set>
                                    <p:anim calcmode="lin" valueType="num">
                                      <p:cBhvr>
                                        <p:cTn id="124" dur="1000" fill="hold"/>
                                        <p:tgtEl>
                                          <p:spTgt spid="56"/>
                                        </p:tgtEl>
                                        <p:attrNameLst>
                                          <p:attrName>ppt_w</p:attrName>
                                        </p:attrNameLst>
                                      </p:cBhvr>
                                      <p:tavLst>
                                        <p:tav tm="0">
                                          <p:val>
                                            <p:fltVal val="0"/>
                                          </p:val>
                                        </p:tav>
                                        <p:tav tm="100000">
                                          <p:val>
                                            <p:strVal val="#ppt_w"/>
                                          </p:val>
                                        </p:tav>
                                      </p:tavLst>
                                    </p:anim>
                                    <p:anim calcmode="lin" valueType="num">
                                      <p:cBhvr>
                                        <p:cTn id="125" dur="1000" fill="hold"/>
                                        <p:tgtEl>
                                          <p:spTgt spid="56"/>
                                        </p:tgtEl>
                                        <p:attrNameLst>
                                          <p:attrName>ppt_h</p:attrName>
                                        </p:attrNameLst>
                                      </p:cBhvr>
                                      <p:tavLst>
                                        <p:tav tm="0">
                                          <p:val>
                                            <p:fltVal val="0"/>
                                          </p:val>
                                        </p:tav>
                                        <p:tav tm="100000">
                                          <p:val>
                                            <p:strVal val="#ppt_h"/>
                                          </p:val>
                                        </p:tav>
                                      </p:tavLst>
                                    </p:anim>
                                    <p:anim calcmode="lin" valueType="num">
                                      <p:cBhvr>
                                        <p:cTn id="126" dur="1000" fill="hold"/>
                                        <p:tgtEl>
                                          <p:spTgt spid="56"/>
                                        </p:tgtEl>
                                        <p:attrNameLst>
                                          <p:attrName>style.rotation</p:attrName>
                                        </p:attrNameLst>
                                      </p:cBhvr>
                                      <p:tavLst>
                                        <p:tav tm="0">
                                          <p:val>
                                            <p:fltVal val="90"/>
                                          </p:val>
                                        </p:tav>
                                        <p:tav tm="100000">
                                          <p:val>
                                            <p:fltVal val="0"/>
                                          </p:val>
                                        </p:tav>
                                      </p:tavLst>
                                    </p:anim>
                                    <p:animEffect transition="in" filter="fade">
                                      <p:cBhvr>
                                        <p:cTn id="127" dur="1000"/>
                                        <p:tgtEl>
                                          <p:spTgt spid="56"/>
                                        </p:tgtEl>
                                      </p:cBhvr>
                                    </p:animEffect>
                                  </p:childTnLst>
                                </p:cTn>
                              </p:par>
                            </p:childTnLst>
                          </p:cTn>
                        </p:par>
                        <p:par>
                          <p:cTn id="128" fill="hold">
                            <p:stCondLst>
                              <p:cond delay="1000"/>
                            </p:stCondLst>
                            <p:childTnLst>
                              <p:par>
                                <p:cTn id="129" presetID="6" presetClass="entr" presetSubtype="16" fill="hold" grpId="0" nodeType="afterEffect">
                                  <p:stCondLst>
                                    <p:cond delay="1500"/>
                                  </p:stCondLst>
                                  <p:childTnLst>
                                    <p:set>
                                      <p:cBhvr>
                                        <p:cTn id="130" dur="1" fill="hold">
                                          <p:stCondLst>
                                            <p:cond delay="0"/>
                                          </p:stCondLst>
                                        </p:cTn>
                                        <p:tgtEl>
                                          <p:spTgt spid="50"/>
                                        </p:tgtEl>
                                        <p:attrNameLst>
                                          <p:attrName>style.visibility</p:attrName>
                                        </p:attrNameLst>
                                      </p:cBhvr>
                                      <p:to>
                                        <p:strVal val="visible"/>
                                      </p:to>
                                    </p:set>
                                    <p:animEffect transition="in" filter="circle(in)">
                                      <p:cBhvr>
                                        <p:cTn id="131"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0" grpId="0" animBg="1"/>
      <p:bldP spid="31" grpId="0" animBg="1"/>
      <p:bldP spid="48" grpId="0" animBg="1"/>
      <p:bldP spid="49" grpId="0" animBg="1"/>
      <p:bldP spid="50" grpId="0" animBg="1"/>
      <p:bldP spid="5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9</a:t>
            </a:fld>
            <a:endParaRPr lang="he-IL"/>
          </a:p>
        </p:txBody>
      </p:sp>
      <p:sp>
        <p:nvSpPr>
          <p:cNvPr id="5" name="מציין מיקום של תאריך 1"/>
          <p:cNvSpPr txBox="1">
            <a:spLocks/>
          </p:cNvSpPr>
          <p:nvPr/>
        </p:nvSpPr>
        <p:spPr>
          <a:xfrm>
            <a:off x="8610600" y="6356350"/>
            <a:ext cx="2743200" cy="365125"/>
          </a:xfrm>
          <a:prstGeom prst="rect">
            <a:avLst/>
          </a:prstGeom>
        </p:spPr>
        <p:txBody>
          <a:bodyPr vert="horz" lIns="91440" tIns="45720" rIns="91440" bIns="45720" rtlCol="1" anchor="ctr"/>
          <a:lstStyle>
            <a:defPPr>
              <a:defRPr lang="he-IL"/>
            </a:defPPr>
            <a:lvl1pPr marL="0" algn="r"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7E2586FB-1DDD-4654-B1AB-396B79198608}" type="datetime4">
              <a:rPr lang="he-IL" smtClean="0"/>
              <a:pPr/>
              <a:t>י"א.ניסן.תשפ"ב</a:t>
            </a:fld>
            <a:endParaRPr lang="he-IL"/>
          </a:p>
        </p:txBody>
      </p:sp>
      <p:sp>
        <p:nvSpPr>
          <p:cNvPr id="6" name="מציין מיקום של כותרת תחתונה 2"/>
          <p:cNvSpPr txBox="1">
            <a:spLocks/>
          </p:cNvSpPr>
          <p:nvPr/>
        </p:nvSpPr>
        <p:spPr>
          <a:xfrm>
            <a:off x="4038600" y="6356350"/>
            <a:ext cx="4114800" cy="365125"/>
          </a:xfrm>
          <a:prstGeom prst="rect">
            <a:avLst/>
          </a:prstGeom>
        </p:spPr>
        <p:txBody>
          <a:bodyPr vert="horz" lIns="91440" tIns="45720" rIns="91440" bIns="45720" rtlCol="1" anchor="ctr"/>
          <a:lstStyle>
            <a:defPPr>
              <a:defRPr lang="he-IL"/>
            </a:defPPr>
            <a:lvl1pPr marL="0" algn="ctr"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he-IL"/>
              <a:t>יצחק רסלר  </a:t>
            </a:r>
            <a:r>
              <a:rPr lang="en-US"/>
              <a:t>izakrossler@gmail.com </a:t>
            </a:r>
            <a:endParaRPr lang="he-IL"/>
          </a:p>
        </p:txBody>
      </p:sp>
      <p:sp>
        <p:nvSpPr>
          <p:cNvPr id="7" name="מציין מיקום של מספר שקופית 3"/>
          <p:cNvSpPr txBox="1">
            <a:spLocks/>
          </p:cNvSpPr>
          <p:nvPr/>
        </p:nvSpPr>
        <p:spPr>
          <a:xfrm>
            <a:off x="838200" y="6356350"/>
            <a:ext cx="2743200" cy="365125"/>
          </a:xfrm>
          <a:prstGeom prst="rect">
            <a:avLst/>
          </a:prstGeom>
        </p:spPr>
        <p:txBody>
          <a:bodyPr vert="horz" lIns="91440" tIns="45720" rIns="91440" bIns="45720" rtlCol="1" anchor="ctr"/>
          <a:lstStyle>
            <a:defPPr>
              <a:defRPr lang="he-IL"/>
            </a:defPPr>
            <a:lvl1pPr marL="0" algn="l" defTabSz="914400" rtl="1" eaLnBrk="1" latinLnBrk="0" hangingPunct="1">
              <a:defRPr sz="1200" kern="1200">
                <a:solidFill>
                  <a:schemeClr val="tx1">
                    <a:tint val="75000"/>
                  </a:schemeClr>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EB67B795-7742-4BE3-83C6-04220FFFEE81}" type="slidenum">
              <a:rPr lang="he-IL" smtClean="0"/>
              <a:pPr/>
              <a:t>9</a:t>
            </a:fld>
            <a:endParaRPr lang="he-IL"/>
          </a:p>
        </p:txBody>
      </p:sp>
      <p:sp>
        <p:nvSpPr>
          <p:cNvPr id="8" name="מלבן 7"/>
          <p:cNvSpPr/>
          <p:nvPr/>
        </p:nvSpPr>
        <p:spPr>
          <a:xfrm>
            <a:off x="2546927" y="0"/>
            <a:ext cx="7435273" cy="584775"/>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ל  ב</a:t>
            </a:r>
          </a:p>
          <a:p>
            <a:r>
              <a:rPr lang="he-IL" dirty="0">
                <a:solidFill>
                  <a:srgbClr val="222222"/>
                </a:solidFill>
                <a:latin typeface="Narkisim" panose="020E0502050101010101" pitchFamily="34" charset="-79"/>
                <a:cs typeface="Narkisim" panose="020E0502050101010101" pitchFamily="34" charset="-79"/>
              </a:rPr>
              <a:t>האי </a:t>
            </a:r>
            <a:r>
              <a:rPr lang="he-IL" dirty="0" err="1">
                <a:solidFill>
                  <a:srgbClr val="222222"/>
                </a:solidFill>
                <a:latin typeface="Narkisim" panose="020E0502050101010101" pitchFamily="34" charset="-79"/>
                <a:cs typeface="Narkisim" panose="020E0502050101010101" pitchFamily="34" charset="-79"/>
              </a:rPr>
              <a:t>חומרא</a:t>
            </a:r>
            <a:r>
              <a:rPr lang="he-IL" dirty="0">
                <a:solidFill>
                  <a:srgbClr val="222222"/>
                </a:solidFill>
                <a:latin typeface="Narkisim" panose="020E0502050101010101" pitchFamily="34" charset="-79"/>
                <a:cs typeface="Narkisim" panose="020E0502050101010101" pitchFamily="34" charset="-79"/>
              </a:rPr>
              <a:t> </a:t>
            </a:r>
            <a:r>
              <a:rPr lang="he-IL" dirty="0" err="1">
                <a:solidFill>
                  <a:srgbClr val="222222"/>
                </a:solidFill>
                <a:latin typeface="Narkisim" panose="020E0502050101010101" pitchFamily="34" charset="-79"/>
                <a:cs typeface="Narkisim" panose="020E0502050101010101" pitchFamily="34" charset="-79"/>
              </a:rPr>
              <a:t>דאתי</a:t>
            </a:r>
            <a:r>
              <a:rPr lang="he-IL" dirty="0">
                <a:solidFill>
                  <a:srgbClr val="222222"/>
                </a:solidFill>
                <a:latin typeface="Narkisim" panose="020E0502050101010101" pitchFamily="34" charset="-79"/>
                <a:cs typeface="Narkisim" panose="020E0502050101010101" pitchFamily="34" charset="-79"/>
              </a:rPr>
              <a:t> לידי </a:t>
            </a:r>
            <a:r>
              <a:rPr lang="he-IL" dirty="0" err="1">
                <a:solidFill>
                  <a:srgbClr val="222222"/>
                </a:solidFill>
                <a:latin typeface="Narkisim" panose="020E0502050101010101" pitchFamily="34" charset="-79"/>
                <a:cs typeface="Narkisim" panose="020E0502050101010101" pitchFamily="34" charset="-79"/>
              </a:rPr>
              <a:t>קולא</a:t>
            </a:r>
            <a:r>
              <a:rPr lang="he-IL" dirty="0">
                <a:solidFill>
                  <a:srgbClr val="222222"/>
                </a:solidFill>
                <a:latin typeface="Narkisim" panose="020E0502050101010101" pitchFamily="34" charset="-79"/>
                <a:cs typeface="Narkisim" panose="020E0502050101010101" pitchFamily="34" charset="-79"/>
              </a:rPr>
              <a:t> הוא,   </a:t>
            </a:r>
            <a:r>
              <a:rPr lang="he-IL" dirty="0" err="1"/>
              <a:t>זימנין</a:t>
            </a:r>
            <a:r>
              <a:rPr lang="he-IL" dirty="0"/>
              <a:t> </a:t>
            </a:r>
            <a:r>
              <a:rPr lang="he-IL" dirty="0" err="1"/>
              <a:t>דאזיל</a:t>
            </a:r>
            <a:r>
              <a:rPr lang="he-IL" dirty="0"/>
              <a:t> הוא, ומקדש לה לאחותה קדושי ודאי,</a:t>
            </a:r>
          </a:p>
        </p:txBody>
      </p:sp>
      <p:grpSp>
        <p:nvGrpSpPr>
          <p:cNvPr id="9" name="קבוצה 8"/>
          <p:cNvGrpSpPr/>
          <p:nvPr/>
        </p:nvGrpSpPr>
        <p:grpSpPr>
          <a:xfrm>
            <a:off x="6383737" y="2395954"/>
            <a:ext cx="1148167" cy="1092200"/>
            <a:chOff x="7741009" y="2738648"/>
            <a:chExt cx="1092200" cy="1092200"/>
          </a:xfrm>
        </p:grpSpPr>
        <p:pic>
          <p:nvPicPr>
            <p:cNvPr id="10" name="תמונה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11" name="TextBox 10"/>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12" name="קבוצה 11"/>
          <p:cNvGrpSpPr/>
          <p:nvPr/>
        </p:nvGrpSpPr>
        <p:grpSpPr>
          <a:xfrm>
            <a:off x="623650" y="2774059"/>
            <a:ext cx="939800" cy="990600"/>
            <a:chOff x="4794371" y="3098561"/>
            <a:chExt cx="939800" cy="990600"/>
          </a:xfrm>
        </p:grpSpPr>
        <p:pic>
          <p:nvPicPr>
            <p:cNvPr id="13" name="תמונה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4" name="TextBox 13"/>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5" name="קבוצה 14"/>
          <p:cNvGrpSpPr/>
          <p:nvPr/>
        </p:nvGrpSpPr>
        <p:grpSpPr>
          <a:xfrm>
            <a:off x="8765424" y="2455246"/>
            <a:ext cx="1170677" cy="914400"/>
            <a:chOff x="3976777" y="2854245"/>
            <a:chExt cx="1170677" cy="914400"/>
          </a:xfrm>
        </p:grpSpPr>
        <p:pic>
          <p:nvPicPr>
            <p:cNvPr id="16" name="תמונה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7" name="TextBox 16"/>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אחר</a:t>
              </a:r>
            </a:p>
          </p:txBody>
        </p:sp>
      </p:grpSp>
      <p:grpSp>
        <p:nvGrpSpPr>
          <p:cNvPr id="18" name="קבוצה 17"/>
          <p:cNvGrpSpPr/>
          <p:nvPr/>
        </p:nvGrpSpPr>
        <p:grpSpPr>
          <a:xfrm>
            <a:off x="2594314" y="4901584"/>
            <a:ext cx="1274312" cy="1092200"/>
            <a:chOff x="5399538" y="2882900"/>
            <a:chExt cx="1274312" cy="1092200"/>
          </a:xfrm>
        </p:grpSpPr>
        <p:pic>
          <p:nvPicPr>
            <p:cNvPr id="19" name="תמונה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20" name="TextBox 19"/>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21" name="קבוצה 20"/>
          <p:cNvGrpSpPr/>
          <p:nvPr/>
        </p:nvGrpSpPr>
        <p:grpSpPr>
          <a:xfrm>
            <a:off x="7919884" y="5025665"/>
            <a:ext cx="1106818" cy="927936"/>
            <a:chOff x="5473700" y="2876550"/>
            <a:chExt cx="1244600" cy="1104900"/>
          </a:xfrm>
        </p:grpSpPr>
        <p:pic>
          <p:nvPicPr>
            <p:cNvPr id="22" name="תמונה 2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23" name="TextBox 22"/>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24" name="קבוצה 23"/>
          <p:cNvGrpSpPr/>
          <p:nvPr/>
        </p:nvGrpSpPr>
        <p:grpSpPr>
          <a:xfrm>
            <a:off x="5671247" y="4381407"/>
            <a:ext cx="934053" cy="990600"/>
            <a:chOff x="5147576" y="4839179"/>
            <a:chExt cx="723900" cy="889000"/>
          </a:xfrm>
        </p:grpSpPr>
        <p:pic>
          <p:nvPicPr>
            <p:cNvPr id="25" name="תמונה 2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26" name="TextBox 25"/>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27" name="קבוצה 26"/>
          <p:cNvGrpSpPr/>
          <p:nvPr/>
        </p:nvGrpSpPr>
        <p:grpSpPr>
          <a:xfrm>
            <a:off x="3589315" y="2677428"/>
            <a:ext cx="1155700" cy="990600"/>
            <a:chOff x="7695484" y="1138474"/>
            <a:chExt cx="1155700" cy="990600"/>
          </a:xfrm>
        </p:grpSpPr>
        <p:pic>
          <p:nvPicPr>
            <p:cNvPr id="28" name="תמונה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9" name="TextBox 28"/>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cxnSp>
        <p:nvCxnSpPr>
          <p:cNvPr id="30" name="מחבר חץ ישר 29"/>
          <p:cNvCxnSpPr/>
          <p:nvPr/>
        </p:nvCxnSpPr>
        <p:spPr>
          <a:xfrm>
            <a:off x="3494183" y="2011524"/>
            <a:ext cx="566576" cy="60363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1" name="מחבר חץ ישר 30"/>
          <p:cNvCxnSpPr/>
          <p:nvPr/>
        </p:nvCxnSpPr>
        <p:spPr>
          <a:xfrm flipH="1">
            <a:off x="4424219" y="1874767"/>
            <a:ext cx="960581" cy="78812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2" name="מחבר חץ ישר 31"/>
          <p:cNvCxnSpPr/>
          <p:nvPr/>
        </p:nvCxnSpPr>
        <p:spPr>
          <a:xfrm>
            <a:off x="6213270" y="1774829"/>
            <a:ext cx="575457" cy="80367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3" name="מחבר חץ ישר 32"/>
          <p:cNvCxnSpPr/>
          <p:nvPr/>
        </p:nvCxnSpPr>
        <p:spPr>
          <a:xfrm flipH="1">
            <a:off x="1298570" y="1874767"/>
            <a:ext cx="1276388" cy="98073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327565" y="1260341"/>
            <a:ext cx="885705" cy="646331"/>
          </a:xfrm>
          <a:prstGeom prst="rect">
            <a:avLst/>
          </a:prstGeom>
          <a:solidFill>
            <a:schemeClr val="accent1">
              <a:lumMod val="60000"/>
              <a:lumOff val="40000"/>
            </a:schemeClr>
          </a:solidFill>
        </p:spPr>
        <p:txBody>
          <a:bodyPr wrap="square" rtlCol="1">
            <a:spAutoFit/>
          </a:bodyPr>
          <a:lstStyle/>
          <a:p>
            <a:r>
              <a:rPr lang="he-IL" dirty="0"/>
              <a:t>אחים מן האב</a:t>
            </a:r>
          </a:p>
        </p:txBody>
      </p:sp>
      <p:sp>
        <p:nvSpPr>
          <p:cNvPr id="35" name="TextBox 34"/>
          <p:cNvSpPr txBox="1"/>
          <p:nvPr/>
        </p:nvSpPr>
        <p:spPr>
          <a:xfrm>
            <a:off x="2608478" y="1406058"/>
            <a:ext cx="885705" cy="646331"/>
          </a:xfrm>
          <a:prstGeom prst="rect">
            <a:avLst/>
          </a:prstGeom>
          <a:solidFill>
            <a:schemeClr val="accent1">
              <a:lumMod val="60000"/>
              <a:lumOff val="40000"/>
            </a:schemeClr>
          </a:solidFill>
        </p:spPr>
        <p:txBody>
          <a:bodyPr wrap="square" rtlCol="1">
            <a:spAutoFit/>
          </a:bodyPr>
          <a:lstStyle/>
          <a:p>
            <a:r>
              <a:rPr lang="he-IL" dirty="0"/>
              <a:t>אחים מן האם</a:t>
            </a:r>
          </a:p>
        </p:txBody>
      </p:sp>
      <p:sp>
        <p:nvSpPr>
          <p:cNvPr id="36" name="קשת מלאה 35"/>
          <p:cNvSpPr/>
          <p:nvPr/>
        </p:nvSpPr>
        <p:spPr>
          <a:xfrm rot="10800000">
            <a:off x="2661904" y="5358052"/>
            <a:ext cx="6111745" cy="1363121"/>
          </a:xfrm>
          <a:prstGeom prst="blockArc">
            <a:avLst>
              <a:gd name="adj1" fmla="val 10589404"/>
              <a:gd name="adj2" fmla="val 189966"/>
              <a:gd name="adj3" fmla="val 14722"/>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37" name="TextBox 36"/>
          <p:cNvSpPr txBox="1"/>
          <p:nvPr/>
        </p:nvSpPr>
        <p:spPr>
          <a:xfrm>
            <a:off x="5708799" y="6271950"/>
            <a:ext cx="774401" cy="369332"/>
          </a:xfrm>
          <a:prstGeom prst="rect">
            <a:avLst/>
          </a:prstGeom>
          <a:solidFill>
            <a:schemeClr val="accent1">
              <a:lumMod val="60000"/>
              <a:lumOff val="40000"/>
            </a:schemeClr>
          </a:solidFill>
        </p:spPr>
        <p:txBody>
          <a:bodyPr wrap="square" rtlCol="1">
            <a:spAutoFit/>
          </a:bodyPr>
          <a:lstStyle/>
          <a:p>
            <a:r>
              <a:rPr lang="he-IL" dirty="0"/>
              <a:t>אחיות</a:t>
            </a:r>
          </a:p>
        </p:txBody>
      </p:sp>
      <p:grpSp>
        <p:nvGrpSpPr>
          <p:cNvPr id="38" name="קבוצה 37"/>
          <p:cNvGrpSpPr/>
          <p:nvPr/>
        </p:nvGrpSpPr>
        <p:grpSpPr>
          <a:xfrm rot="19568692">
            <a:off x="7543879" y="3261370"/>
            <a:ext cx="540769" cy="1986068"/>
            <a:chOff x="8928340" y="2668192"/>
            <a:chExt cx="540769" cy="661604"/>
          </a:xfrm>
        </p:grpSpPr>
        <p:sp>
          <p:nvSpPr>
            <p:cNvPr id="39" name="חץ למטה 38"/>
            <p:cNvSpPr/>
            <p:nvPr/>
          </p:nvSpPr>
          <p:spPr>
            <a:xfrm>
              <a:off x="8928340" y="2668192"/>
              <a:ext cx="540769" cy="6616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0" name="TextBox 39"/>
            <p:cNvSpPr txBox="1"/>
            <p:nvPr/>
          </p:nvSpPr>
          <p:spPr>
            <a:xfrm>
              <a:off x="8948146" y="2757259"/>
              <a:ext cx="460359" cy="289547"/>
            </a:xfrm>
            <a:prstGeom prst="rect">
              <a:avLst/>
            </a:prstGeom>
            <a:noFill/>
          </p:spPr>
          <p:txBody>
            <a:bodyPr wrap="square" rtlCol="1">
              <a:spAutoFit/>
            </a:bodyPr>
            <a:lstStyle/>
            <a:p>
              <a:r>
                <a:rPr lang="he-IL" sz="1200" b="1" dirty="0">
                  <a:solidFill>
                    <a:srgbClr val="FFFF00"/>
                  </a:solidFill>
                </a:rPr>
                <a:t>בת או כלה</a:t>
              </a:r>
            </a:p>
          </p:txBody>
        </p:sp>
      </p:grpSp>
      <p:grpSp>
        <p:nvGrpSpPr>
          <p:cNvPr id="41" name="קבוצה 40"/>
          <p:cNvGrpSpPr/>
          <p:nvPr/>
        </p:nvGrpSpPr>
        <p:grpSpPr>
          <a:xfrm rot="2345508">
            <a:off x="4434200" y="3847202"/>
            <a:ext cx="1549630" cy="573531"/>
            <a:chOff x="5563562" y="4653444"/>
            <a:chExt cx="860364" cy="573531"/>
          </a:xfrm>
          <a:solidFill>
            <a:schemeClr val="accent6">
              <a:lumMod val="75000"/>
            </a:schemeClr>
          </a:solidFill>
        </p:grpSpPr>
        <p:grpSp>
          <p:nvGrpSpPr>
            <p:cNvPr id="42" name="קבוצה 41"/>
            <p:cNvGrpSpPr/>
            <p:nvPr/>
          </p:nvGrpSpPr>
          <p:grpSpPr>
            <a:xfrm>
              <a:off x="5563562" y="4653444"/>
              <a:ext cx="860364" cy="573531"/>
              <a:chOff x="3450566" y="4015722"/>
              <a:chExt cx="1035170" cy="573531"/>
            </a:xfrm>
            <a:grpFill/>
          </p:grpSpPr>
          <p:sp>
            <p:nvSpPr>
              <p:cNvPr id="44" name="חץ ימינה 43"/>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5" name="TextBox 44"/>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3" name="TextBox 42"/>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46" name="קבוצה 45"/>
          <p:cNvGrpSpPr/>
          <p:nvPr/>
        </p:nvGrpSpPr>
        <p:grpSpPr>
          <a:xfrm rot="1714734">
            <a:off x="4675678" y="4046029"/>
            <a:ext cx="3731948" cy="573531"/>
            <a:chOff x="5563562" y="4653444"/>
            <a:chExt cx="860364" cy="573531"/>
          </a:xfrm>
          <a:solidFill>
            <a:schemeClr val="accent6">
              <a:lumMod val="75000"/>
            </a:schemeClr>
          </a:solidFill>
        </p:grpSpPr>
        <p:grpSp>
          <p:nvGrpSpPr>
            <p:cNvPr id="47" name="קבוצה 46"/>
            <p:cNvGrpSpPr/>
            <p:nvPr/>
          </p:nvGrpSpPr>
          <p:grpSpPr>
            <a:xfrm>
              <a:off x="5563562" y="4653444"/>
              <a:ext cx="860364" cy="573531"/>
              <a:chOff x="3450566" y="4015722"/>
              <a:chExt cx="1035170" cy="573531"/>
            </a:xfrm>
            <a:grpFill/>
          </p:grpSpPr>
          <p:sp>
            <p:nvSpPr>
              <p:cNvPr id="49" name="חץ ימינה 48"/>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0" name="TextBox 49"/>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48" name="TextBox 47"/>
            <p:cNvSpPr txBox="1"/>
            <p:nvPr/>
          </p:nvSpPr>
          <p:spPr>
            <a:xfrm>
              <a:off x="5625226" y="4800373"/>
              <a:ext cx="532467" cy="261610"/>
            </a:xfrm>
            <a:prstGeom prst="rect">
              <a:avLst/>
            </a:prstGeom>
            <a:grpFill/>
          </p:spPr>
          <p:txBody>
            <a:bodyPr wrap="square" rtlCol="1">
              <a:spAutoFit/>
            </a:bodyPr>
            <a:lstStyle/>
            <a:p>
              <a:r>
                <a:rPr lang="he-IL" sz="1050" dirty="0">
                  <a:solidFill>
                    <a:srgbClr val="FFFF00"/>
                  </a:solidFill>
                </a:rPr>
                <a:t>מקדש את שרה   </a:t>
              </a:r>
              <a:r>
                <a:rPr lang="he-IL" sz="1100" b="1" dirty="0">
                  <a:solidFill>
                    <a:srgbClr val="FFFF00"/>
                  </a:solidFill>
                </a:rPr>
                <a:t>מספק</a:t>
              </a:r>
              <a:endParaRPr lang="he-IL" sz="1050" b="1" dirty="0">
                <a:solidFill>
                  <a:srgbClr val="FFFF00"/>
                </a:solidFill>
              </a:endParaRPr>
            </a:p>
          </p:txBody>
        </p:sp>
      </p:grpSp>
      <p:grpSp>
        <p:nvGrpSpPr>
          <p:cNvPr id="51" name="קבוצה 50"/>
          <p:cNvGrpSpPr/>
          <p:nvPr/>
        </p:nvGrpSpPr>
        <p:grpSpPr>
          <a:xfrm>
            <a:off x="4599495" y="2022003"/>
            <a:ext cx="918803" cy="1053611"/>
            <a:chOff x="1117008" y="4316375"/>
            <a:chExt cx="1117699" cy="1882580"/>
          </a:xfrm>
        </p:grpSpPr>
        <p:pic>
          <p:nvPicPr>
            <p:cNvPr id="52" name="תמונה 5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53" name="TextBox 52"/>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54" name="TextBox 53"/>
          <p:cNvSpPr txBox="1"/>
          <p:nvPr/>
        </p:nvSpPr>
        <p:spPr>
          <a:xfrm>
            <a:off x="3748510" y="5359937"/>
            <a:ext cx="3997122" cy="646331"/>
          </a:xfrm>
          <a:prstGeom prst="rect">
            <a:avLst/>
          </a:prstGeom>
          <a:solidFill>
            <a:schemeClr val="accent6">
              <a:lumMod val="40000"/>
              <a:lumOff val="60000"/>
            </a:schemeClr>
          </a:solidFill>
        </p:spPr>
        <p:txBody>
          <a:bodyPr wrap="square" rtlCol="1">
            <a:spAutoFit/>
          </a:bodyPr>
          <a:lstStyle/>
          <a:p>
            <a:r>
              <a:rPr lang="he-IL" dirty="0"/>
              <a:t>ראובן לא יכול לייבם את רבקה מחשש שקידושי שרה היו קידושין ורבקה צרת שרה</a:t>
            </a:r>
          </a:p>
        </p:txBody>
      </p:sp>
      <p:grpSp>
        <p:nvGrpSpPr>
          <p:cNvPr id="55" name="קבוצה 54"/>
          <p:cNvGrpSpPr/>
          <p:nvPr/>
        </p:nvGrpSpPr>
        <p:grpSpPr>
          <a:xfrm rot="8110089">
            <a:off x="2868865" y="4064783"/>
            <a:ext cx="1776600" cy="573531"/>
            <a:chOff x="5563562" y="4653444"/>
            <a:chExt cx="860364" cy="573531"/>
          </a:xfrm>
          <a:solidFill>
            <a:schemeClr val="accent6">
              <a:lumMod val="75000"/>
            </a:schemeClr>
          </a:solidFill>
        </p:grpSpPr>
        <p:grpSp>
          <p:nvGrpSpPr>
            <p:cNvPr id="56" name="קבוצה 55"/>
            <p:cNvGrpSpPr/>
            <p:nvPr/>
          </p:nvGrpSpPr>
          <p:grpSpPr>
            <a:xfrm>
              <a:off x="5563562" y="4653444"/>
              <a:ext cx="860364" cy="573531"/>
              <a:chOff x="3450566" y="4015722"/>
              <a:chExt cx="1035170" cy="573531"/>
            </a:xfrm>
            <a:grpFill/>
          </p:grpSpPr>
          <p:sp>
            <p:nvSpPr>
              <p:cNvPr id="58" name="חץ ימינה 5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9" name="TextBox 58"/>
              <p:cNvSpPr txBox="1"/>
              <p:nvPr/>
            </p:nvSpPr>
            <p:spPr>
              <a:xfrm rot="10800000">
                <a:off x="3494246" y="4192008"/>
                <a:ext cx="910986" cy="276999"/>
              </a:xfrm>
              <a:prstGeom prst="rect">
                <a:avLst/>
              </a:prstGeom>
              <a:grpFill/>
            </p:spPr>
            <p:txBody>
              <a:bodyPr wrap="square" rtlCol="1">
                <a:spAutoFit/>
              </a:bodyPr>
              <a:lstStyle/>
              <a:p>
                <a:endParaRPr lang="he-IL" sz="1200" dirty="0">
                  <a:solidFill>
                    <a:srgbClr val="FFFF00"/>
                  </a:solidFill>
                </a:endParaRPr>
              </a:p>
            </p:txBody>
          </p:sp>
        </p:grpSp>
        <p:sp>
          <p:nvSpPr>
            <p:cNvPr id="57" name="TextBox 56"/>
            <p:cNvSpPr txBox="1"/>
            <p:nvPr/>
          </p:nvSpPr>
          <p:spPr>
            <a:xfrm rot="10745513">
              <a:off x="5625559" y="4853067"/>
              <a:ext cx="687219" cy="261610"/>
            </a:xfrm>
            <a:prstGeom prst="rect">
              <a:avLst/>
            </a:prstGeom>
            <a:grpFill/>
          </p:spPr>
          <p:txBody>
            <a:bodyPr wrap="square" rtlCol="1">
              <a:spAutoFit/>
            </a:bodyPr>
            <a:lstStyle/>
            <a:p>
              <a:r>
                <a:rPr lang="he-IL" sz="1050" dirty="0">
                  <a:solidFill>
                    <a:srgbClr val="FFFF00"/>
                  </a:solidFill>
                </a:rPr>
                <a:t>מקדש את לאה בוודאי</a:t>
              </a:r>
              <a:endParaRPr lang="he-IL" sz="1050" b="1" dirty="0">
                <a:solidFill>
                  <a:srgbClr val="FFFF00"/>
                </a:solidFill>
              </a:endParaRPr>
            </a:p>
          </p:txBody>
        </p:sp>
      </p:grpSp>
      <p:sp>
        <p:nvSpPr>
          <p:cNvPr id="60" name="TextBox 59"/>
          <p:cNvSpPr txBox="1"/>
          <p:nvPr/>
        </p:nvSpPr>
        <p:spPr>
          <a:xfrm>
            <a:off x="2644910" y="594568"/>
            <a:ext cx="7320296"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1">
            <a:spAutoFit/>
          </a:bodyPr>
          <a:lstStyle/>
          <a:p>
            <a:r>
              <a:rPr lang="he-IL" dirty="0"/>
              <a:t>ואי </a:t>
            </a:r>
            <a:r>
              <a:rPr lang="he-IL" dirty="0" err="1"/>
              <a:t>נמי</a:t>
            </a:r>
            <a:r>
              <a:rPr lang="he-IL" dirty="0"/>
              <a:t> </a:t>
            </a:r>
            <a:r>
              <a:rPr lang="he-IL" dirty="0" err="1"/>
              <a:t>זימנין</a:t>
            </a:r>
            <a:r>
              <a:rPr lang="he-IL" dirty="0"/>
              <a:t> </a:t>
            </a:r>
            <a:r>
              <a:rPr lang="he-IL" dirty="0" err="1"/>
              <a:t>דאתא</a:t>
            </a:r>
            <a:r>
              <a:rPr lang="he-IL" dirty="0"/>
              <a:t> אחר,  ומקדש לה לדידה קדושי ודאי,  </a:t>
            </a:r>
          </a:p>
          <a:p>
            <a:r>
              <a:rPr lang="he-IL" dirty="0"/>
              <a:t> וכיון </a:t>
            </a:r>
            <a:r>
              <a:rPr lang="he-IL" dirty="0" err="1"/>
              <a:t>דאסר</a:t>
            </a:r>
            <a:r>
              <a:rPr lang="he-IL" dirty="0"/>
              <a:t> לה מר לצרה לייבומי אמרי </a:t>
            </a:r>
            <a:r>
              <a:rPr lang="he-IL" dirty="0" err="1"/>
              <a:t>דקמא</a:t>
            </a:r>
            <a:r>
              <a:rPr lang="he-IL" dirty="0"/>
              <a:t> </a:t>
            </a:r>
            <a:r>
              <a:rPr lang="he-IL" dirty="0" err="1"/>
              <a:t>קדושין</a:t>
            </a:r>
            <a:r>
              <a:rPr lang="he-IL" dirty="0"/>
              <a:t> </a:t>
            </a:r>
            <a:r>
              <a:rPr lang="he-IL" dirty="0" err="1"/>
              <a:t>ודבתרא</a:t>
            </a:r>
            <a:r>
              <a:rPr lang="he-IL" dirty="0"/>
              <a:t> לאו </a:t>
            </a:r>
            <a:r>
              <a:rPr lang="he-IL" dirty="0" err="1"/>
              <a:t>קדושין</a:t>
            </a:r>
            <a:endParaRPr lang="he-IL" dirty="0"/>
          </a:p>
        </p:txBody>
      </p:sp>
      <p:grpSp>
        <p:nvGrpSpPr>
          <p:cNvPr id="61" name="קבוצה 60"/>
          <p:cNvGrpSpPr/>
          <p:nvPr/>
        </p:nvGrpSpPr>
        <p:grpSpPr>
          <a:xfrm rot="7344031">
            <a:off x="8276014" y="3900792"/>
            <a:ext cx="1885172" cy="573531"/>
            <a:chOff x="5563562" y="4653444"/>
            <a:chExt cx="860364" cy="573531"/>
          </a:xfrm>
          <a:solidFill>
            <a:schemeClr val="accent6">
              <a:lumMod val="75000"/>
            </a:schemeClr>
          </a:solidFill>
        </p:grpSpPr>
        <p:grpSp>
          <p:nvGrpSpPr>
            <p:cNvPr id="62" name="קבוצה 61"/>
            <p:cNvGrpSpPr/>
            <p:nvPr/>
          </p:nvGrpSpPr>
          <p:grpSpPr>
            <a:xfrm>
              <a:off x="5563562" y="4653444"/>
              <a:ext cx="860364" cy="573531"/>
              <a:chOff x="3450566" y="4015722"/>
              <a:chExt cx="1035170" cy="573531"/>
            </a:xfrm>
            <a:grpFill/>
          </p:grpSpPr>
          <p:sp>
            <p:nvSpPr>
              <p:cNvPr id="64" name="חץ ימינה 63"/>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5" name="TextBox 64"/>
              <p:cNvSpPr txBox="1"/>
              <p:nvPr/>
            </p:nvSpPr>
            <p:spPr>
              <a:xfrm rot="10800000">
                <a:off x="3494246" y="4192008"/>
                <a:ext cx="910986" cy="276999"/>
              </a:xfrm>
              <a:prstGeom prst="rect">
                <a:avLst/>
              </a:prstGeom>
              <a:grpFill/>
            </p:spPr>
            <p:txBody>
              <a:bodyPr wrap="square" rtlCol="1">
                <a:spAutoFit/>
              </a:bodyPr>
              <a:lstStyle/>
              <a:p>
                <a:endParaRPr lang="he-IL" sz="1200" dirty="0">
                  <a:solidFill>
                    <a:srgbClr val="FFFF00"/>
                  </a:solidFill>
                </a:endParaRPr>
              </a:p>
            </p:txBody>
          </p:sp>
        </p:grpSp>
        <p:sp>
          <p:nvSpPr>
            <p:cNvPr id="63" name="TextBox 62"/>
            <p:cNvSpPr txBox="1"/>
            <p:nvPr/>
          </p:nvSpPr>
          <p:spPr>
            <a:xfrm rot="10745513">
              <a:off x="5625559" y="4853067"/>
              <a:ext cx="687219" cy="261610"/>
            </a:xfrm>
            <a:prstGeom prst="rect">
              <a:avLst/>
            </a:prstGeom>
            <a:grpFill/>
          </p:spPr>
          <p:txBody>
            <a:bodyPr wrap="square" rtlCol="1">
              <a:spAutoFit/>
            </a:bodyPr>
            <a:lstStyle/>
            <a:p>
              <a:r>
                <a:rPr lang="he-IL" sz="1050" dirty="0">
                  <a:solidFill>
                    <a:srgbClr val="FFFF00"/>
                  </a:solidFill>
                </a:rPr>
                <a:t>מקדש את שרה בוודאי</a:t>
              </a:r>
              <a:endParaRPr lang="he-IL" sz="1050" b="1" dirty="0">
                <a:solidFill>
                  <a:srgbClr val="FFFF00"/>
                </a:solidFill>
              </a:endParaRPr>
            </a:p>
          </p:txBody>
        </p:sp>
      </p:grpSp>
      <p:sp>
        <p:nvSpPr>
          <p:cNvPr id="66" name="TextBox 65"/>
          <p:cNvSpPr txBox="1"/>
          <p:nvPr/>
        </p:nvSpPr>
        <p:spPr>
          <a:xfrm>
            <a:off x="7046359" y="2038373"/>
            <a:ext cx="2422315" cy="369332"/>
          </a:xfrm>
          <a:prstGeom prst="rect">
            <a:avLst/>
          </a:prstGeom>
          <a:solidFill>
            <a:schemeClr val="accent5">
              <a:lumMod val="40000"/>
              <a:lumOff val="60000"/>
            </a:schemeClr>
          </a:solidFill>
        </p:spPr>
        <p:txBody>
          <a:bodyPr wrap="square" rtlCol="1">
            <a:spAutoFit/>
          </a:bodyPr>
          <a:lstStyle/>
          <a:p>
            <a:r>
              <a:rPr lang="he-IL" dirty="0"/>
              <a:t>מן הדין הקידושין תקפים</a:t>
            </a:r>
          </a:p>
        </p:txBody>
      </p:sp>
      <p:sp>
        <p:nvSpPr>
          <p:cNvPr id="67" name="TextBox 66"/>
          <p:cNvSpPr txBox="1"/>
          <p:nvPr/>
        </p:nvSpPr>
        <p:spPr>
          <a:xfrm>
            <a:off x="9609028" y="1790819"/>
            <a:ext cx="2538987" cy="923330"/>
          </a:xfrm>
          <a:prstGeom prst="rect">
            <a:avLst/>
          </a:prstGeom>
          <a:solidFill>
            <a:schemeClr val="accent5">
              <a:lumMod val="40000"/>
              <a:lumOff val="60000"/>
            </a:schemeClr>
          </a:solidFill>
        </p:spPr>
        <p:txBody>
          <a:bodyPr wrap="square" rtlCol="1">
            <a:spAutoFit/>
          </a:bodyPr>
          <a:lstStyle/>
          <a:p>
            <a:r>
              <a:rPr lang="he-IL" dirty="0"/>
              <a:t>הסיבה: אם מת שמעון רבה אסר לשרה הצרה  </a:t>
            </a:r>
            <a:r>
              <a:rPr lang="he-IL" dirty="0" err="1"/>
              <a:t>להתייבם</a:t>
            </a:r>
            <a:r>
              <a:rPr lang="he-IL" dirty="0"/>
              <a:t> לראובן.</a:t>
            </a:r>
          </a:p>
        </p:txBody>
      </p:sp>
      <p:sp>
        <p:nvSpPr>
          <p:cNvPr id="68" name="TextBox 67"/>
          <p:cNvSpPr txBox="1"/>
          <p:nvPr/>
        </p:nvSpPr>
        <p:spPr>
          <a:xfrm>
            <a:off x="8920005" y="3751283"/>
            <a:ext cx="3298336" cy="1754326"/>
          </a:xfrm>
          <a:prstGeom prst="rect">
            <a:avLst/>
          </a:prstGeom>
          <a:solidFill>
            <a:schemeClr val="accent5">
              <a:lumMod val="40000"/>
              <a:lumOff val="60000"/>
            </a:schemeClr>
          </a:solidFill>
        </p:spPr>
        <p:txBody>
          <a:bodyPr wrap="square" rtlCol="1">
            <a:spAutoFit/>
          </a:bodyPr>
          <a:lstStyle/>
          <a:p>
            <a:r>
              <a:rPr lang="he-IL" dirty="0"/>
              <a:t>במקרה כזה יאמרו האנשים: מאחר וקידושי הראשון (שמעון) היו קידושין והקידושין השניים של אחר אינם קידושין כי הרי קידש אשת איש לכן היא לא צריכה לקבל ממנו גט (ע"פ רש"י)</a:t>
            </a:r>
          </a:p>
        </p:txBody>
      </p:sp>
      <p:sp>
        <p:nvSpPr>
          <p:cNvPr id="69" name="TextBox 68"/>
          <p:cNvSpPr txBox="1"/>
          <p:nvPr/>
        </p:nvSpPr>
        <p:spPr>
          <a:xfrm>
            <a:off x="-15270" y="547181"/>
            <a:ext cx="2465383" cy="2031325"/>
          </a:xfrm>
          <a:prstGeom prst="rect">
            <a:avLst/>
          </a:prstGeom>
          <a:solidFill>
            <a:schemeClr val="accent5">
              <a:lumMod val="40000"/>
              <a:lumOff val="60000"/>
            </a:schemeClr>
          </a:solidFill>
        </p:spPr>
        <p:txBody>
          <a:bodyPr wrap="square" rtlCol="1">
            <a:spAutoFit/>
          </a:bodyPr>
          <a:lstStyle/>
          <a:p>
            <a:r>
              <a:rPr lang="he-IL" dirty="0"/>
              <a:t>וכאן, כאשר </a:t>
            </a:r>
            <a:r>
              <a:rPr lang="he-IL" dirty="0" err="1"/>
              <a:t>וחוששין</a:t>
            </a:r>
            <a:r>
              <a:rPr lang="he-IL" dirty="0"/>
              <a:t> שמא יקדש שמעון את אחותה (לאה), אי אפשר לומר ששרה היא בת ראובן, שאם הייתה שרה בת ראובן גם לאה אחותה היא בת ראובן או בת אשתו</a:t>
            </a:r>
          </a:p>
        </p:txBody>
      </p:sp>
      <p:sp>
        <p:nvSpPr>
          <p:cNvPr id="70" name="TextBox 69"/>
          <p:cNvSpPr txBox="1"/>
          <p:nvPr/>
        </p:nvSpPr>
        <p:spPr>
          <a:xfrm>
            <a:off x="8242" y="4687016"/>
            <a:ext cx="2755007" cy="1754326"/>
          </a:xfrm>
          <a:prstGeom prst="rect">
            <a:avLst/>
          </a:prstGeom>
          <a:solidFill>
            <a:schemeClr val="accent5">
              <a:lumMod val="40000"/>
              <a:lumOff val="60000"/>
            </a:schemeClr>
          </a:solidFill>
        </p:spPr>
        <p:txBody>
          <a:bodyPr wrap="square" rtlCol="1">
            <a:spAutoFit/>
          </a:bodyPr>
          <a:lstStyle/>
          <a:p>
            <a:r>
              <a:rPr lang="he-IL" dirty="0"/>
              <a:t>והרואים שאין שרה </a:t>
            </a:r>
            <a:r>
              <a:rPr lang="he-IL" dirty="0" err="1"/>
              <a:t>מתייבמת</a:t>
            </a:r>
            <a:r>
              <a:rPr lang="he-IL" dirty="0"/>
              <a:t> יאמרו: משום שקדושי שרה היו קידושין וקידושי לאה לא היו קידושין, </a:t>
            </a:r>
          </a:p>
          <a:p>
            <a:r>
              <a:rPr lang="he-IL" dirty="0"/>
              <a:t>יהיה חשש שלוי אחיו מאמו </a:t>
            </a:r>
            <a:r>
              <a:rPr lang="he-IL" dirty="0" err="1"/>
              <a:t>יישאנה</a:t>
            </a:r>
            <a:r>
              <a:rPr lang="he-IL" dirty="0"/>
              <a:t>.</a:t>
            </a:r>
          </a:p>
        </p:txBody>
      </p:sp>
      <p:sp>
        <p:nvSpPr>
          <p:cNvPr id="71" name="TextBox 70"/>
          <p:cNvSpPr txBox="1"/>
          <p:nvPr/>
        </p:nvSpPr>
        <p:spPr>
          <a:xfrm>
            <a:off x="1560573" y="2836687"/>
            <a:ext cx="2168674" cy="1477328"/>
          </a:xfrm>
          <a:prstGeom prst="rect">
            <a:avLst/>
          </a:prstGeom>
          <a:solidFill>
            <a:schemeClr val="accent5">
              <a:lumMod val="40000"/>
              <a:lumOff val="60000"/>
            </a:schemeClr>
          </a:solidFill>
        </p:spPr>
        <p:txBody>
          <a:bodyPr wrap="square" rtlCol="1">
            <a:spAutoFit/>
          </a:bodyPr>
          <a:lstStyle/>
          <a:p>
            <a:r>
              <a:rPr lang="he-IL" dirty="0"/>
              <a:t>וגם אם קידושי שרה אינם קידושין, לרבקה  אסור </a:t>
            </a:r>
            <a:r>
              <a:rPr lang="he-IL" dirty="0" err="1"/>
              <a:t>להתייבם</a:t>
            </a:r>
            <a:r>
              <a:rPr lang="he-IL" dirty="0"/>
              <a:t> משום שהיא צרת לאה,</a:t>
            </a:r>
          </a:p>
          <a:p>
            <a:endParaRPr lang="he-IL" dirty="0"/>
          </a:p>
        </p:txBody>
      </p:sp>
      <p:sp>
        <p:nvSpPr>
          <p:cNvPr id="72" name="לחצן פעולה: בית 71">
            <a:hlinkClick r:id="" action="ppaction://hlinkshowjump?jump=firstslide" highlightClick="1"/>
          </p:cNvPr>
          <p:cNvSpPr/>
          <p:nvPr/>
        </p:nvSpPr>
        <p:spPr>
          <a:xfrm>
            <a:off x="11129818" y="1107721"/>
            <a:ext cx="581891" cy="578501"/>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73" name="תצוגת שקופית 55">
            <a:hlinkClick r:id="" action="ppaction://noaction"/>
            <a:extLst>
              <a:ext uri="{FF2B5EF4-FFF2-40B4-BE49-F238E27FC236}">
                <a16:creationId xmlns:a16="http://schemas.microsoft.com/office/drawing/2014/main" id="{E668C22F-36FE-4E05-A7C8-E92894D355C8}"/>
              </a:ext>
            </a:extLst>
          </p:cNvPr>
          <p:cNvPicPr>
            <a:picLocks noGrp="1" noRot="1" noChangeAspect="1" noMove="1" noResize="1" noEditPoints="1" noAdjustHandles="1" noChangeArrowheads="1" noChangeShapeType="1"/>
          </p:cNvPicPr>
          <p:nvPr/>
        </p:nvPicPr>
        <p:blipFill>
          <a:blip r:embed="rId10"/>
          <a:stretch>
            <a:fillRect/>
          </a:stretch>
        </p:blipFill>
        <p:spPr>
          <a:xfrm>
            <a:off x="10186857" y="5911133"/>
            <a:ext cx="1582993" cy="890434"/>
          </a:xfrm>
          <a:prstGeom prst="rect">
            <a:avLst/>
          </a:prstGeom>
          <a:ln w="3175">
            <a:solidFill>
              <a:prstClr val="ltGray"/>
            </a:solidFill>
          </a:ln>
        </p:spPr>
      </p:pic>
      <p:sp>
        <p:nvSpPr>
          <p:cNvPr id="74" name="מלבן 73">
            <a:extLst>
              <a:ext uri="{FF2B5EF4-FFF2-40B4-BE49-F238E27FC236}">
                <a16:creationId xmlns:a16="http://schemas.microsoft.com/office/drawing/2014/main" id="{2D40AE29-4449-41C2-8F8B-62014C662EC2}"/>
              </a:ext>
            </a:extLst>
          </p:cNvPr>
          <p:cNvSpPr/>
          <p:nvPr/>
        </p:nvSpPr>
        <p:spPr>
          <a:xfrm>
            <a:off x="10182124" y="5461709"/>
            <a:ext cx="1529585" cy="369332"/>
          </a:xfrm>
          <a:prstGeom prst="rect">
            <a:avLst/>
          </a:prstGeom>
        </p:spPr>
        <p:txBody>
          <a:bodyPr wrap="none">
            <a:spAutoFit/>
          </a:bodyPr>
          <a:lstStyle/>
          <a:p>
            <a:r>
              <a:rPr lang="he-IL" dirty="0"/>
              <a:t>להמשך הגמרא</a:t>
            </a:r>
          </a:p>
        </p:txBody>
      </p:sp>
    </p:spTree>
    <p:extLst>
      <p:ext uri="{BB962C8B-B14F-4D97-AF65-F5344CB8AC3E}">
        <p14:creationId xmlns:p14="http://schemas.microsoft.com/office/powerpoint/2010/main" val="44758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wipe(right)">
                                      <p:cBhvr>
                                        <p:cTn id="7" dur="100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 calcmode="lin" valueType="num">
                                      <p:cBhvr>
                                        <p:cTn id="12" dur="1000" fill="hold"/>
                                        <p:tgtEl>
                                          <p:spTgt spid="34"/>
                                        </p:tgtEl>
                                        <p:attrNameLst>
                                          <p:attrName>ppt_w</p:attrName>
                                        </p:attrNameLst>
                                      </p:cBhvr>
                                      <p:tavLst>
                                        <p:tav tm="0">
                                          <p:val>
                                            <p:fltVal val="0"/>
                                          </p:val>
                                        </p:tav>
                                        <p:tav tm="100000">
                                          <p:val>
                                            <p:strVal val="#ppt_w"/>
                                          </p:val>
                                        </p:tav>
                                      </p:tavLst>
                                    </p:anim>
                                    <p:anim calcmode="lin" valueType="num">
                                      <p:cBhvr>
                                        <p:cTn id="13" dur="1000" fill="hold"/>
                                        <p:tgtEl>
                                          <p:spTgt spid="34"/>
                                        </p:tgtEl>
                                        <p:attrNameLst>
                                          <p:attrName>ppt_h</p:attrName>
                                        </p:attrNameLst>
                                      </p:cBhvr>
                                      <p:tavLst>
                                        <p:tav tm="0">
                                          <p:val>
                                            <p:fltVal val="0"/>
                                          </p:val>
                                        </p:tav>
                                        <p:tav tm="100000">
                                          <p:val>
                                            <p:strVal val="#ppt_h"/>
                                          </p:val>
                                        </p:tav>
                                      </p:tavLst>
                                    </p:anim>
                                    <p:anim calcmode="lin" valueType="num">
                                      <p:cBhvr>
                                        <p:cTn id="14" dur="1000" fill="hold"/>
                                        <p:tgtEl>
                                          <p:spTgt spid="34"/>
                                        </p:tgtEl>
                                        <p:attrNameLst>
                                          <p:attrName>style.rotation</p:attrName>
                                        </p:attrNameLst>
                                      </p:cBhvr>
                                      <p:tavLst>
                                        <p:tav tm="0">
                                          <p:val>
                                            <p:fltVal val="90"/>
                                          </p:val>
                                        </p:tav>
                                        <p:tav tm="100000">
                                          <p:val>
                                            <p:fltVal val="0"/>
                                          </p:val>
                                        </p:tav>
                                      </p:tavLst>
                                    </p:anim>
                                    <p:animEffect transition="in" filter="fade">
                                      <p:cBhvr>
                                        <p:cTn id="15" dur="1000"/>
                                        <p:tgtEl>
                                          <p:spTgt spid="34"/>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par>
                                <p:cTn id="20" presetID="1" presetClass="entr" presetSubtype="0" fill="hold" nodeType="withEffect">
                                  <p:stCondLst>
                                    <p:cond delay="0"/>
                                  </p:stCondLst>
                                  <p:childTnLst>
                                    <p:set>
                                      <p:cBhvr>
                                        <p:cTn id="21" dur="1" fill="hold">
                                          <p:stCondLst>
                                            <p:cond delay="0"/>
                                          </p:stCondLst>
                                        </p:cTn>
                                        <p:tgtEl>
                                          <p:spTgt spid="27"/>
                                        </p:tgtEl>
                                        <p:attrNameLst>
                                          <p:attrName>style.visibility</p:attrName>
                                        </p:attrNameLst>
                                      </p:cBhvr>
                                      <p:to>
                                        <p:strVal val="visible"/>
                                      </p:to>
                                    </p:set>
                                  </p:childTnLst>
                                </p:cTn>
                              </p:par>
                              <p:par>
                                <p:cTn id="22" presetID="2" presetClass="entr" presetSubtype="9" fill="hold" nodeType="withEffect">
                                  <p:stCondLst>
                                    <p:cond delay="0"/>
                                  </p:stCondLst>
                                  <p:childTnLst>
                                    <p:set>
                                      <p:cBhvr>
                                        <p:cTn id="23" dur="1" fill="hold">
                                          <p:stCondLst>
                                            <p:cond delay="0"/>
                                          </p:stCondLst>
                                        </p:cTn>
                                        <p:tgtEl>
                                          <p:spTgt spid="32"/>
                                        </p:tgtEl>
                                        <p:attrNameLst>
                                          <p:attrName>style.visibility</p:attrName>
                                        </p:attrNameLst>
                                      </p:cBhvr>
                                      <p:to>
                                        <p:strVal val="visible"/>
                                      </p:to>
                                    </p:set>
                                    <p:anim calcmode="lin" valueType="num">
                                      <p:cBhvr additive="base">
                                        <p:cTn id="24" dur="500" fill="hold"/>
                                        <p:tgtEl>
                                          <p:spTgt spid="32"/>
                                        </p:tgtEl>
                                        <p:attrNameLst>
                                          <p:attrName>ppt_x</p:attrName>
                                        </p:attrNameLst>
                                      </p:cBhvr>
                                      <p:tavLst>
                                        <p:tav tm="0">
                                          <p:val>
                                            <p:strVal val="0-#ppt_w/2"/>
                                          </p:val>
                                        </p:tav>
                                        <p:tav tm="100000">
                                          <p:val>
                                            <p:strVal val="#ppt_x"/>
                                          </p:val>
                                        </p:tav>
                                      </p:tavLst>
                                    </p:anim>
                                    <p:anim calcmode="lin" valueType="num">
                                      <p:cBhvr additive="base">
                                        <p:cTn id="25" dur="500" fill="hold"/>
                                        <p:tgtEl>
                                          <p:spTgt spid="32"/>
                                        </p:tgtEl>
                                        <p:attrNameLst>
                                          <p:attrName>ppt_y</p:attrName>
                                        </p:attrNameLst>
                                      </p:cBhvr>
                                      <p:tavLst>
                                        <p:tav tm="0">
                                          <p:val>
                                            <p:strVal val="0-#ppt_h/2"/>
                                          </p:val>
                                        </p:tav>
                                        <p:tav tm="100000">
                                          <p:val>
                                            <p:strVal val="#ppt_y"/>
                                          </p:val>
                                        </p:tav>
                                      </p:tavLst>
                                    </p:anim>
                                  </p:childTnLst>
                                </p:cTn>
                              </p:par>
                              <p:par>
                                <p:cTn id="26" presetID="2" presetClass="entr" presetSubtype="3" fill="hold" nodeType="withEffect">
                                  <p:stCondLst>
                                    <p:cond delay="0"/>
                                  </p:stCondLst>
                                  <p:childTnLst>
                                    <p:set>
                                      <p:cBhvr>
                                        <p:cTn id="27" dur="1" fill="hold">
                                          <p:stCondLst>
                                            <p:cond delay="0"/>
                                          </p:stCondLst>
                                        </p:cTn>
                                        <p:tgtEl>
                                          <p:spTgt spid="31"/>
                                        </p:tgtEl>
                                        <p:attrNameLst>
                                          <p:attrName>style.visibility</p:attrName>
                                        </p:attrNameLst>
                                      </p:cBhvr>
                                      <p:to>
                                        <p:strVal val="visible"/>
                                      </p:to>
                                    </p:set>
                                    <p:anim calcmode="lin" valueType="num">
                                      <p:cBhvr additive="base">
                                        <p:cTn id="28" dur="500" fill="hold"/>
                                        <p:tgtEl>
                                          <p:spTgt spid="31"/>
                                        </p:tgtEl>
                                        <p:attrNameLst>
                                          <p:attrName>ppt_x</p:attrName>
                                        </p:attrNameLst>
                                      </p:cBhvr>
                                      <p:tavLst>
                                        <p:tav tm="0">
                                          <p:val>
                                            <p:strVal val="1+#ppt_w/2"/>
                                          </p:val>
                                        </p:tav>
                                        <p:tav tm="100000">
                                          <p:val>
                                            <p:strVal val="#ppt_x"/>
                                          </p:val>
                                        </p:tav>
                                      </p:tavLst>
                                    </p:anim>
                                    <p:anim calcmode="lin" valueType="num">
                                      <p:cBhvr additive="base">
                                        <p:cTn id="29" dur="500" fill="hold"/>
                                        <p:tgtEl>
                                          <p:spTgt spid="31"/>
                                        </p:tgtEl>
                                        <p:attrNameLst>
                                          <p:attrName>ppt_y</p:attrName>
                                        </p:attrNameLst>
                                      </p:cBhvr>
                                      <p:tavLst>
                                        <p:tav tm="0">
                                          <p:val>
                                            <p:strVal val="0-#ppt_h/2"/>
                                          </p:val>
                                        </p:tav>
                                        <p:tav tm="100000">
                                          <p:val>
                                            <p:strVal val="#ppt_y"/>
                                          </p:val>
                                        </p:tav>
                                      </p:tavLst>
                                    </p:anim>
                                  </p:childTnLst>
                                </p:cTn>
                              </p:par>
                            </p:childTnLst>
                          </p:cTn>
                        </p:par>
                        <p:par>
                          <p:cTn id="30" fill="hold">
                            <p:stCondLst>
                              <p:cond delay="1500"/>
                            </p:stCondLst>
                            <p:childTnLst>
                              <p:par>
                                <p:cTn id="31" presetID="22" presetClass="entr" presetSubtype="4" fill="hold" nodeType="after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down)">
                                      <p:cBhvr>
                                        <p:cTn id="33" dur="500"/>
                                        <p:tgtEl>
                                          <p:spTgt spid="12"/>
                                        </p:tgtEl>
                                      </p:cBhvr>
                                    </p:animEffect>
                                  </p:childTnLst>
                                </p:cTn>
                              </p:par>
                            </p:childTnLst>
                          </p:cTn>
                        </p:par>
                        <p:par>
                          <p:cTn id="34" fill="hold">
                            <p:stCondLst>
                              <p:cond delay="2000"/>
                            </p:stCondLst>
                            <p:childTnLst>
                              <p:par>
                                <p:cTn id="35" presetID="31" presetClass="entr" presetSubtype="0" fill="hold" grpId="0" nodeType="afterEffect">
                                  <p:stCondLst>
                                    <p:cond delay="250"/>
                                  </p:stCondLst>
                                  <p:childTnLst>
                                    <p:set>
                                      <p:cBhvr>
                                        <p:cTn id="36" dur="1" fill="hold">
                                          <p:stCondLst>
                                            <p:cond delay="0"/>
                                          </p:stCondLst>
                                        </p:cTn>
                                        <p:tgtEl>
                                          <p:spTgt spid="35"/>
                                        </p:tgtEl>
                                        <p:attrNameLst>
                                          <p:attrName>style.visibility</p:attrName>
                                        </p:attrNameLst>
                                      </p:cBhvr>
                                      <p:to>
                                        <p:strVal val="visible"/>
                                      </p:to>
                                    </p:set>
                                    <p:anim calcmode="lin" valueType="num">
                                      <p:cBhvr>
                                        <p:cTn id="37" dur="1000" fill="hold"/>
                                        <p:tgtEl>
                                          <p:spTgt spid="35"/>
                                        </p:tgtEl>
                                        <p:attrNameLst>
                                          <p:attrName>ppt_w</p:attrName>
                                        </p:attrNameLst>
                                      </p:cBhvr>
                                      <p:tavLst>
                                        <p:tav tm="0">
                                          <p:val>
                                            <p:fltVal val="0"/>
                                          </p:val>
                                        </p:tav>
                                        <p:tav tm="100000">
                                          <p:val>
                                            <p:strVal val="#ppt_w"/>
                                          </p:val>
                                        </p:tav>
                                      </p:tavLst>
                                    </p:anim>
                                    <p:anim calcmode="lin" valueType="num">
                                      <p:cBhvr>
                                        <p:cTn id="38" dur="1000" fill="hold"/>
                                        <p:tgtEl>
                                          <p:spTgt spid="35"/>
                                        </p:tgtEl>
                                        <p:attrNameLst>
                                          <p:attrName>ppt_h</p:attrName>
                                        </p:attrNameLst>
                                      </p:cBhvr>
                                      <p:tavLst>
                                        <p:tav tm="0">
                                          <p:val>
                                            <p:fltVal val="0"/>
                                          </p:val>
                                        </p:tav>
                                        <p:tav tm="100000">
                                          <p:val>
                                            <p:strVal val="#ppt_h"/>
                                          </p:val>
                                        </p:tav>
                                      </p:tavLst>
                                    </p:anim>
                                    <p:anim calcmode="lin" valueType="num">
                                      <p:cBhvr>
                                        <p:cTn id="39" dur="1000" fill="hold"/>
                                        <p:tgtEl>
                                          <p:spTgt spid="35"/>
                                        </p:tgtEl>
                                        <p:attrNameLst>
                                          <p:attrName>style.rotation</p:attrName>
                                        </p:attrNameLst>
                                      </p:cBhvr>
                                      <p:tavLst>
                                        <p:tav tm="0">
                                          <p:val>
                                            <p:fltVal val="90"/>
                                          </p:val>
                                        </p:tav>
                                        <p:tav tm="100000">
                                          <p:val>
                                            <p:fltVal val="0"/>
                                          </p:val>
                                        </p:tav>
                                      </p:tavLst>
                                    </p:anim>
                                    <p:animEffect transition="in" filter="fade">
                                      <p:cBhvr>
                                        <p:cTn id="40" dur="1000"/>
                                        <p:tgtEl>
                                          <p:spTgt spid="35"/>
                                        </p:tgtEl>
                                      </p:cBhvr>
                                    </p:animEffect>
                                  </p:childTnLst>
                                </p:cTn>
                              </p:par>
                            </p:childTnLst>
                          </p:cTn>
                        </p:par>
                        <p:par>
                          <p:cTn id="41" fill="hold">
                            <p:stCondLst>
                              <p:cond delay="3250"/>
                            </p:stCondLst>
                            <p:childTnLst>
                              <p:par>
                                <p:cTn id="42" presetID="2" presetClass="entr" presetSubtype="9" fill="hold" nodeType="afterEffect">
                                  <p:stCondLst>
                                    <p:cond delay="0"/>
                                  </p:stCondLst>
                                  <p:childTnLst>
                                    <p:set>
                                      <p:cBhvr>
                                        <p:cTn id="43" dur="1" fill="hold">
                                          <p:stCondLst>
                                            <p:cond delay="0"/>
                                          </p:stCondLst>
                                        </p:cTn>
                                        <p:tgtEl>
                                          <p:spTgt spid="30"/>
                                        </p:tgtEl>
                                        <p:attrNameLst>
                                          <p:attrName>style.visibility</p:attrName>
                                        </p:attrNameLst>
                                      </p:cBhvr>
                                      <p:to>
                                        <p:strVal val="visible"/>
                                      </p:to>
                                    </p:set>
                                    <p:anim calcmode="lin" valueType="num">
                                      <p:cBhvr additive="base">
                                        <p:cTn id="44" dur="500" fill="hold"/>
                                        <p:tgtEl>
                                          <p:spTgt spid="30"/>
                                        </p:tgtEl>
                                        <p:attrNameLst>
                                          <p:attrName>ppt_x</p:attrName>
                                        </p:attrNameLst>
                                      </p:cBhvr>
                                      <p:tavLst>
                                        <p:tav tm="0">
                                          <p:val>
                                            <p:strVal val="0-#ppt_w/2"/>
                                          </p:val>
                                        </p:tav>
                                        <p:tav tm="100000">
                                          <p:val>
                                            <p:strVal val="#ppt_x"/>
                                          </p:val>
                                        </p:tav>
                                      </p:tavLst>
                                    </p:anim>
                                    <p:anim calcmode="lin" valueType="num">
                                      <p:cBhvr additive="base">
                                        <p:cTn id="45" dur="500" fill="hold"/>
                                        <p:tgtEl>
                                          <p:spTgt spid="30"/>
                                        </p:tgtEl>
                                        <p:attrNameLst>
                                          <p:attrName>ppt_y</p:attrName>
                                        </p:attrNameLst>
                                      </p:cBhvr>
                                      <p:tavLst>
                                        <p:tav tm="0">
                                          <p:val>
                                            <p:strVal val="0-#ppt_h/2"/>
                                          </p:val>
                                        </p:tav>
                                        <p:tav tm="100000">
                                          <p:val>
                                            <p:strVal val="#ppt_y"/>
                                          </p:val>
                                        </p:tav>
                                      </p:tavLst>
                                    </p:anim>
                                  </p:childTnLst>
                                </p:cTn>
                              </p:par>
                            </p:childTnLst>
                          </p:cTn>
                        </p:par>
                        <p:par>
                          <p:cTn id="46" fill="hold">
                            <p:stCondLst>
                              <p:cond delay="3750"/>
                            </p:stCondLst>
                            <p:childTnLst>
                              <p:par>
                                <p:cTn id="47" presetID="2" presetClass="entr" presetSubtype="3" fill="hold" nodeType="afterEffect">
                                  <p:stCondLst>
                                    <p:cond delay="0"/>
                                  </p:stCondLst>
                                  <p:childTnLst>
                                    <p:set>
                                      <p:cBhvr>
                                        <p:cTn id="48" dur="1" fill="hold">
                                          <p:stCondLst>
                                            <p:cond delay="0"/>
                                          </p:stCondLst>
                                        </p:cTn>
                                        <p:tgtEl>
                                          <p:spTgt spid="33"/>
                                        </p:tgtEl>
                                        <p:attrNameLst>
                                          <p:attrName>style.visibility</p:attrName>
                                        </p:attrNameLst>
                                      </p:cBhvr>
                                      <p:to>
                                        <p:strVal val="visible"/>
                                      </p:to>
                                    </p:set>
                                    <p:anim calcmode="lin" valueType="num">
                                      <p:cBhvr additive="base">
                                        <p:cTn id="49" dur="500" fill="hold"/>
                                        <p:tgtEl>
                                          <p:spTgt spid="33"/>
                                        </p:tgtEl>
                                        <p:attrNameLst>
                                          <p:attrName>ppt_x</p:attrName>
                                        </p:attrNameLst>
                                      </p:cBhvr>
                                      <p:tavLst>
                                        <p:tav tm="0">
                                          <p:val>
                                            <p:strVal val="1+#ppt_w/2"/>
                                          </p:val>
                                        </p:tav>
                                        <p:tav tm="100000">
                                          <p:val>
                                            <p:strVal val="#ppt_x"/>
                                          </p:val>
                                        </p:tav>
                                      </p:tavLst>
                                    </p:anim>
                                    <p:anim calcmode="lin" valueType="num">
                                      <p:cBhvr additive="base">
                                        <p:cTn id="50" dur="500" fill="hold"/>
                                        <p:tgtEl>
                                          <p:spTgt spid="33"/>
                                        </p:tgtEl>
                                        <p:attrNameLst>
                                          <p:attrName>ppt_y</p:attrName>
                                        </p:attrNameLst>
                                      </p:cBhvr>
                                      <p:tavLst>
                                        <p:tav tm="0">
                                          <p:val>
                                            <p:strVal val="0-#ppt_h/2"/>
                                          </p:val>
                                        </p:tav>
                                        <p:tav tm="100000">
                                          <p:val>
                                            <p:strVal val="#ppt_y"/>
                                          </p:val>
                                        </p:tav>
                                      </p:tavLst>
                                    </p:anim>
                                  </p:childTnLst>
                                </p:cTn>
                              </p:par>
                            </p:childTnLst>
                          </p:cTn>
                        </p:par>
                        <p:par>
                          <p:cTn id="51" fill="hold">
                            <p:stCondLst>
                              <p:cond delay="4250"/>
                            </p:stCondLst>
                            <p:childTnLst>
                              <p:par>
                                <p:cTn id="52" presetID="22" presetClass="entr" presetSubtype="4" fill="hold" nodeType="afterEffect">
                                  <p:stCondLst>
                                    <p:cond delay="250"/>
                                  </p:stCondLst>
                                  <p:childTnLst>
                                    <p:set>
                                      <p:cBhvr>
                                        <p:cTn id="53" dur="1" fill="hold">
                                          <p:stCondLst>
                                            <p:cond delay="0"/>
                                          </p:stCondLst>
                                        </p:cTn>
                                        <p:tgtEl>
                                          <p:spTgt spid="21"/>
                                        </p:tgtEl>
                                        <p:attrNameLst>
                                          <p:attrName>style.visibility</p:attrName>
                                        </p:attrNameLst>
                                      </p:cBhvr>
                                      <p:to>
                                        <p:strVal val="visible"/>
                                      </p:to>
                                    </p:set>
                                    <p:animEffect transition="in" filter="wipe(down)">
                                      <p:cBhvr>
                                        <p:cTn id="54" dur="500"/>
                                        <p:tgtEl>
                                          <p:spTgt spid="21"/>
                                        </p:tgtEl>
                                      </p:cBhvr>
                                    </p:animEffect>
                                  </p:childTnLst>
                                </p:cTn>
                              </p:par>
                            </p:childTnLst>
                          </p:cTn>
                        </p:par>
                        <p:par>
                          <p:cTn id="55" fill="hold">
                            <p:stCondLst>
                              <p:cond delay="5000"/>
                            </p:stCondLst>
                            <p:childTnLst>
                              <p:par>
                                <p:cTn id="56" presetID="2" presetClass="entr" presetSubtype="9" fill="hold" nodeType="afterEffect">
                                  <p:stCondLst>
                                    <p:cond delay="0"/>
                                  </p:stCondLst>
                                  <p:childTnLst>
                                    <p:set>
                                      <p:cBhvr>
                                        <p:cTn id="57" dur="1" fill="hold">
                                          <p:stCondLst>
                                            <p:cond delay="0"/>
                                          </p:stCondLst>
                                        </p:cTn>
                                        <p:tgtEl>
                                          <p:spTgt spid="38"/>
                                        </p:tgtEl>
                                        <p:attrNameLst>
                                          <p:attrName>style.visibility</p:attrName>
                                        </p:attrNameLst>
                                      </p:cBhvr>
                                      <p:to>
                                        <p:strVal val="visible"/>
                                      </p:to>
                                    </p:set>
                                    <p:anim calcmode="lin" valueType="num">
                                      <p:cBhvr additive="base">
                                        <p:cTn id="58" dur="500" fill="hold"/>
                                        <p:tgtEl>
                                          <p:spTgt spid="38"/>
                                        </p:tgtEl>
                                        <p:attrNameLst>
                                          <p:attrName>ppt_x</p:attrName>
                                        </p:attrNameLst>
                                      </p:cBhvr>
                                      <p:tavLst>
                                        <p:tav tm="0">
                                          <p:val>
                                            <p:strVal val="0-#ppt_w/2"/>
                                          </p:val>
                                        </p:tav>
                                        <p:tav tm="100000">
                                          <p:val>
                                            <p:strVal val="#ppt_x"/>
                                          </p:val>
                                        </p:tav>
                                      </p:tavLst>
                                    </p:anim>
                                    <p:anim calcmode="lin" valueType="num">
                                      <p:cBhvr additive="base">
                                        <p:cTn id="59" dur="500" fill="hold"/>
                                        <p:tgtEl>
                                          <p:spTgt spid="38"/>
                                        </p:tgtEl>
                                        <p:attrNameLst>
                                          <p:attrName>ppt_y</p:attrName>
                                        </p:attrNameLst>
                                      </p:cBhvr>
                                      <p:tavLst>
                                        <p:tav tm="0">
                                          <p:val>
                                            <p:strVal val="0-#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nodeType="click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wipe(down)">
                                      <p:cBhvr>
                                        <p:cTn id="64" dur="500"/>
                                        <p:tgtEl>
                                          <p:spTgt spid="24"/>
                                        </p:tgtEl>
                                      </p:cBhvr>
                                    </p:animEffect>
                                  </p:childTnLst>
                                </p:cTn>
                              </p:par>
                            </p:childTnLst>
                          </p:cTn>
                        </p:par>
                        <p:par>
                          <p:cTn id="65" fill="hold">
                            <p:stCondLst>
                              <p:cond delay="500"/>
                            </p:stCondLst>
                            <p:childTnLst>
                              <p:par>
                                <p:cTn id="66" presetID="2" presetClass="entr" presetSubtype="9" fill="hold" nodeType="afterEffect">
                                  <p:stCondLst>
                                    <p:cond delay="0"/>
                                  </p:stCondLst>
                                  <p:childTnLst>
                                    <p:set>
                                      <p:cBhvr>
                                        <p:cTn id="67" dur="1" fill="hold">
                                          <p:stCondLst>
                                            <p:cond delay="0"/>
                                          </p:stCondLst>
                                        </p:cTn>
                                        <p:tgtEl>
                                          <p:spTgt spid="41"/>
                                        </p:tgtEl>
                                        <p:attrNameLst>
                                          <p:attrName>style.visibility</p:attrName>
                                        </p:attrNameLst>
                                      </p:cBhvr>
                                      <p:to>
                                        <p:strVal val="visible"/>
                                      </p:to>
                                    </p:set>
                                    <p:anim calcmode="lin" valueType="num">
                                      <p:cBhvr additive="base">
                                        <p:cTn id="68" dur="500" fill="hold"/>
                                        <p:tgtEl>
                                          <p:spTgt spid="41"/>
                                        </p:tgtEl>
                                        <p:attrNameLst>
                                          <p:attrName>ppt_x</p:attrName>
                                        </p:attrNameLst>
                                      </p:cBhvr>
                                      <p:tavLst>
                                        <p:tav tm="0">
                                          <p:val>
                                            <p:strVal val="0-#ppt_w/2"/>
                                          </p:val>
                                        </p:tav>
                                        <p:tav tm="100000">
                                          <p:val>
                                            <p:strVal val="#ppt_x"/>
                                          </p:val>
                                        </p:tav>
                                      </p:tavLst>
                                    </p:anim>
                                    <p:anim calcmode="lin" valueType="num">
                                      <p:cBhvr additive="base">
                                        <p:cTn id="69" dur="500" fill="hold"/>
                                        <p:tgtEl>
                                          <p:spTgt spid="41"/>
                                        </p:tgtEl>
                                        <p:attrNameLst>
                                          <p:attrName>ppt_y</p:attrName>
                                        </p:attrNameLst>
                                      </p:cBhvr>
                                      <p:tavLst>
                                        <p:tav tm="0">
                                          <p:val>
                                            <p:strVal val="0-#ppt_h/2"/>
                                          </p:val>
                                        </p:tav>
                                        <p:tav tm="100000">
                                          <p:val>
                                            <p:strVal val="#ppt_y"/>
                                          </p:val>
                                        </p:tav>
                                      </p:tavLst>
                                    </p:anim>
                                  </p:childTnLst>
                                </p:cTn>
                              </p:par>
                            </p:childTnLst>
                          </p:cTn>
                        </p:par>
                        <p:par>
                          <p:cTn id="70" fill="hold">
                            <p:stCondLst>
                              <p:cond delay="1000"/>
                            </p:stCondLst>
                            <p:childTnLst>
                              <p:par>
                                <p:cTn id="71" presetID="22" presetClass="entr" presetSubtype="4" fill="hold" nodeType="after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wipe(down)">
                                      <p:cBhvr>
                                        <p:cTn id="73" dur="500"/>
                                        <p:tgtEl>
                                          <p:spTgt spid="18"/>
                                        </p:tgtEl>
                                      </p:cBhvr>
                                    </p:animEffect>
                                  </p:childTnLst>
                                </p:cTn>
                              </p:par>
                            </p:childTnLst>
                          </p:cTn>
                        </p:par>
                        <p:par>
                          <p:cTn id="74" fill="hold">
                            <p:stCondLst>
                              <p:cond delay="1500"/>
                            </p:stCondLst>
                            <p:childTnLst>
                              <p:par>
                                <p:cTn id="75" presetID="16" presetClass="entr" presetSubtype="21" fill="hold" grpId="0" nodeType="after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barn(inVertical)">
                                      <p:cBhvr>
                                        <p:cTn id="77" dur="500"/>
                                        <p:tgtEl>
                                          <p:spTgt spid="36"/>
                                        </p:tgtEl>
                                      </p:cBhvr>
                                    </p:animEffect>
                                  </p:childTnLst>
                                </p:cTn>
                              </p:par>
                              <p:par>
                                <p:cTn id="78" presetID="31" presetClass="entr" presetSubtype="0" fill="hold" grpId="0" nodeType="withEffect">
                                  <p:stCondLst>
                                    <p:cond delay="0"/>
                                  </p:stCondLst>
                                  <p:childTnLst>
                                    <p:set>
                                      <p:cBhvr>
                                        <p:cTn id="79" dur="1" fill="hold">
                                          <p:stCondLst>
                                            <p:cond delay="0"/>
                                          </p:stCondLst>
                                        </p:cTn>
                                        <p:tgtEl>
                                          <p:spTgt spid="37"/>
                                        </p:tgtEl>
                                        <p:attrNameLst>
                                          <p:attrName>style.visibility</p:attrName>
                                        </p:attrNameLst>
                                      </p:cBhvr>
                                      <p:to>
                                        <p:strVal val="visible"/>
                                      </p:to>
                                    </p:set>
                                    <p:anim calcmode="lin" valueType="num">
                                      <p:cBhvr>
                                        <p:cTn id="80" dur="1000" fill="hold"/>
                                        <p:tgtEl>
                                          <p:spTgt spid="37"/>
                                        </p:tgtEl>
                                        <p:attrNameLst>
                                          <p:attrName>ppt_w</p:attrName>
                                        </p:attrNameLst>
                                      </p:cBhvr>
                                      <p:tavLst>
                                        <p:tav tm="0">
                                          <p:val>
                                            <p:fltVal val="0"/>
                                          </p:val>
                                        </p:tav>
                                        <p:tav tm="100000">
                                          <p:val>
                                            <p:strVal val="#ppt_w"/>
                                          </p:val>
                                        </p:tav>
                                      </p:tavLst>
                                    </p:anim>
                                    <p:anim calcmode="lin" valueType="num">
                                      <p:cBhvr>
                                        <p:cTn id="81" dur="1000" fill="hold"/>
                                        <p:tgtEl>
                                          <p:spTgt spid="37"/>
                                        </p:tgtEl>
                                        <p:attrNameLst>
                                          <p:attrName>ppt_h</p:attrName>
                                        </p:attrNameLst>
                                      </p:cBhvr>
                                      <p:tavLst>
                                        <p:tav tm="0">
                                          <p:val>
                                            <p:fltVal val="0"/>
                                          </p:val>
                                        </p:tav>
                                        <p:tav tm="100000">
                                          <p:val>
                                            <p:strVal val="#ppt_h"/>
                                          </p:val>
                                        </p:tav>
                                      </p:tavLst>
                                    </p:anim>
                                    <p:anim calcmode="lin" valueType="num">
                                      <p:cBhvr>
                                        <p:cTn id="82" dur="1000" fill="hold"/>
                                        <p:tgtEl>
                                          <p:spTgt spid="37"/>
                                        </p:tgtEl>
                                        <p:attrNameLst>
                                          <p:attrName>style.rotation</p:attrName>
                                        </p:attrNameLst>
                                      </p:cBhvr>
                                      <p:tavLst>
                                        <p:tav tm="0">
                                          <p:val>
                                            <p:fltVal val="90"/>
                                          </p:val>
                                        </p:tav>
                                        <p:tav tm="100000">
                                          <p:val>
                                            <p:fltVal val="0"/>
                                          </p:val>
                                        </p:tav>
                                      </p:tavLst>
                                    </p:anim>
                                    <p:animEffect transition="in" filter="fade">
                                      <p:cBhvr>
                                        <p:cTn id="83" dur="1000"/>
                                        <p:tgtEl>
                                          <p:spTgt spid="37"/>
                                        </p:tgtEl>
                                      </p:cBhvr>
                                    </p:animEffect>
                                  </p:childTnLst>
                                </p:cTn>
                              </p:par>
                            </p:childTnLst>
                          </p:cTn>
                        </p:par>
                        <p:par>
                          <p:cTn id="84" fill="hold">
                            <p:stCondLst>
                              <p:cond delay="2500"/>
                            </p:stCondLst>
                            <p:childTnLst>
                              <p:par>
                                <p:cTn id="85" presetID="2" presetClass="entr" presetSubtype="3" fill="hold" nodeType="afterEffect">
                                  <p:stCondLst>
                                    <p:cond delay="0"/>
                                  </p:stCondLst>
                                  <p:childTnLst>
                                    <p:set>
                                      <p:cBhvr>
                                        <p:cTn id="86" dur="1" fill="hold">
                                          <p:stCondLst>
                                            <p:cond delay="0"/>
                                          </p:stCondLst>
                                        </p:cTn>
                                        <p:tgtEl>
                                          <p:spTgt spid="55"/>
                                        </p:tgtEl>
                                        <p:attrNameLst>
                                          <p:attrName>style.visibility</p:attrName>
                                        </p:attrNameLst>
                                      </p:cBhvr>
                                      <p:to>
                                        <p:strVal val="visible"/>
                                      </p:to>
                                    </p:set>
                                    <p:anim calcmode="lin" valueType="num">
                                      <p:cBhvr additive="base">
                                        <p:cTn id="87" dur="500" fill="hold"/>
                                        <p:tgtEl>
                                          <p:spTgt spid="55"/>
                                        </p:tgtEl>
                                        <p:attrNameLst>
                                          <p:attrName>ppt_x</p:attrName>
                                        </p:attrNameLst>
                                      </p:cBhvr>
                                      <p:tavLst>
                                        <p:tav tm="0">
                                          <p:val>
                                            <p:strVal val="1+#ppt_w/2"/>
                                          </p:val>
                                        </p:tav>
                                        <p:tav tm="100000">
                                          <p:val>
                                            <p:strVal val="#ppt_x"/>
                                          </p:val>
                                        </p:tav>
                                      </p:tavLst>
                                    </p:anim>
                                    <p:anim calcmode="lin" valueType="num">
                                      <p:cBhvr additive="base">
                                        <p:cTn id="88" dur="500" fill="hold"/>
                                        <p:tgtEl>
                                          <p:spTgt spid="55"/>
                                        </p:tgtEl>
                                        <p:attrNameLst>
                                          <p:attrName>ppt_y</p:attrName>
                                        </p:attrNameLst>
                                      </p:cBhvr>
                                      <p:tavLst>
                                        <p:tav tm="0">
                                          <p:val>
                                            <p:strVal val="0-#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9" fill="hold" nodeType="clickEffect">
                                  <p:stCondLst>
                                    <p:cond delay="0"/>
                                  </p:stCondLst>
                                  <p:childTnLst>
                                    <p:set>
                                      <p:cBhvr>
                                        <p:cTn id="92" dur="1" fill="hold">
                                          <p:stCondLst>
                                            <p:cond delay="0"/>
                                          </p:stCondLst>
                                        </p:cTn>
                                        <p:tgtEl>
                                          <p:spTgt spid="46"/>
                                        </p:tgtEl>
                                        <p:attrNameLst>
                                          <p:attrName>style.visibility</p:attrName>
                                        </p:attrNameLst>
                                      </p:cBhvr>
                                      <p:to>
                                        <p:strVal val="visible"/>
                                      </p:to>
                                    </p:set>
                                    <p:anim calcmode="lin" valueType="num">
                                      <p:cBhvr additive="base">
                                        <p:cTn id="93" dur="500" fill="hold"/>
                                        <p:tgtEl>
                                          <p:spTgt spid="46"/>
                                        </p:tgtEl>
                                        <p:attrNameLst>
                                          <p:attrName>ppt_x</p:attrName>
                                        </p:attrNameLst>
                                      </p:cBhvr>
                                      <p:tavLst>
                                        <p:tav tm="0">
                                          <p:val>
                                            <p:strVal val="0-#ppt_w/2"/>
                                          </p:val>
                                        </p:tav>
                                        <p:tav tm="100000">
                                          <p:val>
                                            <p:strVal val="#ppt_x"/>
                                          </p:val>
                                        </p:tav>
                                      </p:tavLst>
                                    </p:anim>
                                    <p:anim calcmode="lin" valueType="num">
                                      <p:cBhvr additive="base">
                                        <p:cTn id="94" dur="500" fill="hold"/>
                                        <p:tgtEl>
                                          <p:spTgt spid="46"/>
                                        </p:tgtEl>
                                        <p:attrNameLst>
                                          <p:attrName>ppt_y</p:attrName>
                                        </p:attrNameLst>
                                      </p:cBhvr>
                                      <p:tavLst>
                                        <p:tav tm="0">
                                          <p:val>
                                            <p:strVal val="0-#ppt_h/2"/>
                                          </p:val>
                                        </p:tav>
                                        <p:tav tm="100000">
                                          <p:val>
                                            <p:strVal val="#ppt_y"/>
                                          </p:val>
                                        </p:tav>
                                      </p:tavLst>
                                    </p:anim>
                                  </p:childTnLst>
                                </p:cTn>
                              </p:par>
                            </p:childTnLst>
                          </p:cTn>
                        </p:par>
                        <p:par>
                          <p:cTn id="95" fill="hold">
                            <p:stCondLst>
                              <p:cond delay="500"/>
                            </p:stCondLst>
                            <p:childTnLst>
                              <p:par>
                                <p:cTn id="96" presetID="6" presetClass="entr" presetSubtype="16" fill="hold" nodeType="afterEffect">
                                  <p:stCondLst>
                                    <p:cond delay="0"/>
                                  </p:stCondLst>
                                  <p:childTnLst>
                                    <p:set>
                                      <p:cBhvr>
                                        <p:cTn id="97" dur="1" fill="hold">
                                          <p:stCondLst>
                                            <p:cond delay="0"/>
                                          </p:stCondLst>
                                        </p:cTn>
                                        <p:tgtEl>
                                          <p:spTgt spid="51"/>
                                        </p:tgtEl>
                                        <p:attrNameLst>
                                          <p:attrName>style.visibility</p:attrName>
                                        </p:attrNameLst>
                                      </p:cBhvr>
                                      <p:to>
                                        <p:strVal val="visible"/>
                                      </p:to>
                                    </p:set>
                                    <p:animEffect transition="in" filter="circle(in)">
                                      <p:cBhvr>
                                        <p:cTn id="98" dur="2000"/>
                                        <p:tgtEl>
                                          <p:spTgt spid="51"/>
                                        </p:tgtEl>
                                      </p:cBhvr>
                                    </p:animEffect>
                                  </p:childTnLst>
                                </p:cTn>
                              </p:par>
                            </p:childTnLst>
                          </p:cTn>
                        </p:par>
                        <p:par>
                          <p:cTn id="99" fill="hold">
                            <p:stCondLst>
                              <p:cond delay="2500"/>
                            </p:stCondLst>
                            <p:childTnLst>
                              <p:par>
                                <p:cTn id="100" presetID="31" presetClass="entr" presetSubtype="0" fill="hold" grpId="0" nodeType="afterEffect">
                                  <p:stCondLst>
                                    <p:cond delay="0"/>
                                  </p:stCondLst>
                                  <p:childTnLst>
                                    <p:set>
                                      <p:cBhvr>
                                        <p:cTn id="101" dur="1" fill="hold">
                                          <p:stCondLst>
                                            <p:cond delay="0"/>
                                          </p:stCondLst>
                                        </p:cTn>
                                        <p:tgtEl>
                                          <p:spTgt spid="54"/>
                                        </p:tgtEl>
                                        <p:attrNameLst>
                                          <p:attrName>style.visibility</p:attrName>
                                        </p:attrNameLst>
                                      </p:cBhvr>
                                      <p:to>
                                        <p:strVal val="visible"/>
                                      </p:to>
                                    </p:set>
                                    <p:anim calcmode="lin" valueType="num">
                                      <p:cBhvr>
                                        <p:cTn id="102" dur="1000" fill="hold"/>
                                        <p:tgtEl>
                                          <p:spTgt spid="54"/>
                                        </p:tgtEl>
                                        <p:attrNameLst>
                                          <p:attrName>ppt_w</p:attrName>
                                        </p:attrNameLst>
                                      </p:cBhvr>
                                      <p:tavLst>
                                        <p:tav tm="0">
                                          <p:val>
                                            <p:fltVal val="0"/>
                                          </p:val>
                                        </p:tav>
                                        <p:tav tm="100000">
                                          <p:val>
                                            <p:strVal val="#ppt_w"/>
                                          </p:val>
                                        </p:tav>
                                      </p:tavLst>
                                    </p:anim>
                                    <p:anim calcmode="lin" valueType="num">
                                      <p:cBhvr>
                                        <p:cTn id="103" dur="1000" fill="hold"/>
                                        <p:tgtEl>
                                          <p:spTgt spid="54"/>
                                        </p:tgtEl>
                                        <p:attrNameLst>
                                          <p:attrName>ppt_h</p:attrName>
                                        </p:attrNameLst>
                                      </p:cBhvr>
                                      <p:tavLst>
                                        <p:tav tm="0">
                                          <p:val>
                                            <p:fltVal val="0"/>
                                          </p:val>
                                        </p:tav>
                                        <p:tav tm="100000">
                                          <p:val>
                                            <p:strVal val="#ppt_h"/>
                                          </p:val>
                                        </p:tav>
                                      </p:tavLst>
                                    </p:anim>
                                    <p:anim calcmode="lin" valueType="num">
                                      <p:cBhvr>
                                        <p:cTn id="104" dur="1000" fill="hold"/>
                                        <p:tgtEl>
                                          <p:spTgt spid="54"/>
                                        </p:tgtEl>
                                        <p:attrNameLst>
                                          <p:attrName>style.rotation</p:attrName>
                                        </p:attrNameLst>
                                      </p:cBhvr>
                                      <p:tavLst>
                                        <p:tav tm="0">
                                          <p:val>
                                            <p:fltVal val="90"/>
                                          </p:val>
                                        </p:tav>
                                        <p:tav tm="100000">
                                          <p:val>
                                            <p:fltVal val="0"/>
                                          </p:val>
                                        </p:tav>
                                      </p:tavLst>
                                    </p:anim>
                                    <p:animEffect transition="in" filter="fade">
                                      <p:cBhvr>
                                        <p:cTn id="105" dur="1000"/>
                                        <p:tgtEl>
                                          <p:spTgt spid="54"/>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nodeType="clickEffect">
                                  <p:stCondLst>
                                    <p:cond delay="0"/>
                                  </p:stCondLst>
                                  <p:childTnLst>
                                    <p:set>
                                      <p:cBhvr>
                                        <p:cTn id="109" dur="1" fill="hold">
                                          <p:stCondLst>
                                            <p:cond delay="0"/>
                                          </p:stCondLst>
                                        </p:cTn>
                                        <p:tgtEl>
                                          <p:spTgt spid="15"/>
                                        </p:tgtEl>
                                        <p:attrNameLst>
                                          <p:attrName>style.visibility</p:attrName>
                                        </p:attrNameLst>
                                      </p:cBhvr>
                                      <p:to>
                                        <p:strVal val="visible"/>
                                      </p:to>
                                    </p:set>
                                    <p:animEffect transition="in" filter="wipe(down)">
                                      <p:cBhvr>
                                        <p:cTn id="110" dur="500"/>
                                        <p:tgtEl>
                                          <p:spTgt spid="15"/>
                                        </p:tgtEl>
                                      </p:cBhvr>
                                    </p:animEffect>
                                  </p:childTnLst>
                                </p:cTn>
                              </p:par>
                            </p:childTnLst>
                          </p:cTn>
                        </p:par>
                        <p:par>
                          <p:cTn id="111" fill="hold">
                            <p:stCondLst>
                              <p:cond delay="500"/>
                            </p:stCondLst>
                            <p:childTnLst>
                              <p:par>
                                <p:cTn id="112" presetID="2" presetClass="entr" presetSubtype="3" fill="hold" nodeType="afterEffect">
                                  <p:stCondLst>
                                    <p:cond delay="0"/>
                                  </p:stCondLst>
                                  <p:childTnLst>
                                    <p:set>
                                      <p:cBhvr>
                                        <p:cTn id="113" dur="1" fill="hold">
                                          <p:stCondLst>
                                            <p:cond delay="0"/>
                                          </p:stCondLst>
                                        </p:cTn>
                                        <p:tgtEl>
                                          <p:spTgt spid="61"/>
                                        </p:tgtEl>
                                        <p:attrNameLst>
                                          <p:attrName>style.visibility</p:attrName>
                                        </p:attrNameLst>
                                      </p:cBhvr>
                                      <p:to>
                                        <p:strVal val="visible"/>
                                      </p:to>
                                    </p:set>
                                    <p:anim calcmode="lin" valueType="num">
                                      <p:cBhvr additive="base">
                                        <p:cTn id="114" dur="500" fill="hold"/>
                                        <p:tgtEl>
                                          <p:spTgt spid="61"/>
                                        </p:tgtEl>
                                        <p:attrNameLst>
                                          <p:attrName>ppt_x</p:attrName>
                                        </p:attrNameLst>
                                      </p:cBhvr>
                                      <p:tavLst>
                                        <p:tav tm="0">
                                          <p:val>
                                            <p:strVal val="1+#ppt_w/2"/>
                                          </p:val>
                                        </p:tav>
                                        <p:tav tm="100000">
                                          <p:val>
                                            <p:strVal val="#ppt_x"/>
                                          </p:val>
                                        </p:tav>
                                      </p:tavLst>
                                    </p:anim>
                                    <p:anim calcmode="lin" valueType="num">
                                      <p:cBhvr additive="base">
                                        <p:cTn id="115" dur="500" fill="hold"/>
                                        <p:tgtEl>
                                          <p:spTgt spid="61"/>
                                        </p:tgtEl>
                                        <p:attrNameLst>
                                          <p:attrName>ppt_y</p:attrName>
                                        </p:attrNameLst>
                                      </p:cBhvr>
                                      <p:tavLst>
                                        <p:tav tm="0">
                                          <p:val>
                                            <p:strVal val="0-#ppt_h/2"/>
                                          </p:val>
                                        </p:tav>
                                        <p:tav tm="100000">
                                          <p:val>
                                            <p:strVal val="#ppt_y"/>
                                          </p:val>
                                        </p:tav>
                                      </p:tavLst>
                                    </p:anim>
                                  </p:childTnLst>
                                </p:cTn>
                              </p:par>
                            </p:childTnLst>
                          </p:cTn>
                        </p:par>
                        <p:par>
                          <p:cTn id="116" fill="hold">
                            <p:stCondLst>
                              <p:cond delay="1000"/>
                            </p:stCondLst>
                            <p:childTnLst>
                              <p:par>
                                <p:cTn id="117" presetID="31" presetClass="entr" presetSubtype="0" fill="hold" grpId="0" nodeType="afterEffect">
                                  <p:stCondLst>
                                    <p:cond delay="250"/>
                                  </p:stCondLst>
                                  <p:childTnLst>
                                    <p:set>
                                      <p:cBhvr>
                                        <p:cTn id="118" dur="1" fill="hold">
                                          <p:stCondLst>
                                            <p:cond delay="0"/>
                                          </p:stCondLst>
                                        </p:cTn>
                                        <p:tgtEl>
                                          <p:spTgt spid="66"/>
                                        </p:tgtEl>
                                        <p:attrNameLst>
                                          <p:attrName>style.visibility</p:attrName>
                                        </p:attrNameLst>
                                      </p:cBhvr>
                                      <p:to>
                                        <p:strVal val="visible"/>
                                      </p:to>
                                    </p:set>
                                    <p:anim calcmode="lin" valueType="num">
                                      <p:cBhvr>
                                        <p:cTn id="119" dur="1000" fill="hold"/>
                                        <p:tgtEl>
                                          <p:spTgt spid="66"/>
                                        </p:tgtEl>
                                        <p:attrNameLst>
                                          <p:attrName>ppt_w</p:attrName>
                                        </p:attrNameLst>
                                      </p:cBhvr>
                                      <p:tavLst>
                                        <p:tav tm="0">
                                          <p:val>
                                            <p:fltVal val="0"/>
                                          </p:val>
                                        </p:tav>
                                        <p:tav tm="100000">
                                          <p:val>
                                            <p:strVal val="#ppt_w"/>
                                          </p:val>
                                        </p:tav>
                                      </p:tavLst>
                                    </p:anim>
                                    <p:anim calcmode="lin" valueType="num">
                                      <p:cBhvr>
                                        <p:cTn id="120" dur="1000" fill="hold"/>
                                        <p:tgtEl>
                                          <p:spTgt spid="66"/>
                                        </p:tgtEl>
                                        <p:attrNameLst>
                                          <p:attrName>ppt_h</p:attrName>
                                        </p:attrNameLst>
                                      </p:cBhvr>
                                      <p:tavLst>
                                        <p:tav tm="0">
                                          <p:val>
                                            <p:fltVal val="0"/>
                                          </p:val>
                                        </p:tav>
                                        <p:tav tm="100000">
                                          <p:val>
                                            <p:strVal val="#ppt_h"/>
                                          </p:val>
                                        </p:tav>
                                      </p:tavLst>
                                    </p:anim>
                                    <p:anim calcmode="lin" valueType="num">
                                      <p:cBhvr>
                                        <p:cTn id="121" dur="1000" fill="hold"/>
                                        <p:tgtEl>
                                          <p:spTgt spid="66"/>
                                        </p:tgtEl>
                                        <p:attrNameLst>
                                          <p:attrName>style.rotation</p:attrName>
                                        </p:attrNameLst>
                                      </p:cBhvr>
                                      <p:tavLst>
                                        <p:tav tm="0">
                                          <p:val>
                                            <p:fltVal val="90"/>
                                          </p:val>
                                        </p:tav>
                                        <p:tav tm="100000">
                                          <p:val>
                                            <p:fltVal val="0"/>
                                          </p:val>
                                        </p:tav>
                                      </p:tavLst>
                                    </p:anim>
                                    <p:animEffect transition="in" filter="fade">
                                      <p:cBhvr>
                                        <p:cTn id="122" dur="1000"/>
                                        <p:tgtEl>
                                          <p:spTgt spid="66"/>
                                        </p:tgtEl>
                                      </p:cBhvr>
                                    </p:animEffect>
                                  </p:childTnLst>
                                </p:cTn>
                              </p:par>
                            </p:childTnLst>
                          </p:cTn>
                        </p:par>
                        <p:par>
                          <p:cTn id="123" fill="hold">
                            <p:stCondLst>
                              <p:cond delay="2250"/>
                            </p:stCondLst>
                            <p:childTnLst>
                              <p:par>
                                <p:cTn id="124" presetID="16" presetClass="entr" presetSubtype="21" fill="hold" grpId="0" nodeType="afterEffect">
                                  <p:stCondLst>
                                    <p:cond delay="500"/>
                                  </p:stCondLst>
                                  <p:childTnLst>
                                    <p:set>
                                      <p:cBhvr>
                                        <p:cTn id="125" dur="1" fill="hold">
                                          <p:stCondLst>
                                            <p:cond delay="0"/>
                                          </p:stCondLst>
                                        </p:cTn>
                                        <p:tgtEl>
                                          <p:spTgt spid="67"/>
                                        </p:tgtEl>
                                        <p:attrNameLst>
                                          <p:attrName>style.visibility</p:attrName>
                                        </p:attrNameLst>
                                      </p:cBhvr>
                                      <p:to>
                                        <p:strVal val="visible"/>
                                      </p:to>
                                    </p:set>
                                    <p:animEffect transition="in" filter="barn(inVertical)">
                                      <p:cBhvr>
                                        <p:cTn id="126" dur="500"/>
                                        <p:tgtEl>
                                          <p:spTgt spid="67"/>
                                        </p:tgtEl>
                                      </p:cBhvr>
                                    </p:animEffect>
                                  </p:childTnLst>
                                </p:cTn>
                              </p:par>
                            </p:childTnLst>
                          </p:cTn>
                        </p:par>
                      </p:childTnLst>
                    </p:cTn>
                  </p:par>
                  <p:par>
                    <p:cTn id="127" fill="hold">
                      <p:stCondLst>
                        <p:cond delay="indefinite"/>
                      </p:stCondLst>
                      <p:childTnLst>
                        <p:par>
                          <p:cTn id="128" fill="hold">
                            <p:stCondLst>
                              <p:cond delay="0"/>
                            </p:stCondLst>
                            <p:childTnLst>
                              <p:par>
                                <p:cTn id="129" presetID="31" presetClass="entr" presetSubtype="0" fill="hold" grpId="0" nodeType="clickEffect">
                                  <p:stCondLst>
                                    <p:cond delay="0"/>
                                  </p:stCondLst>
                                  <p:childTnLst>
                                    <p:set>
                                      <p:cBhvr>
                                        <p:cTn id="130" dur="1" fill="hold">
                                          <p:stCondLst>
                                            <p:cond delay="0"/>
                                          </p:stCondLst>
                                        </p:cTn>
                                        <p:tgtEl>
                                          <p:spTgt spid="68"/>
                                        </p:tgtEl>
                                        <p:attrNameLst>
                                          <p:attrName>style.visibility</p:attrName>
                                        </p:attrNameLst>
                                      </p:cBhvr>
                                      <p:to>
                                        <p:strVal val="visible"/>
                                      </p:to>
                                    </p:set>
                                    <p:anim calcmode="lin" valueType="num">
                                      <p:cBhvr>
                                        <p:cTn id="131" dur="1000" fill="hold"/>
                                        <p:tgtEl>
                                          <p:spTgt spid="68"/>
                                        </p:tgtEl>
                                        <p:attrNameLst>
                                          <p:attrName>ppt_w</p:attrName>
                                        </p:attrNameLst>
                                      </p:cBhvr>
                                      <p:tavLst>
                                        <p:tav tm="0">
                                          <p:val>
                                            <p:fltVal val="0"/>
                                          </p:val>
                                        </p:tav>
                                        <p:tav tm="100000">
                                          <p:val>
                                            <p:strVal val="#ppt_w"/>
                                          </p:val>
                                        </p:tav>
                                      </p:tavLst>
                                    </p:anim>
                                    <p:anim calcmode="lin" valueType="num">
                                      <p:cBhvr>
                                        <p:cTn id="132" dur="1000" fill="hold"/>
                                        <p:tgtEl>
                                          <p:spTgt spid="68"/>
                                        </p:tgtEl>
                                        <p:attrNameLst>
                                          <p:attrName>ppt_h</p:attrName>
                                        </p:attrNameLst>
                                      </p:cBhvr>
                                      <p:tavLst>
                                        <p:tav tm="0">
                                          <p:val>
                                            <p:fltVal val="0"/>
                                          </p:val>
                                        </p:tav>
                                        <p:tav tm="100000">
                                          <p:val>
                                            <p:strVal val="#ppt_h"/>
                                          </p:val>
                                        </p:tav>
                                      </p:tavLst>
                                    </p:anim>
                                    <p:anim calcmode="lin" valueType="num">
                                      <p:cBhvr>
                                        <p:cTn id="133" dur="1000" fill="hold"/>
                                        <p:tgtEl>
                                          <p:spTgt spid="68"/>
                                        </p:tgtEl>
                                        <p:attrNameLst>
                                          <p:attrName>style.rotation</p:attrName>
                                        </p:attrNameLst>
                                      </p:cBhvr>
                                      <p:tavLst>
                                        <p:tav tm="0">
                                          <p:val>
                                            <p:fltVal val="90"/>
                                          </p:val>
                                        </p:tav>
                                        <p:tav tm="100000">
                                          <p:val>
                                            <p:fltVal val="0"/>
                                          </p:val>
                                        </p:tav>
                                      </p:tavLst>
                                    </p:anim>
                                    <p:animEffect transition="in" filter="fade">
                                      <p:cBhvr>
                                        <p:cTn id="134" dur="1000"/>
                                        <p:tgtEl>
                                          <p:spTgt spid="68"/>
                                        </p:tgtEl>
                                      </p:cBhvr>
                                    </p:animEffect>
                                  </p:childTnLst>
                                </p:cTn>
                              </p:par>
                            </p:childTnLst>
                          </p:cTn>
                        </p:par>
                        <p:par>
                          <p:cTn id="135" fill="hold">
                            <p:stCondLst>
                              <p:cond delay="1000"/>
                            </p:stCondLst>
                            <p:childTnLst>
                              <p:par>
                                <p:cTn id="136" presetID="6" presetClass="entr" presetSubtype="16" fill="hold" grpId="0" nodeType="afterEffect">
                                  <p:stCondLst>
                                    <p:cond delay="1000"/>
                                  </p:stCondLst>
                                  <p:childTnLst>
                                    <p:set>
                                      <p:cBhvr>
                                        <p:cTn id="137" dur="1" fill="hold">
                                          <p:stCondLst>
                                            <p:cond delay="0"/>
                                          </p:stCondLst>
                                        </p:cTn>
                                        <p:tgtEl>
                                          <p:spTgt spid="69"/>
                                        </p:tgtEl>
                                        <p:attrNameLst>
                                          <p:attrName>style.visibility</p:attrName>
                                        </p:attrNameLst>
                                      </p:cBhvr>
                                      <p:to>
                                        <p:strVal val="visible"/>
                                      </p:to>
                                    </p:set>
                                    <p:animEffect transition="in" filter="circle(in)">
                                      <p:cBhvr>
                                        <p:cTn id="138" dur="2000"/>
                                        <p:tgtEl>
                                          <p:spTgt spid="69"/>
                                        </p:tgtEl>
                                      </p:cBhvr>
                                    </p:animEffect>
                                  </p:childTnLst>
                                </p:cTn>
                              </p:par>
                              <p:par>
                                <p:cTn id="139" presetID="22" presetClass="entr" presetSubtype="4" fill="hold" grpId="0" nodeType="withEffect">
                                  <p:stCondLst>
                                    <p:cond delay="1000"/>
                                  </p:stCondLst>
                                  <p:childTnLst>
                                    <p:set>
                                      <p:cBhvr>
                                        <p:cTn id="140" dur="1" fill="hold">
                                          <p:stCondLst>
                                            <p:cond delay="0"/>
                                          </p:stCondLst>
                                        </p:cTn>
                                        <p:tgtEl>
                                          <p:spTgt spid="71"/>
                                        </p:tgtEl>
                                        <p:attrNameLst>
                                          <p:attrName>style.visibility</p:attrName>
                                        </p:attrNameLst>
                                      </p:cBhvr>
                                      <p:to>
                                        <p:strVal val="visible"/>
                                      </p:to>
                                    </p:set>
                                    <p:animEffect transition="in" filter="wipe(down)">
                                      <p:cBhvr>
                                        <p:cTn id="141" dur="500"/>
                                        <p:tgtEl>
                                          <p:spTgt spid="71"/>
                                        </p:tgtEl>
                                      </p:cBhvr>
                                    </p:animEffect>
                                  </p:childTnLst>
                                </p:cTn>
                              </p:par>
                            </p:childTnLst>
                          </p:cTn>
                        </p:par>
                        <p:par>
                          <p:cTn id="142" fill="hold">
                            <p:stCondLst>
                              <p:cond delay="4000"/>
                            </p:stCondLst>
                            <p:childTnLst>
                              <p:par>
                                <p:cTn id="143" presetID="26" presetClass="entr" presetSubtype="0" fill="hold" grpId="0" nodeType="afterEffect">
                                  <p:stCondLst>
                                    <p:cond delay="1500"/>
                                  </p:stCondLst>
                                  <p:childTnLst>
                                    <p:set>
                                      <p:cBhvr>
                                        <p:cTn id="144" dur="1" fill="hold">
                                          <p:stCondLst>
                                            <p:cond delay="0"/>
                                          </p:stCondLst>
                                        </p:cTn>
                                        <p:tgtEl>
                                          <p:spTgt spid="70"/>
                                        </p:tgtEl>
                                        <p:attrNameLst>
                                          <p:attrName>style.visibility</p:attrName>
                                        </p:attrNameLst>
                                      </p:cBhvr>
                                      <p:to>
                                        <p:strVal val="visible"/>
                                      </p:to>
                                    </p:set>
                                    <p:animEffect transition="in" filter="wipe(down)">
                                      <p:cBhvr>
                                        <p:cTn id="145" dur="580">
                                          <p:stCondLst>
                                            <p:cond delay="0"/>
                                          </p:stCondLst>
                                        </p:cTn>
                                        <p:tgtEl>
                                          <p:spTgt spid="70"/>
                                        </p:tgtEl>
                                      </p:cBhvr>
                                    </p:animEffect>
                                    <p:anim calcmode="lin" valueType="num">
                                      <p:cBhvr>
                                        <p:cTn id="146" dur="1822" tmFilter="0,0; 0.14,0.36; 0.43,0.73; 0.71,0.91; 1.0,1.0">
                                          <p:stCondLst>
                                            <p:cond delay="0"/>
                                          </p:stCondLst>
                                        </p:cTn>
                                        <p:tgtEl>
                                          <p:spTgt spid="70"/>
                                        </p:tgtEl>
                                        <p:attrNameLst>
                                          <p:attrName>ppt_x</p:attrName>
                                        </p:attrNameLst>
                                      </p:cBhvr>
                                      <p:tavLst>
                                        <p:tav tm="0">
                                          <p:val>
                                            <p:strVal val="#ppt_x-0.25"/>
                                          </p:val>
                                        </p:tav>
                                        <p:tav tm="100000">
                                          <p:val>
                                            <p:strVal val="#ppt_x"/>
                                          </p:val>
                                        </p:tav>
                                      </p:tavLst>
                                    </p:anim>
                                    <p:anim calcmode="lin" valueType="num">
                                      <p:cBhvr>
                                        <p:cTn id="147" dur="664" tmFilter="0.0,0.0; 0.25,0.07; 0.50,0.2; 0.75,0.467; 1.0,1.0">
                                          <p:stCondLst>
                                            <p:cond delay="0"/>
                                          </p:stCondLst>
                                        </p:cTn>
                                        <p:tgtEl>
                                          <p:spTgt spid="70"/>
                                        </p:tgtEl>
                                        <p:attrNameLst>
                                          <p:attrName>ppt_y</p:attrName>
                                        </p:attrNameLst>
                                      </p:cBhvr>
                                      <p:tavLst>
                                        <p:tav tm="0" fmla="#ppt_y-sin(pi*$)/3">
                                          <p:val>
                                            <p:fltVal val="0.5"/>
                                          </p:val>
                                        </p:tav>
                                        <p:tav tm="100000">
                                          <p:val>
                                            <p:fltVal val="1"/>
                                          </p:val>
                                        </p:tav>
                                      </p:tavLst>
                                    </p:anim>
                                    <p:anim calcmode="lin" valueType="num">
                                      <p:cBhvr>
                                        <p:cTn id="148" dur="664" tmFilter="0, 0; 0.125,0.2665; 0.25,0.4; 0.375,0.465; 0.5,0.5;  0.625,0.535; 0.75,0.6; 0.875,0.7335; 1,1">
                                          <p:stCondLst>
                                            <p:cond delay="664"/>
                                          </p:stCondLst>
                                        </p:cTn>
                                        <p:tgtEl>
                                          <p:spTgt spid="70"/>
                                        </p:tgtEl>
                                        <p:attrNameLst>
                                          <p:attrName>ppt_y</p:attrName>
                                        </p:attrNameLst>
                                      </p:cBhvr>
                                      <p:tavLst>
                                        <p:tav tm="0" fmla="#ppt_y-sin(pi*$)/9">
                                          <p:val>
                                            <p:fltVal val="0"/>
                                          </p:val>
                                        </p:tav>
                                        <p:tav tm="100000">
                                          <p:val>
                                            <p:fltVal val="1"/>
                                          </p:val>
                                        </p:tav>
                                      </p:tavLst>
                                    </p:anim>
                                    <p:anim calcmode="lin" valueType="num">
                                      <p:cBhvr>
                                        <p:cTn id="149" dur="332" tmFilter="0, 0; 0.125,0.2665; 0.25,0.4; 0.375,0.465; 0.5,0.5;  0.625,0.535; 0.75,0.6; 0.875,0.7335; 1,1">
                                          <p:stCondLst>
                                            <p:cond delay="1324"/>
                                          </p:stCondLst>
                                        </p:cTn>
                                        <p:tgtEl>
                                          <p:spTgt spid="70"/>
                                        </p:tgtEl>
                                        <p:attrNameLst>
                                          <p:attrName>ppt_y</p:attrName>
                                        </p:attrNameLst>
                                      </p:cBhvr>
                                      <p:tavLst>
                                        <p:tav tm="0" fmla="#ppt_y-sin(pi*$)/27">
                                          <p:val>
                                            <p:fltVal val="0"/>
                                          </p:val>
                                        </p:tav>
                                        <p:tav tm="100000">
                                          <p:val>
                                            <p:fltVal val="1"/>
                                          </p:val>
                                        </p:tav>
                                      </p:tavLst>
                                    </p:anim>
                                    <p:anim calcmode="lin" valueType="num">
                                      <p:cBhvr>
                                        <p:cTn id="150" dur="164" tmFilter="0, 0; 0.125,0.2665; 0.25,0.4; 0.375,0.465; 0.5,0.5;  0.625,0.535; 0.75,0.6; 0.875,0.7335; 1,1">
                                          <p:stCondLst>
                                            <p:cond delay="1656"/>
                                          </p:stCondLst>
                                        </p:cTn>
                                        <p:tgtEl>
                                          <p:spTgt spid="70"/>
                                        </p:tgtEl>
                                        <p:attrNameLst>
                                          <p:attrName>ppt_y</p:attrName>
                                        </p:attrNameLst>
                                      </p:cBhvr>
                                      <p:tavLst>
                                        <p:tav tm="0" fmla="#ppt_y-sin(pi*$)/81">
                                          <p:val>
                                            <p:fltVal val="0"/>
                                          </p:val>
                                        </p:tav>
                                        <p:tav tm="100000">
                                          <p:val>
                                            <p:fltVal val="1"/>
                                          </p:val>
                                        </p:tav>
                                      </p:tavLst>
                                    </p:anim>
                                    <p:animScale>
                                      <p:cBhvr>
                                        <p:cTn id="151" dur="26">
                                          <p:stCondLst>
                                            <p:cond delay="650"/>
                                          </p:stCondLst>
                                        </p:cTn>
                                        <p:tgtEl>
                                          <p:spTgt spid="70"/>
                                        </p:tgtEl>
                                      </p:cBhvr>
                                      <p:to x="100000" y="60000"/>
                                    </p:animScale>
                                    <p:animScale>
                                      <p:cBhvr>
                                        <p:cTn id="152" dur="166" decel="50000">
                                          <p:stCondLst>
                                            <p:cond delay="676"/>
                                          </p:stCondLst>
                                        </p:cTn>
                                        <p:tgtEl>
                                          <p:spTgt spid="70"/>
                                        </p:tgtEl>
                                      </p:cBhvr>
                                      <p:to x="100000" y="100000"/>
                                    </p:animScale>
                                    <p:animScale>
                                      <p:cBhvr>
                                        <p:cTn id="153" dur="26">
                                          <p:stCondLst>
                                            <p:cond delay="1312"/>
                                          </p:stCondLst>
                                        </p:cTn>
                                        <p:tgtEl>
                                          <p:spTgt spid="70"/>
                                        </p:tgtEl>
                                      </p:cBhvr>
                                      <p:to x="100000" y="80000"/>
                                    </p:animScale>
                                    <p:animScale>
                                      <p:cBhvr>
                                        <p:cTn id="154" dur="166" decel="50000">
                                          <p:stCondLst>
                                            <p:cond delay="1338"/>
                                          </p:stCondLst>
                                        </p:cTn>
                                        <p:tgtEl>
                                          <p:spTgt spid="70"/>
                                        </p:tgtEl>
                                      </p:cBhvr>
                                      <p:to x="100000" y="100000"/>
                                    </p:animScale>
                                    <p:animScale>
                                      <p:cBhvr>
                                        <p:cTn id="155" dur="26">
                                          <p:stCondLst>
                                            <p:cond delay="1642"/>
                                          </p:stCondLst>
                                        </p:cTn>
                                        <p:tgtEl>
                                          <p:spTgt spid="70"/>
                                        </p:tgtEl>
                                      </p:cBhvr>
                                      <p:to x="100000" y="90000"/>
                                    </p:animScale>
                                    <p:animScale>
                                      <p:cBhvr>
                                        <p:cTn id="156" dur="166" decel="50000">
                                          <p:stCondLst>
                                            <p:cond delay="1668"/>
                                          </p:stCondLst>
                                        </p:cTn>
                                        <p:tgtEl>
                                          <p:spTgt spid="70"/>
                                        </p:tgtEl>
                                      </p:cBhvr>
                                      <p:to x="100000" y="100000"/>
                                    </p:animScale>
                                    <p:animScale>
                                      <p:cBhvr>
                                        <p:cTn id="157" dur="26">
                                          <p:stCondLst>
                                            <p:cond delay="1808"/>
                                          </p:stCondLst>
                                        </p:cTn>
                                        <p:tgtEl>
                                          <p:spTgt spid="70"/>
                                        </p:tgtEl>
                                      </p:cBhvr>
                                      <p:to x="100000" y="95000"/>
                                    </p:animScale>
                                    <p:animScale>
                                      <p:cBhvr>
                                        <p:cTn id="158" dur="166" decel="50000">
                                          <p:stCondLst>
                                            <p:cond delay="1834"/>
                                          </p:stCondLst>
                                        </p:cTn>
                                        <p:tgtEl>
                                          <p:spTgt spid="7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36" grpId="0" animBg="1"/>
      <p:bldP spid="37" grpId="0" animBg="1"/>
      <p:bldP spid="54" grpId="0" animBg="1"/>
      <p:bldP spid="60" grpId="0" animBg="1"/>
      <p:bldP spid="66" grpId="0" animBg="1"/>
      <p:bldP spid="67" grpId="0" animBg="1"/>
      <p:bldP spid="68" grpId="0" animBg="1"/>
      <p:bldP spid="69" grpId="0" animBg="1"/>
      <p:bldP spid="70" grpId="0" animBg="1"/>
      <p:bldP spid="71"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1746</Words>
  <Application>Microsoft Office PowerPoint</Application>
  <PresentationFormat>מסך רחב</PresentationFormat>
  <Paragraphs>290</Paragraphs>
  <Slides>11</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11</vt:i4>
      </vt:variant>
    </vt:vector>
  </HeadingPairs>
  <TitlesOfParts>
    <vt:vector size="17" baseType="lpstr">
      <vt:lpstr>Arial</vt:lpstr>
      <vt:lpstr>Calibri</vt:lpstr>
      <vt:lpstr>Calibri Light</vt:lpstr>
      <vt:lpstr>Narkisim</vt:lpstr>
      <vt:lpstr>Times New Roman</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11</cp:revision>
  <dcterms:created xsi:type="dcterms:W3CDTF">2022-04-03T11:40:57Z</dcterms:created>
  <dcterms:modified xsi:type="dcterms:W3CDTF">2022-04-12T19:39:20Z</dcterms:modified>
</cp:coreProperties>
</file>