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3748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0093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892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5538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89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897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0996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344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2274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099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6726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49D54-ED53-4299-9ED4-29774C264B2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00EFF-0517-4DE2-83D2-F5396B3958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829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g"/><Relationship Id="rId7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2.jpg"/><Relationship Id="rId7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3851563" y="793119"/>
            <a:ext cx="5040743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ספק </a:t>
            </a:r>
            <a:r>
              <a:rPr lang="he-IL" dirty="0"/>
              <a:t>ויבם שבאו לחלוק בנכסי </a:t>
            </a:r>
            <a:r>
              <a:rPr lang="he-IL" dirty="0" err="1"/>
              <a:t>מיתנא</a:t>
            </a:r>
            <a:r>
              <a:rPr lang="he-IL" dirty="0"/>
              <a:t>.   </a:t>
            </a:r>
            <a:endParaRPr lang="he-IL" dirty="0" smtClean="0"/>
          </a:p>
          <a:p>
            <a:r>
              <a:rPr lang="he-IL" dirty="0" smtClean="0"/>
              <a:t>ספק </a:t>
            </a:r>
            <a:r>
              <a:rPr lang="he-IL" dirty="0"/>
              <a:t>אמר: אנא בר </a:t>
            </a:r>
            <a:r>
              <a:rPr lang="he-IL" dirty="0" err="1"/>
              <a:t>מיתנא</a:t>
            </a:r>
            <a:r>
              <a:rPr lang="he-IL" dirty="0"/>
              <a:t> הוא ונכסי </a:t>
            </a:r>
            <a:r>
              <a:rPr lang="he-IL" dirty="0" err="1"/>
              <a:t>דידי</a:t>
            </a:r>
            <a:r>
              <a:rPr lang="he-IL" dirty="0"/>
              <a:t> הוא.</a:t>
            </a:r>
          </a:p>
          <a:p>
            <a:r>
              <a:rPr lang="he-IL" dirty="0"/>
              <a:t>ויבם אמר:  את בראי </a:t>
            </a:r>
            <a:r>
              <a:rPr lang="he-IL" dirty="0" err="1"/>
              <a:t>דידי</a:t>
            </a:r>
            <a:r>
              <a:rPr lang="he-IL" dirty="0"/>
              <a:t> את ולית לך ולא מידי בנכסי.</a:t>
            </a:r>
          </a:p>
          <a:p>
            <a:r>
              <a:rPr lang="he-IL" dirty="0"/>
              <a:t> הוי ממון המוטל בספק וממון המוטל בספק </a:t>
            </a:r>
            <a:r>
              <a:rPr lang="he-IL" dirty="0" err="1"/>
              <a:t>חולקין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6050533" y="131680"/>
            <a:ext cx="1537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</a:t>
            </a:r>
            <a:r>
              <a:rPr lang="he-IL" b="1" dirty="0" smtClean="0"/>
              <a:t>ל"ז עמ' א' </a:t>
            </a:r>
            <a:endParaRPr lang="he-IL" b="1" dirty="0"/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3621108" y="2699677"/>
            <a:ext cx="531969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 ספק ובני יבם שבאו לחלוק בנכסי </a:t>
            </a:r>
            <a:r>
              <a:rPr lang="he-IL" dirty="0" err="1"/>
              <a:t>מיתנא</a:t>
            </a:r>
            <a:r>
              <a:rPr lang="he-IL" dirty="0"/>
              <a:t>,  </a:t>
            </a:r>
            <a:endParaRPr lang="he-IL" dirty="0" smtClean="0"/>
          </a:p>
          <a:p>
            <a:r>
              <a:rPr lang="he-IL" dirty="0" smtClean="0"/>
              <a:t>ספק </a:t>
            </a:r>
            <a:r>
              <a:rPr lang="he-IL" dirty="0"/>
              <a:t>אמר: ההוא גברא בר </a:t>
            </a:r>
            <a:r>
              <a:rPr lang="he-IL" dirty="0" err="1"/>
              <a:t>מיתנא</a:t>
            </a:r>
            <a:r>
              <a:rPr lang="he-IL" dirty="0"/>
              <a:t> הוא ונכסי </a:t>
            </a:r>
            <a:r>
              <a:rPr lang="he-IL" dirty="0" err="1"/>
              <a:t>דידי</a:t>
            </a:r>
            <a:r>
              <a:rPr lang="he-IL" dirty="0"/>
              <a:t> הוא. </a:t>
            </a:r>
            <a:endParaRPr lang="he-IL" dirty="0" smtClean="0"/>
          </a:p>
          <a:p>
            <a:r>
              <a:rPr lang="he-IL" dirty="0" smtClean="0"/>
              <a:t>בני </a:t>
            </a:r>
            <a:r>
              <a:rPr lang="he-IL" dirty="0"/>
              <a:t>יבם אמרי: את אחינו את </a:t>
            </a:r>
            <a:r>
              <a:rPr lang="he-IL" dirty="0" err="1"/>
              <a:t>ומנתא</a:t>
            </a:r>
            <a:r>
              <a:rPr lang="he-IL" dirty="0"/>
              <a:t> הוא דאית לך בהדן </a:t>
            </a:r>
          </a:p>
        </p:txBody>
      </p:sp>
      <p:sp>
        <p:nvSpPr>
          <p:cNvPr id="7" name="מלבן 6"/>
          <p:cNvSpPr/>
          <p:nvPr/>
        </p:nvSpPr>
        <p:spPr>
          <a:xfrm>
            <a:off x="6149918" y="2100889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ל"ז  </a:t>
            </a:r>
            <a:r>
              <a:rPr lang="he-IL" b="1" dirty="0" smtClean="0"/>
              <a:t>עמ' ב'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412412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י"ב.ניסן.תשפ"ב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מציין מיקום של תאריך 1"/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2586FB-1DDD-4654-B1AB-396B79198608}" type="datetime4">
              <a:rPr lang="he-IL" smtClean="0"/>
              <a:pPr/>
              <a:t>י"ב.ניסן.תשפ"ב</a:t>
            </a:fld>
            <a:endParaRPr lang="he-IL"/>
          </a:p>
        </p:txBody>
      </p:sp>
      <p:sp>
        <p:nvSpPr>
          <p:cNvPr id="6" name="מציין מיקום של כותרת תחתונה 2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7" name="מציין מיקום של מספר שקופית 3"/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67B795-7742-4BE3-83C6-04220FFFEE81}" type="slidenum">
              <a:rPr lang="he-IL" smtClean="0"/>
              <a:pPr/>
              <a:t>2</a:t>
            </a:fld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1621256" y="-93571"/>
            <a:ext cx="8360942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b="1" dirty="0"/>
              <a:t>דף </a:t>
            </a:r>
            <a:r>
              <a:rPr lang="he-IL" sz="1400" b="1" dirty="0" smtClean="0"/>
              <a:t>ל"ז א </a:t>
            </a:r>
            <a:endParaRPr lang="he-IL" sz="1400" b="1" dirty="0"/>
          </a:p>
          <a:p>
            <a:r>
              <a:rPr lang="he-IL" dirty="0"/>
              <a:t>ספק ויבם שבאו לחלוק בנכסי </a:t>
            </a:r>
            <a:r>
              <a:rPr lang="he-IL" dirty="0" err="1"/>
              <a:t>מיתנא</a:t>
            </a:r>
            <a:r>
              <a:rPr lang="he-IL" dirty="0"/>
              <a:t>.   ספק אמר: אנא בר </a:t>
            </a:r>
            <a:r>
              <a:rPr lang="he-IL" dirty="0" err="1"/>
              <a:t>מיתנא</a:t>
            </a:r>
            <a:r>
              <a:rPr lang="he-IL" dirty="0"/>
              <a:t> הוא ונכסי </a:t>
            </a:r>
            <a:r>
              <a:rPr lang="he-IL" dirty="0" err="1"/>
              <a:t>דידי</a:t>
            </a:r>
            <a:r>
              <a:rPr lang="he-IL" dirty="0"/>
              <a:t> הוא.</a:t>
            </a:r>
          </a:p>
          <a:p>
            <a:r>
              <a:rPr lang="he-IL" dirty="0"/>
              <a:t>ויבם אמר:  את בראי </a:t>
            </a:r>
            <a:r>
              <a:rPr lang="he-IL" dirty="0" err="1"/>
              <a:t>דידי</a:t>
            </a:r>
            <a:r>
              <a:rPr lang="he-IL" dirty="0"/>
              <a:t> את ולית לך ולא מידי בנכסי.</a:t>
            </a:r>
          </a:p>
          <a:p>
            <a:r>
              <a:rPr lang="he-IL" dirty="0"/>
              <a:t> הוי ממון המוטל בספק וממון המוטל בספק </a:t>
            </a:r>
            <a:r>
              <a:rPr lang="he-IL" dirty="0" err="1"/>
              <a:t>חולקין</a:t>
            </a:r>
            <a:endParaRPr lang="he-IL" dirty="0"/>
          </a:p>
        </p:txBody>
      </p:sp>
      <p:grpSp>
        <p:nvGrpSpPr>
          <p:cNvPr id="9" name="קבוצה 8"/>
          <p:cNvGrpSpPr/>
          <p:nvPr/>
        </p:nvGrpSpPr>
        <p:grpSpPr>
          <a:xfrm>
            <a:off x="9408116" y="1925589"/>
            <a:ext cx="1148167" cy="1092200"/>
            <a:chOff x="7741009" y="2738648"/>
            <a:chExt cx="1092200" cy="10922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6151828" y="2471689"/>
            <a:ext cx="1106818" cy="927936"/>
            <a:chOff x="5473700" y="2876550"/>
            <a:chExt cx="1244600" cy="11049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2147607" y="1748624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 rot="10241076">
            <a:off x="7141000" y="2564568"/>
            <a:ext cx="2384591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9" name="קבוצה 1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1" name="חץ ימינה 2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 rot="10863953">
              <a:off x="5799558" y="4803549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cxnSp>
        <p:nvCxnSpPr>
          <p:cNvPr id="23" name="מחבר חץ ישר 22"/>
          <p:cNvCxnSpPr/>
          <p:nvPr/>
        </p:nvCxnSpPr>
        <p:spPr>
          <a:xfrm flipH="1">
            <a:off x="3085423" y="1576931"/>
            <a:ext cx="3479144" cy="56366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חץ ישר 23"/>
          <p:cNvCxnSpPr/>
          <p:nvPr/>
        </p:nvCxnSpPr>
        <p:spPr>
          <a:xfrm>
            <a:off x="7110774" y="1537558"/>
            <a:ext cx="2594053" cy="32629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484499" y="1188405"/>
            <a:ext cx="650450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26" name="קבוצה 25"/>
          <p:cNvGrpSpPr/>
          <p:nvPr/>
        </p:nvGrpSpPr>
        <p:grpSpPr>
          <a:xfrm>
            <a:off x="10249718" y="1263427"/>
            <a:ext cx="918803" cy="1053611"/>
            <a:chOff x="1117008" y="4316375"/>
            <a:chExt cx="1117699" cy="1882580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 rot="11756586">
            <a:off x="3194600" y="2463678"/>
            <a:ext cx="3236129" cy="594489"/>
            <a:chOff x="3338940" y="3830862"/>
            <a:chExt cx="1001755" cy="594489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0" name="קבוצה 2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2" name="חץ ימינה 3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 rot="10684915">
              <a:off x="3435018" y="3830862"/>
              <a:ext cx="884191" cy="52322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שמעון ייבם את שרה בתוך 3 חודשים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>
            <a:off x="6033357" y="3423648"/>
            <a:ext cx="1340336" cy="2212492"/>
            <a:chOff x="5737300" y="3648851"/>
            <a:chExt cx="975611" cy="895358"/>
          </a:xfrm>
          <a:solidFill>
            <a:schemeClr val="accent4">
              <a:lumMod val="75000"/>
            </a:schemeClr>
          </a:solidFill>
        </p:grpSpPr>
        <p:sp>
          <p:nvSpPr>
            <p:cNvPr id="35" name="חץ למטה 34"/>
            <p:cNvSpPr/>
            <p:nvPr/>
          </p:nvSpPr>
          <p:spPr>
            <a:xfrm>
              <a:off x="5737300" y="3648851"/>
              <a:ext cx="975611" cy="895358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960304" y="3682408"/>
              <a:ext cx="528346" cy="842688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נולד בן ספק לאחר  7 חודשים או לאחר 9 חודשים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7" name="קבוצה 36"/>
          <p:cNvGrpSpPr/>
          <p:nvPr/>
        </p:nvGrpSpPr>
        <p:grpSpPr>
          <a:xfrm>
            <a:off x="6194661" y="5573559"/>
            <a:ext cx="1016000" cy="889000"/>
            <a:chOff x="4167637" y="3734998"/>
            <a:chExt cx="1016000" cy="889000"/>
          </a:xfrm>
        </p:grpSpPr>
        <p:pic>
          <p:nvPicPr>
            <p:cNvPr id="38" name="תמונה 3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7496946" y="3383441"/>
            <a:ext cx="277917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אם גד נולד לאחר 9 חודשים הרי הוא בן של ראובן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349866" y="3327313"/>
            <a:ext cx="2899166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אם גד נולד לאחר 7 חודשים הרי הוא בן של שמעון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50449" y="4883085"/>
            <a:ext cx="4722829" cy="120032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אומרת הגמרא: </a:t>
            </a:r>
          </a:p>
          <a:p>
            <a:r>
              <a:rPr lang="he-IL" b="1" dirty="0">
                <a:solidFill>
                  <a:schemeClr val="bg1"/>
                </a:solidFill>
              </a:rPr>
              <a:t>ספק (הבן גד שהוא ספק) </a:t>
            </a:r>
            <a:r>
              <a:rPr lang="he-IL" b="1" dirty="0" err="1">
                <a:solidFill>
                  <a:schemeClr val="bg1"/>
                </a:solidFill>
              </a:rPr>
              <a:t>והיבם</a:t>
            </a:r>
            <a:r>
              <a:rPr lang="he-IL" b="1" dirty="0">
                <a:solidFill>
                  <a:schemeClr val="bg1"/>
                </a:solidFill>
              </a:rPr>
              <a:t> (שמעון) </a:t>
            </a:r>
            <a:endParaRPr lang="he-IL" b="1" dirty="0" smtClean="0">
              <a:solidFill>
                <a:schemeClr val="bg1"/>
              </a:solidFill>
            </a:endParaRPr>
          </a:p>
          <a:p>
            <a:r>
              <a:rPr lang="he-IL" b="1" dirty="0" smtClean="0">
                <a:solidFill>
                  <a:schemeClr val="bg1"/>
                </a:solidFill>
              </a:rPr>
              <a:t>שבאו </a:t>
            </a:r>
            <a:r>
              <a:rPr lang="he-IL" b="1" dirty="0">
                <a:solidFill>
                  <a:schemeClr val="bg1"/>
                </a:solidFill>
              </a:rPr>
              <a:t>לחלוק בנכסי </a:t>
            </a:r>
            <a:r>
              <a:rPr lang="he-IL" b="1" dirty="0" err="1">
                <a:solidFill>
                  <a:schemeClr val="bg1"/>
                </a:solidFill>
              </a:rPr>
              <a:t>מיתנא</a:t>
            </a:r>
            <a:r>
              <a:rPr lang="he-IL" b="1" dirty="0">
                <a:solidFill>
                  <a:schemeClr val="bg1"/>
                </a:solidFill>
              </a:rPr>
              <a:t> (המת שהוא ראובן) </a:t>
            </a:r>
          </a:p>
          <a:p>
            <a:r>
              <a:rPr lang="he-IL" b="1" dirty="0">
                <a:solidFill>
                  <a:schemeClr val="bg1"/>
                </a:solidFill>
              </a:rPr>
              <a:t>הרי זה כממון המוטל בספק ויחלוקו</a:t>
            </a:r>
          </a:p>
        </p:txBody>
      </p:sp>
      <p:sp>
        <p:nvSpPr>
          <p:cNvPr id="43" name="לחצן פעולה: בית 42">
            <a:hlinkClick r:id="" action="ppaction://hlinkshowjump?jump=firstslide" highlightClick="1"/>
          </p:cNvPr>
          <p:cNvSpPr/>
          <p:nvPr/>
        </p:nvSpPr>
        <p:spPr>
          <a:xfrm>
            <a:off x="11342724" y="2471689"/>
            <a:ext cx="674802" cy="74156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44" name="תצוגת שקופית 44">
            <a:hlinkClick r:id="rId7" action="ppaction://hlinksldjump"/>
            <a:extLst>
              <a:ext uri="{FF2B5EF4-FFF2-40B4-BE49-F238E27FC236}">
                <a16:creationId xmlns:a16="http://schemas.microsoft.com/office/drawing/2014/main" id="{F5A8263C-1921-440F-B577-720CAE0619CC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80522" y="5701682"/>
            <a:ext cx="1730478" cy="973394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4922FD7F-9D36-4A40-B4BE-2B5E2BAC3085}"/>
              </a:ext>
            </a:extLst>
          </p:cNvPr>
          <p:cNvSpPr txBox="1"/>
          <p:nvPr/>
        </p:nvSpPr>
        <p:spPr>
          <a:xfrm>
            <a:off x="10259508" y="5260258"/>
            <a:ext cx="15490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המשך הגמרא</a:t>
            </a:r>
          </a:p>
        </p:txBody>
      </p:sp>
    </p:spTree>
    <p:extLst>
      <p:ext uri="{BB962C8B-B14F-4D97-AF65-F5344CB8AC3E}">
        <p14:creationId xmlns:p14="http://schemas.microsoft.com/office/powerpoint/2010/main" val="58808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9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50"/>
                            </p:stCondLst>
                            <p:childTnLst>
                              <p:par>
                                <p:cTn id="23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250"/>
                            </p:stCondLst>
                            <p:childTnLst>
                              <p:par>
                                <p:cTn id="51" presetID="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6" presetClass="entr" presetSubtype="37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40" grpId="0" animBg="1"/>
      <p:bldP spid="41" grpId="0" animBg="1"/>
      <p:bldP spid="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י"ב.ניסן.תשפ"ב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1703282" y="47970"/>
            <a:ext cx="8568177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b="1" dirty="0"/>
              <a:t>דף ל"ז  ב</a:t>
            </a:r>
          </a:p>
          <a:p>
            <a:r>
              <a:rPr lang="he-IL" dirty="0"/>
              <a:t> ספק ובני יבם שבאו לחלוק בנכסי </a:t>
            </a:r>
            <a:r>
              <a:rPr lang="he-IL" dirty="0" err="1"/>
              <a:t>מיתנא</a:t>
            </a:r>
            <a:r>
              <a:rPr lang="he-IL" dirty="0"/>
              <a:t>,  ספק אמר: ההוא גברא בר </a:t>
            </a:r>
            <a:r>
              <a:rPr lang="he-IL" dirty="0" err="1"/>
              <a:t>מיתנא</a:t>
            </a:r>
            <a:r>
              <a:rPr lang="he-IL" dirty="0"/>
              <a:t> הוא ונכסי </a:t>
            </a:r>
            <a:r>
              <a:rPr lang="he-IL" dirty="0" err="1"/>
              <a:t>דידי</a:t>
            </a:r>
            <a:r>
              <a:rPr lang="he-IL" dirty="0"/>
              <a:t> הוא. בני יבם אמרי: את אחינו את </a:t>
            </a:r>
            <a:r>
              <a:rPr lang="he-IL" dirty="0" err="1"/>
              <a:t>ומנתא</a:t>
            </a:r>
            <a:r>
              <a:rPr lang="he-IL" dirty="0"/>
              <a:t> הוא דאית לך בהדן 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9345320" y="2359162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6151828" y="2471689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695110" y="2371415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 rot="10800000">
            <a:off x="7065593" y="2753362"/>
            <a:ext cx="2384591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6" name="קבוצה 1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8" name="חץ ימינה 1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 rot="10863953">
              <a:off x="5799558" y="4803549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cxnSp>
        <p:nvCxnSpPr>
          <p:cNvPr id="20" name="מחבר חץ ישר 19"/>
          <p:cNvCxnSpPr>
            <a:stCxn id="22" idx="1"/>
          </p:cNvCxnSpPr>
          <p:nvPr/>
        </p:nvCxnSpPr>
        <p:spPr>
          <a:xfrm flipH="1">
            <a:off x="2652308" y="1778314"/>
            <a:ext cx="3802944" cy="100042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>
            <a:off x="7155958" y="1928096"/>
            <a:ext cx="2294226" cy="75192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55252" y="1593648"/>
            <a:ext cx="650450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23" name="קבוצה 22"/>
          <p:cNvGrpSpPr/>
          <p:nvPr/>
        </p:nvGrpSpPr>
        <p:grpSpPr>
          <a:xfrm>
            <a:off x="10261669" y="1864171"/>
            <a:ext cx="918803" cy="1053611"/>
            <a:chOff x="1117008" y="4316375"/>
            <a:chExt cx="1117699" cy="188258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1110938">
            <a:off x="2933653" y="2573642"/>
            <a:ext cx="3479016" cy="594489"/>
            <a:chOff x="3338940" y="3830862"/>
            <a:chExt cx="1001755" cy="594489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7" name="קבוצה 2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9" name="חץ ימינה 28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 rot="10684915">
              <a:off x="3435018" y="3830862"/>
              <a:ext cx="884191" cy="52322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שמעון ייבם את שרה בתוך 3 חודשים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>
            <a:off x="6092552" y="3383454"/>
            <a:ext cx="1340336" cy="2212492"/>
            <a:chOff x="5737300" y="3648851"/>
            <a:chExt cx="975611" cy="895358"/>
          </a:xfrm>
          <a:solidFill>
            <a:schemeClr val="accent4">
              <a:lumMod val="75000"/>
            </a:schemeClr>
          </a:solidFill>
        </p:grpSpPr>
        <p:sp>
          <p:nvSpPr>
            <p:cNvPr id="32" name="חץ למטה 31"/>
            <p:cNvSpPr/>
            <p:nvPr/>
          </p:nvSpPr>
          <p:spPr>
            <a:xfrm>
              <a:off x="5737300" y="3648851"/>
              <a:ext cx="975611" cy="895358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960304" y="3682408"/>
              <a:ext cx="528346" cy="842688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נולד בן ספק לאחר  7 חודשים או לאחר 9 חודשים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4" name="קבוצה 33"/>
          <p:cNvGrpSpPr/>
          <p:nvPr/>
        </p:nvGrpSpPr>
        <p:grpSpPr>
          <a:xfrm>
            <a:off x="6194661" y="5573559"/>
            <a:ext cx="1016000" cy="889000"/>
            <a:chOff x="4167637" y="3734998"/>
            <a:chExt cx="1016000" cy="889000"/>
          </a:xfrm>
        </p:grpSpPr>
        <p:pic>
          <p:nvPicPr>
            <p:cNvPr id="35" name="תמונה 3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7704437" y="3560675"/>
            <a:ext cx="277917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אם גד נולד לאחר 9 חודשים הרי הוא בן של ראובן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68967" y="3569732"/>
            <a:ext cx="2899166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אם גד נולד לאחר 7 חודשים הרי הוא בן של שמעון</a:t>
            </a:r>
          </a:p>
        </p:txBody>
      </p:sp>
      <p:grpSp>
        <p:nvGrpSpPr>
          <p:cNvPr id="39" name="קבוצה 38"/>
          <p:cNvGrpSpPr/>
          <p:nvPr/>
        </p:nvGrpSpPr>
        <p:grpSpPr>
          <a:xfrm rot="20674241">
            <a:off x="2255294" y="3288885"/>
            <a:ext cx="722050" cy="153831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0" name="חץ למטה 3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2" name="קבוצה 41"/>
          <p:cNvGrpSpPr/>
          <p:nvPr/>
        </p:nvGrpSpPr>
        <p:grpSpPr>
          <a:xfrm rot="2702449">
            <a:off x="1132166" y="3239602"/>
            <a:ext cx="722050" cy="157389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3" name="חץ למטה 4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5" name="קבוצה 44"/>
          <p:cNvGrpSpPr/>
          <p:nvPr/>
        </p:nvGrpSpPr>
        <p:grpSpPr>
          <a:xfrm>
            <a:off x="2716873" y="4656411"/>
            <a:ext cx="939800" cy="990600"/>
            <a:chOff x="4794371" y="3098561"/>
            <a:chExt cx="939800" cy="990600"/>
          </a:xfrm>
        </p:grpSpPr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8" name="קבוצה 47"/>
          <p:cNvGrpSpPr/>
          <p:nvPr/>
        </p:nvGrpSpPr>
        <p:grpSpPr>
          <a:xfrm>
            <a:off x="123375" y="4508561"/>
            <a:ext cx="1170677" cy="914400"/>
            <a:chOff x="3976777" y="2854245"/>
            <a:chExt cx="1170677" cy="914400"/>
          </a:xfrm>
        </p:grpSpPr>
        <p:pic>
          <p:nvPicPr>
            <p:cNvPr id="49" name="תמונה 4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51" name="קבוצה 50"/>
          <p:cNvGrpSpPr/>
          <p:nvPr/>
        </p:nvGrpSpPr>
        <p:grpSpPr>
          <a:xfrm>
            <a:off x="2449885" y="1673205"/>
            <a:ext cx="1034410" cy="1011487"/>
            <a:chOff x="976375" y="4391642"/>
            <a:chExt cx="1258332" cy="1807313"/>
          </a:xfrm>
        </p:grpSpPr>
        <p:pic>
          <p:nvPicPr>
            <p:cNvPr id="52" name="תמונה 5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3" name="TextBox 52"/>
            <p:cNvSpPr txBox="1"/>
            <p:nvPr/>
          </p:nvSpPr>
          <p:spPr>
            <a:xfrm>
              <a:off x="976375" y="4891917"/>
              <a:ext cx="1033272" cy="71491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</a:t>
              </a:r>
              <a:endParaRPr lang="he-IL" sz="2000" b="1" dirty="0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7091726" y="5410043"/>
            <a:ext cx="346247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גד טוען: האיש שמת (ראובן) הוא אביו  והנכסים שלו שייכים לו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29887" y="5694919"/>
            <a:ext cx="417745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בני </a:t>
            </a:r>
            <a:r>
              <a:rPr lang="he-IL" dirty="0" err="1"/>
              <a:t>היבם</a:t>
            </a:r>
            <a:r>
              <a:rPr lang="he-IL" dirty="0"/>
              <a:t> (שמעון) טוענים: אתה (גד) אח שלנו וחלק אחד בלבד יש לך עמנו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86228" y="969623"/>
            <a:ext cx="10594244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יוצא שהספק (גד) מוחזק בנכסים יותר מהם. שהרי בכל מצב יש לו זכיה בהם.</a:t>
            </a:r>
          </a:p>
          <a:p>
            <a:r>
              <a:rPr lang="he-IL" b="1" dirty="0">
                <a:solidFill>
                  <a:schemeClr val="bg1"/>
                </a:solidFill>
              </a:rPr>
              <a:t>ואילו בני </a:t>
            </a:r>
            <a:r>
              <a:rPr lang="he-IL" b="1" dirty="0" err="1">
                <a:solidFill>
                  <a:schemeClr val="bg1"/>
                </a:solidFill>
              </a:rPr>
              <a:t>הייבם</a:t>
            </a:r>
            <a:r>
              <a:rPr lang="he-IL" b="1" dirty="0">
                <a:solidFill>
                  <a:schemeClr val="bg1"/>
                </a:solidFill>
              </a:rPr>
              <a:t>, יתכן שאין להם חלק בכלל, כי הספק (גד) הוא בן של ראובן ולא של שמעון ואז בוודאי שרק הוא יורש</a:t>
            </a:r>
          </a:p>
        </p:txBody>
      </p:sp>
      <p:sp>
        <p:nvSpPr>
          <p:cNvPr id="57" name="לחצן פעולה: בית 56">
            <a:hlinkClick r:id="" action="ppaction://hlinkshowjump?jump=firstslide" highlightClick="1"/>
          </p:cNvPr>
          <p:cNvSpPr/>
          <p:nvPr/>
        </p:nvSpPr>
        <p:spPr>
          <a:xfrm>
            <a:off x="11443844" y="2982331"/>
            <a:ext cx="612742" cy="8345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4642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250"/>
                            </p:stCondLst>
                            <p:childTnLst>
                              <p:par>
                                <p:cTn id="39" presetID="2" presetClass="entr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75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250"/>
                            </p:stCondLst>
                            <p:childTnLst>
                              <p:par>
                                <p:cTn id="48" presetID="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500"/>
                            </p:stCondLst>
                            <p:childTnLst>
                              <p:par>
                                <p:cTn id="60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" presetClass="entr" presetSubtype="9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5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750"/>
                            </p:stCondLst>
                            <p:childTnLst>
                              <p:par>
                                <p:cTn id="81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7" grpId="0" animBg="1"/>
      <p:bldP spid="38" grpId="0" animBg="1"/>
      <p:bldP spid="54" grpId="0" animBg="1"/>
      <p:bldP spid="55" grpId="0" animBg="1"/>
      <p:bldP spid="56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393</Words>
  <Application>Microsoft Office PowerPoint</Application>
  <PresentationFormat>מסך רחב</PresentationFormat>
  <Paragraphs>60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4</cp:revision>
  <dcterms:created xsi:type="dcterms:W3CDTF">2022-04-04T09:12:56Z</dcterms:created>
  <dcterms:modified xsi:type="dcterms:W3CDTF">2022-04-13T08:32:50Z</dcterms:modified>
</cp:coreProperties>
</file>