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11F6-D38D-440D-9FD1-159AAD1EB54D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9E10-3B18-4850-AD07-0C59091E6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165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11F6-D38D-440D-9FD1-159AAD1EB54D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9E10-3B18-4850-AD07-0C59091E6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85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11F6-D38D-440D-9FD1-159AAD1EB54D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9E10-3B18-4850-AD07-0C59091E6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638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11F6-D38D-440D-9FD1-159AAD1EB54D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9E10-3B18-4850-AD07-0C59091E6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36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11F6-D38D-440D-9FD1-159AAD1EB54D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9E10-3B18-4850-AD07-0C59091E6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28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11F6-D38D-440D-9FD1-159AAD1EB54D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9E10-3B18-4850-AD07-0C59091E6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067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11F6-D38D-440D-9FD1-159AAD1EB54D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9E10-3B18-4850-AD07-0C59091E6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291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11F6-D38D-440D-9FD1-159AAD1EB54D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9E10-3B18-4850-AD07-0C59091E6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030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11F6-D38D-440D-9FD1-159AAD1EB54D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9E10-3B18-4850-AD07-0C59091E6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747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11F6-D38D-440D-9FD1-159AAD1EB54D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9E10-3B18-4850-AD07-0C59091E6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65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11F6-D38D-440D-9FD1-159AAD1EB54D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9E10-3B18-4850-AD07-0C59091E6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42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F11F6-D38D-440D-9FD1-159AAD1EB54D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89E10-3B18-4850-AD07-0C59091E6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777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2.jpg"/><Relationship Id="rId7" Type="http://schemas.openxmlformats.org/officeDocument/2006/relationships/image" Target="../media/image9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8.jpg"/><Relationship Id="rId9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hlinkClick r:id="rId2" action="ppaction://hlinksldjump"/>
          </p:cNvPr>
          <p:cNvSpPr/>
          <p:nvPr/>
        </p:nvSpPr>
        <p:spPr>
          <a:xfrm>
            <a:off x="1348509" y="697420"/>
            <a:ext cx="9365673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'  חולץ ליבמתו הוא אסור בקרובותיה והיא אסורה בקרוביו </a:t>
            </a:r>
            <a:r>
              <a:rPr lang="he-IL" dirty="0"/>
              <a:t>... </a:t>
            </a:r>
            <a:r>
              <a:rPr lang="he-IL" sz="2400" dirty="0"/>
              <a:t>והיא אסורה באביו ובאבי אביו</a:t>
            </a:r>
          </a:p>
        </p:txBody>
      </p:sp>
      <p:sp>
        <p:nvSpPr>
          <p:cNvPr id="3" name="מלבן 2"/>
          <p:cNvSpPr/>
          <p:nvPr/>
        </p:nvSpPr>
        <p:spPr>
          <a:xfrm>
            <a:off x="8731791" y="243221"/>
            <a:ext cx="10759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מ  א  ב</a:t>
            </a:r>
          </a:p>
        </p:txBody>
      </p:sp>
      <p:sp>
        <p:nvSpPr>
          <p:cNvPr id="4" name="מלבן 3">
            <a:hlinkClick r:id="rId3" action="ppaction://hlinksldjump"/>
          </p:cNvPr>
          <p:cNvSpPr/>
          <p:nvPr/>
        </p:nvSpPr>
        <p:spPr>
          <a:xfrm>
            <a:off x="3195782" y="1466698"/>
            <a:ext cx="7518400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'  חולץ ליבמתו הוא אסור בקרובותיה והיא אסורה בקרוביו</a:t>
            </a:r>
            <a:r>
              <a:rPr lang="he-IL" dirty="0"/>
              <a:t>... </a:t>
            </a:r>
            <a:r>
              <a:rPr lang="he-IL" sz="2400" dirty="0"/>
              <a:t>ובבנו ובבן בנו</a:t>
            </a:r>
          </a:p>
        </p:txBody>
      </p:sp>
      <p:sp>
        <p:nvSpPr>
          <p:cNvPr id="5" name="מלבן 4">
            <a:hlinkClick r:id="rId4" action="ppaction://hlinksldjump"/>
          </p:cNvPr>
          <p:cNvSpPr/>
          <p:nvPr/>
        </p:nvSpPr>
        <p:spPr>
          <a:xfrm>
            <a:off x="3195782" y="2369826"/>
            <a:ext cx="7518400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'  חולץ ליבמתו הוא אסור בקרובותיה והיא אסורה בקרוביו</a:t>
            </a:r>
            <a:r>
              <a:rPr lang="he-IL" dirty="0"/>
              <a:t>... </a:t>
            </a:r>
            <a:r>
              <a:rPr lang="he-IL" sz="2400" dirty="0"/>
              <a:t>באחיו ובבן אחיו</a:t>
            </a:r>
            <a:r>
              <a:rPr lang="he-IL" sz="24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endParaRPr lang="he-IL" sz="2400" dirty="0"/>
          </a:p>
        </p:txBody>
      </p:sp>
      <p:sp>
        <p:nvSpPr>
          <p:cNvPr id="6" name="מלבן 5">
            <a:hlinkClick r:id="rId5" action="ppaction://hlinksldjump"/>
          </p:cNvPr>
          <p:cNvSpPr/>
          <p:nvPr/>
        </p:nvSpPr>
        <p:spPr>
          <a:xfrm>
            <a:off x="5082267" y="3387661"/>
            <a:ext cx="570540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אי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הכי היינו אחיו ובן אחיו תנא אחיו מן האב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וקתני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אחיו מן האם </a:t>
            </a:r>
            <a:endParaRPr lang="he-IL" dirty="0"/>
          </a:p>
        </p:txBody>
      </p:sp>
      <p:sp>
        <p:nvSpPr>
          <p:cNvPr id="7" name="מלבן 6"/>
          <p:cNvSpPr/>
          <p:nvPr/>
        </p:nvSpPr>
        <p:spPr>
          <a:xfrm>
            <a:off x="8942090" y="2850601"/>
            <a:ext cx="819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מ  ב</a:t>
            </a:r>
            <a:endParaRPr lang="he-IL" b="1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8" name="מלבן 7">
            <a:hlinkClick r:id="rId6" action="ppaction://hlinksldjump"/>
          </p:cNvPr>
          <p:cNvSpPr/>
          <p:nvPr/>
        </p:nvSpPr>
        <p:spPr>
          <a:xfrm>
            <a:off x="5749116" y="4092450"/>
            <a:ext cx="5038957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ת"ש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:  אבי אמו, מאי לאו משום חולץ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דהויא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לה כלת בתו ?</a:t>
            </a:r>
            <a:endParaRPr lang="he-IL" dirty="0"/>
          </a:p>
        </p:txBody>
      </p:sp>
      <p:sp>
        <p:nvSpPr>
          <p:cNvPr id="9" name="מלבן 8"/>
          <p:cNvSpPr/>
          <p:nvPr/>
        </p:nvSpPr>
        <p:spPr>
          <a:xfrm>
            <a:off x="5261803" y="4631516"/>
            <a:ext cx="5525872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ת"ש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:  ובבן בתו, מאי לאו משום חולץ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דהויא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לה אשת אבי אמו ?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8604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ד'.ניסן.תשפ"ב</a:t>
            </a:fld>
            <a:endParaRPr lang="he-IL"/>
          </a:p>
        </p:txBody>
      </p:sp>
      <p:sp>
        <p:nvSpPr>
          <p:cNvPr id="5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6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7" name="מלבן 6"/>
          <p:cNvSpPr/>
          <p:nvPr/>
        </p:nvSpPr>
        <p:spPr>
          <a:xfrm>
            <a:off x="2022764" y="169386"/>
            <a:ext cx="869141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מ  א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מתני'  חולץ ליבמתו הוא אסור בקרובותיה והיא אסורה בקרוביו </a:t>
            </a:r>
            <a:r>
              <a:rPr lang="he-IL" dirty="0"/>
              <a:t>... והיא אסורה באביו ובאבי אביו</a:t>
            </a:r>
          </a:p>
        </p:txBody>
      </p:sp>
      <p:grpSp>
        <p:nvGrpSpPr>
          <p:cNvPr id="8" name="קבוצה 7"/>
          <p:cNvGrpSpPr/>
          <p:nvPr/>
        </p:nvGrpSpPr>
        <p:grpSpPr>
          <a:xfrm>
            <a:off x="6720974" y="3853191"/>
            <a:ext cx="1148167" cy="1092200"/>
            <a:chOff x="7741009" y="2738648"/>
            <a:chExt cx="1092200" cy="10922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7046450" y="1472343"/>
            <a:ext cx="939800" cy="990600"/>
            <a:chOff x="4794371" y="3098561"/>
            <a:chExt cx="939800" cy="9906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2269412" y="3138155"/>
            <a:ext cx="1155700" cy="990600"/>
            <a:chOff x="7695484" y="1138474"/>
            <a:chExt cx="1155700" cy="9906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4603816" y="2418575"/>
            <a:ext cx="1170677" cy="914400"/>
            <a:chOff x="3976777" y="2854245"/>
            <a:chExt cx="1170677" cy="914400"/>
          </a:xfrm>
        </p:grpSpPr>
        <p:pic>
          <p:nvPicPr>
            <p:cNvPr id="18" name="תמונה 1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3139347" y="5316129"/>
            <a:ext cx="1274312" cy="1092200"/>
            <a:chOff x="5399538" y="2882900"/>
            <a:chExt cx="1274312" cy="1092200"/>
          </a:xfrm>
        </p:grpSpPr>
        <p:pic>
          <p:nvPicPr>
            <p:cNvPr id="21" name="תמונה 2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3" name="קבוצה 22"/>
          <p:cNvGrpSpPr/>
          <p:nvPr/>
        </p:nvGrpSpPr>
        <p:grpSpPr>
          <a:xfrm rot="3164195">
            <a:off x="2701094" y="4511883"/>
            <a:ext cx="1243717" cy="566684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4" name="קבוצה 23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6" name="חץ ימינה 25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28" name="קבוצה 27"/>
          <p:cNvGrpSpPr/>
          <p:nvPr/>
        </p:nvGrpSpPr>
        <p:grpSpPr>
          <a:xfrm>
            <a:off x="1624661" y="3001642"/>
            <a:ext cx="918803" cy="1053611"/>
            <a:chOff x="1117008" y="4316375"/>
            <a:chExt cx="1117699" cy="1882580"/>
          </a:xfrm>
        </p:grpSpPr>
        <p:pic>
          <p:nvPicPr>
            <p:cNvPr id="29" name="תמונה 2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0" name="TextBox 29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31" name="קבוצה 30"/>
          <p:cNvGrpSpPr/>
          <p:nvPr/>
        </p:nvGrpSpPr>
        <p:grpSpPr>
          <a:xfrm rot="9529522">
            <a:off x="4130734" y="4805092"/>
            <a:ext cx="2711192" cy="773533"/>
            <a:chOff x="5330952" y="4553712"/>
            <a:chExt cx="1381960" cy="775295"/>
          </a:xfrm>
        </p:grpSpPr>
        <p:sp>
          <p:nvSpPr>
            <p:cNvPr id="32" name="חץ ימינה 31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3" name="TextBox 32"/>
            <p:cNvSpPr txBox="1"/>
            <p:nvPr/>
          </p:nvSpPr>
          <p:spPr>
            <a:xfrm rot="10918229">
              <a:off x="5331111" y="4802770"/>
              <a:ext cx="1254134" cy="33932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600" b="1" dirty="0">
                  <a:solidFill>
                    <a:schemeClr val="bg1"/>
                  </a:solidFill>
                </a:rPr>
                <a:t>ראובן אחי שמעון חלץ ללאה</a:t>
              </a:r>
            </a:p>
          </p:txBody>
        </p:sp>
      </p:grpSp>
      <p:grpSp>
        <p:nvGrpSpPr>
          <p:cNvPr id="34" name="קבוצה 33"/>
          <p:cNvGrpSpPr/>
          <p:nvPr/>
        </p:nvGrpSpPr>
        <p:grpSpPr>
          <a:xfrm rot="4451937">
            <a:off x="3721529" y="2834608"/>
            <a:ext cx="722050" cy="1499626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5" name="חץ למטה 34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6" name="TextBox 35"/>
            <p:cNvSpPr txBox="1"/>
            <p:nvPr/>
          </p:nvSpPr>
          <p:spPr>
            <a:xfrm rot="16073321">
              <a:off x="6340286" y="3722712"/>
              <a:ext cx="170608" cy="40829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7" name="קבוצה 36"/>
          <p:cNvGrpSpPr/>
          <p:nvPr/>
        </p:nvGrpSpPr>
        <p:grpSpPr>
          <a:xfrm rot="18225624">
            <a:off x="5936232" y="2965713"/>
            <a:ext cx="722050" cy="154335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8" name="חץ למטה 37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1868311" y="2138211"/>
            <a:ext cx="3534528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לאה חלוצת ראובן אסורה ליהודה אביו</a:t>
            </a:r>
          </a:p>
        </p:txBody>
      </p:sp>
      <p:grpSp>
        <p:nvGrpSpPr>
          <p:cNvPr id="41" name="קבוצה 40"/>
          <p:cNvGrpSpPr/>
          <p:nvPr/>
        </p:nvGrpSpPr>
        <p:grpSpPr>
          <a:xfrm rot="3781588">
            <a:off x="6063942" y="1834436"/>
            <a:ext cx="722050" cy="154335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2" name="חץ למטה 41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7670015" y="2422675"/>
            <a:ext cx="3847730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לאה אסורה גם על לוי אבי אביו של ראובן כי היא נחשבת כלת בנו (ע"פ רש"י)</a:t>
            </a:r>
          </a:p>
        </p:txBody>
      </p:sp>
      <p:sp>
        <p:nvSpPr>
          <p:cNvPr id="45" name="לחצן פעולה: בית 44">
            <a:hlinkClick r:id="" action="ppaction://hlinkshowjump?jump=firstslide" highlightClick="1"/>
          </p:cNvPr>
          <p:cNvSpPr/>
          <p:nvPr/>
        </p:nvSpPr>
        <p:spPr>
          <a:xfrm>
            <a:off x="10975109" y="3349104"/>
            <a:ext cx="757382" cy="999141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46" name="תצוגת שקופית 32">
            <a:hlinkClick r:id="" action="ppaction://noaction"/>
            <a:extLst>
              <a:ext uri="{FF2B5EF4-FFF2-40B4-BE49-F238E27FC236}">
                <a16:creationId xmlns:a16="http://schemas.microsoft.com/office/drawing/2014/main" id="{EFDD275A-A79F-4BCD-BA54-06B642C24D9A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99406" y="5566328"/>
            <a:ext cx="1811594" cy="1019022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47" name="מלבן 46">
            <a:extLst>
              <a:ext uri="{FF2B5EF4-FFF2-40B4-BE49-F238E27FC236}">
                <a16:creationId xmlns:a16="http://schemas.microsoft.com/office/drawing/2014/main" id="{CBCD7A5F-AABC-410F-84B9-35CD3F5A6CE0}"/>
              </a:ext>
            </a:extLst>
          </p:cNvPr>
          <p:cNvSpPr/>
          <p:nvPr/>
        </p:nvSpPr>
        <p:spPr>
          <a:xfrm>
            <a:off x="10254156" y="5007192"/>
            <a:ext cx="15568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/>
              <a:t>להמשך הגמרא</a:t>
            </a:r>
          </a:p>
        </p:txBody>
      </p:sp>
    </p:spTree>
    <p:extLst>
      <p:ext uri="{BB962C8B-B14F-4D97-AF65-F5344CB8AC3E}">
        <p14:creationId xmlns:p14="http://schemas.microsoft.com/office/powerpoint/2010/main" val="2070574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750"/>
                            </p:stCondLst>
                            <p:childTnLst>
                              <p:par>
                                <p:cTn id="50" presetID="2" presetClass="entr" presetSubtype="3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4" grpId="0" animBg="1"/>
      <p:bldP spid="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ד'.ניסן.תשפ"ב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364509" y="88659"/>
            <a:ext cx="8377381" cy="6771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מ  א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מתני'  חולץ ליבמתו הוא אסור בקרובותיה והיא אסורה בקרוביו</a:t>
            </a:r>
            <a:r>
              <a:rPr lang="he-IL" dirty="0"/>
              <a:t>... </a:t>
            </a:r>
            <a:r>
              <a:rPr lang="he-IL" sz="2400" dirty="0"/>
              <a:t>ובבנו ובבן בנו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6336488" y="4837048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8610600" y="1269392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3413221" y="1327891"/>
            <a:ext cx="1155700" cy="990600"/>
            <a:chOff x="7695484" y="1138474"/>
            <a:chExt cx="1155700" cy="9906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7362816" y="3127221"/>
            <a:ext cx="1170677" cy="914400"/>
            <a:chOff x="3976777" y="2854245"/>
            <a:chExt cx="1170677" cy="9144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3180605" y="3461053"/>
            <a:ext cx="1274312" cy="1092200"/>
            <a:chOff x="5399538" y="2882900"/>
            <a:chExt cx="1274312" cy="10922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 rot="6545046">
            <a:off x="3486641" y="2643121"/>
            <a:ext cx="1243717" cy="566684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2" name="קבוצה 21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4" name="חץ ימינה 23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>
            <a:off x="2657076" y="1327891"/>
            <a:ext cx="918803" cy="1053611"/>
            <a:chOff x="1117008" y="4316375"/>
            <a:chExt cx="1117699" cy="1882580"/>
          </a:xfrm>
        </p:grpSpPr>
        <p:pic>
          <p:nvPicPr>
            <p:cNvPr id="27" name="תמונה 2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 rot="9529522">
            <a:off x="4247273" y="2492270"/>
            <a:ext cx="4643016" cy="773533"/>
            <a:chOff x="5330952" y="4553712"/>
            <a:chExt cx="1381960" cy="775295"/>
          </a:xfrm>
        </p:grpSpPr>
        <p:sp>
          <p:nvSpPr>
            <p:cNvPr id="30" name="חץ ימינה 29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1" name="TextBox 30"/>
            <p:cNvSpPr txBox="1"/>
            <p:nvPr/>
          </p:nvSpPr>
          <p:spPr>
            <a:xfrm rot="10918229">
              <a:off x="5331111" y="4802770"/>
              <a:ext cx="1254134" cy="33932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600" b="1" dirty="0">
                  <a:solidFill>
                    <a:schemeClr val="bg1"/>
                  </a:solidFill>
                </a:rPr>
                <a:t>ראובן אחי שמעון חלץ ללאה</a:t>
              </a:r>
            </a:p>
          </p:txBody>
        </p:sp>
      </p:grpSp>
      <p:grpSp>
        <p:nvGrpSpPr>
          <p:cNvPr id="32" name="קבוצה 31"/>
          <p:cNvGrpSpPr/>
          <p:nvPr/>
        </p:nvGrpSpPr>
        <p:grpSpPr>
          <a:xfrm rot="3164049">
            <a:off x="7108453" y="3968566"/>
            <a:ext cx="722050" cy="116937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3" name="חץ למטה 3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5" name="קבוצה 34"/>
          <p:cNvGrpSpPr/>
          <p:nvPr/>
        </p:nvGrpSpPr>
        <p:grpSpPr>
          <a:xfrm rot="2451153">
            <a:off x="8297016" y="2204638"/>
            <a:ext cx="722050" cy="119570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6" name="חץ למטה 35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8" name="לחצן פעולה: בית 37">
            <a:hlinkClick r:id="" action="ppaction://hlinkshowjump?jump=firstslide" highlightClick="1"/>
          </p:cNvPr>
          <p:cNvSpPr/>
          <p:nvPr/>
        </p:nvSpPr>
        <p:spPr>
          <a:xfrm>
            <a:off x="10825018" y="4055253"/>
            <a:ext cx="757382" cy="999141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9" name="TextBox 38"/>
          <p:cNvSpPr txBox="1"/>
          <p:nvPr/>
        </p:nvSpPr>
        <p:spPr>
          <a:xfrm>
            <a:off x="4264307" y="3930042"/>
            <a:ext cx="2862634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לאה חלוצת לוי ואסורה ליהודה בנו כי נחשבת אשת אביו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511838" y="5114047"/>
            <a:ext cx="3642552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לאה אסורה גם לראובן בן בנו של לוי כי היא נחשבת אשת אבי אביו (ע"פ רש"י)</a:t>
            </a:r>
          </a:p>
        </p:txBody>
      </p:sp>
      <p:cxnSp>
        <p:nvCxnSpPr>
          <p:cNvPr id="41" name="מחבר חץ ישר 40"/>
          <p:cNvCxnSpPr>
            <a:stCxn id="43" idx="1"/>
          </p:cNvCxnSpPr>
          <p:nvPr/>
        </p:nvCxnSpPr>
        <p:spPr>
          <a:xfrm flipH="1">
            <a:off x="4454918" y="935373"/>
            <a:ext cx="1456620" cy="62365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מחבר חץ ישר 41"/>
          <p:cNvCxnSpPr/>
          <p:nvPr/>
        </p:nvCxnSpPr>
        <p:spPr>
          <a:xfrm>
            <a:off x="6571776" y="1050607"/>
            <a:ext cx="2108227" cy="48703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911538" y="750707"/>
            <a:ext cx="650450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</p:spTree>
    <p:extLst>
      <p:ext uri="{BB962C8B-B14F-4D97-AF65-F5344CB8AC3E}">
        <p14:creationId xmlns:p14="http://schemas.microsoft.com/office/powerpoint/2010/main" val="2854426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ד'.ניסן.תשפ"ב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697992" y="171572"/>
            <a:ext cx="7222836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מ  א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מתני'  חולץ ליבמתו הוא אסור בקרובותיה והיא אסורה בקרוביו</a:t>
            </a:r>
            <a:r>
              <a:rPr lang="he-IL" dirty="0"/>
              <a:t>... באחיו ובבן אחיו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8667765" y="1645622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3425806" y="1634714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5768470" y="1685514"/>
            <a:ext cx="1155700" cy="990600"/>
            <a:chOff x="7695484" y="1138474"/>
            <a:chExt cx="1155700" cy="9906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8406640" y="4202518"/>
            <a:ext cx="1170677" cy="914400"/>
            <a:chOff x="3976777" y="2854245"/>
            <a:chExt cx="1170677" cy="9144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3199244" y="4341742"/>
            <a:ext cx="1274312" cy="1092200"/>
            <a:chOff x="5399538" y="2882900"/>
            <a:chExt cx="1274312" cy="10922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8663842" y="2899741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2" name="חץ למטה 21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4" name="קבוצה 23"/>
          <p:cNvGrpSpPr/>
          <p:nvPr/>
        </p:nvGrpSpPr>
        <p:grpSpPr>
          <a:xfrm rot="5400000">
            <a:off x="3174436" y="3140938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5" name="קבוצה 24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7" name="חץ ימינה 26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 rot="10800000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>
            <a:off x="2550409" y="1362760"/>
            <a:ext cx="918803" cy="1053611"/>
            <a:chOff x="1117008" y="4316375"/>
            <a:chExt cx="1117699" cy="1882580"/>
          </a:xfrm>
        </p:grpSpPr>
        <p:pic>
          <p:nvPicPr>
            <p:cNvPr id="30" name="תמונה 2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32" name="קבוצה 31"/>
          <p:cNvGrpSpPr/>
          <p:nvPr/>
        </p:nvGrpSpPr>
        <p:grpSpPr>
          <a:xfrm rot="8183106">
            <a:off x="3892134" y="3361565"/>
            <a:ext cx="2704914" cy="644901"/>
            <a:chOff x="5330952" y="4553712"/>
            <a:chExt cx="1381960" cy="775295"/>
          </a:xfrm>
        </p:grpSpPr>
        <p:sp>
          <p:nvSpPr>
            <p:cNvPr id="33" name="חץ ימינה 32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4" name="TextBox 33"/>
            <p:cNvSpPr txBox="1"/>
            <p:nvPr/>
          </p:nvSpPr>
          <p:spPr>
            <a:xfrm rot="10647368">
              <a:off x="5894955" y="4769079"/>
              <a:ext cx="685800" cy="44400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חלץ</a:t>
              </a: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5651146" y="3322166"/>
            <a:ext cx="2959454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לאה ששמעון חלץ לה, אסורה לראובן כי נחשבת אשת אחיו.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47186" y="4356868"/>
            <a:ext cx="2625396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לאה אסורה גם ליהודה כי היא נחשבת אשת אחי אביו (ע"פ רש"י)</a:t>
            </a:r>
          </a:p>
        </p:txBody>
      </p:sp>
      <p:cxnSp>
        <p:nvCxnSpPr>
          <p:cNvPr id="37" name="מחבר חץ ישר 36"/>
          <p:cNvCxnSpPr>
            <a:endCxn id="10" idx="0"/>
          </p:cNvCxnSpPr>
          <p:nvPr/>
        </p:nvCxnSpPr>
        <p:spPr>
          <a:xfrm flipH="1">
            <a:off x="3895706" y="1023051"/>
            <a:ext cx="2087895" cy="61166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מחבר חץ ישר 37"/>
          <p:cNvCxnSpPr>
            <a:stCxn id="40" idx="2"/>
            <a:endCxn id="13" idx="0"/>
          </p:cNvCxnSpPr>
          <p:nvPr/>
        </p:nvCxnSpPr>
        <p:spPr>
          <a:xfrm flipH="1">
            <a:off x="6346320" y="1154423"/>
            <a:ext cx="100662" cy="53109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מחבר חץ ישר 38"/>
          <p:cNvCxnSpPr/>
          <p:nvPr/>
        </p:nvCxnSpPr>
        <p:spPr>
          <a:xfrm>
            <a:off x="6924170" y="1094755"/>
            <a:ext cx="1938031" cy="75157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068291" y="785091"/>
            <a:ext cx="75738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sp>
        <p:nvSpPr>
          <p:cNvPr id="41" name="לחצן פעולה: בית 40">
            <a:hlinkClick r:id="" action="ppaction://hlinkshowjump?jump=firstslide" highlightClick="1"/>
          </p:cNvPr>
          <p:cNvSpPr/>
          <p:nvPr/>
        </p:nvSpPr>
        <p:spPr>
          <a:xfrm>
            <a:off x="637309" y="4878112"/>
            <a:ext cx="665018" cy="77454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59268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250"/>
                            </p:stCondLst>
                            <p:childTnLst>
                              <p:par>
                                <p:cTn id="5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6" presetClass="entr" presetSubtype="4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ד'.ניסן.תשפ"ב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768927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5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041031" y="127225"/>
            <a:ext cx="57054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מ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אי הכי היינו אחיו ובן אחיו תנא אחיו מן האב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וקתני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אחיו מן האם 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2320494" y="1036214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2355044" y="3084051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9218507" y="4423890"/>
            <a:ext cx="1016000" cy="889000"/>
            <a:chOff x="4167637" y="3734998"/>
            <a:chExt cx="10160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8236139" y="2064308"/>
            <a:ext cx="1155700" cy="990600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4831346" y="3064051"/>
            <a:ext cx="1170677" cy="914400"/>
            <a:chOff x="3976777" y="2854245"/>
            <a:chExt cx="1170677" cy="9144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5202838" y="1036214"/>
            <a:ext cx="1106818" cy="927936"/>
            <a:chOff x="5473700" y="2876550"/>
            <a:chExt cx="1244600" cy="11049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3246910" y="5274929"/>
            <a:ext cx="934053" cy="990600"/>
            <a:chOff x="5147576" y="4839179"/>
            <a:chExt cx="723900" cy="889000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>
            <a:off x="3653208" y="1500182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8" name="קבוצה 2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0" name="חץ ימינה 2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2" name="קבוצה 31"/>
          <p:cNvGrpSpPr/>
          <p:nvPr/>
        </p:nvGrpSpPr>
        <p:grpSpPr>
          <a:xfrm rot="20306220">
            <a:off x="9062350" y="3075072"/>
            <a:ext cx="722050" cy="1429663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3" name="חץ למטה 3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5" name="קבוצה 34"/>
          <p:cNvGrpSpPr/>
          <p:nvPr/>
        </p:nvGrpSpPr>
        <p:grpSpPr>
          <a:xfrm rot="3330112">
            <a:off x="3897737" y="1273280"/>
            <a:ext cx="722050" cy="281094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6" name="חץ למטה 35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8" name="קבוצה 37"/>
          <p:cNvGrpSpPr/>
          <p:nvPr/>
        </p:nvGrpSpPr>
        <p:grpSpPr>
          <a:xfrm>
            <a:off x="5248398" y="1872222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9" name="חץ למטה 3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1" name="קבוצה 40"/>
          <p:cNvGrpSpPr/>
          <p:nvPr/>
        </p:nvGrpSpPr>
        <p:grpSpPr>
          <a:xfrm rot="17639018">
            <a:off x="7066139" y="1160356"/>
            <a:ext cx="823585" cy="2362119"/>
            <a:chOff x="6134941" y="3648851"/>
            <a:chExt cx="658387" cy="776500"/>
          </a:xfrm>
          <a:solidFill>
            <a:schemeClr val="accent4">
              <a:lumMod val="75000"/>
            </a:schemeClr>
          </a:solidFill>
        </p:grpSpPr>
        <p:sp>
          <p:nvSpPr>
            <p:cNvPr id="42" name="חץ למטה 41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293719" y="3762812"/>
              <a:ext cx="499609" cy="32809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 מבעל אחר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44" name="קשת מלאה 43"/>
          <p:cNvSpPr/>
          <p:nvPr/>
        </p:nvSpPr>
        <p:spPr>
          <a:xfrm rot="10800000">
            <a:off x="2804325" y="3541174"/>
            <a:ext cx="2970026" cy="1035638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970839" y="4161088"/>
            <a:ext cx="2785408" cy="33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600" dirty="0"/>
              <a:t>יהודה ולוי אחים מן האב ומן האם</a:t>
            </a:r>
          </a:p>
        </p:txBody>
      </p:sp>
      <p:grpSp>
        <p:nvGrpSpPr>
          <p:cNvPr id="46" name="קבוצה 45"/>
          <p:cNvGrpSpPr/>
          <p:nvPr/>
        </p:nvGrpSpPr>
        <p:grpSpPr>
          <a:xfrm rot="4058553">
            <a:off x="2487763" y="4441194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7" name="קבוצה 46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9" name="חץ ימינה 48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51" name="קבוצה 50"/>
          <p:cNvGrpSpPr/>
          <p:nvPr/>
        </p:nvGrpSpPr>
        <p:grpSpPr>
          <a:xfrm>
            <a:off x="1538512" y="3146996"/>
            <a:ext cx="918803" cy="1053611"/>
            <a:chOff x="1117008" y="4316375"/>
            <a:chExt cx="1117699" cy="1882580"/>
          </a:xfrm>
        </p:grpSpPr>
        <p:pic>
          <p:nvPicPr>
            <p:cNvPr id="52" name="תמונה 5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3" name="TextBox 52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54" name="קבוצה 53"/>
          <p:cNvGrpSpPr/>
          <p:nvPr/>
        </p:nvGrpSpPr>
        <p:grpSpPr>
          <a:xfrm rot="18290478">
            <a:off x="3676338" y="4504475"/>
            <a:ext cx="1867663" cy="577697"/>
            <a:chOff x="3338940" y="3851820"/>
            <a:chExt cx="1006146" cy="577697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5" name="קבוצה 5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7" name="חץ ימינה 5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6" name="TextBox 55"/>
            <p:cNvSpPr txBox="1"/>
            <p:nvPr/>
          </p:nvSpPr>
          <p:spPr>
            <a:xfrm>
              <a:off x="3469670" y="3906297"/>
              <a:ext cx="875416" cy="52322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יהודה חלץ לרבקה</a:t>
              </a: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037938" y="3436994"/>
            <a:ext cx="2577689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רבקה אסורה לשמעון אחי יהודה מן האם משום שהייתה אשת אחיו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966743" y="4857581"/>
            <a:ext cx="2734927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רבקה אסורה גם לגד בנו של ראובן איסור שניה, כי הייתה אשת אחי אביו מן האם</a:t>
            </a:r>
          </a:p>
        </p:txBody>
      </p:sp>
      <p:sp>
        <p:nvSpPr>
          <p:cNvPr id="61" name="לחצן פעולה: בית 60">
            <a:hlinkClick r:id="" action="ppaction://hlinkshowjump?jump=firstslide" highlightClick="1"/>
          </p:cNvPr>
          <p:cNvSpPr/>
          <p:nvPr/>
        </p:nvSpPr>
        <p:spPr>
          <a:xfrm>
            <a:off x="11139055" y="4499642"/>
            <a:ext cx="572654" cy="7752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2" name="קבוצה 61"/>
          <p:cNvGrpSpPr/>
          <p:nvPr/>
        </p:nvGrpSpPr>
        <p:grpSpPr>
          <a:xfrm>
            <a:off x="2297904" y="1985290"/>
            <a:ext cx="722050" cy="1143536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3" name="חץ למטה 6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4180963" y="2665517"/>
            <a:ext cx="3502572" cy="33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1600" dirty="0"/>
              <a:t>שמעון אח של יהודה ולוי רק מן האם</a:t>
            </a:r>
          </a:p>
        </p:txBody>
      </p:sp>
    </p:spTree>
    <p:extLst>
      <p:ext uri="{BB962C8B-B14F-4D97-AF65-F5344CB8AC3E}">
        <p14:creationId xmlns:p14="http://schemas.microsoft.com/office/powerpoint/2010/main" val="3581340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" presetClass="entr" presetSubtype="3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59" grpId="0" animBg="1"/>
      <p:bldP spid="60" grpId="0" animBg="1"/>
      <p:bldP spid="6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ד'.ניסן.תשפ"ב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6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983122" y="-19542"/>
            <a:ext cx="503855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מ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ת"ש:  אבי אמו, מאי לאו משום חולץ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דהויא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לה כלת בתו ?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5817155" y="854680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5817155" y="2530398"/>
            <a:ext cx="1106818" cy="927936"/>
            <a:chOff x="5473700" y="2876550"/>
            <a:chExt cx="1244600" cy="11049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4869032" y="5292642"/>
            <a:ext cx="934053" cy="990600"/>
            <a:chOff x="5147576" y="4839179"/>
            <a:chExt cx="7239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3538277" y="3639752"/>
            <a:ext cx="1155700" cy="990600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7827416" y="3317779"/>
            <a:ext cx="1170677" cy="914400"/>
            <a:chOff x="3976777" y="2854245"/>
            <a:chExt cx="1170677" cy="9144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 rot="3266471">
            <a:off x="3961791" y="4862397"/>
            <a:ext cx="1160425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2" name="קבוצה 21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4" name="חץ ימינה 23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 rot="17912319">
            <a:off x="7061912" y="3088157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7" name="חץ למטה 2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9" name="קבוצה 28"/>
          <p:cNvGrpSpPr/>
          <p:nvPr/>
        </p:nvGrpSpPr>
        <p:grpSpPr>
          <a:xfrm rot="3649477">
            <a:off x="4847373" y="3006808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0" name="חץ למטה 2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2" name="קבוצה 31"/>
          <p:cNvGrpSpPr/>
          <p:nvPr/>
        </p:nvGrpSpPr>
        <p:grpSpPr>
          <a:xfrm>
            <a:off x="5817155" y="1906339"/>
            <a:ext cx="756430" cy="661604"/>
            <a:chOff x="8712679" y="2668192"/>
            <a:chExt cx="756430" cy="661604"/>
          </a:xfrm>
        </p:grpSpPr>
        <p:sp>
          <p:nvSpPr>
            <p:cNvPr id="33" name="חץ למטה 32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35" name="קבוצה 34"/>
          <p:cNvGrpSpPr/>
          <p:nvPr/>
        </p:nvGrpSpPr>
        <p:grpSpPr>
          <a:xfrm rot="9043760">
            <a:off x="5520755" y="4593909"/>
            <a:ext cx="2615198" cy="580770"/>
            <a:chOff x="5330952" y="4553712"/>
            <a:chExt cx="1381960" cy="775295"/>
          </a:xfrm>
        </p:grpSpPr>
        <p:sp>
          <p:nvSpPr>
            <p:cNvPr id="36" name="חץ ימינה 35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7" name="TextBox 36"/>
            <p:cNvSpPr txBox="1"/>
            <p:nvPr/>
          </p:nvSpPr>
          <p:spPr>
            <a:xfrm rot="10734603">
              <a:off x="5698982" y="4775562"/>
              <a:ext cx="685800" cy="49303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חלץ לרבקה</a:t>
              </a:r>
            </a:p>
          </p:txBody>
        </p:sp>
      </p:grpSp>
      <p:grpSp>
        <p:nvGrpSpPr>
          <p:cNvPr id="38" name="קבוצה 37"/>
          <p:cNvGrpSpPr/>
          <p:nvPr/>
        </p:nvGrpSpPr>
        <p:grpSpPr>
          <a:xfrm>
            <a:off x="2946327" y="2884431"/>
            <a:ext cx="836633" cy="1206847"/>
            <a:chOff x="1117008" y="4316375"/>
            <a:chExt cx="1117699" cy="1882580"/>
          </a:xfrm>
        </p:grpSpPr>
        <p:pic>
          <p:nvPicPr>
            <p:cNvPr id="39" name="תמונה 3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1828800" y="5487533"/>
            <a:ext cx="2640324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הדין: רבקה שיהודה חלץ לה אסורה לראובן אבי אמו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740776" y="1964295"/>
            <a:ext cx="5011109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הגמרא שואלת: האם האיסור של רבקה לראובן הוא משום שהיא חלוצה של בן בתו שרה שהיא כמו כלת בתו ואם כן, מסקנה שגזרו שניות בחלוצה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52582" y="1651088"/>
            <a:ext cx="4328646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דוחה הגמרא: אין האיסור משום שניות בחלוצה אלא משום </a:t>
            </a:r>
            <a:r>
              <a:rPr lang="he-IL" dirty="0" err="1"/>
              <a:t>מיתנא</a:t>
            </a:r>
            <a:r>
              <a:rPr lang="he-IL" dirty="0"/>
              <a:t> (המת – שמעון) </a:t>
            </a:r>
          </a:p>
          <a:p>
            <a:r>
              <a:rPr lang="he-IL" dirty="0"/>
              <a:t>ורבקה הייתה אשת שמעון והיא כלת בתו שרה</a:t>
            </a:r>
          </a:p>
        </p:txBody>
      </p:sp>
      <p:sp>
        <p:nvSpPr>
          <p:cNvPr id="44" name="לחצן פעולה: בית 43">
            <a:hlinkClick r:id="" action="ppaction://hlinkshowjump?jump=firstslide" highlightClick="1"/>
          </p:cNvPr>
          <p:cNvSpPr/>
          <p:nvPr/>
        </p:nvSpPr>
        <p:spPr>
          <a:xfrm>
            <a:off x="10605655" y="4665725"/>
            <a:ext cx="748145" cy="84122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6293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250"/>
                            </p:stCondLst>
                            <p:childTnLst>
                              <p:par>
                                <p:cTn id="46" presetID="2" presetClass="entr" presetSubtype="3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6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ד'.ניסן.תשפ"ב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7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554738" y="150152"/>
            <a:ext cx="5525873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מ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ת"ש:  ובבן בתו, מאי לאו משום חולץ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דהויא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לה אשת אבי אמו ?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7405140" y="1463111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10264098" y="3510909"/>
            <a:ext cx="1106818" cy="927936"/>
            <a:chOff x="5473700" y="2876550"/>
            <a:chExt cx="1244600" cy="11049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3648336" y="4498882"/>
            <a:ext cx="979143" cy="990600"/>
            <a:chOff x="5147576" y="4839179"/>
            <a:chExt cx="7239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3876655" y="1541315"/>
            <a:ext cx="1155700" cy="990600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7269278" y="5164686"/>
            <a:ext cx="1170677" cy="914400"/>
            <a:chOff x="3976777" y="2854245"/>
            <a:chExt cx="1170677" cy="9144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cxnSp>
        <p:nvCxnSpPr>
          <p:cNvPr id="21" name="מחבר חץ ישר 20"/>
          <p:cNvCxnSpPr/>
          <p:nvPr/>
        </p:nvCxnSpPr>
        <p:spPr>
          <a:xfrm>
            <a:off x="6705600" y="1125622"/>
            <a:ext cx="1006103" cy="51742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מחבר חץ ישר 21"/>
          <p:cNvCxnSpPr/>
          <p:nvPr/>
        </p:nvCxnSpPr>
        <p:spPr>
          <a:xfrm flipH="1">
            <a:off x="4695713" y="1125622"/>
            <a:ext cx="1501887" cy="41569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096000" y="860895"/>
            <a:ext cx="665018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grpSp>
        <p:nvGrpSpPr>
          <p:cNvPr id="24" name="קבוצה 23"/>
          <p:cNvGrpSpPr/>
          <p:nvPr/>
        </p:nvGrpSpPr>
        <p:grpSpPr>
          <a:xfrm rot="18454693">
            <a:off x="9022732" y="2131299"/>
            <a:ext cx="756430" cy="2136381"/>
            <a:chOff x="8712679" y="2668192"/>
            <a:chExt cx="756430" cy="661604"/>
          </a:xfrm>
        </p:grpSpPr>
        <p:sp>
          <p:nvSpPr>
            <p:cNvPr id="25" name="חץ למטה 24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 rot="3642768">
            <a:off x="9101597" y="4009326"/>
            <a:ext cx="722050" cy="2352208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8" name="חץ למטה 27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0" name="קבוצה 29"/>
          <p:cNvGrpSpPr/>
          <p:nvPr/>
        </p:nvGrpSpPr>
        <p:grpSpPr>
          <a:xfrm rot="16845581">
            <a:off x="3322274" y="3276367"/>
            <a:ext cx="1989839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1" name="קבוצה 30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3" name="חץ ימינה 32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5" name="קבוצה 34"/>
          <p:cNvGrpSpPr/>
          <p:nvPr/>
        </p:nvGrpSpPr>
        <p:grpSpPr>
          <a:xfrm rot="8671811">
            <a:off x="4226504" y="3148536"/>
            <a:ext cx="3747378" cy="580770"/>
            <a:chOff x="5330952" y="4553712"/>
            <a:chExt cx="1381960" cy="775295"/>
          </a:xfrm>
        </p:grpSpPr>
        <p:sp>
          <p:nvSpPr>
            <p:cNvPr id="36" name="חץ ימינה 35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7" name="TextBox 36"/>
            <p:cNvSpPr txBox="1"/>
            <p:nvPr/>
          </p:nvSpPr>
          <p:spPr>
            <a:xfrm rot="10734603">
              <a:off x="5698982" y="4775562"/>
              <a:ext cx="685800" cy="49303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חלץ לרבקה</a:t>
              </a:r>
            </a:p>
          </p:txBody>
        </p:sp>
      </p:grpSp>
      <p:grpSp>
        <p:nvGrpSpPr>
          <p:cNvPr id="38" name="קבוצה 37"/>
          <p:cNvGrpSpPr/>
          <p:nvPr/>
        </p:nvGrpSpPr>
        <p:grpSpPr>
          <a:xfrm>
            <a:off x="3163254" y="1237216"/>
            <a:ext cx="918803" cy="1053611"/>
            <a:chOff x="1117008" y="4316375"/>
            <a:chExt cx="1117699" cy="1882580"/>
          </a:xfrm>
        </p:grpSpPr>
        <p:pic>
          <p:nvPicPr>
            <p:cNvPr id="39" name="תמונה 3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3395185" y="5429313"/>
            <a:ext cx="3906982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הדין: רבקה חלוצת ראובן אסורה ליהודה מפני שהוא בן בתו (שרה)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431545" y="1247286"/>
            <a:ext cx="3726855" cy="147732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שואלת הגמרא: האם האיסור של רבקה ליהודה איננו משום שראובן חלץ לרבקה שהיא באמת חלוצת אבי אמו וניתן לראותה גם כאשת  אמו. </a:t>
            </a:r>
          </a:p>
          <a:p>
            <a:r>
              <a:rPr lang="he-IL" b="1" dirty="0">
                <a:solidFill>
                  <a:schemeClr val="bg1"/>
                </a:solidFill>
              </a:rPr>
              <a:t>ומכאן מסקנה: גזרו שניות בחלוצה.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26552" y="3796641"/>
            <a:ext cx="4519090" cy="92333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דוחה הגמרא: הסיבה לאיסור יהודה על רבקה היא משום המת – שמעון</a:t>
            </a:r>
          </a:p>
          <a:p>
            <a:r>
              <a:rPr lang="he-IL" b="1" dirty="0">
                <a:solidFill>
                  <a:schemeClr val="bg1"/>
                </a:solidFill>
              </a:rPr>
              <a:t>ורבקה אשת שמעון והרי היא אשת אחי אבי אמו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351" y="2438558"/>
            <a:ext cx="3875740" cy="230832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הגמרא </a:t>
            </a:r>
            <a:r>
              <a:rPr lang="he-IL" b="1" dirty="0" err="1">
                <a:solidFill>
                  <a:schemeClr val="bg1"/>
                </a:solidFill>
              </a:rPr>
              <a:t>פורכת</a:t>
            </a:r>
            <a:r>
              <a:rPr lang="he-IL" b="1" dirty="0">
                <a:solidFill>
                  <a:schemeClr val="bg1"/>
                </a:solidFill>
              </a:rPr>
              <a:t> הדחייה: והרי לא גזרו חכמים על שניות לעריות על אשת אחי אבי אמו, לכן אין לאסור חלוצה על בן בתו של החולץ משום היותה אשת המת.</a:t>
            </a:r>
          </a:p>
          <a:p>
            <a:r>
              <a:rPr lang="he-IL" b="1" dirty="0">
                <a:solidFill>
                  <a:schemeClr val="bg1"/>
                </a:solidFill>
              </a:rPr>
              <a:t>מכאן מוכרחים לומר שהטעם לאיסור חלוצה בבן בתו של החולץ הוא אכן משום </a:t>
            </a:r>
            <a:r>
              <a:rPr lang="he-IL" b="1" dirty="0" err="1">
                <a:solidFill>
                  <a:schemeClr val="bg1"/>
                </a:solidFill>
              </a:rPr>
              <a:t>הקירבה</a:t>
            </a:r>
            <a:r>
              <a:rPr lang="he-IL" b="1" dirty="0">
                <a:solidFill>
                  <a:schemeClr val="bg1"/>
                </a:solidFill>
              </a:rPr>
              <a:t> אליו דרך חולץ ובכך היא לגביו כאשת אבי אמו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47425" y="4967224"/>
            <a:ext cx="2815829" cy="92333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מסקנה: יש ללמוד מהברייתא שגזרו שניות בחלוצה</a:t>
            </a:r>
          </a:p>
        </p:txBody>
      </p:sp>
      <p:sp>
        <p:nvSpPr>
          <p:cNvPr id="46" name="לחצן פעולה: בית 45">
            <a:hlinkClick r:id="" action="ppaction://hlinkshowjump?jump=firstslide" highlightClick="1"/>
          </p:cNvPr>
          <p:cNvSpPr/>
          <p:nvPr/>
        </p:nvSpPr>
        <p:spPr>
          <a:xfrm>
            <a:off x="11222182" y="4912173"/>
            <a:ext cx="748145" cy="84030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4231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" presetClass="entr" presetSubtype="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" presetClass="entr" presetSubtype="3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750"/>
                            </p:stCondLst>
                            <p:childTnLst>
                              <p:par>
                                <p:cTn id="63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6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5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648</Words>
  <Application>Microsoft Office PowerPoint</Application>
  <PresentationFormat>מסך רחב</PresentationFormat>
  <Paragraphs>131</Paragraphs>
  <Slides>7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4</cp:revision>
  <dcterms:created xsi:type="dcterms:W3CDTF">2022-04-04T17:52:41Z</dcterms:created>
  <dcterms:modified xsi:type="dcterms:W3CDTF">2022-04-05T09:35:04Z</dcterms:modified>
</cp:coreProperties>
</file>