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197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654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657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518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946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643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019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7239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530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706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010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F10CC-D9C7-463E-8F11-F39EB9C37D66}" type="datetimeFigureOut">
              <a:rPr lang="he-IL" smtClean="0"/>
              <a:t>ו'/ניסן/תשפ"ב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53909-D3CF-477A-8085-9677197068B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896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3175093" y="602734"/>
            <a:ext cx="613340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baseline="30000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החולץ ליבמתו ונשא אחיו את אחותה ומת חולצת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מתיבמת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5592535" y="0"/>
            <a:ext cx="1043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מ"א  א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3904459" y="1468582"/>
            <a:ext cx="540404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וכן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המגרש את אשתו ונשא אחיו את אחותה ומת הרי זו פטורה</a:t>
            </a:r>
            <a:endParaRPr lang="he-IL" dirty="0"/>
          </a:p>
        </p:txBody>
      </p:sp>
      <p:sp>
        <p:nvSpPr>
          <p:cNvPr id="7" name="מלבן 6">
            <a:hlinkClick r:id="rId4" action="ppaction://hlinksldjump"/>
          </p:cNvPr>
          <p:cNvSpPr/>
          <p:nvPr/>
        </p:nvSpPr>
        <p:spPr>
          <a:xfrm>
            <a:off x="2760792" y="2462823"/>
            <a:ext cx="654771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שומרת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יבם שקידש אחיו את אחותה,  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משום רבי יהודה בן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בתירא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אמרו:  אומרים לו: המתן עד שיעשה אחיך מעשה, 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חלץ </a:t>
            </a:r>
            <a:r>
              <a:rPr lang="he-IL" dirty="0"/>
              <a:t>לה אחיו או כנסה יכנוס את אשתו</a:t>
            </a:r>
          </a:p>
        </p:txBody>
      </p:sp>
      <p:sp>
        <p:nvSpPr>
          <p:cNvPr id="8" name="מלבן 7">
            <a:hlinkClick r:id="rId5" action="ppaction://hlinksldjump"/>
          </p:cNvPr>
          <p:cNvSpPr/>
          <p:nvPr/>
        </p:nvSpPr>
        <p:spPr>
          <a:xfrm>
            <a:off x="2848839" y="4011062"/>
            <a:ext cx="637161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err="1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מתיב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המנונא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ג'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 ב'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ב' אחיות,   ואחד מופנה  (רווק)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 אחד מבעלי אחיות,   ועשה בה מופנה מאמר,   ואחר כך מת אחיו השני, ואחר כך מתה אשתו אחריו,   אותה יבמה חולצת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3920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ו'.ניסן.תשפ"ב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206771" y="103971"/>
            <a:ext cx="611096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מ"א  א</a:t>
            </a:r>
          </a:p>
          <a:p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baseline="30000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החולץ ליבמתו ונשא אחיו את אחותה ומת חולצת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מתיבמת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970120" y="2183905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468220" y="4305060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647347" y="4501491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312520" y="2153965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708543" y="2183905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15709" y="1117600"/>
            <a:ext cx="72967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2" name="מחבר חץ ישר 21"/>
          <p:cNvCxnSpPr>
            <a:endCxn id="19" idx="0"/>
          </p:cNvCxnSpPr>
          <p:nvPr/>
        </p:nvCxnSpPr>
        <p:spPr>
          <a:xfrm flipH="1">
            <a:off x="2326770" y="1486932"/>
            <a:ext cx="3288939" cy="6969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>
            <a:stCxn id="21" idx="2"/>
            <a:endCxn id="16" idx="0"/>
          </p:cNvCxnSpPr>
          <p:nvPr/>
        </p:nvCxnSpPr>
        <p:spPr>
          <a:xfrm flipH="1">
            <a:off x="5890370" y="1486932"/>
            <a:ext cx="90176" cy="6670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>
            <a:off x="6468220" y="1486932"/>
            <a:ext cx="2685016" cy="6969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קשת מלאה 24"/>
          <p:cNvSpPr/>
          <p:nvPr/>
        </p:nvSpPr>
        <p:spPr>
          <a:xfrm rot="10800000">
            <a:off x="3066472" y="4914781"/>
            <a:ext cx="4053819" cy="893277"/>
          </a:xfrm>
          <a:prstGeom prst="blockArc">
            <a:avLst>
              <a:gd name="adj1" fmla="val 1064662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81236" y="5524503"/>
            <a:ext cx="85596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27" name="קבוצה 26"/>
          <p:cNvGrpSpPr/>
          <p:nvPr/>
        </p:nvGrpSpPr>
        <p:grpSpPr>
          <a:xfrm rot="3341730">
            <a:off x="5730832" y="3467520"/>
            <a:ext cx="146835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4783517" y="1512420"/>
            <a:ext cx="918803" cy="1053611"/>
            <a:chOff x="1117008" y="4316375"/>
            <a:chExt cx="1117699" cy="188258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18905948">
            <a:off x="7000554" y="3781324"/>
            <a:ext cx="2394268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590654" y="3974671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ראובן חלץ לשרה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4147562">
            <a:off x="1992647" y="3609770"/>
            <a:ext cx="146835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1" name="קבוצה 4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3" name="חץ ימינה 4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1095860" y="1820448"/>
            <a:ext cx="918803" cy="1053611"/>
            <a:chOff x="1117008" y="4316375"/>
            <a:chExt cx="1117699" cy="188258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3463973" y="3982261"/>
            <a:ext cx="2724536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לראובן מדרבנן משום אחות חלוצתו, </a:t>
            </a:r>
          </a:p>
          <a:p>
            <a:r>
              <a:rPr lang="he-IL" dirty="0"/>
              <a:t>לכן, חולצת ולא </a:t>
            </a:r>
            <a:r>
              <a:rPr lang="he-IL" dirty="0" err="1"/>
              <a:t>מתייבמת</a:t>
            </a:r>
            <a:endParaRPr lang="he-IL" dirty="0"/>
          </a:p>
        </p:txBody>
      </p:sp>
      <p:sp>
        <p:nvSpPr>
          <p:cNvPr id="49" name="לחצן פעולה: בית 48">
            <a:hlinkClick r:id="" action="ppaction://hlinkshowjump?jump=firstslide" highlightClick="1"/>
          </p:cNvPr>
          <p:cNvSpPr/>
          <p:nvPr/>
        </p:nvSpPr>
        <p:spPr>
          <a:xfrm>
            <a:off x="11222182" y="4199997"/>
            <a:ext cx="554182" cy="7967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283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75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ו'.ניסן.תשפ"ב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581400" y="0"/>
            <a:ext cx="540404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מ"א  א 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וכן המגרש את אשתו ונשא אחיו את אחותה ומת הרי זו פטורה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802797" y="1674458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651256" y="4732569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950249" y="4449464"/>
            <a:ext cx="901700" cy="889000"/>
            <a:chOff x="10518902" y="2114306"/>
            <a:chExt cx="9017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102214" y="1725258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18" name="קשת מלאה 17"/>
          <p:cNvSpPr/>
          <p:nvPr/>
        </p:nvSpPr>
        <p:spPr>
          <a:xfrm rot="10800000">
            <a:off x="3581400" y="4927333"/>
            <a:ext cx="3813152" cy="930844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9" name="קשת מלאה 18"/>
          <p:cNvSpPr/>
          <p:nvPr/>
        </p:nvSpPr>
        <p:spPr>
          <a:xfrm rot="10800000" flipV="1">
            <a:off x="3409352" y="924592"/>
            <a:ext cx="5424258" cy="1095421"/>
          </a:xfrm>
          <a:prstGeom prst="blockArc">
            <a:avLst>
              <a:gd name="adj1" fmla="val 10548535"/>
              <a:gd name="adj2" fmla="val 250815"/>
              <a:gd name="adj3" fmla="val 2378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02485" y="871623"/>
            <a:ext cx="68093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18323" y="5553266"/>
            <a:ext cx="73930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22" name="קבוצה 21"/>
          <p:cNvGrpSpPr/>
          <p:nvPr/>
        </p:nvGrpSpPr>
        <p:grpSpPr>
          <a:xfrm rot="6722077">
            <a:off x="6761533" y="3245742"/>
            <a:ext cx="179927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3" name="קבוצה 2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5" name="חץ ימינה 2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 rot="10882321">
              <a:off x="5625226" y="4804221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17676930">
            <a:off x="7160535" y="3360462"/>
            <a:ext cx="2159102" cy="577697"/>
            <a:chOff x="3338940" y="3851820"/>
            <a:chExt cx="1006145" cy="577697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3601484" y="3906297"/>
              <a:ext cx="743601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ראובן גרש את יפה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6201536">
            <a:off x="2543869" y="3386484"/>
            <a:ext cx="187202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 rot="10882321">
              <a:off x="5625226" y="4804221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>
            <a:off x="2428207" y="1325170"/>
            <a:ext cx="918803" cy="1053611"/>
            <a:chOff x="1117008" y="4316375"/>
            <a:chExt cx="1117699" cy="1882580"/>
          </a:xfrm>
        </p:grpSpPr>
        <p:pic>
          <p:nvPicPr>
            <p:cNvPr id="38" name="תמונה 3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121929" y="3014226"/>
            <a:ext cx="299928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אסורה לראובן מדאורייתא, משום אחות גרושתו</a:t>
            </a:r>
          </a:p>
        </p:txBody>
      </p:sp>
      <p:sp>
        <p:nvSpPr>
          <p:cNvPr id="41" name="לחצן פעולה: בית 40">
            <a:hlinkClick r:id="" action="ppaction://hlinkshowjump?jump=firstslide" highlightClick="1"/>
          </p:cNvPr>
          <p:cNvSpPr/>
          <p:nvPr/>
        </p:nvSpPr>
        <p:spPr>
          <a:xfrm>
            <a:off x="10719881" y="3898369"/>
            <a:ext cx="633919" cy="8153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303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5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50"/>
                            </p:stCondLst>
                            <p:childTnLst>
                              <p:par>
                                <p:cTn id="5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ו'.ניסן.תשפ"ב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4280170" y="-86413"/>
            <a:ext cx="6547710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מ"א  א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שומרת יבם שקידש אחיו את אחותה,  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משום רבי יהודה בן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בתירא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אמרו:  אומרים לו: המתן עד שיעשה אחיך מעשה, 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חלץ </a:t>
            </a:r>
            <a:r>
              <a:rPr lang="he-IL" dirty="0"/>
              <a:t>לה אחיו או כנסה יכנוס את אשתו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8982342" y="2213883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468220" y="4305060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647347" y="4501491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468963" y="2127761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708543" y="2183905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15709" y="1117600"/>
            <a:ext cx="72967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2" name="מחבר חץ ישר 21"/>
          <p:cNvCxnSpPr>
            <a:endCxn id="19" idx="0"/>
          </p:cNvCxnSpPr>
          <p:nvPr/>
        </p:nvCxnSpPr>
        <p:spPr>
          <a:xfrm flipH="1">
            <a:off x="2326770" y="1486932"/>
            <a:ext cx="3288939" cy="6969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>
            <a:stCxn id="21" idx="2"/>
            <a:endCxn id="16" idx="0"/>
          </p:cNvCxnSpPr>
          <p:nvPr/>
        </p:nvCxnSpPr>
        <p:spPr>
          <a:xfrm>
            <a:off x="5980546" y="1486932"/>
            <a:ext cx="66267" cy="64082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>
            <a:off x="6468220" y="1486932"/>
            <a:ext cx="2685016" cy="6969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קשת מלאה 24"/>
          <p:cNvSpPr/>
          <p:nvPr/>
        </p:nvSpPr>
        <p:spPr>
          <a:xfrm rot="10800000">
            <a:off x="3066472" y="4914781"/>
            <a:ext cx="4053819" cy="893277"/>
          </a:xfrm>
          <a:prstGeom prst="blockArc">
            <a:avLst>
              <a:gd name="adj1" fmla="val 1064662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81236" y="5524503"/>
            <a:ext cx="85596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27" name="קבוצה 26"/>
          <p:cNvGrpSpPr/>
          <p:nvPr/>
        </p:nvGrpSpPr>
        <p:grpSpPr>
          <a:xfrm rot="8275130">
            <a:off x="7244949" y="3630837"/>
            <a:ext cx="208769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 rot="1059750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10028087" y="1823619"/>
            <a:ext cx="918803" cy="1053611"/>
            <a:chOff x="1117008" y="4316375"/>
            <a:chExt cx="1117699" cy="188258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8590363">
            <a:off x="3259264" y="3816109"/>
            <a:ext cx="335235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 rot="10840178">
              <a:off x="5590718" y="4813198"/>
              <a:ext cx="76969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את רבקה אחות שרה  לפני </a:t>
              </a:r>
              <a:r>
                <a:rPr lang="he-IL" sz="1050" dirty="0" err="1">
                  <a:solidFill>
                    <a:srgbClr val="FFFF00"/>
                  </a:solidFill>
                </a:rPr>
                <a:t>שהתייבמה</a:t>
              </a:r>
              <a:r>
                <a:rPr lang="he-IL" sz="1050" dirty="0">
                  <a:solidFill>
                    <a:srgbClr val="FFFF00"/>
                  </a:solidFill>
                </a:rPr>
                <a:t> שרה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008973" y="5292972"/>
            <a:ext cx="362206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לייבום לפני שמעון ויהודה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9757" y="2998452"/>
            <a:ext cx="4406969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ר' יהודה בן </a:t>
            </a:r>
            <a:r>
              <a:rPr lang="he-IL" dirty="0" err="1"/>
              <a:t>בתירא</a:t>
            </a:r>
            <a:r>
              <a:rPr lang="he-IL" dirty="0"/>
              <a:t> אומר:  "יש זיקה" </a:t>
            </a:r>
          </a:p>
          <a:p>
            <a:r>
              <a:rPr lang="he-IL" dirty="0"/>
              <a:t>עדיין שרה זקוקה לשמעון </a:t>
            </a:r>
          </a:p>
          <a:p>
            <a:r>
              <a:rPr lang="he-IL" dirty="0"/>
              <a:t>ולכן רבקה אחותה אסורה לו כי היא אחות </a:t>
            </a:r>
            <a:r>
              <a:rPr lang="he-IL" dirty="0" err="1"/>
              <a:t>יבימתו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214791" y="4148919"/>
            <a:ext cx="2304771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לכן אומרים לשמעון:  המתן עד </a:t>
            </a:r>
            <a:r>
              <a:rPr lang="he-IL" dirty="0" smtClean="0"/>
              <a:t>שיחלוץ </a:t>
            </a:r>
            <a:r>
              <a:rPr lang="he-IL" dirty="0"/>
              <a:t>יהודה או ייבם את שרה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5865" y="5808059"/>
            <a:ext cx="319067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חכמים אומרים: "אין זיקה" </a:t>
            </a:r>
          </a:p>
          <a:p>
            <a:r>
              <a:rPr lang="he-IL" dirty="0"/>
              <a:t>ולכן מותר לשמעון לכנוס את שרה</a:t>
            </a:r>
          </a:p>
        </p:txBody>
      </p:sp>
      <p:sp>
        <p:nvSpPr>
          <p:cNvPr id="44" name="לחצן פעולה: בית 43">
            <a:hlinkClick r:id="" action="ppaction://hlinkshowjump?jump=firstslide" highlightClick="1"/>
          </p:cNvPr>
          <p:cNvSpPr/>
          <p:nvPr/>
        </p:nvSpPr>
        <p:spPr>
          <a:xfrm>
            <a:off x="11157626" y="3657109"/>
            <a:ext cx="700391" cy="97540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172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10272408" y="6356350"/>
            <a:ext cx="1081391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ו'.ניסן.תשפ"ב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679315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151762" y="-68093"/>
            <a:ext cx="6371616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מ"א  א</a:t>
            </a:r>
          </a:p>
          <a:p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מתיב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המנונא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ג'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 ב'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ב' אחיות,   ואחד מופנה  (רווק)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 אחד מבעלי אחיות,   ועשה בה מופנה מאמר,   ואחר כך מת אחיו השני, ואחר כך מתה אשתו אחריו,   אותה יבמה חולצת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982342" y="2213883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7113056" y="4469123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468963" y="2127761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1375354" y="2043938"/>
            <a:ext cx="1107894" cy="952275"/>
            <a:chOff x="4042554" y="2854245"/>
            <a:chExt cx="1107894" cy="952275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532221" y="3529521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615709" y="1117600"/>
            <a:ext cx="72967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19" name="מחבר חץ ישר 18"/>
          <p:cNvCxnSpPr>
            <a:endCxn id="16" idx="0"/>
          </p:cNvCxnSpPr>
          <p:nvPr/>
        </p:nvCxnSpPr>
        <p:spPr>
          <a:xfrm flipH="1">
            <a:off x="1927804" y="1346965"/>
            <a:ext cx="3288939" cy="6969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>
            <a:stCxn id="18" idx="2"/>
            <a:endCxn id="13" idx="0"/>
          </p:cNvCxnSpPr>
          <p:nvPr/>
        </p:nvCxnSpPr>
        <p:spPr>
          <a:xfrm>
            <a:off x="5980546" y="1486932"/>
            <a:ext cx="66267" cy="64082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6468220" y="1486932"/>
            <a:ext cx="2685016" cy="6969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קבוצה 21"/>
          <p:cNvGrpSpPr/>
          <p:nvPr/>
        </p:nvGrpSpPr>
        <p:grpSpPr>
          <a:xfrm rot="8275130">
            <a:off x="7445174" y="3621058"/>
            <a:ext cx="208769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3" name="קבוצה 2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5" name="חץ ימינה 2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 rot="1059750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2621284" y="4544608"/>
            <a:ext cx="1106818" cy="927936"/>
            <a:chOff x="5473700" y="2876550"/>
            <a:chExt cx="1244600" cy="11049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5473700" y="3051597"/>
              <a:ext cx="733246" cy="32982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219348" y="2745764"/>
            <a:ext cx="640927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מופנה</a:t>
            </a:r>
            <a:endParaRPr lang="he-IL" dirty="0"/>
          </a:p>
        </p:txBody>
      </p:sp>
      <p:grpSp>
        <p:nvGrpSpPr>
          <p:cNvPr id="31" name="קבוצה 30"/>
          <p:cNvGrpSpPr/>
          <p:nvPr/>
        </p:nvGrpSpPr>
        <p:grpSpPr>
          <a:xfrm>
            <a:off x="4908461" y="1636211"/>
            <a:ext cx="918803" cy="1053611"/>
            <a:chOff x="1117008" y="4316375"/>
            <a:chExt cx="1117699" cy="1882580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8650163">
            <a:off x="3283469" y="3747959"/>
            <a:ext cx="308218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 rot="1059750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39" name="קשת מלאה 38"/>
          <p:cNvSpPr/>
          <p:nvPr/>
        </p:nvSpPr>
        <p:spPr>
          <a:xfrm rot="10800000">
            <a:off x="3186488" y="5007151"/>
            <a:ext cx="4234046" cy="930844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23411" y="5633084"/>
            <a:ext cx="82090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12851" y="5548029"/>
            <a:ext cx="284209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נופלת לפני יהודה לייבום</a:t>
            </a:r>
          </a:p>
        </p:txBody>
      </p:sp>
      <p:grpSp>
        <p:nvGrpSpPr>
          <p:cNvPr id="42" name="קבוצה 41"/>
          <p:cNvGrpSpPr/>
          <p:nvPr/>
        </p:nvGrpSpPr>
        <p:grpSpPr>
          <a:xfrm rot="3705027">
            <a:off x="1389588" y="3587775"/>
            <a:ext cx="1910744" cy="573531"/>
            <a:chOff x="5521196" y="4653444"/>
            <a:chExt cx="902730" cy="573531"/>
          </a:xfrm>
          <a:solidFill>
            <a:schemeClr val="accent6">
              <a:lumMod val="75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 rot="21592341">
              <a:off x="5521196" y="4820246"/>
              <a:ext cx="736561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יהודה עשה מאמר בלאה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9827744" y="1636211"/>
            <a:ext cx="918803" cy="1053611"/>
            <a:chOff x="1117008" y="4316375"/>
            <a:chExt cx="1117699" cy="1882580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7154157" y="5490270"/>
            <a:ext cx="284209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נופלת לפני יהודה לייבום</a:t>
            </a:r>
          </a:p>
        </p:txBody>
      </p:sp>
      <p:grpSp>
        <p:nvGrpSpPr>
          <p:cNvPr id="51" name="קבוצה 50"/>
          <p:cNvGrpSpPr/>
          <p:nvPr/>
        </p:nvGrpSpPr>
        <p:grpSpPr>
          <a:xfrm>
            <a:off x="8348838" y="4067912"/>
            <a:ext cx="1475106" cy="1420271"/>
            <a:chOff x="1117008" y="4316375"/>
            <a:chExt cx="1117699" cy="1882580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1117008" y="4316375"/>
              <a:ext cx="1033272" cy="17542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/>
                <a:t>שרה מתה לפני שיהודה כנס אחת משתי האחיות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2069492" y="1411158"/>
            <a:ext cx="2766654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אסורה </a:t>
            </a:r>
            <a:r>
              <a:rPr lang="he-IL" dirty="0" smtClean="0"/>
              <a:t>ליהודה </a:t>
            </a:r>
            <a:endParaRPr lang="he-IL" dirty="0"/>
          </a:p>
          <a:p>
            <a:r>
              <a:rPr lang="he-IL" dirty="0"/>
              <a:t>למרות שעשה בה מאמר. </a:t>
            </a:r>
          </a:p>
          <a:p>
            <a:r>
              <a:rPr lang="he-IL" dirty="0"/>
              <a:t>ולכן חולצת ולא </a:t>
            </a:r>
            <a:r>
              <a:rPr lang="he-IL" dirty="0" err="1"/>
              <a:t>מתייבמת</a:t>
            </a:r>
            <a:endParaRPr lang="he-IL" dirty="0"/>
          </a:p>
        </p:txBody>
      </p:sp>
      <p:sp>
        <p:nvSpPr>
          <p:cNvPr id="55" name="TextBox 54"/>
          <p:cNvSpPr txBox="1"/>
          <p:nvPr/>
        </p:nvSpPr>
        <p:spPr>
          <a:xfrm>
            <a:off x="3338885" y="3648372"/>
            <a:ext cx="4373535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הסיבה:  בשעה שנפלה שרה לפני </a:t>
            </a:r>
            <a:r>
              <a:rPr lang="he-IL" dirty="0" smtClean="0"/>
              <a:t>ליהודה </a:t>
            </a:r>
            <a:r>
              <a:rPr lang="he-IL" dirty="0"/>
              <a:t>ליבום נהייתה לאה אחות </a:t>
            </a:r>
            <a:r>
              <a:rPr lang="he-IL" dirty="0" err="1"/>
              <a:t>זקוקתו</a:t>
            </a:r>
            <a:r>
              <a:rPr lang="he-IL" dirty="0"/>
              <a:t> </a:t>
            </a:r>
          </a:p>
          <a:p>
            <a:r>
              <a:rPr lang="he-IL" dirty="0"/>
              <a:t>כיוון שנאסרה עליו שעה אחת אסורה היא לעולם</a:t>
            </a:r>
          </a:p>
        </p:txBody>
      </p:sp>
      <p:sp>
        <p:nvSpPr>
          <p:cNvPr id="56" name="לחצן פעולה: בית 55">
            <a:hlinkClick r:id="" action="ppaction://hlinkshowjump?jump=firstslide" highlightClick="1"/>
          </p:cNvPr>
          <p:cNvSpPr/>
          <p:nvPr/>
        </p:nvSpPr>
        <p:spPr>
          <a:xfrm>
            <a:off x="11118715" y="4034724"/>
            <a:ext cx="603115" cy="8536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366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750"/>
                            </p:stCondLst>
                            <p:childTnLst>
                              <p:par>
                                <p:cTn id="57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42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0" grpId="0" animBg="1"/>
      <p:bldP spid="39" grpId="0" animBg="1"/>
      <p:bldP spid="40" grpId="0" animBg="1"/>
      <p:bldP spid="41" grpId="0" animBg="1"/>
      <p:bldP spid="50" grpId="0" animBg="1"/>
      <p:bldP spid="54" grpId="0" animBg="1"/>
      <p:bldP spid="55" grpId="0" animBg="1"/>
      <p:bldP spid="5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444</Words>
  <Application>Microsoft Office PowerPoint</Application>
  <PresentationFormat>מסך רחב</PresentationFormat>
  <Paragraphs>94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5</cp:revision>
  <dcterms:created xsi:type="dcterms:W3CDTF">2022-04-07T06:09:49Z</dcterms:created>
  <dcterms:modified xsi:type="dcterms:W3CDTF">2022-04-07T06:39:58Z</dcterms:modified>
</cp:coreProperties>
</file>