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666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411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517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985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8350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842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7795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285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6426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593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3432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61A92-614C-442F-B377-0DCB5189D74F}" type="datetimeFigureOut">
              <a:rPr lang="he-IL" smtClean="0"/>
              <a:t>ט'/ניסן/תשפ"ב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2479-FE26-4D96-A85E-DF459A47FB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821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2.jpg"/><Relationship Id="rId7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</p:cNvPr>
          <p:cNvSpPr/>
          <p:nvPr/>
        </p:nvSpPr>
        <p:spPr>
          <a:xfrm>
            <a:off x="6647388" y="1924320"/>
            <a:ext cx="207620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וייבם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אשת אחיו מאמו</a:t>
            </a:r>
            <a:endParaRPr lang="he-IL" dirty="0"/>
          </a:p>
        </p:txBody>
      </p:sp>
      <p:sp>
        <p:nvSpPr>
          <p:cNvPr id="3" name="מלבן 2">
            <a:hlinkClick r:id="rId3" action="ppaction://hlinksldjump"/>
          </p:cNvPr>
          <p:cNvSpPr/>
          <p:nvPr/>
        </p:nvSpPr>
        <p:spPr>
          <a:xfrm>
            <a:off x="4706074" y="923636"/>
            <a:ext cx="401752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רבא </a:t>
            </a:r>
            <a:r>
              <a:rPr lang="he-IL" dirty="0"/>
              <a:t>אמר: גזירה שמא </a:t>
            </a:r>
            <a:r>
              <a:rPr lang="he-IL" dirty="0" err="1"/>
              <a:t>ישא</a:t>
            </a:r>
            <a:r>
              <a:rPr lang="he-IL" dirty="0"/>
              <a:t> את אחותו מאביו </a:t>
            </a:r>
          </a:p>
        </p:txBody>
      </p:sp>
      <p:sp>
        <p:nvSpPr>
          <p:cNvPr id="4" name="מלבן 3"/>
          <p:cNvSpPr/>
          <p:nvPr/>
        </p:nvSpPr>
        <p:spPr>
          <a:xfrm>
            <a:off x="6004355" y="155439"/>
            <a:ext cx="1624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מ"ב עמוד א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71786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ט'.ניסן.תשפ"ב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4494178" y="-55419"/>
            <a:ext cx="401752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מ"ב עמוד א</a:t>
            </a:r>
          </a:p>
          <a:p>
            <a:r>
              <a:rPr lang="he-IL" dirty="0"/>
              <a:t>רבא אמר: גזירה שמא </a:t>
            </a:r>
            <a:r>
              <a:rPr lang="he-IL" dirty="0" err="1"/>
              <a:t>ישא</a:t>
            </a:r>
            <a:r>
              <a:rPr lang="he-IL" dirty="0"/>
              <a:t> את אחותו מאביו 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6125839" y="4861290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3942113" y="4074846"/>
            <a:ext cx="1106818" cy="927936"/>
            <a:chOff x="5473700" y="2876550"/>
            <a:chExt cx="1244600" cy="11049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7099338" y="3152236"/>
            <a:ext cx="934053" cy="990600"/>
            <a:chOff x="5147576" y="4839179"/>
            <a:chExt cx="7239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8738555" y="1188069"/>
            <a:ext cx="901700" cy="889000"/>
            <a:chOff x="10518902" y="2114306"/>
            <a:chExt cx="901700" cy="8890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5370951" y="1426593"/>
            <a:ext cx="1155700" cy="990600"/>
            <a:chOff x="7695484" y="1138474"/>
            <a:chExt cx="1155700" cy="9906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1039123" y="1472122"/>
            <a:ext cx="1170677" cy="914400"/>
            <a:chOff x="3976777" y="2854245"/>
            <a:chExt cx="1170677" cy="9144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7955938">
            <a:off x="4008528" y="2933742"/>
            <a:ext cx="204410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7" name="קבוצה 2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9" name="חץ ימינה 2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 rot="13719460">
            <a:off x="1089679" y="3219780"/>
            <a:ext cx="3325395" cy="603044"/>
            <a:chOff x="3338940" y="3822307"/>
            <a:chExt cx="1127673" cy="603044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2" name="קבוצה 3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4" name="חץ ימינה 33"/>
              <p:cNvSpPr/>
              <p:nvPr/>
            </p:nvSpPr>
            <p:spPr>
              <a:xfrm rot="21460126"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515876" y="4246164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 rot="10710986">
              <a:off x="3469105" y="3822307"/>
              <a:ext cx="997508" cy="52322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את שרה לפני שחלפו 3 חודשים מהגירושין משמעון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 rot="17683207">
            <a:off x="4277328" y="3156009"/>
            <a:ext cx="223951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7" name="קבוצה 3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9" name="חץ ימינה 3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גרש את שרה</a:t>
              </a:r>
            </a:p>
          </p:txBody>
        </p:sp>
      </p:grpSp>
      <p:grpSp>
        <p:nvGrpSpPr>
          <p:cNvPr id="41" name="קבוצה 40"/>
          <p:cNvGrpSpPr/>
          <p:nvPr/>
        </p:nvGrpSpPr>
        <p:grpSpPr>
          <a:xfrm rot="17683012">
            <a:off x="5419729" y="4345643"/>
            <a:ext cx="743585" cy="1219896"/>
            <a:chOff x="6117703" y="3643682"/>
            <a:chExt cx="595208" cy="781669"/>
          </a:xfrm>
          <a:solidFill>
            <a:schemeClr val="accent4">
              <a:lumMod val="75000"/>
            </a:schemeClr>
          </a:solidFill>
        </p:grpSpPr>
        <p:sp>
          <p:nvSpPr>
            <p:cNvPr id="42" name="חץ למטה 4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3" name="TextBox 42"/>
            <p:cNvSpPr txBox="1"/>
            <p:nvPr/>
          </p:nvSpPr>
          <p:spPr>
            <a:xfrm rot="5236242">
              <a:off x="6127230" y="3634155"/>
              <a:ext cx="572215" cy="59126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נולד ראובן ל 3 חודשים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1657350" y="5282119"/>
            <a:ext cx="3432364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 ידוע אם ראובן נולד לשמעון כעבור 9 חודשי הריון</a:t>
            </a:r>
          </a:p>
          <a:p>
            <a:r>
              <a:rPr lang="he-IL" dirty="0"/>
              <a:t>או נולד ליהודה כעבור 7 חודשי היריון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73249" y="4677411"/>
            <a:ext cx="5050138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אומר רבא:  שרה חייבת להמתין לפחות 3 חודשים.</a:t>
            </a:r>
          </a:p>
          <a:p>
            <a:r>
              <a:rPr lang="he-IL" dirty="0"/>
              <a:t>כי אם לא תמתין,  יאמרו הבריות שראובן הוא בנו של יהודה שנולד לאחר 7 חודשים ולכן יכול לשאת את רבקה </a:t>
            </a:r>
          </a:p>
        </p:txBody>
      </p:sp>
      <p:grpSp>
        <p:nvGrpSpPr>
          <p:cNvPr id="46" name="קבוצה 45"/>
          <p:cNvGrpSpPr/>
          <p:nvPr/>
        </p:nvGrpSpPr>
        <p:grpSpPr>
          <a:xfrm rot="10401184">
            <a:off x="6610552" y="1543702"/>
            <a:ext cx="204410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7" name="קבוצה 4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9" name="חץ ימינה 4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 rot="10823286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51" name="לחצן פעולה: בית 50">
            <a:hlinkClick r:id="" action="ppaction://hlinkshowjump?jump=firstslide" highlightClick="1"/>
          </p:cNvPr>
          <p:cNvSpPr/>
          <p:nvPr/>
        </p:nvSpPr>
        <p:spPr>
          <a:xfrm>
            <a:off x="11353800" y="2384597"/>
            <a:ext cx="669587" cy="839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2" name="קבוצה 51"/>
          <p:cNvGrpSpPr/>
          <p:nvPr/>
        </p:nvGrpSpPr>
        <p:grpSpPr>
          <a:xfrm rot="18722596">
            <a:off x="7772758" y="2438363"/>
            <a:ext cx="1553380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3" name="קבוצה 5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5" name="חץ ימינה 5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3601485" y="4014018"/>
              <a:ext cx="49575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 smtClean="0"/>
                <a:t>בת</a:t>
              </a:r>
              <a:endParaRPr lang="he-IL" sz="1400" dirty="0"/>
            </a:p>
          </p:txBody>
        </p:sp>
      </p:grpSp>
      <p:grpSp>
        <p:nvGrpSpPr>
          <p:cNvPr id="57" name="קבוצה 56"/>
          <p:cNvGrpSpPr/>
          <p:nvPr/>
        </p:nvGrpSpPr>
        <p:grpSpPr>
          <a:xfrm rot="13220920" flipV="1">
            <a:off x="5911731" y="2603036"/>
            <a:ext cx="1582427" cy="544137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8" name="קבוצה 57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0" name="חץ ימינה 59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3601485" y="4014018"/>
              <a:ext cx="49575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 smtClean="0"/>
                <a:t>בת</a:t>
              </a:r>
              <a:endParaRPr lang="he-IL" sz="1400" dirty="0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7637032" y="5819235"/>
            <a:ext cx="3875264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אבל יתכן </a:t>
            </a:r>
            <a:r>
              <a:rPr lang="he-IL" dirty="0" smtClean="0"/>
              <a:t>שראובן נולד לאחר 9 חודשים לשמעון ורבקה היא </a:t>
            </a:r>
            <a:r>
              <a:rPr lang="he-IL" dirty="0"/>
              <a:t>אחותו מאביו,    </a:t>
            </a:r>
            <a:endParaRPr lang="he-IL" dirty="0" smtClean="0"/>
          </a:p>
          <a:p>
            <a:r>
              <a:rPr lang="he-IL" dirty="0" smtClean="0"/>
              <a:t>לכן </a:t>
            </a:r>
            <a:r>
              <a:rPr lang="he-IL" dirty="0" smtClean="0"/>
              <a:t>גזרו שמא יישא את אחותו מאביו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988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750"/>
                            </p:stCondLst>
                            <p:childTnLst>
                              <p:par>
                                <p:cTn id="5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250"/>
                            </p:stCondLst>
                            <p:childTnLst>
                              <p:par>
                                <p:cTn id="62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51" grpId="0" animBg="1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ט'.ניסן.תשפ"ב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5057895" y="95521"/>
            <a:ext cx="207620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/>
              <a:t>דף מ"ב עמוד א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וייבם אשת אחיו מאמו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7192530" y="4713751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5577550" y="3872620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371173" y="5132146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705590" y="1299866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2209800" y="1107927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18899734">
            <a:off x="6067732" y="3056090"/>
            <a:ext cx="277913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3432859">
            <a:off x="2659671" y="2856890"/>
            <a:ext cx="3325395" cy="603044"/>
            <a:chOff x="3338940" y="3822307"/>
            <a:chExt cx="1127673" cy="603044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7" name="קבוצה 2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9" name="חץ ימינה 28"/>
              <p:cNvSpPr/>
              <p:nvPr/>
            </p:nvSpPr>
            <p:spPr>
              <a:xfrm rot="21460126"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515876" y="4246164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 rot="10804938">
              <a:off x="3469105" y="3822307"/>
              <a:ext cx="997508" cy="52322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את שרה לפני שחלפו 3 חודשים מהגירושין משמעון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 rot="18882969">
            <a:off x="5971320" y="2738171"/>
            <a:ext cx="223951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2" name="קבוצה 3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4" name="חץ ימינה 3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גרש את שרה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 rot="17965255">
            <a:off x="6509148" y="4412791"/>
            <a:ext cx="743585" cy="1219896"/>
            <a:chOff x="6117703" y="3643682"/>
            <a:chExt cx="595208" cy="781669"/>
          </a:xfrm>
          <a:solidFill>
            <a:schemeClr val="accent4">
              <a:lumMod val="75000"/>
            </a:schemeClr>
          </a:solidFill>
        </p:grpSpPr>
        <p:sp>
          <p:nvSpPr>
            <p:cNvPr id="37" name="חץ למטה 3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8" name="TextBox 37"/>
            <p:cNvSpPr txBox="1"/>
            <p:nvPr/>
          </p:nvSpPr>
          <p:spPr>
            <a:xfrm rot="5236242">
              <a:off x="6127230" y="3634155"/>
              <a:ext cx="572215" cy="59126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נולד ראובן ל 3 חודשים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2022893" y="4110411"/>
            <a:ext cx="1016000" cy="889000"/>
            <a:chOff x="4167637" y="3734998"/>
            <a:chExt cx="1016000" cy="8890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 rot="5210483">
            <a:off x="3792972" y="3408094"/>
            <a:ext cx="722050" cy="246014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3" name="חץ למטה 4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4" name="TextBox 43"/>
            <p:cNvSpPr txBox="1"/>
            <p:nvPr/>
          </p:nvSpPr>
          <p:spPr>
            <a:xfrm rot="16205570">
              <a:off x="6373590" y="3815997"/>
              <a:ext cx="103997" cy="22172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 smtClean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5" name="קבוצה 44"/>
          <p:cNvGrpSpPr/>
          <p:nvPr/>
        </p:nvGrpSpPr>
        <p:grpSpPr>
          <a:xfrm rot="19449710">
            <a:off x="1056114" y="4989688"/>
            <a:ext cx="1467227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6" name="קבוצה 4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8" name="חץ ימינה 4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>
            <a:off x="2747883" y="3239916"/>
            <a:ext cx="918803" cy="1053611"/>
            <a:chOff x="1117008" y="4316375"/>
            <a:chExt cx="1117699" cy="1882580"/>
          </a:xfrm>
        </p:grpSpPr>
        <p:pic>
          <p:nvPicPr>
            <p:cNvPr id="51" name="תמונה 5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3" name="מלבן 52"/>
          <p:cNvSpPr/>
          <p:nvPr/>
        </p:nvSpPr>
        <p:spPr>
          <a:xfrm>
            <a:off x="4868428" y="5778418"/>
            <a:ext cx="4867537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/>
              <a:t>לא ידוע אם ראובן נולד לשמעון כעבור 9 חודשי הריון</a:t>
            </a:r>
          </a:p>
          <a:p>
            <a:r>
              <a:rPr lang="he-IL" dirty="0"/>
              <a:t>או נולד ליהודה כעבור 7 חודשי היריון</a:t>
            </a:r>
          </a:p>
        </p:txBody>
      </p:sp>
      <p:grpSp>
        <p:nvGrpSpPr>
          <p:cNvPr id="54" name="קבוצה 53"/>
          <p:cNvGrpSpPr/>
          <p:nvPr/>
        </p:nvGrpSpPr>
        <p:grpSpPr>
          <a:xfrm rot="10800000">
            <a:off x="1529290" y="5156968"/>
            <a:ext cx="5570527" cy="775295"/>
            <a:chOff x="5330952" y="4553712"/>
            <a:chExt cx="1381960" cy="775295"/>
          </a:xfrm>
        </p:grpSpPr>
        <p:sp>
          <p:nvSpPr>
            <p:cNvPr id="55" name="חץ ימינה 54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6" name="TextBox 55"/>
            <p:cNvSpPr txBox="1"/>
            <p:nvPr/>
          </p:nvSpPr>
          <p:spPr>
            <a:xfrm rot="10646159">
              <a:off x="5819246" y="4773786"/>
              <a:ext cx="51010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ייבם</a:t>
              </a: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7880777" y="2836455"/>
            <a:ext cx="4035605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ראובן חשב שגד הוא אחיו מאביו יהודה ולכן אפשר לו לייבם את רבקה,</a:t>
            </a:r>
          </a:p>
          <a:p>
            <a:r>
              <a:rPr lang="he-IL" dirty="0"/>
              <a:t>אך אם הוא בנו של ראובן (אחרי 9 חודשים) נמצא שהוא מייבם אשת אחיו מאמו בלבד ולא מאביו יהודה, במצב כזה יהיה חייב  כרת</a:t>
            </a:r>
          </a:p>
        </p:txBody>
      </p:sp>
      <p:sp>
        <p:nvSpPr>
          <p:cNvPr id="58" name="לחצן פעולה: בית 57">
            <a:hlinkClick r:id="" action="ppaction://hlinkshowjump?jump=firstslide" highlightClick="1"/>
          </p:cNvPr>
          <p:cNvSpPr/>
          <p:nvPr/>
        </p:nvSpPr>
        <p:spPr>
          <a:xfrm>
            <a:off x="10739336" y="4554911"/>
            <a:ext cx="797668" cy="107253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9" name="קבוצה 58"/>
          <p:cNvGrpSpPr/>
          <p:nvPr/>
        </p:nvGrpSpPr>
        <p:grpSpPr>
          <a:xfrm rot="166308">
            <a:off x="2176883" y="2051702"/>
            <a:ext cx="722050" cy="209397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0" name="חץ למטה 5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935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250"/>
                            </p:stCondLst>
                            <p:childTnLst>
                              <p:par>
                                <p:cTn id="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" presetClass="entr" presetSubtype="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50"/>
                            </p:stCondLst>
                            <p:childTnLst>
                              <p:par>
                                <p:cTn id="74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7" grpId="0" animBg="1"/>
      <p:bldP spid="5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236</Words>
  <Application>Microsoft Office PowerPoint</Application>
  <PresentationFormat>מסך רחב</PresentationFormat>
  <Paragraphs>51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2</cp:revision>
  <dcterms:created xsi:type="dcterms:W3CDTF">2022-04-10T05:26:07Z</dcterms:created>
  <dcterms:modified xsi:type="dcterms:W3CDTF">2022-04-10T05:28:49Z</dcterms:modified>
</cp:coreProperties>
</file>