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518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48169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65150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6345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7916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580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5258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311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15631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88663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56738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F3AF-1D46-4083-8413-27D4CA61BC7C}" type="datetimeFigureOut">
              <a:rPr lang="he-IL" smtClean="0"/>
              <a:t>י"ג/ניסן/תשפ"ב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69DE4-B68A-4FFA-9349-A29CB29AE16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33131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י"ג.ניסן.תשפ"ב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572311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2395019" y="241757"/>
            <a:ext cx="9307355" cy="8925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600" b="1" dirty="0">
                <a:solidFill>
                  <a:srgbClr val="222222"/>
                </a:solidFill>
                <a:latin typeface="Arial" panose="020B0604020202020204" pitchFamily="34" charset="0"/>
              </a:rPr>
              <a:t>דף נ"ב  ב</a:t>
            </a:r>
          </a:p>
          <a:p>
            <a:pPr algn="ctr"/>
            <a:r>
              <a:rPr lang="he-IL" b="1" dirty="0">
                <a:solidFill>
                  <a:srgbClr val="222222"/>
                </a:solidFill>
                <a:latin typeface="Arial" panose="020B0604020202020204" pitchFamily="34" charset="0"/>
              </a:rPr>
              <a:t>רש"י:  נתן גט למאמרו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- ולא לזיקתו בארבעה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(לעיל לב.) גבי זיקת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יבמין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ג'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אחין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נשואין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ג'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נכריות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ומת אחד מהן ועשה בה השני מאמר ומת הרי אלו חולצות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כו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'</a:t>
            </a:r>
            <a:endParaRPr lang="he-IL" dirty="0"/>
          </a:p>
        </p:txBody>
      </p:sp>
      <p:grpSp>
        <p:nvGrpSpPr>
          <p:cNvPr id="8" name="קבוצה 7"/>
          <p:cNvGrpSpPr/>
          <p:nvPr/>
        </p:nvGrpSpPr>
        <p:grpSpPr>
          <a:xfrm>
            <a:off x="8564643" y="1274026"/>
            <a:ext cx="1148167" cy="1092200"/>
            <a:chOff x="7741009" y="2738648"/>
            <a:chExt cx="1092200" cy="1092200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5420329" y="2338382"/>
            <a:ext cx="1155700" cy="990600"/>
            <a:chOff x="7695484" y="1138474"/>
            <a:chExt cx="1155700" cy="9906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2371991" y="1353249"/>
            <a:ext cx="1170677" cy="914400"/>
            <a:chOff x="3976777" y="2854245"/>
            <a:chExt cx="1170677" cy="9144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7" name="קבוצה 16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3427599" y="1304325"/>
            <a:ext cx="5150121" cy="947910"/>
            <a:chOff x="4326228" y="221177"/>
            <a:chExt cx="1731182" cy="947910"/>
          </a:xfrm>
        </p:grpSpPr>
        <p:sp>
          <p:nvSpPr>
            <p:cNvPr id="18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900515" y="221177"/>
              <a:ext cx="38583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9549047" y="1089960"/>
            <a:ext cx="918804" cy="1207240"/>
            <a:chOff x="1117008" y="4316375"/>
            <a:chExt cx="1117699" cy="188258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805710" y="3692177"/>
            <a:ext cx="1274312" cy="1092200"/>
            <a:chOff x="5399538" y="2882900"/>
            <a:chExt cx="1274312" cy="10922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9085634" y="4338536"/>
            <a:ext cx="1253621" cy="1032742"/>
            <a:chOff x="5473700" y="2876550"/>
            <a:chExt cx="1244600" cy="11049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6305127" y="4811220"/>
            <a:ext cx="934053" cy="990600"/>
            <a:chOff x="5147576" y="4839179"/>
            <a:chExt cx="723900" cy="8890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7188962">
            <a:off x="1350002" y="2870549"/>
            <a:ext cx="176867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3" name="קבוצה 3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5" name="חץ ימינה 3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 rot="10994736">
              <a:off x="5625226" y="4804219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4626467">
            <a:off x="5659721" y="3906663"/>
            <a:ext cx="156651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5031550">
            <a:off x="8379350" y="3167867"/>
            <a:ext cx="202746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 rot="10831507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0027238" y="4003609"/>
            <a:ext cx="1945532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לייבום לפני שמעון ויהודה</a:t>
            </a:r>
          </a:p>
        </p:txBody>
      </p:sp>
      <p:grpSp>
        <p:nvGrpSpPr>
          <p:cNvPr id="48" name="קבוצה 47"/>
          <p:cNvGrpSpPr/>
          <p:nvPr/>
        </p:nvGrpSpPr>
        <p:grpSpPr>
          <a:xfrm rot="12528997">
            <a:off x="6450762" y="3674999"/>
            <a:ext cx="3029855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9" name="קבוצה 48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51" name="חץ ימינה 50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0" name="TextBox 49"/>
            <p:cNvSpPr txBox="1"/>
            <p:nvPr/>
          </p:nvSpPr>
          <p:spPr>
            <a:xfrm rot="10737018">
              <a:off x="3601484" y="4014018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עשה מאמר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6287392" y="2380910"/>
            <a:ext cx="1402225" cy="64633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שמעון עשה מאמר בשרה</a:t>
            </a:r>
          </a:p>
        </p:txBody>
      </p:sp>
      <p:grpSp>
        <p:nvGrpSpPr>
          <p:cNvPr id="54" name="קבוצה 53"/>
          <p:cNvGrpSpPr/>
          <p:nvPr/>
        </p:nvGrpSpPr>
        <p:grpSpPr>
          <a:xfrm>
            <a:off x="4917340" y="1759887"/>
            <a:ext cx="918804" cy="1207240"/>
            <a:chOff x="1117008" y="4316375"/>
            <a:chExt cx="1117699" cy="1882580"/>
          </a:xfrm>
        </p:grpSpPr>
        <p:pic>
          <p:nvPicPr>
            <p:cNvPr id="55" name="תמונה 54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6" name="TextBox 55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7126058" y="5403225"/>
            <a:ext cx="2440404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אשת שמעון ושרה ששמעון עשה בה מאמר נופלות לייבום לפני יהודה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288311" y="3089947"/>
            <a:ext cx="3290735" cy="646331"/>
          </a:xfrm>
          <a:prstGeom prst="rect">
            <a:avLst/>
          </a:prstGeom>
          <a:solidFill>
            <a:schemeClr val="accent1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>
                <a:solidFill>
                  <a:schemeClr val="bg1"/>
                </a:solidFill>
              </a:rPr>
              <a:t>הדין:</a:t>
            </a:r>
          </a:p>
          <a:p>
            <a:r>
              <a:rPr lang="he-IL" dirty="0">
                <a:solidFill>
                  <a:schemeClr val="bg1"/>
                </a:solidFill>
              </a:rPr>
              <a:t>רבקה ושרה חולצות ולא </a:t>
            </a:r>
            <a:r>
              <a:rPr lang="he-IL" dirty="0" err="1">
                <a:solidFill>
                  <a:schemeClr val="bg1"/>
                </a:solidFill>
              </a:rPr>
              <a:t>מתייבמות</a:t>
            </a:r>
            <a:endParaRPr lang="he-IL" dirty="0">
              <a:solidFill>
                <a:schemeClr val="bg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299634" y="3790724"/>
            <a:ext cx="3674649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הסיבה: בגלל שזיקת שרה באה מכוח שני האחים שמתו, שכל זמן ששמעון לא ייבם את שרה יש עליה זיקת ראובן, </a:t>
            </a:r>
          </a:p>
          <a:p>
            <a:r>
              <a:rPr lang="he-IL" dirty="0"/>
              <a:t>ולכן שתיהן חולצות ולא </a:t>
            </a:r>
            <a:r>
              <a:rPr lang="he-IL" dirty="0" err="1"/>
              <a:t>מתייבמות</a:t>
            </a:r>
            <a:endParaRPr lang="he-IL" dirty="0"/>
          </a:p>
        </p:txBody>
      </p:sp>
      <p:sp>
        <p:nvSpPr>
          <p:cNvPr id="60" name="TextBox 59"/>
          <p:cNvSpPr txBox="1"/>
          <p:nvPr/>
        </p:nvSpPr>
        <p:spPr>
          <a:xfrm>
            <a:off x="1410511" y="5063156"/>
            <a:ext cx="4575741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ואמר רבא: אם שמעון נתן גט למאמרו, </a:t>
            </a:r>
            <a:r>
              <a:rPr lang="he-IL" b="1" dirty="0"/>
              <a:t>לפני שמת</a:t>
            </a:r>
            <a:r>
              <a:rPr lang="he-IL" dirty="0"/>
              <a:t>, ואחר כך מת, רבקה מותרת </a:t>
            </a:r>
            <a:r>
              <a:rPr lang="he-IL" dirty="0" err="1"/>
              <a:t>להתייבם</a:t>
            </a:r>
            <a:r>
              <a:rPr lang="he-IL" dirty="0"/>
              <a:t>.</a:t>
            </a:r>
          </a:p>
          <a:p>
            <a:r>
              <a:rPr lang="he-IL" dirty="0"/>
              <a:t>אבל שרה שקבלה מאמר לא </a:t>
            </a:r>
            <a:r>
              <a:rPr lang="he-IL" dirty="0" err="1"/>
              <a:t>מתייבמת</a:t>
            </a:r>
            <a:r>
              <a:rPr lang="he-IL" dirty="0"/>
              <a:t> גזירה שמא יחליפוה בבעלת גט גמור שלפני מאמר.</a:t>
            </a:r>
          </a:p>
          <a:p>
            <a:r>
              <a:rPr lang="he-IL" dirty="0"/>
              <a:t>ובמקרה של גט גמור היא נאסרת לכל האחים</a:t>
            </a:r>
          </a:p>
        </p:txBody>
      </p:sp>
    </p:spTree>
    <p:extLst>
      <p:ext uri="{BB962C8B-B14F-4D97-AF65-F5344CB8AC3E}">
        <p14:creationId xmlns:p14="http://schemas.microsoft.com/office/powerpoint/2010/main" val="138615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25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750"/>
                            </p:stCondLst>
                            <p:childTnLst>
                              <p:par>
                                <p:cTn id="3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50"/>
                            </p:stCondLst>
                            <p:childTnLst>
                              <p:par>
                                <p:cTn id="57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0"/>
                            </p:stCondLst>
                            <p:childTnLst>
                              <p:par>
                                <p:cTn id="63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750"/>
                            </p:stCondLst>
                            <p:childTnLst>
                              <p:par>
                                <p:cTn id="80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31" presetClass="entr" presetSubtype="0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3" grpId="0" animBg="1"/>
      <p:bldP spid="57" grpId="0" animBg="1"/>
      <p:bldP spid="58" grpId="0" animBg="1"/>
      <p:bldP spid="59" grpId="0" animBg="1"/>
      <p:bldP spid="6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</Words>
  <Application>Microsoft Office PowerPoint</Application>
  <PresentationFormat>מסך רחב</PresentationFormat>
  <Paragraphs>28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2022-04-14T07:21:40Z</dcterms:created>
  <dcterms:modified xsi:type="dcterms:W3CDTF">2022-04-14T07:22:28Z</dcterms:modified>
</cp:coreProperties>
</file>