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01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340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4896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658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157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3475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459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238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350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856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374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263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7FF54-C309-4EAE-BF8C-DAF3F490565F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F1532-F894-4A10-BC68-A6C3BEF680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482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2373549" y="138899"/>
            <a:ext cx="6838544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נ"ח 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העושה מאמר ביבמתו [ויש לו אח] אפילו הוא כהן והיא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כהנת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פסלה מן התרומה </a:t>
            </a:r>
            <a:endParaRPr lang="he-IL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10120009" y="1022932"/>
            <a:ext cx="1148167" cy="1092200"/>
            <a:chOff x="7741009" y="2738648"/>
            <a:chExt cx="1092200" cy="109220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8032629" y="2738648"/>
              <a:ext cx="50895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הכהן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3164439" y="1253764"/>
            <a:ext cx="939800" cy="990600"/>
            <a:chOff x="4794371" y="3098561"/>
            <a:chExt cx="939800" cy="990600"/>
          </a:xfrm>
        </p:grpSpPr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7254018" y="1278959"/>
            <a:ext cx="1155700" cy="990600"/>
            <a:chOff x="7695484" y="1138474"/>
            <a:chExt cx="1155700" cy="990600"/>
          </a:xfrm>
        </p:grpSpPr>
        <p:pic>
          <p:nvPicPr>
            <p:cNvPr id="14" name="תמונה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5266500" y="2229689"/>
            <a:ext cx="1170677" cy="914400"/>
            <a:chOff x="3976777" y="2854245"/>
            <a:chExt cx="1170677" cy="914400"/>
          </a:xfrm>
        </p:grpSpPr>
        <p:pic>
          <p:nvPicPr>
            <p:cNvPr id="17" name="תמונה 1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8055069" y="3630049"/>
            <a:ext cx="1274312" cy="1092200"/>
            <a:chOff x="5399538" y="2882900"/>
            <a:chExt cx="1274312" cy="1092200"/>
          </a:xfrm>
        </p:grpSpPr>
        <p:pic>
          <p:nvPicPr>
            <p:cNvPr id="20" name="תמונה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0175">
            <a:off x="3858514" y="1256516"/>
            <a:ext cx="3858500" cy="957033"/>
            <a:chOff x="4326211" y="104203"/>
            <a:chExt cx="1731182" cy="957033"/>
          </a:xfrm>
        </p:grpSpPr>
        <p:sp>
          <p:nvSpPr>
            <p:cNvPr id="23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11" y="173363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444489" y="104203"/>
              <a:ext cx="1041439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 </a:t>
              </a:r>
              <a:r>
                <a:rPr lang="he-IL" dirty="0" err="1"/>
                <a:t>כהנים</a:t>
              </a:r>
              <a:endParaRPr lang="he-IL" dirty="0"/>
            </a:p>
          </p:txBody>
        </p:sp>
      </p:grpSp>
      <p:grpSp>
        <p:nvGrpSpPr>
          <p:cNvPr id="25" name="קבוצה 24"/>
          <p:cNvGrpSpPr/>
          <p:nvPr/>
        </p:nvGrpSpPr>
        <p:grpSpPr>
          <a:xfrm rot="14356610">
            <a:off x="7430972" y="2664610"/>
            <a:ext cx="1519534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6" name="קבוצה 2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8" name="חץ ימינה 2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 rot="1091515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 rot="2568007">
            <a:off x="9500526" y="1675113"/>
            <a:ext cx="772582" cy="2784976"/>
            <a:chOff x="8696527" y="2668192"/>
            <a:chExt cx="772582" cy="661604"/>
          </a:xfrm>
        </p:grpSpPr>
        <p:sp>
          <p:nvSpPr>
            <p:cNvPr id="31" name="חץ למטה 3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696527" y="2911015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8211215" y="940178"/>
            <a:ext cx="923057" cy="1111346"/>
            <a:chOff x="1117008" y="4316375"/>
            <a:chExt cx="1117699" cy="188258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885704" y="4697663"/>
            <a:ext cx="354086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לאה נופלת לייבום לפני יהודה ולוי</a:t>
            </a:r>
          </a:p>
        </p:txBody>
      </p:sp>
      <p:grpSp>
        <p:nvGrpSpPr>
          <p:cNvPr id="37" name="קבוצה 36"/>
          <p:cNvGrpSpPr/>
          <p:nvPr/>
        </p:nvGrpSpPr>
        <p:grpSpPr>
          <a:xfrm rot="1437380">
            <a:off x="6183777" y="3181294"/>
            <a:ext cx="2209643" cy="573531"/>
            <a:chOff x="5560819" y="4653444"/>
            <a:chExt cx="863107" cy="573531"/>
          </a:xfrm>
          <a:solidFill>
            <a:schemeClr val="accent6">
              <a:lumMod val="75000"/>
            </a:schemeClr>
          </a:solidFill>
        </p:grpSpPr>
        <p:grpSp>
          <p:nvGrpSpPr>
            <p:cNvPr id="38" name="קבוצה 3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0" name="חץ ימינה 3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5560819" y="4804221"/>
              <a:ext cx="731680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עשה מאמר בלאה </a:t>
              </a:r>
              <a:r>
                <a:rPr lang="he-IL" sz="1050" dirty="0" err="1">
                  <a:solidFill>
                    <a:srgbClr val="FFFF00"/>
                  </a:solidFill>
                </a:rPr>
                <a:t>יבימתו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01887" y="5041688"/>
            <a:ext cx="627788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אבל, רבנן אסרו עליו לבוא עליה בגלל המאמר שעשה יהודה אחיו.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2618" y="3163195"/>
            <a:ext cx="6344078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אומר ר' יוחנן:</a:t>
            </a:r>
          </a:p>
          <a:p>
            <a:r>
              <a:rPr lang="he-IL" dirty="0"/>
              <a:t>אפילו יהודה כהן, ולאה בת כהן, היא פסולה מן התרומה בגלל המאמר.</a:t>
            </a:r>
          </a:p>
          <a:p>
            <a:pPr algn="ctr"/>
            <a:r>
              <a:rPr lang="he-IL" dirty="0"/>
              <a:t>הסיבה: בגלל שיש עוד אח – לוי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1888" y="4050718"/>
            <a:ext cx="6277881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הסבר:</a:t>
            </a:r>
          </a:p>
          <a:p>
            <a:r>
              <a:rPr lang="he-IL" dirty="0"/>
              <a:t>המאמר שעשה יהודה אינו קונה אלא מדרבנן. ולא הפקיע לגמרי את זיקת לוי והרי לאה זקוקה גם ללוי שיכול לבוא עליה ולקנותה מהתורה.</a:t>
            </a:r>
          </a:p>
        </p:txBody>
      </p:sp>
      <p:sp>
        <p:nvSpPr>
          <p:cNvPr id="4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3370160" y="5603019"/>
            <a:ext cx="6749849" cy="1011339"/>
          </a:xfr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/>
          <a:lstStyle/>
          <a:p>
            <a:pPr algn="r"/>
            <a:r>
              <a:rPr lang="he-IL" sz="2000" dirty="0">
                <a:solidFill>
                  <a:srgbClr val="FF0000"/>
                </a:solidFill>
              </a:rPr>
              <a:t>נמצא, שלאה משתמרת לביאה פסולה של לוי, שלא עשה בה מאמר. </a:t>
            </a:r>
          </a:p>
          <a:p>
            <a:pPr algn="r"/>
            <a:r>
              <a:rPr lang="he-IL" sz="2000" dirty="0">
                <a:solidFill>
                  <a:srgbClr val="FF0000"/>
                </a:solidFill>
              </a:rPr>
              <a:t>לכן היא אסורה לאכול בתרומה עד שבעל </a:t>
            </a:r>
            <a:r>
              <a:rPr lang="he-IL" sz="2000" dirty="0" smtClean="0">
                <a:solidFill>
                  <a:srgbClr val="FF0000"/>
                </a:solidFill>
              </a:rPr>
              <a:t>המאמר (יהודה)</a:t>
            </a:r>
          </a:p>
          <a:p>
            <a:pPr algn="r"/>
            <a:r>
              <a:rPr lang="he-IL" sz="2000" dirty="0" smtClean="0">
                <a:solidFill>
                  <a:srgbClr val="FF0000"/>
                </a:solidFill>
              </a:rPr>
              <a:t> </a:t>
            </a:r>
            <a:r>
              <a:rPr lang="he-IL" sz="2000" dirty="0">
                <a:solidFill>
                  <a:srgbClr val="FF0000"/>
                </a:solidFill>
              </a:rPr>
              <a:t>ישלים את ייבומו ולאה תהיה אשתו באופן מלא.</a:t>
            </a:r>
          </a:p>
        </p:txBody>
      </p:sp>
    </p:spTree>
    <p:extLst>
      <p:ext uri="{BB962C8B-B14F-4D97-AF65-F5344CB8AC3E}">
        <p14:creationId xmlns:p14="http://schemas.microsoft.com/office/powerpoint/2010/main" val="246574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5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6" presetClass="entr" presetSubtype="2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6" presetClass="entr" presetSubtype="37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3" grpId="0" animBg="1"/>
      <p:bldP spid="44" grpId="0" animBg="1"/>
      <p:bldP spid="45" grpId="0" animBg="1"/>
      <p:bldP spid="46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מסך רחב</PresentationFormat>
  <Paragraphs>25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</cp:revision>
  <dcterms:created xsi:type="dcterms:W3CDTF">2022-04-14T15:51:50Z</dcterms:created>
  <dcterms:modified xsi:type="dcterms:W3CDTF">2022-04-14T15:52:09Z</dcterms:modified>
</cp:coreProperties>
</file>