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464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493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260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128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106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308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629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981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23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122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186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26C3-2C62-4F23-BF99-A9AD2F9F1E1E}" type="datetimeFigureOut">
              <a:rPr lang="he-IL" smtClean="0"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707C-C449-4E3B-ADBD-75CFCFE1EA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0153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2651582" y="1228645"/>
            <a:ext cx="764696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בני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בנים הרי הן כבנים כי תניא ההיא להשלים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 </a:t>
            </a:r>
            <a:r>
              <a:rPr lang="he-IL" dirty="0"/>
              <a:t>קס"ד שמת הזכר או הנקבה והיה לו בן שיצטרף עם אחות אביו או עם אחי אמו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755202" y="399534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ס"ב   ב</a:t>
            </a: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1361572" y="3002027"/>
            <a:ext cx="9555810" cy="6648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כי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תניא ההיא להשלים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 </a:t>
            </a:r>
            <a:r>
              <a:rPr lang="he-IL" dirty="0"/>
              <a:t>כגון שלא היה לו לזקן אלא בן אחד ונשא הבן </a:t>
            </a:r>
            <a:r>
              <a:rPr lang="he-IL" dirty="0" err="1"/>
              <a:t>אשה</a:t>
            </a:r>
            <a:r>
              <a:rPr lang="he-IL" dirty="0"/>
              <a:t> והוליד בת פטור הזקן שהרי השלים זה את חובתו </a:t>
            </a:r>
          </a:p>
        </p:txBody>
      </p:sp>
    </p:spTree>
    <p:extLst>
      <p:ext uri="{BB962C8B-B14F-4D97-AF65-F5344CB8AC3E}">
        <p14:creationId xmlns:p14="http://schemas.microsoft.com/office/powerpoint/2010/main" val="18895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כ"ג.ניסן.תשפ"ב</a:t>
            </a:fld>
            <a:endParaRPr lang="he-IL"/>
          </a:p>
        </p:txBody>
      </p:sp>
      <p:sp>
        <p:nvSpPr>
          <p:cNvPr id="88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89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90" name="מלבן 89"/>
          <p:cNvSpPr/>
          <p:nvPr/>
        </p:nvSpPr>
        <p:spPr>
          <a:xfrm>
            <a:off x="2365255" y="92572"/>
            <a:ext cx="7646963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ס"ב 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בני בנים הרי הן כבנים כי תניא ההיא להשלים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 </a:t>
            </a:r>
            <a:r>
              <a:rPr lang="he-IL" dirty="0"/>
              <a:t>קס"ד שמת הזכר או הנקבה והיה לו בן שיצטרף עם אחות אביו או עם אחי אמו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91" name="קבוצה 90"/>
          <p:cNvGrpSpPr/>
          <p:nvPr/>
        </p:nvGrpSpPr>
        <p:grpSpPr>
          <a:xfrm>
            <a:off x="6864086" y="1133853"/>
            <a:ext cx="1148167" cy="1092200"/>
            <a:chOff x="7741009" y="2738648"/>
            <a:chExt cx="1092200" cy="1092200"/>
          </a:xfrm>
        </p:grpSpPr>
        <p:pic>
          <p:nvPicPr>
            <p:cNvPr id="92" name="תמונה 9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קבוצה 93"/>
          <p:cNvGrpSpPr/>
          <p:nvPr/>
        </p:nvGrpSpPr>
        <p:grpSpPr>
          <a:xfrm>
            <a:off x="3863754" y="2211045"/>
            <a:ext cx="1106818" cy="927936"/>
            <a:chOff x="5473700" y="2876550"/>
            <a:chExt cx="1244600" cy="1104900"/>
          </a:xfrm>
        </p:grpSpPr>
        <p:pic>
          <p:nvPicPr>
            <p:cNvPr id="95" name="תמונה 9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96" name="TextBox 95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97" name="קבוצה 96"/>
          <p:cNvGrpSpPr/>
          <p:nvPr/>
        </p:nvGrpSpPr>
        <p:grpSpPr>
          <a:xfrm>
            <a:off x="4446332" y="5402085"/>
            <a:ext cx="934053" cy="990600"/>
            <a:chOff x="5147576" y="4839179"/>
            <a:chExt cx="723900" cy="889000"/>
          </a:xfrm>
        </p:grpSpPr>
        <p:pic>
          <p:nvPicPr>
            <p:cNvPr id="98" name="תמונה 9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99" name="TextBox 9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00" name="קבוצה 99"/>
          <p:cNvGrpSpPr/>
          <p:nvPr/>
        </p:nvGrpSpPr>
        <p:grpSpPr>
          <a:xfrm>
            <a:off x="9209711" y="1928288"/>
            <a:ext cx="1155700" cy="990600"/>
            <a:chOff x="7695484" y="1138474"/>
            <a:chExt cx="1155700" cy="990600"/>
          </a:xfrm>
        </p:grpSpPr>
        <p:pic>
          <p:nvPicPr>
            <p:cNvPr id="101" name="תמונה 10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02" name="TextBox 10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03" name="קבוצה 102"/>
          <p:cNvGrpSpPr/>
          <p:nvPr/>
        </p:nvGrpSpPr>
        <p:grpSpPr>
          <a:xfrm>
            <a:off x="8715452" y="4735987"/>
            <a:ext cx="1170677" cy="914400"/>
            <a:chOff x="3976777" y="2854245"/>
            <a:chExt cx="1170677" cy="914400"/>
          </a:xfrm>
        </p:grpSpPr>
        <p:pic>
          <p:nvPicPr>
            <p:cNvPr id="104" name="תמונה 10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05" name="TextBox 10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6" name="קבוצה 105"/>
          <p:cNvGrpSpPr/>
          <p:nvPr/>
        </p:nvGrpSpPr>
        <p:grpSpPr>
          <a:xfrm rot="4200795">
            <a:off x="5506879" y="1454236"/>
            <a:ext cx="756430" cy="2095113"/>
            <a:chOff x="8712679" y="2668192"/>
            <a:chExt cx="756430" cy="661604"/>
          </a:xfrm>
        </p:grpSpPr>
        <p:sp>
          <p:nvSpPr>
            <p:cNvPr id="107" name="חץ למטה 10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09" name="קבוצה 108"/>
          <p:cNvGrpSpPr/>
          <p:nvPr/>
        </p:nvGrpSpPr>
        <p:grpSpPr>
          <a:xfrm rot="17704062">
            <a:off x="8357691" y="1521069"/>
            <a:ext cx="722050" cy="159631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10" name="חץ למטה 10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2" name="קבוצה 111"/>
          <p:cNvGrpSpPr/>
          <p:nvPr/>
        </p:nvGrpSpPr>
        <p:grpSpPr>
          <a:xfrm rot="1400313">
            <a:off x="9452136" y="3030249"/>
            <a:ext cx="722050" cy="170402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13" name="חץ למטה 11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5" name="קבוצה 114"/>
          <p:cNvGrpSpPr/>
          <p:nvPr/>
        </p:nvGrpSpPr>
        <p:grpSpPr>
          <a:xfrm rot="21210890">
            <a:off x="3570500" y="3146184"/>
            <a:ext cx="1174462" cy="2950407"/>
            <a:chOff x="8770056" y="2602007"/>
            <a:chExt cx="830434" cy="733535"/>
          </a:xfrm>
        </p:grpSpPr>
        <p:sp>
          <p:nvSpPr>
            <p:cNvPr id="116" name="חץ למטה 115"/>
            <p:cNvSpPr/>
            <p:nvPr/>
          </p:nvSpPr>
          <p:spPr>
            <a:xfrm>
              <a:off x="9059721" y="2602007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8770056" y="3058543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18" name="קבוצה 117"/>
          <p:cNvGrpSpPr/>
          <p:nvPr/>
        </p:nvGrpSpPr>
        <p:grpSpPr>
          <a:xfrm>
            <a:off x="9864726" y="1239229"/>
            <a:ext cx="1052223" cy="1016302"/>
            <a:chOff x="1006385" y="4473918"/>
            <a:chExt cx="1317977" cy="1807313"/>
          </a:xfrm>
        </p:grpSpPr>
        <p:pic>
          <p:nvPicPr>
            <p:cNvPr id="119" name="תמונה 1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8572" y="4473918"/>
              <a:ext cx="1105790" cy="1807313"/>
            </a:xfrm>
            <a:prstGeom prst="rect">
              <a:avLst/>
            </a:prstGeom>
          </p:spPr>
        </p:pic>
        <p:sp>
          <p:nvSpPr>
            <p:cNvPr id="120" name="TextBox 119"/>
            <p:cNvSpPr txBox="1"/>
            <p:nvPr/>
          </p:nvSpPr>
          <p:spPr>
            <a:xfrm>
              <a:off x="1006385" y="5027044"/>
              <a:ext cx="103327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sp>
        <p:nvSpPr>
          <p:cNvPr id="121" name="קשת מלאה 120"/>
          <p:cNvSpPr/>
          <p:nvPr/>
        </p:nvSpPr>
        <p:spPr>
          <a:xfrm rot="12164581">
            <a:off x="3442938" y="3582163"/>
            <a:ext cx="6416443" cy="1316987"/>
          </a:xfrm>
          <a:prstGeom prst="blockArc">
            <a:avLst>
              <a:gd name="adj1" fmla="val 10660158"/>
              <a:gd name="adj2" fmla="val 565378"/>
              <a:gd name="adj3" fmla="val 717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 rot="1371870">
            <a:off x="3953701" y="4060690"/>
            <a:ext cx="525775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יהודה ושרה מצטרפים להשלים לראובן מצוות פריה ורביה</a:t>
            </a:r>
          </a:p>
        </p:txBody>
      </p:sp>
      <p:grpSp>
        <p:nvGrpSpPr>
          <p:cNvPr id="123" name="קבוצה 122"/>
          <p:cNvGrpSpPr/>
          <p:nvPr/>
        </p:nvGrpSpPr>
        <p:grpSpPr>
          <a:xfrm>
            <a:off x="3131622" y="1894118"/>
            <a:ext cx="882821" cy="1016302"/>
            <a:chOff x="1128917" y="4391642"/>
            <a:chExt cx="1105790" cy="1807313"/>
          </a:xfrm>
        </p:grpSpPr>
        <p:pic>
          <p:nvPicPr>
            <p:cNvPr id="124" name="תמונה 1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5" name="TextBox 124"/>
            <p:cNvSpPr txBox="1"/>
            <p:nvPr/>
          </p:nvSpPr>
          <p:spPr>
            <a:xfrm>
              <a:off x="1148504" y="4921378"/>
              <a:ext cx="1033272" cy="71152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מתה</a:t>
              </a:r>
              <a:endParaRPr lang="he-IL" sz="2000" b="1" dirty="0"/>
            </a:p>
          </p:txBody>
        </p:sp>
      </p:grpSp>
      <p:sp>
        <p:nvSpPr>
          <p:cNvPr id="126" name="קשת מלאה 125"/>
          <p:cNvSpPr/>
          <p:nvPr/>
        </p:nvSpPr>
        <p:spPr>
          <a:xfrm rot="8683058">
            <a:off x="3851507" y="4143346"/>
            <a:ext cx="6912599" cy="1516326"/>
          </a:xfrm>
          <a:prstGeom prst="blockArc">
            <a:avLst>
              <a:gd name="adj1" fmla="val 10660158"/>
              <a:gd name="adj2" fmla="val 406569"/>
              <a:gd name="adj3" fmla="val 524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 rot="19330602">
            <a:off x="4916887" y="4757488"/>
            <a:ext cx="544961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ורבקה מצטרפים להשלים לראובן מצוות פריה ורביה</a:t>
            </a:r>
          </a:p>
        </p:txBody>
      </p:sp>
      <p:sp>
        <p:nvSpPr>
          <p:cNvPr id="128" name="לחצן פעולה: בית 127">
            <a:hlinkClick r:id="" action="ppaction://hlinkshowjump?jump=firstslide" highlightClick="1"/>
          </p:cNvPr>
          <p:cNvSpPr/>
          <p:nvPr/>
        </p:nvSpPr>
        <p:spPr>
          <a:xfrm>
            <a:off x="515566" y="4719086"/>
            <a:ext cx="544961" cy="80478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25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6" grpId="0" animBg="1"/>
      <p:bldP spid="127" grpId="0" animBg="1"/>
      <p:bldP spid="1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703650" y="6572283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כ"ג.ניסן.תשפ"ב</a:t>
            </a:fld>
            <a:endParaRPr lang="he-IL"/>
          </a:p>
        </p:txBody>
      </p:sp>
      <p:sp>
        <p:nvSpPr>
          <p:cNvPr id="37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2548929" y="6456533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38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39" name="מלבן 38"/>
          <p:cNvSpPr/>
          <p:nvPr/>
        </p:nvSpPr>
        <p:spPr>
          <a:xfrm>
            <a:off x="1389281" y="92572"/>
            <a:ext cx="9546574" cy="8680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ס"ב 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כי תניא ההיא להשלים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 </a:t>
            </a:r>
            <a:r>
              <a:rPr lang="he-IL" dirty="0"/>
              <a:t>כגון שלא היה לו לזקן אלא בן אחד ונשא הבן </a:t>
            </a:r>
            <a:r>
              <a:rPr lang="he-IL" dirty="0" err="1"/>
              <a:t>אשה</a:t>
            </a:r>
            <a:r>
              <a:rPr lang="he-IL" dirty="0"/>
              <a:t> והוליד בת פטור הזקן שהרי השלים זה את חובתו </a:t>
            </a:r>
          </a:p>
        </p:txBody>
      </p:sp>
      <p:grpSp>
        <p:nvGrpSpPr>
          <p:cNvPr id="40" name="קבוצה 39"/>
          <p:cNvGrpSpPr/>
          <p:nvPr/>
        </p:nvGrpSpPr>
        <p:grpSpPr>
          <a:xfrm>
            <a:off x="9181394" y="2964441"/>
            <a:ext cx="1106818" cy="927936"/>
            <a:chOff x="5473700" y="2876550"/>
            <a:chExt cx="1244600" cy="1104900"/>
          </a:xfrm>
        </p:grpSpPr>
        <p:pic>
          <p:nvPicPr>
            <p:cNvPr id="41" name="תמונה 4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 rot="2657954">
            <a:off x="8782335" y="3776791"/>
            <a:ext cx="756430" cy="1560106"/>
            <a:chOff x="8712679" y="2668192"/>
            <a:chExt cx="756430" cy="661604"/>
          </a:xfrm>
        </p:grpSpPr>
        <p:sp>
          <p:nvSpPr>
            <p:cNvPr id="44" name="חץ למטה 4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 rot="19726256">
            <a:off x="5145938" y="2279338"/>
            <a:ext cx="722050" cy="17311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 rot="9998453">
            <a:off x="6734497" y="3810775"/>
            <a:ext cx="2381312" cy="573531"/>
            <a:chOff x="3338940" y="3851820"/>
            <a:chExt cx="1009321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0" name="קבוצה 4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2" name="חץ ימינה 5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 rot="10800000">
              <a:off x="3604660" y="3986084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2075473" y="4187675"/>
            <a:ext cx="329681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יפה ואביה שמעון מצטרפים להשלים לראובן מצוות פריה ורביה</a:t>
            </a:r>
          </a:p>
        </p:txBody>
      </p:sp>
      <p:sp>
        <p:nvSpPr>
          <p:cNvPr id="55" name="לחצן פעולה: בית 54">
            <a:hlinkClick r:id="" action="ppaction://hlinkshowjump?jump=firstslide" highlightClick="1"/>
          </p:cNvPr>
          <p:cNvSpPr/>
          <p:nvPr/>
        </p:nvSpPr>
        <p:spPr>
          <a:xfrm>
            <a:off x="11070077" y="4954211"/>
            <a:ext cx="593387" cy="78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TextBox 55"/>
          <p:cNvSpPr txBox="1"/>
          <p:nvPr/>
        </p:nvSpPr>
        <p:spPr>
          <a:xfrm>
            <a:off x="1827177" y="5346112"/>
            <a:ext cx="3470891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היו לראובן בן ובת, אפילו אם מתו  אזי אין הוא צריך בני בנים</a:t>
            </a:r>
          </a:p>
        </p:txBody>
      </p:sp>
      <p:grpSp>
        <p:nvGrpSpPr>
          <p:cNvPr id="57" name="קבוצה 56"/>
          <p:cNvGrpSpPr/>
          <p:nvPr/>
        </p:nvGrpSpPr>
        <p:grpSpPr>
          <a:xfrm rot="18645525">
            <a:off x="6684667" y="4604473"/>
            <a:ext cx="756430" cy="1560106"/>
            <a:chOff x="8712679" y="2668192"/>
            <a:chExt cx="756430" cy="661604"/>
          </a:xfrm>
        </p:grpSpPr>
        <p:sp>
          <p:nvSpPr>
            <p:cNvPr id="58" name="חץ למטה 5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4475009" y="1163638"/>
            <a:ext cx="1256922" cy="1148460"/>
            <a:chOff x="4475009" y="1163638"/>
            <a:chExt cx="1256922" cy="1148460"/>
          </a:xfrm>
        </p:grpSpPr>
        <p:grpSp>
          <p:nvGrpSpPr>
            <p:cNvPr id="61" name="קבוצה 60"/>
            <p:cNvGrpSpPr/>
            <p:nvPr/>
          </p:nvGrpSpPr>
          <p:grpSpPr>
            <a:xfrm>
              <a:off x="4475009" y="1163638"/>
              <a:ext cx="1256922" cy="1148460"/>
              <a:chOff x="7741009" y="2738648"/>
              <a:chExt cx="1092200" cy="1092200"/>
            </a:xfrm>
          </p:grpSpPr>
          <p:pic>
            <p:nvPicPr>
              <p:cNvPr id="63" name="תמונה 6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64" name="TextBox 63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4751964" y="1857840"/>
              <a:ext cx="644365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dirty="0" smtClean="0"/>
                <a:t>סבא</a:t>
              </a:r>
              <a:endParaRPr lang="he-IL" dirty="0"/>
            </a:p>
          </p:txBody>
        </p:sp>
      </p:grpSp>
      <p:grpSp>
        <p:nvGrpSpPr>
          <p:cNvPr id="65" name="קבוצה 64"/>
          <p:cNvGrpSpPr/>
          <p:nvPr/>
        </p:nvGrpSpPr>
        <p:grpSpPr>
          <a:xfrm>
            <a:off x="5609704" y="3734411"/>
            <a:ext cx="1155700" cy="1042945"/>
            <a:chOff x="5823518" y="3692375"/>
            <a:chExt cx="1155700" cy="1042945"/>
          </a:xfrm>
        </p:grpSpPr>
        <p:grpSp>
          <p:nvGrpSpPr>
            <p:cNvPr id="66" name="קבוצה 65"/>
            <p:cNvGrpSpPr/>
            <p:nvPr/>
          </p:nvGrpSpPr>
          <p:grpSpPr>
            <a:xfrm>
              <a:off x="5823518" y="3692375"/>
              <a:ext cx="1155700" cy="990600"/>
              <a:chOff x="7695484" y="1138474"/>
              <a:chExt cx="1155700" cy="990600"/>
            </a:xfrm>
          </p:grpSpPr>
          <p:pic>
            <p:nvPicPr>
              <p:cNvPr id="68" name="תמונה 6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95484" y="1138474"/>
                <a:ext cx="1155700" cy="990600"/>
              </a:xfrm>
              <a:prstGeom prst="rect">
                <a:avLst/>
              </a:prstGeom>
            </p:spPr>
          </p:pic>
          <p:sp>
            <p:nvSpPr>
              <p:cNvPr id="69" name="TextBox 68"/>
              <p:cNvSpPr txBox="1"/>
              <p:nvPr/>
            </p:nvSpPr>
            <p:spPr>
              <a:xfrm>
                <a:off x="7857077" y="1507302"/>
                <a:ext cx="832514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dirty="0">
                    <a:solidFill>
                      <a:schemeClr val="bg1"/>
                    </a:solidFill>
                  </a:rPr>
                  <a:t>שמעון</a:t>
                </a: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6281245" y="4365988"/>
              <a:ext cx="411451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dirty="0" smtClean="0"/>
                <a:t>בן</a:t>
              </a:r>
              <a:endParaRPr lang="he-IL" dirty="0"/>
            </a:p>
          </p:txBody>
        </p:sp>
      </p:grpSp>
      <p:grpSp>
        <p:nvGrpSpPr>
          <p:cNvPr id="70" name="קבוצה 69"/>
          <p:cNvGrpSpPr/>
          <p:nvPr/>
        </p:nvGrpSpPr>
        <p:grpSpPr>
          <a:xfrm>
            <a:off x="7756215" y="5117433"/>
            <a:ext cx="947435" cy="972978"/>
            <a:chOff x="7756215" y="5117433"/>
            <a:chExt cx="947435" cy="972978"/>
          </a:xfrm>
        </p:grpSpPr>
        <p:grpSp>
          <p:nvGrpSpPr>
            <p:cNvPr id="71" name="קבוצה 70"/>
            <p:cNvGrpSpPr/>
            <p:nvPr/>
          </p:nvGrpSpPr>
          <p:grpSpPr>
            <a:xfrm>
              <a:off x="7756215" y="5117433"/>
              <a:ext cx="947435" cy="972978"/>
              <a:chOff x="10518902" y="2114306"/>
              <a:chExt cx="901700" cy="889000"/>
            </a:xfrm>
          </p:grpSpPr>
          <p:pic>
            <p:nvPicPr>
              <p:cNvPr id="73" name="תמונה 72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18902" y="2114306"/>
                <a:ext cx="901700" cy="889000"/>
              </a:xfrm>
              <a:prstGeom prst="rect">
                <a:avLst/>
              </a:prstGeom>
            </p:spPr>
          </p:pic>
          <p:sp>
            <p:nvSpPr>
              <p:cNvPr id="74" name="TextBox 73"/>
              <p:cNvSpPr txBox="1"/>
              <p:nvPr/>
            </p:nvSpPr>
            <p:spPr>
              <a:xfrm>
                <a:off x="10588752" y="2240056"/>
                <a:ext cx="612394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יפה</a:t>
                </a:r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7911807" y="5721079"/>
              <a:ext cx="67554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dirty="0" smtClean="0"/>
                <a:t>נכדה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352816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188</Words>
  <Application>Microsoft Office PowerPoint</Application>
  <PresentationFormat>מסך רחב</PresentationFormat>
  <Paragraphs>43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5</cp:revision>
  <dcterms:created xsi:type="dcterms:W3CDTF">2022-03-13T07:03:46Z</dcterms:created>
  <dcterms:modified xsi:type="dcterms:W3CDTF">2022-04-24T08:11:44Z</dcterms:modified>
</cp:coreProperties>
</file>