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E947-6A29-4E19-97BF-C6785FF85919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F44B-EDF9-4F90-AD34-5F3B99EE26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56391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E947-6A29-4E19-97BF-C6785FF85919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F44B-EDF9-4F90-AD34-5F3B99EE26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19099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E947-6A29-4E19-97BF-C6785FF85919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F44B-EDF9-4F90-AD34-5F3B99EE26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21744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E947-6A29-4E19-97BF-C6785FF85919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F44B-EDF9-4F90-AD34-5F3B99EE26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7254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E947-6A29-4E19-97BF-C6785FF85919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F44B-EDF9-4F90-AD34-5F3B99EE26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0493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E947-6A29-4E19-97BF-C6785FF85919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F44B-EDF9-4F90-AD34-5F3B99EE26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97611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E947-6A29-4E19-97BF-C6785FF85919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F44B-EDF9-4F90-AD34-5F3B99EE26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35566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E947-6A29-4E19-97BF-C6785FF85919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F44B-EDF9-4F90-AD34-5F3B99EE26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21803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E947-6A29-4E19-97BF-C6785FF85919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F44B-EDF9-4F90-AD34-5F3B99EE26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93533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E947-6A29-4E19-97BF-C6785FF85919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F44B-EDF9-4F90-AD34-5F3B99EE26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03438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7E947-6A29-4E19-97BF-C6785FF85919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6F44B-EDF9-4F90-AD34-5F3B99EE26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0521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D7E947-6A29-4E19-97BF-C6785FF85919}" type="datetimeFigureOut">
              <a:rPr lang="he-IL" smtClean="0"/>
              <a:t>י"ח/ניסן/תשפ"ב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26F44B-EDF9-4F90-AD34-5F3B99EE26B1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8219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י"ח.ניסן.תשפ"ב</a:t>
            </a:fld>
            <a:endParaRPr lang="he-IL"/>
          </a:p>
        </p:txBody>
      </p:sp>
      <p:sp>
        <p:nvSpPr>
          <p:cNvPr id="5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6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1</a:t>
            </a:fld>
            <a:endParaRPr lang="he-IL"/>
          </a:p>
        </p:txBody>
      </p:sp>
      <p:sp>
        <p:nvSpPr>
          <p:cNvPr id="7" name="מלבן 6"/>
          <p:cNvSpPr/>
          <p:nvPr/>
        </p:nvSpPr>
        <p:spPr>
          <a:xfrm>
            <a:off x="4769796" y="0"/>
            <a:ext cx="2808051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/>
              <a:t>דף </a:t>
            </a:r>
            <a:r>
              <a:rPr lang="he-IL" sz="1400" b="1" dirty="0" err="1"/>
              <a:t>סו</a:t>
            </a:r>
            <a:r>
              <a:rPr lang="he-IL" sz="1400" b="1" dirty="0"/>
              <a:t>   א</a:t>
            </a:r>
          </a:p>
          <a:p>
            <a:r>
              <a:rPr lang="he-IL" dirty="0"/>
              <a:t>והרי ממזר, שאין אוכל ומאכיל! </a:t>
            </a:r>
          </a:p>
        </p:txBody>
      </p:sp>
      <p:grpSp>
        <p:nvGrpSpPr>
          <p:cNvPr id="8" name="קבוצה 7"/>
          <p:cNvGrpSpPr/>
          <p:nvPr/>
        </p:nvGrpSpPr>
        <p:grpSpPr>
          <a:xfrm>
            <a:off x="2464637" y="3268262"/>
            <a:ext cx="1071721" cy="1246311"/>
            <a:chOff x="4794371" y="3098561"/>
            <a:chExt cx="939800" cy="997579"/>
          </a:xfrm>
        </p:grpSpPr>
        <p:pic>
          <p:nvPicPr>
            <p:cNvPr id="9" name="תמונה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4994693" y="3726612"/>
              <a:ext cx="586597" cy="36952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</a:p>
            <a:p>
              <a:r>
                <a:rPr lang="he-IL" sz="1200" b="1" dirty="0">
                  <a:solidFill>
                    <a:srgbClr val="FFFF00"/>
                  </a:solidFill>
                </a:rPr>
                <a:t>ממזר</a:t>
              </a:r>
              <a:endParaRPr lang="he-IL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11" name="קבוצה 10"/>
          <p:cNvGrpSpPr/>
          <p:nvPr/>
        </p:nvGrpSpPr>
        <p:grpSpPr>
          <a:xfrm>
            <a:off x="6748908" y="3733817"/>
            <a:ext cx="1274312" cy="1092200"/>
            <a:chOff x="5399538" y="2882900"/>
            <a:chExt cx="1274312" cy="1092200"/>
          </a:xfrm>
        </p:grpSpPr>
        <p:pic>
          <p:nvPicPr>
            <p:cNvPr id="12" name="תמונה 11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4" name="קבוצה 13"/>
          <p:cNvGrpSpPr/>
          <p:nvPr/>
        </p:nvGrpSpPr>
        <p:grpSpPr>
          <a:xfrm>
            <a:off x="5119494" y="2672285"/>
            <a:ext cx="934053" cy="990600"/>
            <a:chOff x="5147576" y="4839179"/>
            <a:chExt cx="723900" cy="8890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4769796" y="740411"/>
            <a:ext cx="1331644" cy="1228611"/>
            <a:chOff x="7604094" y="1138474"/>
            <a:chExt cx="1247090" cy="1099957"/>
          </a:xfrm>
        </p:grpSpPr>
        <p:pic>
          <p:nvPicPr>
            <p:cNvPr id="18" name="תמונה 17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04094" y="1138474"/>
              <a:ext cx="1247090" cy="1068934"/>
            </a:xfrm>
            <a:prstGeom prst="rect">
              <a:avLst/>
            </a:prstGeom>
          </p:spPr>
        </p:pic>
        <p:sp>
          <p:nvSpPr>
            <p:cNvPr id="19" name="TextBox 18"/>
            <p:cNvSpPr txBox="1"/>
            <p:nvPr/>
          </p:nvSpPr>
          <p:spPr>
            <a:xfrm>
              <a:off x="7994959" y="1659780"/>
              <a:ext cx="705434" cy="578651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  <a:p>
              <a:r>
                <a:rPr lang="he-IL" dirty="0">
                  <a:solidFill>
                    <a:srgbClr val="FFFF00"/>
                  </a:solidFill>
                </a:rPr>
                <a:t>ישראל</a:t>
              </a:r>
            </a:p>
          </p:txBody>
        </p:sp>
      </p:grpSp>
      <p:grpSp>
        <p:nvGrpSpPr>
          <p:cNvPr id="20" name="קבוצה 19"/>
          <p:cNvGrpSpPr/>
          <p:nvPr/>
        </p:nvGrpSpPr>
        <p:grpSpPr>
          <a:xfrm>
            <a:off x="4184457" y="5375264"/>
            <a:ext cx="1170677" cy="914400"/>
            <a:chOff x="3976777" y="2854245"/>
            <a:chExt cx="1170677" cy="914400"/>
          </a:xfrm>
        </p:grpSpPr>
        <p:pic>
          <p:nvPicPr>
            <p:cNvPr id="21" name="תמונה 20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23" name="קבוצה 22"/>
          <p:cNvGrpSpPr/>
          <p:nvPr/>
        </p:nvGrpSpPr>
        <p:grpSpPr>
          <a:xfrm>
            <a:off x="5100874" y="1919306"/>
            <a:ext cx="756430" cy="847696"/>
            <a:chOff x="8712679" y="2668192"/>
            <a:chExt cx="756430" cy="661604"/>
          </a:xfrm>
        </p:grpSpPr>
        <p:sp>
          <p:nvSpPr>
            <p:cNvPr id="24" name="חץ למטה 23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 rot="10341193">
            <a:off x="6028552" y="2783187"/>
            <a:ext cx="2323852" cy="542699"/>
            <a:chOff x="3338940" y="3851820"/>
            <a:chExt cx="100726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27" name="קבוצה 26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29" name="חץ ימינה 28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 rot="11049339">
              <a:off x="3455603" y="3879898"/>
              <a:ext cx="890602" cy="523220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התחתנה עם כהן</a:t>
              </a:r>
            </a:p>
          </p:txBody>
        </p:sp>
      </p:grpSp>
      <p:grpSp>
        <p:nvGrpSpPr>
          <p:cNvPr id="31" name="קבוצה 30"/>
          <p:cNvGrpSpPr/>
          <p:nvPr/>
        </p:nvGrpSpPr>
        <p:grpSpPr>
          <a:xfrm rot="18187931">
            <a:off x="5988096" y="3378987"/>
            <a:ext cx="791730" cy="1241936"/>
            <a:chOff x="8677379" y="2668192"/>
            <a:chExt cx="791730" cy="661604"/>
          </a:xfrm>
        </p:grpSpPr>
        <p:sp>
          <p:nvSpPr>
            <p:cNvPr id="32" name="חץ למטה 31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677379" y="2826096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34" name="קבוצה 33"/>
          <p:cNvGrpSpPr/>
          <p:nvPr/>
        </p:nvGrpSpPr>
        <p:grpSpPr>
          <a:xfrm rot="2857029">
            <a:off x="7443936" y="2953902"/>
            <a:ext cx="756430" cy="1035895"/>
            <a:chOff x="8712679" y="2668192"/>
            <a:chExt cx="756430" cy="661604"/>
          </a:xfrm>
        </p:grpSpPr>
        <p:sp>
          <p:nvSpPr>
            <p:cNvPr id="35" name="חץ למטה 34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8712679" y="2758064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37" name="קבוצה 36"/>
          <p:cNvGrpSpPr/>
          <p:nvPr/>
        </p:nvGrpSpPr>
        <p:grpSpPr>
          <a:xfrm rot="11103021">
            <a:off x="3457716" y="4053259"/>
            <a:ext cx="3502706" cy="775295"/>
            <a:chOff x="5330952" y="4553712"/>
            <a:chExt cx="1381960" cy="775295"/>
          </a:xfrm>
        </p:grpSpPr>
        <p:sp>
          <p:nvSpPr>
            <p:cNvPr id="38" name="חץ ימינה 37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9" name="TextBox 38"/>
            <p:cNvSpPr txBox="1"/>
            <p:nvPr/>
          </p:nvSpPr>
          <p:spPr>
            <a:xfrm rot="10800000">
              <a:off x="5643638" y="4789627"/>
              <a:ext cx="86703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התחתנה עם ממזר</a:t>
              </a:r>
            </a:p>
          </p:txBody>
        </p:sp>
      </p:grpSp>
      <p:grpSp>
        <p:nvGrpSpPr>
          <p:cNvPr id="40" name="קבוצה 39"/>
          <p:cNvGrpSpPr/>
          <p:nvPr/>
        </p:nvGrpSpPr>
        <p:grpSpPr>
          <a:xfrm rot="3440292">
            <a:off x="5699616" y="4322089"/>
            <a:ext cx="722050" cy="2037138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1" name="חץ למטה 40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3" name="קבוצה 42"/>
          <p:cNvGrpSpPr/>
          <p:nvPr/>
        </p:nvGrpSpPr>
        <p:grpSpPr>
          <a:xfrm rot="18728820">
            <a:off x="3619662" y="4289091"/>
            <a:ext cx="722050" cy="1689947"/>
            <a:chOff x="6134941" y="3648851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44" name="חץ למטה 43"/>
            <p:cNvSpPr/>
            <p:nvPr/>
          </p:nvSpPr>
          <p:spPr>
            <a:xfrm>
              <a:off x="6134941" y="3648851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293719" y="3794802"/>
              <a:ext cx="263742" cy="2641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rgbClr val="FFFF00"/>
                  </a:solidFill>
                </a:rPr>
                <a:t>בן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6" name="קבוצה 45"/>
          <p:cNvGrpSpPr/>
          <p:nvPr/>
        </p:nvGrpSpPr>
        <p:grpSpPr>
          <a:xfrm>
            <a:off x="8247599" y="2058132"/>
            <a:ext cx="1148167" cy="1092200"/>
            <a:chOff x="7741009" y="2738648"/>
            <a:chExt cx="1092200" cy="1092200"/>
          </a:xfrm>
        </p:grpSpPr>
        <p:pic>
          <p:nvPicPr>
            <p:cNvPr id="47" name="תמונה 4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48" name="TextBox 47"/>
            <p:cNvSpPr txBox="1"/>
            <p:nvPr/>
          </p:nvSpPr>
          <p:spPr>
            <a:xfrm>
              <a:off x="8120312" y="3331711"/>
              <a:ext cx="524953" cy="461665"/>
            </a:xfrm>
            <a:prstGeom prst="rect">
              <a:avLst/>
            </a:prstGeom>
            <a:solidFill>
              <a:schemeClr val="tx1">
                <a:lumMod val="95000"/>
                <a:lumOff val="5000"/>
              </a:schemeClr>
            </a:solidFill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</a:p>
            <a:p>
              <a:r>
                <a:rPr lang="he-IL" sz="1200" b="1" dirty="0">
                  <a:solidFill>
                    <a:srgbClr val="FFFF00"/>
                  </a:solidFill>
                </a:rPr>
                <a:t>כהן</a:t>
              </a:r>
              <a:endParaRPr lang="he-IL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9" name="קבוצה 48"/>
          <p:cNvGrpSpPr/>
          <p:nvPr/>
        </p:nvGrpSpPr>
        <p:grpSpPr>
          <a:xfrm>
            <a:off x="9091584" y="1605353"/>
            <a:ext cx="907425" cy="1188715"/>
            <a:chOff x="1017411" y="4391642"/>
            <a:chExt cx="1217296" cy="1807313"/>
          </a:xfrm>
        </p:grpSpPr>
        <p:pic>
          <p:nvPicPr>
            <p:cNvPr id="50" name="תמונה 49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51" name="TextBox 50"/>
            <p:cNvSpPr txBox="1"/>
            <p:nvPr/>
          </p:nvSpPr>
          <p:spPr>
            <a:xfrm>
              <a:off x="1017411" y="4831747"/>
              <a:ext cx="1033271" cy="6083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 smtClean="0"/>
                <a:t>מת</a:t>
              </a:r>
              <a:endParaRPr lang="he-IL" sz="2000" b="1" dirty="0"/>
            </a:p>
          </p:txBody>
        </p:sp>
      </p:grpSp>
      <p:grpSp>
        <p:nvGrpSpPr>
          <p:cNvPr id="52" name="קבוצה 51"/>
          <p:cNvGrpSpPr/>
          <p:nvPr/>
        </p:nvGrpSpPr>
        <p:grpSpPr>
          <a:xfrm>
            <a:off x="7731425" y="3647712"/>
            <a:ext cx="850659" cy="1188715"/>
            <a:chOff x="1093562" y="4391642"/>
            <a:chExt cx="1141145" cy="1807313"/>
          </a:xfrm>
        </p:grpSpPr>
        <p:pic>
          <p:nvPicPr>
            <p:cNvPr id="53" name="תמונה 52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54" name="TextBox 53"/>
            <p:cNvSpPr txBox="1"/>
            <p:nvPr/>
          </p:nvSpPr>
          <p:spPr>
            <a:xfrm>
              <a:off x="1093562" y="4896464"/>
              <a:ext cx="1033271" cy="60832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 smtClean="0"/>
                <a:t>מתה</a:t>
              </a:r>
              <a:endParaRPr lang="he-IL" sz="2000" b="1" dirty="0"/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2384600" y="2000034"/>
            <a:ext cx="2383162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רבקה אוכלת בתרומה בגלל הנכד שלה יהודה שהוא נכד כהן (ראובן)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16241" y="4179686"/>
            <a:ext cx="2569352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לוי נחשב זר</a:t>
            </a:r>
          </a:p>
          <a:p>
            <a:r>
              <a:rPr lang="he-IL" dirty="0"/>
              <a:t>לכן איננו אוכל </a:t>
            </a:r>
            <a:r>
              <a:rPr lang="he-IL" dirty="0" smtClean="0"/>
              <a:t>בתרומה ולא מאכיל את בניו בתרומה</a:t>
            </a:r>
            <a:endParaRPr lang="he-IL" dirty="0"/>
          </a:p>
        </p:txBody>
      </p:sp>
      <p:grpSp>
        <p:nvGrpSpPr>
          <p:cNvPr id="58" name="קבוצה 57"/>
          <p:cNvGrpSpPr/>
          <p:nvPr/>
        </p:nvGrpSpPr>
        <p:grpSpPr>
          <a:xfrm rot="607430">
            <a:off x="4654134" y="1805574"/>
            <a:ext cx="722050" cy="3531259"/>
            <a:chOff x="6200251" y="3658470"/>
            <a:chExt cx="577970" cy="776500"/>
          </a:xfrm>
          <a:solidFill>
            <a:schemeClr val="accent4">
              <a:lumMod val="75000"/>
            </a:schemeClr>
          </a:solidFill>
        </p:grpSpPr>
        <p:sp>
          <p:nvSpPr>
            <p:cNvPr id="59" name="חץ למטה 58"/>
            <p:cNvSpPr/>
            <p:nvPr/>
          </p:nvSpPr>
          <p:spPr>
            <a:xfrm>
              <a:off x="6200251" y="3658470"/>
              <a:ext cx="577970" cy="776500"/>
            </a:xfrm>
            <a:prstGeom prst="downArrow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293719" y="3861591"/>
              <a:ext cx="344576" cy="13053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 smtClean="0">
                  <a:solidFill>
                    <a:srgbClr val="FFFF00"/>
                  </a:solidFill>
                </a:rPr>
                <a:t>נכד</a:t>
              </a:r>
              <a:endParaRPr lang="he-IL" sz="1200" dirty="0">
                <a:solidFill>
                  <a:srgbClr val="FFFF00"/>
                </a:solidFill>
              </a:endParaRPr>
            </a:p>
          </p:txBody>
        </p:sp>
      </p:grpSp>
      <p:sp>
        <p:nvSpPr>
          <p:cNvPr id="61" name="קשת מלאה 60"/>
          <p:cNvSpPr/>
          <p:nvPr/>
        </p:nvSpPr>
        <p:spPr>
          <a:xfrm rot="8398247">
            <a:off x="4151603" y="3881936"/>
            <a:ext cx="5993973" cy="2081200"/>
          </a:xfrm>
          <a:prstGeom prst="blockArc">
            <a:avLst>
              <a:gd name="adj1" fmla="val 10660158"/>
              <a:gd name="adj2" fmla="val 478344"/>
              <a:gd name="adj3" fmla="val 18624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chemeClr val="tx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 rot="19427748">
            <a:off x="7577846" y="5286532"/>
            <a:ext cx="575553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נכד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832453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250"/>
                            </p:stCondLst>
                            <p:childTnLst>
                              <p:par>
                                <p:cTn id="2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" presetClass="entr" presetSubtype="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9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250"/>
                            </p:stCondLst>
                            <p:childTnLst>
                              <p:par>
                                <p:cTn id="49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" presetClass="entr" presetSubtype="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9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4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6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56" grpId="0" animBg="1"/>
      <p:bldP spid="61" grpId="0" animBg="1"/>
      <p:bldP spid="62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64</Words>
  <Application>Microsoft Office PowerPoint</Application>
  <PresentationFormat>מסך רחב</PresentationFormat>
  <Paragraphs>28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2</cp:revision>
  <dcterms:created xsi:type="dcterms:W3CDTF">2022-04-19T08:36:37Z</dcterms:created>
  <dcterms:modified xsi:type="dcterms:W3CDTF">2022-04-19T08:37:39Z</dcterms:modified>
</cp:coreProperties>
</file>