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D4CF-FB93-4090-B3A8-B351DFB239C2}" type="datetimeFigureOut">
              <a:rPr lang="he-IL" smtClean="0"/>
              <a:t>י"ט/ניסן/תשפ"ב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5D3E-571C-44B7-AA82-C9030DCE06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68274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D4CF-FB93-4090-B3A8-B351DFB239C2}" type="datetimeFigureOut">
              <a:rPr lang="he-IL" smtClean="0"/>
              <a:t>י"ט/ניסן/תשפ"ב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5D3E-571C-44B7-AA82-C9030DCE06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99781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D4CF-FB93-4090-B3A8-B351DFB239C2}" type="datetimeFigureOut">
              <a:rPr lang="he-IL" smtClean="0"/>
              <a:t>י"ט/ניסן/תשפ"ב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5D3E-571C-44B7-AA82-C9030DCE06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8490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D4CF-FB93-4090-B3A8-B351DFB239C2}" type="datetimeFigureOut">
              <a:rPr lang="he-IL" smtClean="0"/>
              <a:t>י"ט/ניסן/תשפ"ב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5D3E-571C-44B7-AA82-C9030DCE06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1411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D4CF-FB93-4090-B3A8-B351DFB239C2}" type="datetimeFigureOut">
              <a:rPr lang="he-IL" smtClean="0"/>
              <a:t>י"ט/ניסן/תשפ"ב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5D3E-571C-44B7-AA82-C9030DCE06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16473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D4CF-FB93-4090-B3A8-B351DFB239C2}" type="datetimeFigureOut">
              <a:rPr lang="he-IL" smtClean="0"/>
              <a:t>י"ט/ניסן/תשפ"ב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5D3E-571C-44B7-AA82-C9030DCE06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42158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D4CF-FB93-4090-B3A8-B351DFB239C2}" type="datetimeFigureOut">
              <a:rPr lang="he-IL" smtClean="0"/>
              <a:t>י"ט/ניסן/תשפ"ב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5D3E-571C-44B7-AA82-C9030DCE06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517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D4CF-FB93-4090-B3A8-B351DFB239C2}" type="datetimeFigureOut">
              <a:rPr lang="he-IL" smtClean="0"/>
              <a:t>י"ט/ניסן/תשפ"ב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5D3E-571C-44B7-AA82-C9030DCE06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07446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D4CF-FB93-4090-B3A8-B351DFB239C2}" type="datetimeFigureOut">
              <a:rPr lang="he-IL" smtClean="0"/>
              <a:t>י"ט/ניסן/תשפ"ב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5D3E-571C-44B7-AA82-C9030DCE06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5152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D4CF-FB93-4090-B3A8-B351DFB239C2}" type="datetimeFigureOut">
              <a:rPr lang="he-IL" smtClean="0"/>
              <a:t>י"ט/ניסן/תשפ"ב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5D3E-571C-44B7-AA82-C9030DCE06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7805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D4CF-FB93-4090-B3A8-B351DFB239C2}" type="datetimeFigureOut">
              <a:rPr lang="he-IL" smtClean="0"/>
              <a:t>י"ט/ניסן/תשפ"ב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05D3E-571C-44B7-AA82-C9030DCE06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95342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FD4CF-FB93-4090-B3A8-B351DFB239C2}" type="datetimeFigureOut">
              <a:rPr lang="he-IL" smtClean="0"/>
              <a:t>י"ט/ניסן/תשפ"ב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05D3E-571C-44B7-AA82-C9030DCE06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86350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jpg"/><Relationship Id="rId7" Type="http://schemas.openxmlformats.org/officeDocument/2006/relationships/slide" Target="slide7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hlinkClick r:id="rId2" action="ppaction://hlinksldjump"/>
          </p:cNvPr>
          <p:cNvSpPr/>
          <p:nvPr/>
        </p:nvSpPr>
        <p:spPr>
          <a:xfrm>
            <a:off x="3216506" y="433131"/>
            <a:ext cx="6682902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dirty="0" smtClean="0"/>
              <a:t>יש </a:t>
            </a:r>
            <a:r>
              <a:rPr lang="he-IL" dirty="0"/>
              <a:t>מותרות לבעליהן ואסורות </a:t>
            </a:r>
            <a:r>
              <a:rPr lang="he-IL" dirty="0" err="1"/>
              <a:t>ליבמיהן</a:t>
            </a:r>
            <a:r>
              <a:rPr lang="he-IL" dirty="0"/>
              <a:t>, מותרות </a:t>
            </a:r>
            <a:r>
              <a:rPr lang="he-IL" dirty="0" err="1"/>
              <a:t>ליבמיהן</a:t>
            </a:r>
            <a:r>
              <a:rPr lang="he-IL" dirty="0"/>
              <a:t> ואסורות לבעליהן, מותרות לאלו ולאלו, ואסורות לאלו ולאלו. </a:t>
            </a:r>
          </a:p>
        </p:txBody>
      </p:sp>
      <p:sp>
        <p:nvSpPr>
          <p:cNvPr id="3" name="מלבן 2"/>
          <p:cNvSpPr/>
          <p:nvPr/>
        </p:nvSpPr>
        <p:spPr>
          <a:xfrm>
            <a:off x="6251295" y="0"/>
            <a:ext cx="15921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/>
              <a:t>דף פ"ד </a:t>
            </a:r>
            <a:r>
              <a:rPr lang="he-IL" b="1" dirty="0" smtClean="0"/>
              <a:t>עמ'  א'</a:t>
            </a:r>
            <a:endParaRPr lang="he-IL" b="1" dirty="0"/>
          </a:p>
        </p:txBody>
      </p:sp>
      <p:sp>
        <p:nvSpPr>
          <p:cNvPr id="4" name="מלבן 3">
            <a:hlinkClick r:id="rId3" action="ppaction://hlinksldjump"/>
          </p:cNvPr>
          <p:cNvSpPr/>
          <p:nvPr/>
        </p:nvSpPr>
        <p:spPr>
          <a:xfrm>
            <a:off x="4134409" y="1312756"/>
            <a:ext cx="576952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משנה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:  ... שנייה לבעל ולא שנייה ליבם  אסורה לבעל ומותרת ליבם</a:t>
            </a:r>
            <a:endParaRPr lang="he-IL" dirty="0"/>
          </a:p>
        </p:txBody>
      </p:sp>
      <p:sp>
        <p:nvSpPr>
          <p:cNvPr id="5" name="מלבן 4">
            <a:hlinkClick r:id="rId4" action="ppaction://hlinksldjump"/>
          </p:cNvPr>
          <p:cNvSpPr/>
          <p:nvPr/>
        </p:nvSpPr>
        <p:spPr>
          <a:xfrm>
            <a:off x="7047345" y="1915382"/>
            <a:ext cx="2852063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שנייה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לזה ולזה אסורה לזה ולזה</a:t>
            </a:r>
            <a:endParaRPr lang="he-IL" dirty="0"/>
          </a:p>
        </p:txBody>
      </p:sp>
      <p:sp>
        <p:nvSpPr>
          <p:cNvPr id="6" name="מלבן 5">
            <a:hlinkClick r:id="rId5" action="ppaction://hlinksldjump"/>
          </p:cNvPr>
          <p:cNvSpPr/>
          <p:nvPr/>
        </p:nvSpPr>
        <p:spPr>
          <a:xfrm>
            <a:off x="3803408" y="2965227"/>
            <a:ext cx="609600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מתקיף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לה רב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פפא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:  אם איתא להא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דכי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אתא רב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דימי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אמר ר' יוחנן: 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מצרי שני שנשא מצרית ראשונה בנה שני הוי </a:t>
            </a:r>
            <a:endParaRPr lang="he-IL" dirty="0"/>
          </a:p>
        </p:txBody>
      </p:sp>
      <p:sp>
        <p:nvSpPr>
          <p:cNvPr id="7" name="מלבן 6"/>
          <p:cNvSpPr/>
          <p:nvPr/>
        </p:nvSpPr>
        <p:spPr>
          <a:xfrm>
            <a:off x="6358696" y="2440304"/>
            <a:ext cx="13773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פ"ד  </a:t>
            </a:r>
            <a:r>
              <a:rPr lang="he-IL" b="1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עמ' ב'</a:t>
            </a:r>
            <a:endParaRPr lang="he-IL" b="1" dirty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8" name="מלבן 7">
            <a:hlinkClick r:id="rId6" action="ppaction://hlinksldjump"/>
          </p:cNvPr>
          <p:cNvSpPr/>
          <p:nvPr/>
        </p:nvSpPr>
        <p:spPr>
          <a:xfrm>
            <a:off x="1699490" y="4032923"/>
            <a:ext cx="8199917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לתני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נמי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מצרי שני שנשא שתי מצריות אחת ראשונה ואחת שנייה והיו לו בנים מראשונה ושנייה 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אי נסוב כי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אורחייהו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מותרות לבעליהן ואסורות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ליבמיהן</a:t>
            </a:r>
            <a:endParaRPr lang="he-IL" dirty="0"/>
          </a:p>
        </p:txBody>
      </p:sp>
      <p:sp>
        <p:nvSpPr>
          <p:cNvPr id="9" name="מלבן 8">
            <a:hlinkClick r:id="rId7" action="ppaction://hlinksldjump"/>
          </p:cNvPr>
          <p:cNvSpPr/>
          <p:nvPr/>
        </p:nvSpPr>
        <p:spPr>
          <a:xfrm>
            <a:off x="5405869" y="5204935"/>
            <a:ext cx="449353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ואי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איפוך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ונסוב מותרות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ליבמיהן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ואסורות לבעליהן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4138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י"ט.ניסן.תשפ"ב</a:t>
            </a:fld>
            <a:endParaRPr lang="he-IL"/>
          </a:p>
        </p:txBody>
      </p:sp>
      <p:sp>
        <p:nvSpPr>
          <p:cNvPr id="8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9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10" name="מלבן 9"/>
          <p:cNvSpPr/>
          <p:nvPr/>
        </p:nvSpPr>
        <p:spPr>
          <a:xfrm>
            <a:off x="2694562" y="100622"/>
            <a:ext cx="6682902" cy="8617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200" b="1" dirty="0"/>
              <a:t>דף פ"ד  א</a:t>
            </a:r>
          </a:p>
          <a:p>
            <a:pPr algn="ctr"/>
            <a:r>
              <a:rPr lang="he-IL" dirty="0"/>
              <a:t>יש מותרות לבעליהן ואסורות </a:t>
            </a:r>
            <a:r>
              <a:rPr lang="he-IL" dirty="0" err="1"/>
              <a:t>ליבמיהן</a:t>
            </a:r>
            <a:r>
              <a:rPr lang="he-IL" dirty="0"/>
              <a:t>, מותרות </a:t>
            </a:r>
            <a:r>
              <a:rPr lang="he-IL" dirty="0" err="1"/>
              <a:t>ליבמיהן</a:t>
            </a:r>
            <a:r>
              <a:rPr lang="he-IL" dirty="0"/>
              <a:t> ואסורות לבעליהן, מותרות לאלו ולאלו, ואסורות לאלו ולאלו. </a:t>
            </a:r>
          </a:p>
        </p:txBody>
      </p:sp>
      <p:graphicFrame>
        <p:nvGraphicFramePr>
          <p:cNvPr id="11" name="טבלה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252716"/>
              </p:ext>
            </p:extLst>
          </p:nvPr>
        </p:nvGraphicFramePr>
        <p:xfrm>
          <a:off x="1749898" y="1370274"/>
          <a:ext cx="8127999" cy="44500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63819862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56784127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99564968"/>
                    </a:ext>
                  </a:extLst>
                </a:gridCol>
              </a:tblGrid>
              <a:tr h="370840">
                <a:tc rowSpan="4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12482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0189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159302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704435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58574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89679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67812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919863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84455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443339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24369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2766004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675124" y="1805905"/>
            <a:ext cx="1702340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/>
              <a:t>מותרות לבעליהן </a:t>
            </a:r>
          </a:p>
          <a:p>
            <a:r>
              <a:rPr lang="he-IL" dirty="0" err="1"/>
              <a:t>ואסורת</a:t>
            </a:r>
            <a:r>
              <a:rPr lang="he-IL" dirty="0"/>
              <a:t> </a:t>
            </a:r>
            <a:r>
              <a:rPr lang="he-IL" dirty="0" err="1"/>
              <a:t>ליבמיהן</a:t>
            </a:r>
            <a:endParaRPr lang="he-IL" dirty="0"/>
          </a:p>
        </p:txBody>
      </p:sp>
      <p:sp>
        <p:nvSpPr>
          <p:cNvPr id="13" name="TextBox 12"/>
          <p:cNvSpPr txBox="1"/>
          <p:nvPr/>
        </p:nvSpPr>
        <p:spPr>
          <a:xfrm>
            <a:off x="7759430" y="4761060"/>
            <a:ext cx="1702340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אסורות לאלו ולאלו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75124" y="3272148"/>
            <a:ext cx="1702340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/>
              <a:t>מותרות </a:t>
            </a:r>
            <a:r>
              <a:rPr lang="he-IL" dirty="0" err="1"/>
              <a:t>ליבמיהן</a:t>
            </a:r>
            <a:r>
              <a:rPr lang="he-IL" dirty="0"/>
              <a:t> </a:t>
            </a:r>
          </a:p>
          <a:p>
            <a:r>
              <a:rPr lang="he-IL" dirty="0" err="1"/>
              <a:t>ואסורת</a:t>
            </a:r>
            <a:r>
              <a:rPr lang="he-IL" dirty="0"/>
              <a:t> לבעליהן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22259" y="1369145"/>
            <a:ext cx="238327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כהן הדיוט שנשא אלמנה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365442" y="1369145"/>
            <a:ext cx="181745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ויש לו אח כהן גדול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08997" y="1729615"/>
            <a:ext cx="2209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כהן חלל שנשא כשרה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73612" y="1759738"/>
            <a:ext cx="210928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ויש לו אח כהן כשר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08997" y="2097818"/>
            <a:ext cx="231518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ישראל שנשא בת ישראל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76272" y="2097818"/>
            <a:ext cx="190662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ויש לו אח ממזר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90352" y="2466021"/>
            <a:ext cx="231518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ממזר שנשא ממזרת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973093" y="2481529"/>
            <a:ext cx="2209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ויש לו אח ישראל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08997" y="2825362"/>
            <a:ext cx="233301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כהן גדול שקידש אלמנה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000383" y="2849732"/>
            <a:ext cx="215522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ויש לו אח הדיוט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14380" y="3167171"/>
            <a:ext cx="2209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כהן כשר שנשא חללה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450560" y="3194694"/>
            <a:ext cx="166315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ויש לו אח חלל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93786" y="3595313"/>
            <a:ext cx="20482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ישראל שנשא ממזרת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09800" y="3578405"/>
            <a:ext cx="190662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ויש לו אח ממזר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91141" y="3967287"/>
            <a:ext cx="223303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ממזר שנשא בת ישראל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000383" y="3960227"/>
            <a:ext cx="2138464" cy="3763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ויש לו אח ישראל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691431" y="4343641"/>
            <a:ext cx="23141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כהן גדול שנשא אלמנה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727742" y="4299067"/>
            <a:ext cx="266537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ויש לו אח כהן גדול או הדיוט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970023" y="4685450"/>
            <a:ext cx="207199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כהן כשר שנשא חללה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819069" y="4708450"/>
            <a:ext cx="238327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ויש לו אח כהן כשר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836761" y="5027259"/>
            <a:ext cx="214179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ישראל שנשא ממזרת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178992" y="5048543"/>
            <a:ext cx="202335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ויש לו אח ישראל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768356" y="5451410"/>
            <a:ext cx="225582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ממזר שנשא בת ישראל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054069" y="5453510"/>
            <a:ext cx="20596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ויש לו אח ממזר</a:t>
            </a:r>
          </a:p>
        </p:txBody>
      </p:sp>
      <p:sp>
        <p:nvSpPr>
          <p:cNvPr id="39" name="לחצן פעולה: בית 38">
            <a:hlinkClick r:id="" action="ppaction://hlinkshowjump?jump=firstslide" highlightClick="1"/>
          </p:cNvPr>
          <p:cNvSpPr/>
          <p:nvPr/>
        </p:nvSpPr>
        <p:spPr>
          <a:xfrm>
            <a:off x="11031166" y="4893116"/>
            <a:ext cx="583660" cy="74296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9404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י"ט.ניסן.תשפ"ב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95261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66363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3207229" y="56610"/>
            <a:ext cx="5777544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פ"ד  א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משנה:  ... שנייה לבעל ולא שנייה ליבם  אסורה לבעל ומותרת ליבם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4912517" y="2191146"/>
            <a:ext cx="939800" cy="990600"/>
            <a:chOff x="4794371" y="3098561"/>
            <a:chExt cx="939800" cy="9906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9029827" y="885289"/>
            <a:ext cx="1106818" cy="927936"/>
            <a:chOff x="5473700" y="2876550"/>
            <a:chExt cx="1244600" cy="11049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8057191" y="2655127"/>
            <a:ext cx="934053" cy="990600"/>
            <a:chOff x="5147576" y="4839179"/>
            <a:chExt cx="7239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6489889" y="4765137"/>
            <a:ext cx="1155700" cy="990600"/>
            <a:chOff x="7695484" y="1138474"/>
            <a:chExt cx="1155700" cy="9906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3119349" y="5094429"/>
            <a:ext cx="1170677" cy="914400"/>
            <a:chOff x="3976777" y="2854245"/>
            <a:chExt cx="1170677" cy="9144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 rot="680273">
            <a:off x="5971683" y="2686976"/>
            <a:ext cx="1908211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2" name="קבוצה 21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4" name="חץ ימינה 23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 rot="1840259">
            <a:off x="7428837" y="3283181"/>
            <a:ext cx="722050" cy="175874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7" name="חץ למטה 2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9" name="קבוצה 28"/>
          <p:cNvGrpSpPr/>
          <p:nvPr/>
        </p:nvGrpSpPr>
        <p:grpSpPr>
          <a:xfrm rot="19183365">
            <a:off x="5918028" y="2899995"/>
            <a:ext cx="722050" cy="2140168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0" name="חץ למטה 29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2" name="קבוצה 31"/>
          <p:cNvGrpSpPr/>
          <p:nvPr/>
        </p:nvGrpSpPr>
        <p:grpSpPr>
          <a:xfrm rot="2315771">
            <a:off x="4234659" y="2879455"/>
            <a:ext cx="722050" cy="254181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3" name="חץ למטה 32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68371" y="3904488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5" name="קשת מלאה 34"/>
          <p:cNvSpPr/>
          <p:nvPr/>
        </p:nvSpPr>
        <p:spPr>
          <a:xfrm rot="7541218">
            <a:off x="6308796" y="2565540"/>
            <a:ext cx="5119056" cy="2377097"/>
          </a:xfrm>
          <a:prstGeom prst="blockArc">
            <a:avLst>
              <a:gd name="adj1" fmla="val 10272952"/>
              <a:gd name="adj2" fmla="val 21542630"/>
              <a:gd name="adj3" fmla="val 15953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grpSp>
        <p:nvGrpSpPr>
          <p:cNvPr id="36" name="קבוצה 35"/>
          <p:cNvGrpSpPr/>
          <p:nvPr/>
        </p:nvGrpSpPr>
        <p:grpSpPr>
          <a:xfrm rot="2021059">
            <a:off x="8636621" y="1627741"/>
            <a:ext cx="756430" cy="1221324"/>
            <a:chOff x="8712679" y="2668192"/>
            <a:chExt cx="756430" cy="661604"/>
          </a:xfrm>
        </p:grpSpPr>
        <p:sp>
          <p:nvSpPr>
            <p:cNvPr id="37" name="חץ למטה 36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39" name="TextBox 38"/>
          <p:cNvSpPr txBox="1"/>
          <p:nvPr/>
        </p:nvSpPr>
        <p:spPr>
          <a:xfrm rot="18647438">
            <a:off x="8105353" y="4401719"/>
            <a:ext cx="2636677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שמעון נשא את סבתא שרה</a:t>
            </a:r>
          </a:p>
        </p:txBody>
      </p:sp>
      <p:grpSp>
        <p:nvGrpSpPr>
          <p:cNvPr id="40" name="קבוצה 39"/>
          <p:cNvGrpSpPr/>
          <p:nvPr/>
        </p:nvGrpSpPr>
        <p:grpSpPr>
          <a:xfrm>
            <a:off x="6115827" y="4232036"/>
            <a:ext cx="757187" cy="1150702"/>
            <a:chOff x="1117008" y="4316375"/>
            <a:chExt cx="1117699" cy="1882580"/>
          </a:xfrm>
        </p:grpSpPr>
        <p:pic>
          <p:nvPicPr>
            <p:cNvPr id="41" name="תמונה 4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2" name="TextBox 41"/>
            <p:cNvSpPr txBox="1"/>
            <p:nvPr/>
          </p:nvSpPr>
          <p:spPr>
            <a:xfrm>
              <a:off x="1117008" y="4316375"/>
              <a:ext cx="1033272" cy="151059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/>
                <a:t>מת בלי ילדים</a:t>
              </a: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5814247" y="831135"/>
            <a:ext cx="2848945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שרה נופלת לייבום לפני יהודה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371772" y="833663"/>
            <a:ext cx="2703695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שרה שנייה לבעל – לשמעון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335752" y="1332873"/>
            <a:ext cx="4697154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שרה לא שנייה ליהודה </a:t>
            </a:r>
            <a:r>
              <a:rPr lang="he-IL" dirty="0" err="1"/>
              <a:t>היבם</a:t>
            </a:r>
            <a:r>
              <a:rPr lang="he-IL" dirty="0"/>
              <a:t> – </a:t>
            </a:r>
            <a:r>
              <a:rPr lang="he-IL" dirty="0" smtClean="0"/>
              <a:t>כי הוא מאשה אחרת</a:t>
            </a:r>
            <a:endParaRPr lang="he-IL" dirty="0"/>
          </a:p>
        </p:txBody>
      </p:sp>
      <p:pic>
        <p:nvPicPr>
          <p:cNvPr id="46" name="תצוגת שקופית 9">
            <a:hlinkClick r:id="rId8" action="ppaction://hlinksldjump"/>
            <a:extLst>
              <a:ext uri="{FF2B5EF4-FFF2-40B4-BE49-F238E27FC236}">
                <a16:creationId xmlns:a16="http://schemas.microsoft.com/office/drawing/2014/main" id="{E1ACD8AD-769A-490A-9EF5-D5A1E32BAB8B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00429" y="5155366"/>
            <a:ext cx="2063164" cy="1160530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4774FB5E-ECBA-4472-B112-F78BADB532DD}"/>
              </a:ext>
            </a:extLst>
          </p:cNvPr>
          <p:cNvSpPr txBox="1"/>
          <p:nvPr/>
        </p:nvSpPr>
        <p:spPr>
          <a:xfrm>
            <a:off x="273539" y="4471294"/>
            <a:ext cx="2516049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להמשך לחץ על התמונה</a:t>
            </a:r>
          </a:p>
        </p:txBody>
      </p:sp>
      <p:sp>
        <p:nvSpPr>
          <p:cNvPr id="48" name="קשת מלאה 47"/>
          <p:cNvSpPr/>
          <p:nvPr/>
        </p:nvSpPr>
        <p:spPr>
          <a:xfrm rot="10800000">
            <a:off x="3276913" y="5237401"/>
            <a:ext cx="4243669" cy="1421231"/>
          </a:xfrm>
          <a:prstGeom prst="blockArc">
            <a:avLst>
              <a:gd name="adj1" fmla="val 10496142"/>
              <a:gd name="adj2" fmla="val 21542630"/>
              <a:gd name="adj3" fmla="val 15953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588166" y="6252725"/>
            <a:ext cx="1489577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אחים </a:t>
            </a:r>
            <a:r>
              <a:rPr lang="he-IL" dirty="0"/>
              <a:t>מן האב</a:t>
            </a:r>
          </a:p>
        </p:txBody>
      </p:sp>
      <p:grpSp>
        <p:nvGrpSpPr>
          <p:cNvPr id="50" name="קבוצה 49"/>
          <p:cNvGrpSpPr/>
          <p:nvPr/>
        </p:nvGrpSpPr>
        <p:grpSpPr>
          <a:xfrm>
            <a:off x="1673432" y="2424799"/>
            <a:ext cx="1106818" cy="927936"/>
            <a:chOff x="5473700" y="2876550"/>
            <a:chExt cx="1244600" cy="1104900"/>
          </a:xfrm>
        </p:grpSpPr>
        <p:pic>
          <p:nvPicPr>
            <p:cNvPr id="51" name="תמונה 5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52" name="TextBox 51"/>
            <p:cNvSpPr txBox="1"/>
            <p:nvPr/>
          </p:nvSpPr>
          <p:spPr>
            <a:xfrm>
              <a:off x="5473700" y="3051597"/>
              <a:ext cx="733246" cy="32982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 smtClean="0">
                  <a:solidFill>
                    <a:schemeClr val="bg1"/>
                  </a:solidFill>
                </a:rPr>
                <a:t>דינה</a:t>
              </a:r>
              <a:endParaRPr lang="he-IL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3" name="קבוצה 52"/>
          <p:cNvGrpSpPr/>
          <p:nvPr/>
        </p:nvGrpSpPr>
        <p:grpSpPr>
          <a:xfrm rot="10566238" flipV="1">
            <a:off x="2660596" y="2697347"/>
            <a:ext cx="2145765" cy="533782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54" name="קבוצה 53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56" name="חץ ימינה 55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5" name="TextBox 54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58" name="קבוצה 57"/>
          <p:cNvGrpSpPr/>
          <p:nvPr/>
        </p:nvGrpSpPr>
        <p:grpSpPr>
          <a:xfrm rot="19997385">
            <a:off x="2645724" y="3059933"/>
            <a:ext cx="722050" cy="2305726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9" name="חץ למטה 58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268371" y="3904488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2837383" y="1838430"/>
            <a:ext cx="5173289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זהו שאמרו: אסורה לבעל (שמעון) ומותרת ליבם (יהודה)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3221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25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250"/>
                            </p:stCondLst>
                            <p:childTnLst>
                              <p:par>
                                <p:cTn id="102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9" grpId="0" animBg="1"/>
      <p:bldP spid="43" grpId="0" animBg="1"/>
      <p:bldP spid="44" grpId="0" animBg="1"/>
      <p:bldP spid="45" grpId="0" animBg="1"/>
      <p:bldP spid="47" grpId="0" animBg="1"/>
      <p:bldP spid="48" grpId="0" animBg="1"/>
      <p:bldP spid="49" grpId="0" animBg="1"/>
      <p:bldP spid="6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י"ט.ניסן.תשפ"ב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4514326" y="0"/>
            <a:ext cx="2852063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פ"ד   א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שנייה לזה ולזה אסורה לזה ולזה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4444496" y="1774954"/>
            <a:ext cx="852983" cy="990600"/>
            <a:chOff x="4794371" y="3098561"/>
            <a:chExt cx="939800" cy="9906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9029827" y="817195"/>
            <a:ext cx="1106818" cy="927936"/>
            <a:chOff x="5473700" y="2876550"/>
            <a:chExt cx="1244600" cy="11049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8057191" y="2655127"/>
            <a:ext cx="934053" cy="990600"/>
            <a:chOff x="5147576" y="4839179"/>
            <a:chExt cx="7239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6489889" y="4765137"/>
            <a:ext cx="1155700" cy="990600"/>
            <a:chOff x="7695484" y="1138474"/>
            <a:chExt cx="1155700" cy="9906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3054928" y="5116075"/>
            <a:ext cx="1170677" cy="914400"/>
            <a:chOff x="3976777" y="2854245"/>
            <a:chExt cx="1170677" cy="9144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 rot="680273">
            <a:off x="5266695" y="2616995"/>
            <a:ext cx="2620146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2" name="קבוצה 21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4" name="חץ ימינה 23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 rot="1840259">
            <a:off x="7428837" y="3283181"/>
            <a:ext cx="722050" cy="175874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7" name="חץ למטה 2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9" name="קבוצה 28"/>
          <p:cNvGrpSpPr/>
          <p:nvPr/>
        </p:nvGrpSpPr>
        <p:grpSpPr>
          <a:xfrm rot="19183365">
            <a:off x="5768710" y="2492816"/>
            <a:ext cx="722050" cy="260210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0" name="חץ למטה 29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2" name="קבוצה 31"/>
          <p:cNvGrpSpPr/>
          <p:nvPr/>
        </p:nvGrpSpPr>
        <p:grpSpPr>
          <a:xfrm rot="1217120">
            <a:off x="3941198" y="2677940"/>
            <a:ext cx="722050" cy="254181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3" name="חץ למטה 32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68371" y="3904488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5" name="קבוצה 34"/>
          <p:cNvGrpSpPr/>
          <p:nvPr/>
        </p:nvGrpSpPr>
        <p:grpSpPr>
          <a:xfrm rot="3561487">
            <a:off x="5712828" y="2248671"/>
            <a:ext cx="722050" cy="455890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6" name="חץ למטה 35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8" name="קבוצה 37"/>
          <p:cNvGrpSpPr/>
          <p:nvPr/>
        </p:nvGrpSpPr>
        <p:grpSpPr>
          <a:xfrm rot="2021059">
            <a:off x="8636621" y="1627741"/>
            <a:ext cx="756430" cy="1221324"/>
            <a:chOff x="8712679" y="2668192"/>
            <a:chExt cx="756430" cy="661604"/>
          </a:xfrm>
        </p:grpSpPr>
        <p:sp>
          <p:nvSpPr>
            <p:cNvPr id="39" name="חץ למטה 38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4444496" y="862146"/>
            <a:ext cx="4642047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שרה סבתא של שמעון ושל יהודה (שניה לזה ולזה)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672720" y="1255842"/>
            <a:ext cx="5413823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כשם ששרה אסורה לשמעון (לזה) כך אסורה ליהודה (לזה)</a:t>
            </a:r>
          </a:p>
        </p:txBody>
      </p:sp>
      <p:sp>
        <p:nvSpPr>
          <p:cNvPr id="43" name="קשת מלאה 42"/>
          <p:cNvSpPr/>
          <p:nvPr/>
        </p:nvSpPr>
        <p:spPr>
          <a:xfrm rot="10483317">
            <a:off x="3569520" y="5392559"/>
            <a:ext cx="3510353" cy="1033272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44" name="קשת מלאה 43"/>
          <p:cNvSpPr/>
          <p:nvPr/>
        </p:nvSpPr>
        <p:spPr>
          <a:xfrm rot="7514135">
            <a:off x="6270924" y="2986878"/>
            <a:ext cx="4763855" cy="1117133"/>
          </a:xfrm>
          <a:prstGeom prst="blockArc">
            <a:avLst>
              <a:gd name="adj1" fmla="val 10692960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989787" y="5991050"/>
            <a:ext cx="2801667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אחים גם מן האב וגם מן האם</a:t>
            </a:r>
          </a:p>
        </p:txBody>
      </p:sp>
      <p:sp>
        <p:nvSpPr>
          <p:cNvPr id="46" name="TextBox 45"/>
          <p:cNvSpPr txBox="1"/>
          <p:nvPr/>
        </p:nvSpPr>
        <p:spPr>
          <a:xfrm rot="18360242">
            <a:off x="7844224" y="3326015"/>
            <a:ext cx="2636677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שמעון נשא את סבתא שרה</a:t>
            </a:r>
          </a:p>
        </p:txBody>
      </p:sp>
      <p:grpSp>
        <p:nvGrpSpPr>
          <p:cNvPr id="47" name="קבוצה 46"/>
          <p:cNvGrpSpPr/>
          <p:nvPr/>
        </p:nvGrpSpPr>
        <p:grpSpPr>
          <a:xfrm>
            <a:off x="7558772" y="4752555"/>
            <a:ext cx="757187" cy="1150702"/>
            <a:chOff x="1117008" y="4316375"/>
            <a:chExt cx="1117699" cy="1882580"/>
          </a:xfrm>
        </p:grpSpPr>
        <p:pic>
          <p:nvPicPr>
            <p:cNvPr id="48" name="תמונה 4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9" name="TextBox 48"/>
            <p:cNvSpPr txBox="1"/>
            <p:nvPr/>
          </p:nvSpPr>
          <p:spPr>
            <a:xfrm>
              <a:off x="1117008" y="4316375"/>
              <a:ext cx="1033272" cy="151059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/>
                <a:t>מת בלי ילדים</a:t>
              </a:r>
            </a:p>
          </p:txBody>
        </p:sp>
      </p:grpSp>
      <p:sp>
        <p:nvSpPr>
          <p:cNvPr id="50" name="לחצן פעולה: בית 49">
            <a:hlinkClick r:id="" action="ppaction://hlinkshowjump?jump=firstslide" highlightClick="1"/>
          </p:cNvPr>
          <p:cNvSpPr/>
          <p:nvPr/>
        </p:nvSpPr>
        <p:spPr>
          <a:xfrm>
            <a:off x="10846340" y="4572000"/>
            <a:ext cx="661481" cy="826851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39908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1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1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י"ט.ניסן.תשפ"ב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5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979906" y="83481"/>
            <a:ext cx="6096000" cy="8617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פ"ד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מתקיף לה רב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פפא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:  אם איתא להא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דכי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אתא רב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דימי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אמר ר' יוחנן: 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מצרי שני שנשא מצרית ראשונה בנה שני הוי 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7157902" y="1631536"/>
            <a:ext cx="1149519" cy="1305724"/>
            <a:chOff x="7821222" y="2693985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1222" y="2693985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996710" y="3099855"/>
              <a:ext cx="600399" cy="64633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מצרי</a:t>
              </a:r>
            </a:p>
            <a:p>
              <a:r>
                <a:rPr lang="he-IL" sz="1200" dirty="0">
                  <a:solidFill>
                    <a:schemeClr val="bg1"/>
                  </a:solidFill>
                </a:rPr>
                <a:t>התגייר</a:t>
              </a:r>
            </a:p>
            <a:p>
              <a:r>
                <a:rPr lang="he-IL" sz="1200" dirty="0">
                  <a:solidFill>
                    <a:schemeClr val="bg1"/>
                  </a:solidFill>
                </a:rPr>
                <a:t>ראשון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2026605" y="3018836"/>
            <a:ext cx="1431859" cy="1132817"/>
            <a:chOff x="5473700" y="2876550"/>
            <a:chExt cx="1244600" cy="11049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609842" y="3022019"/>
              <a:ext cx="733246" cy="54970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מצרית ראשונה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6195244" y="3710781"/>
            <a:ext cx="1155700" cy="990600"/>
            <a:chOff x="7695484" y="1138474"/>
            <a:chExt cx="1155700" cy="9906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7864171" y="1701244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בן שני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3622818" y="5290799"/>
            <a:ext cx="1170677" cy="914400"/>
            <a:chOff x="3976777" y="2854245"/>
            <a:chExt cx="1170677" cy="9144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שני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 rot="1562225">
            <a:off x="7098731" y="2706978"/>
            <a:ext cx="722050" cy="1483373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9" name="חץ למטה 18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293719" y="3805046"/>
              <a:ext cx="340473" cy="27389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</a:p>
            <a:p>
              <a:r>
                <a:rPr lang="he-IL" sz="1400" dirty="0">
                  <a:solidFill>
                    <a:srgbClr val="FFFF00"/>
                  </a:solidFill>
                </a:rPr>
                <a:t>שני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1" name="קבוצה 20"/>
          <p:cNvGrpSpPr/>
          <p:nvPr/>
        </p:nvGrpSpPr>
        <p:grpSpPr>
          <a:xfrm rot="893215">
            <a:off x="3311269" y="3740746"/>
            <a:ext cx="2858271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2" name="קבוצה 21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4" name="חץ ימינה 23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מצרית ראשונה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 rot="19553494">
            <a:off x="3204081" y="3905133"/>
            <a:ext cx="722050" cy="1714876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7" name="חץ למטה 2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293719" y="3805046"/>
              <a:ext cx="340473" cy="27389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</a:p>
            <a:p>
              <a:r>
                <a:rPr lang="he-IL" sz="1400" dirty="0">
                  <a:solidFill>
                    <a:srgbClr val="FFFF00"/>
                  </a:solidFill>
                </a:rPr>
                <a:t>שני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9" name="קבוצה 28"/>
          <p:cNvGrpSpPr/>
          <p:nvPr/>
        </p:nvGrpSpPr>
        <p:grpSpPr>
          <a:xfrm rot="3101142">
            <a:off x="5117271" y="4145383"/>
            <a:ext cx="722050" cy="2153236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0" name="חץ למטה 29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293719" y="3805046"/>
              <a:ext cx="340473" cy="27389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</a:p>
            <a:p>
              <a:r>
                <a:rPr lang="he-IL" sz="1400" dirty="0">
                  <a:solidFill>
                    <a:srgbClr val="FFFF00"/>
                  </a:solidFill>
                </a:rPr>
                <a:t>שני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7603239" y="3604466"/>
            <a:ext cx="3125838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בן של מצרי שהתגייר, נחשב שני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286424" y="5572580"/>
            <a:ext cx="4136496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בן של מצרי שני שהתחתן עם מצרית ראשונה</a:t>
            </a:r>
          </a:p>
          <a:p>
            <a:pPr algn="ctr"/>
            <a:r>
              <a:rPr lang="he-IL" dirty="0"/>
              <a:t>הוא שני</a:t>
            </a:r>
          </a:p>
        </p:txBody>
      </p:sp>
      <p:sp>
        <p:nvSpPr>
          <p:cNvPr id="34" name="TextBox 33">
            <a:hlinkClick r:id="rId6" action="ppaction://hlinksldjump"/>
          </p:cNvPr>
          <p:cNvSpPr txBox="1"/>
          <p:nvPr/>
        </p:nvSpPr>
        <p:spPr>
          <a:xfrm>
            <a:off x="1750979" y="5674960"/>
            <a:ext cx="817123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המשך</a:t>
            </a:r>
          </a:p>
        </p:txBody>
      </p:sp>
      <p:sp>
        <p:nvSpPr>
          <p:cNvPr id="35" name="לחצן פעולה: בית 34">
            <a:hlinkClick r:id="" action="ppaction://hlinkshowjump?jump=firstslide" highlightClick="1"/>
          </p:cNvPr>
          <p:cNvSpPr/>
          <p:nvPr/>
        </p:nvSpPr>
        <p:spPr>
          <a:xfrm>
            <a:off x="11156199" y="3423842"/>
            <a:ext cx="671209" cy="9433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35034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5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י"ט.ניסן.תשפ"ב</a:t>
            </a:fld>
            <a:endParaRPr lang="he-IL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/>
              <a:t>izakrossler@gmail.com 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6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1332689" y="127494"/>
            <a:ext cx="9883302" cy="8617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פ"ד 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לתני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נמי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מצרי שני שנשא שתי מצריות אחת ראשונה ואחת שנייה והיו לו בנים מראשונה ושנייה 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אי נסוב כי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אורחייהו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מותרות לבעליהן ואסורות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ליבמיהן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7890368" y="1072010"/>
            <a:ext cx="1149519" cy="1305724"/>
            <a:chOff x="7821222" y="2693985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1222" y="2693985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996710" y="3099855"/>
              <a:ext cx="600399" cy="64633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מצרי</a:t>
              </a:r>
            </a:p>
            <a:p>
              <a:r>
                <a:rPr lang="he-IL" sz="1200" dirty="0">
                  <a:solidFill>
                    <a:schemeClr val="bg1"/>
                  </a:solidFill>
                </a:rPr>
                <a:t>התגייר</a:t>
              </a:r>
            </a:p>
            <a:p>
              <a:r>
                <a:rPr lang="he-IL" sz="1200" dirty="0">
                  <a:solidFill>
                    <a:schemeClr val="bg1"/>
                  </a:solidFill>
                </a:rPr>
                <a:t>ראשון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3321809" y="1031450"/>
            <a:ext cx="1431859" cy="1132817"/>
            <a:chOff x="5473700" y="2876550"/>
            <a:chExt cx="1244600" cy="11049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609842" y="3022019"/>
              <a:ext cx="733246" cy="54970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מצרית ראשונה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6501648" y="2844758"/>
            <a:ext cx="1155700" cy="990600"/>
            <a:chOff x="7695484" y="1138474"/>
            <a:chExt cx="1155700" cy="9906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7864171" y="1701244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בן שני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4818065" y="3792048"/>
            <a:ext cx="1170677" cy="914400"/>
            <a:chOff x="3976777" y="2854245"/>
            <a:chExt cx="1170677" cy="9144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שני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 rot="2849945">
            <a:off x="7347749" y="2178933"/>
            <a:ext cx="722050" cy="1078916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9" name="חץ למטה 18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293719" y="3805046"/>
              <a:ext cx="340473" cy="27389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</a:p>
            <a:p>
              <a:r>
                <a:rPr lang="he-IL" sz="1400" dirty="0">
                  <a:solidFill>
                    <a:srgbClr val="FFFF00"/>
                  </a:solidFill>
                </a:rPr>
                <a:t>שני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1" name="קבוצה 20"/>
          <p:cNvGrpSpPr/>
          <p:nvPr/>
        </p:nvGrpSpPr>
        <p:grpSpPr>
          <a:xfrm rot="1513140">
            <a:off x="4209460" y="2204069"/>
            <a:ext cx="2743206" cy="679655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2" name="קבוצה 21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4" name="חץ ימינה 23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מצרית ראשונה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 rot="19795635">
            <a:off x="4302272" y="2129407"/>
            <a:ext cx="722050" cy="2134473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7" name="חץ למטה 2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293719" y="3805046"/>
              <a:ext cx="340473" cy="27389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</a:p>
            <a:p>
              <a:r>
                <a:rPr lang="he-IL" sz="1400" dirty="0">
                  <a:solidFill>
                    <a:srgbClr val="FFFF00"/>
                  </a:solidFill>
                </a:rPr>
                <a:t>שני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9" name="קבוצה 28"/>
          <p:cNvGrpSpPr/>
          <p:nvPr/>
        </p:nvGrpSpPr>
        <p:grpSpPr>
          <a:xfrm rot="3101142">
            <a:off x="5782781" y="3354996"/>
            <a:ext cx="722050" cy="1182145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0" name="חץ למטה 29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293719" y="3805046"/>
              <a:ext cx="340473" cy="27389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</a:p>
            <a:p>
              <a:r>
                <a:rPr lang="he-IL" sz="1400" dirty="0">
                  <a:solidFill>
                    <a:srgbClr val="FFFF00"/>
                  </a:solidFill>
                </a:rPr>
                <a:t>שני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4809289" y="1425264"/>
            <a:ext cx="3125838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בן של מצרי שהתגייר, נחשב שני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90658" y="3487097"/>
            <a:ext cx="4136496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בן של מצרי שני שהתחתן עם מצרית ראשונה</a:t>
            </a:r>
          </a:p>
          <a:p>
            <a:pPr algn="ctr"/>
            <a:r>
              <a:rPr lang="he-IL" dirty="0"/>
              <a:t>הוא שני</a:t>
            </a:r>
          </a:p>
        </p:txBody>
      </p:sp>
      <p:grpSp>
        <p:nvGrpSpPr>
          <p:cNvPr id="34" name="קבוצה 33"/>
          <p:cNvGrpSpPr/>
          <p:nvPr/>
        </p:nvGrpSpPr>
        <p:grpSpPr>
          <a:xfrm rot="9359402">
            <a:off x="7411994" y="2610308"/>
            <a:ext cx="2867202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5" name="קבוצה 34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7" name="חץ ימינה 36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 rot="10969832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מצרית שניה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 flipH="1">
            <a:off x="10183383" y="1324857"/>
            <a:ext cx="1444511" cy="1132817"/>
            <a:chOff x="5366234" y="2915114"/>
            <a:chExt cx="1244600" cy="1104900"/>
          </a:xfrm>
        </p:grpSpPr>
        <p:pic>
          <p:nvPicPr>
            <p:cNvPr id="40" name="תמונה 3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66234" y="2915114"/>
              <a:ext cx="1244600" cy="1104900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5745618" y="3026670"/>
              <a:ext cx="733246" cy="45028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מצרית  שניה</a:t>
              </a:r>
            </a:p>
          </p:txBody>
        </p:sp>
      </p:grpSp>
      <p:grpSp>
        <p:nvGrpSpPr>
          <p:cNvPr id="42" name="קבוצה 41"/>
          <p:cNvGrpSpPr/>
          <p:nvPr/>
        </p:nvGrpSpPr>
        <p:grpSpPr>
          <a:xfrm>
            <a:off x="9061037" y="3421771"/>
            <a:ext cx="1104900" cy="914400"/>
            <a:chOff x="3975408" y="2832226"/>
            <a:chExt cx="1104900" cy="914400"/>
          </a:xfrm>
        </p:grpSpPr>
        <p:pic>
          <p:nvPicPr>
            <p:cNvPr id="43" name="תמונה 4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5408" y="2832226"/>
              <a:ext cx="1104900" cy="914400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שלישי</a:t>
              </a:r>
            </a:p>
          </p:txBody>
        </p:sp>
      </p:grpSp>
      <p:grpSp>
        <p:nvGrpSpPr>
          <p:cNvPr id="45" name="קבוצה 44"/>
          <p:cNvGrpSpPr/>
          <p:nvPr/>
        </p:nvGrpSpPr>
        <p:grpSpPr>
          <a:xfrm rot="2429043">
            <a:off x="10156932" y="2279064"/>
            <a:ext cx="763379" cy="1956594"/>
            <a:chOff x="6101859" y="3648851"/>
            <a:chExt cx="611052" cy="776500"/>
          </a:xfrm>
          <a:solidFill>
            <a:schemeClr val="accent4">
              <a:lumMod val="75000"/>
            </a:schemeClr>
          </a:solidFill>
        </p:grpSpPr>
        <p:sp>
          <p:nvSpPr>
            <p:cNvPr id="46" name="חץ למטה 45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101859" y="3843955"/>
              <a:ext cx="570047" cy="2525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</a:p>
            <a:p>
              <a:r>
                <a:rPr lang="he-IL" sz="1400" dirty="0">
                  <a:solidFill>
                    <a:srgbClr val="FFFF00"/>
                  </a:solidFill>
                </a:rPr>
                <a:t>שלישיי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8" name="קבוצה 47"/>
          <p:cNvGrpSpPr/>
          <p:nvPr/>
        </p:nvGrpSpPr>
        <p:grpSpPr>
          <a:xfrm rot="16988505">
            <a:off x="8121126" y="3041721"/>
            <a:ext cx="763379" cy="1608541"/>
            <a:chOff x="6101859" y="3648851"/>
            <a:chExt cx="611052" cy="776500"/>
          </a:xfrm>
          <a:solidFill>
            <a:schemeClr val="accent4">
              <a:lumMod val="75000"/>
            </a:schemeClr>
          </a:solidFill>
        </p:grpSpPr>
        <p:sp>
          <p:nvSpPr>
            <p:cNvPr id="49" name="חץ למטה 48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101859" y="3843955"/>
              <a:ext cx="570047" cy="2525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</a:p>
            <a:p>
              <a:r>
                <a:rPr lang="he-IL" sz="1400" dirty="0">
                  <a:solidFill>
                    <a:srgbClr val="FFFF00"/>
                  </a:solidFill>
                </a:rPr>
                <a:t>שלישיי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8278154" y="4461105"/>
            <a:ext cx="3913846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בן של מצרי שני שהתחתן עם מצרית שניה</a:t>
            </a:r>
          </a:p>
          <a:p>
            <a:pPr algn="ctr"/>
            <a:r>
              <a:rPr lang="he-IL" dirty="0"/>
              <a:t>הוא שלישי ומותר לבוא בקהל</a:t>
            </a:r>
          </a:p>
        </p:txBody>
      </p:sp>
      <p:grpSp>
        <p:nvGrpSpPr>
          <p:cNvPr id="52" name="קבוצה 51"/>
          <p:cNvGrpSpPr/>
          <p:nvPr/>
        </p:nvGrpSpPr>
        <p:grpSpPr>
          <a:xfrm rot="20262615">
            <a:off x="6971169" y="4305592"/>
            <a:ext cx="2071054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3" name="קבוצה 52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5" name="חץ ימינה 54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4" name="TextBox 53"/>
            <p:cNvSpPr txBox="1"/>
            <p:nvPr/>
          </p:nvSpPr>
          <p:spPr>
            <a:xfrm rot="21484876">
              <a:off x="3445640" y="3975649"/>
              <a:ext cx="761115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ישראלית</a:t>
              </a:r>
            </a:p>
          </p:txBody>
        </p:sp>
      </p:grpSp>
      <p:grpSp>
        <p:nvGrpSpPr>
          <p:cNvPr id="57" name="קבוצה 56"/>
          <p:cNvGrpSpPr/>
          <p:nvPr/>
        </p:nvGrpSpPr>
        <p:grpSpPr>
          <a:xfrm>
            <a:off x="5799859" y="4594663"/>
            <a:ext cx="1274312" cy="1092200"/>
            <a:chOff x="5399538" y="2882900"/>
            <a:chExt cx="1274312" cy="1092200"/>
          </a:xfrm>
        </p:grpSpPr>
        <p:pic>
          <p:nvPicPr>
            <p:cNvPr id="58" name="תמונה 5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59" name="TextBox 58"/>
            <p:cNvSpPr txBox="1"/>
            <p:nvPr/>
          </p:nvSpPr>
          <p:spPr>
            <a:xfrm>
              <a:off x="5399538" y="3062377"/>
              <a:ext cx="914400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  <a:p>
              <a:endParaRPr lang="he-IL" sz="1200" dirty="0">
                <a:solidFill>
                  <a:schemeClr val="bg1"/>
                </a:solidFill>
              </a:endParaRPr>
            </a:p>
            <a:p>
              <a:endParaRPr lang="he-IL" sz="1200" dirty="0">
                <a:solidFill>
                  <a:schemeClr val="bg1"/>
                </a:solidFill>
              </a:endParaRPr>
            </a:p>
            <a:p>
              <a:r>
                <a:rPr lang="he-IL" sz="1200" dirty="0">
                  <a:solidFill>
                    <a:schemeClr val="bg1"/>
                  </a:solidFill>
                </a:rPr>
                <a:t>ישראלית</a:t>
              </a:r>
            </a:p>
          </p:txBody>
        </p:sp>
      </p:grpSp>
      <p:grpSp>
        <p:nvGrpSpPr>
          <p:cNvPr id="60" name="קבוצה 59"/>
          <p:cNvGrpSpPr/>
          <p:nvPr/>
        </p:nvGrpSpPr>
        <p:grpSpPr>
          <a:xfrm flipH="1">
            <a:off x="898895" y="4483314"/>
            <a:ext cx="1444511" cy="1132817"/>
            <a:chOff x="5366234" y="2915114"/>
            <a:chExt cx="1244600" cy="1104900"/>
          </a:xfrm>
        </p:grpSpPr>
        <p:pic>
          <p:nvPicPr>
            <p:cNvPr id="61" name="תמונה 6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66234" y="2915114"/>
              <a:ext cx="1244600" cy="1104900"/>
            </a:xfrm>
            <a:prstGeom prst="rect">
              <a:avLst/>
            </a:prstGeom>
          </p:spPr>
        </p:pic>
        <p:sp>
          <p:nvSpPr>
            <p:cNvPr id="62" name="TextBox 61"/>
            <p:cNvSpPr txBox="1"/>
            <p:nvPr/>
          </p:nvSpPr>
          <p:spPr>
            <a:xfrm>
              <a:off x="5745618" y="3026670"/>
              <a:ext cx="733246" cy="45028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מצרית  שניה</a:t>
              </a:r>
            </a:p>
          </p:txBody>
        </p:sp>
      </p:grpSp>
      <p:grpSp>
        <p:nvGrpSpPr>
          <p:cNvPr id="63" name="קבוצה 62"/>
          <p:cNvGrpSpPr/>
          <p:nvPr/>
        </p:nvGrpSpPr>
        <p:grpSpPr>
          <a:xfrm rot="21068968">
            <a:off x="2149829" y="4409946"/>
            <a:ext cx="2867202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64" name="קבוצה 63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66" name="חץ ימינה 65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5" name="TextBox 64"/>
            <p:cNvSpPr txBox="1"/>
            <p:nvPr/>
          </p:nvSpPr>
          <p:spPr>
            <a:xfrm rot="21454750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מצרית שניה</a:t>
              </a:r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316188" y="1900726"/>
            <a:ext cx="2752606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אם הנישואין בהיתר, כלומר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763941" y="2297256"/>
            <a:ext cx="218315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שלישי נשא ישראלית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88185" y="2270058"/>
            <a:ext cx="1582683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שני נשא שניה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31312" y="2665978"/>
            <a:ext cx="3938232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שתיהן מותרות לבעליהן ואסורות </a:t>
            </a:r>
            <a:r>
              <a:rPr lang="he-IL" dirty="0" err="1"/>
              <a:t>ליבמיהן</a:t>
            </a:r>
            <a:endParaRPr lang="he-IL" dirty="0"/>
          </a:p>
        </p:txBody>
      </p:sp>
      <p:sp>
        <p:nvSpPr>
          <p:cNvPr id="72" name="לחצן פעולה: בית 71">
            <a:hlinkClick r:id="" action="ppaction://hlinkshowjump?jump=firstslide" highlightClick="1"/>
          </p:cNvPr>
          <p:cNvSpPr/>
          <p:nvPr/>
        </p:nvSpPr>
        <p:spPr>
          <a:xfrm>
            <a:off x="11156199" y="3423842"/>
            <a:ext cx="671209" cy="9433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3" name="TextBox 72"/>
          <p:cNvSpPr txBox="1"/>
          <p:nvPr/>
        </p:nvSpPr>
        <p:spPr>
          <a:xfrm>
            <a:off x="3054971" y="4886456"/>
            <a:ext cx="2843378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שאם "שני" מת אשתו אסורה </a:t>
            </a:r>
            <a:r>
              <a:rPr lang="he-IL" dirty="0" err="1"/>
              <a:t>להתייבם</a:t>
            </a:r>
            <a:r>
              <a:rPr lang="he-IL" dirty="0"/>
              <a:t> לאחיו שהוא שלישי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2581662" y="5595451"/>
            <a:ext cx="3618235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אם מת "שלישי" אשתו אסורה </a:t>
            </a:r>
            <a:r>
              <a:rPr lang="he-IL" dirty="0" err="1"/>
              <a:t>להתייבם</a:t>
            </a:r>
            <a:r>
              <a:rPr lang="he-IL" dirty="0"/>
              <a:t> לאחיו השני כי היא ישראלית</a:t>
            </a:r>
          </a:p>
        </p:txBody>
      </p:sp>
      <p:pic>
        <p:nvPicPr>
          <p:cNvPr id="75" name="תצוגת שקופית 39">
            <a:hlinkClick r:id="rId7" action="ppaction://hlinksldjump"/>
            <a:extLst>
              <a:ext uri="{FF2B5EF4-FFF2-40B4-BE49-F238E27FC236}">
                <a16:creationId xmlns:a16="http://schemas.microsoft.com/office/drawing/2014/main" id="{1F3CB82D-B164-4817-A71B-ECCCC3C55E06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791216" y="5746669"/>
            <a:ext cx="1941689" cy="1092200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76" name="TextBox 75">
            <a:extLst>
              <a:ext uri="{FF2B5EF4-FFF2-40B4-BE49-F238E27FC236}">
                <a16:creationId xmlns:a16="http://schemas.microsoft.com/office/drawing/2014/main" id="{97A28E10-A44F-457E-AA1A-7A863EC64718}"/>
              </a:ext>
            </a:extLst>
          </p:cNvPr>
          <p:cNvSpPr txBox="1"/>
          <p:nvPr/>
        </p:nvSpPr>
        <p:spPr>
          <a:xfrm>
            <a:off x="9610338" y="5480883"/>
            <a:ext cx="221707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להמשך לחץ </a:t>
            </a:r>
            <a:r>
              <a:rPr lang="he-IL" dirty="0" err="1"/>
              <a:t>עלתמונה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94003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750"/>
                            </p:stCondLst>
                            <p:childTnLst>
                              <p:par>
                                <p:cTn id="10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0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4750"/>
                            </p:stCondLst>
                            <p:childTnLst>
                              <p:par>
                                <p:cTn id="112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6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51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י"ט.ניסן.תשפ"ב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7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3849231" y="163612"/>
            <a:ext cx="449353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פ"ד 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ואי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איפוך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ונסוב מותרות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ליבמיהן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ואסורות לבעליהן 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7890368" y="1072010"/>
            <a:ext cx="1149519" cy="1305724"/>
            <a:chOff x="7821222" y="2693985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21222" y="2693985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7996710" y="3099855"/>
              <a:ext cx="600399" cy="64633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מצרי</a:t>
              </a:r>
            </a:p>
            <a:p>
              <a:r>
                <a:rPr lang="he-IL" sz="1200" dirty="0">
                  <a:solidFill>
                    <a:schemeClr val="bg1"/>
                  </a:solidFill>
                </a:rPr>
                <a:t>התגייר</a:t>
              </a:r>
            </a:p>
            <a:p>
              <a:r>
                <a:rPr lang="he-IL" sz="1200" dirty="0">
                  <a:solidFill>
                    <a:schemeClr val="bg1"/>
                  </a:solidFill>
                </a:rPr>
                <a:t>ראשון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3321809" y="1031450"/>
            <a:ext cx="1431859" cy="1132817"/>
            <a:chOff x="5473700" y="2876550"/>
            <a:chExt cx="1244600" cy="11049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609842" y="3022019"/>
              <a:ext cx="733246" cy="54970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מצרית ראשונה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6501648" y="2844758"/>
            <a:ext cx="1155700" cy="990600"/>
            <a:chOff x="7695484" y="1138474"/>
            <a:chExt cx="1155700" cy="9906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7864171" y="1701244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בן שני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4818065" y="3792048"/>
            <a:ext cx="1170677" cy="914400"/>
            <a:chOff x="3976777" y="2854245"/>
            <a:chExt cx="1170677" cy="9144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שני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 rot="2849945">
            <a:off x="7347749" y="2178933"/>
            <a:ext cx="722050" cy="1078916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9" name="חץ למטה 18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293719" y="3805046"/>
              <a:ext cx="340473" cy="27389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</a:p>
            <a:p>
              <a:r>
                <a:rPr lang="he-IL" sz="1400" dirty="0">
                  <a:solidFill>
                    <a:srgbClr val="FFFF00"/>
                  </a:solidFill>
                </a:rPr>
                <a:t>שני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1" name="קבוצה 20"/>
          <p:cNvGrpSpPr/>
          <p:nvPr/>
        </p:nvGrpSpPr>
        <p:grpSpPr>
          <a:xfrm rot="1513140">
            <a:off x="4209460" y="2204069"/>
            <a:ext cx="2743206" cy="679655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2" name="קבוצה 21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4" name="חץ ימינה 23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מצרית ראשונה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 rot="19795635">
            <a:off x="4302272" y="2129407"/>
            <a:ext cx="722050" cy="2134473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7" name="חץ למטה 2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293719" y="3805046"/>
              <a:ext cx="340473" cy="27389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</a:p>
            <a:p>
              <a:r>
                <a:rPr lang="he-IL" sz="1400" dirty="0">
                  <a:solidFill>
                    <a:srgbClr val="FFFF00"/>
                  </a:solidFill>
                </a:rPr>
                <a:t>שני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9" name="קבוצה 28"/>
          <p:cNvGrpSpPr/>
          <p:nvPr/>
        </p:nvGrpSpPr>
        <p:grpSpPr>
          <a:xfrm rot="3101142">
            <a:off x="5782781" y="3354996"/>
            <a:ext cx="722050" cy="1182145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0" name="חץ למטה 29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293719" y="3805046"/>
              <a:ext cx="340473" cy="27389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</a:p>
            <a:p>
              <a:r>
                <a:rPr lang="he-IL" sz="1400" dirty="0">
                  <a:solidFill>
                    <a:srgbClr val="FFFF00"/>
                  </a:solidFill>
                </a:rPr>
                <a:t>שני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4809289" y="1425264"/>
            <a:ext cx="3125838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בן של מצרי שהתגייר, נחשב שני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90658" y="3487097"/>
            <a:ext cx="4136496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בן של מצרי שני שהתחתן עם מצרית ראשונה</a:t>
            </a:r>
          </a:p>
          <a:p>
            <a:pPr algn="ctr"/>
            <a:r>
              <a:rPr lang="he-IL" dirty="0"/>
              <a:t>הוא שני</a:t>
            </a:r>
          </a:p>
        </p:txBody>
      </p:sp>
      <p:grpSp>
        <p:nvGrpSpPr>
          <p:cNvPr id="34" name="קבוצה 33"/>
          <p:cNvGrpSpPr/>
          <p:nvPr/>
        </p:nvGrpSpPr>
        <p:grpSpPr>
          <a:xfrm rot="9359402">
            <a:off x="7411994" y="2610308"/>
            <a:ext cx="2867202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5" name="קבוצה 34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7" name="חץ ימינה 36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 rot="10969832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מצרית שניה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 flipH="1">
            <a:off x="10183383" y="1324857"/>
            <a:ext cx="1444511" cy="1132817"/>
            <a:chOff x="5366234" y="2915114"/>
            <a:chExt cx="1244600" cy="1104900"/>
          </a:xfrm>
        </p:grpSpPr>
        <p:pic>
          <p:nvPicPr>
            <p:cNvPr id="40" name="תמונה 3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66234" y="2915114"/>
              <a:ext cx="1244600" cy="1104900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5745618" y="3026670"/>
              <a:ext cx="733246" cy="45028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מצרית  שניה</a:t>
              </a:r>
            </a:p>
          </p:txBody>
        </p:sp>
      </p:grpSp>
      <p:grpSp>
        <p:nvGrpSpPr>
          <p:cNvPr id="42" name="קבוצה 41"/>
          <p:cNvGrpSpPr/>
          <p:nvPr/>
        </p:nvGrpSpPr>
        <p:grpSpPr>
          <a:xfrm>
            <a:off x="9061037" y="3421771"/>
            <a:ext cx="1104900" cy="914400"/>
            <a:chOff x="3975408" y="2832226"/>
            <a:chExt cx="1104900" cy="914400"/>
          </a:xfrm>
        </p:grpSpPr>
        <p:pic>
          <p:nvPicPr>
            <p:cNvPr id="43" name="תמונה 4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75408" y="2832226"/>
              <a:ext cx="1104900" cy="914400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שלישי</a:t>
              </a:r>
            </a:p>
          </p:txBody>
        </p:sp>
      </p:grpSp>
      <p:grpSp>
        <p:nvGrpSpPr>
          <p:cNvPr id="45" name="קבוצה 44"/>
          <p:cNvGrpSpPr/>
          <p:nvPr/>
        </p:nvGrpSpPr>
        <p:grpSpPr>
          <a:xfrm rot="2429043">
            <a:off x="10156932" y="2279064"/>
            <a:ext cx="763379" cy="1956594"/>
            <a:chOff x="6101859" y="3648851"/>
            <a:chExt cx="611052" cy="776500"/>
          </a:xfrm>
          <a:solidFill>
            <a:schemeClr val="accent4">
              <a:lumMod val="75000"/>
            </a:schemeClr>
          </a:solidFill>
        </p:grpSpPr>
        <p:sp>
          <p:nvSpPr>
            <p:cNvPr id="46" name="חץ למטה 45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101859" y="3843955"/>
              <a:ext cx="570047" cy="2525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</a:p>
            <a:p>
              <a:r>
                <a:rPr lang="he-IL" sz="1400" dirty="0">
                  <a:solidFill>
                    <a:srgbClr val="FFFF00"/>
                  </a:solidFill>
                </a:rPr>
                <a:t>שלישיי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8" name="קבוצה 47"/>
          <p:cNvGrpSpPr/>
          <p:nvPr/>
        </p:nvGrpSpPr>
        <p:grpSpPr>
          <a:xfrm rot="16988505">
            <a:off x="8121126" y="3041721"/>
            <a:ext cx="763379" cy="1608541"/>
            <a:chOff x="6101859" y="3648851"/>
            <a:chExt cx="611052" cy="776500"/>
          </a:xfrm>
          <a:solidFill>
            <a:schemeClr val="accent4">
              <a:lumMod val="75000"/>
            </a:schemeClr>
          </a:solidFill>
        </p:grpSpPr>
        <p:sp>
          <p:nvSpPr>
            <p:cNvPr id="49" name="חץ למטה 48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101859" y="3843955"/>
              <a:ext cx="570047" cy="2525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</a:p>
            <a:p>
              <a:r>
                <a:rPr lang="he-IL" sz="1400" dirty="0">
                  <a:solidFill>
                    <a:srgbClr val="FFFF00"/>
                  </a:solidFill>
                </a:rPr>
                <a:t>שלישיי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8173686" y="4249851"/>
            <a:ext cx="3913846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בן של מצרי שני שהתחתן עם מצרית שניה</a:t>
            </a:r>
          </a:p>
          <a:p>
            <a:pPr algn="ctr"/>
            <a:r>
              <a:rPr lang="he-IL" dirty="0"/>
              <a:t>הוא שלישי ומותר לבוא בקהל</a:t>
            </a:r>
          </a:p>
        </p:txBody>
      </p:sp>
      <p:grpSp>
        <p:nvGrpSpPr>
          <p:cNvPr id="52" name="קבוצה 51"/>
          <p:cNvGrpSpPr/>
          <p:nvPr/>
        </p:nvGrpSpPr>
        <p:grpSpPr>
          <a:xfrm rot="20262615">
            <a:off x="7181208" y="4214674"/>
            <a:ext cx="2071054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3" name="קבוצה 52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5" name="חץ ימינה 54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4" name="TextBox 53"/>
            <p:cNvSpPr txBox="1"/>
            <p:nvPr/>
          </p:nvSpPr>
          <p:spPr>
            <a:xfrm rot="21484876">
              <a:off x="3445640" y="3975649"/>
              <a:ext cx="761115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שניה</a:t>
              </a:r>
            </a:p>
          </p:txBody>
        </p:sp>
      </p:grpSp>
      <p:grpSp>
        <p:nvGrpSpPr>
          <p:cNvPr id="57" name="קבוצה 56"/>
          <p:cNvGrpSpPr/>
          <p:nvPr/>
        </p:nvGrpSpPr>
        <p:grpSpPr>
          <a:xfrm>
            <a:off x="1184116" y="4474083"/>
            <a:ext cx="1274312" cy="1092200"/>
            <a:chOff x="5399538" y="2882900"/>
            <a:chExt cx="1274312" cy="1092200"/>
          </a:xfrm>
        </p:grpSpPr>
        <p:pic>
          <p:nvPicPr>
            <p:cNvPr id="58" name="תמונה 5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59" name="TextBox 58"/>
            <p:cNvSpPr txBox="1"/>
            <p:nvPr/>
          </p:nvSpPr>
          <p:spPr>
            <a:xfrm>
              <a:off x="5399538" y="3062377"/>
              <a:ext cx="914400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  <a:p>
              <a:endParaRPr lang="he-IL" sz="1200" dirty="0">
                <a:solidFill>
                  <a:schemeClr val="bg1"/>
                </a:solidFill>
              </a:endParaRPr>
            </a:p>
            <a:p>
              <a:endParaRPr lang="he-IL" sz="1200" dirty="0">
                <a:solidFill>
                  <a:schemeClr val="bg1"/>
                </a:solidFill>
              </a:endParaRPr>
            </a:p>
            <a:p>
              <a:r>
                <a:rPr lang="he-IL" sz="1200" dirty="0">
                  <a:solidFill>
                    <a:schemeClr val="bg1"/>
                  </a:solidFill>
                </a:rPr>
                <a:t>ישראלית</a:t>
              </a:r>
            </a:p>
          </p:txBody>
        </p:sp>
      </p:grpSp>
      <p:grpSp>
        <p:nvGrpSpPr>
          <p:cNvPr id="60" name="קבוצה 59"/>
          <p:cNvGrpSpPr/>
          <p:nvPr/>
        </p:nvGrpSpPr>
        <p:grpSpPr>
          <a:xfrm flipH="1">
            <a:off x="5918353" y="4571063"/>
            <a:ext cx="1444511" cy="1132817"/>
            <a:chOff x="5366234" y="2915114"/>
            <a:chExt cx="1244600" cy="1104900"/>
          </a:xfrm>
        </p:grpSpPr>
        <p:pic>
          <p:nvPicPr>
            <p:cNvPr id="61" name="תמונה 6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66234" y="2915114"/>
              <a:ext cx="1244600" cy="1104900"/>
            </a:xfrm>
            <a:prstGeom prst="rect">
              <a:avLst/>
            </a:prstGeom>
          </p:spPr>
        </p:pic>
        <p:sp>
          <p:nvSpPr>
            <p:cNvPr id="62" name="TextBox 61"/>
            <p:cNvSpPr txBox="1"/>
            <p:nvPr/>
          </p:nvSpPr>
          <p:spPr>
            <a:xfrm>
              <a:off x="5745618" y="3026670"/>
              <a:ext cx="733246" cy="45028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מצרית  שניה</a:t>
              </a:r>
            </a:p>
          </p:txBody>
        </p:sp>
      </p:grpSp>
      <p:grpSp>
        <p:nvGrpSpPr>
          <p:cNvPr id="63" name="קבוצה 62"/>
          <p:cNvGrpSpPr/>
          <p:nvPr/>
        </p:nvGrpSpPr>
        <p:grpSpPr>
          <a:xfrm rot="21068968">
            <a:off x="2149829" y="4409946"/>
            <a:ext cx="2867202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64" name="קבוצה 63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66" name="חץ ימינה 65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5" name="TextBox 64"/>
            <p:cNvSpPr txBox="1"/>
            <p:nvPr/>
          </p:nvSpPr>
          <p:spPr>
            <a:xfrm rot="21454750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 ישראלית</a:t>
              </a:r>
            </a:p>
          </p:txBody>
        </p:sp>
      </p:grpSp>
      <p:sp>
        <p:nvSpPr>
          <p:cNvPr id="68" name="לחצן פעולה: בית 67">
            <a:hlinkClick r:id="" action="ppaction://hlinkshowjump?jump=firstslide" highlightClick="1"/>
          </p:cNvPr>
          <p:cNvSpPr/>
          <p:nvPr/>
        </p:nvSpPr>
        <p:spPr>
          <a:xfrm>
            <a:off x="602286" y="1939801"/>
            <a:ext cx="671209" cy="9433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9" name="TextBox 68"/>
          <p:cNvSpPr txBox="1"/>
          <p:nvPr/>
        </p:nvSpPr>
        <p:spPr>
          <a:xfrm>
            <a:off x="2579694" y="5218446"/>
            <a:ext cx="3257706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אם "שני" מת אשתו מותרת </a:t>
            </a:r>
            <a:r>
              <a:rPr lang="he-IL" dirty="0" err="1"/>
              <a:t>להתייבם</a:t>
            </a:r>
            <a:r>
              <a:rPr lang="he-IL" dirty="0"/>
              <a:t> לאחיו שהוא ישראלי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8204934" y="5189633"/>
            <a:ext cx="3618235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אם מת "שלישי" אשתו מותרת </a:t>
            </a:r>
            <a:r>
              <a:rPr lang="he-IL" dirty="0" err="1"/>
              <a:t>להתייבם</a:t>
            </a:r>
            <a:r>
              <a:rPr lang="he-IL" dirty="0"/>
              <a:t> לאחיו ה"שני" כי גם היא" שניה"</a:t>
            </a:r>
          </a:p>
        </p:txBody>
      </p:sp>
    </p:spTree>
    <p:extLst>
      <p:ext uri="{BB962C8B-B14F-4D97-AF65-F5344CB8AC3E}">
        <p14:creationId xmlns:p14="http://schemas.microsoft.com/office/powerpoint/2010/main" val="2101882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51" grpId="0" animBg="1"/>
      <p:bldP spid="68" grpId="0" animBg="1"/>
      <p:bldP spid="69" grpId="0" animBg="1"/>
      <p:bldP spid="70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716</Words>
  <Application>Microsoft Office PowerPoint</Application>
  <PresentationFormat>מסך רחב</PresentationFormat>
  <Paragraphs>198</Paragraphs>
  <Slides>7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Narkisim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6</cp:revision>
  <dcterms:created xsi:type="dcterms:W3CDTF">2022-04-19T09:58:12Z</dcterms:created>
  <dcterms:modified xsi:type="dcterms:W3CDTF">2022-04-20T08:08:04Z</dcterms:modified>
</cp:coreProperties>
</file>