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60" r:id="rId4"/>
    <p:sldId id="258" r:id="rId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DB5B-62E7-4069-9F71-FD1A6B53718C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F56FD-E121-410F-B07E-89DDED53C82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07304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DB5B-62E7-4069-9F71-FD1A6B53718C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F56FD-E121-410F-B07E-89DDED53C82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46815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DB5B-62E7-4069-9F71-FD1A6B53718C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F56FD-E121-410F-B07E-89DDED53C82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00637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DB5B-62E7-4069-9F71-FD1A6B53718C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F56FD-E121-410F-B07E-89DDED53C82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90386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DB5B-62E7-4069-9F71-FD1A6B53718C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F56FD-E121-410F-B07E-89DDED53C82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32818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DB5B-62E7-4069-9F71-FD1A6B53718C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F56FD-E121-410F-B07E-89DDED53C82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68864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DB5B-62E7-4069-9F71-FD1A6B53718C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F56FD-E121-410F-B07E-89DDED53C82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37407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DB5B-62E7-4069-9F71-FD1A6B53718C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F56FD-E121-410F-B07E-89DDED53C82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60022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DB5B-62E7-4069-9F71-FD1A6B53718C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F56FD-E121-410F-B07E-89DDED53C82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80121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DB5B-62E7-4069-9F71-FD1A6B53718C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F56FD-E121-410F-B07E-89DDED53C82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42588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DB5B-62E7-4069-9F71-FD1A6B53718C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F56FD-E121-410F-B07E-89DDED53C82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1752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0DB5B-62E7-4069-9F71-FD1A6B53718C}" type="datetimeFigureOut">
              <a:rPr lang="he-IL" smtClean="0"/>
              <a:t>כ"ו/ניסן/תשפ"ב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F56FD-E121-410F-B07E-89DDED53C82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69503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slide" Target="slide3.xml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3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7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g"/><Relationship Id="rId5" Type="http://schemas.openxmlformats.org/officeDocument/2006/relationships/image" Target="../media/image6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hlinkClick r:id="rId2" action="ppaction://hlinksldjump"/>
          </p:cNvPr>
          <p:cNvSpPr/>
          <p:nvPr/>
        </p:nvSpPr>
        <p:spPr>
          <a:xfrm>
            <a:off x="2562443" y="867686"/>
            <a:ext cx="6646212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b="1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</a:t>
            </a:r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'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אמרו לו: מתה אשתך ונשא אחותה מאביה,  מתה ונשא אחותה מאמה,  מתה ונשא אחותה מאביה,  מתה ונשא אחותה מאמה,  ונמצאו כולן קיימות מותר בראשונה ובשלישית ובחמישית 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5686778" y="140916"/>
            <a:ext cx="13708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צ"ו </a:t>
            </a:r>
            <a:r>
              <a:rPr lang="he-IL" b="1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עמ'  א'</a:t>
            </a:r>
            <a:endParaRPr lang="he-IL" b="1" dirty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6" name="מלבן 5">
            <a:hlinkClick r:id="rId3" action="ppaction://hlinksldjump"/>
          </p:cNvPr>
          <p:cNvSpPr/>
          <p:nvPr/>
        </p:nvSpPr>
        <p:spPr>
          <a:xfrm>
            <a:off x="4430541" y="3995195"/>
            <a:ext cx="4704223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ויעשו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ביאת בן ט' כמאמר בגדול ותדחה צרה </a:t>
            </a:r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  <a:hlinkClick r:id="rId3" action="ppaction://hlinksldjump"/>
              </a:rPr>
              <a:t>מייבום</a:t>
            </a:r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? </a:t>
            </a:r>
            <a:endParaRPr lang="he-IL" dirty="0"/>
          </a:p>
        </p:txBody>
      </p:sp>
      <p:sp>
        <p:nvSpPr>
          <p:cNvPr id="7" name="מלבן 6"/>
          <p:cNvSpPr/>
          <p:nvPr/>
        </p:nvSpPr>
        <p:spPr>
          <a:xfrm>
            <a:off x="5802560" y="3238406"/>
            <a:ext cx="13516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צ"ו </a:t>
            </a:r>
            <a:r>
              <a:rPr lang="he-IL" b="1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עמ'  ב'</a:t>
            </a:r>
            <a:endParaRPr lang="he-IL" b="1" dirty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8" name="מלבן 7">
            <a:hlinkClick r:id="rId4" action="ppaction://hlinksldjump"/>
          </p:cNvPr>
          <p:cNvSpPr/>
          <p:nvPr/>
        </p:nvSpPr>
        <p:spPr>
          <a:xfrm>
            <a:off x="3186561" y="2308330"/>
            <a:ext cx="6022094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צ"ו  א</a:t>
            </a:r>
          </a:p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מתני'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אמרו לו: מתה אשתך ונשא אחותה מאביה ...  </a:t>
            </a:r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ופוטרות צרותיהן 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365104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כ"ו.ניסן.תשפ"ב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/>
              <a:t>izakrossler@gmail.com 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82079" y="6518986"/>
            <a:ext cx="494128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368479" y="-65186"/>
            <a:ext cx="6646212" cy="11387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צ"ו  א</a:t>
            </a:r>
          </a:p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מתני'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אמרו לו: מתה אשתך ונשא אחותה מאביה,  מתה ונשא אחותה מאמה,  מתה ונשא אחותה מאביה,  מתה ונשא אחותה מאמה,  ונמצאו כולן קיימות מותר בראשונה ובשלישית ובחמישית 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10963540" y="2941121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יעקב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7095461" y="3221820"/>
            <a:ext cx="1274312" cy="1092200"/>
            <a:chOff x="5399538" y="2882900"/>
            <a:chExt cx="1274312" cy="10922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יוכבד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8831805" y="1703931"/>
            <a:ext cx="874739" cy="998639"/>
            <a:chOff x="4565410" y="4442364"/>
            <a:chExt cx="761162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4565410" y="4609865"/>
              <a:ext cx="598220" cy="24658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9256121" y="3533506"/>
            <a:ext cx="934053" cy="990600"/>
            <a:chOff x="5147576" y="4839179"/>
            <a:chExt cx="723900" cy="8890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5183637" y="4948471"/>
              <a:ext cx="600168" cy="23477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דינה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3179838" y="1082823"/>
            <a:ext cx="1073574" cy="1183637"/>
            <a:chOff x="5011768" y="3997025"/>
            <a:chExt cx="986708" cy="10033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5011768" y="4632749"/>
              <a:ext cx="663394" cy="22175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קטורה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677217" y="2236036"/>
            <a:ext cx="1155700" cy="990600"/>
            <a:chOff x="7695484" y="1138474"/>
            <a:chExt cx="1155700" cy="9906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בתואל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5988739" y="1190168"/>
            <a:ext cx="1170677" cy="914400"/>
            <a:chOff x="3976777" y="2854245"/>
            <a:chExt cx="1170677" cy="914400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 err="1">
                  <a:solidFill>
                    <a:schemeClr val="bg1"/>
                  </a:solidFill>
                </a:rPr>
                <a:t>חצרון</a:t>
              </a:r>
              <a:endParaRPr lang="he-IL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קבוצה 26"/>
          <p:cNvGrpSpPr/>
          <p:nvPr/>
        </p:nvGrpSpPr>
        <p:grpSpPr>
          <a:xfrm flipH="1">
            <a:off x="4857007" y="5301890"/>
            <a:ext cx="1097627" cy="892624"/>
            <a:chOff x="7695484" y="1138474"/>
            <a:chExt cx="1155700" cy="990600"/>
          </a:xfrm>
        </p:grpSpPr>
        <p:pic>
          <p:nvPicPr>
            <p:cNvPr id="28" name="תמונה 27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7872554" y="1706853"/>
              <a:ext cx="832514" cy="40987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ראובן</a:t>
              </a:r>
            </a:p>
          </p:txBody>
        </p:sp>
      </p:grpSp>
      <p:grpSp>
        <p:nvGrpSpPr>
          <p:cNvPr id="30" name="קבוצה 29"/>
          <p:cNvGrpSpPr/>
          <p:nvPr/>
        </p:nvGrpSpPr>
        <p:grpSpPr>
          <a:xfrm>
            <a:off x="3990584" y="1589661"/>
            <a:ext cx="2248264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1" name="קבוצה 30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3" name="חץ ימינה 32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5" name="קבוצה 34"/>
          <p:cNvGrpSpPr/>
          <p:nvPr/>
        </p:nvGrpSpPr>
        <p:grpSpPr>
          <a:xfrm rot="2570133">
            <a:off x="9377724" y="2751392"/>
            <a:ext cx="1860126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6" name="קבוצה 35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8" name="חץ ימינה 37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40" name="קבוצה 39"/>
          <p:cNvGrpSpPr/>
          <p:nvPr/>
        </p:nvGrpSpPr>
        <p:grpSpPr>
          <a:xfrm rot="19796200">
            <a:off x="1559264" y="2173821"/>
            <a:ext cx="1868530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1" name="קבוצה 40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3" name="חץ ימינה 42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2" name="TextBox 41"/>
            <p:cNvSpPr txBox="1"/>
            <p:nvPr/>
          </p:nvSpPr>
          <p:spPr>
            <a:xfrm>
              <a:off x="3557613" y="4014022"/>
              <a:ext cx="787472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נישאה לבתואל</a:t>
              </a:r>
            </a:p>
          </p:txBody>
        </p:sp>
      </p:grpSp>
      <p:grpSp>
        <p:nvGrpSpPr>
          <p:cNvPr id="45" name="קבוצה 44"/>
          <p:cNvGrpSpPr/>
          <p:nvPr/>
        </p:nvGrpSpPr>
        <p:grpSpPr>
          <a:xfrm rot="4686091">
            <a:off x="10149696" y="3414169"/>
            <a:ext cx="756430" cy="1111257"/>
            <a:chOff x="8712679" y="2668192"/>
            <a:chExt cx="756430" cy="661604"/>
          </a:xfrm>
        </p:grpSpPr>
        <p:sp>
          <p:nvSpPr>
            <p:cNvPr id="46" name="חץ למטה 45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48" name="קבוצה 47"/>
          <p:cNvGrpSpPr/>
          <p:nvPr/>
        </p:nvGrpSpPr>
        <p:grpSpPr>
          <a:xfrm rot="20748864">
            <a:off x="9034422" y="2693485"/>
            <a:ext cx="756430" cy="961839"/>
            <a:chOff x="8712679" y="2668192"/>
            <a:chExt cx="756430" cy="661604"/>
          </a:xfrm>
        </p:grpSpPr>
        <p:sp>
          <p:nvSpPr>
            <p:cNvPr id="49" name="חץ למטה 48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51" name="קבוצה 50"/>
          <p:cNvGrpSpPr/>
          <p:nvPr/>
        </p:nvGrpSpPr>
        <p:grpSpPr>
          <a:xfrm rot="2330166">
            <a:off x="9515139" y="2105542"/>
            <a:ext cx="2112182" cy="775295"/>
            <a:chOff x="5171374" y="4554564"/>
            <a:chExt cx="1381960" cy="775295"/>
          </a:xfrm>
        </p:grpSpPr>
        <p:sp>
          <p:nvSpPr>
            <p:cNvPr id="52" name="חץ ימינה 51"/>
            <p:cNvSpPr/>
            <p:nvPr/>
          </p:nvSpPr>
          <p:spPr>
            <a:xfrm>
              <a:off x="5171374" y="4554564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259164" y="4723081"/>
              <a:ext cx="1121438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chemeClr val="bg1"/>
                  </a:solidFill>
                </a:rPr>
                <a:t>התגרשה או התאלמנה</a:t>
              </a:r>
            </a:p>
          </p:txBody>
        </p:sp>
      </p:grpSp>
      <p:grpSp>
        <p:nvGrpSpPr>
          <p:cNvPr id="54" name="קבוצה 53"/>
          <p:cNvGrpSpPr/>
          <p:nvPr/>
        </p:nvGrpSpPr>
        <p:grpSpPr>
          <a:xfrm rot="295163">
            <a:off x="7003809" y="1596786"/>
            <a:ext cx="2045775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5" name="קבוצה 54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7" name="חץ ימינה 56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6" name="TextBox 55"/>
            <p:cNvSpPr txBox="1"/>
            <p:nvPr/>
          </p:nvSpPr>
          <p:spPr>
            <a:xfrm rot="21544977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נישאה לאה </a:t>
              </a:r>
              <a:r>
                <a:rPr lang="he-IL" sz="1400" dirty="0" err="1" smtClean="0"/>
                <a:t>לחצרון</a:t>
              </a:r>
              <a:endParaRPr lang="he-IL" sz="1400" dirty="0"/>
            </a:p>
          </p:txBody>
        </p:sp>
      </p:grpSp>
      <p:grpSp>
        <p:nvGrpSpPr>
          <p:cNvPr id="59" name="קבוצה 58"/>
          <p:cNvGrpSpPr/>
          <p:nvPr/>
        </p:nvGrpSpPr>
        <p:grpSpPr>
          <a:xfrm rot="3169237">
            <a:off x="8050637" y="1937021"/>
            <a:ext cx="756430" cy="1621838"/>
            <a:chOff x="8712679" y="2668192"/>
            <a:chExt cx="756430" cy="661604"/>
          </a:xfrm>
        </p:grpSpPr>
        <p:sp>
          <p:nvSpPr>
            <p:cNvPr id="60" name="חץ למטה 59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62" name="קבוצה 61"/>
          <p:cNvGrpSpPr/>
          <p:nvPr/>
        </p:nvGrpSpPr>
        <p:grpSpPr>
          <a:xfrm rot="18974617">
            <a:off x="6556109" y="2026136"/>
            <a:ext cx="756430" cy="1546184"/>
            <a:chOff x="8712679" y="2668192"/>
            <a:chExt cx="756430" cy="661604"/>
          </a:xfrm>
        </p:grpSpPr>
        <p:sp>
          <p:nvSpPr>
            <p:cNvPr id="63" name="חץ למטה 62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65" name="קבוצה 64"/>
          <p:cNvGrpSpPr/>
          <p:nvPr/>
        </p:nvGrpSpPr>
        <p:grpSpPr>
          <a:xfrm>
            <a:off x="4539467" y="2916155"/>
            <a:ext cx="1106818" cy="927936"/>
            <a:chOff x="5473700" y="2876550"/>
            <a:chExt cx="1244600" cy="1104900"/>
          </a:xfrm>
        </p:grpSpPr>
        <p:pic>
          <p:nvPicPr>
            <p:cNvPr id="66" name="תמונה 65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67" name="TextBox 66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68" name="קבוצה 67"/>
          <p:cNvGrpSpPr/>
          <p:nvPr/>
        </p:nvGrpSpPr>
        <p:grpSpPr>
          <a:xfrm rot="2466600">
            <a:off x="5408531" y="1879522"/>
            <a:ext cx="756430" cy="1621838"/>
            <a:chOff x="8712679" y="2668192"/>
            <a:chExt cx="756430" cy="661604"/>
          </a:xfrm>
        </p:grpSpPr>
        <p:sp>
          <p:nvSpPr>
            <p:cNvPr id="69" name="חץ למטה 68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71" name="קבוצה 70"/>
          <p:cNvGrpSpPr/>
          <p:nvPr/>
        </p:nvGrpSpPr>
        <p:grpSpPr>
          <a:xfrm rot="18974617">
            <a:off x="3849215" y="2101901"/>
            <a:ext cx="756430" cy="1401805"/>
            <a:chOff x="8712679" y="2668192"/>
            <a:chExt cx="756430" cy="661604"/>
          </a:xfrm>
        </p:grpSpPr>
        <p:sp>
          <p:nvSpPr>
            <p:cNvPr id="72" name="חץ למטה 71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74" name="קבוצה 73"/>
          <p:cNvGrpSpPr/>
          <p:nvPr/>
        </p:nvGrpSpPr>
        <p:grpSpPr>
          <a:xfrm>
            <a:off x="4199675" y="1130395"/>
            <a:ext cx="2219846" cy="775295"/>
            <a:chOff x="5171374" y="4554564"/>
            <a:chExt cx="1381960" cy="775295"/>
          </a:xfrm>
        </p:grpSpPr>
        <p:sp>
          <p:nvSpPr>
            <p:cNvPr id="75" name="חץ ימינה 74"/>
            <p:cNvSpPr/>
            <p:nvPr/>
          </p:nvSpPr>
          <p:spPr>
            <a:xfrm>
              <a:off x="5171374" y="4554564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5221219" y="4811743"/>
              <a:ext cx="1121438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chemeClr val="bg1"/>
                  </a:solidFill>
                </a:rPr>
                <a:t>התגרשה או התאלמנה</a:t>
              </a:r>
            </a:p>
          </p:txBody>
        </p:sp>
      </p:grpSp>
      <p:grpSp>
        <p:nvGrpSpPr>
          <p:cNvPr id="77" name="קבוצה 76"/>
          <p:cNvGrpSpPr/>
          <p:nvPr/>
        </p:nvGrpSpPr>
        <p:grpSpPr>
          <a:xfrm>
            <a:off x="2695299" y="3848342"/>
            <a:ext cx="889000" cy="889000"/>
            <a:chOff x="1327894" y="2176378"/>
            <a:chExt cx="889000" cy="889000"/>
          </a:xfrm>
        </p:grpSpPr>
        <p:pic>
          <p:nvPicPr>
            <p:cNvPr id="78" name="תמונה 77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79" name="TextBox 78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80" name="קבוצה 79"/>
          <p:cNvGrpSpPr/>
          <p:nvPr/>
        </p:nvGrpSpPr>
        <p:grpSpPr>
          <a:xfrm rot="18182501">
            <a:off x="1702825" y="2930812"/>
            <a:ext cx="756430" cy="1633366"/>
            <a:chOff x="8712679" y="2668192"/>
            <a:chExt cx="756430" cy="661604"/>
          </a:xfrm>
        </p:grpSpPr>
        <p:sp>
          <p:nvSpPr>
            <p:cNvPr id="81" name="חץ למטה 80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83" name="קבוצה 82"/>
          <p:cNvGrpSpPr/>
          <p:nvPr/>
        </p:nvGrpSpPr>
        <p:grpSpPr>
          <a:xfrm rot="724638">
            <a:off x="2866181" y="2247843"/>
            <a:ext cx="756430" cy="1740189"/>
            <a:chOff x="8712679" y="2668192"/>
            <a:chExt cx="756430" cy="661604"/>
          </a:xfrm>
        </p:grpSpPr>
        <p:sp>
          <p:nvSpPr>
            <p:cNvPr id="84" name="חץ למטה 83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86" name="קבוצה 85"/>
          <p:cNvGrpSpPr/>
          <p:nvPr/>
        </p:nvGrpSpPr>
        <p:grpSpPr>
          <a:xfrm>
            <a:off x="116979" y="4920716"/>
            <a:ext cx="901700" cy="889000"/>
            <a:chOff x="10518902" y="2114306"/>
            <a:chExt cx="901700" cy="889000"/>
          </a:xfrm>
        </p:grpSpPr>
        <p:pic>
          <p:nvPicPr>
            <p:cNvPr id="87" name="תמונה 86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8902" y="2114306"/>
              <a:ext cx="901700" cy="889000"/>
            </a:xfrm>
            <a:prstGeom prst="rect">
              <a:avLst/>
            </a:prstGeom>
          </p:spPr>
        </p:pic>
        <p:sp>
          <p:nvSpPr>
            <p:cNvPr id="88" name="TextBox 87"/>
            <p:cNvSpPr txBox="1"/>
            <p:nvPr/>
          </p:nvSpPr>
          <p:spPr>
            <a:xfrm>
              <a:off x="10588752" y="2240056"/>
              <a:ext cx="612394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89" name="קבוצה 88"/>
          <p:cNvGrpSpPr/>
          <p:nvPr/>
        </p:nvGrpSpPr>
        <p:grpSpPr>
          <a:xfrm rot="17690750">
            <a:off x="-201030" y="3838047"/>
            <a:ext cx="1860126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90" name="קבוצה 89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92" name="חץ ימינה 91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91" name="TextBox 90"/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94" name="קבוצה 93"/>
          <p:cNvGrpSpPr/>
          <p:nvPr/>
        </p:nvGrpSpPr>
        <p:grpSpPr>
          <a:xfrm flipH="1">
            <a:off x="2115812" y="5660749"/>
            <a:ext cx="835866" cy="889000"/>
            <a:chOff x="1327894" y="2176378"/>
            <a:chExt cx="889000" cy="889000"/>
          </a:xfrm>
        </p:grpSpPr>
        <p:pic>
          <p:nvPicPr>
            <p:cNvPr id="95" name="תמונה 94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96" name="TextBox 95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מלכה</a:t>
              </a:r>
            </a:p>
          </p:txBody>
        </p:sp>
      </p:grpSp>
      <p:grpSp>
        <p:nvGrpSpPr>
          <p:cNvPr id="97" name="קבוצה 96"/>
          <p:cNvGrpSpPr/>
          <p:nvPr/>
        </p:nvGrpSpPr>
        <p:grpSpPr>
          <a:xfrm rot="17333642">
            <a:off x="1026070" y="5290391"/>
            <a:ext cx="756430" cy="1538529"/>
            <a:chOff x="8712679" y="2668192"/>
            <a:chExt cx="756430" cy="661604"/>
          </a:xfrm>
        </p:grpSpPr>
        <p:sp>
          <p:nvSpPr>
            <p:cNvPr id="98" name="חץ למטה 97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100" name="קבוצה 99"/>
          <p:cNvGrpSpPr/>
          <p:nvPr/>
        </p:nvGrpSpPr>
        <p:grpSpPr>
          <a:xfrm rot="20105380">
            <a:off x="1403052" y="3146600"/>
            <a:ext cx="756430" cy="2787661"/>
            <a:chOff x="8712679" y="2668192"/>
            <a:chExt cx="756430" cy="661604"/>
          </a:xfrm>
        </p:grpSpPr>
        <p:sp>
          <p:nvSpPr>
            <p:cNvPr id="101" name="חץ למטה 100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103" name="קבוצה 102"/>
          <p:cNvGrpSpPr/>
          <p:nvPr/>
        </p:nvGrpSpPr>
        <p:grpSpPr>
          <a:xfrm rot="21073841">
            <a:off x="2902255" y="5817404"/>
            <a:ext cx="1852010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04" name="קבוצה 103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06" name="חץ ימינה 105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07" name="TextBox 106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05" name="TextBox 104"/>
            <p:cNvSpPr txBox="1"/>
            <p:nvPr/>
          </p:nvSpPr>
          <p:spPr>
            <a:xfrm>
              <a:off x="3452964" y="3992346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108" name="TextBox 107"/>
          <p:cNvSpPr txBox="1"/>
          <p:nvPr/>
        </p:nvSpPr>
        <p:spPr>
          <a:xfrm>
            <a:off x="4009678" y="6257889"/>
            <a:ext cx="2226393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ראובן הלך למדינת הים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9454925" y="4914155"/>
            <a:ext cx="2232609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אמרו לו: מתה מלכה</a:t>
            </a:r>
          </a:p>
        </p:txBody>
      </p:sp>
      <p:grpSp>
        <p:nvGrpSpPr>
          <p:cNvPr id="110" name="קבוצה 109"/>
          <p:cNvGrpSpPr/>
          <p:nvPr/>
        </p:nvGrpSpPr>
        <p:grpSpPr>
          <a:xfrm>
            <a:off x="1194552" y="5439443"/>
            <a:ext cx="873784" cy="1188715"/>
            <a:chOff x="1062540" y="4391642"/>
            <a:chExt cx="1172167" cy="1807313"/>
          </a:xfrm>
        </p:grpSpPr>
        <p:pic>
          <p:nvPicPr>
            <p:cNvPr id="111" name="תמונה 110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12" name="TextBox 111"/>
            <p:cNvSpPr txBox="1"/>
            <p:nvPr/>
          </p:nvSpPr>
          <p:spPr>
            <a:xfrm>
              <a:off x="1062540" y="4922481"/>
              <a:ext cx="1033271" cy="6083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מתה</a:t>
              </a:r>
            </a:p>
          </p:txBody>
        </p:sp>
      </p:grpSp>
      <p:grpSp>
        <p:nvGrpSpPr>
          <p:cNvPr id="113" name="קבוצה 112"/>
          <p:cNvGrpSpPr/>
          <p:nvPr/>
        </p:nvGrpSpPr>
        <p:grpSpPr>
          <a:xfrm rot="2318421">
            <a:off x="3176957" y="4773876"/>
            <a:ext cx="1859344" cy="671003"/>
            <a:chOff x="3338940" y="3798575"/>
            <a:chExt cx="1006146" cy="738664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14" name="קבוצה 113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16" name="חץ ימינה 115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17" name="TextBox 116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15" name="TextBox 114"/>
            <p:cNvSpPr txBox="1"/>
            <p:nvPr/>
          </p:nvSpPr>
          <p:spPr>
            <a:xfrm>
              <a:off x="3601485" y="3798575"/>
              <a:ext cx="743601" cy="738664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אחות מלכה מאביה</a:t>
              </a:r>
            </a:p>
          </p:txBody>
        </p:sp>
      </p:grpSp>
      <p:grpSp>
        <p:nvGrpSpPr>
          <p:cNvPr id="118" name="קבוצה 117"/>
          <p:cNvGrpSpPr/>
          <p:nvPr/>
        </p:nvGrpSpPr>
        <p:grpSpPr>
          <a:xfrm>
            <a:off x="1966072" y="3315659"/>
            <a:ext cx="873784" cy="1188715"/>
            <a:chOff x="1062540" y="4391642"/>
            <a:chExt cx="1172167" cy="1807313"/>
          </a:xfrm>
        </p:grpSpPr>
        <p:pic>
          <p:nvPicPr>
            <p:cNvPr id="119" name="תמונה 118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20" name="TextBox 119"/>
            <p:cNvSpPr txBox="1"/>
            <p:nvPr/>
          </p:nvSpPr>
          <p:spPr>
            <a:xfrm>
              <a:off x="1062540" y="4922481"/>
              <a:ext cx="1033271" cy="6083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מתה</a:t>
              </a:r>
            </a:p>
          </p:txBody>
        </p:sp>
      </p:grpSp>
      <p:sp>
        <p:nvSpPr>
          <p:cNvPr id="121" name="TextBox 120"/>
          <p:cNvSpPr txBox="1"/>
          <p:nvPr/>
        </p:nvSpPr>
        <p:spPr>
          <a:xfrm>
            <a:off x="9463312" y="5365216"/>
            <a:ext cx="2232609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אמרו לו: מתה רבקה</a:t>
            </a:r>
          </a:p>
        </p:txBody>
      </p:sp>
      <p:grpSp>
        <p:nvGrpSpPr>
          <p:cNvPr id="122" name="קבוצה 121"/>
          <p:cNvGrpSpPr/>
          <p:nvPr/>
        </p:nvGrpSpPr>
        <p:grpSpPr>
          <a:xfrm>
            <a:off x="3833773" y="2596361"/>
            <a:ext cx="873784" cy="1188715"/>
            <a:chOff x="1062540" y="4391642"/>
            <a:chExt cx="1172167" cy="1807313"/>
          </a:xfrm>
        </p:grpSpPr>
        <p:pic>
          <p:nvPicPr>
            <p:cNvPr id="123" name="תמונה 122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24" name="TextBox 123"/>
            <p:cNvSpPr txBox="1"/>
            <p:nvPr/>
          </p:nvSpPr>
          <p:spPr>
            <a:xfrm>
              <a:off x="1062540" y="4922481"/>
              <a:ext cx="1033271" cy="6083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מתה</a:t>
              </a:r>
            </a:p>
          </p:txBody>
        </p:sp>
      </p:grpSp>
      <p:grpSp>
        <p:nvGrpSpPr>
          <p:cNvPr id="125" name="קבוצה 124"/>
          <p:cNvGrpSpPr/>
          <p:nvPr/>
        </p:nvGrpSpPr>
        <p:grpSpPr>
          <a:xfrm rot="7647742">
            <a:off x="5499331" y="4623465"/>
            <a:ext cx="1667222" cy="577697"/>
            <a:chOff x="3338940" y="3851820"/>
            <a:chExt cx="1006146" cy="577697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26" name="קבוצה 125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28" name="חץ ימינה 127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29" name="TextBox 128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27" name="TextBox 126"/>
            <p:cNvSpPr txBox="1"/>
            <p:nvPr/>
          </p:nvSpPr>
          <p:spPr>
            <a:xfrm rot="10985238">
              <a:off x="3601485" y="3906297"/>
              <a:ext cx="743601" cy="52322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את יוכבד אחותה מאביה</a:t>
              </a:r>
            </a:p>
          </p:txBody>
        </p:sp>
      </p:grpSp>
      <p:grpSp>
        <p:nvGrpSpPr>
          <p:cNvPr id="130" name="קבוצה 129"/>
          <p:cNvGrpSpPr/>
          <p:nvPr/>
        </p:nvGrpSpPr>
        <p:grpSpPr>
          <a:xfrm rot="4841278">
            <a:off x="4304909" y="4120662"/>
            <a:ext cx="1667222" cy="738664"/>
            <a:chOff x="3338940" y="3798575"/>
            <a:chExt cx="1006146" cy="738664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31" name="קבוצה 130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33" name="חץ ימינה 132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34" name="TextBox 133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32" name="TextBox 131"/>
            <p:cNvSpPr txBox="1"/>
            <p:nvPr/>
          </p:nvSpPr>
          <p:spPr>
            <a:xfrm>
              <a:off x="3601485" y="3798575"/>
              <a:ext cx="743601" cy="738664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אחות שרה מאימה קטורה</a:t>
              </a:r>
            </a:p>
          </p:txBody>
        </p:sp>
      </p:grpSp>
      <p:sp>
        <p:nvSpPr>
          <p:cNvPr id="135" name="TextBox 134"/>
          <p:cNvSpPr txBox="1"/>
          <p:nvPr/>
        </p:nvSpPr>
        <p:spPr>
          <a:xfrm>
            <a:off x="9511848" y="5786341"/>
            <a:ext cx="2232609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אמרו לו: מתה שרה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9433838" y="6189475"/>
            <a:ext cx="2232609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אמרו לו: מתה יוכבד</a:t>
            </a:r>
          </a:p>
        </p:txBody>
      </p:sp>
      <p:grpSp>
        <p:nvGrpSpPr>
          <p:cNvPr id="137" name="קבוצה 136"/>
          <p:cNvGrpSpPr/>
          <p:nvPr/>
        </p:nvGrpSpPr>
        <p:grpSpPr>
          <a:xfrm>
            <a:off x="6424359" y="2798393"/>
            <a:ext cx="873784" cy="1188715"/>
            <a:chOff x="1062540" y="4391642"/>
            <a:chExt cx="1172167" cy="1807313"/>
          </a:xfrm>
        </p:grpSpPr>
        <p:pic>
          <p:nvPicPr>
            <p:cNvPr id="138" name="תמונה 137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39" name="TextBox 138"/>
            <p:cNvSpPr txBox="1"/>
            <p:nvPr/>
          </p:nvSpPr>
          <p:spPr>
            <a:xfrm>
              <a:off x="1062540" y="4922481"/>
              <a:ext cx="1033271" cy="6083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מתה</a:t>
              </a:r>
            </a:p>
          </p:txBody>
        </p:sp>
      </p:grpSp>
      <p:grpSp>
        <p:nvGrpSpPr>
          <p:cNvPr id="140" name="קבוצה 139"/>
          <p:cNvGrpSpPr/>
          <p:nvPr/>
        </p:nvGrpSpPr>
        <p:grpSpPr>
          <a:xfrm rot="9273095">
            <a:off x="5825432" y="4934533"/>
            <a:ext cx="3346376" cy="573531"/>
            <a:chOff x="3338940" y="3851820"/>
            <a:chExt cx="1006146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41" name="קבוצה 140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43" name="חץ ימינה 142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42" name="TextBox 141"/>
            <p:cNvSpPr txBox="1"/>
            <p:nvPr/>
          </p:nvSpPr>
          <p:spPr>
            <a:xfrm rot="10985238">
              <a:off x="3601485" y="4014019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את דינה אחותה מאביה</a:t>
              </a:r>
            </a:p>
          </p:txBody>
        </p:sp>
      </p:grpSp>
      <p:sp>
        <p:nvSpPr>
          <p:cNvPr id="145" name="TextBox 144"/>
          <p:cNvSpPr txBox="1"/>
          <p:nvPr/>
        </p:nvSpPr>
        <p:spPr>
          <a:xfrm>
            <a:off x="7116826" y="4287486"/>
            <a:ext cx="2134798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אמרו לו: כולן קיימות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6419521" y="5428212"/>
            <a:ext cx="3020718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כולן נשואות לו</a:t>
            </a:r>
          </a:p>
          <a:p>
            <a:r>
              <a:rPr lang="he-IL" dirty="0"/>
              <a:t>ראובן מותר בראשונה (מלכה) בשלישית (שרה) ובחמישית (דינה)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10113290" y="299193"/>
            <a:ext cx="1618245" cy="2769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 rtlCol="1">
            <a:spAutoFit/>
          </a:bodyPr>
          <a:lstStyle/>
          <a:p>
            <a:r>
              <a:rPr lang="he-IL" sz="1200" dirty="0"/>
              <a:t>לחץ על התמונה להמשך</a:t>
            </a:r>
          </a:p>
        </p:txBody>
      </p:sp>
      <p:pic>
        <p:nvPicPr>
          <p:cNvPr id="148" name="תצוגת שקופית 10">
            <a:hlinkClick r:id="rId13" action="ppaction://hlinksldjump"/>
            <a:extLst>
              <a:ext uri="{FF2B5EF4-FFF2-40B4-BE49-F238E27FC236}">
                <a16:creationId xmlns:a16="http://schemas.microsoft.com/office/drawing/2014/main" id="{1DA5457D-C782-45D8-8C7C-DA2143C952DA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143873" y="814175"/>
            <a:ext cx="1757994" cy="988872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149" name="TextBox 148">
            <a:extLst>
              <a:ext uri="{FF2B5EF4-FFF2-40B4-BE49-F238E27FC236}">
                <a16:creationId xmlns:a16="http://schemas.microsoft.com/office/drawing/2014/main" id="{C56B5A41-AB3A-43AF-A618-717AD6C8794D}"/>
              </a:ext>
            </a:extLst>
          </p:cNvPr>
          <p:cNvSpPr txBox="1"/>
          <p:nvPr/>
        </p:nvSpPr>
        <p:spPr>
          <a:xfrm>
            <a:off x="9153109" y="600082"/>
            <a:ext cx="313043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ויעשו ביאת בן ט' כמאמר בגדול ותדחה צרה מייבום </a:t>
            </a:r>
            <a:endParaRPr lang="he-IL" sz="1200" dirty="0"/>
          </a:p>
        </p:txBody>
      </p:sp>
    </p:spTree>
    <p:extLst>
      <p:ext uri="{BB962C8B-B14F-4D97-AF65-F5344CB8AC3E}">
        <p14:creationId xmlns:p14="http://schemas.microsoft.com/office/powerpoint/2010/main" val="2349987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500"/>
                            </p:stCondLst>
                            <p:childTnLst>
                              <p:par>
                                <p:cTn id="7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000"/>
                            </p:stCondLst>
                            <p:childTnLst>
                              <p:par>
                                <p:cTn id="13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1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6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500"/>
                            </p:stCondLst>
                            <p:childTnLst>
                              <p:par>
                                <p:cTn id="15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5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0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000"/>
                            </p:stCondLst>
                            <p:childTnLst>
                              <p:par>
                                <p:cTn id="162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2500"/>
                            </p:stCondLst>
                            <p:childTnLst>
                              <p:par>
                                <p:cTn id="167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9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4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2000"/>
                            </p:stCondLst>
                            <p:childTnLst>
                              <p:par>
                                <p:cTn id="176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2500"/>
                            </p:stCondLst>
                            <p:childTnLst>
                              <p:par>
                                <p:cTn id="181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3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8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000"/>
                            </p:stCondLst>
                            <p:childTnLst>
                              <p:par>
                                <p:cTn id="190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000"/>
                            </p:stCondLst>
                            <p:childTnLst>
                              <p:par>
                                <p:cTn id="203" presetID="2" presetClass="exit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4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750"/>
                            </p:stCondLst>
                            <p:childTnLst>
                              <p:par>
                                <p:cTn id="208" presetID="2" presetClass="exit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9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2500"/>
                            </p:stCondLst>
                            <p:childTnLst>
                              <p:par>
                                <p:cTn id="213" presetID="2" presetClass="exit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4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3250"/>
                            </p:stCondLst>
                            <p:childTnLst>
                              <p:par>
                                <p:cTn id="218" presetID="2" presetClass="exit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9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8" dur="1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1500"/>
                            </p:stCondLst>
                            <p:childTnLst>
                              <p:par>
                                <p:cTn id="24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2" dur="125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109" grpId="0" animBg="1"/>
      <p:bldP spid="121" grpId="0" animBg="1"/>
      <p:bldP spid="135" grpId="0" animBg="1"/>
      <p:bldP spid="136" grpId="0" animBg="1"/>
      <p:bldP spid="145" grpId="0" animBg="1"/>
      <p:bldP spid="146" grpId="0" animBg="1"/>
      <p:bldP spid="147" grpId="0" animBg="1"/>
      <p:bldP spid="1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כ"ו.ניסן.תשפ"ב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/>
              <a:t>izakrossler@gmail.com 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82079" y="6518986"/>
            <a:ext cx="494128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grpSp>
        <p:nvGrpSpPr>
          <p:cNvPr id="5" name="קבוצה 4"/>
          <p:cNvGrpSpPr/>
          <p:nvPr/>
        </p:nvGrpSpPr>
        <p:grpSpPr>
          <a:xfrm>
            <a:off x="10963540" y="2941121"/>
            <a:ext cx="1148167" cy="1092200"/>
            <a:chOff x="7741009" y="2738648"/>
            <a:chExt cx="1092200" cy="1092200"/>
          </a:xfrm>
        </p:grpSpPr>
        <p:pic>
          <p:nvPicPr>
            <p:cNvPr id="6" name="תמונה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יעקב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קבוצה 7"/>
          <p:cNvGrpSpPr/>
          <p:nvPr/>
        </p:nvGrpSpPr>
        <p:grpSpPr>
          <a:xfrm>
            <a:off x="7095461" y="3221820"/>
            <a:ext cx="1274312" cy="1092200"/>
            <a:chOff x="5399538" y="2882900"/>
            <a:chExt cx="1274312" cy="1092200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יוכבד</a:t>
              </a: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8831805" y="1703931"/>
            <a:ext cx="874739" cy="998639"/>
            <a:chOff x="4565410" y="4442364"/>
            <a:chExt cx="761162" cy="889000"/>
          </a:xfrm>
        </p:grpSpPr>
        <p:pic>
          <p:nvPicPr>
            <p:cNvPr id="12" name="תמונה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4565410" y="4609865"/>
              <a:ext cx="598220" cy="24658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9256121" y="3533506"/>
            <a:ext cx="934053" cy="990600"/>
            <a:chOff x="5147576" y="4839179"/>
            <a:chExt cx="723900" cy="8890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5183637" y="4948471"/>
              <a:ext cx="600168" cy="23477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דינה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3179838" y="1082823"/>
            <a:ext cx="1073574" cy="1183637"/>
            <a:chOff x="5011768" y="3997025"/>
            <a:chExt cx="986708" cy="1003300"/>
          </a:xfrm>
        </p:grpSpPr>
        <p:pic>
          <p:nvPicPr>
            <p:cNvPr id="18" name="תמונה 1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5011768" y="4632749"/>
              <a:ext cx="663394" cy="22175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קטורה</a:t>
              </a: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677217" y="2236036"/>
            <a:ext cx="1155700" cy="990600"/>
            <a:chOff x="7695484" y="1138474"/>
            <a:chExt cx="1155700" cy="990600"/>
          </a:xfrm>
        </p:grpSpPr>
        <p:pic>
          <p:nvPicPr>
            <p:cNvPr id="21" name="תמונה 20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בתואל</a:t>
              </a:r>
            </a:p>
          </p:txBody>
        </p:sp>
      </p:grpSp>
      <p:grpSp>
        <p:nvGrpSpPr>
          <p:cNvPr id="23" name="קבוצה 22"/>
          <p:cNvGrpSpPr/>
          <p:nvPr/>
        </p:nvGrpSpPr>
        <p:grpSpPr>
          <a:xfrm>
            <a:off x="5988739" y="1190168"/>
            <a:ext cx="1170677" cy="914400"/>
            <a:chOff x="3976777" y="2854245"/>
            <a:chExt cx="1170677" cy="914400"/>
          </a:xfrm>
        </p:grpSpPr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 err="1">
                  <a:solidFill>
                    <a:schemeClr val="bg1"/>
                  </a:solidFill>
                </a:rPr>
                <a:t>חצרון</a:t>
              </a:r>
              <a:endParaRPr lang="he-IL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" name="קבוצה 25"/>
          <p:cNvGrpSpPr/>
          <p:nvPr/>
        </p:nvGrpSpPr>
        <p:grpSpPr>
          <a:xfrm flipH="1">
            <a:off x="4857007" y="5301890"/>
            <a:ext cx="1097627" cy="892624"/>
            <a:chOff x="7695484" y="1138474"/>
            <a:chExt cx="1155700" cy="990600"/>
          </a:xfrm>
        </p:grpSpPr>
        <p:pic>
          <p:nvPicPr>
            <p:cNvPr id="27" name="תמונה 2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7872554" y="1706853"/>
              <a:ext cx="832514" cy="40987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ראובן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>
            <a:off x="3990584" y="1589661"/>
            <a:ext cx="2248264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0" name="קבוצה 29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2" name="חץ ימינה 31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4" name="קבוצה 33"/>
          <p:cNvGrpSpPr/>
          <p:nvPr/>
        </p:nvGrpSpPr>
        <p:grpSpPr>
          <a:xfrm rot="2570133">
            <a:off x="9377724" y="2751392"/>
            <a:ext cx="1860126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5" name="קבוצה 34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7" name="חץ ימינה 36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 rot="19796200">
            <a:off x="1559264" y="2173821"/>
            <a:ext cx="1868530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0" name="קבוצה 39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2" name="חץ ימינה 41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>
              <a:off x="3557613" y="4014022"/>
              <a:ext cx="787472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נישאה לבתואל</a:t>
              </a:r>
            </a:p>
          </p:txBody>
        </p:sp>
      </p:grpSp>
      <p:grpSp>
        <p:nvGrpSpPr>
          <p:cNvPr id="44" name="קבוצה 43"/>
          <p:cNvGrpSpPr/>
          <p:nvPr/>
        </p:nvGrpSpPr>
        <p:grpSpPr>
          <a:xfrm rot="4686091">
            <a:off x="10149696" y="3414169"/>
            <a:ext cx="756430" cy="1111257"/>
            <a:chOff x="8712679" y="2668192"/>
            <a:chExt cx="756430" cy="661604"/>
          </a:xfrm>
        </p:grpSpPr>
        <p:sp>
          <p:nvSpPr>
            <p:cNvPr id="45" name="חץ למטה 44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47" name="קבוצה 46"/>
          <p:cNvGrpSpPr/>
          <p:nvPr/>
        </p:nvGrpSpPr>
        <p:grpSpPr>
          <a:xfrm rot="20748864">
            <a:off x="9034422" y="2693485"/>
            <a:ext cx="756430" cy="961839"/>
            <a:chOff x="8712679" y="2668192"/>
            <a:chExt cx="756430" cy="661604"/>
          </a:xfrm>
        </p:grpSpPr>
        <p:sp>
          <p:nvSpPr>
            <p:cNvPr id="48" name="חץ למטה 47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50" name="קבוצה 49"/>
          <p:cNvGrpSpPr/>
          <p:nvPr/>
        </p:nvGrpSpPr>
        <p:grpSpPr>
          <a:xfrm rot="2330166">
            <a:off x="9515139" y="2105542"/>
            <a:ext cx="2112182" cy="775295"/>
            <a:chOff x="5171374" y="4554564"/>
            <a:chExt cx="1381960" cy="775295"/>
          </a:xfrm>
        </p:grpSpPr>
        <p:sp>
          <p:nvSpPr>
            <p:cNvPr id="51" name="חץ ימינה 50"/>
            <p:cNvSpPr/>
            <p:nvPr/>
          </p:nvSpPr>
          <p:spPr>
            <a:xfrm>
              <a:off x="5171374" y="4554564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259164" y="4723081"/>
              <a:ext cx="1121438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chemeClr val="bg1"/>
                  </a:solidFill>
                </a:rPr>
                <a:t>התגרשה או התאלמנה</a:t>
              </a:r>
            </a:p>
          </p:txBody>
        </p:sp>
      </p:grpSp>
      <p:grpSp>
        <p:nvGrpSpPr>
          <p:cNvPr id="53" name="קבוצה 52"/>
          <p:cNvGrpSpPr/>
          <p:nvPr/>
        </p:nvGrpSpPr>
        <p:grpSpPr>
          <a:xfrm rot="295163">
            <a:off x="7003809" y="1596786"/>
            <a:ext cx="2045775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4" name="קבוצה 53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6" name="חץ ימינה 55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5" name="TextBox 54"/>
            <p:cNvSpPr txBox="1"/>
            <p:nvPr/>
          </p:nvSpPr>
          <p:spPr>
            <a:xfrm rot="21544977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נישאה לאה </a:t>
              </a:r>
              <a:r>
                <a:rPr lang="he-IL" sz="1400" dirty="0" err="1" smtClean="0"/>
                <a:t>לחצרון</a:t>
              </a:r>
              <a:endParaRPr lang="he-IL" sz="1400" dirty="0"/>
            </a:p>
          </p:txBody>
        </p:sp>
      </p:grpSp>
      <p:grpSp>
        <p:nvGrpSpPr>
          <p:cNvPr id="58" name="קבוצה 57"/>
          <p:cNvGrpSpPr/>
          <p:nvPr/>
        </p:nvGrpSpPr>
        <p:grpSpPr>
          <a:xfrm rot="3169237">
            <a:off x="8050637" y="1937021"/>
            <a:ext cx="756430" cy="1621838"/>
            <a:chOff x="8712679" y="2668192"/>
            <a:chExt cx="756430" cy="661604"/>
          </a:xfrm>
        </p:grpSpPr>
        <p:sp>
          <p:nvSpPr>
            <p:cNvPr id="59" name="חץ למטה 58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61" name="קבוצה 60"/>
          <p:cNvGrpSpPr/>
          <p:nvPr/>
        </p:nvGrpSpPr>
        <p:grpSpPr>
          <a:xfrm rot="18974617">
            <a:off x="6556109" y="2026136"/>
            <a:ext cx="756430" cy="1546184"/>
            <a:chOff x="8712679" y="2668192"/>
            <a:chExt cx="756430" cy="661604"/>
          </a:xfrm>
        </p:grpSpPr>
        <p:sp>
          <p:nvSpPr>
            <p:cNvPr id="62" name="חץ למטה 61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64" name="קבוצה 63"/>
          <p:cNvGrpSpPr/>
          <p:nvPr/>
        </p:nvGrpSpPr>
        <p:grpSpPr>
          <a:xfrm>
            <a:off x="4539467" y="2916155"/>
            <a:ext cx="1106818" cy="927936"/>
            <a:chOff x="5473700" y="2876550"/>
            <a:chExt cx="1244600" cy="1104900"/>
          </a:xfrm>
        </p:grpSpPr>
        <p:pic>
          <p:nvPicPr>
            <p:cNvPr id="65" name="תמונה 64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66" name="TextBox 65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67" name="קבוצה 66"/>
          <p:cNvGrpSpPr/>
          <p:nvPr/>
        </p:nvGrpSpPr>
        <p:grpSpPr>
          <a:xfrm rot="2466600">
            <a:off x="5408531" y="1879522"/>
            <a:ext cx="756430" cy="1621838"/>
            <a:chOff x="8712679" y="2668192"/>
            <a:chExt cx="756430" cy="661604"/>
          </a:xfrm>
        </p:grpSpPr>
        <p:sp>
          <p:nvSpPr>
            <p:cNvPr id="68" name="חץ למטה 67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70" name="קבוצה 69"/>
          <p:cNvGrpSpPr/>
          <p:nvPr/>
        </p:nvGrpSpPr>
        <p:grpSpPr>
          <a:xfrm rot="18974617">
            <a:off x="3849215" y="2101901"/>
            <a:ext cx="756430" cy="1401805"/>
            <a:chOff x="8712679" y="2668192"/>
            <a:chExt cx="756430" cy="661604"/>
          </a:xfrm>
        </p:grpSpPr>
        <p:sp>
          <p:nvSpPr>
            <p:cNvPr id="71" name="חץ למטה 70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73" name="קבוצה 72"/>
          <p:cNvGrpSpPr/>
          <p:nvPr/>
        </p:nvGrpSpPr>
        <p:grpSpPr>
          <a:xfrm>
            <a:off x="4199675" y="1130395"/>
            <a:ext cx="2219846" cy="775295"/>
            <a:chOff x="5171374" y="4554564"/>
            <a:chExt cx="1381960" cy="775295"/>
          </a:xfrm>
        </p:grpSpPr>
        <p:sp>
          <p:nvSpPr>
            <p:cNvPr id="74" name="חץ ימינה 73"/>
            <p:cNvSpPr/>
            <p:nvPr/>
          </p:nvSpPr>
          <p:spPr>
            <a:xfrm>
              <a:off x="5171374" y="4554564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221219" y="4811743"/>
              <a:ext cx="1121438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chemeClr val="bg1"/>
                  </a:solidFill>
                </a:rPr>
                <a:t>התגרשה או התאלמנה</a:t>
              </a:r>
            </a:p>
          </p:txBody>
        </p:sp>
      </p:grpSp>
      <p:grpSp>
        <p:nvGrpSpPr>
          <p:cNvPr id="76" name="קבוצה 75"/>
          <p:cNvGrpSpPr/>
          <p:nvPr/>
        </p:nvGrpSpPr>
        <p:grpSpPr>
          <a:xfrm>
            <a:off x="2695299" y="3848342"/>
            <a:ext cx="889000" cy="889000"/>
            <a:chOff x="1327894" y="2176378"/>
            <a:chExt cx="889000" cy="889000"/>
          </a:xfrm>
        </p:grpSpPr>
        <p:pic>
          <p:nvPicPr>
            <p:cNvPr id="77" name="תמונה 76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78" name="TextBox 77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79" name="קבוצה 78"/>
          <p:cNvGrpSpPr/>
          <p:nvPr/>
        </p:nvGrpSpPr>
        <p:grpSpPr>
          <a:xfrm rot="18182501">
            <a:off x="1702825" y="2930812"/>
            <a:ext cx="756430" cy="1633366"/>
            <a:chOff x="8712679" y="2668192"/>
            <a:chExt cx="756430" cy="661604"/>
          </a:xfrm>
        </p:grpSpPr>
        <p:sp>
          <p:nvSpPr>
            <p:cNvPr id="80" name="חץ למטה 79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82" name="קבוצה 81"/>
          <p:cNvGrpSpPr/>
          <p:nvPr/>
        </p:nvGrpSpPr>
        <p:grpSpPr>
          <a:xfrm rot="724638">
            <a:off x="2866181" y="2247843"/>
            <a:ext cx="756430" cy="1740189"/>
            <a:chOff x="8712679" y="2668192"/>
            <a:chExt cx="756430" cy="661604"/>
          </a:xfrm>
        </p:grpSpPr>
        <p:sp>
          <p:nvSpPr>
            <p:cNvPr id="83" name="חץ למטה 82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85" name="קבוצה 84"/>
          <p:cNvGrpSpPr/>
          <p:nvPr/>
        </p:nvGrpSpPr>
        <p:grpSpPr>
          <a:xfrm>
            <a:off x="116979" y="4920716"/>
            <a:ext cx="901700" cy="889000"/>
            <a:chOff x="10518902" y="2114306"/>
            <a:chExt cx="901700" cy="889000"/>
          </a:xfrm>
        </p:grpSpPr>
        <p:pic>
          <p:nvPicPr>
            <p:cNvPr id="86" name="תמונה 85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8902" y="2114306"/>
              <a:ext cx="901700" cy="889000"/>
            </a:xfrm>
            <a:prstGeom prst="rect">
              <a:avLst/>
            </a:prstGeom>
          </p:spPr>
        </p:pic>
        <p:sp>
          <p:nvSpPr>
            <p:cNvPr id="87" name="TextBox 86"/>
            <p:cNvSpPr txBox="1"/>
            <p:nvPr/>
          </p:nvSpPr>
          <p:spPr>
            <a:xfrm>
              <a:off x="10588752" y="2240056"/>
              <a:ext cx="612394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88" name="קבוצה 87"/>
          <p:cNvGrpSpPr/>
          <p:nvPr/>
        </p:nvGrpSpPr>
        <p:grpSpPr>
          <a:xfrm flipH="1">
            <a:off x="2115812" y="5660749"/>
            <a:ext cx="835866" cy="889000"/>
            <a:chOff x="1327894" y="2176378"/>
            <a:chExt cx="889000" cy="889000"/>
          </a:xfrm>
        </p:grpSpPr>
        <p:pic>
          <p:nvPicPr>
            <p:cNvPr id="89" name="תמונה 88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90" name="TextBox 89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מלכה</a:t>
              </a:r>
            </a:p>
          </p:txBody>
        </p:sp>
      </p:grpSp>
      <p:grpSp>
        <p:nvGrpSpPr>
          <p:cNvPr id="91" name="קבוצה 90"/>
          <p:cNvGrpSpPr/>
          <p:nvPr/>
        </p:nvGrpSpPr>
        <p:grpSpPr>
          <a:xfrm rot="17333642">
            <a:off x="1026070" y="5290391"/>
            <a:ext cx="756430" cy="1538529"/>
            <a:chOff x="8712679" y="2668192"/>
            <a:chExt cx="756430" cy="661604"/>
          </a:xfrm>
        </p:grpSpPr>
        <p:sp>
          <p:nvSpPr>
            <p:cNvPr id="92" name="חץ למטה 91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94" name="קבוצה 93"/>
          <p:cNvGrpSpPr/>
          <p:nvPr/>
        </p:nvGrpSpPr>
        <p:grpSpPr>
          <a:xfrm rot="20105380">
            <a:off x="1403052" y="3146600"/>
            <a:ext cx="756430" cy="2787661"/>
            <a:chOff x="8712679" y="2668192"/>
            <a:chExt cx="756430" cy="661604"/>
          </a:xfrm>
        </p:grpSpPr>
        <p:sp>
          <p:nvSpPr>
            <p:cNvPr id="95" name="חץ למטה 94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97" name="קבוצה 96"/>
          <p:cNvGrpSpPr/>
          <p:nvPr/>
        </p:nvGrpSpPr>
        <p:grpSpPr>
          <a:xfrm rot="21073841">
            <a:off x="2902255" y="5817404"/>
            <a:ext cx="1852010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98" name="קבוצה 97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00" name="חץ ימינה 99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01" name="TextBox 100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99" name="TextBox 98"/>
            <p:cNvSpPr txBox="1"/>
            <p:nvPr/>
          </p:nvSpPr>
          <p:spPr>
            <a:xfrm>
              <a:off x="3452964" y="3992346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102" name="TextBox 101"/>
          <p:cNvSpPr txBox="1"/>
          <p:nvPr/>
        </p:nvSpPr>
        <p:spPr>
          <a:xfrm>
            <a:off x="4009678" y="6257889"/>
            <a:ext cx="2226393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ראובן הלך למדינת הים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9879098" y="4435269"/>
            <a:ext cx="2232609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אמרו לו: מתה מלכה</a:t>
            </a:r>
          </a:p>
        </p:txBody>
      </p:sp>
      <p:grpSp>
        <p:nvGrpSpPr>
          <p:cNvPr id="104" name="קבוצה 103"/>
          <p:cNvGrpSpPr/>
          <p:nvPr/>
        </p:nvGrpSpPr>
        <p:grpSpPr>
          <a:xfrm>
            <a:off x="1194552" y="5439443"/>
            <a:ext cx="873784" cy="1188715"/>
            <a:chOff x="1062540" y="4391642"/>
            <a:chExt cx="1172167" cy="1807313"/>
          </a:xfrm>
        </p:grpSpPr>
        <p:pic>
          <p:nvPicPr>
            <p:cNvPr id="105" name="תמונה 104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06" name="TextBox 105"/>
            <p:cNvSpPr txBox="1"/>
            <p:nvPr/>
          </p:nvSpPr>
          <p:spPr>
            <a:xfrm>
              <a:off x="1062540" y="4922481"/>
              <a:ext cx="1033271" cy="6083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מתה</a:t>
              </a:r>
            </a:p>
          </p:txBody>
        </p:sp>
      </p:grpSp>
      <p:grpSp>
        <p:nvGrpSpPr>
          <p:cNvPr id="107" name="קבוצה 106"/>
          <p:cNvGrpSpPr/>
          <p:nvPr/>
        </p:nvGrpSpPr>
        <p:grpSpPr>
          <a:xfrm rot="2318421">
            <a:off x="3176957" y="4773876"/>
            <a:ext cx="1859344" cy="671003"/>
            <a:chOff x="3338940" y="3798575"/>
            <a:chExt cx="1006146" cy="738664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08" name="קבוצה 107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10" name="חץ ימינה 109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11" name="TextBox 110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09" name="TextBox 108"/>
            <p:cNvSpPr txBox="1"/>
            <p:nvPr/>
          </p:nvSpPr>
          <p:spPr>
            <a:xfrm>
              <a:off x="3601485" y="3798575"/>
              <a:ext cx="743601" cy="738664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אחות מלכה מאביה</a:t>
              </a:r>
            </a:p>
          </p:txBody>
        </p:sp>
      </p:grpSp>
      <p:grpSp>
        <p:nvGrpSpPr>
          <p:cNvPr id="112" name="קבוצה 111"/>
          <p:cNvGrpSpPr/>
          <p:nvPr/>
        </p:nvGrpSpPr>
        <p:grpSpPr>
          <a:xfrm>
            <a:off x="1966072" y="3315659"/>
            <a:ext cx="873784" cy="1188715"/>
            <a:chOff x="1062540" y="4391642"/>
            <a:chExt cx="1172167" cy="1807313"/>
          </a:xfrm>
        </p:grpSpPr>
        <p:pic>
          <p:nvPicPr>
            <p:cNvPr id="113" name="תמונה 112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14" name="TextBox 113"/>
            <p:cNvSpPr txBox="1"/>
            <p:nvPr/>
          </p:nvSpPr>
          <p:spPr>
            <a:xfrm>
              <a:off x="1062540" y="4922481"/>
              <a:ext cx="1033271" cy="6083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מתה</a:t>
              </a:r>
            </a:p>
          </p:txBody>
        </p:sp>
      </p:grpSp>
      <p:sp>
        <p:nvSpPr>
          <p:cNvPr id="115" name="TextBox 114"/>
          <p:cNvSpPr txBox="1"/>
          <p:nvPr/>
        </p:nvSpPr>
        <p:spPr>
          <a:xfrm>
            <a:off x="9887485" y="4886330"/>
            <a:ext cx="2232609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אמרו לו: מתה רבקה</a:t>
            </a:r>
          </a:p>
        </p:txBody>
      </p:sp>
      <p:grpSp>
        <p:nvGrpSpPr>
          <p:cNvPr id="116" name="קבוצה 115"/>
          <p:cNvGrpSpPr/>
          <p:nvPr/>
        </p:nvGrpSpPr>
        <p:grpSpPr>
          <a:xfrm>
            <a:off x="3833773" y="2596361"/>
            <a:ext cx="873784" cy="1188715"/>
            <a:chOff x="1062540" y="4391642"/>
            <a:chExt cx="1172167" cy="1807313"/>
          </a:xfrm>
        </p:grpSpPr>
        <p:pic>
          <p:nvPicPr>
            <p:cNvPr id="117" name="תמונה 116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18" name="TextBox 117"/>
            <p:cNvSpPr txBox="1"/>
            <p:nvPr/>
          </p:nvSpPr>
          <p:spPr>
            <a:xfrm>
              <a:off x="1062540" y="4922481"/>
              <a:ext cx="1033271" cy="6083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מתה</a:t>
              </a:r>
            </a:p>
          </p:txBody>
        </p:sp>
      </p:grpSp>
      <p:grpSp>
        <p:nvGrpSpPr>
          <p:cNvPr id="119" name="קבוצה 118"/>
          <p:cNvGrpSpPr/>
          <p:nvPr/>
        </p:nvGrpSpPr>
        <p:grpSpPr>
          <a:xfrm rot="7647742">
            <a:off x="5499331" y="4623465"/>
            <a:ext cx="1667222" cy="577697"/>
            <a:chOff x="3338940" y="3851820"/>
            <a:chExt cx="1006146" cy="577697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20" name="קבוצה 119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22" name="חץ ימינה 121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23" name="TextBox 122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21" name="TextBox 120"/>
            <p:cNvSpPr txBox="1"/>
            <p:nvPr/>
          </p:nvSpPr>
          <p:spPr>
            <a:xfrm rot="10985238">
              <a:off x="3601485" y="3906297"/>
              <a:ext cx="743601" cy="52322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את יוכבד אחותה מאביה</a:t>
              </a:r>
            </a:p>
          </p:txBody>
        </p:sp>
      </p:grpSp>
      <p:grpSp>
        <p:nvGrpSpPr>
          <p:cNvPr id="124" name="קבוצה 123"/>
          <p:cNvGrpSpPr/>
          <p:nvPr/>
        </p:nvGrpSpPr>
        <p:grpSpPr>
          <a:xfrm rot="4841278">
            <a:off x="4304909" y="4120662"/>
            <a:ext cx="1667222" cy="738664"/>
            <a:chOff x="3338940" y="3798575"/>
            <a:chExt cx="1006146" cy="738664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25" name="קבוצה 124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27" name="חץ ימינה 126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28" name="TextBox 127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26" name="TextBox 125"/>
            <p:cNvSpPr txBox="1"/>
            <p:nvPr/>
          </p:nvSpPr>
          <p:spPr>
            <a:xfrm>
              <a:off x="3601485" y="3798575"/>
              <a:ext cx="743601" cy="738664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אחות שרה מאימה קטורה</a:t>
              </a:r>
            </a:p>
          </p:txBody>
        </p:sp>
      </p:grpSp>
      <p:sp>
        <p:nvSpPr>
          <p:cNvPr id="129" name="TextBox 128"/>
          <p:cNvSpPr txBox="1"/>
          <p:nvPr/>
        </p:nvSpPr>
        <p:spPr>
          <a:xfrm>
            <a:off x="9936021" y="5307455"/>
            <a:ext cx="2232609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אמרו לו: מתה שרה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9858011" y="5710589"/>
            <a:ext cx="2232609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אמרו לו: מתה יוכבד</a:t>
            </a:r>
          </a:p>
        </p:txBody>
      </p:sp>
      <p:grpSp>
        <p:nvGrpSpPr>
          <p:cNvPr id="131" name="קבוצה 130"/>
          <p:cNvGrpSpPr/>
          <p:nvPr/>
        </p:nvGrpSpPr>
        <p:grpSpPr>
          <a:xfrm>
            <a:off x="6424359" y="2798393"/>
            <a:ext cx="873784" cy="1188715"/>
            <a:chOff x="1062540" y="4391642"/>
            <a:chExt cx="1172167" cy="1807313"/>
          </a:xfrm>
        </p:grpSpPr>
        <p:pic>
          <p:nvPicPr>
            <p:cNvPr id="132" name="תמונה 131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33" name="TextBox 132"/>
            <p:cNvSpPr txBox="1"/>
            <p:nvPr/>
          </p:nvSpPr>
          <p:spPr>
            <a:xfrm>
              <a:off x="1062540" y="4922481"/>
              <a:ext cx="1033271" cy="6083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מתה</a:t>
              </a:r>
            </a:p>
          </p:txBody>
        </p:sp>
      </p:grpSp>
      <p:grpSp>
        <p:nvGrpSpPr>
          <p:cNvPr id="134" name="קבוצה 133"/>
          <p:cNvGrpSpPr/>
          <p:nvPr/>
        </p:nvGrpSpPr>
        <p:grpSpPr>
          <a:xfrm rot="9273095">
            <a:off x="5825432" y="4934533"/>
            <a:ext cx="3346376" cy="573531"/>
            <a:chOff x="3338940" y="3851820"/>
            <a:chExt cx="1006146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35" name="קבוצה 134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37" name="חץ ימינה 136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38" name="TextBox 137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36" name="TextBox 135"/>
            <p:cNvSpPr txBox="1"/>
            <p:nvPr/>
          </p:nvSpPr>
          <p:spPr>
            <a:xfrm rot="10985238">
              <a:off x="3601485" y="4014019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את דינה אחותה מאביה</a:t>
              </a:r>
            </a:p>
          </p:txBody>
        </p:sp>
      </p:grpSp>
      <p:sp>
        <p:nvSpPr>
          <p:cNvPr id="139" name="TextBox 138"/>
          <p:cNvSpPr txBox="1"/>
          <p:nvPr/>
        </p:nvSpPr>
        <p:spPr>
          <a:xfrm>
            <a:off x="7116826" y="4287486"/>
            <a:ext cx="2134798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אמרו לו: כולן קיימות</a:t>
            </a:r>
          </a:p>
        </p:txBody>
      </p:sp>
      <p:grpSp>
        <p:nvGrpSpPr>
          <p:cNvPr id="179" name="קבוצה 178"/>
          <p:cNvGrpSpPr/>
          <p:nvPr/>
        </p:nvGrpSpPr>
        <p:grpSpPr>
          <a:xfrm>
            <a:off x="6627044" y="5921700"/>
            <a:ext cx="1016000" cy="893044"/>
            <a:chOff x="4167637" y="3734998"/>
            <a:chExt cx="1016000" cy="893044"/>
          </a:xfrm>
        </p:grpSpPr>
        <p:pic>
          <p:nvPicPr>
            <p:cNvPr id="180" name="תמונה 179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81" name="TextBox 180"/>
            <p:cNvSpPr txBox="1"/>
            <p:nvPr/>
          </p:nvSpPr>
          <p:spPr>
            <a:xfrm>
              <a:off x="4487563" y="4351043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82" name="קבוצה 181"/>
          <p:cNvGrpSpPr/>
          <p:nvPr/>
        </p:nvGrpSpPr>
        <p:grpSpPr>
          <a:xfrm rot="986882">
            <a:off x="5607833" y="5870609"/>
            <a:ext cx="1289658" cy="402058"/>
            <a:chOff x="8202961" y="3263601"/>
            <a:chExt cx="1821574" cy="699868"/>
          </a:xfrm>
        </p:grpSpPr>
        <p:sp>
          <p:nvSpPr>
            <p:cNvPr id="183" name="חץ למעלה-למטה 182"/>
            <p:cNvSpPr/>
            <p:nvPr/>
          </p:nvSpPr>
          <p:spPr>
            <a:xfrm rot="16200000">
              <a:off x="8765309" y="2704244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8530246" y="3263601"/>
              <a:ext cx="97674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grpSp>
        <p:nvGrpSpPr>
          <p:cNvPr id="185" name="קבוצה 184"/>
          <p:cNvGrpSpPr/>
          <p:nvPr/>
        </p:nvGrpSpPr>
        <p:grpSpPr>
          <a:xfrm>
            <a:off x="7798674" y="5365216"/>
            <a:ext cx="874739" cy="998639"/>
            <a:chOff x="4565410" y="4442364"/>
            <a:chExt cx="761162" cy="889000"/>
          </a:xfrm>
        </p:grpSpPr>
        <p:pic>
          <p:nvPicPr>
            <p:cNvPr id="186" name="תמונה 18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187" name="TextBox 186"/>
            <p:cNvSpPr txBox="1"/>
            <p:nvPr/>
          </p:nvSpPr>
          <p:spPr>
            <a:xfrm>
              <a:off x="4565410" y="4609865"/>
              <a:ext cx="598220" cy="24658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מרים</a:t>
              </a:r>
            </a:p>
          </p:txBody>
        </p:sp>
      </p:grpSp>
      <p:grpSp>
        <p:nvGrpSpPr>
          <p:cNvPr id="188" name="קבוצה 187"/>
          <p:cNvGrpSpPr/>
          <p:nvPr/>
        </p:nvGrpSpPr>
        <p:grpSpPr>
          <a:xfrm rot="10800000">
            <a:off x="5716523" y="5471442"/>
            <a:ext cx="2240907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89" name="קבוצה 188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91" name="חץ ימינה 190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92" name="TextBox 191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90" name="TextBox 189"/>
            <p:cNvSpPr txBox="1"/>
            <p:nvPr/>
          </p:nvSpPr>
          <p:spPr>
            <a:xfrm rot="10553843">
              <a:off x="3588982" y="3976570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193" name="קבוצה 192"/>
          <p:cNvGrpSpPr/>
          <p:nvPr/>
        </p:nvGrpSpPr>
        <p:grpSpPr>
          <a:xfrm>
            <a:off x="8467041" y="4587103"/>
            <a:ext cx="1120240" cy="882075"/>
            <a:chOff x="5399538" y="2882900"/>
            <a:chExt cx="1274312" cy="1092200"/>
          </a:xfrm>
        </p:grpSpPr>
        <p:pic>
          <p:nvPicPr>
            <p:cNvPr id="194" name="תמונה 19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95" name="TextBox 194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196" name="קבוצה 195"/>
          <p:cNvGrpSpPr/>
          <p:nvPr/>
        </p:nvGrpSpPr>
        <p:grpSpPr>
          <a:xfrm rot="9721589">
            <a:off x="5798575" y="5103387"/>
            <a:ext cx="2822386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97" name="קבוצה 196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99" name="חץ ימינה 198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00" name="TextBox 199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98" name="TextBox 197"/>
            <p:cNvSpPr txBox="1"/>
            <p:nvPr/>
          </p:nvSpPr>
          <p:spPr>
            <a:xfrm rot="10553843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201" name="TextBox 200"/>
          <p:cNvSpPr txBox="1"/>
          <p:nvPr/>
        </p:nvSpPr>
        <p:spPr>
          <a:xfrm>
            <a:off x="7041242" y="862701"/>
            <a:ext cx="3326663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רחל ומרים צרות למלכה שרה ודינה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7041243" y="1232033"/>
            <a:ext cx="4319484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כל הנשים המותרות נופלות ליבום לפני שמעון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109006" y="872787"/>
            <a:ext cx="616083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אם שמעון חלץ או ייבם את רבקה או יוכבד, אזי הוא פטר את צרותיהן</a:t>
            </a:r>
          </a:p>
        </p:txBody>
      </p:sp>
      <p:sp>
        <p:nvSpPr>
          <p:cNvPr id="205" name="מלבן 204"/>
          <p:cNvSpPr/>
          <p:nvPr/>
        </p:nvSpPr>
        <p:spPr>
          <a:xfrm>
            <a:off x="2903187" y="138837"/>
            <a:ext cx="6022094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צ"ו  א</a:t>
            </a:r>
          </a:p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מתני'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אמרו לו: מתה אשתך ונשא אחותה מאביה ...  </a:t>
            </a:r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ופוטרות צרותיהן </a:t>
            </a:r>
            <a:endParaRPr lang="he-IL" b="1" dirty="0"/>
          </a:p>
        </p:txBody>
      </p:sp>
      <p:grpSp>
        <p:nvGrpSpPr>
          <p:cNvPr id="206" name="קבוצה 205"/>
          <p:cNvGrpSpPr/>
          <p:nvPr/>
        </p:nvGrpSpPr>
        <p:grpSpPr>
          <a:xfrm>
            <a:off x="4072051" y="4940337"/>
            <a:ext cx="833181" cy="1238220"/>
            <a:chOff x="1117008" y="4316375"/>
            <a:chExt cx="1117699" cy="1882580"/>
          </a:xfrm>
        </p:grpSpPr>
        <p:pic>
          <p:nvPicPr>
            <p:cNvPr id="207" name="תמונה 206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208" name="TextBox 207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209" name="לחצן פעולה: בית 208">
            <a:hlinkClick r:id="" action="ppaction://hlinkshowjump?jump=firstslide" highlightClick="1"/>
          </p:cNvPr>
          <p:cNvSpPr/>
          <p:nvPr/>
        </p:nvSpPr>
        <p:spPr>
          <a:xfrm>
            <a:off x="263072" y="3521733"/>
            <a:ext cx="670560" cy="10120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43631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500"/>
                            </p:stCondLst>
                            <p:childTnLst>
                              <p:par>
                                <p:cTn id="7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000"/>
                            </p:stCondLst>
                            <p:childTnLst>
                              <p:par>
                                <p:cTn id="13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6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1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000"/>
                            </p:stCondLst>
                            <p:childTnLst>
                              <p:par>
                                <p:cTn id="143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500"/>
                            </p:stCondLst>
                            <p:childTnLst>
                              <p:par>
                                <p:cTn id="14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0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5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000"/>
                            </p:stCondLst>
                            <p:childTnLst>
                              <p:par>
                                <p:cTn id="157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500"/>
                            </p:stCondLst>
                            <p:childTnLst>
                              <p:par>
                                <p:cTn id="162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4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9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000"/>
                            </p:stCondLst>
                            <p:childTnLst>
                              <p:par>
                                <p:cTn id="171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2500"/>
                            </p:stCondLst>
                            <p:childTnLst>
                              <p:par>
                                <p:cTn id="176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8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3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2000"/>
                            </p:stCondLst>
                            <p:childTnLst>
                              <p:par>
                                <p:cTn id="18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1000"/>
                            </p:stCondLst>
                            <p:childTnLst>
                              <p:par>
                                <p:cTn id="198" presetID="2" presetClass="exit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9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750"/>
                            </p:stCondLst>
                            <p:childTnLst>
                              <p:par>
                                <p:cTn id="203" presetID="2" presetClass="exit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4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2500"/>
                            </p:stCondLst>
                            <p:childTnLst>
                              <p:par>
                                <p:cTn id="208" presetID="2" presetClass="exit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9"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3250"/>
                            </p:stCondLst>
                            <p:childTnLst>
                              <p:par>
                                <p:cTn id="213" presetID="2" presetClass="exit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4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4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9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500"/>
                            </p:stCondLst>
                            <p:childTnLst>
                              <p:par>
                                <p:cTn id="23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1250"/>
                            </p:stCondLst>
                            <p:childTnLst>
                              <p:par>
                                <p:cTn id="24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5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0" dur="1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5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8"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1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animBg="1"/>
      <p:bldP spid="103" grpId="0" animBg="1"/>
      <p:bldP spid="115" grpId="0" animBg="1"/>
      <p:bldP spid="129" grpId="0" animBg="1"/>
      <p:bldP spid="130" grpId="0" animBg="1"/>
      <p:bldP spid="139" grpId="0" animBg="1"/>
      <p:bldP spid="201" grpId="0" animBg="1"/>
      <p:bldP spid="203" grpId="0" animBg="1"/>
      <p:bldP spid="204" grpId="0" animBg="1"/>
      <p:bldP spid="20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כ"ו.ניסן.תשפ"ב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3377886" y="97450"/>
            <a:ext cx="4704223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צ"ו 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ויעשו ביאת בן ט' כמאמר בגדול ותדחה צרה </a:t>
            </a:r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מייבום ? 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9654535" y="1022053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8944377" y="3911183"/>
            <a:ext cx="1106818" cy="927936"/>
            <a:chOff x="5473700" y="2876550"/>
            <a:chExt cx="1244600" cy="11049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4427857" y="3514386"/>
            <a:ext cx="934053" cy="990600"/>
            <a:chOff x="5147576" y="4839179"/>
            <a:chExt cx="7239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5730000" y="1387356"/>
            <a:ext cx="1334716" cy="1095955"/>
            <a:chOff x="7695484" y="1138474"/>
            <a:chExt cx="1155700" cy="1012367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8070404" y="1553806"/>
              <a:ext cx="659700" cy="597035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chemeClr val="bg1"/>
                  </a:solidFill>
                </a:rPr>
                <a:t>שמעון</a:t>
              </a:r>
            </a:p>
            <a:p>
              <a:r>
                <a:rPr lang="he-IL" sz="1100" dirty="0">
                  <a:solidFill>
                    <a:schemeClr val="bg1"/>
                  </a:solidFill>
                </a:rPr>
                <a:t>האח </a:t>
              </a:r>
              <a:r>
                <a:rPr lang="he-IL" sz="1100" dirty="0" smtClean="0">
                  <a:solidFill>
                    <a:schemeClr val="bg1"/>
                  </a:solidFill>
                </a:rPr>
                <a:t>הקטן</a:t>
              </a:r>
            </a:p>
            <a:p>
              <a:pPr algn="ctr"/>
              <a:r>
                <a:rPr lang="he-IL" sz="1100" dirty="0" smtClean="0">
                  <a:solidFill>
                    <a:schemeClr val="bg1"/>
                  </a:solidFill>
                </a:rPr>
                <a:t>בן 9</a:t>
              </a:r>
              <a:endParaRPr lang="he-IL" sz="11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קבוצה 17"/>
          <p:cNvGrpSpPr/>
          <p:nvPr/>
        </p:nvGrpSpPr>
        <p:grpSpPr>
          <a:xfrm rot="7864714">
            <a:off x="4946737" y="2852430"/>
            <a:ext cx="1776469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19" name="קבוצה 18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1" name="חץ ימינה 20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 rot="11044353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23" name="קבוצה 22"/>
          <p:cNvGrpSpPr/>
          <p:nvPr/>
        </p:nvGrpSpPr>
        <p:grpSpPr>
          <a:xfrm rot="6400463">
            <a:off x="8935141" y="2725953"/>
            <a:ext cx="1854607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4" name="קבוצה 23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6" name="חץ ימינה 25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 rot="10657420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28" name="קבוצה 27"/>
          <p:cNvGrpSpPr/>
          <p:nvPr/>
        </p:nvGrpSpPr>
        <p:grpSpPr>
          <a:xfrm>
            <a:off x="10627567" y="679942"/>
            <a:ext cx="833181" cy="1238220"/>
            <a:chOff x="1117008" y="4316375"/>
            <a:chExt cx="1117699" cy="1882580"/>
          </a:xfrm>
        </p:grpSpPr>
        <p:pic>
          <p:nvPicPr>
            <p:cNvPr id="29" name="תמונה 2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0" name="TextBox 29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31" name="קבוצה 30"/>
          <p:cNvGrpSpPr/>
          <p:nvPr/>
        </p:nvGrpSpPr>
        <p:grpSpPr>
          <a:xfrm rot="1943876">
            <a:off x="6572991" y="2767908"/>
            <a:ext cx="2811531" cy="775295"/>
            <a:chOff x="5246247" y="4553712"/>
            <a:chExt cx="1466665" cy="775295"/>
          </a:xfrm>
        </p:grpSpPr>
        <p:sp>
          <p:nvSpPr>
            <p:cNvPr id="32" name="חץ ימינה 31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246247" y="4789626"/>
              <a:ext cx="1247597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בא על שרה </a:t>
              </a:r>
              <a:r>
                <a:rPr lang="he-IL" b="1" dirty="0" err="1">
                  <a:solidFill>
                    <a:schemeClr val="bg1"/>
                  </a:solidFill>
                </a:rPr>
                <a:t>יבימתו</a:t>
              </a:r>
              <a:endParaRPr lang="he-IL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5604748" y="3771551"/>
            <a:ext cx="3052970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כאשר גדל שמעון נשא את </a:t>
            </a:r>
            <a:r>
              <a:rPr lang="he-IL" dirty="0" smtClean="0"/>
              <a:t>רבקה </a:t>
            </a:r>
            <a:r>
              <a:rPr lang="he-IL" dirty="0"/>
              <a:t>ולא ידע את שרה כשגדל</a:t>
            </a:r>
          </a:p>
        </p:txBody>
      </p:sp>
      <p:grpSp>
        <p:nvGrpSpPr>
          <p:cNvPr id="35" name="קבוצה 34"/>
          <p:cNvGrpSpPr/>
          <p:nvPr/>
        </p:nvGrpSpPr>
        <p:grpSpPr>
          <a:xfrm>
            <a:off x="5289390" y="900767"/>
            <a:ext cx="833181" cy="1238220"/>
            <a:chOff x="1117008" y="4316375"/>
            <a:chExt cx="1117699" cy="1882580"/>
          </a:xfrm>
        </p:grpSpPr>
        <p:pic>
          <p:nvPicPr>
            <p:cNvPr id="36" name="תמונה 3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7" name="TextBox 36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38" name="קבוצה 37"/>
          <p:cNvGrpSpPr/>
          <p:nvPr/>
        </p:nvGrpSpPr>
        <p:grpSpPr>
          <a:xfrm rot="21276917">
            <a:off x="7091761" y="1603118"/>
            <a:ext cx="2562001" cy="696877"/>
            <a:chOff x="8202961" y="3266592"/>
            <a:chExt cx="1821574" cy="696877"/>
          </a:xfrm>
        </p:grpSpPr>
        <p:sp>
          <p:nvSpPr>
            <p:cNvPr id="39" name="חץ למעלה-למטה 38"/>
            <p:cNvSpPr/>
            <p:nvPr/>
          </p:nvSpPr>
          <p:spPr>
            <a:xfrm rot="16200000">
              <a:off x="8765309" y="2704244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532937" y="3430365"/>
              <a:ext cx="88689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3069200" y="4485208"/>
            <a:ext cx="5321599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err="1"/>
              <a:t>פירכה</a:t>
            </a:r>
            <a:r>
              <a:rPr lang="he-IL" dirty="0"/>
              <a:t> לרבי יוחנן</a:t>
            </a:r>
          </a:p>
          <a:p>
            <a:r>
              <a:rPr lang="he-IL" dirty="0"/>
              <a:t>שיעשו ביאת בן 9 (שמעון שייבם את שרה) כמאמר בגדול. ויוצא שלשרה יש זיקה לשני </a:t>
            </a:r>
            <a:r>
              <a:rPr lang="he-IL" dirty="0" err="1"/>
              <a:t>יבמים</a:t>
            </a:r>
            <a:r>
              <a:rPr lang="he-IL" dirty="0"/>
              <a:t> </a:t>
            </a:r>
            <a:r>
              <a:rPr lang="he-IL" dirty="0" smtClean="0"/>
              <a:t>(יהודה </a:t>
            </a:r>
            <a:r>
              <a:rPr lang="he-IL" dirty="0"/>
              <a:t>ושמעון)</a:t>
            </a:r>
          </a:p>
          <a:p>
            <a:r>
              <a:rPr lang="he-IL" dirty="0"/>
              <a:t> ואז היא לא </a:t>
            </a:r>
            <a:r>
              <a:rPr lang="he-IL" dirty="0" err="1" smtClean="0"/>
              <a:t>מתייבמת</a:t>
            </a:r>
            <a:r>
              <a:rPr lang="he-IL" dirty="0" smtClean="0"/>
              <a:t> </a:t>
            </a:r>
            <a:r>
              <a:rPr lang="he-IL" dirty="0"/>
              <a:t>כמו שלמדנו בפרק 4 אחים.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322455" y="5770762"/>
            <a:ext cx="4815087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כשם שהיא לא </a:t>
            </a:r>
            <a:r>
              <a:rPr lang="he-IL" dirty="0" err="1"/>
              <a:t>מתייבמת</a:t>
            </a:r>
            <a:r>
              <a:rPr lang="he-IL" dirty="0"/>
              <a:t> כך  תדחה את צרתה רבקה</a:t>
            </a:r>
          </a:p>
        </p:txBody>
      </p:sp>
      <p:sp>
        <p:nvSpPr>
          <p:cNvPr id="43" name="לחצן פעולה: בית 42">
            <a:hlinkClick r:id="" action="ppaction://hlinkshowjump?jump=firstslide" highlightClick="1"/>
          </p:cNvPr>
          <p:cNvSpPr/>
          <p:nvPr/>
        </p:nvSpPr>
        <p:spPr>
          <a:xfrm>
            <a:off x="579120" y="3475356"/>
            <a:ext cx="670560" cy="10120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4" name="קבוצה 43"/>
          <p:cNvGrpSpPr/>
          <p:nvPr/>
        </p:nvGrpSpPr>
        <p:grpSpPr>
          <a:xfrm>
            <a:off x="1905605" y="866604"/>
            <a:ext cx="1170677" cy="914400"/>
            <a:chOff x="3976777" y="2854245"/>
            <a:chExt cx="1170677" cy="914400"/>
          </a:xfrm>
        </p:grpSpPr>
        <p:pic>
          <p:nvPicPr>
            <p:cNvPr id="45" name="תמונה 4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46" name="TextBox 45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47" name="קבוצה 46"/>
          <p:cNvGrpSpPr/>
          <p:nvPr/>
        </p:nvGrpSpPr>
        <p:grpSpPr>
          <a:xfrm rot="770572">
            <a:off x="3008567" y="1453779"/>
            <a:ext cx="2562001" cy="696877"/>
            <a:chOff x="8202961" y="3266592"/>
            <a:chExt cx="1821574" cy="696877"/>
          </a:xfrm>
        </p:grpSpPr>
        <p:sp>
          <p:nvSpPr>
            <p:cNvPr id="48" name="חץ למעלה-למטה 47"/>
            <p:cNvSpPr/>
            <p:nvPr/>
          </p:nvSpPr>
          <p:spPr>
            <a:xfrm rot="16200000">
              <a:off x="8765309" y="2704244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8532937" y="3430365"/>
              <a:ext cx="88689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46374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41" grpId="0" animBg="1"/>
      <p:bldP spid="42" grpId="0" animBg="1"/>
      <p:bldP spid="43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493</Words>
  <Application>Microsoft Office PowerPoint</Application>
  <PresentationFormat>מסך רחב</PresentationFormat>
  <Paragraphs>141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Narkisim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7</cp:revision>
  <dcterms:created xsi:type="dcterms:W3CDTF">2022-04-24T08:55:48Z</dcterms:created>
  <dcterms:modified xsi:type="dcterms:W3CDTF">2022-04-27T11:55:13Z</dcterms:modified>
</cp:coreProperties>
</file>