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494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023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732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739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983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391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486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224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881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809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072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86513-42A7-483A-9680-5B207DBF3853}" type="datetimeFigureOut">
              <a:rPr lang="he-IL" smtClean="0"/>
              <a:t>כ"ח/ניסן/תשפ"ב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F9C7B-0A5E-4A01-A439-E3EA1A4C25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078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13" Type="http://schemas.openxmlformats.org/officeDocument/2006/relationships/image" Target="../media/image14.jpeg"/><Relationship Id="rId3" Type="http://schemas.openxmlformats.org/officeDocument/2006/relationships/image" Target="../media/image9.jpg"/><Relationship Id="rId7" Type="http://schemas.openxmlformats.org/officeDocument/2006/relationships/image" Target="../media/image11.jpg"/><Relationship Id="rId12" Type="http://schemas.openxmlformats.org/officeDocument/2006/relationships/image" Target="../media/image1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11" Type="http://schemas.openxmlformats.org/officeDocument/2006/relationships/image" Target="../media/image12.jpg"/><Relationship Id="rId5" Type="http://schemas.openxmlformats.org/officeDocument/2006/relationships/image" Target="../media/image10.jpg"/><Relationship Id="rId15" Type="http://schemas.openxmlformats.org/officeDocument/2006/relationships/image" Target="../media/image15.jpeg"/><Relationship Id="rId10" Type="http://schemas.openxmlformats.org/officeDocument/2006/relationships/image" Target="../media/image3.jpg"/><Relationship Id="rId4" Type="http://schemas.openxmlformats.org/officeDocument/2006/relationships/image" Target="../media/image5.jpg"/><Relationship Id="rId9" Type="http://schemas.openxmlformats.org/officeDocument/2006/relationships/image" Target="../media/image6.jpg"/><Relationship Id="rId1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13" Type="http://schemas.openxmlformats.org/officeDocument/2006/relationships/image" Target="../media/image8.jpg"/><Relationship Id="rId3" Type="http://schemas.openxmlformats.org/officeDocument/2006/relationships/image" Target="../media/image9.jpg"/><Relationship Id="rId7" Type="http://schemas.openxmlformats.org/officeDocument/2006/relationships/image" Target="../media/image11.jpg"/><Relationship Id="rId12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11" Type="http://schemas.openxmlformats.org/officeDocument/2006/relationships/image" Target="../media/image3.jpg"/><Relationship Id="rId5" Type="http://schemas.openxmlformats.org/officeDocument/2006/relationships/image" Target="../media/image10.jpg"/><Relationship Id="rId10" Type="http://schemas.openxmlformats.org/officeDocument/2006/relationships/image" Target="../media/image6.jpg"/><Relationship Id="rId4" Type="http://schemas.openxmlformats.org/officeDocument/2006/relationships/image" Target="../media/image5.jpg"/><Relationship Id="rId9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2613890" y="435407"/>
            <a:ext cx="800792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/>
              <a:t>ת"ש</a:t>
            </a:r>
            <a:r>
              <a:rPr lang="he-IL" dirty="0"/>
              <a:t>: גר שהיה לידתו בקדושה והורתו שלא בקדושה - יש לו שאר האם ואין לו שאר האב; כיצד? נשא אחותו מן האם - יוציא</a:t>
            </a:r>
          </a:p>
        </p:txBody>
      </p:sp>
      <p:sp>
        <p:nvSpPr>
          <p:cNvPr id="5" name="מלבן 4"/>
          <p:cNvSpPr/>
          <p:nvPr/>
        </p:nvSpPr>
        <p:spPr>
          <a:xfrm>
            <a:off x="5656959" y="3793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צ"ח   א</a:t>
            </a: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1902689" y="1871476"/>
            <a:ext cx="8719127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ת"ש</a:t>
            </a:r>
            <a:r>
              <a:rPr lang="he-IL" dirty="0"/>
              <a:t>: גר שהיה לידתו בקדושה והורתו שלא בקדושה - יש לו שאר האם ואין לו שאר האב; כיצד? נשא אחותו מן האם - יוציא, מן האב - יקיים, אחות האב מן האם – יוציא</a:t>
            </a:r>
            <a:r>
              <a:rPr lang="he-IL" dirty="0" smtClean="0"/>
              <a:t>,</a:t>
            </a:r>
          </a:p>
          <a:p>
            <a:r>
              <a:rPr lang="he-IL" dirty="0" smtClean="0"/>
              <a:t>מן האב: ר\בי מאיר אומר יוציא וכחמים אומרים יקיים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5658563" y="1356569"/>
            <a:ext cx="1208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צ"ח   ב</a:t>
            </a:r>
          </a:p>
        </p:txBody>
      </p:sp>
      <p:sp>
        <p:nvSpPr>
          <p:cNvPr id="10" name="מלבן 9">
            <a:hlinkClick r:id="rId4" action="ppaction://hlinksldjump"/>
          </p:cNvPr>
          <p:cNvSpPr/>
          <p:nvPr/>
        </p:nvSpPr>
        <p:spPr>
          <a:xfrm>
            <a:off x="2050471" y="3226401"/>
            <a:ext cx="857134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ת"ש</a:t>
            </a:r>
            <a:r>
              <a:rPr lang="he-IL" dirty="0"/>
              <a:t>: גר שהיה לידתו בקדושה והורתו שלא בקדושה - יש לו שאר האם ואין לו שאר האב; כיצד? נשא אחותו מן האם - יוציא, מן האב - יקיים, אחות האב מן האם – יוציא, אחות האם מן האם יוציא</a:t>
            </a:r>
          </a:p>
          <a:p>
            <a:r>
              <a:rPr lang="he-IL" dirty="0"/>
              <a:t>מן האב - רבי מאיר אומר יוציא וחכמים אומרים </a:t>
            </a:r>
            <a:r>
              <a:rPr lang="he-IL" dirty="0" smtClean="0"/>
              <a:t>יקיים</a:t>
            </a:r>
            <a:endParaRPr lang="he-IL" dirty="0"/>
          </a:p>
        </p:txBody>
      </p:sp>
      <p:sp>
        <p:nvSpPr>
          <p:cNvPr id="7" name="מלבן 6">
            <a:hlinkClick r:id="rId5" action="ppaction://hlinksldjump"/>
          </p:cNvPr>
          <p:cNvSpPr/>
          <p:nvPr/>
        </p:nvSpPr>
        <p:spPr>
          <a:xfrm>
            <a:off x="3699164" y="4438431"/>
            <a:ext cx="692265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 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חמש נשים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שנתערבו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ולדותיהן,  הגדילו התערובות,  ונשאו נשים ומתו,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ארבעה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לאחת ואחד מייבם אותה הוא ושלשה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לאחת ואחד מייבם </a:t>
            </a:r>
            <a:endParaRPr lang="he-IL" dirty="0" smtClean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נמצאו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ארבע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חליצות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וייבום לכל אחת ואחת: </a:t>
            </a:r>
            <a:endParaRPr lang="he-IL" dirty="0"/>
          </a:p>
        </p:txBody>
      </p:sp>
      <p:sp>
        <p:nvSpPr>
          <p:cNvPr id="8" name="מלבן 7">
            <a:hlinkClick r:id="rId6" action="ppaction://hlinksldjump"/>
          </p:cNvPr>
          <p:cNvSpPr/>
          <p:nvPr/>
        </p:nvSpPr>
        <p:spPr>
          <a:xfrm>
            <a:off x="3528291" y="5650461"/>
            <a:ext cx="709352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מקצתן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ומקצתן שאין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ושאין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 מאי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?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 רב ספרא:  הכי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מקצתן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האב ומקצתן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האם 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– </a:t>
            </a:r>
          </a:p>
          <a:p>
            <a:pPr algn="ctr"/>
            <a:r>
              <a:rPr lang="he-IL" dirty="0" err="1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מן האם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353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592621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3047999" y="94872"/>
            <a:ext cx="8007927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צ"ח   א</a:t>
            </a:r>
          </a:p>
          <a:p>
            <a:pPr algn="ctr"/>
            <a:r>
              <a:rPr lang="he-IL" dirty="0"/>
              <a:t>ת"ש: גר שהיה לידתו בקדושה והורתו שלא בקדושה - יש לו שאר האם ואין לו שאר האב; כיצד? נשא אחותו מן האם - יוציא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2078380" y="1397842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4336015" y="3220483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134510" y="5437707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017545" y="5160708"/>
            <a:ext cx="1148167" cy="1092200"/>
            <a:chOff x="7741009" y="2738648"/>
            <a:chExt cx="1092200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8264254" y="1297627"/>
            <a:ext cx="1106818" cy="927936"/>
            <a:chOff x="5473700" y="2876550"/>
            <a:chExt cx="1244600" cy="11049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0551478" y="2990849"/>
            <a:ext cx="934053" cy="990600"/>
            <a:chOff x="5147576" y="4839179"/>
            <a:chExt cx="723900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6267513" y="3061729"/>
            <a:ext cx="1155700" cy="990600"/>
            <a:chOff x="7695484" y="1138474"/>
            <a:chExt cx="1155700" cy="9906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18576945">
            <a:off x="9503130" y="2022938"/>
            <a:ext cx="756430" cy="1599062"/>
            <a:chOff x="8712679" y="2668192"/>
            <a:chExt cx="756430" cy="661604"/>
          </a:xfrm>
        </p:grpSpPr>
        <p:sp>
          <p:nvSpPr>
            <p:cNvPr id="28" name="חץ למטה 2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2739908">
            <a:off x="7607033" y="1947221"/>
            <a:ext cx="722050" cy="169318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1" name="חץ למטה 3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3" name="קבוצה 32"/>
          <p:cNvGrpSpPr/>
          <p:nvPr/>
        </p:nvGrpSpPr>
        <p:grpSpPr>
          <a:xfrm rot="20276046">
            <a:off x="6809801" y="4044384"/>
            <a:ext cx="722050" cy="12191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4" name="חץ למטה 3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6" name="קבוצה 35"/>
          <p:cNvGrpSpPr/>
          <p:nvPr/>
        </p:nvGrpSpPr>
        <p:grpSpPr>
          <a:xfrm rot="8785986">
            <a:off x="7642924" y="4555394"/>
            <a:ext cx="3517435" cy="599313"/>
            <a:chOff x="3338940" y="3826038"/>
            <a:chExt cx="1079232" cy="59931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7" name="קבוצה 3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9" name="חץ ימינה 3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 rot="10714071">
              <a:off x="3464122" y="3826038"/>
              <a:ext cx="954050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– רבקה אחותו מן האם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7415742" y="3365367"/>
            <a:ext cx="291293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נשא את אחותו מן האם</a:t>
            </a:r>
          </a:p>
          <a:p>
            <a:pPr algn="ctr"/>
            <a:r>
              <a:rPr lang="he-IL" dirty="0"/>
              <a:t>הדין: יוציא</a:t>
            </a:r>
          </a:p>
        </p:txBody>
      </p:sp>
      <p:grpSp>
        <p:nvGrpSpPr>
          <p:cNvPr id="42" name="קבוצה 41"/>
          <p:cNvGrpSpPr/>
          <p:nvPr/>
        </p:nvGrpSpPr>
        <p:grpSpPr>
          <a:xfrm>
            <a:off x="2966" y="3508908"/>
            <a:ext cx="1016000" cy="889000"/>
            <a:chOff x="4167637" y="3734998"/>
            <a:chExt cx="1016000" cy="8890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2739908">
            <a:off x="1220566" y="2277484"/>
            <a:ext cx="722050" cy="184555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 rot="18576945">
            <a:off x="3280606" y="2201781"/>
            <a:ext cx="756430" cy="1913214"/>
            <a:chOff x="8712679" y="2668192"/>
            <a:chExt cx="756430" cy="661604"/>
          </a:xfrm>
        </p:grpSpPr>
        <p:sp>
          <p:nvSpPr>
            <p:cNvPr id="49" name="חץ למטה 4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18818062">
            <a:off x="745494" y="4361855"/>
            <a:ext cx="722050" cy="12191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2" name="חץ למטה 5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4" name="קבוצה 53"/>
          <p:cNvGrpSpPr/>
          <p:nvPr/>
        </p:nvGrpSpPr>
        <p:grpSpPr>
          <a:xfrm rot="8595426">
            <a:off x="1936344" y="4845878"/>
            <a:ext cx="3064927" cy="573531"/>
            <a:chOff x="3338940" y="3851820"/>
            <a:chExt cx="1020879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5" name="קבוצה 5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7" name="חץ ימינה 5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 rot="10739036">
              <a:off x="3405769" y="3985841"/>
              <a:ext cx="95405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– שרה אחותו מן </a:t>
              </a:r>
              <a:r>
                <a:rPr lang="he-IL" sz="1400" dirty="0" smtClean="0"/>
                <a:t>האב</a:t>
              </a:r>
              <a:endParaRPr lang="he-IL" sz="1400" dirty="0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1140680" y="3700955"/>
            <a:ext cx="291293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נשא את אחותו מן האב</a:t>
            </a:r>
          </a:p>
          <a:p>
            <a:pPr algn="ctr"/>
            <a:r>
              <a:rPr lang="he-IL" dirty="0"/>
              <a:t>הדין: יקיים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8678" y="580436"/>
            <a:ext cx="22266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, מן האב - יקיים,</a:t>
            </a:r>
          </a:p>
        </p:txBody>
      </p:sp>
      <p:sp>
        <p:nvSpPr>
          <p:cNvPr id="61" name="TextBox 60">
            <a:hlinkClick r:id="rId7" action="ppaction://hlinksldjump"/>
          </p:cNvPr>
          <p:cNvSpPr txBox="1"/>
          <p:nvPr/>
        </p:nvSpPr>
        <p:spPr>
          <a:xfrm>
            <a:off x="4662943" y="5672217"/>
            <a:ext cx="158787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7" action="ppaction://hlinksldjump"/>
              </a:rPr>
              <a:t>להמשך ת"ש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9315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9" grpId="0" animBg="1"/>
      <p:bldP spid="60" grpId="0"/>
      <p:bldP spid="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336800" y="144123"/>
            <a:ext cx="8719127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צ"ח   ב</a:t>
            </a:r>
          </a:p>
          <a:p>
            <a:r>
              <a:rPr lang="he-IL" dirty="0"/>
              <a:t>ת"ש: גר שהיה לידתו בקדושה והורתו שלא בקדושה - יש לו שאר האם ואין לו שאר האב; כיצד? נשא אחותו מן האם - יוציא, מן האב - יקיים, אחות האב מן האם – יוציא,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9073" y="614342"/>
            <a:ext cx="36668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אחות האם מן האם יוציא</a:t>
            </a:r>
          </a:p>
        </p:txBody>
      </p:sp>
      <p:grpSp>
        <p:nvGrpSpPr>
          <p:cNvPr id="7" name="קבוצה 6"/>
          <p:cNvGrpSpPr/>
          <p:nvPr/>
        </p:nvGrpSpPr>
        <p:grpSpPr>
          <a:xfrm>
            <a:off x="2078380" y="1397842"/>
            <a:ext cx="1148167" cy="1092200"/>
            <a:chOff x="7741009" y="2738648"/>
            <a:chExt cx="1092200" cy="10922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4336015" y="3220483"/>
            <a:ext cx="1106818" cy="927936"/>
            <a:chOff x="5473700" y="2876550"/>
            <a:chExt cx="1244600" cy="11049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1134510" y="5437707"/>
            <a:ext cx="1155700" cy="990600"/>
            <a:chOff x="7695484" y="1138474"/>
            <a:chExt cx="1155700" cy="9906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7017545" y="5160708"/>
            <a:ext cx="1148167" cy="1092200"/>
            <a:chOff x="7741009" y="2738648"/>
            <a:chExt cx="1092200" cy="10922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8264254" y="1297627"/>
            <a:ext cx="1106818" cy="927936"/>
            <a:chOff x="5473700" y="2876550"/>
            <a:chExt cx="1244600" cy="1104900"/>
          </a:xfrm>
        </p:grpSpPr>
        <p:pic>
          <p:nvPicPr>
            <p:cNvPr id="20" name="תמונה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10503498" y="2990302"/>
            <a:ext cx="934053" cy="990600"/>
            <a:chOff x="5147576" y="4839179"/>
            <a:chExt cx="723900" cy="8890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5" name="קבוצה 24"/>
          <p:cNvGrpSpPr/>
          <p:nvPr/>
        </p:nvGrpSpPr>
        <p:grpSpPr>
          <a:xfrm rot="18576945">
            <a:off x="9503130" y="2022938"/>
            <a:ext cx="756430" cy="1599062"/>
            <a:chOff x="8712679" y="2668192"/>
            <a:chExt cx="756430" cy="661604"/>
          </a:xfrm>
        </p:grpSpPr>
        <p:sp>
          <p:nvSpPr>
            <p:cNvPr id="26" name="חץ למטה 2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 rot="2739908">
            <a:off x="7607032" y="1947222"/>
            <a:ext cx="722050" cy="169318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2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 rot="20276046">
            <a:off x="6809801" y="4044384"/>
            <a:ext cx="722050" cy="12191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 rot="8785986">
            <a:off x="7635796" y="4557544"/>
            <a:ext cx="3517435" cy="573531"/>
            <a:chOff x="3338940" y="3851820"/>
            <a:chExt cx="1079232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 rot="10714071">
              <a:off x="3464122" y="3933760"/>
              <a:ext cx="95405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– רבקה אחות האם  מן האם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7263569" y="3328698"/>
            <a:ext cx="323124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נשא את אחות האם מן האם</a:t>
            </a:r>
          </a:p>
          <a:p>
            <a:pPr algn="ctr"/>
            <a:r>
              <a:rPr lang="he-IL" dirty="0"/>
              <a:t>הדין: יוציא</a:t>
            </a:r>
          </a:p>
        </p:txBody>
      </p:sp>
      <p:grpSp>
        <p:nvGrpSpPr>
          <p:cNvPr id="40" name="קבוצה 39"/>
          <p:cNvGrpSpPr/>
          <p:nvPr/>
        </p:nvGrpSpPr>
        <p:grpSpPr>
          <a:xfrm rot="2739908">
            <a:off x="1220566" y="2277484"/>
            <a:ext cx="722050" cy="184555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 rot="18576945">
            <a:off x="3280606" y="2201781"/>
            <a:ext cx="756430" cy="1913214"/>
            <a:chOff x="8712679" y="2668192"/>
            <a:chExt cx="756430" cy="661604"/>
          </a:xfrm>
        </p:grpSpPr>
        <p:sp>
          <p:nvSpPr>
            <p:cNvPr id="44" name="חץ למטה 4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 rot="18818062">
            <a:off x="745494" y="4361855"/>
            <a:ext cx="722050" cy="12191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/>
          <p:cNvGrpSpPr/>
          <p:nvPr/>
        </p:nvGrpSpPr>
        <p:grpSpPr>
          <a:xfrm rot="8595426">
            <a:off x="1936344" y="4845878"/>
            <a:ext cx="3064927" cy="573531"/>
            <a:chOff x="3338940" y="3851820"/>
            <a:chExt cx="1020879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0" name="קבוצה 4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2" name="חץ ימינה 5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 rot="10739036">
              <a:off x="3405769" y="3985841"/>
              <a:ext cx="95405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– שרה אחות  מן </a:t>
              </a:r>
              <a:r>
                <a:rPr lang="he-IL" sz="1400" dirty="0" smtClean="0"/>
                <a:t>האב</a:t>
              </a:r>
              <a:endParaRPr lang="he-IL" sz="1400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977108" y="3250120"/>
            <a:ext cx="3289943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נשא את אחות האב מן האב</a:t>
            </a:r>
          </a:p>
          <a:p>
            <a:pPr algn="ctr"/>
            <a:r>
              <a:rPr lang="he-IL" dirty="0"/>
              <a:t>הדין:</a:t>
            </a:r>
          </a:p>
          <a:p>
            <a:pPr algn="ctr"/>
            <a:r>
              <a:rPr lang="he-IL" dirty="0"/>
              <a:t>רבי מאיר – יוציא</a:t>
            </a:r>
          </a:p>
          <a:p>
            <a:pPr algn="ctr"/>
            <a:r>
              <a:rPr lang="he-IL" dirty="0"/>
              <a:t>חכמים - יקיים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930959" y="4772124"/>
            <a:ext cx="158787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להמשך ת"ש לחץ על התמונה</a:t>
            </a:r>
          </a:p>
        </p:txBody>
      </p:sp>
      <p:grpSp>
        <p:nvGrpSpPr>
          <p:cNvPr id="56" name="קבוצה 55"/>
          <p:cNvGrpSpPr/>
          <p:nvPr/>
        </p:nvGrpSpPr>
        <p:grpSpPr>
          <a:xfrm>
            <a:off x="6348683" y="3091902"/>
            <a:ext cx="889000" cy="889000"/>
            <a:chOff x="1327894" y="2176378"/>
            <a:chExt cx="889000" cy="889000"/>
          </a:xfrm>
        </p:grpSpPr>
        <p:pic>
          <p:nvPicPr>
            <p:cNvPr id="57" name="תמונה 5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58" name="TextBox 57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33073" y="3592374"/>
            <a:ext cx="1016000" cy="889000"/>
            <a:chOff x="4167637" y="3734998"/>
            <a:chExt cx="1016000" cy="889000"/>
          </a:xfrm>
        </p:grpSpPr>
        <p:pic>
          <p:nvPicPr>
            <p:cNvPr id="60" name="תמונה 5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2812089" y="1061946"/>
            <a:ext cx="471258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רבי מאיר אומר יוציא וחכמים אומרים יקיים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472709" y="1066787"/>
            <a:ext cx="9196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מן האב,</a:t>
            </a:r>
          </a:p>
        </p:txBody>
      </p:sp>
      <p:pic>
        <p:nvPicPr>
          <p:cNvPr id="64" name="תצוגת שקופית 25">
            <a:hlinkClick r:id="rId8" action="ppaction://hlinksldjump"/>
            <a:extLst>
              <a:ext uri="{FF2B5EF4-FFF2-40B4-BE49-F238E27FC236}">
                <a16:creationId xmlns:a16="http://schemas.microsoft.com/office/drawing/2014/main" id="{D7942C5F-DE7E-46A2-A381-EA111036C6CE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65920" y="5548630"/>
            <a:ext cx="2316480" cy="130302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</p:spTree>
    <p:extLst>
      <p:ext uri="{BB962C8B-B14F-4D97-AF65-F5344CB8AC3E}">
        <p14:creationId xmlns:p14="http://schemas.microsoft.com/office/powerpoint/2010/main" val="78605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5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25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75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1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9" grpId="0" animBg="1"/>
      <p:bldP spid="54" grpId="0" animBg="1"/>
      <p:bldP spid="55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484582" y="67566"/>
            <a:ext cx="8571345" cy="14157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צ"ח   ב</a:t>
            </a:r>
          </a:p>
          <a:p>
            <a:r>
              <a:rPr lang="he-IL" dirty="0"/>
              <a:t>ת"ש: גר שהיה לידתו בקדושה והורתו שלא בקדושה - יש לו שאר האם ואין לו שאר האב; כיצד? נשא אחותו מן האם - יוציא, מן האב - יקיים, אחות האב מן האם – יוציא, אחות האם מן האם יוציא</a:t>
            </a:r>
          </a:p>
          <a:p>
            <a:r>
              <a:rPr lang="he-IL" dirty="0"/>
              <a:t>מן האב - רבי מאיר אומר יוציא וחכמים אומרים יקיים</a:t>
            </a:r>
          </a:p>
          <a:p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4038600" y="847451"/>
            <a:ext cx="2178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מותר באשת אחיו מאמו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4363509" y="1092777"/>
            <a:ext cx="40755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ובאשת אחי אביו ושאר כל העריות מותרות לו 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6296234" y="2713056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264254" y="1566809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8716174" y="5290527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10070716" y="3101146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 rot="3086699">
            <a:off x="7532132" y="2281498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1" name="חץ למטה 2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3" name="קבוצה 22"/>
          <p:cNvGrpSpPr/>
          <p:nvPr/>
        </p:nvGrpSpPr>
        <p:grpSpPr>
          <a:xfrm rot="18264629">
            <a:off x="9174553" y="4590579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 rot="18588743">
            <a:off x="9416548" y="2352342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2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>
            <a:off x="10939052" y="2875988"/>
            <a:ext cx="1072097" cy="1323439"/>
            <a:chOff x="1117008" y="4316375"/>
            <a:chExt cx="1117699" cy="2012146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1117008" y="4316375"/>
              <a:ext cx="1033271" cy="201214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או התגרש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13435582">
            <a:off x="6665420" y="4452980"/>
            <a:ext cx="245157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 rot="10783929">
              <a:off x="3500133" y="4014495"/>
              <a:ext cx="844952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אשת אחיו מאמו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3332493" y="2367716"/>
            <a:ext cx="1148167" cy="1092200"/>
            <a:chOff x="7741009" y="2738648"/>
            <a:chExt cx="1092200" cy="10922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510551" y="4801956"/>
            <a:ext cx="939800" cy="990600"/>
            <a:chOff x="4794371" y="3098561"/>
            <a:chExt cx="939800" cy="9906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3927251" y="4872908"/>
            <a:ext cx="1106818" cy="927936"/>
            <a:chOff x="5473700" y="2876550"/>
            <a:chExt cx="1244600" cy="110490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439511" y="2392112"/>
            <a:ext cx="1155700" cy="990600"/>
            <a:chOff x="7695484" y="1138474"/>
            <a:chExt cx="1155700" cy="9906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14851816">
            <a:off x="3490938" y="3912662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2" name="קבוצה 5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4" name="חץ ימינה 5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 rot="10825637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6" name="קבוצה 55"/>
          <p:cNvGrpSpPr/>
          <p:nvPr/>
        </p:nvGrpSpPr>
        <p:grpSpPr>
          <a:xfrm>
            <a:off x="4365415" y="1812210"/>
            <a:ext cx="1072097" cy="1323439"/>
            <a:chOff x="1117008" y="4316375"/>
            <a:chExt cx="1117699" cy="2012146"/>
          </a:xfrm>
        </p:grpSpPr>
        <p:pic>
          <p:nvPicPr>
            <p:cNvPr id="57" name="תמונה 5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8" name="TextBox 57"/>
            <p:cNvSpPr txBox="1"/>
            <p:nvPr/>
          </p:nvSpPr>
          <p:spPr>
            <a:xfrm>
              <a:off x="1117008" y="4316375"/>
              <a:ext cx="1033271" cy="201214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או התגרש</a:t>
              </a: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656336" y="3447995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0" name="חץ למטה 5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2" name="קבוצה 61"/>
          <p:cNvGrpSpPr/>
          <p:nvPr/>
        </p:nvGrpSpPr>
        <p:grpSpPr>
          <a:xfrm rot="10800000">
            <a:off x="1595878" y="5271298"/>
            <a:ext cx="245157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3" name="קבוצה 6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5" name="חץ ימינה 6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 rot="10783929">
              <a:off x="3500133" y="4014495"/>
              <a:ext cx="844952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אשת אחי אביו </a:t>
              </a:r>
            </a:p>
          </p:txBody>
        </p:sp>
      </p:grpSp>
      <p:grpSp>
        <p:nvGrpSpPr>
          <p:cNvPr id="67" name="קבוצה 66"/>
          <p:cNvGrpSpPr/>
          <p:nvPr/>
        </p:nvGrpSpPr>
        <p:grpSpPr>
          <a:xfrm>
            <a:off x="1629440" y="2653572"/>
            <a:ext cx="1821574" cy="696877"/>
            <a:chOff x="8202961" y="3266592"/>
            <a:chExt cx="1821574" cy="696877"/>
          </a:xfrm>
        </p:grpSpPr>
        <p:sp>
          <p:nvSpPr>
            <p:cNvPr id="68" name="חץ למעלה-למטה 67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7367326" y="3367091"/>
            <a:ext cx="296242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נשא את אשת אחיו מאמו</a:t>
            </a:r>
          </a:p>
          <a:p>
            <a:pPr algn="ctr"/>
            <a:r>
              <a:rPr lang="he-IL" dirty="0"/>
              <a:t>הדין:  מותר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176629" y="4258044"/>
            <a:ext cx="296242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לוי נשא את אשת אחי אביו</a:t>
            </a:r>
          </a:p>
          <a:p>
            <a:pPr algn="ctr"/>
            <a:r>
              <a:rPr lang="he-IL" dirty="0"/>
              <a:t>הדין:  מותר</a:t>
            </a:r>
          </a:p>
        </p:txBody>
      </p:sp>
      <p:sp>
        <p:nvSpPr>
          <p:cNvPr id="72" name="לחצן פעולה: בית 71">
            <a:hlinkClick r:id="" action="ppaction://hlinkshowjump?jump=firstslide" highlightClick="1"/>
          </p:cNvPr>
          <p:cNvSpPr/>
          <p:nvPr/>
        </p:nvSpPr>
        <p:spPr>
          <a:xfrm>
            <a:off x="6253017" y="5261029"/>
            <a:ext cx="480291" cy="6525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385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75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75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0" grpId="0" animBg="1"/>
      <p:bldP spid="71" grpId="0" animBg="1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ציין מיקום של תאריך 1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כ"ח.ניסן.תשפ"ב</a:t>
            </a:fld>
            <a:endParaRPr lang="he-IL"/>
          </a:p>
        </p:txBody>
      </p:sp>
      <p:sp>
        <p:nvSpPr>
          <p:cNvPr id="6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7" name="מציין מיקום של מספר שקופית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5</a:t>
            </a:fld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923636" y="0"/>
            <a:ext cx="10612582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צ"ח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  חמש נשים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שנתערבו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ולדותיהן,  הגדילו התערובות,  ונשאו נשים ומתו,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ארבעה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לאחת ואחד מייבם אותה הוא ושלשה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לאחת ואחד מייבם נמצאו ארבע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חליצות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וייבום לכל אחת ואחת: 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8898211" y="2610326"/>
            <a:ext cx="1117731" cy="1092200"/>
            <a:chOff x="7741009" y="2738648"/>
            <a:chExt cx="1092200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4130139" y="2769210"/>
            <a:ext cx="939800" cy="990600"/>
            <a:chOff x="4794371" y="3098561"/>
            <a:chExt cx="9398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-42481" y="3198442"/>
            <a:ext cx="922242" cy="911798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777698" y="1338716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0343756" y="1301577"/>
            <a:ext cx="1106818" cy="927936"/>
            <a:chOff x="5473700" y="2876550"/>
            <a:chExt cx="1244600" cy="11049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529690" y="1416690"/>
            <a:ext cx="761162" cy="889000"/>
            <a:chOff x="4565410" y="4442364"/>
            <a:chExt cx="761162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7826790" y="1149153"/>
            <a:ext cx="934053" cy="990600"/>
            <a:chOff x="5147576" y="4839179"/>
            <a:chExt cx="723900" cy="8890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2712312" y="1439074"/>
            <a:ext cx="889000" cy="889000"/>
            <a:chOff x="1327894" y="2176378"/>
            <a:chExt cx="889000" cy="8890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6867384" y="2605488"/>
            <a:ext cx="1044948" cy="990600"/>
            <a:chOff x="7695484" y="1138474"/>
            <a:chExt cx="1155700" cy="9906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1689845" y="2817781"/>
            <a:ext cx="1046568" cy="914400"/>
            <a:chOff x="3882065" y="2853382"/>
            <a:chExt cx="1243670" cy="9144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2065" y="2853382"/>
              <a:ext cx="1243670" cy="9144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4069905" y="3444429"/>
              <a:ext cx="709344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1093355">
            <a:off x="302284" y="2067541"/>
            <a:ext cx="616288" cy="1138116"/>
            <a:chOff x="6171269" y="3626984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0" name="חץ למטה 39"/>
            <p:cNvSpPr/>
            <p:nvPr/>
          </p:nvSpPr>
          <p:spPr>
            <a:xfrm>
              <a:off x="6171269" y="3626984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51557" y="3838034"/>
              <a:ext cx="405190" cy="27298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000" dirty="0" smtClean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000" dirty="0" smtClean="0">
                  <a:solidFill>
                    <a:srgbClr val="FFFF00"/>
                  </a:solidFill>
                </a:rPr>
                <a:t>וודאי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 rot="20384699">
            <a:off x="11067653" y="2189156"/>
            <a:ext cx="616288" cy="1416826"/>
            <a:chOff x="6134941" y="3648851"/>
            <a:chExt cx="577970" cy="776500"/>
          </a:xfrm>
          <a:solidFill>
            <a:schemeClr val="accent2">
              <a:lumMod val="75000"/>
            </a:schemeClr>
          </a:solidFill>
        </p:grpSpPr>
        <p:sp>
          <p:nvSpPr>
            <p:cNvPr id="43" name="חץ למטה 4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293719" y="3794802"/>
              <a:ext cx="301509" cy="1679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rgbClr val="FFFF00"/>
                  </a:solidFill>
                </a:rPr>
                <a:t>בן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11067656" y="3564140"/>
            <a:ext cx="1024400" cy="1092200"/>
            <a:chOff x="7741009" y="2738648"/>
            <a:chExt cx="1092200" cy="109220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משה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 flipH="1">
            <a:off x="5758232" y="3596088"/>
            <a:ext cx="822117" cy="990600"/>
            <a:chOff x="4794371" y="3098561"/>
            <a:chExt cx="946434" cy="9906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5154208" y="375436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יצחק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קבוצה 50"/>
          <p:cNvGrpSpPr/>
          <p:nvPr/>
        </p:nvGrpSpPr>
        <p:grpSpPr>
          <a:xfrm>
            <a:off x="1069169" y="3719845"/>
            <a:ext cx="869970" cy="889000"/>
            <a:chOff x="4167637" y="3734998"/>
            <a:chExt cx="1016000" cy="889000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flipH="1">
            <a:off x="8451542" y="3566365"/>
            <a:ext cx="896416" cy="990600"/>
            <a:chOff x="7695484" y="1138474"/>
            <a:chExt cx="1155700" cy="990600"/>
          </a:xfrm>
        </p:grpSpPr>
        <p:pic>
          <p:nvPicPr>
            <p:cNvPr id="55" name="תמונה 5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יעקב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 rot="20917378">
            <a:off x="8316016" y="2027805"/>
            <a:ext cx="616288" cy="1579952"/>
            <a:chOff x="6134941" y="3648851"/>
            <a:chExt cx="577970" cy="776500"/>
          </a:xfrm>
          <a:solidFill>
            <a:schemeClr val="accent2">
              <a:lumMod val="75000"/>
            </a:schemeClr>
          </a:solidFill>
        </p:grpSpPr>
        <p:sp>
          <p:nvSpPr>
            <p:cNvPr id="58" name="חץ למטה 5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293719" y="3794802"/>
              <a:ext cx="301509" cy="1679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rgbClr val="FFFF00"/>
                  </a:solidFill>
                </a:rPr>
                <a:t>בן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קבוצה 59"/>
          <p:cNvGrpSpPr/>
          <p:nvPr/>
        </p:nvGrpSpPr>
        <p:grpSpPr>
          <a:xfrm rot="20078678">
            <a:off x="5617106" y="2335419"/>
            <a:ext cx="616288" cy="1278921"/>
            <a:chOff x="6134941" y="3648851"/>
            <a:chExt cx="577970" cy="776500"/>
          </a:xfrm>
          <a:solidFill>
            <a:schemeClr val="accent2">
              <a:lumMod val="75000"/>
            </a:schemeClr>
          </a:solidFill>
        </p:grpSpPr>
        <p:sp>
          <p:nvSpPr>
            <p:cNvPr id="61" name="חץ למטה 6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293719" y="3794802"/>
              <a:ext cx="301509" cy="1679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rgbClr val="FFFF00"/>
                  </a:solidFill>
                </a:rPr>
                <a:t>בן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3" name="קבוצה 62"/>
          <p:cNvGrpSpPr/>
          <p:nvPr/>
        </p:nvGrpSpPr>
        <p:grpSpPr>
          <a:xfrm rot="20859667">
            <a:off x="3234144" y="2233399"/>
            <a:ext cx="616288" cy="1452866"/>
            <a:chOff x="6134941" y="3648851"/>
            <a:chExt cx="577970" cy="776500"/>
          </a:xfrm>
          <a:solidFill>
            <a:schemeClr val="accent2">
              <a:lumMod val="75000"/>
            </a:schemeClr>
          </a:solidFill>
        </p:grpSpPr>
        <p:sp>
          <p:nvSpPr>
            <p:cNvPr id="64" name="חץ למטה 6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293719" y="3794802"/>
              <a:ext cx="301509" cy="1679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rgbClr val="FFFF00"/>
                  </a:solidFill>
                </a:rPr>
                <a:t>בן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6" name="קבוצה 65"/>
          <p:cNvGrpSpPr/>
          <p:nvPr/>
        </p:nvGrpSpPr>
        <p:grpSpPr>
          <a:xfrm rot="20970074">
            <a:off x="1052707" y="2132142"/>
            <a:ext cx="616288" cy="1746863"/>
            <a:chOff x="6134941" y="3648851"/>
            <a:chExt cx="577970" cy="776500"/>
          </a:xfrm>
          <a:solidFill>
            <a:schemeClr val="accent2">
              <a:lumMod val="75000"/>
            </a:schemeClr>
          </a:solidFill>
        </p:grpSpPr>
        <p:sp>
          <p:nvSpPr>
            <p:cNvPr id="67" name="חץ למטה 6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293719" y="3794802"/>
              <a:ext cx="301509" cy="16798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rgbClr val="FFFF00"/>
                  </a:solidFill>
                </a:rPr>
                <a:t>בן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9" name="קבוצה 68"/>
          <p:cNvGrpSpPr/>
          <p:nvPr/>
        </p:nvGrpSpPr>
        <p:grpSpPr>
          <a:xfrm>
            <a:off x="3310973" y="3606669"/>
            <a:ext cx="904729" cy="931461"/>
            <a:chOff x="4042554" y="2854245"/>
            <a:chExt cx="1104900" cy="931461"/>
          </a:xfrm>
        </p:grpSpPr>
        <p:pic>
          <p:nvPicPr>
            <p:cNvPr id="70" name="תמונה 69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71" name="TextBox 70"/>
            <p:cNvSpPr txBox="1"/>
            <p:nvPr/>
          </p:nvSpPr>
          <p:spPr>
            <a:xfrm>
              <a:off x="4075362" y="3508707"/>
              <a:ext cx="69391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נפתלי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 flipH="1">
            <a:off x="3828689" y="4599844"/>
            <a:ext cx="3996807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הילדים </a:t>
            </a:r>
            <a:r>
              <a:rPr lang="he-IL" dirty="0" smtClean="0"/>
              <a:t>התערבבו</a:t>
            </a:r>
          </a:p>
          <a:p>
            <a:r>
              <a:rPr lang="he-IL" dirty="0" smtClean="0"/>
              <a:t>לכל אחד אח מן האב אך איננו יודע מי הוא</a:t>
            </a:r>
            <a:endParaRPr lang="he-IL" dirty="0"/>
          </a:p>
        </p:txBody>
      </p:sp>
      <p:grpSp>
        <p:nvGrpSpPr>
          <p:cNvPr id="73" name="קבוצה 72"/>
          <p:cNvGrpSpPr/>
          <p:nvPr/>
        </p:nvGrpSpPr>
        <p:grpSpPr>
          <a:xfrm>
            <a:off x="4758038" y="5291413"/>
            <a:ext cx="1274312" cy="1092200"/>
            <a:chOff x="5399538" y="2882900"/>
            <a:chExt cx="1274312" cy="1092200"/>
          </a:xfrm>
        </p:grpSpPr>
        <p:pic>
          <p:nvPicPr>
            <p:cNvPr id="74" name="תמונה 7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75" name="TextBox 7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76" name="קבוצה 75"/>
          <p:cNvGrpSpPr/>
          <p:nvPr/>
        </p:nvGrpSpPr>
        <p:grpSpPr>
          <a:xfrm>
            <a:off x="10368210" y="5405023"/>
            <a:ext cx="1106818" cy="927936"/>
            <a:chOff x="5473700" y="2876550"/>
            <a:chExt cx="1244600" cy="1104900"/>
          </a:xfrm>
        </p:grpSpPr>
        <p:pic>
          <p:nvPicPr>
            <p:cNvPr id="77" name="תמונה 7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78" name="TextBox 77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79" name="קבוצה 78"/>
          <p:cNvGrpSpPr/>
          <p:nvPr/>
        </p:nvGrpSpPr>
        <p:grpSpPr>
          <a:xfrm>
            <a:off x="344182" y="5403550"/>
            <a:ext cx="761162" cy="889000"/>
            <a:chOff x="4565410" y="4442364"/>
            <a:chExt cx="761162" cy="889000"/>
          </a:xfrm>
        </p:grpSpPr>
        <p:pic>
          <p:nvPicPr>
            <p:cNvPr id="80" name="תמונה 7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81" name="TextBox 80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82" name="קבוצה 81"/>
          <p:cNvGrpSpPr/>
          <p:nvPr/>
        </p:nvGrpSpPr>
        <p:grpSpPr>
          <a:xfrm>
            <a:off x="7597086" y="5297226"/>
            <a:ext cx="934053" cy="990600"/>
            <a:chOff x="5147576" y="4839179"/>
            <a:chExt cx="723900" cy="889000"/>
          </a:xfrm>
        </p:grpSpPr>
        <p:pic>
          <p:nvPicPr>
            <p:cNvPr id="83" name="תמונה 8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84" name="TextBox 8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85" name="קבוצה 84"/>
          <p:cNvGrpSpPr/>
          <p:nvPr/>
        </p:nvGrpSpPr>
        <p:grpSpPr>
          <a:xfrm>
            <a:off x="2501451" y="5326765"/>
            <a:ext cx="889000" cy="889000"/>
            <a:chOff x="1327894" y="2176378"/>
            <a:chExt cx="889000" cy="889000"/>
          </a:xfrm>
        </p:grpSpPr>
        <p:pic>
          <p:nvPicPr>
            <p:cNvPr id="86" name="תמונה 8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87" name="TextBox 86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88" name="קבוצה 87"/>
          <p:cNvGrpSpPr/>
          <p:nvPr/>
        </p:nvGrpSpPr>
        <p:grpSpPr>
          <a:xfrm rot="7234090" flipV="1">
            <a:off x="629529" y="4758782"/>
            <a:ext cx="1305995" cy="436378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9" name="קבוצה 8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91" name="חץ ימינה 9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93" name="קבוצה 92"/>
          <p:cNvGrpSpPr/>
          <p:nvPr/>
        </p:nvGrpSpPr>
        <p:grpSpPr>
          <a:xfrm rot="6738416" flipV="1">
            <a:off x="2725512" y="4760060"/>
            <a:ext cx="1305995" cy="476540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94" name="קבוצה 9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96" name="חץ ימינה 9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95" name="TextBox 94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98" name="קבוצה 97"/>
          <p:cNvGrpSpPr/>
          <p:nvPr/>
        </p:nvGrpSpPr>
        <p:grpSpPr>
          <a:xfrm rot="6647756" flipV="1">
            <a:off x="5191831" y="4914616"/>
            <a:ext cx="1305995" cy="456840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99" name="קבוצה 9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01" name="חץ ימינה 10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00" name="TextBox 9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03" name="קבוצה 102"/>
          <p:cNvGrpSpPr/>
          <p:nvPr/>
        </p:nvGrpSpPr>
        <p:grpSpPr>
          <a:xfrm rot="7234090" flipV="1">
            <a:off x="7905612" y="4754614"/>
            <a:ext cx="1182779" cy="469260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04" name="קבוצה 10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06" name="חץ ימינה 10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05" name="TextBox 104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08" name="קבוצה 107"/>
          <p:cNvGrpSpPr/>
          <p:nvPr/>
        </p:nvGrpSpPr>
        <p:grpSpPr>
          <a:xfrm rot="7234090" flipV="1">
            <a:off x="10433939" y="4665272"/>
            <a:ext cx="1267436" cy="496598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09" name="קבוצה 10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11" name="חץ ימינה 11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0" name="TextBox 10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13" name="קבוצה 112"/>
          <p:cNvGrpSpPr/>
          <p:nvPr/>
        </p:nvGrpSpPr>
        <p:grpSpPr>
          <a:xfrm>
            <a:off x="1808857" y="3872098"/>
            <a:ext cx="750343" cy="814683"/>
            <a:chOff x="1117008" y="4316375"/>
            <a:chExt cx="1117699" cy="1882580"/>
          </a:xfrm>
        </p:grpSpPr>
        <p:pic>
          <p:nvPicPr>
            <p:cNvPr id="114" name="תמונה 113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15" name="TextBox 114"/>
            <p:cNvSpPr txBox="1"/>
            <p:nvPr/>
          </p:nvSpPr>
          <p:spPr>
            <a:xfrm>
              <a:off x="1117008" y="4316375"/>
              <a:ext cx="1033272" cy="120906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grpSp>
        <p:nvGrpSpPr>
          <p:cNvPr id="116" name="קבוצה 115"/>
          <p:cNvGrpSpPr/>
          <p:nvPr/>
        </p:nvGrpSpPr>
        <p:grpSpPr>
          <a:xfrm>
            <a:off x="11638658" y="3788802"/>
            <a:ext cx="782229" cy="1014197"/>
            <a:chOff x="1117008" y="4316375"/>
            <a:chExt cx="1117699" cy="1882580"/>
          </a:xfrm>
        </p:grpSpPr>
        <p:pic>
          <p:nvPicPr>
            <p:cNvPr id="117" name="תמונה 11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18" name="TextBox 117"/>
            <p:cNvSpPr txBox="1"/>
            <p:nvPr/>
          </p:nvSpPr>
          <p:spPr>
            <a:xfrm>
              <a:off x="1117008" y="4316375"/>
              <a:ext cx="1033271" cy="79550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grpSp>
        <p:nvGrpSpPr>
          <p:cNvPr id="119" name="קבוצה 118"/>
          <p:cNvGrpSpPr/>
          <p:nvPr/>
        </p:nvGrpSpPr>
        <p:grpSpPr>
          <a:xfrm>
            <a:off x="9190726" y="3599327"/>
            <a:ext cx="833181" cy="1238220"/>
            <a:chOff x="1117008" y="4316375"/>
            <a:chExt cx="1117699" cy="1882580"/>
          </a:xfrm>
        </p:grpSpPr>
        <p:pic>
          <p:nvPicPr>
            <p:cNvPr id="120" name="תמונה 119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1" name="TextBox 12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22" name="קבוצה 121"/>
          <p:cNvGrpSpPr/>
          <p:nvPr/>
        </p:nvGrpSpPr>
        <p:grpSpPr>
          <a:xfrm>
            <a:off x="6445442" y="3626297"/>
            <a:ext cx="833181" cy="1238220"/>
            <a:chOff x="1117008" y="4316375"/>
            <a:chExt cx="1117699" cy="1882580"/>
          </a:xfrm>
        </p:grpSpPr>
        <p:pic>
          <p:nvPicPr>
            <p:cNvPr id="123" name="תמונה 122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4" name="TextBox 12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25" name="קבוצה 124"/>
          <p:cNvGrpSpPr/>
          <p:nvPr/>
        </p:nvGrpSpPr>
        <p:grpSpPr>
          <a:xfrm>
            <a:off x="3940927" y="3766863"/>
            <a:ext cx="747469" cy="1072059"/>
            <a:chOff x="1117008" y="4316375"/>
            <a:chExt cx="1117699" cy="1882580"/>
          </a:xfrm>
        </p:grpSpPr>
        <p:pic>
          <p:nvPicPr>
            <p:cNvPr id="126" name="תמונה 125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7" name="TextBox 126"/>
            <p:cNvSpPr txBox="1"/>
            <p:nvPr/>
          </p:nvSpPr>
          <p:spPr>
            <a:xfrm>
              <a:off x="1117008" y="4316375"/>
              <a:ext cx="1033271" cy="1263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/>
                <a:t>מת בלי ילדים</a:t>
              </a:r>
            </a:p>
          </p:txBody>
        </p:sp>
      </p:grpSp>
      <p:sp>
        <p:nvSpPr>
          <p:cNvPr id="128" name="TextBox 127"/>
          <p:cNvSpPr txBox="1"/>
          <p:nvPr/>
        </p:nvSpPr>
        <p:spPr>
          <a:xfrm>
            <a:off x="5233098" y="779643"/>
            <a:ext cx="3248901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חמשת הנשים זקוקות ליבום אך </a:t>
            </a:r>
            <a:r>
              <a:rPr lang="he-IL" dirty="0" smtClean="0"/>
              <a:t>אינן </a:t>
            </a:r>
            <a:r>
              <a:rPr lang="he-IL" dirty="0"/>
              <a:t>יודעות מי הם אחי בעליהן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8072346" y="4595122"/>
            <a:ext cx="390312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ארבעה אחים (ראובן שמעון לוי ויהודה) חולצים לשרה כי יתכן שהיא אשת האח וזקוקה לייבום וגד מייבם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7563168" y="5833171"/>
            <a:ext cx="447077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ועוד 3 אחים (ראובן שמעון ולוי) חולצים לרבקה ויהודה מייבם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164590" y="6254248"/>
            <a:ext cx="4835639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ויהודה (שייבמו) ועוד 2 (ראובן ושמעון) חולצים ולוי מייבם את לאה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927564" y="5915718"/>
            <a:ext cx="4340561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יהודה ולוי ועוד אחד (ראובן) חולצים ושמעון מייבם את חנה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69660" y="6329984"/>
            <a:ext cx="464267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4 האחים (גד יהודה לוי ושמעון) חולצים לרחל וראובן מייבם אותה</a:t>
            </a:r>
          </a:p>
        </p:txBody>
      </p:sp>
      <p:sp>
        <p:nvSpPr>
          <p:cNvPr id="134" name="לחצן פעולה: בית 133">
            <a:hlinkClick r:id="" action="ppaction://hlinkshowjump?jump=firstslide" highlightClick="1"/>
          </p:cNvPr>
          <p:cNvSpPr/>
          <p:nvPr/>
        </p:nvSpPr>
        <p:spPr>
          <a:xfrm>
            <a:off x="6580349" y="5370183"/>
            <a:ext cx="698274" cy="84558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35" name="קבוצה 134"/>
          <p:cNvGrpSpPr/>
          <p:nvPr/>
        </p:nvGrpSpPr>
        <p:grpSpPr>
          <a:xfrm rot="2099500">
            <a:off x="2528636" y="2209545"/>
            <a:ext cx="616288" cy="1138116"/>
            <a:chOff x="6171269" y="3626984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36" name="חץ למטה 135"/>
            <p:cNvSpPr/>
            <p:nvPr/>
          </p:nvSpPr>
          <p:spPr>
            <a:xfrm>
              <a:off x="6171269" y="3626984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6251557" y="3838034"/>
              <a:ext cx="405190" cy="27298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000" dirty="0" smtClean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000" dirty="0" smtClean="0">
                  <a:solidFill>
                    <a:srgbClr val="FFFF00"/>
                  </a:solidFill>
                </a:rPr>
                <a:t>וודאי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8" name="קבוצה 137"/>
          <p:cNvGrpSpPr/>
          <p:nvPr/>
        </p:nvGrpSpPr>
        <p:grpSpPr>
          <a:xfrm rot="1093355">
            <a:off x="4802590" y="2260516"/>
            <a:ext cx="616288" cy="1138116"/>
            <a:chOff x="6171269" y="3626984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39" name="חץ למטה 138"/>
            <p:cNvSpPr/>
            <p:nvPr/>
          </p:nvSpPr>
          <p:spPr>
            <a:xfrm>
              <a:off x="6171269" y="3626984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6251557" y="3838034"/>
              <a:ext cx="405190" cy="27298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000" dirty="0" smtClean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000" dirty="0" smtClean="0">
                  <a:solidFill>
                    <a:srgbClr val="FFFF00"/>
                  </a:solidFill>
                </a:rPr>
                <a:t>וודאי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41" name="קבוצה 140"/>
          <p:cNvGrpSpPr/>
          <p:nvPr/>
        </p:nvGrpSpPr>
        <p:grpSpPr>
          <a:xfrm rot="1093355">
            <a:off x="7648448" y="1931209"/>
            <a:ext cx="616288" cy="1138116"/>
            <a:chOff x="6171269" y="3626984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42" name="חץ למטה 141"/>
            <p:cNvSpPr/>
            <p:nvPr/>
          </p:nvSpPr>
          <p:spPr>
            <a:xfrm>
              <a:off x="6171269" y="3626984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6251557" y="3838034"/>
              <a:ext cx="405190" cy="27298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000" dirty="0" smtClean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000" dirty="0" smtClean="0">
                  <a:solidFill>
                    <a:srgbClr val="FFFF00"/>
                  </a:solidFill>
                </a:rPr>
                <a:t>וודאי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44" name="קבוצה 143"/>
          <p:cNvGrpSpPr/>
          <p:nvPr/>
        </p:nvGrpSpPr>
        <p:grpSpPr>
          <a:xfrm rot="2360306">
            <a:off x="9831099" y="1961092"/>
            <a:ext cx="616288" cy="1424302"/>
            <a:chOff x="6171269" y="3626984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45" name="חץ למטה 144"/>
            <p:cNvSpPr/>
            <p:nvPr/>
          </p:nvSpPr>
          <p:spPr>
            <a:xfrm>
              <a:off x="6171269" y="3626984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251557" y="3838034"/>
              <a:ext cx="405190" cy="27298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000" dirty="0" smtClean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000" dirty="0" smtClean="0">
                  <a:solidFill>
                    <a:srgbClr val="FFFF00"/>
                  </a:solidFill>
                </a:rPr>
                <a:t>וודאי</a:t>
              </a:r>
              <a:endParaRPr lang="he-IL" sz="9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336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1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1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1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1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1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1" dur="1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169045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519545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838201" y="57881"/>
            <a:ext cx="9848272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צ"ח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מקצתן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ומקצתן שאין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ושאין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,   מאי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?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 רב ספרא:  הכי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מקצתן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האב ומקצתן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האם -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האם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חולצין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מן האב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מייבמין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722483" y="1105253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454368" y="1243752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-73734" y="2889622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34111" y="1284764"/>
            <a:ext cx="1274312" cy="1092200"/>
            <a:chOff x="5399538" y="2882900"/>
            <a:chExt cx="1274312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270566" y="1335299"/>
            <a:ext cx="1106818" cy="927936"/>
            <a:chOff x="5473700" y="2876550"/>
            <a:chExt cx="1244600" cy="11049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8014764" y="1663363"/>
            <a:ext cx="761162" cy="889000"/>
            <a:chOff x="4565410" y="4442364"/>
            <a:chExt cx="761162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2409786" y="1312006"/>
            <a:ext cx="934053" cy="990600"/>
            <a:chOff x="5147576" y="4839179"/>
            <a:chExt cx="7239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1671236" y="6093217"/>
            <a:ext cx="591209" cy="736595"/>
            <a:chOff x="10518902" y="2114306"/>
            <a:chExt cx="901700" cy="8890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11185019" y="1922242"/>
            <a:ext cx="889000" cy="889000"/>
            <a:chOff x="1327894" y="2176378"/>
            <a:chExt cx="889000" cy="8890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4713014" y="2882869"/>
            <a:ext cx="1155700" cy="990600"/>
            <a:chOff x="7695484" y="1138474"/>
            <a:chExt cx="1155700" cy="9906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7857077" y="1544089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2989137" y="2829124"/>
            <a:ext cx="1170677" cy="914400"/>
            <a:chOff x="3976777" y="2854245"/>
            <a:chExt cx="1170677" cy="9144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20642858">
            <a:off x="8669623" y="1872133"/>
            <a:ext cx="130138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11880148">
            <a:off x="10143765" y="2039208"/>
            <a:ext cx="121144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5" name="קבוצה 4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7" name="חץ ימינה 4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 rot="1090521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9" name="קבוצה 48"/>
          <p:cNvGrpSpPr/>
          <p:nvPr/>
        </p:nvGrpSpPr>
        <p:grpSpPr>
          <a:xfrm>
            <a:off x="8912984" y="2894378"/>
            <a:ext cx="953110" cy="990600"/>
            <a:chOff x="9603173" y="2937869"/>
            <a:chExt cx="953110" cy="990600"/>
          </a:xfrm>
        </p:grpSpPr>
        <p:pic>
          <p:nvPicPr>
            <p:cNvPr id="50" name="תמונה 4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9787483" y="2937869"/>
              <a:ext cx="768800" cy="990600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9603173" y="3639130"/>
              <a:ext cx="64654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יוסף</a:t>
              </a:r>
            </a:p>
          </p:txBody>
        </p:sp>
      </p:grpSp>
      <p:grpSp>
        <p:nvGrpSpPr>
          <p:cNvPr id="52" name="קבוצה 51"/>
          <p:cNvGrpSpPr/>
          <p:nvPr/>
        </p:nvGrpSpPr>
        <p:grpSpPr>
          <a:xfrm rot="19420506">
            <a:off x="8563092" y="2280261"/>
            <a:ext cx="605126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3" name="חץ למטה 5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קבוצה 54"/>
          <p:cNvGrpSpPr/>
          <p:nvPr/>
        </p:nvGrpSpPr>
        <p:grpSpPr>
          <a:xfrm rot="2039604">
            <a:off x="9503985" y="2120363"/>
            <a:ext cx="605126" cy="98825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6" name="חץ למטה 5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קבוצה 57"/>
          <p:cNvGrpSpPr/>
          <p:nvPr/>
        </p:nvGrpSpPr>
        <p:grpSpPr>
          <a:xfrm rot="10194979">
            <a:off x="8640096" y="1359500"/>
            <a:ext cx="1359891" cy="573531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59" name="קבוצה 5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1" name="חץ ימינה 6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 rot="10966616">
              <a:off x="5628247" y="4797370"/>
              <a:ext cx="611055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גרש את רחל</a:t>
              </a:r>
            </a:p>
          </p:txBody>
        </p:sp>
      </p:grpSp>
      <p:grpSp>
        <p:nvGrpSpPr>
          <p:cNvPr id="63" name="קבוצה 62"/>
          <p:cNvGrpSpPr/>
          <p:nvPr/>
        </p:nvGrpSpPr>
        <p:grpSpPr>
          <a:xfrm rot="11880148">
            <a:off x="7181947" y="1731117"/>
            <a:ext cx="121144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4" name="קבוצה 6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6" name="חץ ימינה 6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 rot="1090521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8" name="קבוצה 67"/>
          <p:cNvGrpSpPr/>
          <p:nvPr/>
        </p:nvGrpSpPr>
        <p:grpSpPr>
          <a:xfrm flipH="1">
            <a:off x="7207645" y="2673048"/>
            <a:ext cx="1045501" cy="938073"/>
            <a:chOff x="4042554" y="2854245"/>
            <a:chExt cx="1290433" cy="938073"/>
          </a:xfrm>
        </p:grpSpPr>
        <p:pic>
          <p:nvPicPr>
            <p:cNvPr id="69" name="תמונה 68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4577813" y="3515319"/>
              <a:ext cx="75517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משה</a:t>
              </a:r>
            </a:p>
          </p:txBody>
        </p:sp>
      </p:grpSp>
      <p:grpSp>
        <p:nvGrpSpPr>
          <p:cNvPr id="71" name="קבוצה 70"/>
          <p:cNvGrpSpPr/>
          <p:nvPr/>
        </p:nvGrpSpPr>
        <p:grpSpPr>
          <a:xfrm rot="19420506">
            <a:off x="6769604" y="2024406"/>
            <a:ext cx="835257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72" name="חץ למטה 7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218832" y="3686225"/>
              <a:ext cx="365639" cy="38456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100" dirty="0">
                  <a:solidFill>
                    <a:srgbClr val="FFFF00"/>
                  </a:solidFill>
                </a:rPr>
                <a:t>מאשה </a:t>
              </a:r>
            </a:p>
            <a:p>
              <a:r>
                <a:rPr lang="he-IL" sz="1100" dirty="0">
                  <a:solidFill>
                    <a:srgbClr val="FFFF00"/>
                  </a:solidFill>
                </a:rPr>
                <a:t>אחרת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4" name="קבוצה 73"/>
          <p:cNvGrpSpPr/>
          <p:nvPr/>
        </p:nvGrpSpPr>
        <p:grpSpPr>
          <a:xfrm rot="1551119">
            <a:off x="497894" y="2219450"/>
            <a:ext cx="605126" cy="91807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75" name="חץ למטה 7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7" name="קבוצה 76"/>
          <p:cNvGrpSpPr/>
          <p:nvPr/>
        </p:nvGrpSpPr>
        <p:grpSpPr>
          <a:xfrm rot="19474679">
            <a:off x="2897681" y="2104712"/>
            <a:ext cx="605126" cy="9109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78" name="חץ למטה 7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קבוצה 79"/>
          <p:cNvGrpSpPr/>
          <p:nvPr/>
        </p:nvGrpSpPr>
        <p:grpSpPr>
          <a:xfrm rot="19411671">
            <a:off x="4681321" y="2155412"/>
            <a:ext cx="605126" cy="89753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81" name="חץ למטה 8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3" name="קבוצה 82"/>
          <p:cNvGrpSpPr/>
          <p:nvPr/>
        </p:nvGrpSpPr>
        <p:grpSpPr>
          <a:xfrm flipH="1">
            <a:off x="10860056" y="3503718"/>
            <a:ext cx="837757" cy="990600"/>
            <a:chOff x="9787483" y="2937869"/>
            <a:chExt cx="768800" cy="990600"/>
          </a:xfrm>
        </p:grpSpPr>
        <p:pic>
          <p:nvPicPr>
            <p:cNvPr id="84" name="תמונה 8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9787483" y="2937869"/>
              <a:ext cx="768800" cy="990600"/>
            </a:xfrm>
            <a:prstGeom prst="rect">
              <a:avLst/>
            </a:prstGeom>
          </p:spPr>
        </p:pic>
        <p:sp>
          <p:nvSpPr>
            <p:cNvPr id="85" name="TextBox 84"/>
            <p:cNvSpPr txBox="1"/>
            <p:nvPr/>
          </p:nvSpPr>
          <p:spPr>
            <a:xfrm>
              <a:off x="9895686" y="3556169"/>
              <a:ext cx="64654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</a:p>
          </p:txBody>
        </p:sp>
      </p:grpSp>
      <p:sp>
        <p:nvSpPr>
          <p:cNvPr id="86" name="קשת מלאה 85"/>
          <p:cNvSpPr/>
          <p:nvPr/>
        </p:nvSpPr>
        <p:spPr>
          <a:xfrm rot="11740048">
            <a:off x="9161050" y="3788424"/>
            <a:ext cx="2125120" cy="793240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grpSp>
        <p:nvGrpSpPr>
          <p:cNvPr id="87" name="קבוצה 86"/>
          <p:cNvGrpSpPr/>
          <p:nvPr/>
        </p:nvGrpSpPr>
        <p:grpSpPr>
          <a:xfrm rot="641048">
            <a:off x="11344166" y="2633423"/>
            <a:ext cx="605126" cy="98825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88" name="חץ למטה 8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 rot="977783">
            <a:off x="9574177" y="4311376"/>
            <a:ext cx="100455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200" dirty="0"/>
              <a:t>אחים מן האב</a:t>
            </a:r>
          </a:p>
        </p:txBody>
      </p:sp>
      <p:grpSp>
        <p:nvGrpSpPr>
          <p:cNvPr id="91" name="קבוצה 90"/>
          <p:cNvGrpSpPr/>
          <p:nvPr/>
        </p:nvGrpSpPr>
        <p:grpSpPr>
          <a:xfrm flipH="1">
            <a:off x="7492013" y="3868016"/>
            <a:ext cx="1045501" cy="938073"/>
            <a:chOff x="4042554" y="2854245"/>
            <a:chExt cx="1290433" cy="938073"/>
          </a:xfrm>
        </p:grpSpPr>
        <p:pic>
          <p:nvPicPr>
            <p:cNvPr id="92" name="תמונה 91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4577813" y="3515319"/>
              <a:ext cx="75517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יצחק</a:t>
              </a:r>
            </a:p>
          </p:txBody>
        </p:sp>
      </p:grpSp>
      <p:grpSp>
        <p:nvGrpSpPr>
          <p:cNvPr id="94" name="קבוצה 93"/>
          <p:cNvGrpSpPr/>
          <p:nvPr/>
        </p:nvGrpSpPr>
        <p:grpSpPr>
          <a:xfrm rot="537130">
            <a:off x="7962350" y="2502484"/>
            <a:ext cx="605126" cy="137921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95" name="חץ למטה 9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97" name="קשת מלאה 96"/>
          <p:cNvSpPr/>
          <p:nvPr/>
        </p:nvSpPr>
        <p:spPr>
          <a:xfrm rot="8822547">
            <a:off x="7808512" y="3946828"/>
            <a:ext cx="1741650" cy="793240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 rot="19468087">
            <a:off x="8372945" y="4396774"/>
            <a:ext cx="100455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200" dirty="0"/>
              <a:t>אחים מן האם</a:t>
            </a:r>
          </a:p>
        </p:txBody>
      </p:sp>
      <p:grpSp>
        <p:nvGrpSpPr>
          <p:cNvPr id="99" name="קבוצה 98"/>
          <p:cNvGrpSpPr/>
          <p:nvPr/>
        </p:nvGrpSpPr>
        <p:grpSpPr>
          <a:xfrm flipH="1">
            <a:off x="783491" y="4458406"/>
            <a:ext cx="857881" cy="889000"/>
            <a:chOff x="4167637" y="3734998"/>
            <a:chExt cx="1094544" cy="889000"/>
          </a:xfrm>
        </p:grpSpPr>
        <p:pic>
          <p:nvPicPr>
            <p:cNvPr id="100" name="תמונה 9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4554506" y="4354942"/>
              <a:ext cx="707675" cy="24622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000" dirty="0">
                  <a:solidFill>
                    <a:schemeClr val="bg1"/>
                  </a:solidFill>
                </a:rPr>
                <a:t>שלמה</a:t>
              </a:r>
            </a:p>
          </p:txBody>
        </p:sp>
      </p:grpSp>
      <p:grpSp>
        <p:nvGrpSpPr>
          <p:cNvPr id="102" name="קבוצה 101"/>
          <p:cNvGrpSpPr/>
          <p:nvPr/>
        </p:nvGrpSpPr>
        <p:grpSpPr>
          <a:xfrm flipH="1">
            <a:off x="4074278" y="4719782"/>
            <a:ext cx="904122" cy="1121455"/>
            <a:chOff x="7695484" y="1138474"/>
            <a:chExt cx="1155700" cy="990600"/>
          </a:xfrm>
        </p:grpSpPr>
        <p:pic>
          <p:nvPicPr>
            <p:cNvPr id="103" name="תמונה 102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04" name="TextBox 103"/>
            <p:cNvSpPr txBox="1"/>
            <p:nvPr/>
          </p:nvSpPr>
          <p:spPr>
            <a:xfrm>
              <a:off x="7917032" y="1803989"/>
              <a:ext cx="832514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יעקב</a:t>
              </a:r>
            </a:p>
          </p:txBody>
        </p:sp>
      </p:grpSp>
      <p:grpSp>
        <p:nvGrpSpPr>
          <p:cNvPr id="105" name="קבוצה 104"/>
          <p:cNvGrpSpPr/>
          <p:nvPr/>
        </p:nvGrpSpPr>
        <p:grpSpPr>
          <a:xfrm flipH="1">
            <a:off x="2317096" y="4675532"/>
            <a:ext cx="937917" cy="914400"/>
            <a:chOff x="4042554" y="2854245"/>
            <a:chExt cx="1104900" cy="914400"/>
          </a:xfrm>
        </p:grpSpPr>
        <p:pic>
          <p:nvPicPr>
            <p:cNvPr id="106" name="תמונה 105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4193942" y="3466246"/>
              <a:ext cx="618228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חגי</a:t>
              </a:r>
            </a:p>
          </p:txBody>
        </p:sp>
      </p:grpSp>
      <p:grpSp>
        <p:nvGrpSpPr>
          <p:cNvPr id="108" name="קבוצה 107"/>
          <p:cNvGrpSpPr/>
          <p:nvPr/>
        </p:nvGrpSpPr>
        <p:grpSpPr>
          <a:xfrm rot="281711">
            <a:off x="4235229" y="2340235"/>
            <a:ext cx="605126" cy="220708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09" name="חץ למטה 10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1" name="קבוצה 110"/>
          <p:cNvGrpSpPr/>
          <p:nvPr/>
        </p:nvGrpSpPr>
        <p:grpSpPr>
          <a:xfrm>
            <a:off x="2396752" y="2263236"/>
            <a:ext cx="605126" cy="244062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12" name="חץ למטה 11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4" name="קבוצה 113"/>
          <p:cNvGrpSpPr/>
          <p:nvPr/>
        </p:nvGrpSpPr>
        <p:grpSpPr>
          <a:xfrm rot="21346406">
            <a:off x="856809" y="2320965"/>
            <a:ext cx="605126" cy="220963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15" name="חץ למטה 11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4470946" y="3556757"/>
            <a:ext cx="32305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400" dirty="0" smtClean="0"/>
              <a:t>חמישה ילדים - דן</a:t>
            </a:r>
            <a:r>
              <a:rPr lang="he-IL" sz="1400" dirty="0"/>
              <a:t>, יצחק, יעקב, חגי, </a:t>
            </a:r>
            <a:r>
              <a:rPr lang="he-IL" sz="1400" dirty="0" smtClean="0"/>
              <a:t>ושלמה </a:t>
            </a:r>
            <a:r>
              <a:rPr lang="he-IL" sz="1400" dirty="0"/>
              <a:t>התערבבו</a:t>
            </a:r>
          </a:p>
        </p:txBody>
      </p:sp>
      <p:grpSp>
        <p:nvGrpSpPr>
          <p:cNvPr id="118" name="קבוצה 117"/>
          <p:cNvGrpSpPr/>
          <p:nvPr/>
        </p:nvGrpSpPr>
        <p:grpSpPr>
          <a:xfrm>
            <a:off x="3307429" y="6012585"/>
            <a:ext cx="943378" cy="761349"/>
            <a:chOff x="5399538" y="2882900"/>
            <a:chExt cx="1274312" cy="1092200"/>
          </a:xfrm>
        </p:grpSpPr>
        <p:pic>
          <p:nvPicPr>
            <p:cNvPr id="119" name="תמונה 1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20" name="TextBox 119"/>
            <p:cNvSpPr txBox="1"/>
            <p:nvPr/>
          </p:nvSpPr>
          <p:spPr>
            <a:xfrm>
              <a:off x="5399538" y="3062378"/>
              <a:ext cx="914400" cy="39737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צילה</a:t>
              </a:r>
            </a:p>
          </p:txBody>
        </p:sp>
      </p:grpSp>
      <p:grpSp>
        <p:nvGrpSpPr>
          <p:cNvPr id="121" name="קבוצה 120"/>
          <p:cNvGrpSpPr/>
          <p:nvPr/>
        </p:nvGrpSpPr>
        <p:grpSpPr>
          <a:xfrm>
            <a:off x="7629148" y="5863456"/>
            <a:ext cx="831680" cy="733738"/>
            <a:chOff x="5473700" y="2876550"/>
            <a:chExt cx="1244600" cy="1104900"/>
          </a:xfrm>
        </p:grpSpPr>
        <p:pic>
          <p:nvPicPr>
            <p:cNvPr id="122" name="תמונה 1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3" name="TextBox 122"/>
            <p:cNvSpPr txBox="1"/>
            <p:nvPr/>
          </p:nvSpPr>
          <p:spPr>
            <a:xfrm>
              <a:off x="5696815" y="3102346"/>
              <a:ext cx="733247" cy="41711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דינה</a:t>
              </a:r>
            </a:p>
          </p:txBody>
        </p:sp>
      </p:grpSp>
      <p:grpSp>
        <p:nvGrpSpPr>
          <p:cNvPr id="124" name="קבוצה 123"/>
          <p:cNvGrpSpPr/>
          <p:nvPr/>
        </p:nvGrpSpPr>
        <p:grpSpPr>
          <a:xfrm>
            <a:off x="5473755" y="6014451"/>
            <a:ext cx="701861" cy="783288"/>
            <a:chOff x="5147576" y="4839179"/>
            <a:chExt cx="723900" cy="889000"/>
          </a:xfrm>
        </p:grpSpPr>
        <p:pic>
          <p:nvPicPr>
            <p:cNvPr id="125" name="תמונה 1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26" name="TextBox 125"/>
            <p:cNvSpPr txBox="1"/>
            <p:nvPr/>
          </p:nvSpPr>
          <p:spPr>
            <a:xfrm>
              <a:off x="5183637" y="4948471"/>
              <a:ext cx="600168" cy="29691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שושנה</a:t>
              </a:r>
            </a:p>
          </p:txBody>
        </p:sp>
      </p:grpSp>
      <p:grpSp>
        <p:nvGrpSpPr>
          <p:cNvPr id="127" name="קבוצה 126"/>
          <p:cNvGrpSpPr/>
          <p:nvPr/>
        </p:nvGrpSpPr>
        <p:grpSpPr>
          <a:xfrm flipH="1">
            <a:off x="11422171" y="5573062"/>
            <a:ext cx="651848" cy="783288"/>
            <a:chOff x="5147576" y="4839179"/>
            <a:chExt cx="723900" cy="889000"/>
          </a:xfrm>
        </p:grpSpPr>
        <p:pic>
          <p:nvPicPr>
            <p:cNvPr id="128" name="תמונה 12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29" name="TextBox 128"/>
            <p:cNvSpPr txBox="1"/>
            <p:nvPr/>
          </p:nvSpPr>
          <p:spPr>
            <a:xfrm>
              <a:off x="5183637" y="4948471"/>
              <a:ext cx="600168" cy="29691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דפנה</a:t>
              </a:r>
            </a:p>
          </p:txBody>
        </p:sp>
      </p:grpSp>
      <p:grpSp>
        <p:nvGrpSpPr>
          <p:cNvPr id="130" name="קבוצה 129"/>
          <p:cNvGrpSpPr/>
          <p:nvPr/>
        </p:nvGrpSpPr>
        <p:grpSpPr>
          <a:xfrm rot="13741150">
            <a:off x="734519" y="5643611"/>
            <a:ext cx="1294120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31" name="קבוצה 13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33" name="חץ ימינה 13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32" name="TextBox 131"/>
            <p:cNvSpPr txBox="1"/>
            <p:nvPr/>
          </p:nvSpPr>
          <p:spPr>
            <a:xfrm rot="1090521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35" name="קבוצה 134"/>
          <p:cNvGrpSpPr/>
          <p:nvPr/>
        </p:nvGrpSpPr>
        <p:grpSpPr>
          <a:xfrm rot="13937753">
            <a:off x="2443950" y="5751225"/>
            <a:ext cx="121144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36" name="קבוצה 13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38" name="חץ ימינה 13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37" name="TextBox 136"/>
            <p:cNvSpPr txBox="1"/>
            <p:nvPr/>
          </p:nvSpPr>
          <p:spPr>
            <a:xfrm rot="1090521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40" name="קבוצה 139"/>
          <p:cNvGrpSpPr/>
          <p:nvPr/>
        </p:nvGrpSpPr>
        <p:grpSpPr>
          <a:xfrm rot="13086403">
            <a:off x="4591669" y="5587037"/>
            <a:ext cx="121144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41" name="קבוצה 14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43" name="חץ ימינה 14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42" name="TextBox 141"/>
            <p:cNvSpPr txBox="1"/>
            <p:nvPr/>
          </p:nvSpPr>
          <p:spPr>
            <a:xfrm rot="110997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45" name="קבוצה 144"/>
          <p:cNvGrpSpPr/>
          <p:nvPr/>
        </p:nvGrpSpPr>
        <p:grpSpPr>
          <a:xfrm rot="16200000">
            <a:off x="7506636" y="4917738"/>
            <a:ext cx="121144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46" name="קבוצה 14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48" name="חץ ימינה 14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47" name="TextBox 146"/>
            <p:cNvSpPr txBox="1"/>
            <p:nvPr/>
          </p:nvSpPr>
          <p:spPr>
            <a:xfrm rot="1090521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50" name="קבוצה 149"/>
          <p:cNvGrpSpPr/>
          <p:nvPr/>
        </p:nvGrpSpPr>
        <p:grpSpPr>
          <a:xfrm rot="15560930">
            <a:off x="10985657" y="4679400"/>
            <a:ext cx="121144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51" name="קבוצה 1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53" name="חץ ימינה 1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52" name="TextBox 151"/>
            <p:cNvSpPr txBox="1"/>
            <p:nvPr/>
          </p:nvSpPr>
          <p:spPr>
            <a:xfrm rot="10905211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55" name="קבוצה 154"/>
          <p:cNvGrpSpPr/>
          <p:nvPr/>
        </p:nvGrpSpPr>
        <p:grpSpPr>
          <a:xfrm>
            <a:off x="1349831" y="4358480"/>
            <a:ext cx="846256" cy="590144"/>
            <a:chOff x="1117008" y="4316375"/>
            <a:chExt cx="1117699" cy="1882580"/>
          </a:xfrm>
        </p:grpSpPr>
        <p:pic>
          <p:nvPicPr>
            <p:cNvPr id="156" name="תמונה 155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57" name="TextBox 156"/>
            <p:cNvSpPr txBox="1"/>
            <p:nvPr/>
          </p:nvSpPr>
          <p:spPr>
            <a:xfrm>
              <a:off x="1117008" y="4316375"/>
              <a:ext cx="1033271" cy="79550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grpSp>
        <p:nvGrpSpPr>
          <p:cNvPr id="158" name="קבוצה 157"/>
          <p:cNvGrpSpPr/>
          <p:nvPr/>
        </p:nvGrpSpPr>
        <p:grpSpPr>
          <a:xfrm>
            <a:off x="8373816" y="3923031"/>
            <a:ext cx="846256" cy="590144"/>
            <a:chOff x="1117008" y="4316375"/>
            <a:chExt cx="1117699" cy="1882580"/>
          </a:xfrm>
        </p:grpSpPr>
        <p:pic>
          <p:nvPicPr>
            <p:cNvPr id="159" name="תמונה 158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60" name="TextBox 159"/>
            <p:cNvSpPr txBox="1"/>
            <p:nvPr/>
          </p:nvSpPr>
          <p:spPr>
            <a:xfrm>
              <a:off x="1117008" y="4316375"/>
              <a:ext cx="1033271" cy="79550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grpSp>
        <p:nvGrpSpPr>
          <p:cNvPr id="161" name="קבוצה 160"/>
          <p:cNvGrpSpPr/>
          <p:nvPr/>
        </p:nvGrpSpPr>
        <p:grpSpPr>
          <a:xfrm>
            <a:off x="3896711" y="4396361"/>
            <a:ext cx="872409" cy="566550"/>
            <a:chOff x="-443570" y="2973402"/>
            <a:chExt cx="1152241" cy="1807314"/>
          </a:xfrm>
        </p:grpSpPr>
        <p:pic>
          <p:nvPicPr>
            <p:cNvPr id="162" name="תמונה 161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97119" y="2973402"/>
              <a:ext cx="1105790" cy="1807314"/>
            </a:xfrm>
            <a:prstGeom prst="rect">
              <a:avLst/>
            </a:prstGeom>
          </p:spPr>
        </p:pic>
        <p:sp>
          <p:nvSpPr>
            <p:cNvPr id="163" name="TextBox 162"/>
            <p:cNvSpPr txBox="1"/>
            <p:nvPr/>
          </p:nvSpPr>
          <p:spPr>
            <a:xfrm>
              <a:off x="-443570" y="2992820"/>
              <a:ext cx="1033271" cy="7954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grpSp>
        <p:nvGrpSpPr>
          <p:cNvPr id="164" name="קבוצה 163"/>
          <p:cNvGrpSpPr/>
          <p:nvPr/>
        </p:nvGrpSpPr>
        <p:grpSpPr>
          <a:xfrm>
            <a:off x="2811738" y="4675532"/>
            <a:ext cx="846256" cy="590144"/>
            <a:chOff x="1117008" y="4316375"/>
            <a:chExt cx="1117699" cy="1882580"/>
          </a:xfrm>
        </p:grpSpPr>
        <p:pic>
          <p:nvPicPr>
            <p:cNvPr id="165" name="תמונה 164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66" name="TextBox 165"/>
            <p:cNvSpPr txBox="1"/>
            <p:nvPr/>
          </p:nvSpPr>
          <p:spPr>
            <a:xfrm>
              <a:off x="1117008" y="4316375"/>
              <a:ext cx="1033271" cy="79550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grpSp>
        <p:nvGrpSpPr>
          <p:cNvPr id="167" name="קבוצה 166"/>
          <p:cNvGrpSpPr/>
          <p:nvPr/>
        </p:nvGrpSpPr>
        <p:grpSpPr>
          <a:xfrm>
            <a:off x="11388970" y="3626630"/>
            <a:ext cx="846256" cy="590144"/>
            <a:chOff x="1117008" y="4316375"/>
            <a:chExt cx="1117699" cy="1882580"/>
          </a:xfrm>
        </p:grpSpPr>
        <p:pic>
          <p:nvPicPr>
            <p:cNvPr id="168" name="תמונה 167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69" name="TextBox 168"/>
            <p:cNvSpPr txBox="1"/>
            <p:nvPr/>
          </p:nvSpPr>
          <p:spPr>
            <a:xfrm>
              <a:off x="1117008" y="4316375"/>
              <a:ext cx="1033271" cy="79550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b="1" dirty="0"/>
                <a:t>מת בלי ילדים</a:t>
              </a:r>
            </a:p>
          </p:txBody>
        </p:sp>
      </p:grpSp>
      <p:sp>
        <p:nvSpPr>
          <p:cNvPr id="170" name="TextBox 169"/>
          <p:cNvSpPr txBox="1"/>
          <p:nvPr/>
        </p:nvSpPr>
        <p:spPr>
          <a:xfrm>
            <a:off x="5073077" y="4084415"/>
            <a:ext cx="258485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חמשת הנשים זקוקות לייבום אך אינן יודעות מי אחי בעליהן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8517138" y="4794411"/>
            <a:ext cx="2818432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יוסף חולץ לכולן כי אחת הנשים היא אשת אחיו מאביו לכן לא יכול לייבם כי יש אחת שהיא אשת אחיו מאמו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8360928" y="5538852"/>
            <a:ext cx="30786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שמעון יהודה וגד חולצים לדינה כי חוששים שהיא אשת אחיהם ויוסף מייבם אותה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8683764" y="6114831"/>
            <a:ext cx="252474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יוסף (שכבר ייבם) יהודה וגד חולצים לשושנה ושמעון מייבם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4929921" y="5118303"/>
            <a:ext cx="286547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השלושה שכבר ייבמו חולצים ליפה ושלמה מייבם</a:t>
            </a:r>
          </a:p>
        </p:txBody>
      </p:sp>
      <p:sp>
        <p:nvSpPr>
          <p:cNvPr id="175" name="לחצן פעולה: בית 174">
            <a:hlinkClick r:id="" action="ppaction://hlinkshowjump?jump=firstslide" highlightClick="1"/>
          </p:cNvPr>
          <p:cNvSpPr/>
          <p:nvPr/>
        </p:nvSpPr>
        <p:spPr>
          <a:xfrm>
            <a:off x="6488721" y="5964706"/>
            <a:ext cx="639279" cy="7650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76" name="קבוצה 175"/>
          <p:cNvGrpSpPr/>
          <p:nvPr/>
        </p:nvGrpSpPr>
        <p:grpSpPr>
          <a:xfrm rot="19822054">
            <a:off x="10398648" y="2109087"/>
            <a:ext cx="605126" cy="167484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77" name="חץ למטה 17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6249241" y="3794690"/>
              <a:ext cx="335231" cy="1676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rgbClr val="FFFF00"/>
                  </a:solidFill>
                </a:rPr>
                <a:t>בן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9216811" y="2691324"/>
            <a:ext cx="285720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ליוסף שני אחים: </a:t>
            </a:r>
            <a:endParaRPr lang="he-IL" dirty="0" smtClean="0"/>
          </a:p>
          <a:p>
            <a:r>
              <a:rPr lang="he-IL" dirty="0" smtClean="0"/>
              <a:t>דן </a:t>
            </a:r>
            <a:r>
              <a:rPr lang="he-IL" dirty="0"/>
              <a:t>אח מהאב, יצחק אח מהאם</a:t>
            </a:r>
          </a:p>
        </p:txBody>
      </p:sp>
      <p:sp>
        <p:nvSpPr>
          <p:cNvPr id="180" name="אליפסה 179"/>
          <p:cNvSpPr/>
          <p:nvPr/>
        </p:nvSpPr>
        <p:spPr>
          <a:xfrm>
            <a:off x="10466015" y="3464690"/>
            <a:ext cx="1563330" cy="123365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1" name="אליפסה 180"/>
          <p:cNvSpPr/>
          <p:nvPr/>
        </p:nvSpPr>
        <p:spPr>
          <a:xfrm>
            <a:off x="430619" y="4271995"/>
            <a:ext cx="1563330" cy="123365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2" name="אליפסה 181"/>
          <p:cNvSpPr/>
          <p:nvPr/>
        </p:nvSpPr>
        <p:spPr>
          <a:xfrm>
            <a:off x="2070104" y="4582639"/>
            <a:ext cx="1563330" cy="123365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3" name="אליפסה 182"/>
          <p:cNvSpPr/>
          <p:nvPr/>
        </p:nvSpPr>
        <p:spPr>
          <a:xfrm>
            <a:off x="3765021" y="4734745"/>
            <a:ext cx="1563330" cy="123365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4" name="אליפסה 183"/>
          <p:cNvSpPr/>
          <p:nvPr/>
        </p:nvSpPr>
        <p:spPr>
          <a:xfrm>
            <a:off x="7130647" y="3751315"/>
            <a:ext cx="1563330" cy="1233654"/>
          </a:xfrm>
          <a:prstGeom prst="ellipse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006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5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0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000"/>
                            </p:stCondLst>
                            <p:childTnLst>
                              <p:par>
                                <p:cTn id="17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4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0"/>
                            </p:stCondLst>
                            <p:childTnLst>
                              <p:par>
                                <p:cTn id="17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8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7000"/>
                            </p:stCondLst>
                            <p:childTnLst>
                              <p:par>
                                <p:cTn id="1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1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4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7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3" dur="125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8"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3"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6" grpId="0" animBg="1"/>
      <p:bldP spid="90" grpId="0" animBg="1"/>
      <p:bldP spid="97" grpId="0" animBg="1"/>
      <p:bldP spid="98" grpId="0" animBg="1"/>
      <p:bldP spid="117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963</Words>
  <Application>Microsoft Office PowerPoint</Application>
  <PresentationFormat>מסך רחב</PresentationFormat>
  <Paragraphs>229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6</cp:revision>
  <dcterms:created xsi:type="dcterms:W3CDTF">2022-04-29T07:27:32Z</dcterms:created>
  <dcterms:modified xsi:type="dcterms:W3CDTF">2022-04-29T08:36:22Z</dcterms:modified>
</cp:coreProperties>
</file>