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2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7575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394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394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465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018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797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0440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216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5332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3211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100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32947-4179-424A-A41C-1D3A215DEAE8}" type="datetimeFigureOut">
              <a:rPr lang="he-IL" smtClean="0"/>
              <a:t>י"ג/סיון/תשפ"ב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F0111-B583-4394-96E5-D9935A6AE2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3556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9.png"/><Relationship Id="rId5" Type="http://schemas.openxmlformats.org/officeDocument/2006/relationships/image" Target="../media/image4.jpg"/><Relationship Id="rId10" Type="http://schemas.openxmlformats.org/officeDocument/2006/relationships/slide" Target="slide3.xml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2.jpg"/><Relationship Id="rId7" Type="http://schemas.openxmlformats.org/officeDocument/2006/relationships/image" Target="../media/image7.jpg"/><Relationship Id="rId12" Type="http://schemas.openxmlformats.org/officeDocument/2006/relationships/slide" Target="slide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11" Type="http://schemas.openxmlformats.org/officeDocument/2006/relationships/image" Target="../media/image8.jpg"/><Relationship Id="rId5" Type="http://schemas.openxmlformats.org/officeDocument/2006/relationships/image" Target="../media/image5.jpg"/><Relationship Id="rId10" Type="http://schemas.openxmlformats.org/officeDocument/2006/relationships/image" Target="../media/image12.jpg"/><Relationship Id="rId4" Type="http://schemas.openxmlformats.org/officeDocument/2006/relationships/image" Target="../media/image4.jpg"/><Relationship Id="rId9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4.jpg"/><Relationship Id="rId7" Type="http://schemas.openxmlformats.org/officeDocument/2006/relationships/image" Target="../media/image3.jpg"/><Relationship Id="rId12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slide" Target="slide5.xml"/><Relationship Id="rId5" Type="http://schemas.openxmlformats.org/officeDocument/2006/relationships/image" Target="../media/image6.jpg"/><Relationship Id="rId10" Type="http://schemas.openxmlformats.org/officeDocument/2006/relationships/image" Target="../media/image8.jpg"/><Relationship Id="rId4" Type="http://schemas.openxmlformats.org/officeDocument/2006/relationships/image" Target="../media/image1.jpg"/><Relationship Id="rId9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3.jpg"/><Relationship Id="rId7" Type="http://schemas.openxmlformats.org/officeDocument/2006/relationships/image" Target="../media/image1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11" Type="http://schemas.openxmlformats.org/officeDocument/2006/relationships/image" Target="../media/image2.jpg"/><Relationship Id="rId5" Type="http://schemas.openxmlformats.org/officeDocument/2006/relationships/image" Target="../media/image7.jpg"/><Relationship Id="rId10" Type="http://schemas.openxmlformats.org/officeDocument/2006/relationships/image" Target="../media/image8.jpg"/><Relationship Id="rId4" Type="http://schemas.openxmlformats.org/officeDocument/2006/relationships/image" Target="../media/image6.jpg"/><Relationship Id="rId9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2.jpg"/><Relationship Id="rId7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g"/><Relationship Id="rId11" Type="http://schemas.openxmlformats.org/officeDocument/2006/relationships/image" Target="../media/image8.jpg"/><Relationship Id="rId5" Type="http://schemas.openxmlformats.org/officeDocument/2006/relationships/image" Target="../media/image6.jpg"/><Relationship Id="rId10" Type="http://schemas.openxmlformats.org/officeDocument/2006/relationships/image" Target="../media/image5.jpg"/><Relationship Id="rId4" Type="http://schemas.openxmlformats.org/officeDocument/2006/relationships/image" Target="../media/image3.jpg"/><Relationship Id="rId9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2492564" y="547193"/>
            <a:ext cx="7427292" cy="6626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תנו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רבנן יש חולץ לאמו מספק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רש"י: </a:t>
            </a:r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אמו ואשה אחרת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 </a:t>
            </a:r>
            <a:r>
              <a:rPr lang="he-IL" dirty="0"/>
              <a:t>שילדו שני זכרים </a:t>
            </a:r>
            <a:r>
              <a:rPr lang="he-IL" dirty="0" err="1"/>
              <a:t>במחבא</a:t>
            </a:r>
            <a:r>
              <a:rPr lang="he-IL" dirty="0"/>
              <a:t> והוא א' מהן ולהן שני זכרים </a:t>
            </a:r>
            <a:r>
              <a:rPr lang="he-IL" dirty="0" err="1"/>
              <a:t>ודאין</a:t>
            </a:r>
            <a:r>
              <a:rPr lang="he-IL" dirty="0"/>
              <a:t> </a:t>
            </a:r>
          </a:p>
        </p:txBody>
      </p:sp>
      <p:sp>
        <p:nvSpPr>
          <p:cNvPr id="5" name="מלבן 4"/>
          <p:cNvSpPr/>
          <p:nvPr/>
        </p:nvSpPr>
        <p:spPr>
          <a:xfrm>
            <a:off x="5598952" y="159388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צ"ט  א</a:t>
            </a: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3029074" y="1516649"/>
            <a:ext cx="689078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תנו רבנן יש חולץ לאמו מספק  לאחותו מספק</a:t>
            </a:r>
          </a:p>
          <a:p>
            <a:r>
              <a:rPr lang="he-IL" dirty="0" smtClean="0"/>
              <a:t>רש"י</a:t>
            </a:r>
            <a:r>
              <a:rPr lang="he-IL" dirty="0"/>
              <a:t>: </a:t>
            </a:r>
            <a:r>
              <a:rPr lang="he-IL" dirty="0" err="1"/>
              <a:t>ה"ג</a:t>
            </a:r>
            <a:r>
              <a:rPr lang="he-IL" dirty="0"/>
              <a:t> לאחותו מספק כיצד ? אמו ואשה אחרת שילדו שתי נקבות </a:t>
            </a:r>
            <a:r>
              <a:rPr lang="he-IL" dirty="0" err="1"/>
              <a:t>במחבא</a:t>
            </a:r>
            <a:r>
              <a:rPr lang="he-IL" dirty="0"/>
              <a:t> </a:t>
            </a:r>
          </a:p>
          <a:p>
            <a:r>
              <a:rPr lang="he-IL" dirty="0"/>
              <a:t>ועמדו שני אחים מן האב ונשאום חולץ לשתיהן נמצא חולץ לאחותו מספק.  </a:t>
            </a:r>
          </a:p>
        </p:txBody>
      </p:sp>
      <p:sp>
        <p:nvSpPr>
          <p:cNvPr id="9" name="מלבן 8">
            <a:hlinkClick r:id="rId4" action="ppaction://hlinksldjump"/>
          </p:cNvPr>
          <p:cNvSpPr/>
          <p:nvPr/>
        </p:nvSpPr>
        <p:spPr>
          <a:xfrm>
            <a:off x="2406387" y="2749155"/>
            <a:ext cx="7513469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>
                <a:solidFill>
                  <a:srgbClr val="222222"/>
                </a:solidFill>
                <a:latin typeface="Arial" panose="020B0604020202020204" pitchFamily="34" charset="0"/>
              </a:rPr>
              <a:t>תנו 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רבנן:  יש חולץ ... לאחותו מספק</a:t>
            </a:r>
          </a:p>
          <a:p>
            <a:pPr algn="ctr"/>
            <a:r>
              <a:rPr lang="he-IL" b="1" dirty="0">
                <a:solidFill>
                  <a:srgbClr val="222222"/>
                </a:solidFill>
                <a:latin typeface="Arial" panose="020B0604020202020204" pitchFamily="34" charset="0"/>
              </a:rPr>
              <a:t>רש"י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: לישנא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אחרינא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ובאו אחיהן שלא מאותה האם ונשאום אחיו של ראובן נשא אחת  ואחיו של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חצרון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נשא אחת ראובן חולץ לאשת אחיו ושמא אחותו היא וכן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חצרון</a:t>
            </a:r>
            <a:endParaRPr lang="he-IL" dirty="0"/>
          </a:p>
        </p:txBody>
      </p:sp>
      <p:sp>
        <p:nvSpPr>
          <p:cNvPr id="6" name="מלבן 5">
            <a:hlinkClick r:id="rId5" action="ppaction://hlinksldjump"/>
          </p:cNvPr>
          <p:cNvSpPr/>
          <p:nvPr/>
        </p:nvSpPr>
        <p:spPr>
          <a:xfrm>
            <a:off x="1167742" y="4171677"/>
            <a:ext cx="875211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b="1" dirty="0" smtClean="0">
                <a:solidFill>
                  <a:srgbClr val="222222"/>
                </a:solidFill>
                <a:latin typeface="Arial" panose="020B0604020202020204" pitchFamily="34" charset="0"/>
              </a:rPr>
              <a:t>רש"י</a:t>
            </a:r>
            <a:r>
              <a:rPr lang="he-IL" b="1" dirty="0">
                <a:solidFill>
                  <a:srgbClr val="222222"/>
                </a:solidFill>
                <a:latin typeface="Arial" panose="020B0604020202020204" pitchFamily="34" charset="0"/>
              </a:rPr>
              <a:t>:  אשתו ואשה אחרת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- אשת ראובן ואשת כלב שילדו שתי נקבות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במחבא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נמצאת האחת בתו </a:t>
            </a:r>
          </a:p>
          <a:p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ובאו שני אחי ראובן ונשאום נמצא ראובן חולץ לבתו מספק ששתיהן צריכות חליצה</a:t>
            </a:r>
            <a:endParaRPr lang="he-IL" dirty="0"/>
          </a:p>
        </p:txBody>
      </p:sp>
      <p:sp>
        <p:nvSpPr>
          <p:cNvPr id="7" name="מלבן 6">
            <a:hlinkClick r:id="rId6" action="ppaction://hlinksldjump"/>
          </p:cNvPr>
          <p:cNvSpPr/>
          <p:nvPr/>
        </p:nvSpPr>
        <p:spPr>
          <a:xfrm>
            <a:off x="3907509" y="5127543"/>
            <a:ext cx="6096000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צ"ט   א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מתו הכשרים התערובות לבני הזקנה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חולצין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מייבמין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שהוא ספק אשת אחיו ואשת אחי אביו לבני הכלה אחד חולץ ואחד מייבם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319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י"ג.סיון.תשפ"ב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607749" y="94734"/>
            <a:ext cx="7401385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צ"ט  א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תנו רבנן יש חולץ לאמו מספק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רש"י: </a:t>
            </a:r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אמו ואשה אחרת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 </a:t>
            </a:r>
            <a:r>
              <a:rPr lang="he-IL" dirty="0"/>
              <a:t>שילדו שני זכרים </a:t>
            </a:r>
            <a:r>
              <a:rPr lang="he-IL" dirty="0" err="1"/>
              <a:t>במחבא</a:t>
            </a:r>
            <a:r>
              <a:rPr lang="he-IL" dirty="0"/>
              <a:t> והוא א' מהן ולהן שני זכרים </a:t>
            </a:r>
            <a:r>
              <a:rPr lang="he-IL" dirty="0" err="1"/>
              <a:t>ודאין</a:t>
            </a:r>
            <a:r>
              <a:rPr lang="he-IL" dirty="0"/>
              <a:t>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10009134" y="1127657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10111969" y="4642681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215325" y="4374994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6794409" y="3900114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4120663" y="4638907"/>
            <a:ext cx="1170677" cy="914400"/>
            <a:chOff x="3976777" y="2854245"/>
            <a:chExt cx="1170677" cy="9144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7045148" y="1232706"/>
            <a:ext cx="1274312" cy="1092200"/>
            <a:chOff x="5399538" y="2882900"/>
            <a:chExt cx="1274312" cy="10922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4202468" y="1576035"/>
            <a:ext cx="761162" cy="889000"/>
            <a:chOff x="4565410" y="4442364"/>
            <a:chExt cx="761162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 flipH="1">
            <a:off x="1819704" y="1563017"/>
            <a:ext cx="964872" cy="889000"/>
            <a:chOff x="4167637" y="3734998"/>
            <a:chExt cx="1016000" cy="8890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4430184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דן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 rot="10800000">
            <a:off x="2500217" y="1914860"/>
            <a:ext cx="1906349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1" name="קבוצה 3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3" name="חץ ימינה 3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 rot="10800000">
              <a:off x="3504316" y="3986646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>
            <a:off x="8078161" y="1689182"/>
            <a:ext cx="1922549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6" name="קבוצה 3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8" name="חץ ימינה 3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3409402" y="4006733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0" name="קבוצה 39"/>
          <p:cNvGrpSpPr/>
          <p:nvPr/>
        </p:nvGrpSpPr>
        <p:grpSpPr>
          <a:xfrm rot="2797317">
            <a:off x="8583370" y="1609517"/>
            <a:ext cx="722050" cy="325504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3" name="קבוצה 42"/>
          <p:cNvGrpSpPr/>
          <p:nvPr/>
        </p:nvGrpSpPr>
        <p:grpSpPr>
          <a:xfrm>
            <a:off x="7192571" y="2406220"/>
            <a:ext cx="722050" cy="143539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4" name="חץ למטה 4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6" name="קבוצה 45"/>
          <p:cNvGrpSpPr/>
          <p:nvPr/>
        </p:nvGrpSpPr>
        <p:grpSpPr>
          <a:xfrm rot="2849660">
            <a:off x="2837597" y="2011302"/>
            <a:ext cx="722050" cy="328287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7" name="חץ למטה 4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9" name="קבוצה 48"/>
          <p:cNvGrpSpPr/>
          <p:nvPr/>
        </p:nvGrpSpPr>
        <p:grpSpPr>
          <a:xfrm rot="18874539">
            <a:off x="3095538" y="2125939"/>
            <a:ext cx="722050" cy="305976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0" name="חץ למטה 4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2" name="קבוצה 51"/>
          <p:cNvGrpSpPr/>
          <p:nvPr/>
        </p:nvGrpSpPr>
        <p:grpSpPr>
          <a:xfrm>
            <a:off x="4344922" y="2564713"/>
            <a:ext cx="722050" cy="210413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3" name="חץ למטה 5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5" name="קבוצה 54"/>
          <p:cNvGrpSpPr/>
          <p:nvPr/>
        </p:nvGrpSpPr>
        <p:grpSpPr>
          <a:xfrm rot="1086391">
            <a:off x="1602962" y="2472452"/>
            <a:ext cx="722050" cy="192651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6" name="חץ למטה 5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8" name="קבוצה 57"/>
          <p:cNvGrpSpPr/>
          <p:nvPr/>
        </p:nvGrpSpPr>
        <p:grpSpPr>
          <a:xfrm>
            <a:off x="10328528" y="2166984"/>
            <a:ext cx="722050" cy="263075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9" name="חץ למטה 5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1" name="קבוצה 60"/>
          <p:cNvGrpSpPr/>
          <p:nvPr/>
        </p:nvGrpSpPr>
        <p:grpSpPr>
          <a:xfrm rot="19173688">
            <a:off x="8784446" y="1810315"/>
            <a:ext cx="722050" cy="339849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2" name="חץ למטה 6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4" name="קבוצה 63"/>
          <p:cNvGrpSpPr/>
          <p:nvPr/>
        </p:nvGrpSpPr>
        <p:grpSpPr>
          <a:xfrm>
            <a:off x="3691767" y="4009879"/>
            <a:ext cx="833181" cy="1238220"/>
            <a:chOff x="1117008" y="4316375"/>
            <a:chExt cx="1117699" cy="1882580"/>
          </a:xfrm>
        </p:grpSpPr>
        <p:pic>
          <p:nvPicPr>
            <p:cNvPr id="65" name="תמונה 6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6" name="TextBox 65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67" name="קבוצה 66"/>
          <p:cNvGrpSpPr/>
          <p:nvPr/>
        </p:nvGrpSpPr>
        <p:grpSpPr>
          <a:xfrm>
            <a:off x="7770083" y="3546674"/>
            <a:ext cx="833181" cy="1238220"/>
            <a:chOff x="1117008" y="4316375"/>
            <a:chExt cx="1117699" cy="1882580"/>
          </a:xfrm>
        </p:grpSpPr>
        <p:pic>
          <p:nvPicPr>
            <p:cNvPr id="68" name="תמונה 6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9" name="TextBox 68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70" name="קבוצה 69"/>
          <p:cNvGrpSpPr/>
          <p:nvPr/>
        </p:nvGrpSpPr>
        <p:grpSpPr>
          <a:xfrm>
            <a:off x="1134855" y="1021563"/>
            <a:ext cx="833181" cy="1238220"/>
            <a:chOff x="1117008" y="4316375"/>
            <a:chExt cx="1117699" cy="1882580"/>
          </a:xfrm>
        </p:grpSpPr>
        <p:pic>
          <p:nvPicPr>
            <p:cNvPr id="71" name="תמונה 70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2" name="TextBox 71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73" name="קבוצה 72"/>
          <p:cNvGrpSpPr/>
          <p:nvPr/>
        </p:nvGrpSpPr>
        <p:grpSpPr>
          <a:xfrm>
            <a:off x="10850736" y="1045449"/>
            <a:ext cx="833181" cy="1238220"/>
            <a:chOff x="1117008" y="4316375"/>
            <a:chExt cx="1117699" cy="1882580"/>
          </a:xfrm>
        </p:grpSpPr>
        <p:pic>
          <p:nvPicPr>
            <p:cNvPr id="74" name="תמונה 7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5" name="TextBox 7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76" name="קשת מלאה 75"/>
          <p:cNvSpPr/>
          <p:nvPr/>
        </p:nvSpPr>
        <p:spPr>
          <a:xfrm rot="10800000">
            <a:off x="1293111" y="5084410"/>
            <a:ext cx="9966935" cy="1503828"/>
          </a:xfrm>
          <a:prstGeom prst="blockArc">
            <a:avLst>
              <a:gd name="adj1" fmla="val 10585777"/>
              <a:gd name="adj2" fmla="val 179729"/>
              <a:gd name="adj3" fmla="val 448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145669" y="6409168"/>
            <a:ext cx="179441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גד ולוי התערבבו</a:t>
            </a:r>
          </a:p>
        </p:txBody>
      </p:sp>
      <p:grpSp>
        <p:nvGrpSpPr>
          <p:cNvPr id="78" name="קבוצה 77"/>
          <p:cNvGrpSpPr/>
          <p:nvPr/>
        </p:nvGrpSpPr>
        <p:grpSpPr>
          <a:xfrm rot="2937213">
            <a:off x="4469134" y="3160380"/>
            <a:ext cx="3007306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79" name="קבוצה 78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81" name="חץ ימינה 80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0" name="TextBox 79"/>
            <p:cNvSpPr txBox="1"/>
            <p:nvPr/>
          </p:nvSpPr>
          <p:spPr>
            <a:xfrm>
              <a:off x="3504316" y="3986646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83" name="קבוצה 82"/>
          <p:cNvGrpSpPr/>
          <p:nvPr/>
        </p:nvGrpSpPr>
        <p:grpSpPr>
          <a:xfrm rot="7812474">
            <a:off x="4365900" y="3091006"/>
            <a:ext cx="3494166" cy="711480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84" name="קבוצה 8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86" name="חץ ימינה 8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5" name="TextBox 84"/>
            <p:cNvSpPr txBox="1"/>
            <p:nvPr/>
          </p:nvSpPr>
          <p:spPr>
            <a:xfrm rot="10868131">
              <a:off x="3722076" y="4022554"/>
              <a:ext cx="525820" cy="24810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4955664" y="1950801"/>
            <a:ext cx="2535628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רחל ולאה נופלות לייבום לפני לוי וגד האחים של שמעון ויהודה שהתערבבו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449455" y="5096107"/>
            <a:ext cx="434776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מאחר ולאה ורחל אינן יודעות מי הוא בנה ומי הוא יבמה, כל אחת צריכה חליצה משניהם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3246611" y="5698824"/>
            <a:ext cx="343403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נמצא שכל אחד חולץ לאמו מספק, שהרי בוודאי שאחת מהן היא אמו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91082" y="4995545"/>
            <a:ext cx="136928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להמשך הקש על התמונה</a:t>
            </a:r>
          </a:p>
        </p:txBody>
      </p:sp>
      <p:sp>
        <p:nvSpPr>
          <p:cNvPr id="92" name="לחצן פעולה: בית 91">
            <a:hlinkClick r:id="" action="ppaction://hlinkshowjump?jump=firstslide" highlightClick="1"/>
          </p:cNvPr>
          <p:cNvSpPr/>
          <p:nvPr/>
        </p:nvSpPr>
        <p:spPr>
          <a:xfrm>
            <a:off x="273524" y="3834749"/>
            <a:ext cx="613240" cy="7976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93" name="תצוגת שקופית 30">
            <a:hlinkClick r:id="rId10" action="ppaction://hlinksldjump"/>
            <a:extLst>
              <a:ext uri="{FF2B5EF4-FFF2-40B4-BE49-F238E27FC236}">
                <a16:creationId xmlns:a16="http://schemas.microsoft.com/office/drawing/2014/main" id="{F9ECF3A9-29C3-4211-8991-584DE2BE513E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737" y="5638773"/>
            <a:ext cx="1794412" cy="1009357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</p:spTree>
    <p:extLst>
      <p:ext uri="{BB962C8B-B14F-4D97-AF65-F5344CB8AC3E}">
        <p14:creationId xmlns:p14="http://schemas.microsoft.com/office/powerpoint/2010/main" val="59992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1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250"/>
                            </p:stCondLst>
                            <p:childTnLst>
                              <p:par>
                                <p:cTn id="9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1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7" grpId="0" animBg="1"/>
      <p:bldP spid="88" grpId="0" animBg="1"/>
      <p:bldP spid="89" grpId="0" animBg="1"/>
      <p:bldP spid="90" grpId="0" animBg="1"/>
      <p:bldP spid="91" grpId="0" animBg="1"/>
      <p:bldP spid="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10104583" y="6387499"/>
            <a:ext cx="162385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י"ג.סיון.תשפ"ב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202114" y="646441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grpSp>
        <p:nvGrpSpPr>
          <p:cNvPr id="5" name="קבוצה 4"/>
          <p:cNvGrpSpPr/>
          <p:nvPr/>
        </p:nvGrpSpPr>
        <p:grpSpPr>
          <a:xfrm>
            <a:off x="10612443" y="4027885"/>
            <a:ext cx="1148167" cy="1092200"/>
            <a:chOff x="7741009" y="2738648"/>
            <a:chExt cx="1092200" cy="1092200"/>
          </a:xfrm>
        </p:grpSpPr>
        <p:pic>
          <p:nvPicPr>
            <p:cNvPr id="6" name="תמונה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קבוצה 7"/>
          <p:cNvGrpSpPr/>
          <p:nvPr/>
        </p:nvGrpSpPr>
        <p:grpSpPr>
          <a:xfrm>
            <a:off x="6688220" y="4087249"/>
            <a:ext cx="939800" cy="990600"/>
            <a:chOff x="4794371" y="3098561"/>
            <a:chExt cx="939800" cy="9906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8380453" y="3534284"/>
            <a:ext cx="1155700" cy="990600"/>
            <a:chOff x="7695484" y="1138474"/>
            <a:chExt cx="1155700" cy="9906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4039525" y="1229919"/>
            <a:ext cx="1170677" cy="914400"/>
            <a:chOff x="3976777" y="2854245"/>
            <a:chExt cx="1170677" cy="9144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8708188" y="1144285"/>
            <a:ext cx="1148167" cy="1092200"/>
            <a:chOff x="7741009" y="2738648"/>
            <a:chExt cx="1092200" cy="10922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אשר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מלבן 19"/>
          <p:cNvSpPr/>
          <p:nvPr/>
        </p:nvSpPr>
        <p:spPr>
          <a:xfrm>
            <a:off x="4415165" y="-32187"/>
            <a:ext cx="517350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צ"ט   א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תנו רבנן יש חולץ לאמו מספק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48040" y="194040"/>
            <a:ext cx="1415473" cy="5341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לאחותו מספק</a:t>
            </a:r>
            <a:endParaRPr lang="he-IL" dirty="0"/>
          </a:p>
          <a:p>
            <a:endParaRPr lang="he-IL" dirty="0"/>
          </a:p>
        </p:txBody>
      </p:sp>
      <p:grpSp>
        <p:nvGrpSpPr>
          <p:cNvPr id="22" name="קבוצה 21"/>
          <p:cNvGrpSpPr/>
          <p:nvPr/>
        </p:nvGrpSpPr>
        <p:grpSpPr>
          <a:xfrm>
            <a:off x="1206775" y="1070942"/>
            <a:ext cx="1274312" cy="1092200"/>
            <a:chOff x="5399538" y="2882900"/>
            <a:chExt cx="1274312" cy="1092200"/>
          </a:xfrm>
        </p:grpSpPr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5" name="קבוצה 24"/>
          <p:cNvGrpSpPr/>
          <p:nvPr/>
        </p:nvGrpSpPr>
        <p:grpSpPr>
          <a:xfrm>
            <a:off x="6813439" y="1255319"/>
            <a:ext cx="761162" cy="889000"/>
            <a:chOff x="4565410" y="4442364"/>
            <a:chExt cx="761162" cy="889000"/>
          </a:xfrm>
        </p:grpSpPr>
        <p:pic>
          <p:nvPicPr>
            <p:cNvPr id="26" name="תמונה 2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>
            <a:off x="10707782" y="1280086"/>
            <a:ext cx="934053" cy="990600"/>
            <a:chOff x="5147576" y="4839179"/>
            <a:chExt cx="723900" cy="889000"/>
          </a:xfrm>
        </p:grpSpPr>
        <p:pic>
          <p:nvPicPr>
            <p:cNvPr id="29" name="תמונה 2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 rot="18861756">
            <a:off x="9839253" y="1945821"/>
            <a:ext cx="722050" cy="233441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2" name="חץ למטה 3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4" name="קבוצה 33"/>
          <p:cNvGrpSpPr/>
          <p:nvPr/>
        </p:nvGrpSpPr>
        <p:grpSpPr>
          <a:xfrm>
            <a:off x="7406156" y="1617042"/>
            <a:ext cx="1510088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3441114" y="4014015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rot="10800000">
            <a:off x="9577281" y="1617042"/>
            <a:ext cx="130173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0" name="קבוצה 3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2" name="חץ ימינה 4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 rot="1080000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2640638">
            <a:off x="9776787" y="1837668"/>
            <a:ext cx="722050" cy="246658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5" name="חץ למטה 4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7" name="קבוצה 46"/>
          <p:cNvGrpSpPr/>
          <p:nvPr/>
        </p:nvGrpSpPr>
        <p:grpSpPr>
          <a:xfrm>
            <a:off x="8696972" y="2279906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8" name="חץ למטה 4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0" name="קבוצה 49"/>
          <p:cNvGrpSpPr/>
          <p:nvPr/>
        </p:nvGrpSpPr>
        <p:grpSpPr>
          <a:xfrm>
            <a:off x="10923345" y="2174305"/>
            <a:ext cx="722050" cy="165972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1" name="חץ למטה 5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3" name="קבוצה 52"/>
          <p:cNvGrpSpPr/>
          <p:nvPr/>
        </p:nvGrpSpPr>
        <p:grpSpPr>
          <a:xfrm rot="278752">
            <a:off x="6769704" y="2175747"/>
            <a:ext cx="722050" cy="186399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4" name="חץ למטה 5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6" name="קבוצה 55"/>
          <p:cNvGrpSpPr/>
          <p:nvPr/>
        </p:nvGrpSpPr>
        <p:grpSpPr>
          <a:xfrm rot="2232700">
            <a:off x="7725347" y="1969094"/>
            <a:ext cx="722050" cy="244386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7" name="חץ למטה 5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9" name="קבוצה 58"/>
          <p:cNvGrpSpPr/>
          <p:nvPr/>
        </p:nvGrpSpPr>
        <p:grpSpPr>
          <a:xfrm>
            <a:off x="7574601" y="1159797"/>
            <a:ext cx="140357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0" name="קבוצה 5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2" name="חץ ימינה 6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5591801" y="4804220"/>
              <a:ext cx="688889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התגרשה </a:t>
              </a:r>
            </a:p>
          </p:txBody>
        </p:sp>
      </p:grpSp>
      <p:grpSp>
        <p:nvGrpSpPr>
          <p:cNvPr id="64" name="קבוצה 63"/>
          <p:cNvGrpSpPr/>
          <p:nvPr/>
        </p:nvGrpSpPr>
        <p:grpSpPr>
          <a:xfrm rot="10800000">
            <a:off x="5083275" y="1377469"/>
            <a:ext cx="1730930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5" name="קבוצה 6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7" name="חץ ימינה 6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6" name="TextBox 65"/>
            <p:cNvSpPr txBox="1"/>
            <p:nvPr/>
          </p:nvSpPr>
          <p:spPr>
            <a:xfrm rot="10800000">
              <a:off x="3441114" y="4014015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נשאה  איש</a:t>
              </a:r>
            </a:p>
          </p:txBody>
        </p:sp>
      </p:grpSp>
      <p:grpSp>
        <p:nvGrpSpPr>
          <p:cNvPr id="69" name="קבוצה 68"/>
          <p:cNvGrpSpPr/>
          <p:nvPr/>
        </p:nvGrpSpPr>
        <p:grpSpPr>
          <a:xfrm>
            <a:off x="2551793" y="1436644"/>
            <a:ext cx="1510088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70" name="קבוצה 6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72" name="חץ ימינה 7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3441114" y="4014015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74" name="קבוצה 73"/>
          <p:cNvGrpSpPr/>
          <p:nvPr/>
        </p:nvGrpSpPr>
        <p:grpSpPr>
          <a:xfrm>
            <a:off x="4164398" y="3551340"/>
            <a:ext cx="986708" cy="1003300"/>
            <a:chOff x="5011768" y="3997025"/>
            <a:chExt cx="986708" cy="1003300"/>
          </a:xfrm>
        </p:grpSpPr>
        <p:pic>
          <p:nvPicPr>
            <p:cNvPr id="75" name="תמונה 7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77" name="קבוצה 76"/>
          <p:cNvGrpSpPr/>
          <p:nvPr/>
        </p:nvGrpSpPr>
        <p:grpSpPr>
          <a:xfrm>
            <a:off x="1373011" y="3789059"/>
            <a:ext cx="889000" cy="889000"/>
            <a:chOff x="1327894" y="2176378"/>
            <a:chExt cx="889000" cy="889000"/>
          </a:xfrm>
        </p:grpSpPr>
        <p:pic>
          <p:nvPicPr>
            <p:cNvPr id="78" name="תמונה 77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79" name="TextBox 78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80" name="קבוצה 79"/>
          <p:cNvGrpSpPr/>
          <p:nvPr/>
        </p:nvGrpSpPr>
        <p:grpSpPr>
          <a:xfrm rot="2834056">
            <a:off x="5579712" y="1632801"/>
            <a:ext cx="756430" cy="2397749"/>
            <a:chOff x="8712679" y="2668192"/>
            <a:chExt cx="756430" cy="661604"/>
          </a:xfrm>
        </p:grpSpPr>
        <p:sp>
          <p:nvSpPr>
            <p:cNvPr id="81" name="חץ למטה 8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83" name="קבוצה 82"/>
          <p:cNvGrpSpPr/>
          <p:nvPr/>
        </p:nvGrpSpPr>
        <p:grpSpPr>
          <a:xfrm rot="429886">
            <a:off x="1432821" y="2173739"/>
            <a:ext cx="756430" cy="1597900"/>
            <a:chOff x="8712679" y="2668192"/>
            <a:chExt cx="756430" cy="661604"/>
          </a:xfrm>
        </p:grpSpPr>
        <p:sp>
          <p:nvSpPr>
            <p:cNvPr id="84" name="חץ למטה 83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86" name="קבוצה 85"/>
          <p:cNvGrpSpPr/>
          <p:nvPr/>
        </p:nvGrpSpPr>
        <p:grpSpPr>
          <a:xfrm rot="2828112">
            <a:off x="2892607" y="1661030"/>
            <a:ext cx="756430" cy="2789557"/>
            <a:chOff x="8712679" y="2668192"/>
            <a:chExt cx="756430" cy="661604"/>
          </a:xfrm>
        </p:grpSpPr>
        <p:sp>
          <p:nvSpPr>
            <p:cNvPr id="87" name="חץ למטה 8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89" name="קבוצה 88"/>
          <p:cNvGrpSpPr/>
          <p:nvPr/>
        </p:nvGrpSpPr>
        <p:grpSpPr>
          <a:xfrm rot="21075196">
            <a:off x="4261093" y="2164056"/>
            <a:ext cx="756430" cy="1597900"/>
            <a:chOff x="8712679" y="2668192"/>
            <a:chExt cx="756430" cy="661604"/>
          </a:xfrm>
        </p:grpSpPr>
        <p:sp>
          <p:nvSpPr>
            <p:cNvPr id="90" name="חץ למטה 8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92" name="קשת מלאה 91"/>
          <p:cNvSpPr/>
          <p:nvPr/>
        </p:nvSpPr>
        <p:spPr>
          <a:xfrm rot="10577836">
            <a:off x="1662545" y="4110735"/>
            <a:ext cx="2902552" cy="103327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629359" y="4627668"/>
            <a:ext cx="263697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דבורה וחנה </a:t>
            </a:r>
            <a:r>
              <a:rPr lang="he-IL" dirty="0" smtClean="0"/>
              <a:t>אחיות מן האב והתערבבו</a:t>
            </a:r>
            <a:endParaRPr lang="he-IL" dirty="0"/>
          </a:p>
        </p:txBody>
      </p:sp>
      <p:sp>
        <p:nvSpPr>
          <p:cNvPr id="94" name="קשת מלאה 93"/>
          <p:cNvSpPr/>
          <p:nvPr/>
        </p:nvSpPr>
        <p:spPr>
          <a:xfrm rot="11353973">
            <a:off x="4480521" y="4312152"/>
            <a:ext cx="2902552" cy="103327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 rot="704111">
            <a:off x="4579349" y="4938363"/>
            <a:ext cx="236638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דבורה אחות לוי מן האם</a:t>
            </a:r>
          </a:p>
        </p:txBody>
      </p:sp>
      <p:grpSp>
        <p:nvGrpSpPr>
          <p:cNvPr id="96" name="קבוצה 95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160853" flipV="1">
            <a:off x="7659677" y="4484694"/>
            <a:ext cx="3164935" cy="637355"/>
            <a:chOff x="4326228" y="124796"/>
            <a:chExt cx="1731182" cy="1044291"/>
          </a:xfrm>
        </p:grpSpPr>
        <p:sp>
          <p:nvSpPr>
            <p:cNvPr id="97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 rot="10960853">
              <a:off x="4444489" y="124796"/>
              <a:ext cx="1041439" cy="60514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 מן האב</a:t>
              </a:r>
            </a:p>
          </p:txBody>
        </p:sp>
      </p:grpSp>
      <p:sp>
        <p:nvSpPr>
          <p:cNvPr id="99" name="קשת מלאה 98"/>
          <p:cNvSpPr/>
          <p:nvPr/>
        </p:nvSpPr>
        <p:spPr>
          <a:xfrm rot="10970918">
            <a:off x="4152587" y="4219405"/>
            <a:ext cx="7262574" cy="1630658"/>
          </a:xfrm>
          <a:prstGeom prst="blockArc">
            <a:avLst>
              <a:gd name="adj1" fmla="val 10657134"/>
              <a:gd name="adj2" fmla="val 350573"/>
              <a:gd name="adj3" fmla="val 1149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805659" y="5556502"/>
            <a:ext cx="231568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ראובן נשא את דבורה</a:t>
            </a:r>
          </a:p>
        </p:txBody>
      </p:sp>
      <p:sp>
        <p:nvSpPr>
          <p:cNvPr id="101" name="קשת מלאה 100"/>
          <p:cNvSpPr/>
          <p:nvPr/>
        </p:nvSpPr>
        <p:spPr>
          <a:xfrm rot="10635826">
            <a:off x="1317086" y="3462374"/>
            <a:ext cx="7719150" cy="2380343"/>
          </a:xfrm>
          <a:prstGeom prst="blockArc">
            <a:avLst>
              <a:gd name="adj1" fmla="val 10657134"/>
              <a:gd name="adj2" fmla="val 338275"/>
              <a:gd name="adj3" fmla="val 1455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467717" y="5563742"/>
            <a:ext cx="231568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שמעון נשא את חנה</a:t>
            </a:r>
          </a:p>
        </p:txBody>
      </p:sp>
      <p:grpSp>
        <p:nvGrpSpPr>
          <p:cNvPr id="103" name="קבוצה 102"/>
          <p:cNvGrpSpPr/>
          <p:nvPr/>
        </p:nvGrpSpPr>
        <p:grpSpPr>
          <a:xfrm>
            <a:off x="7937578" y="2929732"/>
            <a:ext cx="833181" cy="1238220"/>
            <a:chOff x="1117008" y="4316375"/>
            <a:chExt cx="1117699" cy="1882580"/>
          </a:xfrm>
        </p:grpSpPr>
        <p:pic>
          <p:nvPicPr>
            <p:cNvPr id="104" name="תמונה 103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05" name="TextBox 10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106" name="קבוצה 105"/>
          <p:cNvGrpSpPr/>
          <p:nvPr/>
        </p:nvGrpSpPr>
        <p:grpSpPr>
          <a:xfrm>
            <a:off x="11383248" y="3551339"/>
            <a:ext cx="831265" cy="1133687"/>
            <a:chOff x="1117008" y="4316375"/>
            <a:chExt cx="1117699" cy="1882580"/>
          </a:xfrm>
        </p:grpSpPr>
        <p:pic>
          <p:nvPicPr>
            <p:cNvPr id="107" name="תמונה 106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08" name="TextBox 107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109" name="TextBox 108"/>
          <p:cNvSpPr txBox="1"/>
          <p:nvPr/>
        </p:nvSpPr>
        <p:spPr>
          <a:xfrm>
            <a:off x="1651598" y="3433500"/>
            <a:ext cx="332560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דבורה וחנה נופלות לייבום לפני לוי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2439615" y="5888325"/>
            <a:ext cx="4311633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לוי איננו יודע מי אחותו מאמו (שזו אסורה לו), ואיננו יודע מי </a:t>
            </a:r>
            <a:r>
              <a:rPr lang="he-IL" dirty="0" err="1"/>
              <a:t>זקוקתו</a:t>
            </a:r>
            <a:endParaRPr lang="he-IL" dirty="0"/>
          </a:p>
          <a:p>
            <a:r>
              <a:rPr lang="he-IL" dirty="0"/>
              <a:t>לכן: חולץ לשתיהן. יוצא שחולץ לאחותו מספק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0363812" y="5949933"/>
            <a:ext cx="74610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hlinkClick r:id="rId12" action="ppaction://hlinksldjump"/>
              </a:rPr>
              <a:t>המשך</a:t>
            </a:r>
            <a:endParaRPr lang="he-IL" dirty="0"/>
          </a:p>
        </p:txBody>
      </p:sp>
      <p:sp>
        <p:nvSpPr>
          <p:cNvPr id="112" name="TextBox 111"/>
          <p:cNvSpPr txBox="1"/>
          <p:nvPr/>
        </p:nvSpPr>
        <p:spPr>
          <a:xfrm>
            <a:off x="3397414" y="492396"/>
            <a:ext cx="687231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רש"י: </a:t>
            </a:r>
            <a:r>
              <a:rPr lang="he-IL" dirty="0" err="1"/>
              <a:t>ה"ג</a:t>
            </a:r>
            <a:r>
              <a:rPr lang="he-IL" dirty="0"/>
              <a:t> לאחותו מספק כיצד ? אמו ואשה אחרת שילדו שתי נקבות </a:t>
            </a:r>
            <a:r>
              <a:rPr lang="he-IL" dirty="0" err="1"/>
              <a:t>במחבא</a:t>
            </a:r>
            <a:r>
              <a:rPr lang="he-IL" dirty="0"/>
              <a:t> </a:t>
            </a:r>
          </a:p>
          <a:p>
            <a:r>
              <a:rPr lang="he-IL" dirty="0"/>
              <a:t>ועמדו שני אחים מן האב ונשאום חולץ לשתיהן נמצא חולץ לאחותו מספק.  </a:t>
            </a:r>
          </a:p>
        </p:txBody>
      </p:sp>
      <p:sp>
        <p:nvSpPr>
          <p:cNvPr id="113" name="לחצן פעולה: בית 112">
            <a:hlinkClick r:id="" action="ppaction://hlinkshowjump?jump=firstslide" highlightClick="1"/>
          </p:cNvPr>
          <p:cNvSpPr/>
          <p:nvPr/>
        </p:nvSpPr>
        <p:spPr>
          <a:xfrm>
            <a:off x="273524" y="3834749"/>
            <a:ext cx="613240" cy="7976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470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5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25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75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 animBg="1"/>
      <p:bldP spid="94" grpId="0" animBg="1"/>
      <p:bldP spid="95" grpId="0" animBg="1"/>
      <p:bldP spid="99" grpId="0" animBg="1"/>
      <p:bldP spid="100" grpId="0" animBg="1"/>
      <p:bldP spid="101" grpId="0" animBg="1"/>
      <p:bldP spid="102" grpId="0" animBg="1"/>
      <p:bldP spid="109" grpId="0" animBg="1"/>
      <p:bldP spid="110" grpId="0" animBg="1"/>
      <p:bldP spid="111" grpId="0" animBg="1"/>
      <p:bldP spid="112" grpId="0" animBg="1"/>
      <p:bldP spid="1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י"ג.סיון.תשפ"ב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554357" y="27314"/>
            <a:ext cx="7513469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Arial" panose="020B0604020202020204" pitchFamily="34" charset="0"/>
              </a:rPr>
              <a:t>דף צ"ט  א 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תנו רבנן:  יש חולץ ... לאחותו מספק</a:t>
            </a:r>
          </a:p>
          <a:p>
            <a:pPr algn="ctr"/>
            <a:r>
              <a:rPr lang="he-IL" b="1" dirty="0">
                <a:solidFill>
                  <a:srgbClr val="222222"/>
                </a:solidFill>
                <a:latin typeface="Arial" panose="020B0604020202020204" pitchFamily="34" charset="0"/>
              </a:rPr>
              <a:t>רש"י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: לישנא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אחרינא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ובאו אחיהן שלא מאותה האם ונשאום אחיו של ראובן נשא אחת  ואחיו של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חצרון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נשא אחת ראובן חולץ לאשת אחיו ושמא אחותו היא וכן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חצרון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9035482" y="3604619"/>
            <a:ext cx="939800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6429706" y="1397407"/>
            <a:ext cx="1155700" cy="990600"/>
            <a:chOff x="7695484" y="1138474"/>
            <a:chExt cx="11557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0520993" y="1472782"/>
            <a:ext cx="1148167" cy="1092200"/>
            <a:chOff x="7741009" y="2738648"/>
            <a:chExt cx="1092200" cy="10922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אשר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8578282" y="1397407"/>
            <a:ext cx="1274312" cy="1092200"/>
            <a:chOff x="5399538" y="2882900"/>
            <a:chExt cx="1274312" cy="10922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10881044" y="4258711"/>
            <a:ext cx="1168957" cy="930627"/>
            <a:chOff x="3978497" y="2854245"/>
            <a:chExt cx="1168957" cy="930627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8497" y="3507873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נפתלי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515244" y="1120075"/>
            <a:ext cx="939800" cy="990600"/>
            <a:chOff x="4794371" y="3098561"/>
            <a:chExt cx="939800" cy="9906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3085479" y="3677671"/>
            <a:ext cx="1016000" cy="889000"/>
            <a:chOff x="4167637" y="3734998"/>
            <a:chExt cx="1016000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4171226" y="1322529"/>
            <a:ext cx="1170677" cy="914400"/>
            <a:chOff x="3976777" y="2854245"/>
            <a:chExt cx="1170677" cy="9144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 flipH="1">
            <a:off x="4577626" y="4510068"/>
            <a:ext cx="1112402" cy="889000"/>
            <a:chOff x="4167637" y="3734998"/>
            <a:chExt cx="1016000" cy="889000"/>
          </a:xfrm>
        </p:grpSpPr>
        <p:pic>
          <p:nvPicPr>
            <p:cNvPr id="31" name="תמונה 3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4522495" y="3919168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דן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>
            <a:off x="2224318" y="1250430"/>
            <a:ext cx="1274312" cy="1092200"/>
            <a:chOff x="5399538" y="2882900"/>
            <a:chExt cx="1274312" cy="109220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שושנה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7172878" y="4763885"/>
            <a:ext cx="761162" cy="889000"/>
            <a:chOff x="4565410" y="4442364"/>
            <a:chExt cx="761162" cy="8890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1169653" y="5049981"/>
            <a:ext cx="934053" cy="990600"/>
            <a:chOff x="5147576" y="4839179"/>
            <a:chExt cx="723900" cy="8890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 rot="1176960">
            <a:off x="7804368" y="2373676"/>
            <a:ext cx="804670" cy="2448134"/>
            <a:chOff x="8664439" y="2668192"/>
            <a:chExt cx="804670" cy="661604"/>
          </a:xfrm>
        </p:grpSpPr>
        <p:sp>
          <p:nvSpPr>
            <p:cNvPr id="43" name="חץ למטה 4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664439" y="2905903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 rot="21424267">
            <a:off x="8924078" y="2489702"/>
            <a:ext cx="717707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6" name="חץ למטה 4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8" name="קבוצה 47"/>
          <p:cNvGrpSpPr/>
          <p:nvPr/>
        </p:nvGrpSpPr>
        <p:grpSpPr>
          <a:xfrm rot="21342845">
            <a:off x="9379899" y="1855890"/>
            <a:ext cx="142193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9" name="קבוצה 48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1" name="חץ ימינה 50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53" name="קבוצה 52"/>
          <p:cNvGrpSpPr/>
          <p:nvPr/>
        </p:nvGrpSpPr>
        <p:grpSpPr>
          <a:xfrm rot="2274201">
            <a:off x="9798982" y="2345917"/>
            <a:ext cx="717707" cy="168348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4" name="חץ למטה 5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6" name="קבוצה 55"/>
          <p:cNvGrpSpPr/>
          <p:nvPr/>
        </p:nvGrpSpPr>
        <p:grpSpPr>
          <a:xfrm rot="21424267">
            <a:off x="10836428" y="2552550"/>
            <a:ext cx="941607" cy="180811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7" name="חץ למטה 5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251039" y="3744355"/>
              <a:ext cx="339451" cy="25774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 מאשה אחרת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9" name="קבוצה 58"/>
          <p:cNvGrpSpPr/>
          <p:nvPr/>
        </p:nvGrpSpPr>
        <p:grpSpPr>
          <a:xfrm>
            <a:off x="4903439" y="2131488"/>
            <a:ext cx="567015" cy="2226863"/>
            <a:chOff x="6125410" y="3648851"/>
            <a:chExt cx="587501" cy="776500"/>
          </a:xfrm>
          <a:solidFill>
            <a:schemeClr val="accent4">
              <a:lumMod val="75000"/>
            </a:schemeClr>
          </a:solidFill>
        </p:grpSpPr>
        <p:sp>
          <p:nvSpPr>
            <p:cNvPr id="60" name="חץ למטה 5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125410" y="3804007"/>
              <a:ext cx="557653" cy="209275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 מאשה אחרת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2" name="קבוצה 61"/>
          <p:cNvGrpSpPr/>
          <p:nvPr/>
        </p:nvGrpSpPr>
        <p:grpSpPr>
          <a:xfrm rot="2029917">
            <a:off x="3805423" y="2059097"/>
            <a:ext cx="717707" cy="190850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3" name="חץ למטה 6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5" name="קבוצה 64"/>
          <p:cNvGrpSpPr/>
          <p:nvPr/>
        </p:nvGrpSpPr>
        <p:grpSpPr>
          <a:xfrm rot="20611313">
            <a:off x="2907322" y="2145547"/>
            <a:ext cx="717707" cy="168348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6" name="חץ למטה 6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8" name="קבוצה 67"/>
          <p:cNvGrpSpPr/>
          <p:nvPr/>
        </p:nvGrpSpPr>
        <p:grpSpPr>
          <a:xfrm>
            <a:off x="5157423" y="1096273"/>
            <a:ext cx="833181" cy="1238220"/>
            <a:chOff x="1117008" y="4316375"/>
            <a:chExt cx="1117699" cy="1882580"/>
          </a:xfrm>
        </p:grpSpPr>
        <p:pic>
          <p:nvPicPr>
            <p:cNvPr id="69" name="תמונה 68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71" name="קבוצה 70"/>
          <p:cNvGrpSpPr/>
          <p:nvPr/>
        </p:nvGrpSpPr>
        <p:grpSpPr>
          <a:xfrm>
            <a:off x="11261308" y="908022"/>
            <a:ext cx="833181" cy="1238220"/>
            <a:chOff x="1117008" y="4316375"/>
            <a:chExt cx="1117699" cy="1882580"/>
          </a:xfrm>
        </p:grpSpPr>
        <p:pic>
          <p:nvPicPr>
            <p:cNvPr id="72" name="תמונה 71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3" name="TextBox 72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74" name="קבוצה 73"/>
          <p:cNvGrpSpPr/>
          <p:nvPr/>
        </p:nvGrpSpPr>
        <p:grpSpPr>
          <a:xfrm rot="11209226">
            <a:off x="1122449" y="1511808"/>
            <a:ext cx="142193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75" name="קבוצה 7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77" name="חץ ימינה 7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6" name="TextBox 75"/>
            <p:cNvSpPr txBox="1"/>
            <p:nvPr/>
          </p:nvSpPr>
          <p:spPr>
            <a:xfrm rot="10821138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79" name="קבוצה 78"/>
          <p:cNvGrpSpPr/>
          <p:nvPr/>
        </p:nvGrpSpPr>
        <p:grpSpPr>
          <a:xfrm rot="21342845">
            <a:off x="3056843" y="1509533"/>
            <a:ext cx="142193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80" name="קבוצה 7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82" name="חץ ימינה 8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84" name="קבוצה 83"/>
          <p:cNvGrpSpPr/>
          <p:nvPr/>
        </p:nvGrpSpPr>
        <p:grpSpPr>
          <a:xfrm rot="11209226">
            <a:off x="7544887" y="1854241"/>
            <a:ext cx="142193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85" name="קבוצה 8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87" name="חץ ימינה 8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6" name="TextBox 85"/>
            <p:cNvSpPr txBox="1"/>
            <p:nvPr/>
          </p:nvSpPr>
          <p:spPr>
            <a:xfrm rot="10821138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89" name="קבוצה 88"/>
          <p:cNvGrpSpPr/>
          <p:nvPr/>
        </p:nvGrpSpPr>
        <p:grpSpPr>
          <a:xfrm rot="20432788">
            <a:off x="6664595" y="2396620"/>
            <a:ext cx="804670" cy="2448134"/>
            <a:chOff x="8664439" y="2668192"/>
            <a:chExt cx="804670" cy="661604"/>
          </a:xfrm>
        </p:grpSpPr>
        <p:sp>
          <p:nvSpPr>
            <p:cNvPr id="90" name="חץ למטה 8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8664439" y="2905903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92" name="קבוצה 91"/>
          <p:cNvGrpSpPr/>
          <p:nvPr/>
        </p:nvGrpSpPr>
        <p:grpSpPr>
          <a:xfrm rot="21109672">
            <a:off x="701270" y="2083780"/>
            <a:ext cx="804670" cy="3006435"/>
            <a:chOff x="8664439" y="2668192"/>
            <a:chExt cx="804670" cy="661604"/>
          </a:xfrm>
        </p:grpSpPr>
        <p:sp>
          <p:nvSpPr>
            <p:cNvPr id="93" name="חץ למטה 9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8664439" y="2905903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95" name="קבוצה 94"/>
          <p:cNvGrpSpPr/>
          <p:nvPr/>
        </p:nvGrpSpPr>
        <p:grpSpPr>
          <a:xfrm rot="1298456">
            <a:off x="1830060" y="2174813"/>
            <a:ext cx="804670" cy="2980768"/>
            <a:chOff x="8664439" y="2668192"/>
            <a:chExt cx="804670" cy="661604"/>
          </a:xfrm>
        </p:grpSpPr>
        <p:sp>
          <p:nvSpPr>
            <p:cNvPr id="96" name="חץ למטה 95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8664439" y="2905903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98" name="קבוצה 97"/>
          <p:cNvGrpSpPr/>
          <p:nvPr/>
        </p:nvGrpSpPr>
        <p:grpSpPr>
          <a:xfrm rot="19769925">
            <a:off x="7741787" y="4790986"/>
            <a:ext cx="1933019" cy="646331"/>
            <a:chOff x="1157430" y="2510107"/>
            <a:chExt cx="1835720" cy="646331"/>
          </a:xfrm>
        </p:grpSpPr>
        <p:sp>
          <p:nvSpPr>
            <p:cNvPr id="99" name="חץ שמאלה-ימינה 98"/>
            <p:cNvSpPr/>
            <p:nvPr/>
          </p:nvSpPr>
          <p:spPr>
            <a:xfrm>
              <a:off x="1157430" y="2539072"/>
              <a:ext cx="1835720" cy="44169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240264" y="2510107"/>
              <a:ext cx="164299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 ואחות מהאם</a:t>
              </a:r>
            </a:p>
          </p:txBody>
        </p:sp>
      </p:grpSp>
      <p:grpSp>
        <p:nvGrpSpPr>
          <p:cNvPr id="101" name="קבוצה 100"/>
          <p:cNvGrpSpPr/>
          <p:nvPr/>
        </p:nvGrpSpPr>
        <p:grpSpPr>
          <a:xfrm rot="19769925">
            <a:off x="1901143" y="4778623"/>
            <a:ext cx="1933019" cy="646331"/>
            <a:chOff x="1157430" y="2510107"/>
            <a:chExt cx="1835720" cy="646331"/>
          </a:xfrm>
        </p:grpSpPr>
        <p:sp>
          <p:nvSpPr>
            <p:cNvPr id="102" name="חץ שמאלה-ימינה 101"/>
            <p:cNvSpPr/>
            <p:nvPr/>
          </p:nvSpPr>
          <p:spPr>
            <a:xfrm>
              <a:off x="1157430" y="2539072"/>
              <a:ext cx="1835720" cy="44169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1240264" y="2510107"/>
              <a:ext cx="164299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 ואחות מהאם</a:t>
              </a:r>
            </a:p>
          </p:txBody>
        </p:sp>
      </p:grpSp>
      <p:grpSp>
        <p:nvGrpSpPr>
          <p:cNvPr id="104" name="קבוצה 103"/>
          <p:cNvGrpSpPr/>
          <p:nvPr/>
        </p:nvGrpSpPr>
        <p:grpSpPr>
          <a:xfrm>
            <a:off x="8351533" y="4994689"/>
            <a:ext cx="2596886" cy="441693"/>
            <a:chOff x="1157430" y="2539072"/>
            <a:chExt cx="1835720" cy="441693"/>
          </a:xfrm>
        </p:grpSpPr>
        <p:sp>
          <p:nvSpPr>
            <p:cNvPr id="105" name="חץ שמאלה-ימינה 104"/>
            <p:cNvSpPr/>
            <p:nvPr/>
          </p:nvSpPr>
          <p:spPr>
            <a:xfrm>
              <a:off x="1157430" y="2539072"/>
              <a:ext cx="1835720" cy="44169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1185074" y="2542497"/>
              <a:ext cx="164299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זרים זה לזו</a:t>
              </a:r>
            </a:p>
          </p:txBody>
        </p:sp>
      </p:grpSp>
      <p:grpSp>
        <p:nvGrpSpPr>
          <p:cNvPr id="107" name="קבוצה 106"/>
          <p:cNvGrpSpPr/>
          <p:nvPr/>
        </p:nvGrpSpPr>
        <p:grpSpPr>
          <a:xfrm rot="20703141">
            <a:off x="2262472" y="5069685"/>
            <a:ext cx="2596886" cy="441693"/>
            <a:chOff x="1157430" y="2539072"/>
            <a:chExt cx="1835720" cy="441693"/>
          </a:xfrm>
        </p:grpSpPr>
        <p:sp>
          <p:nvSpPr>
            <p:cNvPr id="108" name="חץ שמאלה-ימינה 107"/>
            <p:cNvSpPr/>
            <p:nvPr/>
          </p:nvSpPr>
          <p:spPr>
            <a:xfrm>
              <a:off x="1157430" y="2539072"/>
              <a:ext cx="1835720" cy="44169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185074" y="2542497"/>
              <a:ext cx="164299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זרים זה לזו</a:t>
              </a:r>
            </a:p>
          </p:txBody>
        </p:sp>
      </p:grpSp>
      <p:grpSp>
        <p:nvGrpSpPr>
          <p:cNvPr id="110" name="קבוצה 109"/>
          <p:cNvGrpSpPr/>
          <p:nvPr/>
        </p:nvGrpSpPr>
        <p:grpSpPr>
          <a:xfrm rot="21342845">
            <a:off x="7863989" y="4701845"/>
            <a:ext cx="3124806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11" name="קבוצה 11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13" name="חץ ימינה 11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12" name="TextBox 111"/>
            <p:cNvSpPr txBox="1"/>
            <p:nvPr/>
          </p:nvSpPr>
          <p:spPr>
            <a:xfrm>
              <a:off x="3419274" y="4015339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115" name="קבוצה 114"/>
          <p:cNvGrpSpPr/>
          <p:nvPr/>
        </p:nvGrpSpPr>
        <p:grpSpPr>
          <a:xfrm rot="21342845">
            <a:off x="1914031" y="5274734"/>
            <a:ext cx="2753436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16" name="קבוצה 11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18" name="חץ ימינה 11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17" name="TextBox 116"/>
            <p:cNvSpPr txBox="1"/>
            <p:nvPr/>
          </p:nvSpPr>
          <p:spPr>
            <a:xfrm>
              <a:off x="3430480" y="3979252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120" name="קבוצה 119"/>
          <p:cNvGrpSpPr/>
          <p:nvPr/>
        </p:nvGrpSpPr>
        <p:grpSpPr>
          <a:xfrm>
            <a:off x="10428127" y="3863685"/>
            <a:ext cx="833181" cy="1238220"/>
            <a:chOff x="1117008" y="4316375"/>
            <a:chExt cx="1117699" cy="1882580"/>
          </a:xfrm>
        </p:grpSpPr>
        <p:pic>
          <p:nvPicPr>
            <p:cNvPr id="121" name="תמונה 120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22" name="TextBox 121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123" name="קבוצה 122"/>
          <p:cNvGrpSpPr/>
          <p:nvPr/>
        </p:nvGrpSpPr>
        <p:grpSpPr>
          <a:xfrm>
            <a:off x="5422326" y="3723586"/>
            <a:ext cx="833181" cy="1238220"/>
            <a:chOff x="1117008" y="4316375"/>
            <a:chExt cx="1117699" cy="1882580"/>
          </a:xfrm>
        </p:grpSpPr>
        <p:pic>
          <p:nvPicPr>
            <p:cNvPr id="124" name="תמונה 123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25" name="TextBox 12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126" name="TextBox 125"/>
          <p:cNvSpPr txBox="1"/>
          <p:nvPr/>
        </p:nvSpPr>
        <p:spPr>
          <a:xfrm>
            <a:off x="3411427" y="5639925"/>
            <a:ext cx="350974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רחל ורבקה נופלות לייבום לפני לוי וגד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275517" y="5870724"/>
            <a:ext cx="2973173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גד חולץ לאחת ולוי חולץ לאחת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884144" y="3322037"/>
            <a:ext cx="6662393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על זה אומרת הגמרא "יש חולץ לאחותו מספק" כי יתכן והיא אחותו מאמו</a:t>
            </a:r>
          </a:p>
        </p:txBody>
      </p:sp>
      <p:sp>
        <p:nvSpPr>
          <p:cNvPr id="129" name="לחצן פעולה: בית 128">
            <a:hlinkClick r:id="" action="ppaction://hlinkshowjump?jump=firstslide" highlightClick="1"/>
          </p:cNvPr>
          <p:cNvSpPr/>
          <p:nvPr/>
        </p:nvSpPr>
        <p:spPr>
          <a:xfrm>
            <a:off x="150098" y="4690482"/>
            <a:ext cx="613240" cy="7976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30" name="תצוגת שקופית 79">
            <a:hlinkClick r:id="rId11" action="ppaction://hlinksldjump"/>
            <a:extLst>
              <a:ext uri="{FF2B5EF4-FFF2-40B4-BE49-F238E27FC236}">
                <a16:creationId xmlns:a16="http://schemas.microsoft.com/office/drawing/2014/main" id="{915C83CF-08E3-429C-8C8A-41690CDDA3E4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295484" y="5780870"/>
            <a:ext cx="1903635" cy="1070795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131" name="TextBox 130">
            <a:extLst>
              <a:ext uri="{FF2B5EF4-FFF2-40B4-BE49-F238E27FC236}">
                <a16:creationId xmlns:a16="http://schemas.microsoft.com/office/drawing/2014/main" id="{2411DB6E-2C25-45C4-905A-56D5DA0DE681}"/>
              </a:ext>
            </a:extLst>
          </p:cNvPr>
          <p:cNvSpPr txBox="1"/>
          <p:nvPr/>
        </p:nvSpPr>
        <p:spPr>
          <a:xfrm>
            <a:off x="10306433" y="5232400"/>
            <a:ext cx="1397887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להמשך לחץ על התמונה</a:t>
            </a:r>
          </a:p>
        </p:txBody>
      </p:sp>
      <p:sp>
        <p:nvSpPr>
          <p:cNvPr id="132" name="קשת מלאה 131"/>
          <p:cNvSpPr/>
          <p:nvPr/>
        </p:nvSpPr>
        <p:spPr>
          <a:xfrm rot="10608733">
            <a:off x="1120811" y="4948094"/>
            <a:ext cx="6469639" cy="1630658"/>
          </a:xfrm>
          <a:prstGeom prst="blockArc">
            <a:avLst>
              <a:gd name="adj1" fmla="val 10657134"/>
              <a:gd name="adj2" fmla="val 350573"/>
              <a:gd name="adj3" fmla="val 1149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2712589" y="6112486"/>
            <a:ext cx="320851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       </a:t>
            </a:r>
            <a:r>
              <a:rPr lang="he-IL" dirty="0" err="1"/>
              <a:t>נתערבבו</a:t>
            </a:r>
            <a:r>
              <a:rPr lang="he-IL" dirty="0"/>
              <a:t> רחל ורבקה</a:t>
            </a:r>
          </a:p>
        </p:txBody>
      </p:sp>
    </p:spTree>
    <p:extLst>
      <p:ext uri="{BB962C8B-B14F-4D97-AF65-F5344CB8AC3E}">
        <p14:creationId xmlns:p14="http://schemas.microsoft.com/office/powerpoint/2010/main" val="341189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250"/>
                            </p:stCondLst>
                            <p:childTnLst>
                              <p:par>
                                <p:cTn id="9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7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1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1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1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6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7" grpId="0" animBg="1"/>
      <p:bldP spid="128" grpId="0" animBg="1"/>
      <p:bldP spid="129" grpId="0" animBg="1"/>
      <p:bldP spid="131" grpId="0" animBg="1"/>
      <p:bldP spid="132" grpId="0" animBg="1"/>
      <p:bldP spid="1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י"ג.סיון.תשפ"ב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1889761" y="70732"/>
            <a:ext cx="8752114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Arial" panose="020B0604020202020204" pitchFamily="34" charset="0"/>
              </a:rPr>
              <a:t>דף צ:ט   א</a:t>
            </a:r>
          </a:p>
          <a:p>
            <a:r>
              <a:rPr lang="he-IL" b="1" dirty="0">
                <a:solidFill>
                  <a:srgbClr val="222222"/>
                </a:solidFill>
                <a:latin typeface="Arial" panose="020B0604020202020204" pitchFamily="34" charset="0"/>
              </a:rPr>
              <a:t>רש"י:  אשתו ואשה אחרת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- אשת ראובן ואשת כלב שילדו שתי נקבות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במחבא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נמצאת האחת בתו </a:t>
            </a:r>
          </a:p>
          <a:p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ובאו שני אחי ראובן ונשאום נמצא ראובן חולץ לבתו מספק ששתיהן צריכות חליצה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9356736" y="2182224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254427" y="1122599"/>
            <a:ext cx="1016000" cy="889000"/>
            <a:chOff x="4167637" y="3734998"/>
            <a:chExt cx="1016000" cy="8890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5136363" y="1047669"/>
            <a:ext cx="1274312" cy="1092200"/>
            <a:chOff x="5399538" y="2882900"/>
            <a:chExt cx="1274312" cy="10922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4029316" y="4334103"/>
            <a:ext cx="761162" cy="889000"/>
            <a:chOff x="4565410" y="4442364"/>
            <a:chExt cx="761162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7108957" y="4149025"/>
            <a:ext cx="934053" cy="990600"/>
            <a:chOff x="5147576" y="4839179"/>
            <a:chExt cx="723900" cy="8890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6360897" y="2213438"/>
            <a:ext cx="901700" cy="889000"/>
            <a:chOff x="10518902" y="2114306"/>
            <a:chExt cx="901700" cy="8890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7659673" y="1221165"/>
            <a:ext cx="1155700" cy="990600"/>
            <a:chOff x="7695484" y="1138474"/>
            <a:chExt cx="1155700" cy="9906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1813217" y="1992543"/>
            <a:ext cx="1170677" cy="914400"/>
            <a:chOff x="3976777" y="2854245"/>
            <a:chExt cx="1170677" cy="9144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>
            <a:off x="10801094" y="1019798"/>
            <a:ext cx="1148167" cy="1092200"/>
            <a:chOff x="7741009" y="2738648"/>
            <a:chExt cx="1092200" cy="1092200"/>
          </a:xfrm>
        </p:grpSpPr>
        <p:pic>
          <p:nvPicPr>
            <p:cNvPr id="31" name="תמונה 3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אשר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21430175">
            <a:off x="1200306" y="1421773"/>
            <a:ext cx="2408227" cy="610215"/>
            <a:chOff x="4326228" y="242702"/>
            <a:chExt cx="1731182" cy="926385"/>
          </a:xfrm>
        </p:grpSpPr>
        <p:sp>
          <p:nvSpPr>
            <p:cNvPr id="34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>
              <a:off x="4444489" y="242702"/>
              <a:ext cx="104143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36" name="קבוצה 35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21430175">
            <a:off x="8468246" y="1470537"/>
            <a:ext cx="2795677" cy="705594"/>
            <a:chOff x="4326228" y="242702"/>
            <a:chExt cx="1731182" cy="926385"/>
          </a:xfrm>
        </p:grpSpPr>
        <p:sp>
          <p:nvSpPr>
            <p:cNvPr id="37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>
              <a:off x="4444489" y="242702"/>
              <a:ext cx="104143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4032069" y="1236955"/>
            <a:ext cx="1551227" cy="661514"/>
            <a:chOff x="5536848" y="4652698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0" name="קבוצה 39"/>
            <p:cNvGrpSpPr/>
            <p:nvPr/>
          </p:nvGrpSpPr>
          <p:grpSpPr>
            <a:xfrm>
              <a:off x="5536848" y="4652698"/>
              <a:ext cx="860364" cy="573531"/>
              <a:chOff x="3418424" y="4014976"/>
              <a:chExt cx="1035170" cy="573531"/>
            </a:xfrm>
            <a:grpFill/>
          </p:grpSpPr>
          <p:sp>
            <p:nvSpPr>
              <p:cNvPr id="42" name="חץ ימינה 41"/>
              <p:cNvSpPr/>
              <p:nvPr/>
            </p:nvSpPr>
            <p:spPr>
              <a:xfrm>
                <a:off x="3418424" y="4014976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8905841">
            <a:off x="7083535" y="2221803"/>
            <a:ext cx="1284121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5" name="קבוצה 4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7" name="חץ ימינה 4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 rot="10810338">
              <a:off x="5625226" y="4804219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9" name="קבוצה 48"/>
          <p:cNvGrpSpPr/>
          <p:nvPr/>
        </p:nvGrpSpPr>
        <p:grpSpPr>
          <a:xfrm rot="1594144">
            <a:off x="7594475" y="2084972"/>
            <a:ext cx="769811" cy="2093570"/>
            <a:chOff x="8699298" y="2668192"/>
            <a:chExt cx="769811" cy="661604"/>
          </a:xfrm>
        </p:grpSpPr>
        <p:sp>
          <p:nvSpPr>
            <p:cNvPr id="50" name="חץ למטה 4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699298" y="2857757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2" name="קבוצה 51"/>
          <p:cNvGrpSpPr/>
          <p:nvPr/>
        </p:nvGrpSpPr>
        <p:grpSpPr>
          <a:xfrm rot="20028487">
            <a:off x="6588944" y="3079854"/>
            <a:ext cx="769811" cy="1221912"/>
            <a:chOff x="8699298" y="2668192"/>
            <a:chExt cx="769811" cy="661604"/>
          </a:xfrm>
        </p:grpSpPr>
        <p:sp>
          <p:nvSpPr>
            <p:cNvPr id="53" name="חץ למטה 5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8699298" y="2857757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5" name="קבוצה 54"/>
          <p:cNvGrpSpPr/>
          <p:nvPr/>
        </p:nvGrpSpPr>
        <p:grpSpPr>
          <a:xfrm rot="21417374">
            <a:off x="3773185" y="2084447"/>
            <a:ext cx="769811" cy="2093570"/>
            <a:chOff x="8699298" y="2668192"/>
            <a:chExt cx="769811" cy="661604"/>
          </a:xfrm>
        </p:grpSpPr>
        <p:sp>
          <p:nvSpPr>
            <p:cNvPr id="56" name="חץ למטה 55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699298" y="2857757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8" name="קבוצה 57"/>
          <p:cNvGrpSpPr/>
          <p:nvPr/>
        </p:nvGrpSpPr>
        <p:grpSpPr>
          <a:xfrm rot="1714809">
            <a:off x="4693854" y="1906642"/>
            <a:ext cx="769811" cy="2338456"/>
            <a:chOff x="8699298" y="2668192"/>
            <a:chExt cx="769811" cy="661604"/>
          </a:xfrm>
        </p:grpSpPr>
        <p:sp>
          <p:nvSpPr>
            <p:cNvPr id="59" name="חץ למטה 5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8699298" y="2857757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5046425" y="4733662"/>
            <a:ext cx="2118628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ורחל </a:t>
            </a:r>
            <a:r>
              <a:rPr lang="he-IL" dirty="0" err="1"/>
              <a:t>נתערבבו</a:t>
            </a:r>
            <a:endParaRPr lang="he-IL" dirty="0"/>
          </a:p>
        </p:txBody>
      </p:sp>
      <p:grpSp>
        <p:nvGrpSpPr>
          <p:cNvPr id="62" name="קבוצה 61"/>
          <p:cNvGrpSpPr/>
          <p:nvPr/>
        </p:nvGrpSpPr>
        <p:grpSpPr>
          <a:xfrm rot="3038154">
            <a:off x="2335748" y="3460960"/>
            <a:ext cx="2210085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3" name="קבוצה 6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5" name="חץ ימינה 6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4" name="TextBox 63"/>
            <p:cNvSpPr txBox="1"/>
            <p:nvPr/>
          </p:nvSpPr>
          <p:spPr>
            <a:xfrm rot="6323">
              <a:off x="5625226" y="4804219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67" name="קבוצה 66"/>
          <p:cNvGrpSpPr/>
          <p:nvPr/>
        </p:nvGrpSpPr>
        <p:grpSpPr>
          <a:xfrm rot="8590607">
            <a:off x="7763950" y="3556059"/>
            <a:ext cx="203532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8" name="קבוצה 6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70" name="חץ ימינה 6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9" name="TextBox 68"/>
            <p:cNvSpPr txBox="1"/>
            <p:nvPr/>
          </p:nvSpPr>
          <p:spPr>
            <a:xfrm rot="10810338">
              <a:off x="5625226" y="4804219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72" name="קבוצה 71"/>
          <p:cNvGrpSpPr/>
          <p:nvPr/>
        </p:nvGrpSpPr>
        <p:grpSpPr>
          <a:xfrm>
            <a:off x="2745808" y="1668723"/>
            <a:ext cx="833181" cy="1238220"/>
            <a:chOff x="1117008" y="4316375"/>
            <a:chExt cx="1117699" cy="1882580"/>
          </a:xfrm>
        </p:grpSpPr>
        <p:pic>
          <p:nvPicPr>
            <p:cNvPr id="73" name="תמונה 72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75" name="קבוצה 74"/>
          <p:cNvGrpSpPr/>
          <p:nvPr/>
        </p:nvGrpSpPr>
        <p:grpSpPr>
          <a:xfrm>
            <a:off x="11558444" y="801339"/>
            <a:ext cx="833181" cy="1238220"/>
            <a:chOff x="1117008" y="4316375"/>
            <a:chExt cx="1117699" cy="1882580"/>
          </a:xfrm>
        </p:grpSpPr>
        <p:pic>
          <p:nvPicPr>
            <p:cNvPr id="76" name="תמונה 75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7" name="TextBox 76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78" name="קבוצה 77"/>
          <p:cNvGrpSpPr/>
          <p:nvPr/>
        </p:nvGrpSpPr>
        <p:grpSpPr>
          <a:xfrm rot="1301083">
            <a:off x="904077" y="3053343"/>
            <a:ext cx="6483243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79" name="קבוצה 7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81" name="חץ ימינה 8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0" name="TextBox 79"/>
            <p:cNvSpPr txBox="1"/>
            <p:nvPr/>
          </p:nvSpPr>
          <p:spPr>
            <a:xfrm rot="21546978">
              <a:off x="5625249" y="4817365"/>
              <a:ext cx="463301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83" name="קבוצה 82"/>
          <p:cNvGrpSpPr/>
          <p:nvPr/>
        </p:nvGrpSpPr>
        <p:grpSpPr>
          <a:xfrm rot="9349776">
            <a:off x="4415841" y="3126007"/>
            <a:ext cx="7116788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84" name="קבוצה 8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86" name="חץ ימינה 8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5" name="TextBox 84"/>
            <p:cNvSpPr txBox="1"/>
            <p:nvPr/>
          </p:nvSpPr>
          <p:spPr>
            <a:xfrm rot="10810338">
              <a:off x="5795398" y="4815142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88" name="קבוצה 87"/>
          <p:cNvGrpSpPr/>
          <p:nvPr/>
        </p:nvGrpSpPr>
        <p:grpSpPr>
          <a:xfrm>
            <a:off x="961021" y="237485"/>
            <a:ext cx="833181" cy="1238220"/>
            <a:chOff x="1117008" y="4316375"/>
            <a:chExt cx="1117699" cy="1882580"/>
          </a:xfrm>
        </p:grpSpPr>
        <p:pic>
          <p:nvPicPr>
            <p:cNvPr id="89" name="תמונה 88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90" name="TextBox 89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91" name="קבוצה 90"/>
          <p:cNvGrpSpPr/>
          <p:nvPr/>
        </p:nvGrpSpPr>
        <p:grpSpPr>
          <a:xfrm>
            <a:off x="10270551" y="2049618"/>
            <a:ext cx="833181" cy="1238220"/>
            <a:chOff x="1117008" y="4316375"/>
            <a:chExt cx="1117699" cy="1882580"/>
          </a:xfrm>
        </p:grpSpPr>
        <p:pic>
          <p:nvPicPr>
            <p:cNvPr id="92" name="תמונה 91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93" name="TextBox 92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94" name="TextBox 93"/>
          <p:cNvSpPr txBox="1"/>
          <p:nvPr/>
        </p:nvSpPr>
        <p:spPr>
          <a:xfrm>
            <a:off x="9129922" y="4055424"/>
            <a:ext cx="2626413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רבקה ורחל נופלות לייבום לפני שמעון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975069" y="5017455"/>
            <a:ext cx="5030067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שמעון חולץ לשתיהן למרות שאחת מהן בוודאי בתו.</a:t>
            </a:r>
          </a:p>
          <a:p>
            <a:pPr algn="ctr"/>
            <a:r>
              <a:rPr lang="he-IL" dirty="0"/>
              <a:t>יוצא: "חולץ לבתו מספק"</a:t>
            </a:r>
          </a:p>
        </p:txBody>
      </p:sp>
      <p:grpSp>
        <p:nvGrpSpPr>
          <p:cNvPr id="96" name="קבוצה 95"/>
          <p:cNvGrpSpPr/>
          <p:nvPr/>
        </p:nvGrpSpPr>
        <p:grpSpPr>
          <a:xfrm>
            <a:off x="3454296" y="965979"/>
            <a:ext cx="1291749" cy="990600"/>
            <a:chOff x="1346347" y="4379501"/>
            <a:chExt cx="1291749" cy="990600"/>
          </a:xfrm>
        </p:grpSpPr>
        <p:grpSp>
          <p:nvGrpSpPr>
            <p:cNvPr id="97" name="קבוצה 96"/>
            <p:cNvGrpSpPr/>
            <p:nvPr/>
          </p:nvGrpSpPr>
          <p:grpSpPr>
            <a:xfrm>
              <a:off x="1346347" y="4379501"/>
              <a:ext cx="1291749" cy="990600"/>
              <a:chOff x="4289541" y="3029487"/>
              <a:chExt cx="1291749" cy="990600"/>
            </a:xfrm>
          </p:grpSpPr>
          <p:pic>
            <p:nvPicPr>
              <p:cNvPr id="99" name="תמונה 98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89541" y="3029487"/>
                <a:ext cx="939800" cy="990600"/>
              </a:xfrm>
              <a:prstGeom prst="rect">
                <a:avLst/>
              </a:prstGeom>
            </p:spPr>
          </p:pic>
          <p:sp>
            <p:nvSpPr>
              <p:cNvPr id="100" name="TextBox 99"/>
              <p:cNvSpPr txBox="1"/>
              <p:nvPr/>
            </p:nvSpPr>
            <p:spPr>
              <a:xfrm>
                <a:off x="4994693" y="3726612"/>
                <a:ext cx="586597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לוי</a:t>
                </a:r>
                <a:endParaRPr lang="he-IL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8" name="TextBox 97"/>
            <p:cNvSpPr txBox="1"/>
            <p:nvPr/>
          </p:nvSpPr>
          <p:spPr>
            <a:xfrm>
              <a:off x="1562879" y="5023634"/>
              <a:ext cx="727559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chemeClr val="bg1"/>
                  </a:solidFill>
                </a:rPr>
                <a:t>זבולון</a:t>
              </a:r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984014" y="4258091"/>
            <a:ext cx="2626413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רבקה ורחל נופלות לייבום לפני זבולון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21379" y="5282638"/>
            <a:ext cx="5030067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זבולון חולץ לשתיהן למרות שאחת מהן בוודאי בתו.</a:t>
            </a:r>
          </a:p>
          <a:p>
            <a:pPr algn="ctr"/>
            <a:r>
              <a:rPr lang="he-IL" dirty="0"/>
              <a:t>יוצא: "חולץ לבתו מספק"</a:t>
            </a:r>
          </a:p>
        </p:txBody>
      </p:sp>
      <p:sp>
        <p:nvSpPr>
          <p:cNvPr id="103" name="לחצן פעולה: בית 102">
            <a:hlinkClick r:id="" action="ppaction://hlinkshowjump?jump=firstslide" highlightClick="1"/>
          </p:cNvPr>
          <p:cNvSpPr/>
          <p:nvPr/>
        </p:nvSpPr>
        <p:spPr>
          <a:xfrm>
            <a:off x="5747657" y="5646724"/>
            <a:ext cx="613240" cy="7976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549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25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000"/>
                            </p:stCondLst>
                            <p:childTnLst>
                              <p:par>
                                <p:cTn id="1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1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94" grpId="0" animBg="1"/>
      <p:bldP spid="95" grpId="0" animBg="1"/>
      <p:bldP spid="101" grpId="0" animBg="1"/>
      <p:bldP spid="102" grpId="0" animBg="1"/>
      <p:bldP spid="10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י"ג.סיון.תשפ"ב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105755" y="6631291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6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639452" y="75252"/>
            <a:ext cx="6800639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צ"ט   א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מתו הכשרים התערובות לבני הזקנה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חולצין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מייבמין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שהוא ספק אשת אחיו ואשת אחי אביו לבני הכלה אחד חולץ ואחד מייבם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7570261" y="3153206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ראובן</a:t>
              </a: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2492316" y="4756610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849792" y="3256660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6849953" y="4554627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347550" y="4806539"/>
            <a:ext cx="1274312" cy="1092200"/>
            <a:chOff x="5399538" y="2882900"/>
            <a:chExt cx="1274312" cy="10922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4929825" y="1192537"/>
            <a:ext cx="1106818" cy="927936"/>
            <a:chOff x="5473700" y="2876550"/>
            <a:chExt cx="1244600" cy="11049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2639452" y="3088030"/>
            <a:ext cx="761162" cy="889000"/>
            <a:chOff x="4565410" y="4442364"/>
            <a:chExt cx="761162" cy="8890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10379933" y="1123919"/>
            <a:ext cx="934053" cy="990600"/>
            <a:chOff x="5147576" y="4839179"/>
            <a:chExt cx="723900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4837416" y="3078677"/>
            <a:ext cx="1155700" cy="990600"/>
            <a:chOff x="7816071" y="1273614"/>
            <a:chExt cx="1155700" cy="9906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6071" y="1273614"/>
              <a:ext cx="1155700" cy="9906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>
            <a:off x="4630265" y="5384684"/>
            <a:ext cx="1170677" cy="914400"/>
            <a:chOff x="3976777" y="2854245"/>
            <a:chExt cx="1170677" cy="914400"/>
          </a:xfrm>
        </p:grpSpPr>
        <p:pic>
          <p:nvPicPr>
            <p:cNvPr id="31" name="תמונה 30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>
            <a:off x="7706733" y="1095683"/>
            <a:ext cx="1148167" cy="1092200"/>
            <a:chOff x="7741009" y="2738648"/>
            <a:chExt cx="1092200" cy="109220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אשר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4904657" y="4080496"/>
            <a:ext cx="722050" cy="127214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7" name="חץ למטה 3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6140817" y="1455865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0" name="קבוצה 3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2" name="חץ ימינה 4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447655">
            <a:off x="7831076" y="2051198"/>
            <a:ext cx="722050" cy="105842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5" name="חץ למטה 4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7" name="קבוצה 46"/>
          <p:cNvGrpSpPr/>
          <p:nvPr/>
        </p:nvGrpSpPr>
        <p:grpSpPr>
          <a:xfrm rot="3096816">
            <a:off x="6383270" y="1750661"/>
            <a:ext cx="722050" cy="215318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8" name="חץ למטה 4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0" name="קבוצה 49"/>
          <p:cNvGrpSpPr/>
          <p:nvPr/>
        </p:nvGrpSpPr>
        <p:grpSpPr>
          <a:xfrm>
            <a:off x="5020334" y="2108559"/>
            <a:ext cx="722050" cy="102931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1" name="חץ למטה 5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3" name="קבוצה 52"/>
          <p:cNvGrpSpPr/>
          <p:nvPr/>
        </p:nvGrpSpPr>
        <p:grpSpPr>
          <a:xfrm rot="18626982">
            <a:off x="6456324" y="1660030"/>
            <a:ext cx="722050" cy="258587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4" name="חץ למטה 5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6" name="קבוצה 55"/>
          <p:cNvGrpSpPr/>
          <p:nvPr/>
        </p:nvGrpSpPr>
        <p:grpSpPr>
          <a:xfrm rot="8749010">
            <a:off x="8186665" y="2495997"/>
            <a:ext cx="283882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7" name="קבוצה 5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9" name="חץ ימינה 58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 rot="10977391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61" name="קבוצה 60"/>
          <p:cNvGrpSpPr/>
          <p:nvPr/>
        </p:nvGrpSpPr>
        <p:grpSpPr>
          <a:xfrm>
            <a:off x="3472694" y="3310997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2" name="קבוצה 6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4" name="חץ ימינה 6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3" name="TextBox 62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66" name="קבוצה 65"/>
          <p:cNvGrpSpPr/>
          <p:nvPr/>
        </p:nvGrpSpPr>
        <p:grpSpPr>
          <a:xfrm>
            <a:off x="2614486" y="3977030"/>
            <a:ext cx="722050" cy="85745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7" name="חץ למטה 6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9" name="קבוצה 68"/>
          <p:cNvGrpSpPr/>
          <p:nvPr/>
        </p:nvGrpSpPr>
        <p:grpSpPr>
          <a:xfrm>
            <a:off x="1282330" y="5236394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70" name="קבוצה 6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72" name="חץ ימינה 7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74" name="קבוצה 73"/>
          <p:cNvGrpSpPr/>
          <p:nvPr/>
        </p:nvGrpSpPr>
        <p:grpSpPr>
          <a:xfrm rot="2487160">
            <a:off x="8782459" y="1270486"/>
            <a:ext cx="665004" cy="435054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75" name="חץ למטה 7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77" name="TextBox 76"/>
          <p:cNvSpPr txBox="1"/>
          <p:nvPr/>
        </p:nvSpPr>
        <p:spPr>
          <a:xfrm rot="20388991">
            <a:off x="5362414" y="5246811"/>
            <a:ext cx="193403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גד ויהודה התערבבו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248492" y="6043887"/>
            <a:ext cx="542708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>
                <a:solidFill>
                  <a:schemeClr val="bg1"/>
                </a:solidFill>
              </a:rPr>
              <a:t>ספק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551643" y="5739564"/>
            <a:ext cx="52369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>
                <a:solidFill>
                  <a:schemeClr val="bg1"/>
                </a:solidFill>
              </a:rPr>
              <a:t>ספק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796617" y="5443627"/>
            <a:ext cx="591081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chemeClr val="bg1"/>
                </a:solidFill>
              </a:rPr>
              <a:t>ודאי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5397463" y="3750054"/>
            <a:ext cx="591081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chemeClr val="bg1"/>
                </a:solidFill>
              </a:rPr>
              <a:t>ודאי</a:t>
            </a:r>
          </a:p>
        </p:txBody>
      </p:sp>
      <p:grpSp>
        <p:nvGrpSpPr>
          <p:cNvPr id="82" name="קבוצה 81"/>
          <p:cNvGrpSpPr/>
          <p:nvPr/>
        </p:nvGrpSpPr>
        <p:grpSpPr>
          <a:xfrm>
            <a:off x="8448964" y="2983066"/>
            <a:ext cx="833181" cy="1238220"/>
            <a:chOff x="1117008" y="4316375"/>
            <a:chExt cx="1117699" cy="1882580"/>
          </a:xfrm>
        </p:grpSpPr>
        <p:pic>
          <p:nvPicPr>
            <p:cNvPr id="83" name="תמונה 82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84" name="TextBox 83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85" name="TextBox 84"/>
          <p:cNvSpPr txBox="1"/>
          <p:nvPr/>
        </p:nvSpPr>
        <p:spPr>
          <a:xfrm>
            <a:off x="9057130" y="3328143"/>
            <a:ext cx="2861016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ולאה נופלות ליבום לפני האחים של הבעלים יהודה וגד</a:t>
            </a:r>
          </a:p>
          <a:p>
            <a:r>
              <a:rPr lang="he-IL" dirty="0"/>
              <a:t>שהם התערובות (ספקות) </a:t>
            </a:r>
          </a:p>
        </p:txBody>
      </p:sp>
      <p:grpSp>
        <p:nvGrpSpPr>
          <p:cNvPr id="86" name="קבוצה 85"/>
          <p:cNvGrpSpPr/>
          <p:nvPr/>
        </p:nvGrpSpPr>
        <p:grpSpPr>
          <a:xfrm rot="2861464">
            <a:off x="3905333" y="3611496"/>
            <a:ext cx="722050" cy="216423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87" name="חץ למטה 8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9" name="קבוצה 88"/>
          <p:cNvGrpSpPr/>
          <p:nvPr/>
        </p:nvGrpSpPr>
        <p:grpSpPr>
          <a:xfrm>
            <a:off x="3288825" y="4174180"/>
            <a:ext cx="833181" cy="1238220"/>
            <a:chOff x="1117008" y="4316375"/>
            <a:chExt cx="1117699" cy="1882580"/>
          </a:xfrm>
        </p:grpSpPr>
        <p:pic>
          <p:nvPicPr>
            <p:cNvPr id="90" name="תמונה 89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91" name="TextBox 90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92" name="TextBox 91"/>
          <p:cNvSpPr txBox="1"/>
          <p:nvPr/>
        </p:nvSpPr>
        <p:spPr>
          <a:xfrm>
            <a:off x="9321863" y="4315517"/>
            <a:ext cx="242264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הדין: חולצים ולא מייבמים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034600" y="4728892"/>
            <a:ext cx="403060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הסיבה: כל אחד חושש שהוא בן של רבקה (הכלה) ואסורה לו משום אשת אחי אביו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506296" y="5464569"/>
            <a:ext cx="5558907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אבל, ללאה אשת לוי (הוודאי) אחד חולץ תחילה והשני מייבם.</a:t>
            </a:r>
          </a:p>
          <a:p>
            <a:r>
              <a:rPr lang="he-IL" dirty="0"/>
              <a:t>כי ממה נפשך, לאה מותרת לו שאם היא אשת אחיו אזי מותר </a:t>
            </a:r>
            <a:r>
              <a:rPr lang="he-IL" dirty="0" err="1"/>
              <a:t>לייבמה</a:t>
            </a:r>
            <a:r>
              <a:rPr lang="he-IL" dirty="0"/>
              <a:t>. ואם איננה אשת אחיו אזי היא אשת בן אחיו ולאחר שחלצו לה היא מותרת לו </a:t>
            </a:r>
          </a:p>
        </p:txBody>
      </p:sp>
      <p:sp>
        <p:nvSpPr>
          <p:cNvPr id="95" name="לחצן פעולה: בית 94">
            <a:hlinkClick r:id="" action="ppaction://hlinkshowjump?jump=firstslide" highlightClick="1"/>
          </p:cNvPr>
          <p:cNvSpPr/>
          <p:nvPr/>
        </p:nvSpPr>
        <p:spPr>
          <a:xfrm>
            <a:off x="466162" y="2429691"/>
            <a:ext cx="578867" cy="88130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6" name="TextBox 95"/>
          <p:cNvSpPr txBox="1"/>
          <p:nvPr/>
        </p:nvSpPr>
        <p:spPr>
          <a:xfrm>
            <a:off x="7360233" y="5174326"/>
            <a:ext cx="542708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>
                <a:solidFill>
                  <a:schemeClr val="bg1"/>
                </a:solidFill>
              </a:rPr>
              <a:t>ספק</a:t>
            </a:r>
          </a:p>
        </p:txBody>
      </p:sp>
    </p:spTree>
    <p:extLst>
      <p:ext uri="{BB962C8B-B14F-4D97-AF65-F5344CB8AC3E}">
        <p14:creationId xmlns:p14="http://schemas.microsoft.com/office/powerpoint/2010/main" val="374917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8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75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6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0"/>
                            </p:stCondLst>
                            <p:childTnLst>
                              <p:par>
                                <p:cTn id="98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9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000"/>
                            </p:stCondLst>
                            <p:childTnLst>
                              <p:par>
                                <p:cTn id="101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2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/>
      <p:bldP spid="79" grpId="0"/>
      <p:bldP spid="80" grpId="0"/>
      <p:bldP spid="81" grpId="0"/>
      <p:bldP spid="85" grpId="0" animBg="1"/>
      <p:bldP spid="92" grpId="0" animBg="1"/>
      <p:bldP spid="93" grpId="0" animBg="1"/>
      <p:bldP spid="94" grpId="0" animBg="1"/>
      <p:bldP spid="95" grpId="0" animBg="1"/>
      <p:bldP spid="96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821</Words>
  <Application>Microsoft Office PowerPoint</Application>
  <PresentationFormat>מסך רחב</PresentationFormat>
  <Paragraphs>219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8</cp:revision>
  <dcterms:created xsi:type="dcterms:W3CDTF">2022-04-29T09:19:25Z</dcterms:created>
  <dcterms:modified xsi:type="dcterms:W3CDTF">2022-06-12T10:44:32Z</dcterms:modified>
</cp:coreProperties>
</file>