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53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78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771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260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073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754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29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568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687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113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85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69220-2227-4A52-A66B-358B9C3BD655}" type="datetimeFigureOut">
              <a:rPr lang="he-IL" smtClean="0"/>
              <a:t>י"ד/סיון/תשפ"ב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E19C7-EFBB-422B-A522-0257C2CB05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375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5310645" y="1196148"/>
            <a:ext cx="53650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היו </a:t>
            </a:r>
            <a:r>
              <a:rPr lang="he-IL" dirty="0"/>
              <a:t>לה בנים מן הראשון ובנים מן השני - </a:t>
            </a:r>
            <a:r>
              <a:rPr lang="he-IL" dirty="0" err="1"/>
              <a:t>חולצין</a:t>
            </a:r>
            <a:r>
              <a:rPr lang="he-IL" dirty="0"/>
              <a:t> ולא </a:t>
            </a:r>
            <a:r>
              <a:rPr lang="he-IL" dirty="0" err="1"/>
              <a:t>מייבמין</a:t>
            </a:r>
            <a:r>
              <a:rPr lang="he-IL" dirty="0"/>
              <a:t>, </a:t>
            </a:r>
          </a:p>
        </p:txBody>
      </p:sp>
      <p:sp>
        <p:nvSpPr>
          <p:cNvPr id="5" name="מלבן 4"/>
          <p:cNvSpPr/>
          <p:nvPr/>
        </p:nvSpPr>
        <p:spPr>
          <a:xfrm>
            <a:off x="5868748" y="140915"/>
            <a:ext cx="971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   א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616265" y="2253204"/>
            <a:ext cx="278674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וכן הוא להם - חולץ ולא מייבם</a:t>
            </a:r>
          </a:p>
        </p:txBody>
      </p:sp>
      <p:sp>
        <p:nvSpPr>
          <p:cNvPr id="7" name="מלבן 6">
            <a:hlinkClick r:id="rId3" action="ppaction://hlinksldjump"/>
          </p:cNvPr>
          <p:cNvSpPr/>
          <p:nvPr/>
        </p:nvSpPr>
        <p:spPr>
          <a:xfrm>
            <a:off x="5406845" y="2255028"/>
            <a:ext cx="53650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היו </a:t>
            </a:r>
            <a:r>
              <a:rPr lang="he-IL" dirty="0"/>
              <a:t>לה בנים מן הראשון ובנים מן השני - </a:t>
            </a:r>
            <a:r>
              <a:rPr lang="he-IL" dirty="0" err="1"/>
              <a:t>חולצין</a:t>
            </a:r>
            <a:r>
              <a:rPr lang="he-IL" dirty="0"/>
              <a:t> ולא </a:t>
            </a:r>
            <a:r>
              <a:rPr lang="he-IL" dirty="0" err="1"/>
              <a:t>מייבמין</a:t>
            </a:r>
            <a:r>
              <a:rPr lang="he-IL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50262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י"ד.סיון.תשפ"ב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581400" y="61868"/>
            <a:ext cx="536508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   א</a:t>
            </a:r>
          </a:p>
          <a:p>
            <a:r>
              <a:rPr lang="he-IL" dirty="0"/>
              <a:t>היו לה בנים מן הראשון ובנים מן השני - </a:t>
            </a:r>
            <a:r>
              <a:rPr lang="he-IL" dirty="0" err="1"/>
              <a:t>חולצין</a:t>
            </a:r>
            <a:r>
              <a:rPr lang="he-IL" dirty="0"/>
              <a:t> ולא </a:t>
            </a:r>
            <a:r>
              <a:rPr lang="he-IL" dirty="0" err="1"/>
              <a:t>מייבמין</a:t>
            </a:r>
            <a:r>
              <a:rPr lang="he-IL" dirty="0"/>
              <a:t>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9221269" y="3759899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035417" y="4022445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006558" y="1714932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498675" y="3815662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8777477" y="1576433"/>
            <a:ext cx="1148167" cy="1092200"/>
            <a:chOff x="7741009" y="2738648"/>
            <a:chExt cx="1092200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088046" y="5122606"/>
            <a:ext cx="986708" cy="1003300"/>
            <a:chOff x="5011768" y="3997025"/>
            <a:chExt cx="986708" cy="10033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6499684" y="1627233"/>
            <a:ext cx="889000" cy="889000"/>
            <a:chOff x="1327894" y="2176378"/>
            <a:chExt cx="8890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10800000">
            <a:off x="7418647" y="207812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לאשר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7403204" y="1513403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5625226" y="4804220"/>
              <a:ext cx="58386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התגרשה מאשר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>
            <a:off x="4021293" y="2077136"/>
            <a:ext cx="2809085" cy="598226"/>
            <a:chOff x="4728754" y="3349923"/>
            <a:chExt cx="2564584" cy="598226"/>
          </a:xfrm>
        </p:grpSpPr>
        <p:sp>
          <p:nvSpPr>
            <p:cNvPr id="38" name="חץ ימינה 37"/>
            <p:cNvSpPr/>
            <p:nvPr/>
          </p:nvSpPr>
          <p:spPr>
            <a:xfrm rot="10800000">
              <a:off x="4728754" y="3349923"/>
              <a:ext cx="2564584" cy="598226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מלבן 38"/>
            <p:cNvSpPr/>
            <p:nvPr/>
          </p:nvSpPr>
          <p:spPr>
            <a:xfrm>
              <a:off x="5077599" y="3502886"/>
              <a:ext cx="2124299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1050" dirty="0"/>
                <a:t>נישאה לשמעון תוך פחות מ ג' חודשים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20318380">
            <a:off x="9182591" y="2631197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 rot="18627233">
            <a:off x="8008602" y="1990306"/>
            <a:ext cx="722050" cy="29109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קבוצה 45"/>
          <p:cNvGrpSpPr/>
          <p:nvPr/>
        </p:nvGrpSpPr>
        <p:grpSpPr>
          <a:xfrm rot="2192404">
            <a:off x="5994403" y="2363777"/>
            <a:ext cx="744982" cy="2109305"/>
            <a:chOff x="6134941" y="3645046"/>
            <a:chExt cx="596326" cy="780305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 rot="16265311">
              <a:off x="6112131" y="3672912"/>
              <a:ext cx="647002" cy="59127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 לא ברור אם זה בנו של אשר או של שמעון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 rot="1052866">
            <a:off x="2870046" y="265608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0" name="חץ למטה 4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קבוצה 51"/>
          <p:cNvGrpSpPr/>
          <p:nvPr/>
        </p:nvGrpSpPr>
        <p:grpSpPr>
          <a:xfrm rot="3760031">
            <a:off x="4631258" y="1727281"/>
            <a:ext cx="722050" cy="320401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3" name="חץ למטה 5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קבוצה 54"/>
          <p:cNvGrpSpPr/>
          <p:nvPr/>
        </p:nvGrpSpPr>
        <p:grpSpPr>
          <a:xfrm rot="8732126">
            <a:off x="3900004" y="4933800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6" name="קבוצה 5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8" name="חץ ימינה 5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 rot="1073961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5890732" y="3761455"/>
            <a:ext cx="833181" cy="1238220"/>
            <a:chOff x="1117008" y="4316375"/>
            <a:chExt cx="1117699" cy="1882580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497684" y="5976872"/>
            <a:ext cx="473805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נופלת לייבום לפני ראובן ויהודה אחי לוי.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7684" y="4967446"/>
            <a:ext cx="264611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הדין: ראובן ויהודה חולצים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738345" y="4961209"/>
            <a:ext cx="634915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הסבר: </a:t>
            </a:r>
          </a:p>
          <a:p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חולצים</a:t>
            </a:r>
            <a:r>
              <a:rPr lang="he-IL" dirty="0"/>
              <a:t> - לגבי כל אחד מהם יש ספק שמא היה בעלה (לוי) אחיו מאביו.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738345" y="5758330"/>
            <a:ext cx="629690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מייבמים </a:t>
            </a:r>
            <a:r>
              <a:rPr lang="he-IL" dirty="0"/>
              <a:t>– כי לגבי כל אחד מהם יש חשש שמא לא היה בעלה אחיו מאביו אלא מן האם ואז היא אסורה לו </a:t>
            </a:r>
          </a:p>
        </p:txBody>
      </p:sp>
      <p:sp>
        <p:nvSpPr>
          <p:cNvPr id="68" name="לחצן פעולה: בית 67">
            <a:hlinkClick r:id="" action="ppaction://hlinkshowjump?jump=firstslide" highlightClick="1"/>
          </p:cNvPr>
          <p:cNvSpPr/>
          <p:nvPr/>
        </p:nvSpPr>
        <p:spPr>
          <a:xfrm>
            <a:off x="11353800" y="3048000"/>
            <a:ext cx="542109" cy="71189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545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5" grpId="0" animBg="1"/>
      <p:bldP spid="66" grpId="0" animBg="1"/>
      <p:bldP spid="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7466" y="287226"/>
            <a:ext cx="278674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וכן הוא להם - חולץ ולא מייבם</a:t>
            </a:r>
          </a:p>
        </p:txBody>
      </p:sp>
      <p:sp>
        <p:nvSpPr>
          <p:cNvPr id="3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י"ד.סיון.תשפ"ב</a:t>
            </a:fld>
            <a:endParaRPr lang="he-IL"/>
          </a:p>
        </p:txBody>
      </p:sp>
      <p:sp>
        <p:nvSpPr>
          <p:cNvPr id="4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5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6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י"ד.סיון.תשפ"ב</a:t>
            </a:fld>
            <a:endParaRPr lang="he-IL"/>
          </a:p>
        </p:txBody>
      </p:sp>
      <p:sp>
        <p:nvSpPr>
          <p:cNvPr id="7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8" name="מציין מיקום של מספר שקופית 3"/>
          <p:cNvSpPr txBox="1">
            <a:spLocks/>
          </p:cNvSpPr>
          <p:nvPr/>
        </p:nvSpPr>
        <p:spPr>
          <a:xfrm>
            <a:off x="676543" y="65790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3</a:t>
            </a:fld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6118046" y="289050"/>
            <a:ext cx="53650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היו </a:t>
            </a:r>
            <a:r>
              <a:rPr lang="he-IL" dirty="0"/>
              <a:t>לה בנים מן הראשון ובנים מן השני - </a:t>
            </a:r>
            <a:r>
              <a:rPr lang="he-IL" dirty="0" err="1"/>
              <a:t>חולצין</a:t>
            </a:r>
            <a:r>
              <a:rPr lang="he-IL" dirty="0"/>
              <a:t> ולא </a:t>
            </a:r>
            <a:r>
              <a:rPr lang="he-IL" dirty="0" err="1"/>
              <a:t>מייבמין</a:t>
            </a:r>
            <a:r>
              <a:rPr lang="he-IL" dirty="0"/>
              <a:t>, </a:t>
            </a:r>
          </a:p>
        </p:txBody>
      </p:sp>
      <p:grpSp>
        <p:nvGrpSpPr>
          <p:cNvPr id="10" name="קבוצה 9"/>
          <p:cNvGrpSpPr/>
          <p:nvPr/>
        </p:nvGrpSpPr>
        <p:grpSpPr>
          <a:xfrm>
            <a:off x="9221269" y="3759899"/>
            <a:ext cx="1148167" cy="1092200"/>
            <a:chOff x="7741009" y="2738648"/>
            <a:chExt cx="1092200" cy="10922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5035417" y="4022445"/>
            <a:ext cx="939800" cy="990600"/>
            <a:chOff x="4794371" y="3098561"/>
            <a:chExt cx="939800" cy="9906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3006558" y="1714932"/>
            <a:ext cx="1155700" cy="990600"/>
            <a:chOff x="7695484" y="1138474"/>
            <a:chExt cx="1155700" cy="9906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2498675" y="3815662"/>
            <a:ext cx="1170677" cy="914400"/>
            <a:chOff x="3976777" y="2854245"/>
            <a:chExt cx="1170677" cy="91440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8777477" y="1576433"/>
            <a:ext cx="1148167" cy="1092200"/>
            <a:chOff x="7741009" y="2738648"/>
            <a:chExt cx="1092200" cy="10922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קבוצה 24"/>
          <p:cNvGrpSpPr/>
          <p:nvPr/>
        </p:nvGrpSpPr>
        <p:grpSpPr>
          <a:xfrm>
            <a:off x="7382919" y="5003418"/>
            <a:ext cx="986708" cy="1003300"/>
            <a:chOff x="5011768" y="3997025"/>
            <a:chExt cx="986708" cy="1003300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6499684" y="1627233"/>
            <a:ext cx="889000" cy="889000"/>
            <a:chOff x="1327894" y="2176378"/>
            <a:chExt cx="889000" cy="88900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0800000">
            <a:off x="7418647" y="207812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לאשר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7403204" y="1513403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7" name="קבוצה 3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9" name="חץ ימינה 3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625226" y="4804220"/>
              <a:ext cx="58386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התגרשה מאשר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>
            <a:off x="4021293" y="2077136"/>
            <a:ext cx="2809085" cy="598226"/>
            <a:chOff x="4728754" y="3349923"/>
            <a:chExt cx="2564584" cy="598226"/>
          </a:xfrm>
        </p:grpSpPr>
        <p:sp>
          <p:nvSpPr>
            <p:cNvPr id="42" name="חץ ימינה 41"/>
            <p:cNvSpPr/>
            <p:nvPr/>
          </p:nvSpPr>
          <p:spPr>
            <a:xfrm rot="10800000">
              <a:off x="4728754" y="3349923"/>
              <a:ext cx="2564584" cy="598226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מלבן 42"/>
            <p:cNvSpPr/>
            <p:nvPr/>
          </p:nvSpPr>
          <p:spPr>
            <a:xfrm>
              <a:off x="5077599" y="3502886"/>
              <a:ext cx="2124299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1050" dirty="0"/>
                <a:t>נישאה לשמעון תוך פחות מ ג' חודשים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20318380">
            <a:off x="9182591" y="2631197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5" name="חץ למטה 4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 rot="18627233">
            <a:off x="8008602" y="1990306"/>
            <a:ext cx="722050" cy="29109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 rot="2192404">
            <a:off x="5994403" y="2363777"/>
            <a:ext cx="744982" cy="2109305"/>
            <a:chOff x="6134941" y="3645046"/>
            <a:chExt cx="596326" cy="780305"/>
          </a:xfrm>
          <a:solidFill>
            <a:schemeClr val="accent4">
              <a:lumMod val="75000"/>
            </a:schemeClr>
          </a:solidFill>
        </p:grpSpPr>
        <p:sp>
          <p:nvSpPr>
            <p:cNvPr id="51" name="חץ למטה 5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6265311">
              <a:off x="6112131" y="3672912"/>
              <a:ext cx="647002" cy="59127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 לא ברור אם זה בנו של אשר או של שמעון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 rot="1052866">
            <a:off x="2870046" y="265608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3760031">
            <a:off x="4631258" y="1727281"/>
            <a:ext cx="722050" cy="320401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7" name="חץ למטה 5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קבוצה 58"/>
          <p:cNvGrpSpPr/>
          <p:nvPr/>
        </p:nvGrpSpPr>
        <p:grpSpPr>
          <a:xfrm rot="8732126">
            <a:off x="8219440" y="5025998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0" name="קבוצה 5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2" name="חץ ימינה 6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 rot="1073961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>
            <a:off x="1837429" y="3208716"/>
            <a:ext cx="833181" cy="1238220"/>
            <a:chOff x="1117008" y="4316375"/>
            <a:chExt cx="1117699" cy="1882580"/>
          </a:xfrm>
        </p:grpSpPr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6" name="TextBox 6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7" name="לחצן פעולה: בית 66">
            <a:hlinkClick r:id="" action="ppaction://hlinkshowjump?jump=firstslide" highlightClick="1"/>
          </p:cNvPr>
          <p:cNvSpPr/>
          <p:nvPr/>
        </p:nvSpPr>
        <p:spPr>
          <a:xfrm>
            <a:off x="11353800" y="3048000"/>
            <a:ext cx="542109" cy="71189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8" name="קבוצה 67"/>
          <p:cNvGrpSpPr/>
          <p:nvPr/>
        </p:nvGrpSpPr>
        <p:grpSpPr>
          <a:xfrm>
            <a:off x="1007755" y="5162998"/>
            <a:ext cx="1274312" cy="1092200"/>
            <a:chOff x="5399538" y="2882900"/>
            <a:chExt cx="1274312" cy="1092200"/>
          </a:xfrm>
        </p:grpSpPr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 rot="8732126">
            <a:off x="1841160" y="5038627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72" name="קבוצה 7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4" name="חץ ימינה 7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3" name="TextBox 72"/>
            <p:cNvSpPr txBox="1"/>
            <p:nvPr/>
          </p:nvSpPr>
          <p:spPr>
            <a:xfrm rot="1073961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6" name="קבוצה 75"/>
          <p:cNvGrpSpPr/>
          <p:nvPr/>
        </p:nvGrpSpPr>
        <p:grpSpPr>
          <a:xfrm>
            <a:off x="10187418" y="3325241"/>
            <a:ext cx="833181" cy="1238220"/>
            <a:chOff x="1117008" y="4316375"/>
            <a:chExt cx="1117699" cy="1882580"/>
          </a:xfrm>
        </p:grpSpPr>
        <p:pic>
          <p:nvPicPr>
            <p:cNvPr id="77" name="תמונה 7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8" name="TextBox 7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182027" y="4983593"/>
            <a:ext cx="433224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ולאה  נופלת לייבום לפני לוי האח שלהם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435885" y="5455779"/>
            <a:ext cx="3659165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הדין:</a:t>
            </a:r>
          </a:p>
          <a:p>
            <a:r>
              <a:rPr lang="he-IL" dirty="0"/>
              <a:t>לוי חולץ לנשות אחיו ולא מייבם מחשש </a:t>
            </a:r>
          </a:p>
          <a:p>
            <a:r>
              <a:rPr lang="he-IL" dirty="0"/>
              <a:t>שכל אחת יכולה להיות אשת אחיו מאמו.</a:t>
            </a:r>
          </a:p>
        </p:txBody>
      </p:sp>
    </p:spTree>
    <p:extLst>
      <p:ext uri="{BB962C8B-B14F-4D97-AF65-F5344CB8AC3E}">
        <p14:creationId xmlns:p14="http://schemas.microsoft.com/office/powerpoint/2010/main" val="338483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7" grpId="0" animBg="1"/>
      <p:bldP spid="79" grpId="0" animBg="1"/>
      <p:bldP spid="8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252</Words>
  <Application>Microsoft Office PowerPoint</Application>
  <PresentationFormat>מסך רחב</PresentationFormat>
  <Paragraphs>63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2022-06-12T11:01:20Z</dcterms:created>
  <dcterms:modified xsi:type="dcterms:W3CDTF">2022-06-13T08:43:53Z</dcterms:modified>
</cp:coreProperties>
</file>