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9" r:id="rId3"/>
    <p:sldId id="257" r:id="rId4"/>
    <p:sldId id="258" r:id="rId5"/>
  </p:sldIdLst>
  <p:sldSz cx="12192000" cy="6858000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86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20A6C-5184-4A02-ACEB-B20F56D93FDB}" type="datetimeFigureOut">
              <a:rPr lang="he-IL" smtClean="0"/>
              <a:t>כ"ז/סיון/תשפ"ב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375A6-F852-4E80-AC72-E6280E2C601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95847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20A6C-5184-4A02-ACEB-B20F56D93FDB}" type="datetimeFigureOut">
              <a:rPr lang="he-IL" smtClean="0"/>
              <a:t>כ"ז/סיון/תשפ"ב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375A6-F852-4E80-AC72-E6280E2C601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27361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20A6C-5184-4A02-ACEB-B20F56D93FDB}" type="datetimeFigureOut">
              <a:rPr lang="he-IL" smtClean="0"/>
              <a:t>כ"ז/סיון/תשפ"ב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375A6-F852-4E80-AC72-E6280E2C601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6449225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20A6C-5184-4A02-ACEB-B20F56D93FDB}" type="datetimeFigureOut">
              <a:rPr lang="he-IL" smtClean="0"/>
              <a:t>כ"ז/סיון/תשפ"ב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375A6-F852-4E80-AC72-E6280E2C601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78897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20A6C-5184-4A02-ACEB-B20F56D93FDB}" type="datetimeFigureOut">
              <a:rPr lang="he-IL" smtClean="0"/>
              <a:t>כ"ז/סיון/תשפ"ב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375A6-F852-4E80-AC72-E6280E2C601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502444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20A6C-5184-4A02-ACEB-B20F56D93FDB}" type="datetimeFigureOut">
              <a:rPr lang="he-IL" smtClean="0"/>
              <a:t>כ"ז/סיון/תשפ"ב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375A6-F852-4E80-AC72-E6280E2C601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72036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20A6C-5184-4A02-ACEB-B20F56D93FDB}" type="datetimeFigureOut">
              <a:rPr lang="he-IL" smtClean="0"/>
              <a:t>כ"ז/סיון/תשפ"ב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375A6-F852-4E80-AC72-E6280E2C601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0189412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20A6C-5184-4A02-ACEB-B20F56D93FDB}" type="datetimeFigureOut">
              <a:rPr lang="he-IL" smtClean="0"/>
              <a:t>כ"ז/סיון/תשפ"ב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375A6-F852-4E80-AC72-E6280E2C601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6239344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20A6C-5184-4A02-ACEB-B20F56D93FDB}" type="datetimeFigureOut">
              <a:rPr lang="he-IL" smtClean="0"/>
              <a:t>כ"ז/סיון/תשפ"ב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375A6-F852-4E80-AC72-E6280E2C601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342826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20A6C-5184-4A02-ACEB-B20F56D93FDB}" type="datetimeFigureOut">
              <a:rPr lang="he-IL" smtClean="0"/>
              <a:t>כ"ז/סיון/תשפ"ב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375A6-F852-4E80-AC72-E6280E2C601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858111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E20A6C-5184-4A02-ACEB-B20F56D93FDB}" type="datetimeFigureOut">
              <a:rPr lang="he-IL" smtClean="0"/>
              <a:t>כ"ז/סיון/תשפ"ב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4375A6-F852-4E80-AC72-E6280E2C601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266824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E20A6C-5184-4A02-ACEB-B20F56D93FDB}" type="datetimeFigureOut">
              <a:rPr lang="he-IL" smtClean="0"/>
              <a:t>כ"ז/סיון/תשפ"ב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4375A6-F852-4E80-AC72-E6280E2C601E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594618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slide" Target="slide3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image" Target="../media/image6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g"/><Relationship Id="rId5" Type="http://schemas.openxmlformats.org/officeDocument/2006/relationships/image" Target="../media/image8.jpg"/><Relationship Id="rId4" Type="http://schemas.openxmlformats.org/officeDocument/2006/relationships/image" Target="../media/image7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מלבן 3">
            <a:hlinkClick r:id="rId2" action="ppaction://hlinksldjump"/>
          </p:cNvPr>
          <p:cNvSpPr/>
          <p:nvPr/>
        </p:nvSpPr>
        <p:spPr>
          <a:xfrm>
            <a:off x="3387436" y="733019"/>
            <a:ext cx="7382690" cy="64633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>
            <a:spAutoFit/>
          </a:bodyPr>
          <a:lstStyle/>
          <a:p>
            <a:r>
              <a:rPr lang="he-IL" dirty="0" err="1" smtClean="0"/>
              <a:t>דתניא</a:t>
            </a:r>
            <a:r>
              <a:rPr lang="he-IL" dirty="0"/>
              <a:t>: שני </a:t>
            </a:r>
            <a:r>
              <a:rPr lang="he-IL" dirty="0" err="1"/>
              <a:t>אחין</a:t>
            </a:r>
            <a:r>
              <a:rPr lang="he-IL" dirty="0"/>
              <a:t> </a:t>
            </a:r>
            <a:r>
              <a:rPr lang="he-IL" dirty="0" err="1"/>
              <a:t>נשואין</a:t>
            </a:r>
            <a:r>
              <a:rPr lang="he-IL" dirty="0"/>
              <a:t> שתי אחיות יתומות, קטנה וחרשת, מת בעלה של קטנה - חרשת יוצאה בגט, וקטנה תמתין עד שתגדיל ותחלוץ, </a:t>
            </a:r>
          </a:p>
        </p:txBody>
      </p:sp>
      <p:sp>
        <p:nvSpPr>
          <p:cNvPr id="5" name="TextBox 4">
            <a:hlinkClick r:id="rId2" action="ppaction://hlinksldjump"/>
          </p:cNvPr>
          <p:cNvSpPr txBox="1"/>
          <p:nvPr/>
        </p:nvSpPr>
        <p:spPr>
          <a:xfrm>
            <a:off x="1443681" y="1379350"/>
            <a:ext cx="9326445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מת בעלה של חרשת - קטנה יוצאה בגט, וחרשת אסורה לעולם, ואם בא על חרשת - נותן לה גט והותרה; </a:t>
            </a:r>
          </a:p>
        </p:txBody>
      </p:sp>
      <p:sp>
        <p:nvSpPr>
          <p:cNvPr id="6" name="מלבן 5"/>
          <p:cNvSpPr/>
          <p:nvPr/>
        </p:nvSpPr>
        <p:spPr>
          <a:xfrm>
            <a:off x="5757835" y="71300"/>
            <a:ext cx="167385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he-IL" b="1" dirty="0"/>
              <a:t>דף קי"א עמוד א</a:t>
            </a:r>
            <a:endParaRPr lang="he-IL" b="1" dirty="0"/>
          </a:p>
        </p:txBody>
      </p:sp>
      <p:sp>
        <p:nvSpPr>
          <p:cNvPr id="7" name="מלבן 6">
            <a:hlinkClick r:id="rId3" action="ppaction://hlinksldjump"/>
          </p:cNvPr>
          <p:cNvSpPr/>
          <p:nvPr/>
        </p:nvSpPr>
        <p:spPr>
          <a:xfrm>
            <a:off x="2697281" y="2395013"/>
            <a:ext cx="8072845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>
            <a:spAutoFit/>
          </a:bodyPr>
          <a:lstStyle/>
          <a:p>
            <a:r>
              <a:rPr lang="he-IL" dirty="0" smtClean="0"/>
              <a:t>מתני</a:t>
            </a:r>
            <a:r>
              <a:rPr lang="he-IL" dirty="0"/>
              <a:t>'. מי שהיה נשוי לשתי יתומות קטנות ומת, ובא יבם על הראשונה וחזר ובא על </a:t>
            </a:r>
            <a:r>
              <a:rPr lang="he-IL" dirty="0" err="1"/>
              <a:t>השניה</a:t>
            </a:r>
            <a:r>
              <a:rPr lang="he-IL" dirty="0"/>
              <a:t>, </a:t>
            </a:r>
          </a:p>
        </p:txBody>
      </p:sp>
      <p:sp>
        <p:nvSpPr>
          <p:cNvPr id="8" name="מלבן 7">
            <a:hlinkClick r:id="rId3" action="ppaction://hlinksldjump"/>
          </p:cNvPr>
          <p:cNvSpPr/>
          <p:nvPr/>
        </p:nvSpPr>
        <p:spPr>
          <a:xfrm>
            <a:off x="2383772" y="3530920"/>
            <a:ext cx="8386354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>
            <a:spAutoFit/>
          </a:bodyPr>
          <a:lstStyle/>
          <a:p>
            <a:r>
              <a:rPr lang="he-IL" dirty="0" smtClean="0"/>
              <a:t>מתני</a:t>
            </a:r>
            <a:r>
              <a:rPr lang="he-IL" dirty="0"/>
              <a:t>'. מי שהיה נשוי לשתי יתומות קטנות ומת, ובא יבם על הראשונה וחזר ובא על </a:t>
            </a:r>
            <a:r>
              <a:rPr lang="he-IL" dirty="0" err="1"/>
              <a:t>השניה</a:t>
            </a:r>
            <a:r>
              <a:rPr lang="he-IL" dirty="0"/>
              <a:t>, </a:t>
            </a:r>
          </a:p>
        </p:txBody>
      </p:sp>
    </p:spTree>
    <p:extLst>
      <p:ext uri="{BB962C8B-B14F-4D97-AF65-F5344CB8AC3E}">
        <p14:creationId xmlns:p14="http://schemas.microsoft.com/office/powerpoint/2010/main" val="2298822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E2586FB-1DDD-4654-B1AB-396B79198608}" type="datetime4">
              <a:rPr lang="he-IL" smtClean="0"/>
              <a:t>כ"ז.סיון.תשפ"ב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he-IL" dirty="0"/>
              <a:t>יצחק רסלר  </a:t>
            </a:r>
            <a:r>
              <a:rPr lang="en-US" dirty="0"/>
              <a:t>izakrossler@gmail.com </a:t>
            </a:r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EB67B795-7742-4BE3-83C6-04220FFFEE81}" type="slidenum">
              <a:rPr lang="he-IL" smtClean="0"/>
              <a:t>2</a:t>
            </a:fld>
            <a:endParaRPr lang="he-IL"/>
          </a:p>
        </p:txBody>
      </p:sp>
      <p:sp>
        <p:nvSpPr>
          <p:cNvPr id="5" name="מלבן 4"/>
          <p:cNvSpPr/>
          <p:nvPr/>
        </p:nvSpPr>
        <p:spPr>
          <a:xfrm>
            <a:off x="2142309" y="94992"/>
            <a:ext cx="8386354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>
            <a:spAutoFit/>
          </a:bodyPr>
          <a:lstStyle/>
          <a:p>
            <a:r>
              <a:rPr lang="he-IL" dirty="0" smtClean="0"/>
              <a:t>מתני</a:t>
            </a:r>
            <a:r>
              <a:rPr lang="he-IL" dirty="0"/>
              <a:t>'. מי שהיה נשוי לשתי יתומות קטנות ומת, ובא יבם על הראשונה וחזר ובא על </a:t>
            </a:r>
            <a:r>
              <a:rPr lang="he-IL" dirty="0" err="1"/>
              <a:t>השניה</a:t>
            </a:r>
            <a:r>
              <a:rPr lang="he-IL" dirty="0"/>
              <a:t>,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062651" y="735185"/>
            <a:ext cx="289124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he-IL" dirty="0"/>
              <a:t>או שבא אחיו על </a:t>
            </a:r>
            <a:r>
              <a:rPr lang="he-IL" dirty="0" err="1"/>
              <a:t>השניה</a:t>
            </a:r>
            <a:r>
              <a:rPr lang="he-IL" dirty="0"/>
              <a:t> </a:t>
            </a:r>
          </a:p>
        </p:txBody>
      </p:sp>
      <p:grpSp>
        <p:nvGrpSpPr>
          <p:cNvPr id="7" name="קבוצה 6"/>
          <p:cNvGrpSpPr/>
          <p:nvPr/>
        </p:nvGrpSpPr>
        <p:grpSpPr>
          <a:xfrm>
            <a:off x="6568370" y="2281134"/>
            <a:ext cx="1148167" cy="1092200"/>
            <a:chOff x="7741009" y="2738648"/>
            <a:chExt cx="1092200" cy="1092200"/>
          </a:xfrm>
        </p:grpSpPr>
        <p:pic>
          <p:nvPicPr>
            <p:cNvPr id="8" name="תמונה 7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9" name="TextBox 8"/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ראובן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0" name="קבוצה 9"/>
          <p:cNvGrpSpPr/>
          <p:nvPr/>
        </p:nvGrpSpPr>
        <p:grpSpPr>
          <a:xfrm>
            <a:off x="3140827" y="1420872"/>
            <a:ext cx="1155700" cy="990600"/>
            <a:chOff x="7695484" y="1138474"/>
            <a:chExt cx="1155700" cy="990600"/>
          </a:xfrm>
        </p:grpSpPr>
        <p:pic>
          <p:nvPicPr>
            <p:cNvPr id="11" name="תמונה 10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12" name="TextBox 11"/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grpSp>
        <p:nvGrpSpPr>
          <p:cNvPr id="13" name="קבוצה 12"/>
          <p:cNvGrpSpPr/>
          <p:nvPr/>
        </p:nvGrpSpPr>
        <p:grpSpPr>
          <a:xfrm>
            <a:off x="8087945" y="4738064"/>
            <a:ext cx="1106818" cy="972301"/>
            <a:chOff x="7599991" y="3781971"/>
            <a:chExt cx="1106818" cy="972301"/>
          </a:xfrm>
        </p:grpSpPr>
        <p:grpSp>
          <p:nvGrpSpPr>
            <p:cNvPr id="14" name="קבוצה 13"/>
            <p:cNvGrpSpPr/>
            <p:nvPr/>
          </p:nvGrpSpPr>
          <p:grpSpPr>
            <a:xfrm>
              <a:off x="7599991" y="3781971"/>
              <a:ext cx="1106818" cy="927936"/>
              <a:chOff x="5398123" y="2850416"/>
              <a:chExt cx="1244600" cy="1104900"/>
            </a:xfrm>
          </p:grpSpPr>
          <p:pic>
            <p:nvPicPr>
              <p:cNvPr id="16" name="תמונה 15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398123" y="2850416"/>
                <a:ext cx="1244600" cy="1104900"/>
              </a:xfrm>
              <a:prstGeom prst="rect">
                <a:avLst/>
              </a:prstGeom>
            </p:spPr>
          </p:pic>
          <p:sp>
            <p:nvSpPr>
              <p:cNvPr id="17" name="TextBox 16"/>
              <p:cNvSpPr txBox="1"/>
              <p:nvPr/>
            </p:nvSpPr>
            <p:spPr>
              <a:xfrm>
                <a:off x="5591213" y="3051598"/>
                <a:ext cx="622299" cy="32982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he-IL" sz="1200" dirty="0">
                    <a:solidFill>
                      <a:schemeClr val="bg1"/>
                    </a:solidFill>
                  </a:rPr>
                  <a:t>שרה</a:t>
                </a:r>
              </a:p>
            </p:txBody>
          </p:sp>
        </p:grpSp>
        <p:sp>
          <p:nvSpPr>
            <p:cNvPr id="15" name="TextBox 14"/>
            <p:cNvSpPr txBox="1"/>
            <p:nvPr/>
          </p:nvSpPr>
          <p:spPr>
            <a:xfrm>
              <a:off x="7872332" y="4384940"/>
              <a:ext cx="696555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קטנה</a:t>
              </a:r>
            </a:p>
          </p:txBody>
        </p:sp>
      </p:grpSp>
      <p:grpSp>
        <p:nvGrpSpPr>
          <p:cNvPr id="18" name="קבוצה 17"/>
          <p:cNvGrpSpPr/>
          <p:nvPr/>
        </p:nvGrpSpPr>
        <p:grpSpPr>
          <a:xfrm>
            <a:off x="4909582" y="4776074"/>
            <a:ext cx="1126502" cy="990600"/>
            <a:chOff x="5129482" y="3983970"/>
            <a:chExt cx="966520" cy="990600"/>
          </a:xfrm>
        </p:grpSpPr>
        <p:grpSp>
          <p:nvGrpSpPr>
            <p:cNvPr id="19" name="קבוצה 18"/>
            <p:cNvGrpSpPr/>
            <p:nvPr/>
          </p:nvGrpSpPr>
          <p:grpSpPr>
            <a:xfrm>
              <a:off x="5129482" y="3983970"/>
              <a:ext cx="966520" cy="990600"/>
              <a:chOff x="5122414" y="4839179"/>
              <a:chExt cx="749062" cy="889000"/>
            </a:xfrm>
          </p:grpSpPr>
          <p:pic>
            <p:nvPicPr>
              <p:cNvPr id="21" name="תמונה 20"/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147576" y="4839179"/>
                <a:ext cx="723900" cy="889000"/>
              </a:xfrm>
              <a:prstGeom prst="rect">
                <a:avLst/>
              </a:prstGeom>
            </p:spPr>
          </p:pic>
          <p:sp>
            <p:nvSpPr>
              <p:cNvPr id="22" name="TextBox 21"/>
              <p:cNvSpPr txBox="1"/>
              <p:nvPr/>
            </p:nvSpPr>
            <p:spPr>
              <a:xfrm>
                <a:off x="5122414" y="4954396"/>
                <a:ext cx="600168" cy="26161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he-IL" sz="1100" dirty="0">
                    <a:solidFill>
                      <a:schemeClr val="bg1"/>
                    </a:solidFill>
                  </a:rPr>
                  <a:t>רבקה</a:t>
                </a:r>
              </a:p>
            </p:txBody>
          </p:sp>
        </p:grpSp>
        <p:sp>
          <p:nvSpPr>
            <p:cNvPr id="20" name="TextBox 19"/>
            <p:cNvSpPr txBox="1"/>
            <p:nvPr/>
          </p:nvSpPr>
          <p:spPr>
            <a:xfrm>
              <a:off x="5208477" y="4542872"/>
              <a:ext cx="687226" cy="30777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chemeClr val="bg1"/>
                  </a:solidFill>
                </a:rPr>
                <a:t>קטנה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3" name="קבוצה 22"/>
          <p:cNvGrpSpPr/>
          <p:nvPr/>
        </p:nvGrpSpPr>
        <p:grpSpPr>
          <a:xfrm rot="7922571">
            <a:off x="5263506" y="3777516"/>
            <a:ext cx="2113739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24" name="קבוצה 23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26" name="חץ ימינה 25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27" name="TextBox 26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25" name="TextBox 24"/>
            <p:cNvSpPr txBox="1"/>
            <p:nvPr/>
          </p:nvSpPr>
          <p:spPr>
            <a:xfrm rot="10696579">
              <a:off x="5783368" y="4811943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28" name="קבוצה 27"/>
          <p:cNvGrpSpPr/>
          <p:nvPr/>
        </p:nvGrpSpPr>
        <p:grpSpPr>
          <a:xfrm rot="3281691">
            <a:off x="6906231" y="3730367"/>
            <a:ext cx="1850149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29" name="קבוצה 28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31" name="חץ ימינה 30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32" name="TextBox 31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30" name="TextBox 29"/>
            <p:cNvSpPr txBox="1"/>
            <p:nvPr/>
          </p:nvSpPr>
          <p:spPr>
            <a:xfrm>
              <a:off x="5625226" y="4804220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33" name="קבוצה 32"/>
          <p:cNvGrpSpPr/>
          <p:nvPr/>
        </p:nvGrpSpPr>
        <p:grpSpPr>
          <a:xfrm>
            <a:off x="7515411" y="1785851"/>
            <a:ext cx="833181" cy="1238220"/>
            <a:chOff x="1117008" y="4316375"/>
            <a:chExt cx="1117699" cy="1882580"/>
          </a:xfrm>
        </p:grpSpPr>
        <p:pic>
          <p:nvPicPr>
            <p:cNvPr id="34" name="תמונה 33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35" name="TextBox 34"/>
            <p:cNvSpPr txBox="1"/>
            <p:nvPr/>
          </p:nvSpPr>
          <p:spPr>
            <a:xfrm>
              <a:off x="1117008" y="4316375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sp>
        <p:nvSpPr>
          <p:cNvPr id="36" name="TextBox 35"/>
          <p:cNvSpPr txBox="1"/>
          <p:nvPr/>
        </p:nvSpPr>
        <p:spPr>
          <a:xfrm>
            <a:off x="5087574" y="5746794"/>
            <a:ext cx="4175699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שרה ורבקה נופלות לייבום לפני שמעון ויהודה</a:t>
            </a:r>
          </a:p>
        </p:txBody>
      </p:sp>
      <p:grpSp>
        <p:nvGrpSpPr>
          <p:cNvPr id="37" name="קבוצה 36"/>
          <p:cNvGrpSpPr/>
          <p:nvPr/>
        </p:nvGrpSpPr>
        <p:grpSpPr>
          <a:xfrm rot="7494139">
            <a:off x="8019967" y="3302204"/>
            <a:ext cx="3147157" cy="573531"/>
            <a:chOff x="5563562" y="4653444"/>
            <a:chExt cx="860364" cy="573531"/>
          </a:xfrm>
          <a:solidFill>
            <a:schemeClr val="accent4">
              <a:lumMod val="75000"/>
            </a:schemeClr>
          </a:solidFill>
        </p:grpSpPr>
        <p:grpSp>
          <p:nvGrpSpPr>
            <p:cNvPr id="38" name="קבוצה 37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40" name="חץ ימינה 39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  <a:ln>
                <a:solidFill>
                  <a:schemeClr val="accent4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41" name="TextBox 40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  <a:ln>
                <a:solidFill>
                  <a:schemeClr val="accent4">
                    <a:lumMod val="60000"/>
                    <a:lumOff val="40000"/>
                  </a:schemeClr>
                </a:solidFill>
              </a:ln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39" name="TextBox 38"/>
            <p:cNvSpPr txBox="1"/>
            <p:nvPr/>
          </p:nvSpPr>
          <p:spPr>
            <a:xfrm rot="10783548">
              <a:off x="5771316" y="4814768"/>
              <a:ext cx="532467" cy="253916"/>
            </a:xfrm>
            <a:prstGeom prst="rect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r>
                <a:rPr lang="he-IL" sz="1050" b="1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אחר כך ייבם את שרה</a:t>
              </a:r>
            </a:p>
          </p:txBody>
        </p:sp>
      </p:grpSp>
      <p:grpSp>
        <p:nvGrpSpPr>
          <p:cNvPr id="42" name="קבוצה 41"/>
          <p:cNvGrpSpPr/>
          <p:nvPr/>
        </p:nvGrpSpPr>
        <p:grpSpPr>
          <a:xfrm rot="3512997">
            <a:off x="3062409" y="3371178"/>
            <a:ext cx="2825920" cy="573531"/>
            <a:chOff x="5563562" y="4653444"/>
            <a:chExt cx="860364" cy="573531"/>
          </a:xfrm>
          <a:solidFill>
            <a:schemeClr val="accent4">
              <a:lumMod val="75000"/>
            </a:schemeClr>
          </a:solidFill>
        </p:grpSpPr>
        <p:grpSp>
          <p:nvGrpSpPr>
            <p:cNvPr id="43" name="קבוצה 42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45" name="חץ ימינה 44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  <a:ln>
                <a:solidFill>
                  <a:schemeClr val="accent4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46" name="TextBox 45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  <a:ln>
                <a:solidFill>
                  <a:schemeClr val="accent4">
                    <a:lumMod val="60000"/>
                    <a:lumOff val="40000"/>
                  </a:schemeClr>
                </a:solidFill>
              </a:ln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44" name="TextBox 43"/>
            <p:cNvSpPr txBox="1"/>
            <p:nvPr/>
          </p:nvSpPr>
          <p:spPr>
            <a:xfrm>
              <a:off x="5625226" y="4804220"/>
              <a:ext cx="532467" cy="253916"/>
            </a:xfrm>
            <a:prstGeom prst="rect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r>
                <a:rPr lang="he-IL" sz="1050" b="1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ייבם ראשון  את רבקה</a:t>
              </a:r>
            </a:p>
          </p:txBody>
        </p:sp>
      </p:grpSp>
      <p:sp>
        <p:nvSpPr>
          <p:cNvPr id="47" name="TextBox 46"/>
          <p:cNvSpPr txBox="1"/>
          <p:nvPr/>
        </p:nvSpPr>
        <p:spPr>
          <a:xfrm>
            <a:off x="42589" y="4564724"/>
            <a:ext cx="4991968" cy="64633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1">
            <a:spAutoFit/>
          </a:bodyPr>
          <a:lstStyle/>
          <a:p>
            <a:pPr algn="ctr"/>
            <a:r>
              <a:rPr lang="he-IL" dirty="0"/>
              <a:t>הדין: </a:t>
            </a:r>
          </a:p>
          <a:p>
            <a:r>
              <a:rPr lang="he-IL" dirty="0"/>
              <a:t>יהודה לא פסל את רבקה שאותה ייבם  שמעון ראשונה</a:t>
            </a:r>
          </a:p>
        </p:txBody>
      </p:sp>
      <p:sp>
        <p:nvSpPr>
          <p:cNvPr id="48" name="לחצן פעולה: בית 47">
            <a:hlinkClick r:id="" action="ppaction://hlinkshowjump?jump=firstslide" highlightClick="1"/>
          </p:cNvPr>
          <p:cNvSpPr/>
          <p:nvPr/>
        </p:nvSpPr>
        <p:spPr>
          <a:xfrm>
            <a:off x="10964091" y="4754272"/>
            <a:ext cx="557349" cy="79308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grpSp>
        <p:nvGrpSpPr>
          <p:cNvPr id="49" name="קבוצה 48"/>
          <p:cNvGrpSpPr/>
          <p:nvPr/>
        </p:nvGrpSpPr>
        <p:grpSpPr>
          <a:xfrm>
            <a:off x="9852036" y="1399188"/>
            <a:ext cx="1170677" cy="914400"/>
            <a:chOff x="3976777" y="2854245"/>
            <a:chExt cx="1170677" cy="914400"/>
          </a:xfrm>
        </p:grpSpPr>
        <p:pic>
          <p:nvPicPr>
            <p:cNvPr id="50" name="תמונה 49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042554" y="2854245"/>
              <a:ext cx="1104900" cy="914400"/>
            </a:xfrm>
            <a:prstGeom prst="rect">
              <a:avLst/>
            </a:prstGeom>
          </p:spPr>
        </p:pic>
        <p:sp>
          <p:nvSpPr>
            <p:cNvPr id="51" name="TextBox 50"/>
            <p:cNvSpPr txBox="1"/>
            <p:nvPr/>
          </p:nvSpPr>
          <p:spPr>
            <a:xfrm>
              <a:off x="3976777" y="3459192"/>
              <a:ext cx="618227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יהודה</a:t>
              </a:r>
            </a:p>
          </p:txBody>
        </p:sp>
      </p:grpSp>
      <p:grpSp>
        <p:nvGrpSpPr>
          <p:cNvPr id="52" name="קבוצה 51">
            <a:extLst>
              <a:ext uri="{FF2B5EF4-FFF2-40B4-BE49-F238E27FC236}">
                <a16:creationId xmlns:a16="http://schemas.microsoft.com/office/drawing/2014/main" id="{7C05EF3F-28CA-4887-B014-466726C0A872}"/>
              </a:ext>
            </a:extLst>
          </p:cNvPr>
          <p:cNvGrpSpPr/>
          <p:nvPr/>
        </p:nvGrpSpPr>
        <p:grpSpPr>
          <a:xfrm rot="21430175">
            <a:off x="3990450" y="1420807"/>
            <a:ext cx="6176721" cy="879435"/>
            <a:chOff x="4326228" y="230222"/>
            <a:chExt cx="1731182" cy="938865"/>
          </a:xfrm>
        </p:grpSpPr>
        <p:sp>
          <p:nvSpPr>
            <p:cNvPr id="53" name="חץ: שמאלה-ימינה-למעלה 14">
              <a:extLst>
                <a:ext uri="{FF2B5EF4-FFF2-40B4-BE49-F238E27FC236}">
                  <a16:creationId xmlns:a16="http://schemas.microsoft.com/office/drawing/2014/main" id="{5DC13F62-05A7-43D0-AACE-F1F00793F8BD}"/>
                </a:ext>
              </a:extLst>
            </p:cNvPr>
            <p:cNvSpPr/>
            <p:nvPr/>
          </p:nvSpPr>
          <p:spPr>
            <a:xfrm rot="10954790">
              <a:off x="4326228" y="281214"/>
              <a:ext cx="1731182" cy="887873"/>
            </a:xfrm>
            <a:prstGeom prst="leftRightUpArrow">
              <a:avLst>
                <a:gd name="adj1" fmla="val 33798"/>
                <a:gd name="adj2" fmla="val 16899"/>
                <a:gd name="adj3" fmla="val 25000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AE777176-50B8-455F-81AE-F9FD67AE0331}"/>
                </a:ext>
              </a:extLst>
            </p:cNvPr>
            <p:cNvSpPr txBox="1"/>
            <p:nvPr/>
          </p:nvSpPr>
          <p:spPr>
            <a:xfrm>
              <a:off x="4444489" y="230222"/>
              <a:ext cx="842067" cy="394290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/>
                <a:t>אחים</a:t>
              </a:r>
            </a:p>
          </p:txBody>
        </p:sp>
      </p:grpSp>
      <p:sp>
        <p:nvSpPr>
          <p:cNvPr id="55" name="TextBox 54"/>
          <p:cNvSpPr txBox="1"/>
          <p:nvPr/>
        </p:nvSpPr>
        <p:spPr>
          <a:xfrm>
            <a:off x="585984" y="5481334"/>
            <a:ext cx="3542947" cy="36933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אותו דין אם שרה ורבקה הן חרשות</a:t>
            </a:r>
          </a:p>
        </p:txBody>
      </p:sp>
    </p:spTree>
    <p:extLst>
      <p:ext uri="{BB962C8B-B14F-4D97-AF65-F5344CB8AC3E}">
        <p14:creationId xmlns:p14="http://schemas.microsoft.com/office/powerpoint/2010/main" val="226710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2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35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4000"/>
                            </p:stCondLst>
                            <p:childTnLst>
                              <p:par>
                                <p:cTn id="21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3" dur="1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500"/>
                            </p:stCondLst>
                            <p:childTnLst>
                              <p:par>
                                <p:cTn id="2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6000"/>
                            </p:stCondLst>
                            <p:childTnLst>
                              <p:par>
                                <p:cTn id="3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6500"/>
                            </p:stCondLst>
                            <p:childTnLst>
                              <p:par>
                                <p:cTn id="3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4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000"/>
                            </p:stCondLst>
                            <p:childTnLst>
                              <p:par>
                                <p:cTn id="5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4000"/>
                            </p:stCondLst>
                            <p:childTnLst>
                              <p:par>
                                <p:cTn id="5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1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000"/>
                            </p:stCondLst>
                            <p:childTnLst>
                              <p:par>
                                <p:cTn id="69" presetID="31" presetClass="entr" presetSubtype="0" fill="hold" grpId="0" nodeType="after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1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36" grpId="0" animBg="1"/>
      <p:bldP spid="47" grpId="0" animBg="1"/>
      <p:bldP spid="48" grpId="0" animBg="1"/>
      <p:bldP spid="5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E2586FB-1DDD-4654-B1AB-396B79198608}" type="datetime4">
              <a:rPr lang="he-IL" smtClean="0"/>
              <a:t>כ"ז.סיון.תשפ"ב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he-IL"/>
              <a:t>יצחק רסלר  </a:t>
            </a:r>
            <a:r>
              <a:rPr lang="en-US"/>
              <a:t>izakrossler@gmail.com 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EB67B795-7742-4BE3-83C6-04220FFFEE81}" type="slidenum">
              <a:rPr lang="he-IL" smtClean="0"/>
              <a:t>3</a:t>
            </a:fld>
            <a:endParaRPr lang="he-IL"/>
          </a:p>
        </p:txBody>
      </p:sp>
      <p:sp>
        <p:nvSpPr>
          <p:cNvPr id="5" name="מלבן 4"/>
          <p:cNvSpPr/>
          <p:nvPr/>
        </p:nvSpPr>
        <p:spPr>
          <a:xfrm>
            <a:off x="3581400" y="86473"/>
            <a:ext cx="7382690" cy="861774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>
            <a:spAutoFit/>
          </a:bodyPr>
          <a:lstStyle/>
          <a:p>
            <a:pPr algn="ctr"/>
            <a:r>
              <a:rPr lang="he-IL" sz="1400" b="1" dirty="0"/>
              <a:t>דף קי"א עמוד א</a:t>
            </a:r>
          </a:p>
          <a:p>
            <a:r>
              <a:rPr lang="he-IL" dirty="0" err="1"/>
              <a:t>דתניא</a:t>
            </a:r>
            <a:r>
              <a:rPr lang="he-IL" dirty="0"/>
              <a:t>: שני </a:t>
            </a:r>
            <a:r>
              <a:rPr lang="he-IL" dirty="0" err="1"/>
              <a:t>אחין</a:t>
            </a:r>
            <a:r>
              <a:rPr lang="he-IL" dirty="0"/>
              <a:t> </a:t>
            </a:r>
            <a:r>
              <a:rPr lang="he-IL" dirty="0" err="1"/>
              <a:t>נשואין</a:t>
            </a:r>
            <a:r>
              <a:rPr lang="he-IL" dirty="0"/>
              <a:t> שתי אחיות יתומות, קטנה וחרשת, מת בעלה של קטנה - חרשת יוצאה בגט, וקטנה תמתין עד שתגדיל ותחלוץ, </a:t>
            </a:r>
          </a:p>
        </p:txBody>
      </p:sp>
      <p:grpSp>
        <p:nvGrpSpPr>
          <p:cNvPr id="6" name="קבוצה 5"/>
          <p:cNvGrpSpPr/>
          <p:nvPr/>
        </p:nvGrpSpPr>
        <p:grpSpPr>
          <a:xfrm>
            <a:off x="6685052" y="2000660"/>
            <a:ext cx="1148167" cy="1092200"/>
            <a:chOff x="7741009" y="2738648"/>
            <a:chExt cx="1092200" cy="1092200"/>
          </a:xfrm>
        </p:grpSpPr>
        <p:pic>
          <p:nvPicPr>
            <p:cNvPr id="7" name="תמונה 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ראובן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9" name="קבוצה 8"/>
          <p:cNvGrpSpPr/>
          <p:nvPr/>
        </p:nvGrpSpPr>
        <p:grpSpPr>
          <a:xfrm>
            <a:off x="8794612" y="4060633"/>
            <a:ext cx="959804" cy="1077005"/>
            <a:chOff x="6670101" y="3791717"/>
            <a:chExt cx="1106818" cy="927936"/>
          </a:xfrm>
        </p:grpSpPr>
        <p:grpSp>
          <p:nvGrpSpPr>
            <p:cNvPr id="10" name="קבוצה 9"/>
            <p:cNvGrpSpPr/>
            <p:nvPr/>
          </p:nvGrpSpPr>
          <p:grpSpPr>
            <a:xfrm>
              <a:off x="6670101" y="3791717"/>
              <a:ext cx="1106818" cy="927936"/>
              <a:chOff x="5473700" y="2876550"/>
              <a:chExt cx="1244600" cy="1104900"/>
            </a:xfrm>
          </p:grpSpPr>
          <p:pic>
            <p:nvPicPr>
              <p:cNvPr id="12" name="תמונה 11"/>
              <p:cNvPicPr>
                <a:picLocks noChangeAspect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473700" y="2876550"/>
                <a:ext cx="1244600" cy="1104900"/>
              </a:xfrm>
              <a:prstGeom prst="rect">
                <a:avLst/>
              </a:prstGeom>
            </p:spPr>
          </p:pic>
          <p:sp>
            <p:nvSpPr>
              <p:cNvPr id="13" name="TextBox 12"/>
              <p:cNvSpPr txBox="1"/>
              <p:nvPr/>
            </p:nvSpPr>
            <p:spPr>
              <a:xfrm>
                <a:off x="5592379" y="3069898"/>
                <a:ext cx="733246" cy="276999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he-IL" sz="1200" dirty="0">
                    <a:solidFill>
                      <a:schemeClr val="bg1"/>
                    </a:solidFill>
                  </a:rPr>
                  <a:t>שרה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6775642" y="4424843"/>
              <a:ext cx="766464" cy="220388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chemeClr val="bg1"/>
                  </a:solidFill>
                </a:rPr>
                <a:t>קטנה</a:t>
              </a:r>
              <a:endParaRPr lang="he-IL" sz="1200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14" name="קבוצה 13"/>
          <p:cNvGrpSpPr/>
          <p:nvPr/>
        </p:nvGrpSpPr>
        <p:grpSpPr>
          <a:xfrm flipH="1">
            <a:off x="3108462" y="2031689"/>
            <a:ext cx="1112402" cy="889000"/>
            <a:chOff x="4167637" y="3734998"/>
            <a:chExt cx="1016000" cy="889000"/>
          </a:xfrm>
        </p:grpSpPr>
        <p:pic>
          <p:nvPicPr>
            <p:cNvPr id="15" name="תמונה 14"/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167637" y="3734998"/>
              <a:ext cx="1016000" cy="889000"/>
            </a:xfrm>
            <a:prstGeom prst="rect">
              <a:avLst/>
            </a:prstGeom>
          </p:spPr>
        </p:pic>
        <p:sp>
          <p:nvSpPr>
            <p:cNvPr id="16" name="TextBox 15"/>
            <p:cNvSpPr txBox="1"/>
            <p:nvPr/>
          </p:nvSpPr>
          <p:spPr>
            <a:xfrm>
              <a:off x="4522495" y="3919168"/>
              <a:ext cx="568265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דן</a:t>
              </a:r>
            </a:p>
          </p:txBody>
        </p:sp>
      </p:grpSp>
      <p:grpSp>
        <p:nvGrpSpPr>
          <p:cNvPr id="17" name="קבוצה 16"/>
          <p:cNvGrpSpPr/>
          <p:nvPr/>
        </p:nvGrpSpPr>
        <p:grpSpPr>
          <a:xfrm>
            <a:off x="977724" y="3852167"/>
            <a:ext cx="1131382" cy="1015971"/>
            <a:chOff x="2330856" y="4238396"/>
            <a:chExt cx="910578" cy="889000"/>
          </a:xfrm>
        </p:grpSpPr>
        <p:grpSp>
          <p:nvGrpSpPr>
            <p:cNvPr id="18" name="קבוצה 17"/>
            <p:cNvGrpSpPr/>
            <p:nvPr/>
          </p:nvGrpSpPr>
          <p:grpSpPr>
            <a:xfrm>
              <a:off x="2330856" y="4238396"/>
              <a:ext cx="910578" cy="889000"/>
              <a:chOff x="1327894" y="2176378"/>
              <a:chExt cx="889000" cy="889000"/>
            </a:xfrm>
          </p:grpSpPr>
          <p:pic>
            <p:nvPicPr>
              <p:cNvPr id="20" name="תמונה 19"/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1327894" y="2176378"/>
                <a:ext cx="889000" cy="889000"/>
              </a:xfrm>
              <a:prstGeom prst="rect">
                <a:avLst/>
              </a:prstGeom>
            </p:spPr>
          </p:pic>
          <p:sp>
            <p:nvSpPr>
              <p:cNvPr id="21" name="TextBox 20"/>
              <p:cNvSpPr txBox="1"/>
              <p:nvPr/>
            </p:nvSpPr>
            <p:spPr>
              <a:xfrm>
                <a:off x="1399032" y="2323999"/>
                <a:ext cx="631076" cy="276999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he-IL" sz="1200" dirty="0">
                    <a:solidFill>
                      <a:schemeClr val="bg1"/>
                    </a:solidFill>
                  </a:rPr>
                  <a:t>חנה</a:t>
                </a:r>
              </a:p>
            </p:txBody>
          </p:sp>
        </p:grpSp>
        <p:sp>
          <p:nvSpPr>
            <p:cNvPr id="19" name="TextBox 18"/>
            <p:cNvSpPr txBox="1"/>
            <p:nvPr/>
          </p:nvSpPr>
          <p:spPr>
            <a:xfrm>
              <a:off x="2377394" y="4650849"/>
              <a:ext cx="772221" cy="269313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chemeClr val="bg1"/>
                  </a:solidFill>
                </a:rPr>
                <a:t>חרשת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2" name="קבוצה 21"/>
          <p:cNvGrpSpPr/>
          <p:nvPr/>
        </p:nvGrpSpPr>
        <p:grpSpPr>
          <a:xfrm>
            <a:off x="4038600" y="2248670"/>
            <a:ext cx="2646449" cy="696877"/>
            <a:chOff x="8202961" y="3266592"/>
            <a:chExt cx="1821574" cy="696877"/>
          </a:xfrm>
        </p:grpSpPr>
        <p:sp>
          <p:nvSpPr>
            <p:cNvPr id="23" name="חץ למעלה-למטה 22"/>
            <p:cNvSpPr/>
            <p:nvPr/>
          </p:nvSpPr>
          <p:spPr>
            <a:xfrm rot="16200000">
              <a:off x="8765309" y="2704244"/>
              <a:ext cx="696877" cy="1821574"/>
            </a:xfrm>
            <a:prstGeom prst="up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8532937" y="3430365"/>
              <a:ext cx="976745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/>
                <a:t>אחים</a:t>
              </a:r>
            </a:p>
          </p:txBody>
        </p:sp>
      </p:grpSp>
      <p:grpSp>
        <p:nvGrpSpPr>
          <p:cNvPr id="25" name="קבוצה 24"/>
          <p:cNvGrpSpPr/>
          <p:nvPr/>
        </p:nvGrpSpPr>
        <p:grpSpPr>
          <a:xfrm rot="8520470">
            <a:off x="1804293" y="3216370"/>
            <a:ext cx="1549630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26" name="קבוצה 25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28" name="חץ ימינה 27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29" name="TextBox 28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27" name="TextBox 26"/>
            <p:cNvSpPr txBox="1"/>
            <p:nvPr/>
          </p:nvSpPr>
          <p:spPr>
            <a:xfrm rot="10776405">
              <a:off x="5625226" y="4804220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30" name="קבוצה 29"/>
          <p:cNvGrpSpPr/>
          <p:nvPr/>
        </p:nvGrpSpPr>
        <p:grpSpPr>
          <a:xfrm rot="2542048">
            <a:off x="7463130" y="3333642"/>
            <a:ext cx="1681636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31" name="קבוצה 30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33" name="חץ ימינה 32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34" name="TextBox 33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32" name="TextBox 31"/>
            <p:cNvSpPr txBox="1"/>
            <p:nvPr/>
          </p:nvSpPr>
          <p:spPr>
            <a:xfrm>
              <a:off x="5625226" y="4804220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35" name="קבוצה 34"/>
          <p:cNvGrpSpPr/>
          <p:nvPr/>
        </p:nvGrpSpPr>
        <p:grpSpPr>
          <a:xfrm>
            <a:off x="2247242" y="4342217"/>
            <a:ext cx="6291163" cy="696877"/>
            <a:chOff x="8202961" y="3266592"/>
            <a:chExt cx="1821574" cy="696877"/>
          </a:xfrm>
        </p:grpSpPr>
        <p:sp>
          <p:nvSpPr>
            <p:cNvPr id="36" name="חץ למעלה-למטה 35"/>
            <p:cNvSpPr/>
            <p:nvPr/>
          </p:nvSpPr>
          <p:spPr>
            <a:xfrm rot="16200000">
              <a:off x="8765309" y="2704244"/>
              <a:ext cx="696877" cy="1821574"/>
            </a:xfrm>
            <a:prstGeom prst="up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8756162" y="3428480"/>
              <a:ext cx="386926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/>
                <a:t>אחיות</a:t>
              </a:r>
            </a:p>
          </p:txBody>
        </p:sp>
      </p:grpSp>
      <p:grpSp>
        <p:nvGrpSpPr>
          <p:cNvPr id="38" name="קבוצה 37"/>
          <p:cNvGrpSpPr/>
          <p:nvPr/>
        </p:nvGrpSpPr>
        <p:grpSpPr>
          <a:xfrm>
            <a:off x="7568059" y="1755537"/>
            <a:ext cx="833181" cy="1238220"/>
            <a:chOff x="1117008" y="4316375"/>
            <a:chExt cx="1117699" cy="1882580"/>
          </a:xfrm>
        </p:grpSpPr>
        <p:pic>
          <p:nvPicPr>
            <p:cNvPr id="39" name="תמונה 38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40" name="TextBox 39"/>
            <p:cNvSpPr txBox="1"/>
            <p:nvPr/>
          </p:nvSpPr>
          <p:spPr>
            <a:xfrm>
              <a:off x="1117008" y="4316375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sp>
        <p:nvSpPr>
          <p:cNvPr id="41" name="TextBox 40"/>
          <p:cNvSpPr txBox="1"/>
          <p:nvPr/>
        </p:nvSpPr>
        <p:spPr>
          <a:xfrm>
            <a:off x="7097317" y="4977209"/>
            <a:ext cx="1908175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שרה הקטנה נופלת לפני דן לייבום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2843680" y="3047524"/>
            <a:ext cx="5207725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חנה החרשת יוצאת בגט </a:t>
            </a:r>
            <a:r>
              <a:rPr lang="he-IL"/>
              <a:t>משום </a:t>
            </a:r>
            <a:r>
              <a:rPr lang="he-IL" smtClean="0"/>
              <a:t>זיקת </a:t>
            </a:r>
            <a:r>
              <a:rPr lang="he-IL" dirty="0"/>
              <a:t>שרה הקטנה על דן</a:t>
            </a:r>
          </a:p>
          <a:p>
            <a:pPr algn="ctr"/>
            <a:r>
              <a:rPr lang="he-IL" dirty="0"/>
              <a:t>ושרה תמתין עד שתגדל </a:t>
            </a:r>
            <a:r>
              <a:rPr lang="he-IL" dirty="0" smtClean="0"/>
              <a:t>ותחלוץ</a:t>
            </a:r>
            <a:endParaRPr lang="he-IL" dirty="0"/>
          </a:p>
        </p:txBody>
      </p:sp>
      <p:sp>
        <p:nvSpPr>
          <p:cNvPr id="43" name="לחצן פעולה: בית 42">
            <a:hlinkClick r:id="" action="ppaction://hlinkshowjump?jump=firstslide" highlightClick="1"/>
          </p:cNvPr>
          <p:cNvSpPr/>
          <p:nvPr/>
        </p:nvSpPr>
        <p:spPr>
          <a:xfrm>
            <a:off x="11040291" y="4644732"/>
            <a:ext cx="627017" cy="774153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  <p:sp>
        <p:nvSpPr>
          <p:cNvPr id="44" name="TextBox 43"/>
          <p:cNvSpPr txBox="1"/>
          <p:nvPr/>
        </p:nvSpPr>
        <p:spPr>
          <a:xfrm>
            <a:off x="1637645" y="948247"/>
            <a:ext cx="9326445" cy="369332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מת בעלה של חרשת - קטנה יוצאה בגט, וחרשת אסורה לעולם, ואם בא על חרשת - נותן לה גט והותרה; </a:t>
            </a:r>
          </a:p>
        </p:txBody>
      </p:sp>
      <p:grpSp>
        <p:nvGrpSpPr>
          <p:cNvPr id="45" name="קבוצה 44"/>
          <p:cNvGrpSpPr/>
          <p:nvPr/>
        </p:nvGrpSpPr>
        <p:grpSpPr>
          <a:xfrm>
            <a:off x="2587298" y="1498155"/>
            <a:ext cx="833181" cy="1238220"/>
            <a:chOff x="1117008" y="4316375"/>
            <a:chExt cx="1117699" cy="1882580"/>
          </a:xfrm>
        </p:grpSpPr>
        <p:pic>
          <p:nvPicPr>
            <p:cNvPr id="46" name="תמונה 45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47" name="TextBox 46"/>
            <p:cNvSpPr txBox="1"/>
            <p:nvPr/>
          </p:nvSpPr>
          <p:spPr>
            <a:xfrm>
              <a:off x="1117008" y="4316375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sp>
        <p:nvSpPr>
          <p:cNvPr id="48" name="TextBox 47"/>
          <p:cNvSpPr txBox="1"/>
          <p:nvPr/>
        </p:nvSpPr>
        <p:spPr>
          <a:xfrm>
            <a:off x="1004265" y="4919438"/>
            <a:ext cx="1955772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חנה החרשת נופלת לפני ראובן לייבום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2368731" y="3852167"/>
            <a:ext cx="5986975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14300" prst="artDeco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שרה הקטנה יוצאת בגט משום שזיקת החרשת אוסרת אותה על דן. </a:t>
            </a:r>
          </a:p>
          <a:p>
            <a:pPr algn="ctr"/>
            <a:r>
              <a:rPr lang="he-IL" dirty="0"/>
              <a:t>והחרשת אסורה לעולם ואיננה חולצת</a:t>
            </a:r>
          </a:p>
        </p:txBody>
      </p:sp>
    </p:spTree>
    <p:extLst>
      <p:ext uri="{BB962C8B-B14F-4D97-AF65-F5344CB8AC3E}">
        <p14:creationId xmlns:p14="http://schemas.microsoft.com/office/powerpoint/2010/main" val="41599302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5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750"/>
                            </p:stCondLst>
                            <p:childTnLst>
                              <p:par>
                                <p:cTn id="2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250"/>
                            </p:stCondLst>
                            <p:childTnLst>
                              <p:par>
                                <p:cTn id="25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7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250"/>
                            </p:stCondLst>
                            <p:childTnLst>
                              <p:par>
                                <p:cTn id="2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4750"/>
                            </p:stCondLst>
                            <p:childTnLst>
                              <p:par>
                                <p:cTn id="3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0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2000"/>
                            </p:stCondLst>
                            <p:childTnLst>
                              <p:par>
                                <p:cTn id="42" presetID="3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250"/>
                            </p:stCondLst>
                            <p:childTnLst>
                              <p:par>
                                <p:cTn id="49" presetID="22" presetClass="entr" presetSubtype="2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1" dur="225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6" dur="225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250"/>
                            </p:stCondLst>
                            <p:childTnLst>
                              <p:par>
                                <p:cTn id="58" presetID="6" presetClass="entr" presetSubtype="16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0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4750"/>
                            </p:stCondLst>
                            <p:childTnLst>
                              <p:par>
                                <p:cTn id="62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250"/>
                            </p:stCondLst>
                            <p:childTnLst>
                              <p:par>
                                <p:cTn id="66" presetID="42" presetClass="exit" presetSubtype="0" fill="hold" grpId="1" nodeType="afterEffect">
                                  <p:stCondLst>
                                    <p:cond delay="25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8" dur="10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6500"/>
                            </p:stCondLst>
                            <p:childTnLst>
                              <p:par>
                                <p:cTn id="72" presetID="42" presetClass="exit" presetSubtype="0" fill="hold" grpId="1" nodeType="afterEffect">
                                  <p:stCondLst>
                                    <p:cond delay="50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8000"/>
                            </p:stCondLst>
                            <p:childTnLst>
                              <p:par>
                                <p:cTn id="78" presetID="6" presetClass="entr" presetSubtype="16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80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0250"/>
                            </p:stCondLst>
                            <p:childTnLst>
                              <p:par>
                                <p:cTn id="82" presetID="31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41" grpId="1" animBg="1"/>
      <p:bldP spid="42" grpId="0" animBg="1"/>
      <p:bldP spid="42" grpId="1" animBg="1"/>
      <p:bldP spid="43" grpId="0" animBg="1"/>
      <p:bldP spid="44" grpId="0" animBg="1"/>
      <p:bldP spid="48" grpId="0" animBg="1"/>
      <p:bldP spid="4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E2586FB-1DDD-4654-B1AB-396B79198608}" type="datetime4">
              <a:rPr lang="he-IL" smtClean="0"/>
              <a:t>כ"ז.סיון.תשפ"ב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/>
          <a:lstStyle/>
          <a:p>
            <a:r>
              <a:rPr lang="he-IL"/>
              <a:t>יצחק רסלר  </a:t>
            </a:r>
            <a:r>
              <a:rPr lang="en-US"/>
              <a:t>izakrossler@gmail.com </a:t>
            </a:r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EB67B795-7742-4BE3-83C6-04220FFFEE81}" type="slidenum">
              <a:rPr lang="he-IL" smtClean="0"/>
              <a:t>4</a:t>
            </a:fld>
            <a:endParaRPr lang="he-IL"/>
          </a:p>
        </p:txBody>
      </p:sp>
      <p:sp>
        <p:nvSpPr>
          <p:cNvPr id="5" name="מלבן 4"/>
          <p:cNvSpPr/>
          <p:nvPr/>
        </p:nvSpPr>
        <p:spPr>
          <a:xfrm>
            <a:off x="2281646" y="119632"/>
            <a:ext cx="8072845" cy="584775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w="101600" prst="riblet"/>
          </a:sp3d>
        </p:spPr>
        <p:txBody>
          <a:bodyPr wrap="square">
            <a:spAutoFit/>
          </a:bodyPr>
          <a:lstStyle/>
          <a:p>
            <a:pPr algn="ctr"/>
            <a:r>
              <a:rPr lang="he-IL" sz="1400" b="1" dirty="0"/>
              <a:t>דף קיא עמוד א</a:t>
            </a:r>
          </a:p>
          <a:p>
            <a:r>
              <a:rPr lang="he-IL" dirty="0"/>
              <a:t>מתני'. מי שהיה נשוי לשתי יתומות קטנות ומת, ובא יבם על הראשונה וחזר ובא על </a:t>
            </a:r>
            <a:r>
              <a:rPr lang="he-IL" dirty="0" err="1"/>
              <a:t>השניה</a:t>
            </a:r>
            <a:r>
              <a:rPr lang="he-IL" dirty="0"/>
              <a:t>, </a:t>
            </a:r>
          </a:p>
        </p:txBody>
      </p:sp>
      <p:grpSp>
        <p:nvGrpSpPr>
          <p:cNvPr id="6" name="קבוצה 5"/>
          <p:cNvGrpSpPr/>
          <p:nvPr/>
        </p:nvGrpSpPr>
        <p:grpSpPr>
          <a:xfrm>
            <a:off x="7072443" y="1489287"/>
            <a:ext cx="1148167" cy="1092200"/>
            <a:chOff x="7741009" y="2738648"/>
            <a:chExt cx="1092200" cy="1092200"/>
          </a:xfrm>
        </p:grpSpPr>
        <p:pic>
          <p:nvPicPr>
            <p:cNvPr id="7" name="תמונה 6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741009" y="2738648"/>
              <a:ext cx="1092200" cy="1092200"/>
            </a:xfrm>
            <a:prstGeom prst="rect">
              <a:avLst/>
            </a:prstGeom>
          </p:spPr>
        </p:pic>
        <p:sp>
          <p:nvSpPr>
            <p:cNvPr id="8" name="TextBox 7"/>
            <p:cNvSpPr txBox="1"/>
            <p:nvPr/>
          </p:nvSpPr>
          <p:spPr>
            <a:xfrm>
              <a:off x="8032629" y="2738648"/>
              <a:ext cx="508959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200" dirty="0">
                  <a:solidFill>
                    <a:schemeClr val="bg1"/>
                  </a:solidFill>
                </a:rPr>
                <a:t>ראובן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9" name="קבוצה 8"/>
          <p:cNvGrpSpPr/>
          <p:nvPr/>
        </p:nvGrpSpPr>
        <p:grpSpPr>
          <a:xfrm>
            <a:off x="3003550" y="1590887"/>
            <a:ext cx="1155700" cy="990600"/>
            <a:chOff x="7695484" y="1138474"/>
            <a:chExt cx="1155700" cy="990600"/>
          </a:xfrm>
        </p:grpSpPr>
        <p:pic>
          <p:nvPicPr>
            <p:cNvPr id="10" name="תמונה 9"/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695484" y="1138474"/>
              <a:ext cx="1155700" cy="990600"/>
            </a:xfrm>
            <a:prstGeom prst="rect">
              <a:avLst/>
            </a:prstGeom>
          </p:spPr>
        </p:pic>
        <p:sp>
          <p:nvSpPr>
            <p:cNvPr id="11" name="TextBox 10"/>
            <p:cNvSpPr txBox="1"/>
            <p:nvPr/>
          </p:nvSpPr>
          <p:spPr>
            <a:xfrm>
              <a:off x="7820167" y="1701243"/>
              <a:ext cx="832514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שמעון</a:t>
              </a:r>
            </a:p>
          </p:txBody>
        </p:sp>
      </p:grpSp>
      <p:grpSp>
        <p:nvGrpSpPr>
          <p:cNvPr id="12" name="קבוצה 11"/>
          <p:cNvGrpSpPr/>
          <p:nvPr/>
        </p:nvGrpSpPr>
        <p:grpSpPr>
          <a:xfrm>
            <a:off x="7838226" y="3865202"/>
            <a:ext cx="1106818" cy="972301"/>
            <a:chOff x="7599991" y="3781971"/>
            <a:chExt cx="1106818" cy="972301"/>
          </a:xfrm>
        </p:grpSpPr>
        <p:grpSp>
          <p:nvGrpSpPr>
            <p:cNvPr id="13" name="קבוצה 12"/>
            <p:cNvGrpSpPr/>
            <p:nvPr/>
          </p:nvGrpSpPr>
          <p:grpSpPr>
            <a:xfrm>
              <a:off x="7599991" y="3781971"/>
              <a:ext cx="1106818" cy="927936"/>
              <a:chOff x="5398123" y="2850416"/>
              <a:chExt cx="1244600" cy="1104900"/>
            </a:xfrm>
          </p:grpSpPr>
          <p:pic>
            <p:nvPicPr>
              <p:cNvPr id="15" name="תמונה 14"/>
              <p:cNvPicPr>
                <a:picLocks noChangeAspect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398123" y="2850416"/>
                <a:ext cx="1244600" cy="1104900"/>
              </a:xfrm>
              <a:prstGeom prst="rect">
                <a:avLst/>
              </a:prstGeom>
            </p:spPr>
          </p:pic>
          <p:sp>
            <p:nvSpPr>
              <p:cNvPr id="16" name="TextBox 15"/>
              <p:cNvSpPr txBox="1"/>
              <p:nvPr/>
            </p:nvSpPr>
            <p:spPr>
              <a:xfrm>
                <a:off x="5591213" y="3051598"/>
                <a:ext cx="622299" cy="329825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he-IL" sz="1200" dirty="0">
                    <a:solidFill>
                      <a:schemeClr val="bg1"/>
                    </a:solidFill>
                  </a:rPr>
                  <a:t>שרה</a:t>
                </a:r>
              </a:p>
            </p:txBody>
          </p:sp>
        </p:grpSp>
        <p:sp>
          <p:nvSpPr>
            <p:cNvPr id="14" name="TextBox 13"/>
            <p:cNvSpPr txBox="1"/>
            <p:nvPr/>
          </p:nvSpPr>
          <p:spPr>
            <a:xfrm>
              <a:off x="7872332" y="4384940"/>
              <a:ext cx="696555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>
                  <a:solidFill>
                    <a:schemeClr val="bg1"/>
                  </a:solidFill>
                </a:rPr>
                <a:t>קטנה</a:t>
              </a:r>
            </a:p>
          </p:txBody>
        </p:sp>
      </p:grpSp>
      <p:grpSp>
        <p:nvGrpSpPr>
          <p:cNvPr id="17" name="קבוצה 16"/>
          <p:cNvGrpSpPr/>
          <p:nvPr/>
        </p:nvGrpSpPr>
        <p:grpSpPr>
          <a:xfrm>
            <a:off x="4917338" y="3763672"/>
            <a:ext cx="1126502" cy="990600"/>
            <a:chOff x="5129482" y="3983970"/>
            <a:chExt cx="966520" cy="990600"/>
          </a:xfrm>
        </p:grpSpPr>
        <p:grpSp>
          <p:nvGrpSpPr>
            <p:cNvPr id="18" name="קבוצה 17"/>
            <p:cNvGrpSpPr/>
            <p:nvPr/>
          </p:nvGrpSpPr>
          <p:grpSpPr>
            <a:xfrm>
              <a:off x="5129482" y="3983970"/>
              <a:ext cx="966520" cy="990600"/>
              <a:chOff x="5122414" y="4839179"/>
              <a:chExt cx="749062" cy="889000"/>
            </a:xfrm>
          </p:grpSpPr>
          <p:pic>
            <p:nvPicPr>
              <p:cNvPr id="20" name="תמונה 19"/>
              <p:cNvPicPr>
                <a:picLocks noChangeAspect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tretch>
                <a:fillRect/>
              </a:stretch>
            </p:blipFill>
            <p:spPr>
              <a:xfrm>
                <a:off x="5147576" y="4839179"/>
                <a:ext cx="723900" cy="889000"/>
              </a:xfrm>
              <a:prstGeom prst="rect">
                <a:avLst/>
              </a:prstGeom>
            </p:spPr>
          </p:pic>
          <p:sp>
            <p:nvSpPr>
              <p:cNvPr id="21" name="TextBox 20"/>
              <p:cNvSpPr txBox="1"/>
              <p:nvPr/>
            </p:nvSpPr>
            <p:spPr>
              <a:xfrm>
                <a:off x="5122414" y="4954396"/>
                <a:ext cx="600168" cy="261610"/>
              </a:xfrm>
              <a:prstGeom prst="rect">
                <a:avLst/>
              </a:prstGeom>
              <a:noFill/>
            </p:spPr>
            <p:txBody>
              <a:bodyPr wrap="square" rtlCol="1">
                <a:spAutoFit/>
              </a:bodyPr>
              <a:lstStyle/>
              <a:p>
                <a:r>
                  <a:rPr lang="he-IL" sz="1100" dirty="0">
                    <a:solidFill>
                      <a:schemeClr val="bg1"/>
                    </a:solidFill>
                  </a:rPr>
                  <a:t>רבקה</a:t>
                </a:r>
              </a:p>
            </p:txBody>
          </p:sp>
        </p:grpSp>
        <p:sp>
          <p:nvSpPr>
            <p:cNvPr id="19" name="TextBox 18"/>
            <p:cNvSpPr txBox="1"/>
            <p:nvPr/>
          </p:nvSpPr>
          <p:spPr>
            <a:xfrm>
              <a:off x="5208477" y="4542872"/>
              <a:ext cx="687226" cy="307777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1400" dirty="0">
                  <a:solidFill>
                    <a:schemeClr val="bg1"/>
                  </a:solidFill>
                </a:rPr>
                <a:t>קטנה</a:t>
              </a:r>
              <a:endParaRPr lang="he-IL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2" name="קבוצה 21"/>
          <p:cNvGrpSpPr/>
          <p:nvPr/>
        </p:nvGrpSpPr>
        <p:grpSpPr>
          <a:xfrm rot="7746443">
            <a:off x="5583139" y="3089272"/>
            <a:ext cx="2273817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23" name="קבוצה 22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25" name="חץ ימינה 24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26" name="TextBox 25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24" name="TextBox 23"/>
            <p:cNvSpPr txBox="1"/>
            <p:nvPr/>
          </p:nvSpPr>
          <p:spPr>
            <a:xfrm rot="10696579">
              <a:off x="5783368" y="4811943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27" name="קבוצה 26"/>
          <p:cNvGrpSpPr/>
          <p:nvPr/>
        </p:nvGrpSpPr>
        <p:grpSpPr>
          <a:xfrm rot="4097012">
            <a:off x="7154362" y="2908421"/>
            <a:ext cx="1549630" cy="573531"/>
            <a:chOff x="5563562" y="4653444"/>
            <a:chExt cx="860364" cy="573531"/>
          </a:xfrm>
          <a:solidFill>
            <a:schemeClr val="accent6">
              <a:lumMod val="75000"/>
            </a:schemeClr>
          </a:solidFill>
        </p:grpSpPr>
        <p:grpSp>
          <p:nvGrpSpPr>
            <p:cNvPr id="28" name="קבוצה 27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30" name="חץ ימינה 29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31" name="TextBox 30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29" name="TextBox 28"/>
            <p:cNvSpPr txBox="1"/>
            <p:nvPr/>
          </p:nvSpPr>
          <p:spPr>
            <a:xfrm>
              <a:off x="5625226" y="4804220"/>
              <a:ext cx="532467" cy="253916"/>
            </a:xfrm>
            <a:prstGeom prst="rect">
              <a:avLst/>
            </a:prstGeom>
            <a:grpFill/>
          </p:spPr>
          <p:txBody>
            <a:bodyPr wrap="square" rtlCol="1">
              <a:spAutoFit/>
            </a:bodyPr>
            <a:lstStyle/>
            <a:p>
              <a:r>
                <a:rPr lang="he-IL" sz="1050" dirty="0">
                  <a:solidFill>
                    <a:srgbClr val="FFFF00"/>
                  </a:solidFill>
                </a:rPr>
                <a:t>נשא אישה</a:t>
              </a:r>
            </a:p>
          </p:txBody>
        </p:sp>
      </p:grpSp>
      <p:grpSp>
        <p:nvGrpSpPr>
          <p:cNvPr id="32" name="קבוצה 31"/>
          <p:cNvGrpSpPr/>
          <p:nvPr/>
        </p:nvGrpSpPr>
        <p:grpSpPr>
          <a:xfrm>
            <a:off x="8194009" y="1131035"/>
            <a:ext cx="833181" cy="1238220"/>
            <a:chOff x="1117008" y="4316375"/>
            <a:chExt cx="1117699" cy="1882580"/>
          </a:xfrm>
        </p:grpSpPr>
        <p:pic>
          <p:nvPicPr>
            <p:cNvPr id="33" name="תמונה 32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28917" y="4391642"/>
              <a:ext cx="1105790" cy="1807313"/>
            </a:xfrm>
            <a:prstGeom prst="rect">
              <a:avLst/>
            </a:prstGeom>
          </p:spPr>
        </p:pic>
        <p:sp>
          <p:nvSpPr>
            <p:cNvPr id="34" name="TextBox 33"/>
            <p:cNvSpPr txBox="1"/>
            <p:nvPr/>
          </p:nvSpPr>
          <p:spPr>
            <a:xfrm>
              <a:off x="1117008" y="4316375"/>
              <a:ext cx="1033272" cy="707886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sz="2000" b="1" dirty="0"/>
                <a:t>מת בלי ילדים</a:t>
              </a:r>
            </a:p>
          </p:txBody>
        </p:sp>
      </p:grpSp>
      <p:grpSp>
        <p:nvGrpSpPr>
          <p:cNvPr id="35" name="קבוצה 34"/>
          <p:cNvGrpSpPr/>
          <p:nvPr/>
        </p:nvGrpSpPr>
        <p:grpSpPr>
          <a:xfrm>
            <a:off x="4159250" y="1813155"/>
            <a:ext cx="3038297" cy="696877"/>
            <a:chOff x="8202961" y="3266592"/>
            <a:chExt cx="1821574" cy="696877"/>
          </a:xfrm>
        </p:grpSpPr>
        <p:sp>
          <p:nvSpPr>
            <p:cNvPr id="36" name="חץ למעלה-למטה 35"/>
            <p:cNvSpPr/>
            <p:nvPr/>
          </p:nvSpPr>
          <p:spPr>
            <a:xfrm rot="16200000">
              <a:off x="8765309" y="2704244"/>
              <a:ext cx="696877" cy="1821574"/>
            </a:xfrm>
            <a:prstGeom prst="upDown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he-IL" dirty="0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8532937" y="3430365"/>
              <a:ext cx="976745" cy="369332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he-IL" dirty="0"/>
                <a:t>אחים</a:t>
              </a:r>
            </a:p>
          </p:txBody>
        </p:sp>
      </p:grpSp>
      <p:sp>
        <p:nvSpPr>
          <p:cNvPr id="38" name="TextBox 37"/>
          <p:cNvSpPr txBox="1"/>
          <p:nvPr/>
        </p:nvSpPr>
        <p:spPr>
          <a:xfrm>
            <a:off x="5155344" y="4909744"/>
            <a:ext cx="3651778" cy="36933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scene3d>
            <a:camera prst="orthographicFront"/>
            <a:lightRig rig="threePt" dir="t"/>
          </a:scene3d>
          <a:sp3d>
            <a:bevelT prst="convex"/>
          </a:sp3d>
        </p:spPr>
        <p:txBody>
          <a:bodyPr wrap="square" rtlCol="1">
            <a:spAutoFit/>
          </a:bodyPr>
          <a:lstStyle/>
          <a:p>
            <a:r>
              <a:rPr lang="he-IL" dirty="0"/>
              <a:t>שרה ורבקה נופלות לייבום לפני שמעון</a:t>
            </a:r>
          </a:p>
        </p:txBody>
      </p:sp>
      <p:grpSp>
        <p:nvGrpSpPr>
          <p:cNvPr id="39" name="קבוצה 38"/>
          <p:cNvGrpSpPr/>
          <p:nvPr/>
        </p:nvGrpSpPr>
        <p:grpSpPr>
          <a:xfrm rot="1333394">
            <a:off x="3953808" y="3116975"/>
            <a:ext cx="4108298" cy="573531"/>
            <a:chOff x="5563562" y="4653444"/>
            <a:chExt cx="860364" cy="573531"/>
          </a:xfrm>
          <a:solidFill>
            <a:schemeClr val="accent4">
              <a:lumMod val="75000"/>
            </a:schemeClr>
          </a:solidFill>
        </p:grpSpPr>
        <p:grpSp>
          <p:nvGrpSpPr>
            <p:cNvPr id="40" name="קבוצה 39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42" name="חץ ימינה 41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  <a:ln>
                <a:solidFill>
                  <a:schemeClr val="accent4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43" name="TextBox 42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  <a:ln>
                <a:solidFill>
                  <a:schemeClr val="accent4">
                    <a:lumMod val="60000"/>
                    <a:lumOff val="40000"/>
                  </a:schemeClr>
                </a:solidFill>
              </a:ln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41" name="TextBox 40"/>
            <p:cNvSpPr txBox="1"/>
            <p:nvPr/>
          </p:nvSpPr>
          <p:spPr>
            <a:xfrm>
              <a:off x="5625226" y="4804220"/>
              <a:ext cx="532467" cy="253916"/>
            </a:xfrm>
            <a:prstGeom prst="rect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r>
                <a:rPr lang="he-IL" sz="1050" b="1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אחר כך ייבם  גם את שרה</a:t>
              </a:r>
            </a:p>
          </p:txBody>
        </p:sp>
      </p:grpSp>
      <p:grpSp>
        <p:nvGrpSpPr>
          <p:cNvPr id="44" name="קבוצה 43"/>
          <p:cNvGrpSpPr/>
          <p:nvPr/>
        </p:nvGrpSpPr>
        <p:grpSpPr>
          <a:xfrm rot="2893050">
            <a:off x="3408665" y="3109992"/>
            <a:ext cx="1987024" cy="573531"/>
            <a:chOff x="5563562" y="4653444"/>
            <a:chExt cx="860364" cy="573531"/>
          </a:xfrm>
          <a:solidFill>
            <a:schemeClr val="accent4">
              <a:lumMod val="75000"/>
            </a:schemeClr>
          </a:solidFill>
        </p:grpSpPr>
        <p:grpSp>
          <p:nvGrpSpPr>
            <p:cNvPr id="45" name="קבוצה 44"/>
            <p:cNvGrpSpPr/>
            <p:nvPr/>
          </p:nvGrpSpPr>
          <p:grpSpPr>
            <a:xfrm>
              <a:off x="5563562" y="4653444"/>
              <a:ext cx="860364" cy="573531"/>
              <a:chOff x="3450566" y="4015722"/>
              <a:chExt cx="1035170" cy="573531"/>
            </a:xfrm>
            <a:grpFill/>
          </p:grpSpPr>
          <p:sp>
            <p:nvSpPr>
              <p:cNvPr id="47" name="חץ ימינה 46"/>
              <p:cNvSpPr/>
              <p:nvPr/>
            </p:nvSpPr>
            <p:spPr>
              <a:xfrm>
                <a:off x="3450566" y="4015722"/>
                <a:ext cx="1035170" cy="573531"/>
              </a:xfrm>
              <a:prstGeom prst="rightArrow">
                <a:avLst/>
              </a:prstGeom>
              <a:grpFill/>
              <a:ln>
                <a:solidFill>
                  <a:schemeClr val="accent4">
                    <a:lumMod val="60000"/>
                    <a:lumOff val="4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he-IL" dirty="0"/>
              </a:p>
            </p:txBody>
          </p:sp>
          <p:sp>
            <p:nvSpPr>
              <p:cNvPr id="48" name="TextBox 47"/>
              <p:cNvSpPr txBox="1"/>
              <p:nvPr/>
            </p:nvSpPr>
            <p:spPr>
              <a:xfrm rot="10800000">
                <a:off x="3450566" y="4174066"/>
                <a:ext cx="910986" cy="276999"/>
              </a:xfrm>
              <a:prstGeom prst="rect">
                <a:avLst/>
              </a:prstGeom>
              <a:grpFill/>
              <a:ln>
                <a:solidFill>
                  <a:schemeClr val="accent4">
                    <a:lumMod val="60000"/>
                    <a:lumOff val="40000"/>
                  </a:schemeClr>
                </a:solidFill>
              </a:ln>
            </p:spPr>
            <p:txBody>
              <a:bodyPr wrap="square" rtlCol="1">
                <a:spAutoFit/>
              </a:bodyPr>
              <a:lstStyle/>
              <a:p>
                <a:endParaRPr lang="he-IL" sz="1200" dirty="0">
                  <a:solidFill>
                    <a:srgbClr val="FFFF00"/>
                  </a:solidFill>
                </a:endParaRPr>
              </a:p>
            </p:txBody>
          </p:sp>
        </p:grpSp>
        <p:sp>
          <p:nvSpPr>
            <p:cNvPr id="46" name="TextBox 45"/>
            <p:cNvSpPr txBox="1"/>
            <p:nvPr/>
          </p:nvSpPr>
          <p:spPr>
            <a:xfrm>
              <a:off x="5625226" y="4804220"/>
              <a:ext cx="532467" cy="253916"/>
            </a:xfrm>
            <a:prstGeom prst="rect">
              <a:avLst/>
            </a:prstGeom>
            <a:grpFill/>
            <a:ln>
              <a:solidFill>
                <a:schemeClr val="accent4">
                  <a:lumMod val="60000"/>
                  <a:lumOff val="40000"/>
                </a:schemeClr>
              </a:solidFill>
            </a:ln>
          </p:spPr>
          <p:txBody>
            <a:bodyPr wrap="square" rtlCol="1">
              <a:spAutoFit/>
            </a:bodyPr>
            <a:lstStyle/>
            <a:p>
              <a:r>
                <a:rPr lang="he-IL" sz="1050" b="1" dirty="0">
                  <a:solidFill>
                    <a:schemeClr val="tx1">
                      <a:lumMod val="95000"/>
                      <a:lumOff val="5000"/>
                    </a:schemeClr>
                  </a:solidFill>
                </a:rPr>
                <a:t>ייבם את רבקה</a:t>
              </a:r>
            </a:p>
          </p:txBody>
        </p:sp>
      </p:grpSp>
      <p:sp>
        <p:nvSpPr>
          <p:cNvPr id="49" name="TextBox 48"/>
          <p:cNvSpPr txBox="1"/>
          <p:nvPr/>
        </p:nvSpPr>
        <p:spPr>
          <a:xfrm>
            <a:off x="460056" y="3372669"/>
            <a:ext cx="3658170" cy="646331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/>
          </a:sp3d>
        </p:spPr>
        <p:txBody>
          <a:bodyPr wrap="square" rtlCol="1">
            <a:spAutoFit/>
          </a:bodyPr>
          <a:lstStyle/>
          <a:p>
            <a:pPr algn="ctr"/>
            <a:r>
              <a:rPr lang="he-IL" dirty="0"/>
              <a:t>הדין: </a:t>
            </a:r>
          </a:p>
          <a:p>
            <a:r>
              <a:rPr lang="he-IL" dirty="0"/>
              <a:t>לא פסל את רבקה שאותה ייבם ראשונה</a:t>
            </a:r>
          </a:p>
        </p:txBody>
      </p:sp>
      <p:sp>
        <p:nvSpPr>
          <p:cNvPr id="50" name="לחצן פעולה: בית 49">
            <a:hlinkClick r:id="" action="ppaction://hlinkshowjump?jump=firstslide" highlightClick="1"/>
          </p:cNvPr>
          <p:cNvSpPr/>
          <p:nvPr/>
        </p:nvSpPr>
        <p:spPr>
          <a:xfrm>
            <a:off x="10964091" y="4754272"/>
            <a:ext cx="557349" cy="79308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8673149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5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000"/>
                            </p:stCondLst>
                            <p:childTnLst>
                              <p:par>
                                <p:cTn id="2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500"/>
                            </p:stCondLst>
                            <p:childTnLst>
                              <p:par>
                                <p:cTn id="2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6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"/>
                            </p:stCondLst>
                            <p:childTnLst>
                              <p:par>
                                <p:cTn id="5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1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2500"/>
                            </p:stCondLst>
                            <p:childTnLst>
                              <p:par>
                                <p:cTn id="54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" grpId="0" animBg="1"/>
      <p:bldP spid="49" grpId="0" animBg="1"/>
      <p:bldP spid="50" grpId="0" animBg="1"/>
    </p:bld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357</Words>
  <Application>Microsoft Office PowerPoint</Application>
  <PresentationFormat>מסך רחב</PresentationFormat>
  <Paragraphs>71</Paragraphs>
  <Slides>4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ערכת נושא Office</vt:lpstr>
      <vt:lpstr>מצגת של PowerPoint‏</vt:lpstr>
      <vt:lpstr>מצגת של PowerPoint‏</vt:lpstr>
      <vt:lpstr>מצגת של PowerPoint‏</vt:lpstr>
      <vt:lpstr>מצגת של PowerPoint‏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izak rossler</dc:creator>
  <cp:lastModifiedBy>izak rossler</cp:lastModifiedBy>
  <cp:revision>1</cp:revision>
  <dcterms:created xsi:type="dcterms:W3CDTF">2022-06-26T07:11:27Z</dcterms:created>
  <dcterms:modified xsi:type="dcterms:W3CDTF">2022-06-26T07:14:59Z</dcterms:modified>
</cp:coreProperties>
</file>