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273-F50A-446E-A425-C40EBD3A0AAE}" type="datetimeFigureOut">
              <a:rPr lang="he-IL" smtClean="0"/>
              <a:t>כ"ח/סיון/תשפ"ב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FCD6-7C83-4F11-BD91-5B4FFFBEA6E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5164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273-F50A-446E-A425-C40EBD3A0AAE}" type="datetimeFigureOut">
              <a:rPr lang="he-IL" smtClean="0"/>
              <a:t>כ"ח/סיון/תשפ"ב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FCD6-7C83-4F11-BD91-5B4FFFBEA6E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6940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273-F50A-446E-A425-C40EBD3A0AAE}" type="datetimeFigureOut">
              <a:rPr lang="he-IL" smtClean="0"/>
              <a:t>כ"ח/סיון/תשפ"ב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FCD6-7C83-4F11-BD91-5B4FFFBEA6E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1877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273-F50A-446E-A425-C40EBD3A0AAE}" type="datetimeFigureOut">
              <a:rPr lang="he-IL" smtClean="0"/>
              <a:t>כ"ח/סיון/תשפ"ב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FCD6-7C83-4F11-BD91-5B4FFFBEA6E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2764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273-F50A-446E-A425-C40EBD3A0AAE}" type="datetimeFigureOut">
              <a:rPr lang="he-IL" smtClean="0"/>
              <a:t>כ"ח/סיון/תשפ"ב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FCD6-7C83-4F11-BD91-5B4FFFBEA6E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6323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273-F50A-446E-A425-C40EBD3A0AAE}" type="datetimeFigureOut">
              <a:rPr lang="he-IL" smtClean="0"/>
              <a:t>כ"ח/סיון/תשפ"ב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FCD6-7C83-4F11-BD91-5B4FFFBEA6E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50187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273-F50A-446E-A425-C40EBD3A0AAE}" type="datetimeFigureOut">
              <a:rPr lang="he-IL" smtClean="0"/>
              <a:t>כ"ח/סיון/תשפ"ב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FCD6-7C83-4F11-BD91-5B4FFFBEA6E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6181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273-F50A-446E-A425-C40EBD3A0AAE}" type="datetimeFigureOut">
              <a:rPr lang="he-IL" smtClean="0"/>
              <a:t>כ"ח/סיון/תשפ"ב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FCD6-7C83-4F11-BD91-5B4FFFBEA6E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5334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273-F50A-446E-A425-C40EBD3A0AAE}" type="datetimeFigureOut">
              <a:rPr lang="he-IL" smtClean="0"/>
              <a:t>כ"ח/סיון/תשפ"ב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FCD6-7C83-4F11-BD91-5B4FFFBEA6E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61346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273-F50A-446E-A425-C40EBD3A0AAE}" type="datetimeFigureOut">
              <a:rPr lang="he-IL" smtClean="0"/>
              <a:t>כ"ח/סיון/תשפ"ב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FCD6-7C83-4F11-BD91-5B4FFFBEA6E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8564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F0273-F50A-446E-A425-C40EBD3A0AAE}" type="datetimeFigureOut">
              <a:rPr lang="he-IL" smtClean="0"/>
              <a:t>כ"ח/סיון/תשפ"ב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FCD6-7C83-4F11-BD91-5B4FFFBEA6E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5823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F0273-F50A-446E-A425-C40EBD3A0AAE}" type="datetimeFigureOut">
              <a:rPr lang="he-IL" smtClean="0"/>
              <a:t>כ"ח/סיון/תשפ"ב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5FCD6-7C83-4F11-BD91-5B4FFFBEA6E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4016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he.wikisource.org/wiki/%D7%99%D7%91%D7%9E%D7%95%D7%AA_%D7%A7%D7%99%D7%96_%D7%90#fn_%D7%96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hyperlink" Target="https://he.wikisource.org/wiki/%D7%99%D7%91%D7%9E%D7%95%D7%AA_%D7%A7%D7%99%D7%96_%D7%90#fn_%D7%96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7.jpg"/><Relationship Id="rId7" Type="http://schemas.openxmlformats.org/officeDocument/2006/relationships/image" Target="../media/image6.jpg"/><Relationship Id="rId2" Type="http://schemas.openxmlformats.org/officeDocument/2006/relationships/hyperlink" Target="https://he.wikisource.org/wiki/%D7%99%D7%91%D7%9E%D7%95%D7%AA_%D7%A7%D7%99%D7%96_%D7%90#fn_%D7%96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g"/><Relationship Id="rId5" Type="http://schemas.openxmlformats.org/officeDocument/2006/relationships/image" Target="../media/image4.jp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11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12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11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hlinkClick r:id="rId2" action="ppaction://hlinksldjump"/>
          </p:cNvPr>
          <p:cNvSpPr/>
          <p:nvPr/>
        </p:nvSpPr>
        <p:spPr>
          <a:xfrm>
            <a:off x="6331390" y="810195"/>
            <a:ext cx="528315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b="1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</a:t>
            </a:r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'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 </a:t>
            </a:r>
            <a:r>
              <a:rPr lang="he-IL" baseline="30000" dirty="0" err="1">
                <a:solidFill>
                  <a:srgbClr val="0B0080"/>
                </a:solidFill>
                <a:latin typeface="Narkisim" panose="020E0502050101010101" pitchFamily="34" charset="-79"/>
                <a:cs typeface="Narkisim" panose="020E0502050101010101" pitchFamily="34" charset="-79"/>
                <a:hlinkClick r:id="rId3"/>
              </a:rPr>
              <a:t>ז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הכל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נאמנין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להעידה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חוץ מחמותה ובת חמותה וצרתה</a:t>
            </a:r>
            <a:endParaRPr lang="en-US" dirty="0"/>
          </a:p>
        </p:txBody>
      </p:sp>
      <p:sp>
        <p:nvSpPr>
          <p:cNvPr id="5" name="מלבן 4"/>
          <p:cNvSpPr/>
          <p:nvPr/>
        </p:nvSpPr>
        <p:spPr>
          <a:xfrm>
            <a:off x="5745202" y="25175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קי"ז   א</a:t>
            </a:r>
          </a:p>
        </p:txBody>
      </p:sp>
      <p:sp>
        <p:nvSpPr>
          <p:cNvPr id="6" name="מלבן 5">
            <a:hlinkClick r:id="rId4" action="ppaction://hlinksldjump"/>
          </p:cNvPr>
          <p:cNvSpPr/>
          <p:nvPr/>
        </p:nvSpPr>
        <p:spPr>
          <a:xfrm>
            <a:off x="8070160" y="3208493"/>
            <a:ext cx="354438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רבי </a:t>
            </a:r>
            <a:r>
              <a:rPr lang="he-IL" dirty="0"/>
              <a:t>יהודה מוסיף אף אשת אב והכלה, </a:t>
            </a:r>
          </a:p>
        </p:txBody>
      </p:sp>
      <p:sp>
        <p:nvSpPr>
          <p:cNvPr id="7" name="מלבן 6">
            <a:hlinkClick r:id="rId4" action="ppaction://hlinksldjump"/>
          </p:cNvPr>
          <p:cNvSpPr/>
          <p:nvPr/>
        </p:nvSpPr>
        <p:spPr>
          <a:xfrm>
            <a:off x="1383962" y="3162748"/>
            <a:ext cx="2443432" cy="4468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/>
              <a:t>כלה - הרי בכלל חמותה. </a:t>
            </a:r>
          </a:p>
        </p:txBody>
      </p:sp>
      <p:sp>
        <p:nvSpPr>
          <p:cNvPr id="8" name="TextBox 7">
            <a:hlinkClick r:id="rId4" action="ppaction://hlinksldjump"/>
          </p:cNvPr>
          <p:cNvSpPr txBox="1"/>
          <p:nvPr/>
        </p:nvSpPr>
        <p:spPr>
          <a:xfrm>
            <a:off x="3866382" y="3201528"/>
            <a:ext cx="418944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אמרו לו: אשת אב - הרי היא בכלל בת הבעל,</a:t>
            </a:r>
          </a:p>
        </p:txBody>
      </p:sp>
      <p:sp>
        <p:nvSpPr>
          <p:cNvPr id="9" name="מלבן 8">
            <a:hlinkClick r:id="rId5" action="ppaction://hlinksldjump"/>
            <a:extLst>
              <a:ext uri="{FF2B5EF4-FFF2-40B4-BE49-F238E27FC236}">
                <a16:creationId xmlns:a16="http://schemas.microsoft.com/office/drawing/2014/main" id="{FCE2A2A5-C437-4D59-9CE8-9FEDA71DAC07}"/>
              </a:ext>
            </a:extLst>
          </p:cNvPr>
          <p:cNvSpPr/>
          <p:nvPr/>
        </p:nvSpPr>
        <p:spPr>
          <a:xfrm>
            <a:off x="5518549" y="4062582"/>
            <a:ext cx="609600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spAutoFit/>
          </a:bodyPr>
          <a:lstStyle/>
          <a:p>
            <a:pPr algn="ctr"/>
            <a:r>
              <a:rPr lang="he-IL" dirty="0" smtClean="0"/>
              <a:t>בעי </a:t>
            </a:r>
            <a:r>
              <a:rPr lang="he-IL" dirty="0" err="1"/>
              <a:t>במערבא</a:t>
            </a:r>
            <a:r>
              <a:rPr lang="he-IL" dirty="0"/>
              <a:t>:  חמותה הבאה לאחר מיכן,  מהו ?</a:t>
            </a:r>
          </a:p>
        </p:txBody>
      </p:sp>
      <p:sp>
        <p:nvSpPr>
          <p:cNvPr id="10" name="מלבן 9"/>
          <p:cNvSpPr/>
          <p:nvPr/>
        </p:nvSpPr>
        <p:spPr>
          <a:xfrm>
            <a:off x="4334185" y="1968005"/>
            <a:ext cx="2046513" cy="4062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/>
              <a:t>ויבמתה, ובת בעלה. </a:t>
            </a:r>
          </a:p>
        </p:txBody>
      </p:sp>
      <p:sp>
        <p:nvSpPr>
          <p:cNvPr id="11" name="מלבן 10">
            <a:hlinkClick r:id="rId6" action="ppaction://hlinksldjump"/>
          </p:cNvPr>
          <p:cNvSpPr/>
          <p:nvPr/>
        </p:nvSpPr>
        <p:spPr>
          <a:xfrm>
            <a:off x="6380698" y="1986472"/>
            <a:ext cx="523385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b="1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</a:t>
            </a:r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'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 </a:t>
            </a:r>
            <a:r>
              <a:rPr lang="he-IL" baseline="30000" dirty="0" err="1">
                <a:solidFill>
                  <a:srgbClr val="0B0080"/>
                </a:solidFill>
                <a:latin typeface="Narkisim" panose="020E0502050101010101" pitchFamily="34" charset="-79"/>
                <a:cs typeface="Narkisim" panose="020E0502050101010101" pitchFamily="34" charset="-79"/>
                <a:hlinkClick r:id="rId3"/>
              </a:rPr>
              <a:t>ז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הכל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נאמנין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להעידה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חוץ מחמותה ובת חמותה וצרתה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66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כ"ח.סיון.תשפ"ב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438403" y="200868"/>
            <a:ext cx="5283159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קי"ז   א</a:t>
            </a:r>
          </a:p>
          <a:p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מתני'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 </a:t>
            </a:r>
            <a:r>
              <a:rPr lang="he-IL" baseline="30000" dirty="0" err="1">
                <a:solidFill>
                  <a:srgbClr val="0B0080"/>
                </a:solidFill>
                <a:latin typeface="Narkisim" panose="020E0502050101010101" pitchFamily="34" charset="-79"/>
                <a:cs typeface="Narkisim" panose="020E0502050101010101" pitchFamily="34" charset="-79"/>
                <a:hlinkClick r:id="rId2"/>
              </a:rPr>
              <a:t>ז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הכל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נאמנין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להעידה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חוץ מחמותה ובת חמותה וצרתה</a:t>
            </a:r>
            <a:endParaRPr lang="en-US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6052634" y="3631939"/>
            <a:ext cx="939800" cy="990600"/>
            <a:chOff x="4794371" y="3098561"/>
            <a:chExt cx="9398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8646413" y="4674705"/>
            <a:ext cx="1274312" cy="1092200"/>
            <a:chOff x="5399538" y="2882900"/>
            <a:chExt cx="1274312" cy="10922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2147044" y="5276928"/>
            <a:ext cx="1106818" cy="927936"/>
            <a:chOff x="5473700" y="2876550"/>
            <a:chExt cx="1244600" cy="11049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3421036" y="3523958"/>
            <a:ext cx="934053" cy="990600"/>
            <a:chOff x="5147576" y="4839179"/>
            <a:chExt cx="723900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6594878" y="1503536"/>
            <a:ext cx="1155700" cy="990600"/>
            <a:chOff x="7695484" y="1138474"/>
            <a:chExt cx="1155700" cy="9906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3259853" y="1603022"/>
            <a:ext cx="889000" cy="889000"/>
            <a:chOff x="1327894" y="2176378"/>
            <a:chExt cx="889000" cy="8890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 flipH="1">
            <a:off x="4473307" y="1775093"/>
            <a:ext cx="207294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5" name="קבוצה 2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7" name="חץ ימינה 2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 rot="18402603">
            <a:off x="4759363" y="1850528"/>
            <a:ext cx="722050" cy="253600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0" name="חץ למטה 2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2" name="קבוצה 31"/>
          <p:cNvGrpSpPr/>
          <p:nvPr/>
        </p:nvGrpSpPr>
        <p:grpSpPr>
          <a:xfrm rot="1274817">
            <a:off x="6668334" y="2437334"/>
            <a:ext cx="722050" cy="1512760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3" name="חץ למטה 32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5" name="קבוצה 34"/>
          <p:cNvGrpSpPr/>
          <p:nvPr/>
        </p:nvGrpSpPr>
        <p:grpSpPr>
          <a:xfrm rot="9397971">
            <a:off x="3046154" y="4950000"/>
            <a:ext cx="3429733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6" name="קבוצה 35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8" name="חץ ימינה 37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 rot="10742252">
              <a:off x="5783097" y="4795282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715582" y="2393889"/>
            <a:ext cx="2357485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r>
              <a:rPr lang="he-IL" dirty="0"/>
              <a:t>חנה היא חמות של שרה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20944" y="2988790"/>
            <a:ext cx="3088349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r>
              <a:rPr lang="he-IL" dirty="0"/>
              <a:t>חנה לא נאמנת להעיד על שרה שראובן בעלה שהוא מת</a:t>
            </a:r>
            <a:endParaRPr lang="en-US" dirty="0"/>
          </a:p>
        </p:txBody>
      </p:sp>
      <p:grpSp>
        <p:nvGrpSpPr>
          <p:cNvPr id="42" name="קבוצה 41"/>
          <p:cNvGrpSpPr/>
          <p:nvPr/>
        </p:nvGrpSpPr>
        <p:grpSpPr>
          <a:xfrm>
            <a:off x="3341526" y="2575212"/>
            <a:ext cx="756430" cy="966753"/>
            <a:chOff x="8712679" y="2668192"/>
            <a:chExt cx="756430" cy="661604"/>
          </a:xfrm>
        </p:grpSpPr>
        <p:sp>
          <p:nvSpPr>
            <p:cNvPr id="43" name="חץ למטה 42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299890" y="3936824"/>
            <a:ext cx="2580534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r>
              <a:rPr lang="he-IL" dirty="0"/>
              <a:t>רבקה בת חמותה איננה נאמנת להעיד עליה</a:t>
            </a:r>
            <a:endParaRPr lang="en-US" dirty="0"/>
          </a:p>
        </p:txBody>
      </p:sp>
      <p:grpSp>
        <p:nvGrpSpPr>
          <p:cNvPr id="46" name="קבוצה 45"/>
          <p:cNvGrpSpPr/>
          <p:nvPr/>
        </p:nvGrpSpPr>
        <p:grpSpPr>
          <a:xfrm rot="1469440">
            <a:off x="6925697" y="4653150"/>
            <a:ext cx="2119101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7" name="קבוצה 46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9" name="חץ ימינה 48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4661995" y="5423939"/>
            <a:ext cx="3747108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r>
              <a:rPr lang="he-IL" dirty="0"/>
              <a:t>לאה צרת שרה לא נאמנת להעיד עליה</a:t>
            </a:r>
            <a:endParaRPr lang="en-US" dirty="0"/>
          </a:p>
        </p:txBody>
      </p:sp>
      <p:sp>
        <p:nvSpPr>
          <p:cNvPr id="52" name="לחצן פעולה: בית 51">
            <a:hlinkClick r:id="" action="ppaction://hlinkshowjump?jump=firstslide" highlightClick="1"/>
          </p:cNvPr>
          <p:cNvSpPr/>
          <p:nvPr/>
        </p:nvSpPr>
        <p:spPr>
          <a:xfrm>
            <a:off x="11178862" y="4239719"/>
            <a:ext cx="746975" cy="103720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6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2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5" grpId="0" animBg="1"/>
      <p:bldP spid="51" grpId="0" animBg="1"/>
      <p:bldP spid="5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9971314" y="6356350"/>
            <a:ext cx="1382486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כ"ח.סיון.תשפ"ב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226844" y="334037"/>
            <a:ext cx="2046513" cy="4062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/>
              <a:t>ויבמתה, ובת בעלה. </a:t>
            </a:r>
          </a:p>
        </p:txBody>
      </p:sp>
      <p:sp>
        <p:nvSpPr>
          <p:cNvPr id="6" name="מלבן 5"/>
          <p:cNvSpPr/>
          <p:nvPr/>
        </p:nvSpPr>
        <p:spPr>
          <a:xfrm>
            <a:off x="4296140" y="371422"/>
            <a:ext cx="523385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b="1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מתני</a:t>
            </a:r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'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 </a:t>
            </a:r>
            <a:r>
              <a:rPr lang="he-IL" baseline="30000" dirty="0" err="1">
                <a:solidFill>
                  <a:srgbClr val="0B0080"/>
                </a:solidFill>
                <a:latin typeface="Narkisim" panose="020E0502050101010101" pitchFamily="34" charset="-79"/>
                <a:cs typeface="Narkisim" panose="020E0502050101010101" pitchFamily="34" charset="-79"/>
                <a:hlinkClick r:id="rId2"/>
              </a:rPr>
              <a:t>ז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הכל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נאמנין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להעידה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חוץ מחמותה ובת חמותה וצרתה</a:t>
            </a:r>
            <a:endParaRPr lang="en-US" dirty="0"/>
          </a:p>
        </p:txBody>
      </p:sp>
      <p:grpSp>
        <p:nvGrpSpPr>
          <p:cNvPr id="7" name="קבוצה 6"/>
          <p:cNvGrpSpPr/>
          <p:nvPr/>
        </p:nvGrpSpPr>
        <p:grpSpPr>
          <a:xfrm>
            <a:off x="6559784" y="2806862"/>
            <a:ext cx="1016000" cy="889000"/>
            <a:chOff x="4167637" y="3734998"/>
            <a:chExt cx="1016000" cy="889000"/>
          </a:xfrm>
        </p:grpSpPr>
        <p:pic>
          <p:nvPicPr>
            <p:cNvPr id="8" name="תמונה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0" name="קבוצה 9"/>
          <p:cNvGrpSpPr/>
          <p:nvPr/>
        </p:nvGrpSpPr>
        <p:grpSpPr>
          <a:xfrm>
            <a:off x="7979321" y="1076801"/>
            <a:ext cx="1274312" cy="1092200"/>
            <a:chOff x="5399538" y="2882900"/>
            <a:chExt cx="1274312" cy="1092200"/>
          </a:xfrm>
        </p:grpSpPr>
        <p:pic>
          <p:nvPicPr>
            <p:cNvPr id="11" name="תמונה 1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3" name="קבוצה 12"/>
          <p:cNvGrpSpPr/>
          <p:nvPr/>
        </p:nvGrpSpPr>
        <p:grpSpPr>
          <a:xfrm>
            <a:off x="9738433" y="3395877"/>
            <a:ext cx="934053" cy="990600"/>
            <a:chOff x="5147576" y="4839179"/>
            <a:chExt cx="723900" cy="889000"/>
          </a:xfrm>
        </p:grpSpPr>
        <p:pic>
          <p:nvPicPr>
            <p:cNvPr id="14" name="תמונה 1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6" name="קבוצה 15"/>
          <p:cNvGrpSpPr/>
          <p:nvPr/>
        </p:nvGrpSpPr>
        <p:grpSpPr>
          <a:xfrm>
            <a:off x="7575829" y="4663643"/>
            <a:ext cx="986708" cy="1003300"/>
            <a:chOff x="5011768" y="3997025"/>
            <a:chExt cx="986708" cy="1003300"/>
          </a:xfrm>
        </p:grpSpPr>
        <p:pic>
          <p:nvPicPr>
            <p:cNvPr id="17" name="תמונה 1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19" name="קבוצה 18"/>
          <p:cNvGrpSpPr/>
          <p:nvPr/>
        </p:nvGrpSpPr>
        <p:grpSpPr>
          <a:xfrm>
            <a:off x="1829624" y="4832386"/>
            <a:ext cx="889000" cy="889000"/>
            <a:chOff x="1327894" y="2176378"/>
            <a:chExt cx="889000" cy="889000"/>
          </a:xfrm>
        </p:grpSpPr>
        <p:pic>
          <p:nvPicPr>
            <p:cNvPr id="20" name="תמונה 1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22" name="קבוצה 21"/>
          <p:cNvGrpSpPr/>
          <p:nvPr/>
        </p:nvGrpSpPr>
        <p:grpSpPr>
          <a:xfrm>
            <a:off x="5078529" y="1306490"/>
            <a:ext cx="1170677" cy="914400"/>
            <a:chOff x="3976777" y="2854245"/>
            <a:chExt cx="1170677" cy="914400"/>
          </a:xfrm>
        </p:grpSpPr>
        <p:pic>
          <p:nvPicPr>
            <p:cNvPr id="23" name="תמונה 2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5" name="קבוצה 24"/>
          <p:cNvGrpSpPr/>
          <p:nvPr/>
        </p:nvGrpSpPr>
        <p:grpSpPr>
          <a:xfrm flipH="1">
            <a:off x="3183738" y="2934708"/>
            <a:ext cx="1112402" cy="889000"/>
            <a:chOff x="4167637" y="3734998"/>
            <a:chExt cx="1016000" cy="889000"/>
          </a:xfrm>
        </p:grpSpPr>
        <p:pic>
          <p:nvPicPr>
            <p:cNvPr id="26" name="תמונה 2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4522495" y="3919168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דן</a:t>
              </a:r>
            </a:p>
          </p:txBody>
        </p:sp>
      </p:grpSp>
      <p:grpSp>
        <p:nvGrpSpPr>
          <p:cNvPr id="28" name="קבוצה 27"/>
          <p:cNvGrpSpPr/>
          <p:nvPr/>
        </p:nvGrpSpPr>
        <p:grpSpPr>
          <a:xfrm rot="3247728">
            <a:off x="7409302" y="1997851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9" name="חץ למטה 28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1" name="קבוצה 30"/>
          <p:cNvGrpSpPr/>
          <p:nvPr/>
        </p:nvGrpSpPr>
        <p:grpSpPr>
          <a:xfrm rot="10800000">
            <a:off x="6186972" y="1544836"/>
            <a:ext cx="196642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2" name="קבוצה 31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4" name="חץ ימינה 33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3" name="TextBox 32"/>
            <p:cNvSpPr txBox="1"/>
            <p:nvPr/>
          </p:nvSpPr>
          <p:spPr>
            <a:xfrm rot="10800000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 rot="18816242">
            <a:off x="5999004" y="1979931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7" name="חץ למטה 3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9" name="קבוצה 38"/>
          <p:cNvGrpSpPr/>
          <p:nvPr/>
        </p:nvGrpSpPr>
        <p:grpSpPr>
          <a:xfrm rot="3247728">
            <a:off x="4339530" y="2050433"/>
            <a:ext cx="722050" cy="141820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0" name="חץ למטה 3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2" name="קבוצה 41"/>
          <p:cNvGrpSpPr/>
          <p:nvPr/>
        </p:nvGrpSpPr>
        <p:grpSpPr>
          <a:xfrm rot="18311745">
            <a:off x="2539462" y="4009482"/>
            <a:ext cx="1348321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3" name="קבוצה 42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5" name="חץ ימינה 44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7" name="קבוצה 46"/>
          <p:cNvGrpSpPr/>
          <p:nvPr/>
        </p:nvGrpSpPr>
        <p:grpSpPr>
          <a:xfrm rot="14310055">
            <a:off x="6855835" y="4035979"/>
            <a:ext cx="1331381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8" name="קבוצה 47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0" name="חץ ימינה 49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9" name="TextBox 48"/>
            <p:cNvSpPr txBox="1"/>
            <p:nvPr/>
          </p:nvSpPr>
          <p:spPr>
            <a:xfrm rot="10800000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52" name="קשת מלאה 51"/>
          <p:cNvSpPr/>
          <p:nvPr/>
        </p:nvSpPr>
        <p:spPr>
          <a:xfrm rot="10800000">
            <a:off x="2081349" y="5187797"/>
            <a:ext cx="6229464" cy="1197630"/>
          </a:xfrm>
          <a:prstGeom prst="blockArc">
            <a:avLst>
              <a:gd name="adj1" fmla="val 10651862"/>
              <a:gd name="adj2" fmla="val 157281"/>
              <a:gd name="adj3" fmla="val 25513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063647" y="5378688"/>
            <a:ext cx="4337129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דבורה וחנה יבמות – אם ימות גד (בלי ילדים)</a:t>
            </a:r>
          </a:p>
          <a:p>
            <a:r>
              <a:rPr lang="he-IL" dirty="0"/>
              <a:t>תיפול דבורה לייבום לפני דן     וכן להיפך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736160" y="6304208"/>
            <a:ext cx="474378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לכן, דבורה וחנה אינן נאמנות להעיד אחת על </a:t>
            </a:r>
            <a:r>
              <a:rPr lang="he-IL" dirty="0" err="1"/>
              <a:t>השניה</a:t>
            </a:r>
            <a:endParaRPr lang="he-IL" dirty="0"/>
          </a:p>
        </p:txBody>
      </p:sp>
      <p:sp>
        <p:nvSpPr>
          <p:cNvPr id="55" name="TextBox 54"/>
          <p:cNvSpPr txBox="1"/>
          <p:nvPr/>
        </p:nvSpPr>
        <p:spPr>
          <a:xfrm>
            <a:off x="4482560" y="3395877"/>
            <a:ext cx="2077223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גד ודן אחים מן האב</a:t>
            </a:r>
          </a:p>
        </p:txBody>
      </p:sp>
      <p:grpSp>
        <p:nvGrpSpPr>
          <p:cNvPr id="56" name="קבוצה 55"/>
          <p:cNvGrpSpPr/>
          <p:nvPr/>
        </p:nvGrpSpPr>
        <p:grpSpPr>
          <a:xfrm rot="16606597">
            <a:off x="8269846" y="2377651"/>
            <a:ext cx="540769" cy="2461872"/>
            <a:chOff x="8928340" y="2668192"/>
            <a:chExt cx="540769" cy="661604"/>
          </a:xfrm>
        </p:grpSpPr>
        <p:sp>
          <p:nvSpPr>
            <p:cNvPr id="57" name="חץ למטה 56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8" name="TextBox 57"/>
            <p:cNvSpPr txBox="1"/>
            <p:nvPr/>
          </p:nvSpPr>
          <p:spPr>
            <a:xfrm rot="5363790">
              <a:off x="8997325" y="2810488"/>
              <a:ext cx="45263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 מאישה אחרת</a:t>
              </a:r>
            </a:p>
          </p:txBody>
        </p:sp>
      </p:grpSp>
      <p:sp>
        <p:nvSpPr>
          <p:cNvPr id="59" name="קשת מלאה 58"/>
          <p:cNvSpPr/>
          <p:nvPr/>
        </p:nvSpPr>
        <p:spPr>
          <a:xfrm rot="8924326">
            <a:off x="7735046" y="4472387"/>
            <a:ext cx="3153489" cy="1180502"/>
          </a:xfrm>
          <a:prstGeom prst="blockArc">
            <a:avLst>
              <a:gd name="adj1" fmla="val 10402501"/>
              <a:gd name="adj2" fmla="val 579467"/>
              <a:gd name="adj3" fmla="val 21277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 rot="19601453">
            <a:off x="8231827" y="5019214"/>
            <a:ext cx="253777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בת בעלה של דבורה</a:t>
            </a:r>
          </a:p>
        </p:txBody>
      </p:sp>
      <p:sp>
        <p:nvSpPr>
          <p:cNvPr id="61" name="TextBox 60"/>
          <p:cNvSpPr txBox="1"/>
          <p:nvPr/>
        </p:nvSpPr>
        <p:spPr>
          <a:xfrm rot="19590378">
            <a:off x="7778569" y="5525083"/>
            <a:ext cx="416358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לכן, רבקה איננה נאמנת להעיד על דבורה</a:t>
            </a:r>
          </a:p>
        </p:txBody>
      </p:sp>
      <p:sp>
        <p:nvSpPr>
          <p:cNvPr id="62" name="לחצן פעולה: בית 61">
            <a:hlinkClick r:id="" action="ppaction://hlinkshowjump?jump=firstslide" highlightClick="1"/>
          </p:cNvPr>
          <p:cNvSpPr/>
          <p:nvPr/>
        </p:nvSpPr>
        <p:spPr>
          <a:xfrm>
            <a:off x="381000" y="3673535"/>
            <a:ext cx="705303" cy="91397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3" name="מלבן 62"/>
          <p:cNvSpPr/>
          <p:nvPr/>
        </p:nvSpPr>
        <p:spPr>
          <a:xfrm>
            <a:off x="5118285" y="-62345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קי"ז   א</a:t>
            </a:r>
            <a:endParaRPr lang="he-IL" b="1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61549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75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25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75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250"/>
                            </p:stCondLst>
                            <p:childTnLst>
                              <p:par>
                                <p:cTn id="6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250"/>
                            </p:stCondLst>
                            <p:childTnLst>
                              <p:par>
                                <p:cTn id="71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500"/>
                            </p:stCondLst>
                            <p:childTnLst>
                              <p:par>
                                <p:cTn id="78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22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250"/>
                            </p:stCondLst>
                            <p:childTnLst>
                              <p:par>
                                <p:cTn id="9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250"/>
                            </p:stCondLst>
                            <p:childTnLst>
                              <p:par>
                                <p:cTn id="9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9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4250"/>
                            </p:stCondLst>
                            <p:childTnLst>
                              <p:par>
                                <p:cTn id="99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2" grpId="0" animBg="1"/>
      <p:bldP spid="53" grpId="0" animBg="1"/>
      <p:bldP spid="54" grpId="0" animBg="1"/>
      <p:bldP spid="55" grpId="0" animBg="1"/>
      <p:bldP spid="59" grpId="0" animBg="1"/>
      <p:bldP spid="60" grpId="0" animBg="1"/>
      <p:bldP spid="61" grpId="0" animBg="1"/>
      <p:bldP spid="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כ"ח.סיון.תשפ"ב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7977796" y="294765"/>
            <a:ext cx="354438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רבי </a:t>
            </a:r>
            <a:r>
              <a:rPr lang="he-IL" dirty="0"/>
              <a:t>יהודה מוסיף אף אשת אב והכלה, 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4894719" y="1207609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7058958" y="4963594"/>
            <a:ext cx="1106818" cy="927936"/>
            <a:chOff x="5473700" y="2876550"/>
            <a:chExt cx="1244600" cy="11049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3699850" y="4004080"/>
            <a:ext cx="934053" cy="990600"/>
            <a:chOff x="5147576" y="4839179"/>
            <a:chExt cx="7239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7985758" y="1207609"/>
            <a:ext cx="901700" cy="889000"/>
            <a:chOff x="10518902" y="2114306"/>
            <a:chExt cx="901700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9786257" y="4650411"/>
            <a:ext cx="1155700" cy="990600"/>
            <a:chOff x="7695484" y="1138474"/>
            <a:chExt cx="1155700" cy="9906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6285645" y="3050371"/>
            <a:ext cx="1148167" cy="1092200"/>
            <a:chOff x="7741009" y="2738648"/>
            <a:chExt cx="1092200" cy="10922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אשר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" name="קבוצה 23"/>
          <p:cNvGrpSpPr/>
          <p:nvPr/>
        </p:nvGrpSpPr>
        <p:grpSpPr>
          <a:xfrm rot="20011369">
            <a:off x="6603577" y="3997391"/>
            <a:ext cx="756430" cy="1246367"/>
            <a:chOff x="8712679" y="2668192"/>
            <a:chExt cx="756430" cy="661604"/>
          </a:xfrm>
        </p:grpSpPr>
        <p:sp>
          <p:nvSpPr>
            <p:cNvPr id="25" name="חץ למטה 24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 rot="18945581">
            <a:off x="5728730" y="2118272"/>
            <a:ext cx="722050" cy="1302838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8" name="חץ למטה 27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0" name="קבוצה 29"/>
          <p:cNvGrpSpPr/>
          <p:nvPr/>
        </p:nvGrpSpPr>
        <p:grpSpPr>
          <a:xfrm rot="10800000">
            <a:off x="6042885" y="1517220"/>
            <a:ext cx="1942872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1" name="קבוצה 3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3" name="חץ ימינה 3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 rot="10800000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5" name="קבוצה 34"/>
          <p:cNvGrpSpPr/>
          <p:nvPr/>
        </p:nvGrpSpPr>
        <p:grpSpPr>
          <a:xfrm rot="2191456">
            <a:off x="7212410" y="2024510"/>
            <a:ext cx="722050" cy="145546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6" name="חץ למטה 35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8" name="קבוצה 37"/>
          <p:cNvGrpSpPr/>
          <p:nvPr/>
        </p:nvGrpSpPr>
        <p:grpSpPr>
          <a:xfrm rot="20982735">
            <a:off x="4494363" y="3812494"/>
            <a:ext cx="1942872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9" name="קבוצה 38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1" name="חץ ימינה 40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 rot="22500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3" name="קבוצה 42"/>
          <p:cNvGrpSpPr/>
          <p:nvPr/>
        </p:nvGrpSpPr>
        <p:grpSpPr>
          <a:xfrm rot="21278433">
            <a:off x="8025714" y="5143395"/>
            <a:ext cx="1942872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4" name="קבוצה 43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6" name="חץ ימינה 45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 rot="22500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48" name="קשת מלאה 47"/>
          <p:cNvSpPr/>
          <p:nvPr/>
        </p:nvSpPr>
        <p:spPr>
          <a:xfrm rot="11954785">
            <a:off x="4045238" y="5124997"/>
            <a:ext cx="3913197" cy="851945"/>
          </a:xfrm>
          <a:prstGeom prst="blockArc">
            <a:avLst>
              <a:gd name="adj1" fmla="val 10541135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 rot="1426616">
            <a:off x="4446702" y="5408414"/>
            <a:ext cx="255161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אשת אביה של שרה</a:t>
            </a:r>
          </a:p>
        </p:txBody>
      </p:sp>
      <p:sp>
        <p:nvSpPr>
          <p:cNvPr id="50" name="TextBox 49"/>
          <p:cNvSpPr txBox="1"/>
          <p:nvPr/>
        </p:nvSpPr>
        <p:spPr>
          <a:xfrm rot="1466061">
            <a:off x="2728778" y="5269914"/>
            <a:ext cx="3004375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לכן, רבקה איננה נאמנת להעיד על שרה ששמעון בעלה מת</a:t>
            </a:r>
          </a:p>
        </p:txBody>
      </p:sp>
      <p:sp>
        <p:nvSpPr>
          <p:cNvPr id="51" name="קשת מלאה 50"/>
          <p:cNvSpPr/>
          <p:nvPr/>
        </p:nvSpPr>
        <p:spPr>
          <a:xfrm rot="19643873">
            <a:off x="3150938" y="2050143"/>
            <a:ext cx="6348719" cy="1164815"/>
          </a:xfrm>
          <a:prstGeom prst="blockArc">
            <a:avLst>
              <a:gd name="adj1" fmla="val 10541135"/>
              <a:gd name="adj2" fmla="val 389340"/>
              <a:gd name="adj3" fmla="val 1355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 rot="19263563">
            <a:off x="4028621" y="2211337"/>
            <a:ext cx="335062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היא כלת יפה אשת בנה אשר</a:t>
            </a:r>
          </a:p>
        </p:txBody>
      </p:sp>
      <p:sp>
        <p:nvSpPr>
          <p:cNvPr id="53" name="TextBox 52"/>
          <p:cNvSpPr txBox="1"/>
          <p:nvPr/>
        </p:nvSpPr>
        <p:spPr>
          <a:xfrm rot="19161451">
            <a:off x="2543199" y="2772620"/>
            <a:ext cx="2669849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איננה נאמנת להעיד על יפה שבעלה ראובן מת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645496" y="2667902"/>
            <a:ext cx="4248458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קושיית הגמרא</a:t>
            </a:r>
          </a:p>
          <a:p>
            <a:r>
              <a:rPr lang="he-IL" dirty="0"/>
              <a:t>הלא אשת אב – (רבקה לשרה) בכלל בת הבעל</a:t>
            </a:r>
          </a:p>
          <a:p>
            <a:r>
              <a:rPr lang="he-IL" dirty="0"/>
              <a:t>כי שרה בת אשר שהוא הבעל של רבקה</a:t>
            </a:r>
          </a:p>
        </p:txBody>
      </p:sp>
      <p:sp>
        <p:nvSpPr>
          <p:cNvPr id="55" name="מלבן 54"/>
          <p:cNvSpPr/>
          <p:nvPr/>
        </p:nvSpPr>
        <p:spPr>
          <a:xfrm>
            <a:off x="1291598" y="249020"/>
            <a:ext cx="2443432" cy="4468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/>
              <a:t>כלה - הרי בכלל חמותה. 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709630" y="3743157"/>
            <a:ext cx="4256068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וכן, כלה, (רבקה ליפה) בכלל חמותה כי יפה היא חמות של רבקה 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774018" y="287800"/>
            <a:ext cx="4189449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אמרו לו: אשת אב - הרי היא בכלל בת הבעל,</a:t>
            </a:r>
          </a:p>
        </p:txBody>
      </p:sp>
      <p:sp>
        <p:nvSpPr>
          <p:cNvPr id="58" name="לחצן פעולה: בית 57">
            <a:hlinkClick r:id="" action="ppaction://hlinkshowjump?jump=firstslide" highlightClick="1"/>
          </p:cNvPr>
          <p:cNvSpPr/>
          <p:nvPr/>
        </p:nvSpPr>
        <p:spPr>
          <a:xfrm>
            <a:off x="621437" y="4644437"/>
            <a:ext cx="603681" cy="79123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9" name="מלבן 58"/>
          <p:cNvSpPr/>
          <p:nvPr/>
        </p:nvSpPr>
        <p:spPr>
          <a:xfrm>
            <a:off x="5118670" y="-99916"/>
            <a:ext cx="16337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/>
              <a:t>דף קי"ז עמוד א</a:t>
            </a:r>
          </a:p>
        </p:txBody>
      </p:sp>
    </p:spTree>
    <p:extLst>
      <p:ext uri="{BB962C8B-B14F-4D97-AF65-F5344CB8AC3E}">
        <p14:creationId xmlns:p14="http://schemas.microsoft.com/office/powerpoint/2010/main" val="234273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0"/>
                            </p:stCondLst>
                            <p:childTnLst>
                              <p:par>
                                <p:cTn id="65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2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250"/>
                            </p:stCondLst>
                            <p:childTnLst>
                              <p:par>
                                <p:cTn id="100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כ"ח.סיון.תשפ"ב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FCE2A2A5-C437-4D59-9CE8-9FEDA71DAC07}"/>
              </a:ext>
            </a:extLst>
          </p:cNvPr>
          <p:cNvSpPr/>
          <p:nvPr/>
        </p:nvSpPr>
        <p:spPr>
          <a:xfrm>
            <a:off x="2956560" y="136525"/>
            <a:ext cx="6096000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spAutoFit/>
          </a:bodyPr>
          <a:lstStyle/>
          <a:p>
            <a:pPr algn="ctr"/>
            <a:r>
              <a:rPr lang="he-IL" sz="1400" b="1" dirty="0"/>
              <a:t>דף קי"ז  א</a:t>
            </a:r>
          </a:p>
          <a:p>
            <a:pPr algn="ctr"/>
            <a:r>
              <a:rPr lang="he-IL" dirty="0"/>
              <a:t>בעי </a:t>
            </a:r>
            <a:r>
              <a:rPr lang="he-IL" dirty="0" err="1"/>
              <a:t>במערבא</a:t>
            </a:r>
            <a:r>
              <a:rPr lang="he-IL" dirty="0"/>
              <a:t>:  חמותה הבאה לאחר מיכן,  מהו ?</a:t>
            </a:r>
          </a:p>
        </p:txBody>
      </p:sp>
      <p:grpSp>
        <p:nvGrpSpPr>
          <p:cNvPr id="6" name="קבוצה 5">
            <a:extLst>
              <a:ext uri="{FF2B5EF4-FFF2-40B4-BE49-F238E27FC236}">
                <a16:creationId xmlns:a16="http://schemas.microsoft.com/office/drawing/2014/main" id="{744C759C-EF4B-45DD-98A8-BC055787509B}"/>
              </a:ext>
            </a:extLst>
          </p:cNvPr>
          <p:cNvGrpSpPr/>
          <p:nvPr/>
        </p:nvGrpSpPr>
        <p:grpSpPr>
          <a:xfrm>
            <a:off x="5222265" y="1698258"/>
            <a:ext cx="1148167" cy="1092200"/>
            <a:chOff x="7741009" y="2738648"/>
            <a:chExt cx="1092200" cy="1092200"/>
          </a:xfrm>
        </p:grpSpPr>
        <p:pic>
          <p:nvPicPr>
            <p:cNvPr id="7" name="תמונה 6">
              <a:extLst>
                <a:ext uri="{FF2B5EF4-FFF2-40B4-BE49-F238E27FC236}">
                  <a16:creationId xmlns:a16="http://schemas.microsoft.com/office/drawing/2014/main" id="{40C2782B-28A3-48BD-93A3-DAD437ABD9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C9C83E9-2FB0-4642-9636-1D994AB4C17C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3151E6AD-5980-4288-A840-00B5761DFEA4}"/>
              </a:ext>
            </a:extLst>
          </p:cNvPr>
          <p:cNvGrpSpPr/>
          <p:nvPr/>
        </p:nvGrpSpPr>
        <p:grpSpPr>
          <a:xfrm>
            <a:off x="2508653" y="1823844"/>
            <a:ext cx="1106818" cy="927936"/>
            <a:chOff x="5473700" y="2876550"/>
            <a:chExt cx="1244600" cy="1104900"/>
          </a:xfrm>
        </p:grpSpPr>
        <p:pic>
          <p:nvPicPr>
            <p:cNvPr id="10" name="תמונה 9">
              <a:extLst>
                <a:ext uri="{FF2B5EF4-FFF2-40B4-BE49-F238E27FC236}">
                  <a16:creationId xmlns:a16="http://schemas.microsoft.com/office/drawing/2014/main" id="{21E7DEF3-2B21-44A2-9B37-D06010C3CB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FAE9C35-2AD0-4CBF-8347-C6D139E823BA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56325677-A800-466A-AA6C-860BCD337C1B}"/>
              </a:ext>
            </a:extLst>
          </p:cNvPr>
          <p:cNvGrpSpPr/>
          <p:nvPr/>
        </p:nvGrpSpPr>
        <p:grpSpPr>
          <a:xfrm>
            <a:off x="9701018" y="4004790"/>
            <a:ext cx="934053" cy="990600"/>
            <a:chOff x="5147576" y="4839179"/>
            <a:chExt cx="723900" cy="889000"/>
          </a:xfrm>
        </p:grpSpPr>
        <p:pic>
          <p:nvPicPr>
            <p:cNvPr id="13" name="תמונה 12">
              <a:extLst>
                <a:ext uri="{FF2B5EF4-FFF2-40B4-BE49-F238E27FC236}">
                  <a16:creationId xmlns:a16="http://schemas.microsoft.com/office/drawing/2014/main" id="{30D29367-EC0C-4C63-8F57-04F32955ACB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9EA1FEC-7646-4190-9B3A-D04B471F722E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4B345CC6-8B3D-4CD1-9725-621BEA0D770A}"/>
              </a:ext>
            </a:extLst>
          </p:cNvPr>
          <p:cNvGrpSpPr/>
          <p:nvPr/>
        </p:nvGrpSpPr>
        <p:grpSpPr>
          <a:xfrm>
            <a:off x="8254631" y="1698258"/>
            <a:ext cx="901700" cy="889000"/>
            <a:chOff x="10518902" y="2114306"/>
            <a:chExt cx="901700" cy="889000"/>
          </a:xfrm>
        </p:grpSpPr>
        <p:pic>
          <p:nvPicPr>
            <p:cNvPr id="16" name="תמונה 15">
              <a:extLst>
                <a:ext uri="{FF2B5EF4-FFF2-40B4-BE49-F238E27FC236}">
                  <a16:creationId xmlns:a16="http://schemas.microsoft.com/office/drawing/2014/main" id="{7EDA92D4-96F6-42F8-B0FB-D65C75EC85A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8902" y="2114306"/>
              <a:ext cx="901700" cy="889000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5D8D9CD-1F70-4043-ADF5-66364CED831A}"/>
                </a:ext>
              </a:extLst>
            </p:cNvPr>
            <p:cNvSpPr txBox="1"/>
            <p:nvPr/>
          </p:nvSpPr>
          <p:spPr>
            <a:xfrm>
              <a:off x="10588752" y="2240056"/>
              <a:ext cx="612394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יפה</a:t>
              </a:r>
            </a:p>
          </p:txBody>
        </p:sp>
      </p:grpSp>
      <p:grpSp>
        <p:nvGrpSpPr>
          <p:cNvPr id="18" name="קבוצה 17">
            <a:extLst>
              <a:ext uri="{FF2B5EF4-FFF2-40B4-BE49-F238E27FC236}">
                <a16:creationId xmlns:a16="http://schemas.microsoft.com/office/drawing/2014/main" id="{0B6E1805-BA63-46FA-B7DA-52BE963E2098}"/>
              </a:ext>
            </a:extLst>
          </p:cNvPr>
          <p:cNvGrpSpPr/>
          <p:nvPr/>
        </p:nvGrpSpPr>
        <p:grpSpPr>
          <a:xfrm>
            <a:off x="3746680" y="3895834"/>
            <a:ext cx="1155700" cy="990600"/>
            <a:chOff x="7695484" y="1138474"/>
            <a:chExt cx="1155700" cy="990600"/>
          </a:xfrm>
        </p:grpSpPr>
        <p:pic>
          <p:nvPicPr>
            <p:cNvPr id="19" name="תמונה 18">
              <a:extLst>
                <a:ext uri="{FF2B5EF4-FFF2-40B4-BE49-F238E27FC236}">
                  <a16:creationId xmlns:a16="http://schemas.microsoft.com/office/drawing/2014/main" id="{F25B43CF-5052-40FC-B51F-CCDA636CA7E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AD408D1-48C5-42A4-8EEA-5CFD0AA7CDC9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1" name="קבוצה 20">
            <a:extLst>
              <a:ext uri="{FF2B5EF4-FFF2-40B4-BE49-F238E27FC236}">
                <a16:creationId xmlns:a16="http://schemas.microsoft.com/office/drawing/2014/main" id="{23BE9E1F-9E6B-4A0E-8727-50504AADC8D8}"/>
              </a:ext>
            </a:extLst>
          </p:cNvPr>
          <p:cNvGrpSpPr/>
          <p:nvPr/>
        </p:nvGrpSpPr>
        <p:grpSpPr>
          <a:xfrm>
            <a:off x="6988268" y="3744867"/>
            <a:ext cx="1148167" cy="1092200"/>
            <a:chOff x="7741009" y="2738648"/>
            <a:chExt cx="1092200" cy="1092200"/>
          </a:xfrm>
        </p:grpSpPr>
        <p:pic>
          <p:nvPicPr>
            <p:cNvPr id="22" name="תמונה 21">
              <a:extLst>
                <a:ext uri="{FF2B5EF4-FFF2-40B4-BE49-F238E27FC236}">
                  <a16:creationId xmlns:a16="http://schemas.microsoft.com/office/drawing/2014/main" id="{83E83BA3-9D42-494E-A857-1FF91C89AA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311A0EA-6C20-4BDB-A2DC-C20FCBC868FE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אשר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" name="קבוצה 23">
            <a:extLst>
              <a:ext uri="{FF2B5EF4-FFF2-40B4-BE49-F238E27FC236}">
                <a16:creationId xmlns:a16="http://schemas.microsoft.com/office/drawing/2014/main" id="{08230095-50EB-4572-B9B1-7C1EBA172814}"/>
              </a:ext>
            </a:extLst>
          </p:cNvPr>
          <p:cNvGrpSpPr/>
          <p:nvPr/>
        </p:nvGrpSpPr>
        <p:grpSpPr>
          <a:xfrm>
            <a:off x="3464082" y="2084817"/>
            <a:ext cx="1750746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5" name="קבוצה 24">
              <a:extLst>
                <a:ext uri="{FF2B5EF4-FFF2-40B4-BE49-F238E27FC236}">
                  <a16:creationId xmlns:a16="http://schemas.microsoft.com/office/drawing/2014/main" id="{C3017ABE-02A5-4A25-9F73-896F06D14EDD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7" name="חץ ימינה 47">
                <a:extLst>
                  <a:ext uri="{FF2B5EF4-FFF2-40B4-BE49-F238E27FC236}">
                    <a16:creationId xmlns:a16="http://schemas.microsoft.com/office/drawing/2014/main" id="{6054CE7E-EDCD-4153-BB77-F9532C1765BC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476D53CA-B366-485E-BA15-4CB1B200A354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7396A77-5202-4180-B83E-D46FE0A2A6DF}"/>
                </a:ext>
              </a:extLst>
            </p:cNvPr>
            <p:cNvSpPr txBox="1"/>
            <p:nvPr/>
          </p:nvSpPr>
          <p:spPr>
            <a:xfrm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9" name="קבוצה 28">
            <a:extLst>
              <a:ext uri="{FF2B5EF4-FFF2-40B4-BE49-F238E27FC236}">
                <a16:creationId xmlns:a16="http://schemas.microsoft.com/office/drawing/2014/main" id="{197E0E68-8F3B-4354-96C8-14B4733AA807}"/>
              </a:ext>
            </a:extLst>
          </p:cNvPr>
          <p:cNvGrpSpPr/>
          <p:nvPr/>
        </p:nvGrpSpPr>
        <p:grpSpPr>
          <a:xfrm rot="10800000">
            <a:off x="6250196" y="2030366"/>
            <a:ext cx="2074283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0" name="קבוצה 29">
              <a:extLst>
                <a:ext uri="{FF2B5EF4-FFF2-40B4-BE49-F238E27FC236}">
                  <a16:creationId xmlns:a16="http://schemas.microsoft.com/office/drawing/2014/main" id="{1B5AFBDB-5D4F-4C90-9A70-A7F497FAD335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2" name="חץ ימינה 47">
                <a:extLst>
                  <a:ext uri="{FF2B5EF4-FFF2-40B4-BE49-F238E27FC236}">
                    <a16:creationId xmlns:a16="http://schemas.microsoft.com/office/drawing/2014/main" id="{F336C9C7-41BB-40C2-9256-94A133128C56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455A9F1-4F51-4C83-8191-9595B230CBEF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67DB410-C0B7-48FF-965B-00791D58EB71}"/>
                </a:ext>
              </a:extLst>
            </p:cNvPr>
            <p:cNvSpPr txBox="1"/>
            <p:nvPr/>
          </p:nvSpPr>
          <p:spPr>
            <a:xfrm rot="10971238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4" name="קבוצה 33">
            <a:extLst>
              <a:ext uri="{FF2B5EF4-FFF2-40B4-BE49-F238E27FC236}">
                <a16:creationId xmlns:a16="http://schemas.microsoft.com/office/drawing/2014/main" id="{BA6AD803-CFE1-4BF6-8895-51419F4827C9}"/>
              </a:ext>
            </a:extLst>
          </p:cNvPr>
          <p:cNvGrpSpPr/>
          <p:nvPr/>
        </p:nvGrpSpPr>
        <p:grpSpPr>
          <a:xfrm rot="19455772">
            <a:off x="3434865" y="2603015"/>
            <a:ext cx="722050" cy="150953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5" name="חץ למטה 44">
              <a:extLst>
                <a:ext uri="{FF2B5EF4-FFF2-40B4-BE49-F238E27FC236}">
                  <a16:creationId xmlns:a16="http://schemas.microsoft.com/office/drawing/2014/main" id="{8C8A8CF0-5EE8-4FF9-A405-966492FF5957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6D2702E6-289B-446C-8827-8FAAB136114B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7" name="קבוצה 36">
            <a:extLst>
              <a:ext uri="{FF2B5EF4-FFF2-40B4-BE49-F238E27FC236}">
                <a16:creationId xmlns:a16="http://schemas.microsoft.com/office/drawing/2014/main" id="{B37A6631-A2CB-4686-A802-461DBDC63257}"/>
              </a:ext>
            </a:extLst>
          </p:cNvPr>
          <p:cNvGrpSpPr/>
          <p:nvPr/>
        </p:nvGrpSpPr>
        <p:grpSpPr>
          <a:xfrm rot="2548656">
            <a:off x="4821539" y="2603908"/>
            <a:ext cx="722050" cy="1678544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8" name="חץ למטה 44">
              <a:extLst>
                <a:ext uri="{FF2B5EF4-FFF2-40B4-BE49-F238E27FC236}">
                  <a16:creationId xmlns:a16="http://schemas.microsoft.com/office/drawing/2014/main" id="{A122498B-9B16-4329-89E0-2037448E9375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54FA8DFB-4B8E-4FE9-91E4-53D9B290F0FC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0" name="קבוצה 39">
            <a:extLst>
              <a:ext uri="{FF2B5EF4-FFF2-40B4-BE49-F238E27FC236}">
                <a16:creationId xmlns:a16="http://schemas.microsoft.com/office/drawing/2014/main" id="{062801E9-B6CD-4913-9F56-D6165AD3CEED}"/>
              </a:ext>
            </a:extLst>
          </p:cNvPr>
          <p:cNvGrpSpPr/>
          <p:nvPr/>
        </p:nvGrpSpPr>
        <p:grpSpPr>
          <a:xfrm rot="18832512">
            <a:off x="6275219" y="2489552"/>
            <a:ext cx="722050" cy="176401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1" name="חץ למטה 40">
              <a:extLst>
                <a:ext uri="{FF2B5EF4-FFF2-40B4-BE49-F238E27FC236}">
                  <a16:creationId xmlns:a16="http://schemas.microsoft.com/office/drawing/2014/main" id="{066F928E-D9CE-4F06-AB9C-1425A747DB4D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8E00BD19-4C14-4B88-BE0B-57897C3165C4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3" name="קבוצה 42">
            <a:extLst>
              <a:ext uri="{FF2B5EF4-FFF2-40B4-BE49-F238E27FC236}">
                <a16:creationId xmlns:a16="http://schemas.microsoft.com/office/drawing/2014/main" id="{1733E9B2-5A6B-4999-B88E-CBDF0548377D}"/>
              </a:ext>
            </a:extLst>
          </p:cNvPr>
          <p:cNvGrpSpPr/>
          <p:nvPr/>
        </p:nvGrpSpPr>
        <p:grpSpPr>
          <a:xfrm rot="2321481">
            <a:off x="7923745" y="2424835"/>
            <a:ext cx="722050" cy="164641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4" name="חץ למטה 44">
              <a:extLst>
                <a:ext uri="{FF2B5EF4-FFF2-40B4-BE49-F238E27FC236}">
                  <a16:creationId xmlns:a16="http://schemas.microsoft.com/office/drawing/2014/main" id="{A5D12A4C-7424-4977-8352-D8A29159ECB3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8B47453F-A462-40E5-9D78-9E60E656C208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46" name="קשת מלאה 45">
            <a:extLst>
              <a:ext uri="{FF2B5EF4-FFF2-40B4-BE49-F238E27FC236}">
                <a16:creationId xmlns:a16="http://schemas.microsoft.com/office/drawing/2014/main" id="{877C816C-D6BA-411D-B7E6-04FD6E28FF9D}"/>
              </a:ext>
            </a:extLst>
          </p:cNvPr>
          <p:cNvSpPr/>
          <p:nvPr/>
        </p:nvSpPr>
        <p:spPr>
          <a:xfrm rot="10800000">
            <a:off x="4504371" y="4331607"/>
            <a:ext cx="3140188" cy="1033272"/>
          </a:xfrm>
          <a:prstGeom prst="blockArc">
            <a:avLst>
              <a:gd name="adj1" fmla="val 10643376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5E633B5-5BB6-4F60-9E20-C844AF30E7D8}"/>
              </a:ext>
            </a:extLst>
          </p:cNvPr>
          <p:cNvSpPr txBox="1"/>
          <p:nvPr/>
        </p:nvSpPr>
        <p:spPr>
          <a:xfrm>
            <a:off x="4831080" y="4991900"/>
            <a:ext cx="252984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אשר ושמעון אחים מן האב</a:t>
            </a:r>
          </a:p>
        </p:txBody>
      </p:sp>
      <p:grpSp>
        <p:nvGrpSpPr>
          <p:cNvPr id="48" name="קבוצה 47">
            <a:extLst>
              <a:ext uri="{FF2B5EF4-FFF2-40B4-BE49-F238E27FC236}">
                <a16:creationId xmlns:a16="http://schemas.microsoft.com/office/drawing/2014/main" id="{A83C6282-FF72-441D-B1A1-77DA160171AC}"/>
              </a:ext>
            </a:extLst>
          </p:cNvPr>
          <p:cNvGrpSpPr/>
          <p:nvPr/>
        </p:nvGrpSpPr>
        <p:grpSpPr>
          <a:xfrm rot="10800000">
            <a:off x="7885298" y="4293743"/>
            <a:ext cx="1970565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9" name="קבוצה 48">
              <a:extLst>
                <a:ext uri="{FF2B5EF4-FFF2-40B4-BE49-F238E27FC236}">
                  <a16:creationId xmlns:a16="http://schemas.microsoft.com/office/drawing/2014/main" id="{8220B798-6C75-4621-8889-9E0CC30595B7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1" name="חץ ימינה 47">
                <a:extLst>
                  <a:ext uri="{FF2B5EF4-FFF2-40B4-BE49-F238E27FC236}">
                    <a16:creationId xmlns:a16="http://schemas.microsoft.com/office/drawing/2014/main" id="{C76106D7-7D88-45F0-9130-7FD424E48AF3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05C6127A-9195-4C87-80B3-03E95CC3408E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C6BBEAF5-707F-494E-BDFF-DFB7634E93C4}"/>
                </a:ext>
              </a:extLst>
            </p:cNvPr>
            <p:cNvSpPr txBox="1"/>
            <p:nvPr/>
          </p:nvSpPr>
          <p:spPr>
            <a:xfrm rot="10971238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53" name="קבוצה 52">
            <a:extLst>
              <a:ext uri="{FF2B5EF4-FFF2-40B4-BE49-F238E27FC236}">
                <a16:creationId xmlns:a16="http://schemas.microsoft.com/office/drawing/2014/main" id="{6E7B5272-E3F5-45D8-8192-933EDF0F93B5}"/>
              </a:ext>
            </a:extLst>
          </p:cNvPr>
          <p:cNvGrpSpPr/>
          <p:nvPr/>
        </p:nvGrpSpPr>
        <p:grpSpPr>
          <a:xfrm>
            <a:off x="5919975" y="3443179"/>
            <a:ext cx="1253457" cy="1352371"/>
            <a:chOff x="743909" y="4316375"/>
            <a:chExt cx="1490798" cy="2373850"/>
          </a:xfrm>
        </p:grpSpPr>
        <p:pic>
          <p:nvPicPr>
            <p:cNvPr id="54" name="תמונה 53">
              <a:extLst>
                <a:ext uri="{FF2B5EF4-FFF2-40B4-BE49-F238E27FC236}">
                  <a16:creationId xmlns:a16="http://schemas.microsoft.com/office/drawing/2014/main" id="{22DF1A0D-D675-47CF-8A04-2FF28A43C1A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8337" y="4391642"/>
              <a:ext cx="1406370" cy="2298583"/>
            </a:xfrm>
            <a:prstGeom prst="rect">
              <a:avLst/>
            </a:prstGeom>
          </p:spPr>
        </p:pic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F74813CF-0AB1-4DE4-8875-B5183B86AB77}"/>
                </a:ext>
              </a:extLst>
            </p:cNvPr>
            <p:cNvSpPr txBox="1"/>
            <p:nvPr/>
          </p:nvSpPr>
          <p:spPr>
            <a:xfrm>
              <a:off x="743909" y="4316375"/>
              <a:ext cx="1406370" cy="95606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>
                  <a:solidFill>
                    <a:schemeClr val="bg1"/>
                  </a:solidFill>
                </a:rPr>
                <a:t>אם</a:t>
              </a:r>
              <a:r>
                <a:rPr lang="he-IL" sz="2000" b="1" dirty="0"/>
                <a:t> ימות בלי ילדים</a:t>
              </a:r>
            </a:p>
          </p:txBody>
        </p:sp>
      </p:grpSp>
      <p:sp>
        <p:nvSpPr>
          <p:cNvPr id="56" name="קשת מלאה 55">
            <a:extLst>
              <a:ext uri="{FF2B5EF4-FFF2-40B4-BE49-F238E27FC236}">
                <a16:creationId xmlns:a16="http://schemas.microsoft.com/office/drawing/2014/main" id="{93AD8D9B-FE4B-4E56-AD0E-5E6BE258E95C}"/>
              </a:ext>
            </a:extLst>
          </p:cNvPr>
          <p:cNvSpPr/>
          <p:nvPr/>
        </p:nvSpPr>
        <p:spPr>
          <a:xfrm rot="10800000">
            <a:off x="3851445" y="4494815"/>
            <a:ext cx="6572714" cy="1131667"/>
          </a:xfrm>
          <a:prstGeom prst="blockArc">
            <a:avLst>
              <a:gd name="adj1" fmla="val 10643376"/>
              <a:gd name="adj2" fmla="val 236759"/>
              <a:gd name="adj3" fmla="val 19065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AF54925-49DD-4AA2-BD76-CFA7F2B764D9}"/>
              </a:ext>
            </a:extLst>
          </p:cNvPr>
          <p:cNvSpPr txBox="1"/>
          <p:nvPr/>
        </p:nvSpPr>
        <p:spPr>
          <a:xfrm>
            <a:off x="4813993" y="5512345"/>
            <a:ext cx="289381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אם ראובן ימות בלי ילדים רבקה תיפול לפני שמעון לייבום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1445D92-EFCC-4D67-AA71-EB563016B783}"/>
              </a:ext>
            </a:extLst>
          </p:cNvPr>
          <p:cNvSpPr txBox="1"/>
          <p:nvPr/>
        </p:nvSpPr>
        <p:spPr>
          <a:xfrm>
            <a:off x="343247" y="3200005"/>
            <a:ext cx="289381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אם שמעון ייבם את רבקה אזי שרה תהיה חמות של רבקה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96BA7E0-7A87-4F44-8FCF-984FE49CB62E}"/>
              </a:ext>
            </a:extLst>
          </p:cNvPr>
          <p:cNvSpPr txBox="1"/>
          <p:nvPr/>
        </p:nvSpPr>
        <p:spPr>
          <a:xfrm>
            <a:off x="0" y="3987846"/>
            <a:ext cx="384809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לכן נקראת שרה חמותה הבאה לאחר מכן</a:t>
            </a:r>
          </a:p>
        </p:txBody>
      </p:sp>
      <p:sp>
        <p:nvSpPr>
          <p:cNvPr id="60" name="לחצן פעולה: עבור לדף הבית 67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98FDD944-2CA6-4166-91F9-18CEC5169301}"/>
              </a:ext>
            </a:extLst>
          </p:cNvPr>
          <p:cNvSpPr/>
          <p:nvPr/>
        </p:nvSpPr>
        <p:spPr>
          <a:xfrm>
            <a:off x="11277600" y="2869798"/>
            <a:ext cx="650240" cy="84571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5283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75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25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25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75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250"/>
                            </p:stCondLst>
                            <p:childTnLst>
                              <p:par>
                                <p:cTn id="4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25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250"/>
                            </p:stCondLst>
                            <p:childTnLst>
                              <p:par>
                                <p:cTn id="72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500"/>
                            </p:stCondLst>
                            <p:childTnLst>
                              <p:par>
                                <p:cTn id="7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7" grpId="0" animBg="1"/>
      <p:bldP spid="56" grpId="0" animBg="1"/>
      <p:bldP spid="57" grpId="0" animBg="1"/>
      <p:bldP spid="58" grpId="0" animBg="1"/>
      <p:bldP spid="59" grpId="0" animBg="1"/>
      <p:bldP spid="60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408</Words>
  <Application>Microsoft Office PowerPoint</Application>
  <PresentationFormat>מסך רחב</PresentationFormat>
  <Paragraphs>105</Paragraphs>
  <Slides>5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4</cp:revision>
  <dcterms:created xsi:type="dcterms:W3CDTF">2022-06-27T11:56:10Z</dcterms:created>
  <dcterms:modified xsi:type="dcterms:W3CDTF">2022-06-27T12:25:25Z</dcterms:modified>
</cp:coreProperties>
</file>