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4911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7745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03797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050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677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5304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942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4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3162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3232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23549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014A8-6486-46F7-9117-CA78F7BF8032}" type="datetimeFigureOut">
              <a:rPr lang="he-IL" smtClean="0"/>
              <a:t>י"ג/אלול/תש"ף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27946-7E77-491B-919A-0ECB4E87F9B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2749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9252880" y="299980"/>
            <a:ext cx="2830282" cy="64269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מלבן 53"/>
          <p:cNvSpPr/>
          <p:nvPr/>
        </p:nvSpPr>
        <p:spPr>
          <a:xfrm>
            <a:off x="9245571" y="326105"/>
            <a:ext cx="635726" cy="3500846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5" name="מלבן 54"/>
          <p:cNvSpPr/>
          <p:nvPr/>
        </p:nvSpPr>
        <p:spPr>
          <a:xfrm>
            <a:off x="9774617" y="326105"/>
            <a:ext cx="635726" cy="3500846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מלבן 55"/>
          <p:cNvSpPr/>
          <p:nvPr/>
        </p:nvSpPr>
        <p:spPr>
          <a:xfrm>
            <a:off x="10303662" y="326105"/>
            <a:ext cx="635726" cy="3500846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7" name="מלבן 56"/>
          <p:cNvSpPr/>
          <p:nvPr/>
        </p:nvSpPr>
        <p:spPr>
          <a:xfrm>
            <a:off x="10777194" y="257277"/>
            <a:ext cx="635726" cy="3500846"/>
          </a:xfrm>
          <a:prstGeom prst="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מלבן 58"/>
          <p:cNvSpPr/>
          <p:nvPr/>
        </p:nvSpPr>
        <p:spPr>
          <a:xfrm>
            <a:off x="11434694" y="197106"/>
            <a:ext cx="635726" cy="3509554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1" name="מחבר ישר 60"/>
          <p:cNvCxnSpPr/>
          <p:nvPr/>
        </p:nvCxnSpPr>
        <p:spPr>
          <a:xfrm>
            <a:off x="11482588" y="709282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מחבר ישר 61"/>
          <p:cNvCxnSpPr/>
          <p:nvPr/>
        </p:nvCxnSpPr>
        <p:spPr>
          <a:xfrm>
            <a:off x="11510895" y="1064686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מחבר ישר 62"/>
          <p:cNvCxnSpPr/>
          <p:nvPr/>
        </p:nvCxnSpPr>
        <p:spPr>
          <a:xfrm>
            <a:off x="11496741" y="1780436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מחבר ישר 63"/>
          <p:cNvCxnSpPr/>
          <p:nvPr/>
        </p:nvCxnSpPr>
        <p:spPr>
          <a:xfrm>
            <a:off x="11482588" y="2089591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מחבר ישר 64"/>
          <p:cNvCxnSpPr/>
          <p:nvPr/>
        </p:nvCxnSpPr>
        <p:spPr>
          <a:xfrm>
            <a:off x="11409110" y="2432191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מחבר ישר 65"/>
          <p:cNvCxnSpPr/>
          <p:nvPr/>
        </p:nvCxnSpPr>
        <p:spPr>
          <a:xfrm>
            <a:off x="11510895" y="1436448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מחבר ישר 66"/>
          <p:cNvCxnSpPr/>
          <p:nvPr/>
        </p:nvCxnSpPr>
        <p:spPr>
          <a:xfrm>
            <a:off x="11510895" y="3513441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מחבר ישר 67"/>
          <p:cNvCxnSpPr/>
          <p:nvPr/>
        </p:nvCxnSpPr>
        <p:spPr>
          <a:xfrm>
            <a:off x="11510895" y="3204288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מחבר ישר 68"/>
          <p:cNvCxnSpPr/>
          <p:nvPr/>
        </p:nvCxnSpPr>
        <p:spPr>
          <a:xfrm>
            <a:off x="11510895" y="2851591"/>
            <a:ext cx="60741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1634716" y="3539567"/>
            <a:ext cx="359776" cy="2539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1" name="TextBox 70"/>
          <p:cNvSpPr txBox="1"/>
          <p:nvPr/>
        </p:nvSpPr>
        <p:spPr>
          <a:xfrm>
            <a:off x="11589815" y="1809682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2" name="TextBox 71"/>
          <p:cNvSpPr txBox="1"/>
          <p:nvPr/>
        </p:nvSpPr>
        <p:spPr>
          <a:xfrm>
            <a:off x="11574032" y="1446982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3" name="TextBox 72"/>
          <p:cNvSpPr txBox="1"/>
          <p:nvPr/>
        </p:nvSpPr>
        <p:spPr>
          <a:xfrm>
            <a:off x="11677981" y="1105170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4" name="TextBox 73"/>
          <p:cNvSpPr txBox="1"/>
          <p:nvPr/>
        </p:nvSpPr>
        <p:spPr>
          <a:xfrm>
            <a:off x="11621925" y="771243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5" name="TextBox 74"/>
          <p:cNvSpPr txBox="1"/>
          <p:nvPr/>
        </p:nvSpPr>
        <p:spPr>
          <a:xfrm>
            <a:off x="11659478" y="433786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6" name="TextBox 75"/>
          <p:cNvSpPr txBox="1"/>
          <p:nvPr/>
        </p:nvSpPr>
        <p:spPr>
          <a:xfrm>
            <a:off x="10937753" y="388830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7" name="TextBox 76"/>
          <p:cNvSpPr txBox="1"/>
          <p:nvPr/>
        </p:nvSpPr>
        <p:spPr>
          <a:xfrm>
            <a:off x="10370059" y="388830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8" name="TextBox 77"/>
          <p:cNvSpPr txBox="1"/>
          <p:nvPr/>
        </p:nvSpPr>
        <p:spPr>
          <a:xfrm>
            <a:off x="9838842" y="342228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79" name="TextBox 78"/>
          <p:cNvSpPr txBox="1"/>
          <p:nvPr/>
        </p:nvSpPr>
        <p:spPr>
          <a:xfrm>
            <a:off x="9281495" y="326105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28" name="TextBox 27"/>
          <p:cNvSpPr txBox="1"/>
          <p:nvPr/>
        </p:nvSpPr>
        <p:spPr>
          <a:xfrm>
            <a:off x="11622469" y="3249183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29" name="TextBox 28"/>
          <p:cNvSpPr txBox="1"/>
          <p:nvPr/>
        </p:nvSpPr>
        <p:spPr>
          <a:xfrm>
            <a:off x="11589813" y="2918729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30" name="TextBox 29"/>
          <p:cNvSpPr txBox="1"/>
          <p:nvPr/>
        </p:nvSpPr>
        <p:spPr>
          <a:xfrm>
            <a:off x="11621924" y="2523842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31" name="TextBox 30"/>
          <p:cNvSpPr txBox="1"/>
          <p:nvPr/>
        </p:nvSpPr>
        <p:spPr>
          <a:xfrm>
            <a:off x="11589814" y="2151551"/>
            <a:ext cx="35705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050" dirty="0" smtClean="0"/>
              <a:t>10</a:t>
            </a:r>
            <a:endParaRPr lang="he-IL" sz="1050" dirty="0"/>
          </a:p>
        </p:txBody>
      </p:sp>
      <p:sp>
        <p:nvSpPr>
          <p:cNvPr id="4" name="סוגר מסולסל שמאלי 3"/>
          <p:cNvSpPr/>
          <p:nvPr/>
        </p:nvSpPr>
        <p:spPr>
          <a:xfrm>
            <a:off x="8489017" y="362705"/>
            <a:ext cx="682810" cy="3438121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7628711" y="1978815"/>
            <a:ext cx="92011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50 אמות</a:t>
            </a:r>
            <a:endParaRPr lang="he-IL" sz="1400" dirty="0"/>
          </a:p>
        </p:txBody>
      </p:sp>
      <p:sp>
        <p:nvSpPr>
          <p:cNvPr id="34" name="סוגר מסולסל שמאלי 33"/>
          <p:cNvSpPr/>
          <p:nvPr/>
        </p:nvSpPr>
        <p:spPr>
          <a:xfrm rot="5400000">
            <a:off x="10381064" y="4988353"/>
            <a:ext cx="726070" cy="2803286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5" name="סוגר מסולסל שמאלי 34"/>
          <p:cNvSpPr/>
          <p:nvPr/>
        </p:nvSpPr>
        <p:spPr>
          <a:xfrm>
            <a:off x="8324650" y="3826951"/>
            <a:ext cx="873028" cy="2926078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6" name="TextBox 35"/>
          <p:cNvSpPr txBox="1"/>
          <p:nvPr/>
        </p:nvSpPr>
        <p:spPr>
          <a:xfrm>
            <a:off x="10230454" y="5910905"/>
            <a:ext cx="92011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50 אמות</a:t>
            </a:r>
            <a:endParaRPr lang="he-IL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7580737" y="5213599"/>
            <a:ext cx="920117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50 אמות</a:t>
            </a:r>
            <a:endParaRPr lang="he-IL" sz="1400" dirty="0"/>
          </a:p>
        </p:txBody>
      </p:sp>
      <p:cxnSp>
        <p:nvCxnSpPr>
          <p:cNvPr id="7" name="מחבר ישר 6"/>
          <p:cNvCxnSpPr/>
          <p:nvPr/>
        </p:nvCxnSpPr>
        <p:spPr>
          <a:xfrm flipV="1">
            <a:off x="9252880" y="3819220"/>
            <a:ext cx="2801667" cy="103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90597" y="1178243"/>
            <a:ext cx="793295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מידות החצר היו 100 </a:t>
            </a:r>
            <a:r>
              <a:rPr lang="en-US" dirty="0" smtClean="0"/>
              <a:t>X</a:t>
            </a:r>
            <a:r>
              <a:rPr lang="he-IL" dirty="0" smtClean="0"/>
              <a:t>50 אמות. נחצה את בשטח לרוחבו ונקבל 2 ריבועים שווים 50</a:t>
            </a:r>
            <a:r>
              <a:rPr lang="en-US" dirty="0" smtClean="0"/>
              <a:t>X</a:t>
            </a:r>
            <a:r>
              <a:rPr lang="he-IL" dirty="0" smtClean="0"/>
              <a:t>50</a:t>
            </a:r>
            <a:endParaRPr lang="he-IL" dirty="0"/>
          </a:p>
        </p:txBody>
      </p:sp>
      <p:cxnSp>
        <p:nvCxnSpPr>
          <p:cNvPr id="22" name="מחבר חץ ישר 21"/>
          <p:cNvCxnSpPr>
            <a:endCxn id="5" idx="0"/>
          </p:cNvCxnSpPr>
          <p:nvPr/>
        </p:nvCxnSpPr>
        <p:spPr>
          <a:xfrm>
            <a:off x="4683491" y="1364315"/>
            <a:ext cx="3405279" cy="6145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מחבר חץ ישר 90"/>
          <p:cNvCxnSpPr/>
          <p:nvPr/>
        </p:nvCxnSpPr>
        <p:spPr>
          <a:xfrm>
            <a:off x="4748181" y="1436448"/>
            <a:ext cx="3462371" cy="37510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-82373" y="2343156"/>
            <a:ext cx="803453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כדי ליצור ריבוע שאורכו כרוחבו, לוקחים אחד משני הריבועים הקטנים ("טול חמישים")</a:t>
            </a:r>
            <a:endParaRPr lang="he-IL" dirty="0"/>
          </a:p>
        </p:txBody>
      </p:sp>
      <p:cxnSp>
        <p:nvCxnSpPr>
          <p:cNvPr id="93" name="מחבר חץ ישר 92"/>
          <p:cNvCxnSpPr/>
          <p:nvPr/>
        </p:nvCxnSpPr>
        <p:spPr>
          <a:xfrm flipV="1">
            <a:off x="3934894" y="2007700"/>
            <a:ext cx="4746027" cy="42449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147140" y="3143728"/>
            <a:ext cx="536790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ומוסיפים את שטחו סביב הריבוע השני ("וסבב חמישים"), </a:t>
            </a:r>
          </a:p>
          <a:p>
            <a:r>
              <a:rPr lang="he-IL" dirty="0" smtClean="0"/>
              <a:t>זה מה שנרמז בתורה "חמישים בחמישים"</a:t>
            </a:r>
            <a:endParaRPr lang="he-IL" dirty="0"/>
          </a:p>
        </p:txBody>
      </p:sp>
      <p:sp>
        <p:nvSpPr>
          <p:cNvPr id="95" name="TextBox 94"/>
          <p:cNvSpPr txBox="1"/>
          <p:nvPr/>
        </p:nvSpPr>
        <p:spPr>
          <a:xfrm>
            <a:off x="-2405" y="4406735"/>
            <a:ext cx="779059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הריבוע החדש </a:t>
            </a:r>
            <a:r>
              <a:rPr lang="he-IL" dirty="0" err="1" smtClean="0"/>
              <a:t>שיווצר</a:t>
            </a:r>
            <a:r>
              <a:rPr lang="he-IL" dirty="0" smtClean="0"/>
              <a:t>, ארכו 70 אמות ושני שליש ("ועוד דבר מועט"), וזהו שיעור קרפף</a:t>
            </a:r>
            <a:endParaRPr lang="he-IL" dirty="0"/>
          </a:p>
        </p:txBody>
      </p:sp>
      <p:sp>
        <p:nvSpPr>
          <p:cNvPr id="97" name="TextBox 96"/>
          <p:cNvSpPr txBox="1"/>
          <p:nvPr/>
        </p:nvSpPr>
        <p:spPr>
          <a:xfrm>
            <a:off x="4845377" y="326105"/>
            <a:ext cx="146253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מידות החצר</a:t>
            </a:r>
            <a:endParaRPr lang="he-IL" dirty="0"/>
          </a:p>
        </p:txBody>
      </p:sp>
      <p:sp>
        <p:nvSpPr>
          <p:cNvPr id="98" name="TextBox 97"/>
          <p:cNvSpPr txBox="1"/>
          <p:nvPr/>
        </p:nvSpPr>
        <p:spPr>
          <a:xfrm>
            <a:off x="4020915" y="5105693"/>
            <a:ext cx="2449048" cy="33855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600" dirty="0" smtClean="0"/>
              <a:t>חישוב גודל החצר לפי רש"י</a:t>
            </a:r>
            <a:endParaRPr lang="he-IL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2028041" y="5547111"/>
            <a:ext cx="5240843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1. חוצים את השטח לשני ריבועים 50</a:t>
            </a:r>
            <a:r>
              <a:rPr lang="en-US" dirty="0" smtClean="0"/>
              <a:t>X</a:t>
            </a:r>
            <a:r>
              <a:rPr lang="he-IL" dirty="0" smtClean="0"/>
              <a:t>50 כבציור הקודם</a:t>
            </a:r>
            <a:endParaRPr lang="he-IL" dirty="0"/>
          </a:p>
        </p:txBody>
      </p:sp>
      <p:sp>
        <p:nvSpPr>
          <p:cNvPr id="100" name="TextBox 99"/>
          <p:cNvSpPr txBox="1"/>
          <p:nvPr/>
        </p:nvSpPr>
        <p:spPr>
          <a:xfrm>
            <a:off x="972418" y="5983055"/>
            <a:ext cx="632985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2. חותכים אחד מהריבועים ל-5 רצועות שוות כל אחת 50</a:t>
            </a:r>
            <a:r>
              <a:rPr lang="en-US" dirty="0" smtClean="0"/>
              <a:t>X</a:t>
            </a:r>
            <a:r>
              <a:rPr lang="he-IL" dirty="0" smtClean="0"/>
              <a:t>10 אמות</a:t>
            </a:r>
            <a:endParaRPr lang="he-IL" dirty="0"/>
          </a:p>
        </p:txBody>
      </p:sp>
      <p:cxnSp>
        <p:nvCxnSpPr>
          <p:cNvPr id="101" name="מחבר חץ ישר 100"/>
          <p:cNvCxnSpPr/>
          <p:nvPr/>
        </p:nvCxnSpPr>
        <p:spPr>
          <a:xfrm flipV="1">
            <a:off x="6620910" y="3460533"/>
            <a:ext cx="2858312" cy="257226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557349" y="180669"/>
            <a:ext cx="157625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דף כ"ג עמ' ב'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7705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75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2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250"/>
                            </p:stCondLst>
                            <p:childTnLst>
                              <p:par>
                                <p:cTn id="3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750"/>
                            </p:stCondLst>
                            <p:childTnLst>
                              <p:par>
                                <p:cTn id="46" presetID="47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175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2750"/>
                            </p:stCondLst>
                            <p:childTnLst>
                              <p:par>
                                <p:cTn id="19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3750"/>
                            </p:stCondLst>
                            <p:childTnLst>
                              <p:par>
                                <p:cTn id="203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4500"/>
                            </p:stCondLst>
                            <p:childTnLst>
                              <p:par>
                                <p:cTn id="207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6500"/>
                            </p:stCondLst>
                            <p:childTnLst>
                              <p:par>
                                <p:cTn id="214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26" presetID="22" presetClass="entr" presetSubtype="2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2250"/>
                            </p:stCondLst>
                            <p:childTnLst>
                              <p:par>
                                <p:cTn id="230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3750"/>
                            </p:stCondLst>
                            <p:childTnLst>
                              <p:par>
                                <p:cTn id="234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28" grpId="0" animBg="1"/>
      <p:bldP spid="29" grpId="0" animBg="1"/>
      <p:bldP spid="30" grpId="0" animBg="1"/>
      <p:bldP spid="31" grpId="0" animBg="1"/>
      <p:bldP spid="4" grpId="0" animBg="1"/>
      <p:bldP spid="5" grpId="0" animBg="1"/>
      <p:bldP spid="34" grpId="0" animBg="1"/>
      <p:bldP spid="35" grpId="0" animBg="1"/>
      <p:bldP spid="36" grpId="0" animBg="1"/>
      <p:bldP spid="37" grpId="0" animBg="1"/>
      <p:bldP spid="17" grpId="0" animBg="1"/>
      <p:bldP spid="92" grpId="0" animBg="1"/>
      <p:bldP spid="94" grpId="0" animBg="1"/>
      <p:bldP spid="95" grpId="0" animBg="1"/>
      <p:bldP spid="98" grpId="0" animBg="1"/>
      <p:bldP spid="99" grpId="0" animBg="1"/>
      <p:bldP spid="10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/>
          <p:cNvSpPr/>
          <p:nvPr/>
        </p:nvSpPr>
        <p:spPr>
          <a:xfrm>
            <a:off x="606076" y="1765089"/>
            <a:ext cx="4345757" cy="399921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מלבן 2"/>
          <p:cNvSpPr/>
          <p:nvPr/>
        </p:nvSpPr>
        <p:spPr>
          <a:xfrm>
            <a:off x="1124751" y="2330866"/>
            <a:ext cx="3351695" cy="284799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מלבן 3"/>
          <p:cNvSpPr/>
          <p:nvPr/>
        </p:nvSpPr>
        <p:spPr>
          <a:xfrm>
            <a:off x="4476446" y="1765089"/>
            <a:ext cx="475387" cy="565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601471" y="1786533"/>
            <a:ext cx="475387" cy="565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/>
          <p:cNvSpPr/>
          <p:nvPr/>
        </p:nvSpPr>
        <p:spPr>
          <a:xfrm>
            <a:off x="606076" y="5198531"/>
            <a:ext cx="475387" cy="565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4476446" y="5108503"/>
            <a:ext cx="475387" cy="565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סוגר מסולסל שמאלי 7"/>
          <p:cNvSpPr/>
          <p:nvPr/>
        </p:nvSpPr>
        <p:spPr>
          <a:xfrm rot="5400000">
            <a:off x="2505035" y="-184880"/>
            <a:ext cx="616980" cy="3325846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סוגר מסולסל שמאלי 8"/>
          <p:cNvSpPr/>
          <p:nvPr/>
        </p:nvSpPr>
        <p:spPr>
          <a:xfrm rot="5400000">
            <a:off x="480315" y="1227050"/>
            <a:ext cx="712316" cy="503098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439722" y="1654525"/>
            <a:ext cx="4663085" cy="433633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סוגר מסולסל שמאלי 10"/>
          <p:cNvSpPr/>
          <p:nvPr/>
        </p:nvSpPr>
        <p:spPr>
          <a:xfrm rot="5400000">
            <a:off x="174356" y="1191496"/>
            <a:ext cx="668501" cy="257557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2376348" y="746215"/>
            <a:ext cx="848499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50 אמות</a:t>
            </a:r>
            <a:endParaRPr lang="he-IL" sz="1400" dirty="0"/>
          </a:p>
        </p:txBody>
      </p:sp>
      <p:sp>
        <p:nvSpPr>
          <p:cNvPr id="13" name="TextBox 12"/>
          <p:cNvSpPr txBox="1"/>
          <p:nvPr/>
        </p:nvSpPr>
        <p:spPr>
          <a:xfrm>
            <a:off x="639945" y="766529"/>
            <a:ext cx="848499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10 אמות</a:t>
            </a:r>
            <a:endParaRPr lang="he-IL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42067" y="478154"/>
            <a:ext cx="586529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שליש אמה</a:t>
            </a:r>
            <a:endParaRPr lang="he-IL" sz="1400" dirty="0"/>
          </a:p>
        </p:txBody>
      </p:sp>
      <p:grpSp>
        <p:nvGrpSpPr>
          <p:cNvPr id="15" name="קבוצה 14"/>
          <p:cNvGrpSpPr/>
          <p:nvPr/>
        </p:nvGrpSpPr>
        <p:grpSpPr>
          <a:xfrm>
            <a:off x="4764403" y="296263"/>
            <a:ext cx="586529" cy="1447242"/>
            <a:chOff x="5110434" y="-123351"/>
            <a:chExt cx="586529" cy="1447242"/>
          </a:xfrm>
        </p:grpSpPr>
        <p:sp>
          <p:nvSpPr>
            <p:cNvPr id="16" name="סוגר מסולסל שמאלי 15"/>
            <p:cNvSpPr/>
            <p:nvPr/>
          </p:nvSpPr>
          <p:spPr>
            <a:xfrm rot="5400000">
              <a:off x="5048389" y="860862"/>
              <a:ext cx="668501" cy="257557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10434" y="-123351"/>
              <a:ext cx="586529" cy="5232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400" dirty="0" smtClean="0"/>
                <a:t>שליש אמה</a:t>
              </a:r>
              <a:endParaRPr lang="he-IL" sz="1400" dirty="0"/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933928" y="719594"/>
            <a:ext cx="982992" cy="1067726"/>
            <a:chOff x="4279959" y="299980"/>
            <a:chExt cx="982992" cy="1067726"/>
          </a:xfrm>
        </p:grpSpPr>
        <p:sp>
          <p:nvSpPr>
            <p:cNvPr id="19" name="סוגר מסולסל שמאלי 18"/>
            <p:cNvSpPr/>
            <p:nvPr/>
          </p:nvSpPr>
          <p:spPr>
            <a:xfrm rot="5400000">
              <a:off x="4655244" y="759999"/>
              <a:ext cx="712316" cy="503098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279959" y="299980"/>
              <a:ext cx="848499" cy="30777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400" dirty="0" smtClean="0"/>
                <a:t>10 אמות</a:t>
              </a:r>
              <a:endParaRPr lang="he-IL" sz="1400" dirty="0"/>
            </a:p>
          </p:txBody>
        </p:sp>
      </p:grpSp>
      <p:grpSp>
        <p:nvGrpSpPr>
          <p:cNvPr id="21" name="קבוצה 20"/>
          <p:cNvGrpSpPr/>
          <p:nvPr/>
        </p:nvGrpSpPr>
        <p:grpSpPr>
          <a:xfrm rot="5400000">
            <a:off x="5487929" y="908764"/>
            <a:ext cx="523220" cy="1487544"/>
            <a:chOff x="5142089" y="-155006"/>
            <a:chExt cx="523220" cy="1487544"/>
          </a:xfrm>
        </p:grpSpPr>
        <p:sp>
          <p:nvSpPr>
            <p:cNvPr id="22" name="סוגר מסולסל שמאלי 21"/>
            <p:cNvSpPr/>
            <p:nvPr/>
          </p:nvSpPr>
          <p:spPr>
            <a:xfrm rot="5400000">
              <a:off x="5142885" y="869509"/>
              <a:ext cx="668501" cy="257557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3" name="TextBox 22"/>
            <p:cNvSpPr txBox="1"/>
            <p:nvPr/>
          </p:nvSpPr>
          <p:spPr>
            <a:xfrm rot="16200000">
              <a:off x="5110434" y="-123351"/>
              <a:ext cx="586529" cy="5232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400" dirty="0" smtClean="0"/>
                <a:t>שליש אמה</a:t>
              </a:r>
              <a:endParaRPr lang="he-IL" sz="1400" dirty="0"/>
            </a:p>
          </p:txBody>
        </p:sp>
      </p:grpSp>
      <p:grpSp>
        <p:nvGrpSpPr>
          <p:cNvPr id="24" name="קבוצה 23"/>
          <p:cNvGrpSpPr/>
          <p:nvPr/>
        </p:nvGrpSpPr>
        <p:grpSpPr>
          <a:xfrm rot="5400000">
            <a:off x="5323657" y="1368718"/>
            <a:ext cx="503098" cy="1272636"/>
            <a:chOff x="4759853" y="95070"/>
            <a:chExt cx="503098" cy="1272636"/>
          </a:xfrm>
        </p:grpSpPr>
        <p:sp>
          <p:nvSpPr>
            <p:cNvPr id="25" name="סוגר מסולסל שמאלי 24"/>
            <p:cNvSpPr/>
            <p:nvPr/>
          </p:nvSpPr>
          <p:spPr>
            <a:xfrm rot="5400000">
              <a:off x="4655244" y="759999"/>
              <a:ext cx="712316" cy="503098"/>
            </a:xfrm>
            <a:prstGeom prst="leftBrac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TextBox 25"/>
            <p:cNvSpPr txBox="1"/>
            <p:nvPr/>
          </p:nvSpPr>
          <p:spPr>
            <a:xfrm rot="16200000">
              <a:off x="4606973" y="365431"/>
              <a:ext cx="848499" cy="30777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400" dirty="0" smtClean="0"/>
                <a:t>10 אמות</a:t>
              </a:r>
              <a:endParaRPr lang="he-IL" sz="1400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782960" y="130662"/>
            <a:ext cx="5264001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3. מוסיפים רצועה אחת לכל אחת מ – 4 צלעות הריבוע </a:t>
            </a:r>
          </a:p>
          <a:p>
            <a:r>
              <a:rPr lang="he-IL" dirty="0" smtClean="0"/>
              <a:t>השלם שנותר,     התקבלה צורה שמידותיה 70</a:t>
            </a:r>
            <a:r>
              <a:rPr lang="en-US" dirty="0" smtClean="0"/>
              <a:t>X</a:t>
            </a:r>
            <a:r>
              <a:rPr lang="he-IL" dirty="0" smtClean="0"/>
              <a:t>70 אמות, </a:t>
            </a:r>
          </a:p>
          <a:p>
            <a:r>
              <a:rPr lang="he-IL" dirty="0"/>
              <a:t> </a:t>
            </a:r>
            <a:r>
              <a:rPr lang="he-IL" dirty="0" smtClean="0"/>
              <a:t>  אבל היא חסרה 10</a:t>
            </a:r>
            <a:r>
              <a:rPr lang="en-US" dirty="0" smtClean="0"/>
              <a:t>X</a:t>
            </a:r>
            <a:r>
              <a:rPr lang="he-IL" dirty="0" smtClean="0"/>
              <a:t>10 אמות  </a:t>
            </a:r>
            <a:endParaRPr lang="he-IL" dirty="0"/>
          </a:p>
        </p:txBody>
      </p:sp>
      <p:sp>
        <p:nvSpPr>
          <p:cNvPr id="36" name="TextBox 35"/>
          <p:cNvSpPr txBox="1"/>
          <p:nvPr/>
        </p:nvSpPr>
        <p:spPr>
          <a:xfrm>
            <a:off x="7234706" y="1097174"/>
            <a:ext cx="482116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4. לוקחים את הרצועה החמישית שנותרה, ומחלקים</a:t>
            </a:r>
          </a:p>
          <a:p>
            <a:r>
              <a:rPr lang="he-IL" dirty="0"/>
              <a:t> </a:t>
            </a:r>
            <a:r>
              <a:rPr lang="he-IL" dirty="0" smtClean="0"/>
              <a:t>   ל -5 ריבועים שווים, כל אחד 10</a:t>
            </a:r>
            <a:r>
              <a:rPr lang="en-US" dirty="0" smtClean="0"/>
              <a:t>X</a:t>
            </a:r>
            <a:r>
              <a:rPr lang="he-IL" dirty="0" smtClean="0"/>
              <a:t>10 אמות</a:t>
            </a:r>
            <a:endParaRPr lang="he-IL" dirty="0"/>
          </a:p>
        </p:txBody>
      </p:sp>
      <p:sp>
        <p:nvSpPr>
          <p:cNvPr id="37" name="TextBox 36"/>
          <p:cNvSpPr txBox="1"/>
          <p:nvPr/>
        </p:nvSpPr>
        <p:spPr>
          <a:xfrm>
            <a:off x="6303351" y="1831457"/>
            <a:ext cx="5776577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5. לוקחים 4 מהריבועים הללו, ומשלימים את 4 הפינות החסרות.</a:t>
            </a:r>
          </a:p>
          <a:p>
            <a:r>
              <a:rPr lang="he-IL" dirty="0"/>
              <a:t> </a:t>
            </a:r>
            <a:r>
              <a:rPr lang="he-IL" dirty="0" smtClean="0"/>
              <a:t>   עתה יש לנו ריבוע 70</a:t>
            </a:r>
            <a:r>
              <a:rPr lang="en-US" dirty="0" smtClean="0"/>
              <a:t>X</a:t>
            </a:r>
            <a:r>
              <a:rPr lang="he-IL" dirty="0" smtClean="0"/>
              <a:t>70 אמות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56895" y="2545401"/>
            <a:ext cx="792303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6. מהרצועה החמישית שבידינו שהיא 10</a:t>
            </a:r>
            <a:r>
              <a:rPr lang="en-US" dirty="0" smtClean="0"/>
              <a:t>X</a:t>
            </a:r>
            <a:r>
              <a:rPr lang="he-IL" dirty="0" smtClean="0"/>
              <a:t>10 אמות  = 60 טפחים (1 אמה – 6 טפחים),</a:t>
            </a:r>
          </a:p>
          <a:p>
            <a:r>
              <a:rPr lang="he-IL" dirty="0" smtClean="0"/>
              <a:t>    חותכים ריבוע זה ל – 30 רצועות שוות, כל אחת ארוכה 10 אמות ורחבה 2 טפחים.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6719803" y="3218935"/>
            <a:ext cx="532715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7. מחברים רצועות אלה לאורכן, זו אחר זו, </a:t>
            </a:r>
          </a:p>
          <a:p>
            <a:r>
              <a:rPr lang="he-IL" dirty="0"/>
              <a:t> </a:t>
            </a:r>
            <a:r>
              <a:rPr lang="he-IL" dirty="0" smtClean="0"/>
              <a:t>  ויוצרים רצועה אחת שארכה 300 אמות ורחבה 2 טפחים</a:t>
            </a:r>
            <a:endParaRPr lang="he-IL" dirty="0"/>
          </a:p>
        </p:txBody>
      </p:sp>
      <p:sp>
        <p:nvSpPr>
          <p:cNvPr id="43" name="TextBox 42"/>
          <p:cNvSpPr txBox="1"/>
          <p:nvPr/>
        </p:nvSpPr>
        <p:spPr>
          <a:xfrm>
            <a:off x="6320802" y="3891658"/>
            <a:ext cx="5735072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8. מניחים 70 אמות לאורך צלע אחת של הריבוע הגדול, ונקבל, </a:t>
            </a:r>
          </a:p>
          <a:p>
            <a:r>
              <a:rPr lang="he-IL" dirty="0"/>
              <a:t> </a:t>
            </a:r>
            <a:r>
              <a:rPr lang="he-IL" dirty="0" smtClean="0"/>
              <a:t>  צורה שארכה 70 אמות וארבעה טפחים     </a:t>
            </a:r>
          </a:p>
          <a:p>
            <a:r>
              <a:rPr lang="he-IL" dirty="0"/>
              <a:t> </a:t>
            </a:r>
            <a:r>
              <a:rPr lang="he-IL" dirty="0" smtClean="0"/>
              <a:t> אך היא חסרה בכל פינה ריבוע של 2</a:t>
            </a:r>
            <a:r>
              <a:rPr lang="en-US" dirty="0" smtClean="0"/>
              <a:t>X</a:t>
            </a:r>
            <a:r>
              <a:rPr lang="he-IL" dirty="0" smtClean="0"/>
              <a:t>2 טפחים </a:t>
            </a:r>
            <a:endParaRPr lang="he-IL" dirty="0"/>
          </a:p>
        </p:txBody>
      </p:sp>
      <p:sp>
        <p:nvSpPr>
          <p:cNvPr id="44" name="TextBox 43"/>
          <p:cNvSpPr txBox="1"/>
          <p:nvPr/>
        </p:nvSpPr>
        <p:spPr>
          <a:xfrm>
            <a:off x="7324243" y="4865586"/>
            <a:ext cx="472271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9. בידנו רצועה שארכה 20 אמות ורחבה 2 טפחים.</a:t>
            </a:r>
            <a:endParaRPr lang="he-IL" dirty="0"/>
          </a:p>
        </p:txBody>
      </p:sp>
      <p:sp>
        <p:nvSpPr>
          <p:cNvPr id="45" name="TextBox 44"/>
          <p:cNvSpPr txBox="1"/>
          <p:nvPr/>
        </p:nvSpPr>
        <p:spPr>
          <a:xfrm>
            <a:off x="5123959" y="5275781"/>
            <a:ext cx="7046928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10חותכים מרצועה </a:t>
            </a:r>
            <a:r>
              <a:rPr lang="he-IL" dirty="0"/>
              <a:t>ז</a:t>
            </a:r>
            <a:r>
              <a:rPr lang="he-IL" dirty="0" smtClean="0"/>
              <a:t>ו 2</a:t>
            </a:r>
            <a:r>
              <a:rPr lang="en-US" dirty="0" smtClean="0"/>
              <a:t>X</a:t>
            </a:r>
            <a:r>
              <a:rPr lang="he-IL" dirty="0" smtClean="0"/>
              <a:t>8 טפחים, ועושים ממנה 4 ריבועים שווים של 2 טפחים </a:t>
            </a:r>
          </a:p>
          <a:p>
            <a:r>
              <a:rPr lang="he-IL" dirty="0" smtClean="0"/>
              <a:t>כדי להשלים את 4 הפינות החסרות</a:t>
            </a:r>
          </a:p>
          <a:p>
            <a:r>
              <a:rPr lang="he-IL" dirty="0" smtClean="0"/>
              <a:t>זה הריבוע של "70 אמות ושיריים על 70 אמות ושיריים" שנזכרת במשנה  </a:t>
            </a:r>
            <a:endParaRPr lang="he-IL" dirty="0"/>
          </a:p>
        </p:txBody>
      </p:sp>
      <p:cxnSp>
        <p:nvCxnSpPr>
          <p:cNvPr id="47" name="מחבר חץ ישר 46"/>
          <p:cNvCxnSpPr/>
          <p:nvPr/>
        </p:nvCxnSpPr>
        <p:spPr>
          <a:xfrm flipH="1">
            <a:off x="2665661" y="1058079"/>
            <a:ext cx="4949978" cy="448320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מחבר חץ ישר 47"/>
          <p:cNvCxnSpPr/>
          <p:nvPr/>
        </p:nvCxnSpPr>
        <p:spPr>
          <a:xfrm flipH="1">
            <a:off x="881612" y="1027371"/>
            <a:ext cx="6791808" cy="231744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מחבר חץ ישר 48"/>
          <p:cNvCxnSpPr/>
          <p:nvPr/>
        </p:nvCxnSpPr>
        <p:spPr>
          <a:xfrm flipH="1">
            <a:off x="2708517" y="1019128"/>
            <a:ext cx="5066071" cy="1001813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מחבר חץ ישר 49"/>
          <p:cNvCxnSpPr/>
          <p:nvPr/>
        </p:nvCxnSpPr>
        <p:spPr>
          <a:xfrm flipH="1">
            <a:off x="4840070" y="798719"/>
            <a:ext cx="2907843" cy="20490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מחבר חץ ישר 58"/>
          <p:cNvCxnSpPr/>
          <p:nvPr/>
        </p:nvCxnSpPr>
        <p:spPr>
          <a:xfrm flipH="1">
            <a:off x="843769" y="2289772"/>
            <a:ext cx="7870578" cy="3212364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מחבר חץ ישר 59"/>
          <p:cNvCxnSpPr/>
          <p:nvPr/>
        </p:nvCxnSpPr>
        <p:spPr>
          <a:xfrm flipH="1" flipV="1">
            <a:off x="1037030" y="2178745"/>
            <a:ext cx="7657853" cy="8463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מחבר חץ ישר 60"/>
          <p:cNvCxnSpPr>
            <a:endCxn id="7" idx="3"/>
          </p:cNvCxnSpPr>
          <p:nvPr/>
        </p:nvCxnSpPr>
        <p:spPr>
          <a:xfrm flipH="1">
            <a:off x="4951833" y="2255912"/>
            <a:ext cx="3815540" cy="313548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מחבר חץ ישר 61"/>
          <p:cNvCxnSpPr/>
          <p:nvPr/>
        </p:nvCxnSpPr>
        <p:spPr>
          <a:xfrm flipH="1" flipV="1">
            <a:off x="4825865" y="2154622"/>
            <a:ext cx="3928129" cy="10856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-2367017" y="6209287"/>
            <a:ext cx="14446945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 smtClean="0"/>
              <a:t>12. הרצועה הנותרת ארכה 18 אמות ו 4 טפחים (=112 טפחים). כדי לעשות ממנה רצועה אחת ארוכה וצרה, שתסובב את הריבוע הגדול (שהיקפו 2/3 70 </a:t>
            </a:r>
            <a:r>
              <a:rPr lang="en-US" sz="1400" dirty="0" smtClean="0"/>
              <a:t>X</a:t>
            </a:r>
            <a:r>
              <a:rPr lang="he-IL" sz="1400" dirty="0" smtClean="0"/>
              <a:t> 4) ונגיע ל 282 אמות ו 4 טפחים = 1696 טפחים, יש לחלקה לארכה ליותר מ 15 רצועות שוות  </a:t>
            </a:r>
            <a:r>
              <a:rPr lang="he-IL" sz="1400" dirty="0" err="1" smtClean="0"/>
              <a:t>שלכ</a:t>
            </a:r>
            <a:r>
              <a:rPr lang="he-IL" sz="1400" dirty="0" smtClean="0"/>
              <a:t> אחת 112 טפחים על שני שליש אצבע שזה "דבר מועט". ועל זה נחלקו התנאים אם יש להוסיפו לקרפף 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1402233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75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500"/>
                            </p:stCondLst>
                            <p:childTnLst>
                              <p:par>
                                <p:cTn id="69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25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75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250"/>
                            </p:stCondLst>
                            <p:childTnLst>
                              <p:par>
                                <p:cTn id="98" presetID="22" presetClass="entr" presetSubtype="2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0"/>
                            </p:stCondLst>
                            <p:childTnLst>
                              <p:par>
                                <p:cTn id="11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9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500"/>
                            </p:stCondLst>
                            <p:childTnLst>
                              <p:par>
                                <p:cTn id="123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6500"/>
                            </p:stCondLst>
                            <p:childTnLst>
                              <p:par>
                                <p:cTn id="127" presetID="2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2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250"/>
                            </p:stCondLst>
                            <p:childTnLst>
                              <p:par>
                                <p:cTn id="140" presetID="22" presetClass="entr" presetSubtype="2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4" presetID="22" presetClass="entr" presetSubtype="2" fill="hold" grpId="0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30" grpId="0" animBg="1"/>
      <p:bldP spid="36" grpId="0" animBg="1"/>
      <p:bldP spid="37" grpId="0" animBg="1"/>
      <p:bldP spid="38" grpId="0" animBg="1"/>
      <p:bldP spid="41" grpId="0" animBg="1"/>
      <p:bldP spid="43" grpId="0" animBg="1"/>
      <p:bldP spid="44" grpId="0" animBg="1"/>
      <p:bldP spid="45" grpId="0" animBg="1"/>
      <p:bldP spid="7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430</Words>
  <Application>Microsoft Office PowerPoint</Application>
  <PresentationFormat>מסך רחב</PresentationFormat>
  <Paragraphs>53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2</cp:revision>
  <dcterms:created xsi:type="dcterms:W3CDTF">2020-09-02T12:16:43Z</dcterms:created>
  <dcterms:modified xsi:type="dcterms:W3CDTF">2020-09-02T12:23:54Z</dcterms:modified>
</cp:coreProperties>
</file>