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4" r:id="rId2"/>
    <p:sldId id="257" r:id="rId3"/>
    <p:sldId id="256" r:id="rId4"/>
    <p:sldId id="258" r:id="rId5"/>
    <p:sldId id="259" r:id="rId6"/>
    <p:sldId id="260" r:id="rId7"/>
    <p:sldId id="261" r:id="rId8"/>
    <p:sldId id="262" r:id="rId9"/>
    <p:sldId id="263" r:id="rId10"/>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93" d="100"/>
          <a:sy n="93" d="100"/>
        </p:scale>
        <p:origin x="-114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4E7438E1-117D-44FB-AC24-B79D899BA877}" type="datetimeFigureOut">
              <a:rPr lang="he-IL" smtClean="0"/>
              <a:pPr/>
              <a:t>י"ט/תשרי/תשפ"א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4E7438E1-117D-44FB-AC24-B79D899BA877}" type="datetimeFigureOut">
              <a:rPr lang="he-IL" smtClean="0"/>
              <a:pPr/>
              <a:t>י"ט/תשרי/תשפ"א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4E7438E1-117D-44FB-AC24-B79D899BA877}" type="datetimeFigureOut">
              <a:rPr lang="he-IL" smtClean="0"/>
              <a:pPr/>
              <a:t>י"ט/תשרי/תשפ"א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4E7438E1-117D-44FB-AC24-B79D899BA877}" type="datetimeFigureOut">
              <a:rPr lang="he-IL" smtClean="0"/>
              <a:pPr/>
              <a:t>י"ט/תשרי/תשפ"א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4E7438E1-117D-44FB-AC24-B79D899BA877}" type="datetimeFigureOut">
              <a:rPr lang="he-IL" smtClean="0"/>
              <a:pPr/>
              <a:t>י"ט/תשרי/תשפ"א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4E7438E1-117D-44FB-AC24-B79D899BA877}" type="datetimeFigureOut">
              <a:rPr lang="he-IL" smtClean="0"/>
              <a:pPr/>
              <a:t>י"ט/תשרי/תשפ"א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4E7438E1-117D-44FB-AC24-B79D899BA877}" type="datetimeFigureOut">
              <a:rPr lang="he-IL" smtClean="0"/>
              <a:pPr/>
              <a:t>י"ט/תשרי/תשפ"א</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4E7438E1-117D-44FB-AC24-B79D899BA877}" type="datetimeFigureOut">
              <a:rPr lang="he-IL" smtClean="0"/>
              <a:pPr/>
              <a:t>י"ט/תשרי/תשפ"א</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4E7438E1-117D-44FB-AC24-B79D899BA877}" type="datetimeFigureOut">
              <a:rPr lang="he-IL" smtClean="0"/>
              <a:pPr/>
              <a:t>י"ט/תשרי/תשפ"א</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4E7438E1-117D-44FB-AC24-B79D899BA877}" type="datetimeFigureOut">
              <a:rPr lang="he-IL" smtClean="0"/>
              <a:pPr/>
              <a:t>י"ט/תשרי/תשפ"א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ציור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4E7438E1-117D-44FB-AC24-B79D899BA877}" type="datetimeFigureOut">
              <a:rPr lang="he-IL" smtClean="0"/>
              <a:pPr/>
              <a:t>י"ט/תשרי/תשפ"א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E7438E1-117D-44FB-AC24-B79D899BA877}" type="datetimeFigureOut">
              <a:rPr lang="he-IL" smtClean="0"/>
              <a:pPr/>
              <a:t>י"ט/תשרי/תשפ"א</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AF22AC9-109E-4E4D-92F9-530E51D9A3A2}"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8.png"/><Relationship Id="rId7"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10" Type="http://schemas.openxmlformats.org/officeDocument/2006/relationships/oleObject" Target="../embeddings/oleObject7.bin"/><Relationship Id="rId4" Type="http://schemas.openxmlformats.org/officeDocument/2006/relationships/oleObject" Target="../embeddings/oleObject1.bin"/><Relationship Id="rId9" Type="http://schemas.openxmlformats.org/officeDocument/2006/relationships/oleObject" Target="../embeddings/oleObject6.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oleObject" Target="../embeddings/oleObject9.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9.png"/><Relationship Id="rId5" Type="http://schemas.openxmlformats.org/officeDocument/2006/relationships/oleObject" Target="../embeddings/oleObject11.bin"/><Relationship Id="rId10" Type="http://schemas.openxmlformats.org/officeDocument/2006/relationships/oleObject" Target="../embeddings/oleObject15.bin"/><Relationship Id="rId4" Type="http://schemas.openxmlformats.org/officeDocument/2006/relationships/oleObject" Target="../embeddings/oleObject10.bin"/><Relationship Id="rId9" Type="http://schemas.openxmlformats.org/officeDocument/2006/relationships/oleObject" Target="../embeddings/oleObject14.bin"/></Relationships>
</file>

<file path=ppt/slides/_rels/slide6.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7.bin"/><Relationship Id="rId5" Type="http://schemas.openxmlformats.org/officeDocument/2006/relationships/image" Target="../media/image23.png"/><Relationship Id="rId4"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5.png"/></Relationships>
</file>

<file path=ppt/slides/_rels/slide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oleObject" Target="../embeddings/oleObject22.bin"/><Relationship Id="rId5" Type="http://schemas.openxmlformats.org/officeDocument/2006/relationships/oleObject" Target="../embeddings/oleObject21.bin"/><Relationship Id="rId4" Type="http://schemas.openxmlformats.org/officeDocument/2006/relationships/oleObject" Target="../embeddings/oleObject2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79712" y="1196752"/>
            <a:ext cx="5904656" cy="3693319"/>
          </a:xfrm>
          <a:prstGeom prst="rect">
            <a:avLst/>
          </a:prstGeom>
          <a:noFill/>
        </p:spPr>
        <p:txBody>
          <a:bodyPr wrap="square" rtlCol="0">
            <a:spAutoFit/>
          </a:bodyPr>
          <a:lstStyle/>
          <a:p>
            <a:r>
              <a:rPr lang="he-IL" sz="4800" dirty="0" smtClean="0"/>
              <a:t>הסבר </a:t>
            </a:r>
            <a:r>
              <a:rPr lang="he-IL" sz="4800" dirty="0" smtClean="0"/>
              <a:t>חישובי התחומים </a:t>
            </a:r>
          </a:p>
          <a:p>
            <a:pPr algn="ctr"/>
            <a:r>
              <a:rPr lang="he-IL" sz="4800" dirty="0" smtClean="0"/>
              <a:t>עירובין </a:t>
            </a:r>
          </a:p>
          <a:p>
            <a:r>
              <a:rPr lang="he-IL" sz="4800" dirty="0" smtClean="0"/>
              <a:t>דף </a:t>
            </a:r>
            <a:r>
              <a:rPr lang="he-IL" sz="4800" dirty="0" smtClean="0"/>
              <a:t>נ"ו ע"ב – נ"ז ע"א</a:t>
            </a:r>
          </a:p>
          <a:p>
            <a:endParaRPr lang="he-IL" dirty="0" smtClean="0"/>
          </a:p>
          <a:p>
            <a:endParaRPr lang="he-IL" dirty="0" smtClean="0"/>
          </a:p>
          <a:p>
            <a:pPr algn="ctr"/>
            <a:endParaRPr lang="he-IL" dirty="0" smtClean="0"/>
          </a:p>
          <a:p>
            <a:pPr algn="ctr"/>
            <a:r>
              <a:rPr lang="he-IL" dirty="0" smtClean="0"/>
              <a:t>דבורי רוס</a:t>
            </a:r>
          </a:p>
          <a:p>
            <a:pPr algn="ctr"/>
            <a:r>
              <a:rPr lang="he-IL" dirty="0" smtClean="0"/>
              <a:t>להערות:  </a:t>
            </a:r>
            <a:r>
              <a:rPr lang="en-US" dirty="0" smtClean="0"/>
              <a:t>dvori87@gmail.com</a:t>
            </a:r>
            <a:endParaRPr lang="en-US" dirty="0"/>
          </a:p>
        </p:txBody>
      </p:sp>
      <p:sp>
        <p:nvSpPr>
          <p:cNvPr id="5" name="Rounded Rectangle 4"/>
          <p:cNvSpPr/>
          <p:nvPr/>
        </p:nvSpPr>
        <p:spPr>
          <a:xfrm>
            <a:off x="1691680" y="980728"/>
            <a:ext cx="6624736" cy="4536504"/>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5580112" y="260648"/>
            <a:ext cx="2828925" cy="2543175"/>
          </a:xfrm>
          <a:prstGeom prst="rect">
            <a:avLst/>
          </a:prstGeom>
          <a:noFill/>
          <a:ln w="9525">
            <a:noFill/>
            <a:miter lim="800000"/>
            <a:headEnd/>
            <a:tailEnd/>
          </a:ln>
        </p:spPr>
      </p:pic>
      <p:sp>
        <p:nvSpPr>
          <p:cNvPr id="5" name="Rectangle 4"/>
          <p:cNvSpPr/>
          <p:nvPr/>
        </p:nvSpPr>
        <p:spPr>
          <a:xfrm>
            <a:off x="1691680" y="1268760"/>
            <a:ext cx="1440160" cy="136815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 name="TextBox 5"/>
          <p:cNvSpPr txBox="1"/>
          <p:nvPr/>
        </p:nvSpPr>
        <p:spPr>
          <a:xfrm>
            <a:off x="2339752" y="1916832"/>
            <a:ext cx="720080" cy="369332"/>
          </a:xfrm>
          <a:prstGeom prst="rect">
            <a:avLst/>
          </a:prstGeom>
          <a:noFill/>
        </p:spPr>
        <p:txBody>
          <a:bodyPr wrap="square" rtlCol="0">
            <a:spAutoFit/>
          </a:bodyPr>
          <a:lstStyle/>
          <a:p>
            <a:r>
              <a:rPr lang="he-IL" dirty="0" smtClean="0"/>
              <a:t>העיר</a:t>
            </a:r>
            <a:endParaRPr lang="en-US" dirty="0"/>
          </a:p>
        </p:txBody>
      </p:sp>
      <p:sp>
        <p:nvSpPr>
          <p:cNvPr id="7" name="Rectangle 6"/>
          <p:cNvSpPr/>
          <p:nvPr/>
        </p:nvSpPr>
        <p:spPr>
          <a:xfrm>
            <a:off x="3131840" y="692696"/>
            <a:ext cx="64807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203848" y="980728"/>
            <a:ext cx="576064" cy="246221"/>
          </a:xfrm>
          <a:prstGeom prst="rect">
            <a:avLst/>
          </a:prstGeom>
          <a:noFill/>
        </p:spPr>
        <p:txBody>
          <a:bodyPr wrap="square" rtlCol="0">
            <a:spAutoFit/>
          </a:bodyPr>
          <a:lstStyle/>
          <a:p>
            <a:r>
              <a:rPr lang="he-IL" sz="1000" dirty="0" smtClean="0"/>
              <a:t>2000</a:t>
            </a:r>
            <a:endParaRPr lang="en-US" sz="1000" dirty="0"/>
          </a:p>
        </p:txBody>
      </p:sp>
      <p:cxnSp>
        <p:nvCxnSpPr>
          <p:cNvPr id="11" name="Straight Connector 10"/>
          <p:cNvCxnSpPr/>
          <p:nvPr/>
        </p:nvCxnSpPr>
        <p:spPr>
          <a:xfrm flipV="1">
            <a:off x="3131840" y="692696"/>
            <a:ext cx="648072" cy="576064"/>
          </a:xfrm>
          <a:prstGeom prst="line">
            <a:avLst/>
          </a:prstGeom>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539552" y="3645024"/>
            <a:ext cx="7848872" cy="2308324"/>
          </a:xfrm>
          <a:prstGeom prst="rect">
            <a:avLst/>
          </a:prstGeom>
          <a:noFill/>
        </p:spPr>
        <p:txBody>
          <a:bodyPr wrap="square" rtlCol="0">
            <a:spAutoFit/>
          </a:bodyPr>
          <a:lstStyle/>
          <a:p>
            <a:r>
              <a:rPr lang="he-IL" dirty="0" smtClean="0"/>
              <a:t>אם מודדים מאמצע הקרן 2000 באלכסון, ע"פ משפט פיתגורס צלע הריבוע הכחול </a:t>
            </a:r>
            <a:endParaRPr lang="en-US" dirty="0" smtClean="0"/>
          </a:p>
          <a:p>
            <a:endParaRPr lang="en-US" dirty="0" smtClean="0"/>
          </a:p>
          <a:p>
            <a:r>
              <a:rPr lang="he-IL" dirty="0" smtClean="0"/>
              <a:t>הוא</a:t>
            </a:r>
            <a:r>
              <a:rPr lang="en-US" dirty="0" smtClean="0"/>
              <a:t>           </a:t>
            </a:r>
            <a:r>
              <a:rPr lang="he-IL" dirty="0" smtClean="0"/>
              <a:t>                        (רש"י מדייק יותר ומחשב             ולכן מקבל שהצלע תהיה</a:t>
            </a:r>
            <a:r>
              <a:rPr lang="en-US" dirty="0" smtClean="0"/>
              <a:t>       </a:t>
            </a:r>
            <a:r>
              <a:rPr lang="he-IL" dirty="0" smtClean="0"/>
              <a:t>       </a:t>
            </a:r>
          </a:p>
          <a:p>
            <a:endParaRPr lang="he-IL" dirty="0" smtClean="0"/>
          </a:p>
          <a:p>
            <a:r>
              <a:rPr lang="he-IL" dirty="0" smtClean="0"/>
              <a:t>                       כלומר אלף ותכ"ח), וכך אדם ההולך בכיוון צפון או דרום מפינת העיר </a:t>
            </a:r>
            <a:endParaRPr lang="en-US" dirty="0" smtClean="0"/>
          </a:p>
          <a:p>
            <a:endParaRPr lang="en-US" dirty="0" smtClean="0"/>
          </a:p>
          <a:p>
            <a:r>
              <a:rPr lang="he-IL" dirty="0" smtClean="0"/>
              <a:t>"מפסיד את הזויות", ויש לו רק 1400 אמה במקום 2000.</a:t>
            </a:r>
            <a:endParaRPr lang="en-US" dirty="0"/>
          </a:p>
        </p:txBody>
      </p:sp>
      <p:graphicFrame>
        <p:nvGraphicFramePr>
          <p:cNvPr id="13" name="Object 12"/>
          <p:cNvGraphicFramePr>
            <a:graphicFrameLocks noChangeAspect="1"/>
          </p:cNvGraphicFramePr>
          <p:nvPr/>
        </p:nvGraphicFramePr>
        <p:xfrm>
          <a:off x="6012160" y="4005064"/>
          <a:ext cx="1854895" cy="648072"/>
        </p:xfrm>
        <a:graphic>
          <a:graphicData uri="http://schemas.openxmlformats.org/presentationml/2006/ole">
            <p:oleObj spid="_x0000_s2050" name="Equation" r:id="rId4" imgW="1371600" imgH="419040" progId="Equation.DSMT4">
              <p:embed/>
            </p:oleObj>
          </a:graphicData>
        </a:graphic>
      </p:graphicFrame>
      <p:cxnSp>
        <p:nvCxnSpPr>
          <p:cNvPr id="17" name="Straight Connector 16"/>
          <p:cNvCxnSpPr/>
          <p:nvPr/>
        </p:nvCxnSpPr>
        <p:spPr>
          <a:xfrm>
            <a:off x="3779912" y="1268760"/>
            <a:ext cx="0" cy="1368152"/>
          </a:xfrm>
          <a:prstGeom prst="line">
            <a:avLst/>
          </a:prstGeom>
          <a:ln>
            <a:prstDash val="dashDot"/>
          </a:ln>
        </p:spPr>
        <p:style>
          <a:lnRef idx="1">
            <a:schemeClr val="accent2"/>
          </a:lnRef>
          <a:fillRef idx="0">
            <a:schemeClr val="accent2"/>
          </a:fillRef>
          <a:effectRef idx="0">
            <a:schemeClr val="accent2"/>
          </a:effectRef>
          <a:fontRef idx="minor">
            <a:schemeClr val="tx1"/>
          </a:fontRef>
        </p:style>
      </p:cxnSp>
      <p:sp>
        <p:nvSpPr>
          <p:cNvPr id="18" name="Rectangle 17"/>
          <p:cNvSpPr/>
          <p:nvPr/>
        </p:nvSpPr>
        <p:spPr>
          <a:xfrm>
            <a:off x="1043608" y="2636912"/>
            <a:ext cx="64807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p:cNvCxnSpPr/>
          <p:nvPr/>
        </p:nvCxnSpPr>
        <p:spPr>
          <a:xfrm flipV="1">
            <a:off x="1043608" y="2636912"/>
            <a:ext cx="648072" cy="576064"/>
          </a:xfrm>
          <a:prstGeom prst="line">
            <a:avLst/>
          </a:prstGeom>
        </p:spPr>
        <p:style>
          <a:lnRef idx="2">
            <a:schemeClr val="dk1"/>
          </a:lnRef>
          <a:fillRef idx="0">
            <a:schemeClr val="dk1"/>
          </a:fillRef>
          <a:effectRef idx="1">
            <a:schemeClr val="dk1"/>
          </a:effectRef>
          <a:fontRef idx="minor">
            <a:schemeClr val="tx1"/>
          </a:fontRef>
        </p:style>
      </p:cxnSp>
      <p:sp>
        <p:nvSpPr>
          <p:cNvPr id="20" name="Rectangle 19"/>
          <p:cNvSpPr/>
          <p:nvPr/>
        </p:nvSpPr>
        <p:spPr>
          <a:xfrm>
            <a:off x="1043608" y="692696"/>
            <a:ext cx="64807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31840" y="2636912"/>
            <a:ext cx="64807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p:cNvCxnSpPr/>
          <p:nvPr/>
        </p:nvCxnSpPr>
        <p:spPr>
          <a:xfrm>
            <a:off x="1043608" y="1196752"/>
            <a:ext cx="0" cy="1368152"/>
          </a:xfrm>
          <a:prstGeom prst="line">
            <a:avLst/>
          </a:prstGeom>
          <a:ln>
            <a:prstDash val="dashDot"/>
          </a:ln>
        </p:spPr>
        <p:style>
          <a:lnRef idx="1">
            <a:schemeClr val="accent2"/>
          </a:lnRef>
          <a:fillRef idx="0">
            <a:schemeClr val="accent2"/>
          </a:fillRef>
          <a:effectRef idx="0">
            <a:schemeClr val="accent2"/>
          </a:effectRef>
          <a:fontRef idx="minor">
            <a:schemeClr val="tx1"/>
          </a:fontRef>
        </p:style>
      </p:cxnSp>
      <p:cxnSp>
        <p:nvCxnSpPr>
          <p:cNvPr id="25" name="Straight Connector 24"/>
          <p:cNvCxnSpPr/>
          <p:nvPr/>
        </p:nvCxnSpPr>
        <p:spPr>
          <a:xfrm>
            <a:off x="1691680" y="692696"/>
            <a:ext cx="144016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cxnSp>
        <p:nvCxnSpPr>
          <p:cNvPr id="27" name="Straight Connector 26"/>
          <p:cNvCxnSpPr/>
          <p:nvPr/>
        </p:nvCxnSpPr>
        <p:spPr>
          <a:xfrm>
            <a:off x="1691680" y="3212976"/>
            <a:ext cx="144016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sp>
        <p:nvSpPr>
          <p:cNvPr id="28" name="TextBox 27"/>
          <p:cNvSpPr txBox="1"/>
          <p:nvPr/>
        </p:nvSpPr>
        <p:spPr>
          <a:xfrm>
            <a:off x="3203848" y="1268760"/>
            <a:ext cx="504056" cy="261610"/>
          </a:xfrm>
          <a:prstGeom prst="rect">
            <a:avLst/>
          </a:prstGeom>
          <a:noFill/>
        </p:spPr>
        <p:txBody>
          <a:bodyPr wrap="square" rtlCol="0">
            <a:spAutoFit/>
          </a:bodyPr>
          <a:lstStyle/>
          <a:p>
            <a:r>
              <a:rPr lang="en-US" sz="1100" dirty="0" smtClean="0"/>
              <a:t>1400</a:t>
            </a:r>
            <a:endParaRPr lang="en-US" sz="1100" dirty="0"/>
          </a:p>
        </p:txBody>
      </p:sp>
      <p:sp>
        <p:nvSpPr>
          <p:cNvPr id="29" name="TextBox 28"/>
          <p:cNvSpPr txBox="1"/>
          <p:nvPr/>
        </p:nvSpPr>
        <p:spPr>
          <a:xfrm>
            <a:off x="2555776" y="908720"/>
            <a:ext cx="504056" cy="261610"/>
          </a:xfrm>
          <a:prstGeom prst="rect">
            <a:avLst/>
          </a:prstGeom>
          <a:noFill/>
        </p:spPr>
        <p:txBody>
          <a:bodyPr wrap="square" rtlCol="0">
            <a:spAutoFit/>
          </a:bodyPr>
          <a:lstStyle/>
          <a:p>
            <a:r>
              <a:rPr lang="en-US" sz="1100" dirty="0" smtClean="0"/>
              <a:t>1400</a:t>
            </a:r>
            <a:endParaRPr lang="en-US" sz="1100" dirty="0"/>
          </a:p>
        </p:txBody>
      </p:sp>
      <p:graphicFrame>
        <p:nvGraphicFramePr>
          <p:cNvPr id="30" name="Object 29"/>
          <p:cNvGraphicFramePr>
            <a:graphicFrameLocks noChangeAspect="1"/>
          </p:cNvGraphicFramePr>
          <p:nvPr/>
        </p:nvGraphicFramePr>
        <p:xfrm>
          <a:off x="2987824" y="4221088"/>
          <a:ext cx="647700" cy="254000"/>
        </p:xfrm>
        <a:graphic>
          <a:graphicData uri="http://schemas.openxmlformats.org/presentationml/2006/ole">
            <p:oleObj spid="_x0000_s2051" name="Equation" r:id="rId5" imgW="647640" imgH="253800" progId="Equation.DSMT4">
              <p:embed/>
            </p:oleObj>
          </a:graphicData>
        </a:graphic>
      </p:graphicFrame>
      <p:graphicFrame>
        <p:nvGraphicFramePr>
          <p:cNvPr id="31" name="Object 30"/>
          <p:cNvGraphicFramePr>
            <a:graphicFrameLocks noChangeAspect="1"/>
          </p:cNvGraphicFramePr>
          <p:nvPr/>
        </p:nvGraphicFramePr>
        <p:xfrm>
          <a:off x="6948264" y="4869160"/>
          <a:ext cx="1224136" cy="601216"/>
        </p:xfrm>
        <a:graphic>
          <a:graphicData uri="http://schemas.openxmlformats.org/presentationml/2006/ole">
            <p:oleObj spid="_x0000_s2052" name="Equation" r:id="rId6" imgW="939600" imgH="457200" progId="Equation.DSMT4">
              <p:embed/>
            </p:oleObj>
          </a:graphicData>
        </a:graphic>
      </p:graphicFrame>
      <p:sp>
        <p:nvSpPr>
          <p:cNvPr id="22" name="TextBox 21"/>
          <p:cNvSpPr txBox="1"/>
          <p:nvPr/>
        </p:nvSpPr>
        <p:spPr>
          <a:xfrm>
            <a:off x="611560" y="6165304"/>
            <a:ext cx="7992888" cy="461665"/>
          </a:xfrm>
          <a:prstGeom prst="rect">
            <a:avLst/>
          </a:prstGeom>
          <a:noFill/>
        </p:spPr>
        <p:txBody>
          <a:bodyPr wrap="square" rtlCol="0">
            <a:spAutoFit/>
          </a:bodyPr>
          <a:lstStyle/>
          <a:p>
            <a:pPr>
              <a:buFont typeface="Arial" charset="0"/>
              <a:buChar char="•"/>
            </a:pPr>
            <a:r>
              <a:rPr lang="he-IL" sz="1200" dirty="0" smtClean="0"/>
              <a:t>ע"פ משפט פיתגורס, אם אורך צלע ריבוע הוא </a:t>
            </a:r>
            <a:r>
              <a:rPr lang="en-US" sz="1200" dirty="0" smtClean="0"/>
              <a:t>a</a:t>
            </a:r>
            <a:r>
              <a:rPr lang="he-IL" sz="1200" dirty="0" smtClean="0"/>
              <a:t>, אורך אלכסון הריבוע יהיה </a:t>
            </a:r>
            <a:r>
              <a:rPr lang="en-US" sz="1200" dirty="0" smtClean="0"/>
              <a:t>            </a:t>
            </a:r>
            <a:r>
              <a:rPr lang="he-IL" sz="1200" dirty="0" smtClean="0"/>
              <a:t>, ולכן אם אורך האלכסון הוא</a:t>
            </a:r>
            <a:r>
              <a:rPr lang="en-US" sz="1200" dirty="0" smtClean="0"/>
              <a:t> </a:t>
            </a:r>
            <a:r>
              <a:rPr lang="he-IL" sz="1200" dirty="0" smtClean="0"/>
              <a:t> </a:t>
            </a:r>
            <a:r>
              <a:rPr lang="en-US" sz="1200" dirty="0" smtClean="0"/>
              <a:t>   </a:t>
            </a:r>
            <a:r>
              <a:rPr lang="he-IL" sz="1200" dirty="0" smtClean="0"/>
              <a:t>, אורך הצלע הוא </a:t>
            </a:r>
          </a:p>
          <a:p>
            <a:r>
              <a:rPr lang="he-IL" sz="1200" dirty="0" smtClean="0"/>
              <a:t>הערך של        הוא בקירוב 1.4142 </a:t>
            </a:r>
            <a:endParaRPr lang="en-US" dirty="0"/>
          </a:p>
        </p:txBody>
      </p:sp>
      <p:graphicFrame>
        <p:nvGraphicFramePr>
          <p:cNvPr id="24" name="Object 23"/>
          <p:cNvGraphicFramePr>
            <a:graphicFrameLocks noChangeAspect="1"/>
          </p:cNvGraphicFramePr>
          <p:nvPr/>
        </p:nvGraphicFramePr>
        <p:xfrm>
          <a:off x="3707904" y="6165304"/>
          <a:ext cx="368300" cy="254000"/>
        </p:xfrm>
        <a:graphic>
          <a:graphicData uri="http://schemas.openxmlformats.org/presentationml/2006/ole">
            <p:oleObj spid="_x0000_s2053" name="Equation" r:id="rId7" imgW="368280" imgH="253800" progId="Equation.DSMT4">
              <p:embed/>
            </p:oleObj>
          </a:graphicData>
        </a:graphic>
      </p:graphicFrame>
      <p:graphicFrame>
        <p:nvGraphicFramePr>
          <p:cNvPr id="26" name="Object 25"/>
          <p:cNvGraphicFramePr>
            <a:graphicFrameLocks noChangeAspect="1"/>
          </p:cNvGraphicFramePr>
          <p:nvPr/>
        </p:nvGraphicFramePr>
        <p:xfrm>
          <a:off x="539552" y="6021288"/>
          <a:ext cx="292100" cy="482600"/>
        </p:xfrm>
        <a:graphic>
          <a:graphicData uri="http://schemas.openxmlformats.org/presentationml/2006/ole">
            <p:oleObj spid="_x0000_s2054" name="Equation" r:id="rId8" imgW="291960" imgH="482400" progId="Equation.DSMT4">
              <p:embed/>
            </p:oleObj>
          </a:graphicData>
        </a:graphic>
      </p:graphicFrame>
      <p:graphicFrame>
        <p:nvGraphicFramePr>
          <p:cNvPr id="32" name="Object 31"/>
          <p:cNvGraphicFramePr>
            <a:graphicFrameLocks noChangeAspect="1"/>
          </p:cNvGraphicFramePr>
          <p:nvPr/>
        </p:nvGraphicFramePr>
        <p:xfrm>
          <a:off x="1907704" y="6237312"/>
          <a:ext cx="139700" cy="152400"/>
        </p:xfrm>
        <a:graphic>
          <a:graphicData uri="http://schemas.openxmlformats.org/presentationml/2006/ole">
            <p:oleObj spid="_x0000_s2055" name="Equation" r:id="rId9" imgW="139680" imgH="152280" progId="Equation.DSMT4">
              <p:embed/>
            </p:oleObj>
          </a:graphicData>
        </a:graphic>
      </p:graphicFrame>
      <p:graphicFrame>
        <p:nvGraphicFramePr>
          <p:cNvPr id="33" name="Object 32"/>
          <p:cNvGraphicFramePr>
            <a:graphicFrameLocks noChangeAspect="1"/>
          </p:cNvGraphicFramePr>
          <p:nvPr/>
        </p:nvGraphicFramePr>
        <p:xfrm>
          <a:off x="7668344" y="6381328"/>
          <a:ext cx="266700" cy="254000"/>
        </p:xfrm>
        <a:graphic>
          <a:graphicData uri="http://schemas.openxmlformats.org/presentationml/2006/ole">
            <p:oleObj spid="_x0000_s2056" name="Equation" r:id="rId10" imgW="266400" imgH="253800" progId="Equation.DSMT4">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79712" y="1412776"/>
            <a:ext cx="1584176" cy="136815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6" name="TextBox 5"/>
          <p:cNvSpPr txBox="1"/>
          <p:nvPr/>
        </p:nvSpPr>
        <p:spPr>
          <a:xfrm>
            <a:off x="2339752" y="1916832"/>
            <a:ext cx="720080" cy="369332"/>
          </a:xfrm>
          <a:prstGeom prst="rect">
            <a:avLst/>
          </a:prstGeom>
          <a:noFill/>
        </p:spPr>
        <p:txBody>
          <a:bodyPr wrap="square" rtlCol="0">
            <a:spAutoFit/>
          </a:bodyPr>
          <a:lstStyle/>
          <a:p>
            <a:r>
              <a:rPr lang="he-IL" dirty="0" smtClean="0"/>
              <a:t>העיר</a:t>
            </a:r>
            <a:endParaRPr lang="en-US" dirty="0"/>
          </a:p>
        </p:txBody>
      </p:sp>
      <p:sp>
        <p:nvSpPr>
          <p:cNvPr id="7" name="Rectangle 6"/>
          <p:cNvSpPr/>
          <p:nvPr/>
        </p:nvSpPr>
        <p:spPr>
          <a:xfrm>
            <a:off x="3563888" y="188640"/>
            <a:ext cx="1296144"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211960" y="1124744"/>
            <a:ext cx="576064" cy="246221"/>
          </a:xfrm>
          <a:prstGeom prst="rect">
            <a:avLst/>
          </a:prstGeom>
          <a:noFill/>
        </p:spPr>
        <p:txBody>
          <a:bodyPr wrap="square" rtlCol="0">
            <a:spAutoFit/>
          </a:bodyPr>
          <a:lstStyle/>
          <a:p>
            <a:r>
              <a:rPr lang="he-IL" sz="1000" dirty="0" smtClean="0"/>
              <a:t>2000</a:t>
            </a:r>
            <a:endParaRPr lang="en-US" sz="1000" dirty="0"/>
          </a:p>
        </p:txBody>
      </p:sp>
      <p:sp>
        <p:nvSpPr>
          <p:cNvPr id="9" name="TextBox 8"/>
          <p:cNvSpPr txBox="1"/>
          <p:nvPr/>
        </p:nvSpPr>
        <p:spPr>
          <a:xfrm>
            <a:off x="3491880" y="476672"/>
            <a:ext cx="576064" cy="246221"/>
          </a:xfrm>
          <a:prstGeom prst="rect">
            <a:avLst/>
          </a:prstGeom>
          <a:noFill/>
        </p:spPr>
        <p:txBody>
          <a:bodyPr wrap="square" rtlCol="0">
            <a:spAutoFit/>
          </a:bodyPr>
          <a:lstStyle/>
          <a:p>
            <a:r>
              <a:rPr lang="he-IL" sz="1000" dirty="0" smtClean="0"/>
              <a:t>2000</a:t>
            </a:r>
            <a:endParaRPr lang="en-US" sz="1000" dirty="0"/>
          </a:p>
        </p:txBody>
      </p:sp>
      <p:cxnSp>
        <p:nvCxnSpPr>
          <p:cNvPr id="11" name="Straight Connector 10"/>
          <p:cNvCxnSpPr/>
          <p:nvPr/>
        </p:nvCxnSpPr>
        <p:spPr>
          <a:xfrm flipV="1">
            <a:off x="3563888" y="188640"/>
            <a:ext cx="1296144" cy="1224136"/>
          </a:xfrm>
          <a:prstGeom prst="line">
            <a:avLst/>
          </a:prstGeom>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1043608" y="3284984"/>
            <a:ext cx="7416824" cy="2862322"/>
          </a:xfrm>
          <a:prstGeom prst="rect">
            <a:avLst/>
          </a:prstGeom>
          <a:noFill/>
        </p:spPr>
        <p:txBody>
          <a:bodyPr wrap="square" rtlCol="0">
            <a:spAutoFit/>
          </a:bodyPr>
          <a:lstStyle/>
          <a:p>
            <a:r>
              <a:rPr lang="he-IL" dirty="0" smtClean="0"/>
              <a:t>כדי להרוויח עוד מרחק מציעים לקחת ריבוע של 2000</a:t>
            </a:r>
            <a:r>
              <a:rPr lang="en-US" dirty="0" smtClean="0"/>
              <a:t>x</a:t>
            </a:r>
            <a:r>
              <a:rPr lang="he-IL" dirty="0" smtClean="0"/>
              <a:t>2000 ולהניח בפינת העיר. ע"פ משפט פיתגורס אלכסון הריבוע הכחול הוא</a:t>
            </a:r>
          </a:p>
          <a:p>
            <a:endParaRPr lang="he-IL" dirty="0" smtClean="0"/>
          </a:p>
          <a:p>
            <a:r>
              <a:rPr lang="he-IL" dirty="0" smtClean="0"/>
              <a:t>מריבוע העיר הרווחנו 400 אמה בזוית (ההפרש בין רדיוס המעגל לפינת הריבוע). כאן הנחנו שקוטר המעגל – רוחב העיר – הוא 2000 (כפי שאומר </a:t>
            </a:r>
            <a:r>
              <a:rPr lang="he-IL" dirty="0" err="1" smtClean="0"/>
              <a:t>אביי</a:t>
            </a:r>
            <a:r>
              <a:rPr lang="he-IL" dirty="0" smtClean="0"/>
              <a:t> – משכחת לה </a:t>
            </a:r>
            <a:r>
              <a:rPr lang="he-IL" dirty="0" err="1" smtClean="0"/>
              <a:t>במתא</a:t>
            </a:r>
            <a:r>
              <a:rPr lang="he-IL" dirty="0" smtClean="0"/>
              <a:t> </a:t>
            </a:r>
            <a:r>
              <a:rPr lang="he-IL" dirty="0" err="1" smtClean="0"/>
              <a:t>דהויא</a:t>
            </a:r>
            <a:r>
              <a:rPr lang="he-IL" dirty="0" smtClean="0"/>
              <a:t> תרי אלפי אתרי אלפי), ולכן אלכסון הריבוע הוא שוב 2800, ולכן המרחק בין היקף המעגל לפינה הוא חצי של 800, כלומר 400 אמה.</a:t>
            </a:r>
          </a:p>
          <a:p>
            <a:endParaRPr lang="he-IL" dirty="0" smtClean="0"/>
          </a:p>
          <a:p>
            <a:r>
              <a:rPr lang="he-IL" dirty="0" smtClean="0"/>
              <a:t>סה"כ הרווחנו 400 אמה בהיקף העיר, ועוד 800 אמה באלכסון – סה"כ 1200 אמה בכל אלכסון של העיר.</a:t>
            </a:r>
            <a:endParaRPr lang="en-US" dirty="0"/>
          </a:p>
        </p:txBody>
      </p:sp>
      <p:graphicFrame>
        <p:nvGraphicFramePr>
          <p:cNvPr id="13" name="Object 12"/>
          <p:cNvGraphicFramePr>
            <a:graphicFrameLocks noChangeAspect="1"/>
          </p:cNvGraphicFramePr>
          <p:nvPr/>
        </p:nvGraphicFramePr>
        <p:xfrm>
          <a:off x="1979712" y="3573016"/>
          <a:ext cx="2016224" cy="313308"/>
        </p:xfrm>
        <a:graphic>
          <a:graphicData uri="http://schemas.openxmlformats.org/presentationml/2006/ole">
            <p:oleObj spid="_x0000_s1027" name="Equation" r:id="rId3" imgW="1765080" imgH="241200" progId="Equation.DSMT4">
              <p:embed/>
            </p:oleObj>
          </a:graphicData>
        </a:graphic>
      </p:graphicFrame>
      <p:sp>
        <p:nvSpPr>
          <p:cNvPr id="14" name="Oval 13"/>
          <p:cNvSpPr/>
          <p:nvPr/>
        </p:nvSpPr>
        <p:spPr>
          <a:xfrm>
            <a:off x="1979712" y="1412776"/>
            <a:ext cx="1584176" cy="1368152"/>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5" name="TextBox 14"/>
          <p:cNvSpPr txBox="1"/>
          <p:nvPr/>
        </p:nvSpPr>
        <p:spPr>
          <a:xfrm>
            <a:off x="2411760" y="1844824"/>
            <a:ext cx="792088" cy="307777"/>
          </a:xfrm>
          <a:prstGeom prst="rect">
            <a:avLst/>
          </a:prstGeom>
          <a:noFill/>
        </p:spPr>
        <p:txBody>
          <a:bodyPr wrap="square" rtlCol="0">
            <a:spAutoFit/>
          </a:bodyPr>
          <a:lstStyle/>
          <a:p>
            <a:r>
              <a:rPr lang="he-IL" sz="1400" dirty="0" smtClean="0"/>
              <a:t>העיר</a:t>
            </a:r>
            <a:endParaRPr lang="en-US" sz="1400" dirty="0"/>
          </a:p>
        </p:txBody>
      </p:sp>
      <p:cxnSp>
        <p:nvCxnSpPr>
          <p:cNvPr id="17" name="Straight Connector 16"/>
          <p:cNvCxnSpPr>
            <a:endCxn id="14" idx="7"/>
          </p:cNvCxnSpPr>
          <p:nvPr/>
        </p:nvCxnSpPr>
        <p:spPr>
          <a:xfrm flipH="1">
            <a:off x="3331891" y="1412776"/>
            <a:ext cx="231997" cy="200361"/>
          </a:xfrm>
          <a:prstGeom prst="line">
            <a:avLst/>
          </a:prstGeom>
        </p:spPr>
        <p:style>
          <a:lnRef idx="2">
            <a:schemeClr val="accent2"/>
          </a:lnRef>
          <a:fillRef idx="0">
            <a:schemeClr val="accent2"/>
          </a:fillRef>
          <a:effectRef idx="1">
            <a:schemeClr val="accent2"/>
          </a:effectRef>
          <a:fontRef idx="minor">
            <a:schemeClr val="tx1"/>
          </a:fontRef>
        </p:style>
      </p:cxnSp>
      <p:sp>
        <p:nvSpPr>
          <p:cNvPr id="18" name="TextBox 17"/>
          <p:cNvSpPr txBox="1"/>
          <p:nvPr/>
        </p:nvSpPr>
        <p:spPr>
          <a:xfrm>
            <a:off x="3419872" y="1556792"/>
            <a:ext cx="432048" cy="246221"/>
          </a:xfrm>
          <a:prstGeom prst="rect">
            <a:avLst/>
          </a:prstGeom>
          <a:noFill/>
        </p:spPr>
        <p:txBody>
          <a:bodyPr wrap="square" rtlCol="0">
            <a:spAutoFit/>
          </a:bodyPr>
          <a:lstStyle/>
          <a:p>
            <a:r>
              <a:rPr lang="he-IL" sz="1000" dirty="0" smtClean="0"/>
              <a:t>400</a:t>
            </a:r>
            <a:endParaRPr lang="en-US" sz="1000" dirty="0"/>
          </a:p>
        </p:txBody>
      </p:sp>
      <p:pic>
        <p:nvPicPr>
          <p:cNvPr id="1028" name="Picture 4"/>
          <p:cNvPicPr>
            <a:picLocks noChangeAspect="1" noChangeArrowheads="1"/>
          </p:cNvPicPr>
          <p:nvPr/>
        </p:nvPicPr>
        <p:blipFill>
          <a:blip r:embed="rId4" cstate="print"/>
          <a:srcRect/>
          <a:stretch>
            <a:fillRect/>
          </a:stretch>
        </p:blipFill>
        <p:spPr bwMode="auto">
          <a:xfrm>
            <a:off x="5508104" y="332656"/>
            <a:ext cx="2962275" cy="2724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707904" y="404664"/>
            <a:ext cx="2376264" cy="400110"/>
          </a:xfrm>
          <a:prstGeom prst="rect">
            <a:avLst/>
          </a:prstGeom>
          <a:noFill/>
        </p:spPr>
        <p:txBody>
          <a:bodyPr wrap="square" rtlCol="0">
            <a:spAutoFit/>
          </a:bodyPr>
          <a:lstStyle/>
          <a:p>
            <a:r>
              <a:rPr lang="he-IL" sz="2000" dirty="0" smtClean="0"/>
              <a:t>מגרשי הלויים</a:t>
            </a:r>
            <a:endParaRPr lang="en-US" sz="2000" dirty="0"/>
          </a:p>
        </p:txBody>
      </p:sp>
      <p:sp>
        <p:nvSpPr>
          <p:cNvPr id="6" name="Rectangle 5"/>
          <p:cNvSpPr/>
          <p:nvPr/>
        </p:nvSpPr>
        <p:spPr>
          <a:xfrm>
            <a:off x="1691680" y="1268760"/>
            <a:ext cx="2160240" cy="216024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 name="Rectangle 7"/>
          <p:cNvSpPr/>
          <p:nvPr/>
        </p:nvSpPr>
        <p:spPr>
          <a:xfrm>
            <a:off x="2051720" y="1628800"/>
            <a:ext cx="1440160" cy="144016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9" name="Rectangle 8"/>
          <p:cNvSpPr/>
          <p:nvPr/>
        </p:nvSpPr>
        <p:spPr>
          <a:xfrm>
            <a:off x="2411760" y="1988840"/>
            <a:ext cx="720080" cy="7200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0" name="TextBox 9"/>
          <p:cNvSpPr txBox="1"/>
          <p:nvPr/>
        </p:nvSpPr>
        <p:spPr>
          <a:xfrm>
            <a:off x="2483768" y="2132856"/>
            <a:ext cx="576064" cy="307777"/>
          </a:xfrm>
          <a:prstGeom prst="rect">
            <a:avLst/>
          </a:prstGeom>
          <a:noFill/>
        </p:spPr>
        <p:txBody>
          <a:bodyPr wrap="square" rtlCol="0">
            <a:spAutoFit/>
          </a:bodyPr>
          <a:lstStyle/>
          <a:p>
            <a:r>
              <a:rPr lang="he-IL" sz="1400" dirty="0" smtClean="0"/>
              <a:t>העיר</a:t>
            </a:r>
            <a:endParaRPr lang="en-US" sz="1400" dirty="0"/>
          </a:p>
        </p:txBody>
      </p:sp>
      <p:sp>
        <p:nvSpPr>
          <p:cNvPr id="11" name="TextBox 10"/>
          <p:cNvSpPr txBox="1"/>
          <p:nvPr/>
        </p:nvSpPr>
        <p:spPr>
          <a:xfrm>
            <a:off x="2339752" y="1628800"/>
            <a:ext cx="792088" cy="307777"/>
          </a:xfrm>
          <a:prstGeom prst="rect">
            <a:avLst/>
          </a:prstGeom>
          <a:noFill/>
        </p:spPr>
        <p:txBody>
          <a:bodyPr wrap="square" rtlCol="0">
            <a:spAutoFit/>
          </a:bodyPr>
          <a:lstStyle/>
          <a:p>
            <a:r>
              <a:rPr lang="he-IL" sz="1400" dirty="0" smtClean="0"/>
              <a:t>מגרש</a:t>
            </a:r>
            <a:endParaRPr lang="en-US" sz="1400" dirty="0"/>
          </a:p>
        </p:txBody>
      </p:sp>
      <p:sp>
        <p:nvSpPr>
          <p:cNvPr id="14" name="TextBox 13"/>
          <p:cNvSpPr txBox="1"/>
          <p:nvPr/>
        </p:nvSpPr>
        <p:spPr>
          <a:xfrm>
            <a:off x="971600" y="3573016"/>
            <a:ext cx="7920880" cy="3231654"/>
          </a:xfrm>
          <a:prstGeom prst="rect">
            <a:avLst/>
          </a:prstGeom>
          <a:noFill/>
        </p:spPr>
        <p:txBody>
          <a:bodyPr wrap="square" rtlCol="0">
            <a:spAutoFit/>
          </a:bodyPr>
          <a:lstStyle/>
          <a:p>
            <a:r>
              <a:rPr lang="he-IL" sz="1600" dirty="0" smtClean="0"/>
              <a:t>תחום העיר הוא המשבצות של 2000</a:t>
            </a:r>
            <a:r>
              <a:rPr lang="en-US" sz="1600" dirty="0" smtClean="0"/>
              <a:t>X</a:t>
            </a:r>
            <a:r>
              <a:rPr lang="he-IL" sz="1600" dirty="0" smtClean="0"/>
              <a:t>2000 אמה לכל צד. המגרש (המשבצות האדומות – ברוחב 1000), הוא חצי מהתחום.אם כך למה נאמר "נמצא מגרש רביע"?</a:t>
            </a:r>
          </a:p>
          <a:p>
            <a:endParaRPr lang="he-IL" sz="1600" dirty="0" smtClean="0"/>
          </a:p>
          <a:p>
            <a:r>
              <a:rPr lang="he-IL" sz="1600" dirty="0" smtClean="0"/>
              <a:t>רבא בר </a:t>
            </a:r>
            <a:r>
              <a:rPr lang="he-IL" sz="1600" dirty="0" err="1" smtClean="0"/>
              <a:t>אדא</a:t>
            </a:r>
            <a:r>
              <a:rPr lang="he-IL" sz="1600" dirty="0" smtClean="0"/>
              <a:t> ע"פ המודד ("</a:t>
            </a:r>
            <a:r>
              <a:rPr lang="he-IL" sz="1600" dirty="0" err="1" smtClean="0"/>
              <a:t>משוחאה</a:t>
            </a:r>
            <a:r>
              <a:rPr lang="he-IL" sz="1600" dirty="0" smtClean="0"/>
              <a:t>"): העיר עצמה היא 2000</a:t>
            </a:r>
            <a:r>
              <a:rPr lang="en-US" sz="1600" dirty="0" smtClean="0"/>
              <a:t>X</a:t>
            </a:r>
            <a:r>
              <a:rPr lang="he-IL" sz="1600" dirty="0" smtClean="0"/>
              <a:t>2000 אמה. תחום העיר מסומן מסביב – סה"כ 16 משבצות של 1000</a:t>
            </a:r>
            <a:r>
              <a:rPr lang="en-US" sz="1600" dirty="0" smtClean="0"/>
              <a:t>X</a:t>
            </a:r>
            <a:r>
              <a:rPr lang="he-IL" sz="1600" dirty="0" smtClean="0"/>
              <a:t>1000 אמה. הקרנות – השטח שמחוץ לתחום: גם כן 16 משבצות כנ"ל. סה"כ התחום +</a:t>
            </a:r>
            <a:r>
              <a:rPr lang="en-US" sz="1600" dirty="0" smtClean="0"/>
              <a:t> </a:t>
            </a:r>
            <a:r>
              <a:rPr lang="he-IL" sz="1600" dirty="0" smtClean="0"/>
              <a:t>הקרנות = 32 משבצות (כל המשבצות חוץ מאלה שבתוך העיר עצמה). המגרש הוא 12 משבצות: 8 בתוך התחום ו-4 הקרנות.</a:t>
            </a:r>
          </a:p>
          <a:p>
            <a:endParaRPr lang="he-IL" sz="1600" dirty="0" smtClean="0"/>
          </a:p>
          <a:p>
            <a:r>
              <a:rPr lang="he-IL" sz="1600" dirty="0" smtClean="0"/>
              <a:t>מקשים: אם כך סה"כ המגרש הוא 12 מתוך 32 – זה יותר משליש, זה לא רבע!</a:t>
            </a:r>
          </a:p>
          <a:p>
            <a:r>
              <a:rPr lang="he-IL" sz="1600" dirty="0" smtClean="0"/>
              <a:t>מציעים:</a:t>
            </a:r>
            <a:r>
              <a:rPr lang="en-US" sz="1600" dirty="0" smtClean="0"/>
              <a:t> </a:t>
            </a:r>
            <a:r>
              <a:rPr lang="he-IL" sz="1600" dirty="0" smtClean="0"/>
              <a:t>נוסיף לחישוב גם את 4 המשבצות של העיר עצמה, כך שיש לנו 36. אבל עכשיו, 12 מתוך 36 הם שליש, לא רבע!</a:t>
            </a:r>
          </a:p>
          <a:p>
            <a:r>
              <a:rPr lang="he-IL" sz="1600" dirty="0" smtClean="0"/>
              <a:t>*</a:t>
            </a:r>
            <a:r>
              <a:rPr lang="he-IL" sz="1200" dirty="0" smtClean="0"/>
              <a:t>נראה שהפתרון הפשוט הוא לחשב את 8 המשבצות של המגרש שבתוך התחום בלבד, ללא הקרנות ואז זה רבע. זה הפתרון של </a:t>
            </a:r>
            <a:r>
              <a:rPr lang="he-IL" sz="1200" dirty="0" err="1" smtClean="0"/>
              <a:t>רבינא</a:t>
            </a:r>
            <a:r>
              <a:rPr lang="he-IL" sz="1200" dirty="0" smtClean="0"/>
              <a:t> בעמוד הבא.</a:t>
            </a:r>
            <a:endParaRPr lang="he-IL" sz="1600" dirty="0" smtClean="0"/>
          </a:p>
        </p:txBody>
      </p:sp>
      <p:cxnSp>
        <p:nvCxnSpPr>
          <p:cNvPr id="16" name="Straight Connector 15"/>
          <p:cNvCxnSpPr/>
          <p:nvPr/>
        </p:nvCxnSpPr>
        <p:spPr>
          <a:xfrm>
            <a:off x="3131840" y="126876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411760" y="126876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691680" y="198884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691680" y="270892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491880" y="126876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051720" y="126876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691680" y="162880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691680" y="306896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a:endCxn id="12" idx="2"/>
          </p:cNvCxnSpPr>
          <p:nvPr/>
        </p:nvCxnSpPr>
        <p:spPr>
          <a:xfrm>
            <a:off x="2771800" y="1216498"/>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6" idx="1"/>
            <a:endCxn id="6" idx="3"/>
          </p:cNvCxnSpPr>
          <p:nvPr/>
        </p:nvCxnSpPr>
        <p:spPr>
          <a:xfrm>
            <a:off x="1691680" y="234888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6" idx="0"/>
            <a:endCxn id="6" idx="2"/>
          </p:cNvCxnSpPr>
          <p:nvPr/>
        </p:nvCxnSpPr>
        <p:spPr>
          <a:xfrm>
            <a:off x="2771800" y="1268760"/>
            <a:ext cx="0" cy="2160240"/>
          </a:xfrm>
          <a:prstGeom prst="line">
            <a:avLst/>
          </a:prstGeom>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3131840" y="1988840"/>
            <a:ext cx="720080" cy="720080"/>
          </a:xfrm>
          <a:prstGeom prst="rect">
            <a:avLst/>
          </a:prstGeom>
          <a:noFill/>
          <a:ln w="38100"/>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2" name="Rectangle 51"/>
          <p:cNvSpPr/>
          <p:nvPr/>
        </p:nvSpPr>
        <p:spPr>
          <a:xfrm>
            <a:off x="2411760" y="126876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2411760" y="270892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1691680" y="198884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3995936" y="2132856"/>
            <a:ext cx="1008112" cy="307777"/>
          </a:xfrm>
          <a:prstGeom prst="rect">
            <a:avLst/>
          </a:prstGeom>
          <a:noFill/>
        </p:spPr>
        <p:txBody>
          <a:bodyPr wrap="square" rtlCol="0">
            <a:spAutoFit/>
          </a:bodyPr>
          <a:lstStyle/>
          <a:p>
            <a:r>
              <a:rPr lang="he-IL" sz="1400" dirty="0" smtClean="0"/>
              <a:t>תחום העיר</a:t>
            </a:r>
            <a:endParaRPr lang="en-US" sz="1400" dirty="0"/>
          </a:p>
        </p:txBody>
      </p:sp>
      <p:pic>
        <p:nvPicPr>
          <p:cNvPr id="3075" name="Picture 3"/>
          <p:cNvPicPr>
            <a:picLocks noChangeAspect="1" noChangeArrowheads="1"/>
          </p:cNvPicPr>
          <p:nvPr/>
        </p:nvPicPr>
        <p:blipFill>
          <a:blip r:embed="rId2" cstate="print"/>
          <a:srcRect/>
          <a:stretch>
            <a:fillRect/>
          </a:stretch>
        </p:blipFill>
        <p:spPr bwMode="auto">
          <a:xfrm>
            <a:off x="5508104" y="836712"/>
            <a:ext cx="2771775" cy="2676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388424" y="332656"/>
            <a:ext cx="576064" cy="276999"/>
          </a:xfrm>
          <a:prstGeom prst="rect">
            <a:avLst/>
          </a:prstGeom>
          <a:noFill/>
        </p:spPr>
        <p:txBody>
          <a:bodyPr wrap="square" rtlCol="0">
            <a:spAutoFit/>
          </a:bodyPr>
          <a:lstStyle/>
          <a:p>
            <a:r>
              <a:rPr lang="he-IL" sz="1200" dirty="0" smtClean="0"/>
              <a:t>נו עב</a:t>
            </a:r>
            <a:endParaRPr lang="en-US" sz="1200" dirty="0"/>
          </a:p>
        </p:txBody>
      </p:sp>
      <p:sp>
        <p:nvSpPr>
          <p:cNvPr id="8" name="Rectangle 7"/>
          <p:cNvSpPr/>
          <p:nvPr/>
        </p:nvSpPr>
        <p:spPr>
          <a:xfrm>
            <a:off x="2411760" y="1988840"/>
            <a:ext cx="720080" cy="7200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Rectangle 8"/>
          <p:cNvSpPr/>
          <p:nvPr/>
        </p:nvSpPr>
        <p:spPr>
          <a:xfrm>
            <a:off x="1691680" y="548680"/>
            <a:ext cx="2160240" cy="216024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 name="Oval 12"/>
          <p:cNvSpPr/>
          <p:nvPr/>
        </p:nvSpPr>
        <p:spPr>
          <a:xfrm>
            <a:off x="2051720" y="908720"/>
            <a:ext cx="1440160" cy="144016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cxnSp>
        <p:nvCxnSpPr>
          <p:cNvPr id="15" name="Straight Connector 14"/>
          <p:cNvCxnSpPr/>
          <p:nvPr/>
        </p:nvCxnSpPr>
        <p:spPr>
          <a:xfrm>
            <a:off x="1691680" y="90872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691680" y="126876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691680" y="198884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9" idx="1"/>
            <a:endCxn id="9" idx="3"/>
          </p:cNvCxnSpPr>
          <p:nvPr/>
        </p:nvCxnSpPr>
        <p:spPr>
          <a:xfrm>
            <a:off x="1691680" y="162880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691680" y="234888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491880" y="54868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9" idx="0"/>
            <a:endCxn id="9" idx="2"/>
          </p:cNvCxnSpPr>
          <p:nvPr/>
        </p:nvCxnSpPr>
        <p:spPr>
          <a:xfrm>
            <a:off x="2771800" y="54868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3131840" y="54868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411760" y="54868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051720" y="548680"/>
            <a:ext cx="0" cy="2160240"/>
          </a:xfrm>
          <a:prstGeom prst="line">
            <a:avLst/>
          </a:prstGeom>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755576" y="2924944"/>
            <a:ext cx="7920880" cy="2585323"/>
          </a:xfrm>
          <a:prstGeom prst="rect">
            <a:avLst/>
          </a:prstGeom>
          <a:noFill/>
        </p:spPr>
        <p:txBody>
          <a:bodyPr wrap="square" rtlCol="0">
            <a:spAutoFit/>
          </a:bodyPr>
          <a:lstStyle/>
          <a:p>
            <a:r>
              <a:rPr lang="he-IL" dirty="0" smtClean="0"/>
              <a:t>הצעה לפתרון: העיר היא עגולה, והמגרש מחושב כעיגול ברדיוס  גדול ב-1000 אמה מהרדיוס של העיר עצמה. אם אורך צלע הריבוע החוסם הוא 2000 אמה, רדיוס עיגול העיר הוא 1000 אמה (רדיוס=חצי הקוטר, וצלע הריבוע היא קוטר המעגל).</a:t>
            </a:r>
          </a:p>
          <a:p>
            <a:endParaRPr lang="he-IL" dirty="0" smtClean="0"/>
          </a:p>
          <a:p>
            <a:r>
              <a:rPr lang="he-IL" dirty="0" smtClean="0"/>
              <a:t>בתור שטח הבסיס ניקח שוב את סה"כ העיר+התחום+הקרנות, כלומר 36 משבצות.</a:t>
            </a:r>
          </a:p>
          <a:p>
            <a:r>
              <a:rPr lang="he-IL" dirty="0" smtClean="0"/>
              <a:t>שטח המגרש מחושב כשטח העיגול האדום פחות העיגול של העיר. בחישוב הקודם, המרובע, שטח המגרש היה 12 המשבצות המקיפות את העיר. עכשיו יש לנו טבעת ששטחה קטן ברבע משטח הטבעת המרובעת המקורית ולכן שטחה הוא 9 מיליון אמות מרובעות. 9 מתוך 36 הם רבע.</a:t>
            </a:r>
            <a:endParaRPr lang="en-US" dirty="0"/>
          </a:p>
        </p:txBody>
      </p:sp>
      <p:sp>
        <p:nvSpPr>
          <p:cNvPr id="40" name="Oval 39"/>
          <p:cNvSpPr/>
          <p:nvPr/>
        </p:nvSpPr>
        <p:spPr>
          <a:xfrm>
            <a:off x="2411760" y="1268760"/>
            <a:ext cx="720080" cy="72008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41" name="Rectangle 40"/>
          <p:cNvSpPr/>
          <p:nvPr/>
        </p:nvSpPr>
        <p:spPr>
          <a:xfrm>
            <a:off x="3131840" y="126876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2411760" y="54868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1691680" y="126876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2411760" y="198884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5" name="Object 44"/>
          <p:cNvGraphicFramePr>
            <a:graphicFrameLocks noChangeAspect="1"/>
          </p:cNvGraphicFramePr>
          <p:nvPr/>
        </p:nvGraphicFramePr>
        <p:xfrm>
          <a:off x="2771800" y="5949280"/>
          <a:ext cx="2732087" cy="249238"/>
        </p:xfrm>
        <a:graphic>
          <a:graphicData uri="http://schemas.openxmlformats.org/presentationml/2006/ole">
            <p:oleObj spid="_x0000_s4100" name="Equation" r:id="rId3" imgW="2539800" imgH="241200" progId="Equation.DSMT4">
              <p:embed/>
            </p:oleObj>
          </a:graphicData>
        </a:graphic>
      </p:graphicFrame>
      <p:sp>
        <p:nvSpPr>
          <p:cNvPr id="46" name="TextBox 45"/>
          <p:cNvSpPr txBox="1"/>
          <p:nvPr/>
        </p:nvSpPr>
        <p:spPr>
          <a:xfrm>
            <a:off x="899592" y="5517233"/>
            <a:ext cx="7704856" cy="1384995"/>
          </a:xfrm>
          <a:prstGeom prst="rect">
            <a:avLst/>
          </a:prstGeom>
          <a:noFill/>
        </p:spPr>
        <p:txBody>
          <a:bodyPr wrap="square" rtlCol="0">
            <a:spAutoFit/>
          </a:bodyPr>
          <a:lstStyle/>
          <a:p>
            <a:r>
              <a:rPr lang="he-IL" sz="1200" dirty="0" smtClean="0"/>
              <a:t> *</a:t>
            </a:r>
            <a:r>
              <a:rPr lang="he-IL" sz="1200" dirty="0" smtClean="0"/>
              <a:t>הסבר מתמטי: שטח מעגל ברדיוס </a:t>
            </a:r>
            <a:r>
              <a:rPr lang="en-US" sz="1200" dirty="0" smtClean="0"/>
              <a:t> </a:t>
            </a:r>
            <a:r>
              <a:rPr lang="he-IL" sz="1200" dirty="0" smtClean="0"/>
              <a:t>    הוא </a:t>
            </a:r>
            <a:r>
              <a:rPr lang="en-US" sz="1200" dirty="0" smtClean="0"/>
              <a:t>        </a:t>
            </a:r>
            <a:r>
              <a:rPr lang="he-IL" sz="1200" dirty="0" smtClean="0"/>
              <a:t>.  אם קוטר עיגול העיר הוא 2000 אמה, הרדיוס שלה הוא </a:t>
            </a:r>
            <a:r>
              <a:rPr lang="he-IL" sz="1200" dirty="0" smtClean="0"/>
              <a:t> 1000אמה, או משבצת אחת. </a:t>
            </a:r>
            <a:r>
              <a:rPr lang="he-IL" sz="1200" dirty="0" smtClean="0"/>
              <a:t>רדיוס המגרש גדול ב-1000 אמה מרדיוס העיר, כלומר הוא  2</a:t>
            </a:r>
            <a:r>
              <a:rPr lang="en-US" sz="1200" dirty="0" smtClean="0"/>
              <a:t>X</a:t>
            </a:r>
            <a:r>
              <a:rPr lang="he-IL" sz="1200" dirty="0" smtClean="0"/>
              <a:t>2000=1000. לכן שטח הטבעת </a:t>
            </a:r>
            <a:r>
              <a:rPr lang="he-IL" sz="1200" dirty="0" smtClean="0"/>
              <a:t>(שטח המגרש פחות שטח העיר)</a:t>
            </a:r>
            <a:r>
              <a:rPr lang="he-IL" sz="1200" dirty="0" smtClean="0"/>
              <a:t> </a:t>
            </a:r>
            <a:r>
              <a:rPr lang="he-IL" sz="1200" dirty="0" smtClean="0"/>
              <a:t>הוא:</a:t>
            </a:r>
            <a:endParaRPr lang="en-US" sz="1200" dirty="0" smtClean="0"/>
          </a:p>
          <a:p>
            <a:endParaRPr lang="en-US" sz="1200" dirty="0" smtClean="0"/>
          </a:p>
          <a:p>
            <a:r>
              <a:rPr lang="he-IL" sz="1200" dirty="0" smtClean="0"/>
              <a:t>קירבו כאן </a:t>
            </a:r>
            <a:r>
              <a:rPr lang="he-IL" sz="1200" dirty="0" smtClean="0"/>
              <a:t>את  </a:t>
            </a:r>
            <a:r>
              <a:rPr lang="en-US" sz="1200" dirty="0" smtClean="0"/>
              <a:t> </a:t>
            </a:r>
            <a:r>
              <a:rPr lang="he-IL" sz="1200" dirty="0" smtClean="0"/>
              <a:t>    </a:t>
            </a:r>
            <a:r>
              <a:rPr lang="he-IL" sz="1200" dirty="0" smtClean="0"/>
              <a:t>ע"י 3</a:t>
            </a:r>
            <a:r>
              <a:rPr lang="he-IL" sz="1200" dirty="0" smtClean="0"/>
              <a:t>. (ערכו של</a:t>
            </a:r>
            <a:r>
              <a:rPr lang="en-US" sz="1200" dirty="0" smtClean="0"/>
              <a:t> </a:t>
            </a:r>
            <a:r>
              <a:rPr lang="he-IL" sz="1200" dirty="0" smtClean="0"/>
              <a:t>     הוא בקירוב 3.1416)</a:t>
            </a:r>
            <a:endParaRPr lang="en-US" sz="1200" dirty="0" smtClean="0"/>
          </a:p>
          <a:p>
            <a:endParaRPr lang="en-US" sz="1200" dirty="0" smtClean="0"/>
          </a:p>
          <a:p>
            <a:endParaRPr lang="en-US" sz="1200" dirty="0" smtClean="0"/>
          </a:p>
        </p:txBody>
      </p:sp>
      <p:graphicFrame>
        <p:nvGraphicFramePr>
          <p:cNvPr id="47" name="Object 46"/>
          <p:cNvGraphicFramePr>
            <a:graphicFrameLocks noChangeAspect="1"/>
          </p:cNvGraphicFramePr>
          <p:nvPr/>
        </p:nvGraphicFramePr>
        <p:xfrm>
          <a:off x="6300192" y="6309320"/>
          <a:ext cx="165100" cy="152400"/>
        </p:xfrm>
        <a:graphic>
          <a:graphicData uri="http://schemas.openxmlformats.org/presentationml/2006/ole">
            <p:oleObj spid="_x0000_s4101" name="Equation" r:id="rId4" imgW="164880" imgH="152280" progId="Equation.DSMT4">
              <p:embed/>
            </p:oleObj>
          </a:graphicData>
        </a:graphic>
      </p:graphicFrame>
      <p:graphicFrame>
        <p:nvGraphicFramePr>
          <p:cNvPr id="48" name="Object 47"/>
          <p:cNvGraphicFramePr>
            <a:graphicFrameLocks noChangeAspect="1"/>
          </p:cNvGraphicFramePr>
          <p:nvPr/>
        </p:nvGraphicFramePr>
        <p:xfrm>
          <a:off x="5321300" y="2514600"/>
          <a:ext cx="127000" cy="190500"/>
        </p:xfrm>
        <a:graphic>
          <a:graphicData uri="http://schemas.openxmlformats.org/presentationml/2006/ole">
            <p:oleObj spid="_x0000_s4102" name="Equation" r:id="rId5" imgW="126720" imgH="190440" progId="Equation.DSMT4">
              <p:embed/>
            </p:oleObj>
          </a:graphicData>
        </a:graphic>
      </p:graphicFrame>
      <p:pic>
        <p:nvPicPr>
          <p:cNvPr id="4104" name="Picture 8"/>
          <p:cNvPicPr>
            <a:picLocks noChangeAspect="1" noChangeArrowheads="1"/>
          </p:cNvPicPr>
          <p:nvPr/>
        </p:nvPicPr>
        <p:blipFill>
          <a:blip r:embed="rId6" cstate="print"/>
          <a:srcRect/>
          <a:stretch>
            <a:fillRect/>
          </a:stretch>
        </p:blipFill>
        <p:spPr bwMode="auto">
          <a:xfrm>
            <a:off x="5580112" y="836712"/>
            <a:ext cx="2781300" cy="819150"/>
          </a:xfrm>
          <a:prstGeom prst="rect">
            <a:avLst/>
          </a:prstGeom>
          <a:noFill/>
          <a:ln w="9525">
            <a:noFill/>
            <a:miter lim="800000"/>
            <a:headEnd/>
            <a:tailEnd/>
          </a:ln>
        </p:spPr>
      </p:pic>
      <p:graphicFrame>
        <p:nvGraphicFramePr>
          <p:cNvPr id="27" name="Object 26"/>
          <p:cNvGraphicFramePr>
            <a:graphicFrameLocks noChangeAspect="1"/>
          </p:cNvGraphicFramePr>
          <p:nvPr/>
        </p:nvGraphicFramePr>
        <p:xfrm>
          <a:off x="6228184" y="5589240"/>
          <a:ext cx="127000" cy="139700"/>
        </p:xfrm>
        <a:graphic>
          <a:graphicData uri="http://schemas.openxmlformats.org/presentationml/2006/ole">
            <p:oleObj spid="_x0000_s4103" name="Equation" r:id="rId7" imgW="126720" imgH="139680" progId="Equation.DSMT4">
              <p:embed/>
            </p:oleObj>
          </a:graphicData>
        </a:graphic>
      </p:graphicFrame>
      <p:graphicFrame>
        <p:nvGraphicFramePr>
          <p:cNvPr id="29" name="Object 28"/>
          <p:cNvGraphicFramePr>
            <a:graphicFrameLocks noChangeAspect="1"/>
          </p:cNvGraphicFramePr>
          <p:nvPr/>
        </p:nvGraphicFramePr>
        <p:xfrm>
          <a:off x="5652120" y="5517232"/>
          <a:ext cx="304800" cy="241300"/>
        </p:xfrm>
        <a:graphic>
          <a:graphicData uri="http://schemas.openxmlformats.org/presentationml/2006/ole">
            <p:oleObj spid="_x0000_s4104" name="Equation" r:id="rId8" imgW="304560" imgH="241200" progId="Equation.DSMT4">
              <p:embed/>
            </p:oleObj>
          </a:graphicData>
        </a:graphic>
      </p:graphicFrame>
      <p:graphicFrame>
        <p:nvGraphicFramePr>
          <p:cNvPr id="4105" name="Object 9"/>
          <p:cNvGraphicFramePr>
            <a:graphicFrameLocks noChangeAspect="1"/>
          </p:cNvGraphicFramePr>
          <p:nvPr/>
        </p:nvGraphicFramePr>
        <p:xfrm>
          <a:off x="4489450" y="3352800"/>
          <a:ext cx="165100" cy="152400"/>
        </p:xfrm>
        <a:graphic>
          <a:graphicData uri="http://schemas.openxmlformats.org/presentationml/2006/ole">
            <p:oleObj spid="_x0000_s4105" name="Equation" r:id="rId9" imgW="165240" imgH="152280" progId="Equation.DSMT4">
              <p:embed/>
            </p:oleObj>
          </a:graphicData>
        </a:graphic>
      </p:graphicFrame>
      <p:graphicFrame>
        <p:nvGraphicFramePr>
          <p:cNvPr id="31" name="Object 30"/>
          <p:cNvGraphicFramePr>
            <a:graphicFrameLocks noChangeAspect="1"/>
          </p:cNvGraphicFramePr>
          <p:nvPr/>
        </p:nvGraphicFramePr>
        <p:xfrm flipV="1">
          <a:off x="7524328" y="6309320"/>
          <a:ext cx="165100" cy="166886"/>
        </p:xfrm>
        <a:graphic>
          <a:graphicData uri="http://schemas.openxmlformats.org/presentationml/2006/ole">
            <p:oleObj spid="_x0000_s4106" name="Equation" r:id="rId10" imgW="164880" imgH="152280" progId="Equation.DSMT4">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388424" y="332656"/>
            <a:ext cx="576064" cy="276999"/>
          </a:xfrm>
          <a:prstGeom prst="rect">
            <a:avLst/>
          </a:prstGeom>
          <a:noFill/>
        </p:spPr>
        <p:txBody>
          <a:bodyPr wrap="square" rtlCol="0">
            <a:spAutoFit/>
          </a:bodyPr>
          <a:lstStyle/>
          <a:p>
            <a:r>
              <a:rPr lang="he-IL" sz="1200" dirty="0" smtClean="0"/>
              <a:t>נו עב</a:t>
            </a:r>
            <a:endParaRPr lang="en-US" sz="1200" dirty="0"/>
          </a:p>
        </p:txBody>
      </p:sp>
      <p:pic>
        <p:nvPicPr>
          <p:cNvPr id="4099" name="Picture 3"/>
          <p:cNvPicPr>
            <a:picLocks noChangeAspect="1" noChangeArrowheads="1"/>
          </p:cNvPicPr>
          <p:nvPr/>
        </p:nvPicPr>
        <p:blipFill>
          <a:blip r:embed="rId3" cstate="print"/>
          <a:srcRect/>
          <a:stretch>
            <a:fillRect/>
          </a:stretch>
        </p:blipFill>
        <p:spPr bwMode="auto">
          <a:xfrm>
            <a:off x="5868144" y="1484784"/>
            <a:ext cx="2819400" cy="962025"/>
          </a:xfrm>
          <a:prstGeom prst="rect">
            <a:avLst/>
          </a:prstGeom>
          <a:noFill/>
          <a:ln w="9525">
            <a:noFill/>
            <a:miter lim="800000"/>
            <a:headEnd/>
            <a:tailEnd/>
          </a:ln>
        </p:spPr>
      </p:pic>
      <p:sp>
        <p:nvSpPr>
          <p:cNvPr id="7" name="TextBox 6"/>
          <p:cNvSpPr txBox="1"/>
          <p:nvPr/>
        </p:nvSpPr>
        <p:spPr>
          <a:xfrm>
            <a:off x="8028384" y="1268761"/>
            <a:ext cx="936104" cy="276999"/>
          </a:xfrm>
          <a:prstGeom prst="rect">
            <a:avLst/>
          </a:prstGeom>
          <a:noFill/>
        </p:spPr>
        <p:txBody>
          <a:bodyPr wrap="square" rtlCol="0">
            <a:spAutoFit/>
          </a:bodyPr>
          <a:lstStyle/>
          <a:p>
            <a:r>
              <a:rPr lang="he-IL" sz="1200" dirty="0" err="1" smtClean="0"/>
              <a:t>נז</a:t>
            </a:r>
            <a:r>
              <a:rPr lang="he-IL" sz="1200" dirty="0" smtClean="0"/>
              <a:t> </a:t>
            </a:r>
            <a:r>
              <a:rPr lang="he-IL" sz="1200" dirty="0" err="1" smtClean="0"/>
              <a:t>עא</a:t>
            </a:r>
            <a:endParaRPr lang="en-US" sz="1200" dirty="0"/>
          </a:p>
        </p:txBody>
      </p:sp>
      <p:sp>
        <p:nvSpPr>
          <p:cNvPr id="39" name="TextBox 38"/>
          <p:cNvSpPr txBox="1"/>
          <p:nvPr/>
        </p:nvSpPr>
        <p:spPr>
          <a:xfrm>
            <a:off x="755576" y="2780928"/>
            <a:ext cx="7920880" cy="1477328"/>
          </a:xfrm>
          <a:prstGeom prst="rect">
            <a:avLst/>
          </a:prstGeom>
          <a:noFill/>
        </p:spPr>
        <p:txBody>
          <a:bodyPr wrap="square" rtlCol="0">
            <a:spAutoFit/>
          </a:bodyPr>
          <a:lstStyle/>
          <a:p>
            <a:r>
              <a:rPr lang="he-IL" dirty="0" smtClean="0"/>
              <a:t>הצעה </a:t>
            </a:r>
            <a:r>
              <a:rPr lang="he-IL" dirty="0" err="1" smtClean="0"/>
              <a:t>שניה</a:t>
            </a:r>
            <a:r>
              <a:rPr lang="he-IL" dirty="0" smtClean="0"/>
              <a:t>, של </a:t>
            </a:r>
            <a:r>
              <a:rPr lang="he-IL" dirty="0" err="1" smtClean="0"/>
              <a:t>אביי</a:t>
            </a:r>
            <a:r>
              <a:rPr lang="he-IL" dirty="0" smtClean="0"/>
              <a:t>: </a:t>
            </a:r>
            <a:r>
              <a:rPr lang="he-IL" dirty="0" err="1" smtClean="0"/>
              <a:t>אביי</a:t>
            </a:r>
            <a:r>
              <a:rPr lang="he-IL" dirty="0" smtClean="0"/>
              <a:t> אומר שהחישוב עובד לעיר מרובעת של 1000</a:t>
            </a:r>
            <a:r>
              <a:rPr lang="en-US" dirty="0" smtClean="0"/>
              <a:t>X</a:t>
            </a:r>
            <a:r>
              <a:rPr lang="he-IL" dirty="0" smtClean="0"/>
              <a:t>1000 אמה.</a:t>
            </a:r>
          </a:p>
          <a:p>
            <a:endParaRPr lang="he-IL" dirty="0" smtClean="0"/>
          </a:p>
          <a:p>
            <a:r>
              <a:rPr lang="he-IL" dirty="0" smtClean="0"/>
              <a:t>נעשה את החישוב: שטח התחום הוא עכשיו 8 משבצות. הקרנות, כמו קודם הם 16. סה"כ 24 משבצות. שטח המגרש הוא עכשיו 8 – שוב זה שליש ולא רבע!</a:t>
            </a:r>
          </a:p>
          <a:p>
            <a:endParaRPr lang="he-IL" dirty="0" smtClean="0"/>
          </a:p>
        </p:txBody>
      </p:sp>
      <p:graphicFrame>
        <p:nvGraphicFramePr>
          <p:cNvPr id="48" name="Object 47"/>
          <p:cNvGraphicFramePr>
            <a:graphicFrameLocks noChangeAspect="1"/>
          </p:cNvGraphicFramePr>
          <p:nvPr/>
        </p:nvGraphicFramePr>
        <p:xfrm>
          <a:off x="5321300" y="2514600"/>
          <a:ext cx="127000" cy="190500"/>
        </p:xfrm>
        <a:graphic>
          <a:graphicData uri="http://schemas.openxmlformats.org/presentationml/2006/ole">
            <p:oleObj spid="_x0000_s5124" name="Equation" r:id="rId4" imgW="126720" imgH="190440" progId="Equation.DSMT4">
              <p:embed/>
            </p:oleObj>
          </a:graphicData>
        </a:graphic>
      </p:graphicFrame>
      <p:pic>
        <p:nvPicPr>
          <p:cNvPr id="5125" name="Picture 5"/>
          <p:cNvPicPr>
            <a:picLocks noChangeAspect="1" noChangeArrowheads="1"/>
          </p:cNvPicPr>
          <p:nvPr/>
        </p:nvPicPr>
        <p:blipFill>
          <a:blip r:embed="rId5" cstate="print"/>
          <a:srcRect/>
          <a:stretch>
            <a:fillRect/>
          </a:stretch>
        </p:blipFill>
        <p:spPr bwMode="auto">
          <a:xfrm>
            <a:off x="5868144" y="620688"/>
            <a:ext cx="2819400" cy="581025"/>
          </a:xfrm>
          <a:prstGeom prst="rect">
            <a:avLst/>
          </a:prstGeom>
          <a:noFill/>
          <a:ln w="9525">
            <a:noFill/>
            <a:miter lim="800000"/>
            <a:headEnd/>
            <a:tailEnd/>
          </a:ln>
        </p:spPr>
      </p:pic>
      <p:sp>
        <p:nvSpPr>
          <p:cNvPr id="51" name="Rectangle 50"/>
          <p:cNvSpPr/>
          <p:nvPr/>
        </p:nvSpPr>
        <p:spPr>
          <a:xfrm>
            <a:off x="2051720" y="548680"/>
            <a:ext cx="1800200" cy="1800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4" name="Rectangle 53"/>
          <p:cNvSpPr/>
          <p:nvPr/>
        </p:nvSpPr>
        <p:spPr>
          <a:xfrm>
            <a:off x="2411760" y="908720"/>
            <a:ext cx="1080120" cy="108012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55" name="Rectangle 54"/>
          <p:cNvSpPr/>
          <p:nvPr/>
        </p:nvSpPr>
        <p:spPr>
          <a:xfrm>
            <a:off x="2771800" y="1268760"/>
            <a:ext cx="360040" cy="36004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cxnSp>
        <p:nvCxnSpPr>
          <p:cNvPr id="57" name="Straight Connector 56"/>
          <p:cNvCxnSpPr/>
          <p:nvPr/>
        </p:nvCxnSpPr>
        <p:spPr>
          <a:xfrm>
            <a:off x="3131840" y="548680"/>
            <a:ext cx="0" cy="18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2771800" y="548680"/>
            <a:ext cx="0" cy="18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2051720" y="908720"/>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491880" y="548680"/>
            <a:ext cx="0" cy="18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2051720" y="1988840"/>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2051720" y="1268760"/>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2051720" y="1628800"/>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2411760" y="548680"/>
            <a:ext cx="0" cy="1800200"/>
          </a:xfrm>
          <a:prstGeom prst="line">
            <a:avLst/>
          </a:prstGeom>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3131840" y="1268760"/>
            <a:ext cx="720080" cy="36004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2771800" y="548680"/>
            <a:ext cx="36004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2051720" y="1268760"/>
            <a:ext cx="720080" cy="36004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p:cNvSpPr/>
          <p:nvPr/>
        </p:nvSpPr>
        <p:spPr>
          <a:xfrm>
            <a:off x="2771800" y="1628800"/>
            <a:ext cx="36004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051720" y="4149080"/>
            <a:ext cx="1800200" cy="1800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78" name="Straight Connector 77"/>
          <p:cNvCxnSpPr/>
          <p:nvPr/>
        </p:nvCxnSpPr>
        <p:spPr>
          <a:xfrm>
            <a:off x="2411760" y="4149080"/>
            <a:ext cx="0" cy="18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2051720" y="4509120"/>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3491880" y="4149080"/>
            <a:ext cx="0" cy="18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2051720" y="5589240"/>
            <a:ext cx="1800200" cy="0"/>
          </a:xfrm>
          <a:prstGeom prst="line">
            <a:avLst/>
          </a:prstGeom>
        </p:spPr>
        <p:style>
          <a:lnRef idx="1">
            <a:schemeClr val="accent1"/>
          </a:lnRef>
          <a:fillRef idx="0">
            <a:schemeClr val="accent1"/>
          </a:fillRef>
          <a:effectRef idx="0">
            <a:schemeClr val="accent1"/>
          </a:effectRef>
          <a:fontRef idx="minor">
            <a:schemeClr val="tx1"/>
          </a:fontRef>
        </p:style>
      </p:cxnSp>
      <p:sp>
        <p:nvSpPr>
          <p:cNvPr id="85" name="Oval 84"/>
          <p:cNvSpPr/>
          <p:nvPr/>
        </p:nvSpPr>
        <p:spPr>
          <a:xfrm>
            <a:off x="2411760" y="4509120"/>
            <a:ext cx="1080120" cy="108012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cxnSp>
        <p:nvCxnSpPr>
          <p:cNvPr id="87" name="Straight Connector 86"/>
          <p:cNvCxnSpPr/>
          <p:nvPr/>
        </p:nvCxnSpPr>
        <p:spPr>
          <a:xfrm>
            <a:off x="2051720" y="4869160"/>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2051720" y="5229200"/>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2771800" y="4149080"/>
            <a:ext cx="0" cy="18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3131840" y="4149080"/>
            <a:ext cx="0" cy="1800200"/>
          </a:xfrm>
          <a:prstGeom prst="line">
            <a:avLst/>
          </a:prstGeom>
        </p:spPr>
        <p:style>
          <a:lnRef idx="1">
            <a:schemeClr val="accent1"/>
          </a:lnRef>
          <a:fillRef idx="0">
            <a:schemeClr val="accent1"/>
          </a:fillRef>
          <a:effectRef idx="0">
            <a:schemeClr val="accent1"/>
          </a:effectRef>
          <a:fontRef idx="minor">
            <a:schemeClr val="tx1"/>
          </a:fontRef>
        </p:style>
      </p:cxnSp>
      <p:sp>
        <p:nvSpPr>
          <p:cNvPr id="99" name="Oval 98"/>
          <p:cNvSpPr/>
          <p:nvPr/>
        </p:nvSpPr>
        <p:spPr>
          <a:xfrm>
            <a:off x="2771800" y="4869160"/>
            <a:ext cx="360040" cy="36004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00" name="TextBox 99"/>
          <p:cNvSpPr txBox="1"/>
          <p:nvPr/>
        </p:nvSpPr>
        <p:spPr>
          <a:xfrm>
            <a:off x="4355976" y="4149080"/>
            <a:ext cx="4320480" cy="1754326"/>
          </a:xfrm>
          <a:prstGeom prst="rect">
            <a:avLst/>
          </a:prstGeom>
          <a:noFill/>
        </p:spPr>
        <p:txBody>
          <a:bodyPr wrap="square" rtlCol="0">
            <a:spAutoFit/>
          </a:bodyPr>
          <a:lstStyle/>
          <a:p>
            <a:r>
              <a:rPr lang="he-IL" dirty="0" smtClean="0"/>
              <a:t>הצעה לפתרון: שוב נחזור לעיר עגולה, הפעם עיר שחסומה בריבוע של 1000</a:t>
            </a:r>
            <a:r>
              <a:rPr lang="en-US" dirty="0" smtClean="0"/>
              <a:t>X</a:t>
            </a:r>
            <a:r>
              <a:rPr lang="he-IL" dirty="0" smtClean="0"/>
              <a:t>1000 אמה.</a:t>
            </a:r>
          </a:p>
          <a:p>
            <a:endParaRPr lang="he-IL" dirty="0" smtClean="0"/>
          </a:p>
          <a:p>
            <a:r>
              <a:rPr lang="he-IL" dirty="0" smtClean="0"/>
              <a:t>התחום + הקרנות הוא שוב 24, ואם נניח שהטבעת קטנה ברבע מהריבוע החוסם נקבל שהטבעת היא </a:t>
            </a:r>
            <a:endParaRPr lang="en-US" dirty="0"/>
          </a:p>
        </p:txBody>
      </p:sp>
      <p:graphicFrame>
        <p:nvGraphicFramePr>
          <p:cNvPr id="101" name="Object 100"/>
          <p:cNvGraphicFramePr>
            <a:graphicFrameLocks noChangeAspect="1"/>
          </p:cNvGraphicFramePr>
          <p:nvPr/>
        </p:nvGraphicFramePr>
        <p:xfrm>
          <a:off x="6084168" y="5589240"/>
          <a:ext cx="1041400" cy="444500"/>
        </p:xfrm>
        <a:graphic>
          <a:graphicData uri="http://schemas.openxmlformats.org/presentationml/2006/ole">
            <p:oleObj spid="_x0000_s5126" name="Equation" r:id="rId6" imgW="1041120" imgH="444240" progId="Equation.DSMT4">
              <p:embed/>
            </p:oleObj>
          </a:graphicData>
        </a:graphic>
      </p:graphicFrame>
      <p:sp>
        <p:nvSpPr>
          <p:cNvPr id="102" name="TextBox 101"/>
          <p:cNvSpPr txBox="1"/>
          <p:nvPr/>
        </p:nvSpPr>
        <p:spPr>
          <a:xfrm>
            <a:off x="899592" y="6165304"/>
            <a:ext cx="7704856" cy="738664"/>
          </a:xfrm>
          <a:prstGeom prst="rect">
            <a:avLst/>
          </a:prstGeom>
          <a:noFill/>
        </p:spPr>
        <p:txBody>
          <a:bodyPr wrap="square" rtlCol="0">
            <a:spAutoFit/>
          </a:bodyPr>
          <a:lstStyle/>
          <a:p>
            <a:pPr>
              <a:buFont typeface="Arial" charset="0"/>
              <a:buChar char="•"/>
            </a:pPr>
            <a:r>
              <a:rPr lang="he-IL" sz="1400" dirty="0" smtClean="0"/>
              <a:t>חישוב </a:t>
            </a:r>
            <a:r>
              <a:rPr lang="he-IL" sz="1400" dirty="0" smtClean="0"/>
              <a:t>מתמטי של שטח הטבעת עכשיו</a:t>
            </a:r>
            <a:r>
              <a:rPr lang="he-IL" sz="1400" dirty="0" smtClean="0"/>
              <a:t>:</a:t>
            </a:r>
          </a:p>
          <a:p>
            <a:r>
              <a:rPr lang="he-IL" sz="1400" dirty="0" smtClean="0"/>
              <a:t>קוטר המגרש הוא 3000, ולכן הרדיוס הוא</a:t>
            </a:r>
            <a:r>
              <a:rPr lang="en-US" sz="1400" dirty="0" smtClean="0"/>
              <a:t> </a:t>
            </a:r>
            <a:r>
              <a:rPr lang="he-IL" sz="1400" dirty="0" smtClean="0"/>
              <a:t> 3/2 משבצת.</a:t>
            </a:r>
          </a:p>
          <a:p>
            <a:r>
              <a:rPr lang="he-IL" sz="1400" dirty="0" smtClean="0"/>
              <a:t>קוטר העיר הוא 1000 אמה, ולכן הרדיוס הוא ½ משבצת.</a:t>
            </a:r>
            <a:r>
              <a:rPr lang="he-IL" sz="1400" dirty="0" smtClean="0"/>
              <a:t> </a:t>
            </a:r>
            <a:endParaRPr lang="en-US" sz="1400" dirty="0"/>
          </a:p>
        </p:txBody>
      </p:sp>
      <p:graphicFrame>
        <p:nvGraphicFramePr>
          <p:cNvPr id="103" name="Object 102"/>
          <p:cNvGraphicFramePr>
            <a:graphicFrameLocks noChangeAspect="1"/>
          </p:cNvGraphicFramePr>
          <p:nvPr/>
        </p:nvGraphicFramePr>
        <p:xfrm>
          <a:off x="2051720" y="6021288"/>
          <a:ext cx="3314700" cy="622300"/>
        </p:xfrm>
        <a:graphic>
          <a:graphicData uri="http://schemas.openxmlformats.org/presentationml/2006/ole">
            <p:oleObj spid="_x0000_s5127" name="Equation" r:id="rId7" imgW="3314520" imgH="622080" progId="Equation.DSMT4">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91680" y="1268760"/>
            <a:ext cx="2160240" cy="216024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 name="Rectangle 7"/>
          <p:cNvSpPr/>
          <p:nvPr/>
        </p:nvSpPr>
        <p:spPr>
          <a:xfrm>
            <a:off x="2051720" y="1628800"/>
            <a:ext cx="1440160" cy="144016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9" name="Rectangle 8"/>
          <p:cNvSpPr/>
          <p:nvPr/>
        </p:nvSpPr>
        <p:spPr>
          <a:xfrm>
            <a:off x="2411760" y="1988840"/>
            <a:ext cx="720080" cy="7200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0" name="TextBox 9"/>
          <p:cNvSpPr txBox="1"/>
          <p:nvPr/>
        </p:nvSpPr>
        <p:spPr>
          <a:xfrm>
            <a:off x="2483768" y="2132856"/>
            <a:ext cx="576064" cy="307777"/>
          </a:xfrm>
          <a:prstGeom prst="rect">
            <a:avLst/>
          </a:prstGeom>
          <a:noFill/>
        </p:spPr>
        <p:txBody>
          <a:bodyPr wrap="square" rtlCol="0">
            <a:spAutoFit/>
          </a:bodyPr>
          <a:lstStyle/>
          <a:p>
            <a:r>
              <a:rPr lang="he-IL" sz="1400" dirty="0" smtClean="0"/>
              <a:t>העיר</a:t>
            </a:r>
            <a:endParaRPr lang="en-US" sz="1400" dirty="0"/>
          </a:p>
        </p:txBody>
      </p:sp>
      <p:sp>
        <p:nvSpPr>
          <p:cNvPr id="11" name="TextBox 10"/>
          <p:cNvSpPr txBox="1"/>
          <p:nvPr/>
        </p:nvSpPr>
        <p:spPr>
          <a:xfrm>
            <a:off x="2339752" y="1628800"/>
            <a:ext cx="792088" cy="307777"/>
          </a:xfrm>
          <a:prstGeom prst="rect">
            <a:avLst/>
          </a:prstGeom>
          <a:noFill/>
        </p:spPr>
        <p:txBody>
          <a:bodyPr wrap="square" rtlCol="0">
            <a:spAutoFit/>
          </a:bodyPr>
          <a:lstStyle/>
          <a:p>
            <a:r>
              <a:rPr lang="he-IL" sz="1400" dirty="0" smtClean="0"/>
              <a:t>מגרש</a:t>
            </a:r>
            <a:endParaRPr lang="en-US" sz="1400" dirty="0"/>
          </a:p>
        </p:txBody>
      </p:sp>
      <p:sp>
        <p:nvSpPr>
          <p:cNvPr id="14" name="TextBox 13"/>
          <p:cNvSpPr txBox="1"/>
          <p:nvPr/>
        </p:nvSpPr>
        <p:spPr>
          <a:xfrm>
            <a:off x="971600" y="3573016"/>
            <a:ext cx="7920880" cy="1569660"/>
          </a:xfrm>
          <a:prstGeom prst="rect">
            <a:avLst/>
          </a:prstGeom>
          <a:noFill/>
        </p:spPr>
        <p:txBody>
          <a:bodyPr wrap="square" rtlCol="0">
            <a:spAutoFit/>
          </a:bodyPr>
          <a:lstStyle/>
          <a:p>
            <a:r>
              <a:rPr lang="he-IL" sz="1600" dirty="0" err="1" smtClean="0"/>
              <a:t>רבינא</a:t>
            </a:r>
            <a:r>
              <a:rPr lang="he-IL" sz="1600" dirty="0" smtClean="0"/>
              <a:t> מחזיר אותנו לחישוב המקורי. סה"כ השטח מחוץ לעיר היה 32 משבצות.</a:t>
            </a:r>
          </a:p>
          <a:p>
            <a:endParaRPr lang="he-IL" sz="1600" dirty="0" smtClean="0"/>
          </a:p>
          <a:p>
            <a:r>
              <a:rPr lang="he-IL" sz="1600" dirty="0" smtClean="0"/>
              <a:t>נסתכל עכשיו על משבצות המגרש שבתוך התחום:</a:t>
            </a:r>
            <a:r>
              <a:rPr lang="en-US" sz="1600" dirty="0" smtClean="0"/>
              <a:t> </a:t>
            </a:r>
            <a:r>
              <a:rPr lang="he-IL" sz="1600" dirty="0" smtClean="0"/>
              <a:t>המשבצות האדומות שבתוך 4 משבצות התחום. יש כאן 8 משבצות כאלה. 8 מתוך 32 הם רבע.</a:t>
            </a:r>
          </a:p>
          <a:p>
            <a:endParaRPr lang="he-IL" sz="1600" dirty="0" smtClean="0"/>
          </a:p>
          <a:p>
            <a:r>
              <a:rPr lang="he-IL" sz="1600" dirty="0" smtClean="0"/>
              <a:t>ההצעה של רב אשי: נסתכל רק על הקרנות. יש 16 משבצות בקרנות, והאדומות הן 4 – רבע מתוכן.</a:t>
            </a:r>
          </a:p>
        </p:txBody>
      </p:sp>
      <p:cxnSp>
        <p:nvCxnSpPr>
          <p:cNvPr id="16" name="Straight Connector 15"/>
          <p:cNvCxnSpPr/>
          <p:nvPr/>
        </p:nvCxnSpPr>
        <p:spPr>
          <a:xfrm>
            <a:off x="3131840" y="126876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411760" y="126876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691680" y="198884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691680" y="270892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491880" y="126876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051720" y="126876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691680" y="162880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691680" y="306896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a:endCxn id="12" idx="2"/>
          </p:cNvCxnSpPr>
          <p:nvPr/>
        </p:nvCxnSpPr>
        <p:spPr>
          <a:xfrm>
            <a:off x="2771800" y="1216498"/>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6" idx="1"/>
            <a:endCxn id="6" idx="3"/>
          </p:cNvCxnSpPr>
          <p:nvPr/>
        </p:nvCxnSpPr>
        <p:spPr>
          <a:xfrm>
            <a:off x="1691680" y="234888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6" idx="0"/>
            <a:endCxn id="6" idx="2"/>
          </p:cNvCxnSpPr>
          <p:nvPr/>
        </p:nvCxnSpPr>
        <p:spPr>
          <a:xfrm>
            <a:off x="2771800" y="1268760"/>
            <a:ext cx="0" cy="2160240"/>
          </a:xfrm>
          <a:prstGeom prst="line">
            <a:avLst/>
          </a:prstGeom>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3131840" y="1988840"/>
            <a:ext cx="720080" cy="720080"/>
          </a:xfrm>
          <a:prstGeom prst="rect">
            <a:avLst/>
          </a:prstGeom>
          <a:noFill/>
          <a:ln w="38100"/>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2" name="Rectangle 51"/>
          <p:cNvSpPr/>
          <p:nvPr/>
        </p:nvSpPr>
        <p:spPr>
          <a:xfrm>
            <a:off x="2411760" y="126876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2411760" y="270892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1691680" y="198884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3995936" y="2132856"/>
            <a:ext cx="1008112" cy="307777"/>
          </a:xfrm>
          <a:prstGeom prst="rect">
            <a:avLst/>
          </a:prstGeom>
          <a:noFill/>
        </p:spPr>
        <p:txBody>
          <a:bodyPr wrap="square" rtlCol="0">
            <a:spAutoFit/>
          </a:bodyPr>
          <a:lstStyle/>
          <a:p>
            <a:r>
              <a:rPr lang="he-IL" sz="1400" dirty="0" smtClean="0"/>
              <a:t>תחום העיר</a:t>
            </a:r>
            <a:endParaRPr lang="en-US" sz="1400" dirty="0"/>
          </a:p>
        </p:txBody>
      </p:sp>
      <p:pic>
        <p:nvPicPr>
          <p:cNvPr id="6147" name="Picture 3"/>
          <p:cNvPicPr>
            <a:picLocks noChangeAspect="1" noChangeArrowheads="1"/>
          </p:cNvPicPr>
          <p:nvPr/>
        </p:nvPicPr>
        <p:blipFill>
          <a:blip r:embed="rId2" cstate="print"/>
          <a:srcRect/>
          <a:stretch>
            <a:fillRect/>
          </a:stretch>
        </p:blipFill>
        <p:spPr bwMode="auto">
          <a:xfrm>
            <a:off x="5364088" y="1340768"/>
            <a:ext cx="2781300"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411760" y="1988840"/>
            <a:ext cx="720080" cy="7200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Rectangle 8"/>
          <p:cNvSpPr/>
          <p:nvPr/>
        </p:nvSpPr>
        <p:spPr>
          <a:xfrm>
            <a:off x="1691680" y="548680"/>
            <a:ext cx="2160240" cy="216024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 name="Oval 12"/>
          <p:cNvSpPr/>
          <p:nvPr/>
        </p:nvSpPr>
        <p:spPr>
          <a:xfrm>
            <a:off x="2051720" y="908720"/>
            <a:ext cx="1440160" cy="144016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cxnSp>
        <p:nvCxnSpPr>
          <p:cNvPr id="15" name="Straight Connector 14"/>
          <p:cNvCxnSpPr/>
          <p:nvPr/>
        </p:nvCxnSpPr>
        <p:spPr>
          <a:xfrm>
            <a:off x="1691680" y="90872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691680" y="126876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691680" y="198884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9" idx="1"/>
            <a:endCxn id="9" idx="3"/>
          </p:cNvCxnSpPr>
          <p:nvPr/>
        </p:nvCxnSpPr>
        <p:spPr>
          <a:xfrm>
            <a:off x="1691680" y="162880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691680" y="2348880"/>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491880" y="54868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9" idx="0"/>
            <a:endCxn id="9" idx="2"/>
          </p:cNvCxnSpPr>
          <p:nvPr/>
        </p:nvCxnSpPr>
        <p:spPr>
          <a:xfrm>
            <a:off x="2771800" y="54868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3131840" y="54868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411760" y="548680"/>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051720" y="548680"/>
            <a:ext cx="0" cy="2160240"/>
          </a:xfrm>
          <a:prstGeom prst="line">
            <a:avLst/>
          </a:prstGeom>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2411760" y="1268760"/>
            <a:ext cx="720080" cy="72008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41" name="Rectangle 40"/>
          <p:cNvSpPr/>
          <p:nvPr/>
        </p:nvSpPr>
        <p:spPr>
          <a:xfrm>
            <a:off x="3131840" y="126876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2411760" y="54868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1691680" y="126876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2411760" y="1988840"/>
            <a:ext cx="720080" cy="72008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8" name="Object 47"/>
          <p:cNvGraphicFramePr>
            <a:graphicFrameLocks noChangeAspect="1"/>
          </p:cNvGraphicFramePr>
          <p:nvPr/>
        </p:nvGraphicFramePr>
        <p:xfrm>
          <a:off x="5321300" y="2514600"/>
          <a:ext cx="127000" cy="190500"/>
        </p:xfrm>
        <a:graphic>
          <a:graphicData uri="http://schemas.openxmlformats.org/presentationml/2006/ole">
            <p:oleObj spid="_x0000_s7172" name="Equation" r:id="rId3" imgW="126720" imgH="190440" progId="Equation.DSMT4">
              <p:embed/>
            </p:oleObj>
          </a:graphicData>
        </a:graphic>
      </p:graphicFrame>
      <p:pic>
        <p:nvPicPr>
          <p:cNvPr id="7173" name="Picture 5"/>
          <p:cNvPicPr>
            <a:picLocks noChangeAspect="1" noChangeArrowheads="1"/>
          </p:cNvPicPr>
          <p:nvPr/>
        </p:nvPicPr>
        <p:blipFill>
          <a:blip r:embed="rId4" cstate="print"/>
          <a:srcRect/>
          <a:stretch>
            <a:fillRect/>
          </a:stretch>
        </p:blipFill>
        <p:spPr bwMode="auto">
          <a:xfrm>
            <a:off x="5364088" y="404664"/>
            <a:ext cx="2847975" cy="2114550"/>
          </a:xfrm>
          <a:prstGeom prst="rect">
            <a:avLst/>
          </a:prstGeom>
          <a:noFill/>
          <a:ln w="9525">
            <a:noFill/>
            <a:miter lim="800000"/>
            <a:headEnd/>
            <a:tailEnd/>
          </a:ln>
        </p:spPr>
      </p:pic>
      <p:sp>
        <p:nvSpPr>
          <p:cNvPr id="29" name="TextBox 28"/>
          <p:cNvSpPr txBox="1"/>
          <p:nvPr/>
        </p:nvSpPr>
        <p:spPr>
          <a:xfrm>
            <a:off x="899592" y="2996952"/>
            <a:ext cx="7416824" cy="3139321"/>
          </a:xfrm>
          <a:prstGeom prst="rect">
            <a:avLst/>
          </a:prstGeom>
          <a:noFill/>
        </p:spPr>
        <p:txBody>
          <a:bodyPr wrap="square" rtlCol="0">
            <a:spAutoFit/>
          </a:bodyPr>
          <a:lstStyle/>
          <a:p>
            <a:r>
              <a:rPr lang="he-IL" dirty="0" smtClean="0"/>
              <a:t>רב חביבי </a:t>
            </a:r>
            <a:r>
              <a:rPr lang="he-IL" dirty="0" err="1" smtClean="0"/>
              <a:t>מחוזנאה</a:t>
            </a:r>
            <a:r>
              <a:rPr lang="he-IL" dirty="0" smtClean="0"/>
              <a:t> מקשה לרב אשי:  הלא את מגרש העיר אנחנו מודדים בעיגול סביב העיר, ואז חלקי המגרש שבקרנות אינם ממלאים משבצת מלאה, יש "</a:t>
            </a:r>
            <a:r>
              <a:rPr lang="he-IL" dirty="0" err="1" smtClean="0"/>
              <a:t>מורשתא</a:t>
            </a:r>
            <a:r>
              <a:rPr lang="he-IL" dirty="0" smtClean="0"/>
              <a:t> </a:t>
            </a:r>
            <a:r>
              <a:rPr lang="he-IL" dirty="0" err="1" smtClean="0"/>
              <a:t>דקרנא</a:t>
            </a:r>
            <a:r>
              <a:rPr lang="he-IL" dirty="0" smtClean="0"/>
              <a:t>".</a:t>
            </a:r>
          </a:p>
          <a:p>
            <a:endParaRPr lang="he-IL" dirty="0" smtClean="0"/>
          </a:p>
          <a:p>
            <a:r>
              <a:rPr lang="he-IL" dirty="0" smtClean="0"/>
              <a:t>רב אשי עונה: מדובר בעיר עגולה. ולכן יש גם את חלקי המגרש שבתוך ריבוע העיר עצמה, כך שהם מצטרפים ליצירת משבצת שלמה.</a:t>
            </a:r>
          </a:p>
          <a:p>
            <a:endParaRPr lang="he-IL" dirty="0" smtClean="0"/>
          </a:p>
          <a:p>
            <a:r>
              <a:rPr lang="he-IL" dirty="0" smtClean="0"/>
              <a:t>עונה לו רב חביב </a:t>
            </a:r>
            <a:r>
              <a:rPr lang="he-IL" dirty="0" err="1" smtClean="0"/>
              <a:t>מחוזנאה</a:t>
            </a:r>
            <a:r>
              <a:rPr lang="he-IL" dirty="0" smtClean="0"/>
              <a:t>: והלא ריבענו את העיר?</a:t>
            </a:r>
          </a:p>
          <a:p>
            <a:endParaRPr lang="he-IL" dirty="0" smtClean="0"/>
          </a:p>
          <a:p>
            <a:r>
              <a:rPr lang="he-IL" dirty="0" smtClean="0"/>
              <a:t>עונה רב אשי: חישבנו אותה כריבוע לצורך התחומים, אבל היא אינה ריבוע ממש, ולכן שטח זה קיים.</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79712" y="1412776"/>
            <a:ext cx="1584176" cy="136815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6" name="TextBox 5"/>
          <p:cNvSpPr txBox="1"/>
          <p:nvPr/>
        </p:nvSpPr>
        <p:spPr>
          <a:xfrm>
            <a:off x="2339752" y="1916832"/>
            <a:ext cx="720080" cy="369332"/>
          </a:xfrm>
          <a:prstGeom prst="rect">
            <a:avLst/>
          </a:prstGeom>
          <a:noFill/>
        </p:spPr>
        <p:txBody>
          <a:bodyPr wrap="square" rtlCol="0">
            <a:spAutoFit/>
          </a:bodyPr>
          <a:lstStyle/>
          <a:p>
            <a:r>
              <a:rPr lang="he-IL" dirty="0" smtClean="0"/>
              <a:t>העיר</a:t>
            </a:r>
            <a:endParaRPr lang="en-US" dirty="0"/>
          </a:p>
        </p:txBody>
      </p:sp>
      <p:sp>
        <p:nvSpPr>
          <p:cNvPr id="7" name="Rectangle 6"/>
          <p:cNvSpPr/>
          <p:nvPr/>
        </p:nvSpPr>
        <p:spPr>
          <a:xfrm>
            <a:off x="3563888" y="188640"/>
            <a:ext cx="1296144"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211960" y="1124744"/>
            <a:ext cx="576064" cy="246221"/>
          </a:xfrm>
          <a:prstGeom prst="rect">
            <a:avLst/>
          </a:prstGeom>
          <a:noFill/>
        </p:spPr>
        <p:txBody>
          <a:bodyPr wrap="square" rtlCol="0">
            <a:spAutoFit/>
          </a:bodyPr>
          <a:lstStyle/>
          <a:p>
            <a:r>
              <a:rPr lang="he-IL" sz="1000" dirty="0" smtClean="0"/>
              <a:t>2000</a:t>
            </a:r>
            <a:endParaRPr lang="en-US" sz="1000" dirty="0"/>
          </a:p>
        </p:txBody>
      </p:sp>
      <p:sp>
        <p:nvSpPr>
          <p:cNvPr id="9" name="TextBox 8"/>
          <p:cNvSpPr txBox="1"/>
          <p:nvPr/>
        </p:nvSpPr>
        <p:spPr>
          <a:xfrm>
            <a:off x="3491880" y="476672"/>
            <a:ext cx="576064" cy="246221"/>
          </a:xfrm>
          <a:prstGeom prst="rect">
            <a:avLst/>
          </a:prstGeom>
          <a:noFill/>
        </p:spPr>
        <p:txBody>
          <a:bodyPr wrap="square" rtlCol="0">
            <a:spAutoFit/>
          </a:bodyPr>
          <a:lstStyle/>
          <a:p>
            <a:r>
              <a:rPr lang="he-IL" sz="1000" dirty="0" smtClean="0"/>
              <a:t>2000</a:t>
            </a:r>
            <a:endParaRPr lang="en-US" sz="1000" dirty="0"/>
          </a:p>
        </p:txBody>
      </p:sp>
      <p:cxnSp>
        <p:nvCxnSpPr>
          <p:cNvPr id="11" name="Straight Connector 10"/>
          <p:cNvCxnSpPr/>
          <p:nvPr/>
        </p:nvCxnSpPr>
        <p:spPr>
          <a:xfrm flipV="1">
            <a:off x="3563888" y="188640"/>
            <a:ext cx="1296144" cy="1224136"/>
          </a:xfrm>
          <a:prstGeom prst="line">
            <a:avLst/>
          </a:prstGeom>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11560" y="2996952"/>
            <a:ext cx="7920880" cy="3539430"/>
          </a:xfrm>
          <a:prstGeom prst="rect">
            <a:avLst/>
          </a:prstGeom>
          <a:noFill/>
        </p:spPr>
        <p:txBody>
          <a:bodyPr wrap="square" rtlCol="0">
            <a:spAutoFit/>
          </a:bodyPr>
          <a:lstStyle/>
          <a:p>
            <a:r>
              <a:rPr lang="he-IL" sz="1600" dirty="0" smtClean="0"/>
              <a:t>רב </a:t>
            </a:r>
            <a:r>
              <a:rPr lang="he-IL" sz="1600" dirty="0" err="1" smtClean="0"/>
              <a:t>חנילאי</a:t>
            </a:r>
            <a:r>
              <a:rPr lang="he-IL" sz="1600" dirty="0" smtClean="0"/>
              <a:t> מחזיר אותנו עכשיו לחישוב המקורי של תחום השבת, שאמרנו שמתבצע ע"י רבועים של </a:t>
            </a:r>
            <a:r>
              <a:rPr lang="he-IL" sz="1400" dirty="0" smtClean="0"/>
              <a:t>2000</a:t>
            </a:r>
            <a:r>
              <a:rPr lang="en-US" sz="1400" dirty="0" smtClean="0"/>
              <a:t>X</a:t>
            </a:r>
            <a:r>
              <a:rPr lang="he-IL" sz="1400" dirty="0" smtClean="0"/>
              <a:t>2000</a:t>
            </a:r>
            <a:r>
              <a:rPr lang="he-IL" sz="1600" dirty="0" smtClean="0"/>
              <a:t> בפינות העיר. נראה ששאלתו היא מתמטית: </a:t>
            </a:r>
          </a:p>
          <a:p>
            <a:endParaRPr lang="he-IL" sz="1600" dirty="0" smtClean="0"/>
          </a:p>
          <a:p>
            <a:r>
              <a:rPr lang="he-IL" sz="1600" dirty="0" smtClean="0"/>
              <a:t>הרווח שלנו הוא אורך אלכסון הריבוע לעומת צלע הריבוע (הצלע שלנו היא 2000 אמה). צלע הריבוע בעצם שווה באורכה לקוטר המעגל החסום בתוכה. אנחנו "יודעים" ששטח הריבוע גדול </a:t>
            </a:r>
            <a:r>
              <a:rPr lang="he-IL" sz="1600" smtClean="0"/>
              <a:t>משטח העיגול ברבע</a:t>
            </a:r>
            <a:r>
              <a:rPr lang="he-IL" sz="1600" dirty="0" smtClean="0"/>
              <a:t>, ולכן גם אורך האלכסון, לדעת רב </a:t>
            </a:r>
            <a:r>
              <a:rPr lang="he-IL" sz="1600" dirty="0" err="1" smtClean="0"/>
              <a:t>חנילאי</a:t>
            </a:r>
            <a:r>
              <a:rPr lang="he-IL" sz="1600" dirty="0" smtClean="0"/>
              <a:t>, יהיה גדול ברבע מאורך צלע הריבוע. </a:t>
            </a:r>
          </a:p>
          <a:p>
            <a:endParaRPr lang="he-IL" sz="1600" dirty="0" smtClean="0"/>
          </a:p>
          <a:p>
            <a:r>
              <a:rPr lang="he-IL" sz="1600" dirty="0" smtClean="0"/>
              <a:t>נחשב ע"פ הנחה זו את אורך האלכסון. אם נסמן ב-    את אורך האלכסון, המשוואה היא:  </a:t>
            </a:r>
          </a:p>
          <a:p>
            <a:endParaRPr lang="he-IL" sz="1600" dirty="0" smtClean="0"/>
          </a:p>
          <a:p>
            <a:r>
              <a:rPr lang="he-IL" sz="1600" dirty="0" smtClean="0"/>
              <a:t>נעביר אגפים ונקבל:                            . כלומר הרווחנו רק 666.66 אמות (שהם 800 פחות 136 ושני שליש).</a:t>
            </a:r>
          </a:p>
          <a:p>
            <a:endParaRPr lang="he-IL" sz="1600" dirty="0" smtClean="0"/>
          </a:p>
          <a:p>
            <a:r>
              <a:rPr lang="he-IL" sz="1600" dirty="0" smtClean="0"/>
              <a:t>מסביר לו רב אשי: החישוב שלך אינו נכון, אי אפשר להסיק מיחסי שטחים ליחסי אורכים. חישוב אורך אלכסון ריבוע צריך להיעשות כפי שראינו קודם (ע"י משפט פיתגורס).</a:t>
            </a:r>
            <a:endParaRPr lang="en-US" sz="1600" dirty="0"/>
          </a:p>
        </p:txBody>
      </p:sp>
      <p:sp>
        <p:nvSpPr>
          <p:cNvPr id="14" name="Oval 13"/>
          <p:cNvSpPr/>
          <p:nvPr/>
        </p:nvSpPr>
        <p:spPr>
          <a:xfrm>
            <a:off x="1979712" y="1412776"/>
            <a:ext cx="1584176" cy="1368152"/>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5" name="TextBox 14"/>
          <p:cNvSpPr txBox="1"/>
          <p:nvPr/>
        </p:nvSpPr>
        <p:spPr>
          <a:xfrm>
            <a:off x="2411760" y="1844824"/>
            <a:ext cx="792088" cy="307777"/>
          </a:xfrm>
          <a:prstGeom prst="rect">
            <a:avLst/>
          </a:prstGeom>
          <a:noFill/>
        </p:spPr>
        <p:txBody>
          <a:bodyPr wrap="square" rtlCol="0">
            <a:spAutoFit/>
          </a:bodyPr>
          <a:lstStyle/>
          <a:p>
            <a:r>
              <a:rPr lang="he-IL" sz="1400" dirty="0" smtClean="0"/>
              <a:t>העיר</a:t>
            </a:r>
            <a:endParaRPr lang="en-US" sz="1400" dirty="0"/>
          </a:p>
        </p:txBody>
      </p:sp>
      <p:cxnSp>
        <p:nvCxnSpPr>
          <p:cNvPr id="17" name="Straight Connector 16"/>
          <p:cNvCxnSpPr>
            <a:endCxn id="14" idx="7"/>
          </p:cNvCxnSpPr>
          <p:nvPr/>
        </p:nvCxnSpPr>
        <p:spPr>
          <a:xfrm flipH="1">
            <a:off x="3331891" y="1412776"/>
            <a:ext cx="231997" cy="200361"/>
          </a:xfrm>
          <a:prstGeom prst="line">
            <a:avLst/>
          </a:prstGeom>
        </p:spPr>
        <p:style>
          <a:lnRef idx="2">
            <a:schemeClr val="accent2"/>
          </a:lnRef>
          <a:fillRef idx="0">
            <a:schemeClr val="accent2"/>
          </a:fillRef>
          <a:effectRef idx="1">
            <a:schemeClr val="accent2"/>
          </a:effectRef>
          <a:fontRef idx="minor">
            <a:schemeClr val="tx1"/>
          </a:fontRef>
        </p:style>
      </p:cxnSp>
      <p:sp>
        <p:nvSpPr>
          <p:cNvPr id="18" name="TextBox 17"/>
          <p:cNvSpPr txBox="1"/>
          <p:nvPr/>
        </p:nvSpPr>
        <p:spPr>
          <a:xfrm>
            <a:off x="3419872" y="1556792"/>
            <a:ext cx="432048" cy="246221"/>
          </a:xfrm>
          <a:prstGeom prst="rect">
            <a:avLst/>
          </a:prstGeom>
          <a:noFill/>
        </p:spPr>
        <p:txBody>
          <a:bodyPr wrap="square" rtlCol="0">
            <a:spAutoFit/>
          </a:bodyPr>
          <a:lstStyle/>
          <a:p>
            <a:r>
              <a:rPr lang="he-IL" sz="1000" dirty="0" smtClean="0"/>
              <a:t>400</a:t>
            </a:r>
            <a:endParaRPr lang="en-US" sz="1000" dirty="0"/>
          </a:p>
        </p:txBody>
      </p:sp>
      <p:pic>
        <p:nvPicPr>
          <p:cNvPr id="8195" name="Picture 3"/>
          <p:cNvPicPr>
            <a:picLocks noChangeAspect="1" noChangeArrowheads="1"/>
          </p:cNvPicPr>
          <p:nvPr/>
        </p:nvPicPr>
        <p:blipFill>
          <a:blip r:embed="rId3" cstate="print"/>
          <a:srcRect/>
          <a:stretch>
            <a:fillRect/>
          </a:stretch>
        </p:blipFill>
        <p:spPr bwMode="auto">
          <a:xfrm>
            <a:off x="5508104" y="620688"/>
            <a:ext cx="2790825" cy="1352550"/>
          </a:xfrm>
          <a:prstGeom prst="rect">
            <a:avLst/>
          </a:prstGeom>
          <a:noFill/>
          <a:ln w="9525">
            <a:noFill/>
            <a:miter lim="800000"/>
            <a:headEnd/>
            <a:tailEnd/>
          </a:ln>
        </p:spPr>
      </p:pic>
      <p:graphicFrame>
        <p:nvGraphicFramePr>
          <p:cNvPr id="16" name="Object 15"/>
          <p:cNvGraphicFramePr>
            <a:graphicFrameLocks noChangeAspect="1"/>
          </p:cNvGraphicFramePr>
          <p:nvPr/>
        </p:nvGraphicFramePr>
        <p:xfrm>
          <a:off x="755576" y="4653136"/>
          <a:ext cx="812800" cy="444500"/>
        </p:xfrm>
        <a:graphic>
          <a:graphicData uri="http://schemas.openxmlformats.org/presentationml/2006/ole">
            <p:oleObj spid="_x0000_s8196" name="Equation" r:id="rId4" imgW="812520" imgH="444240" progId="Equation.DSMT4">
              <p:embed/>
            </p:oleObj>
          </a:graphicData>
        </a:graphic>
      </p:graphicFrame>
      <p:graphicFrame>
        <p:nvGraphicFramePr>
          <p:cNvPr id="19" name="Object 18"/>
          <p:cNvGraphicFramePr>
            <a:graphicFrameLocks noChangeAspect="1"/>
          </p:cNvGraphicFramePr>
          <p:nvPr/>
        </p:nvGraphicFramePr>
        <p:xfrm>
          <a:off x="4355976" y="4797152"/>
          <a:ext cx="139700" cy="152400"/>
        </p:xfrm>
        <a:graphic>
          <a:graphicData uri="http://schemas.openxmlformats.org/presentationml/2006/ole">
            <p:oleObj spid="_x0000_s8197" name="Equation" r:id="rId5" imgW="139680" imgH="152280" progId="Equation.DSMT4">
              <p:embed/>
            </p:oleObj>
          </a:graphicData>
        </a:graphic>
      </p:graphicFrame>
      <p:graphicFrame>
        <p:nvGraphicFramePr>
          <p:cNvPr id="20" name="Object 19"/>
          <p:cNvGraphicFramePr>
            <a:graphicFrameLocks noChangeAspect="1"/>
          </p:cNvGraphicFramePr>
          <p:nvPr/>
        </p:nvGraphicFramePr>
        <p:xfrm>
          <a:off x="5364088" y="5157192"/>
          <a:ext cx="1485900" cy="457200"/>
        </p:xfrm>
        <a:graphic>
          <a:graphicData uri="http://schemas.openxmlformats.org/presentationml/2006/ole">
            <p:oleObj spid="_x0000_s8198" name="Equation" r:id="rId6" imgW="1485720" imgH="457200" progId="Equation.DSMT4">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של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589</TotalTime>
  <Words>993</Words>
  <Application>Microsoft Office PowerPoint</Application>
  <PresentationFormat>On-screen Show (4:3)</PresentationFormat>
  <Paragraphs>90</Paragraphs>
  <Slides>9</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9</vt:i4>
      </vt:variant>
    </vt:vector>
  </HeadingPairs>
  <TitlesOfParts>
    <vt:vector size="12" baseType="lpstr">
      <vt:lpstr>ערכת נושא של Office</vt:lpstr>
      <vt:lpstr>Equation</vt:lpstr>
      <vt:lpstr>MathType 7.0 Equation</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76</cp:revision>
  <dcterms:created xsi:type="dcterms:W3CDTF">2020-10-05T06:21:59Z</dcterms:created>
  <dcterms:modified xsi:type="dcterms:W3CDTF">2020-10-07T19:34:21Z</dcterms:modified>
</cp:coreProperties>
</file>