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4713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175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833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066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488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360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110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50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1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190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726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92BBF-70AE-4A93-B62C-8F48AA892997}" type="datetimeFigureOut">
              <a:rPr lang="he-IL" smtClean="0"/>
              <a:t>כ"ה/אדר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ACCC7-B595-417F-93F3-EA80BC9F7EB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8377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9.jp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izakrossler@gmail.com" TargetMode="External"/><Relationship Id="rId3" Type="http://schemas.openxmlformats.org/officeDocument/2006/relationships/image" Target="../media/image2.jpg"/><Relationship Id="rId7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slide" Target="slide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hyperlink" Target="mailto:izakrossler@gmail.com" TargetMode="Externa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hyperlink" Target="mailto:izakrossler@gmail.com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1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6.jp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5.jpg"/><Relationship Id="rId4" Type="http://schemas.openxmlformats.org/officeDocument/2006/relationships/image" Target="../media/image9.jp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jpg"/><Relationship Id="rId7" Type="http://schemas.openxmlformats.org/officeDocument/2006/relationships/slide" Target="slide9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11" Type="http://schemas.openxmlformats.org/officeDocument/2006/relationships/hyperlink" Target="mailto:izakrossler@gmail.com" TargetMode="External"/><Relationship Id="rId5" Type="http://schemas.openxmlformats.org/officeDocument/2006/relationships/image" Target="../media/image9.jpg"/><Relationship Id="rId10" Type="http://schemas.openxmlformats.org/officeDocument/2006/relationships/image" Target="../media/image14.png"/><Relationship Id="rId4" Type="http://schemas.openxmlformats.org/officeDocument/2006/relationships/image" Target="../media/image12.jpg"/><Relationship Id="rId9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15.jpg"/><Relationship Id="rId7" Type="http://schemas.openxmlformats.org/officeDocument/2006/relationships/image" Target="../media/image6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8.jpg"/><Relationship Id="rId4" Type="http://schemas.openxmlformats.org/officeDocument/2006/relationships/image" Target="../media/image10.jpg"/><Relationship Id="rId9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7658680" y="633258"/>
            <a:ext cx="391276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e-IL" dirty="0" err="1" smtClean="0"/>
              <a:t>איבעיא</a:t>
            </a:r>
            <a:r>
              <a:rPr lang="he-IL" dirty="0" smtClean="0"/>
              <a:t> </a:t>
            </a:r>
            <a:r>
              <a:rPr lang="he-IL" dirty="0"/>
              <a:t>להו:  אשת אחי האם מן האם מהו </a:t>
            </a:r>
          </a:p>
        </p:txBody>
      </p:sp>
      <p:sp>
        <p:nvSpPr>
          <p:cNvPr id="3" name="מלבן 2"/>
          <p:cNvSpPr/>
          <p:nvPr/>
        </p:nvSpPr>
        <p:spPr>
          <a:xfrm>
            <a:off x="5669708" y="334879"/>
            <a:ext cx="111120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algn="ctr"/>
            <a:r>
              <a:rPr lang="he-IL" dirty="0"/>
              <a:t>דף כ"א  ב'</a:t>
            </a: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5057522" y="1227232"/>
            <a:ext cx="651392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e-IL" dirty="0"/>
              <a:t>אשת אחי האב מן האם, ואשת אחי האם מן האב,</a:t>
            </a:r>
          </a:p>
          <a:p>
            <a:pPr algn="ctr"/>
            <a:r>
              <a:rPr lang="he-IL" dirty="0"/>
              <a:t> </a:t>
            </a:r>
            <a:r>
              <a:rPr lang="he-IL" dirty="0" err="1"/>
              <a:t>דאיכא</a:t>
            </a:r>
            <a:r>
              <a:rPr lang="he-IL" dirty="0"/>
              <a:t> צד אב הוא </a:t>
            </a:r>
            <a:r>
              <a:rPr lang="he-IL" dirty="0" err="1"/>
              <a:t>דגזרו</a:t>
            </a:r>
            <a:r>
              <a:rPr lang="he-IL" dirty="0"/>
              <a:t> רבנן, אבל </a:t>
            </a:r>
            <a:r>
              <a:rPr lang="he-IL" dirty="0" err="1"/>
              <a:t>היכא</a:t>
            </a:r>
            <a:r>
              <a:rPr lang="he-IL" dirty="0"/>
              <a:t> </a:t>
            </a:r>
            <a:r>
              <a:rPr lang="he-IL" dirty="0" err="1"/>
              <a:t>דליכא</a:t>
            </a:r>
            <a:r>
              <a:rPr lang="he-IL" dirty="0"/>
              <a:t> צד אב לא גזרו בהו </a:t>
            </a:r>
            <a:r>
              <a:rPr lang="he-IL" dirty="0" smtClean="0"/>
              <a:t>רבנן</a:t>
            </a:r>
            <a:endParaRPr lang="he-IL" dirty="0"/>
          </a:p>
        </p:txBody>
      </p:sp>
      <p:sp>
        <p:nvSpPr>
          <p:cNvPr id="5" name="TextBox 4">
            <a:hlinkClick r:id="rId4" action="ppaction://hlinksldjump"/>
            <a:extLst>
              <a:ext uri="{FF2B5EF4-FFF2-40B4-BE49-F238E27FC236}">
                <a16:creationId xmlns:a16="http://schemas.microsoft.com/office/drawing/2014/main" id="{6B95BEE9-DFD2-4732-BB8D-56FAA60AC3F3}"/>
              </a:ext>
            </a:extLst>
          </p:cNvPr>
          <p:cNvSpPr txBox="1"/>
          <p:nvPr/>
        </p:nvSpPr>
        <p:spPr>
          <a:xfrm>
            <a:off x="5669708" y="2116866"/>
            <a:ext cx="586337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 smtClean="0"/>
              <a:t>אמר </a:t>
            </a:r>
            <a:r>
              <a:rPr lang="he-IL" dirty="0"/>
              <a:t>רב ספרא: היא גופה גזירה, </a:t>
            </a:r>
            <a:r>
              <a:rPr lang="he-IL" dirty="0" err="1"/>
              <a:t>ואנן</a:t>
            </a:r>
            <a:r>
              <a:rPr lang="he-IL" dirty="0"/>
              <a:t> ניקום ונגזור גזירה לגזירה ? </a:t>
            </a:r>
          </a:p>
          <a:p>
            <a:r>
              <a:rPr lang="he-IL" dirty="0"/>
              <a:t>אמר רבא: אטו </a:t>
            </a:r>
            <a:r>
              <a:rPr lang="he-IL" dirty="0" err="1"/>
              <a:t>כולהו</a:t>
            </a:r>
            <a:r>
              <a:rPr lang="he-IL" dirty="0"/>
              <a:t> לאו גזירה לגזירה </a:t>
            </a:r>
            <a:r>
              <a:rPr lang="he-IL" dirty="0" err="1"/>
              <a:t>נינהו</a:t>
            </a:r>
            <a:r>
              <a:rPr lang="he-IL" dirty="0"/>
              <a:t> ? </a:t>
            </a:r>
          </a:p>
        </p:txBody>
      </p:sp>
      <p:sp>
        <p:nvSpPr>
          <p:cNvPr id="6" name="מלבן 5">
            <a:hlinkClick r:id="rId5" action="ppaction://hlinksldjump"/>
            <a:extLst>
              <a:ext uri="{FF2B5EF4-FFF2-40B4-BE49-F238E27FC236}">
                <a16:creationId xmlns:a16="http://schemas.microsoft.com/office/drawing/2014/main" id="{D4A5F165-1AAB-4CCE-AAE5-1ED0A751468A}"/>
              </a:ext>
            </a:extLst>
          </p:cNvPr>
          <p:cNvSpPr/>
          <p:nvPr/>
        </p:nvSpPr>
        <p:spPr>
          <a:xfrm>
            <a:off x="7318889" y="3006500"/>
            <a:ext cx="421419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e-IL" dirty="0" smtClean="0"/>
              <a:t>אשת </a:t>
            </a:r>
            <a:r>
              <a:rPr lang="he-IL" dirty="0"/>
              <a:t>אביו </a:t>
            </a:r>
            <a:r>
              <a:rPr lang="he-IL" dirty="0" err="1"/>
              <a:t>ערוה</a:t>
            </a:r>
            <a:r>
              <a:rPr lang="he-IL" dirty="0"/>
              <a:t>,  אשת אבי אביו שניה,</a:t>
            </a:r>
          </a:p>
          <a:p>
            <a:r>
              <a:rPr lang="he-IL" dirty="0"/>
              <a:t> וגזרו על אשת אבי אמו משום אשת אבי אביו </a:t>
            </a:r>
          </a:p>
        </p:txBody>
      </p:sp>
      <p:sp>
        <p:nvSpPr>
          <p:cNvPr id="7" name="מלבן 6">
            <a:hlinkClick r:id="rId6" action="ppaction://hlinksldjump"/>
            <a:extLst>
              <a:ext uri="{FF2B5EF4-FFF2-40B4-BE49-F238E27FC236}">
                <a16:creationId xmlns:a16="http://schemas.microsoft.com/office/drawing/2014/main" id="{05C20AF1-46CC-4C42-BACF-6FACDF127295}"/>
              </a:ext>
            </a:extLst>
          </p:cNvPr>
          <p:cNvSpPr/>
          <p:nvPr/>
        </p:nvSpPr>
        <p:spPr>
          <a:xfrm>
            <a:off x="6341568" y="3887598"/>
            <a:ext cx="522987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e-IL" dirty="0" smtClean="0"/>
              <a:t>אשת </a:t>
            </a:r>
            <a:r>
              <a:rPr lang="he-IL" dirty="0"/>
              <a:t>אחי האב מן האב </a:t>
            </a:r>
            <a:r>
              <a:rPr lang="he-IL" dirty="0" err="1"/>
              <a:t>ערוה</a:t>
            </a:r>
            <a:r>
              <a:rPr lang="he-IL" dirty="0"/>
              <a:t> אשת אחי האב מן האם שניה וגזרו על אשת אחי האם מן האב משום אשת אחי האב מן האם וטעמא מאי משום שכולם קוראים להם "בית הדוד</a:t>
            </a:r>
            <a:r>
              <a:rPr lang="he-IL" dirty="0" smtClean="0"/>
              <a:t>"</a:t>
            </a:r>
            <a:endParaRPr lang="he-IL" dirty="0"/>
          </a:p>
        </p:txBody>
      </p:sp>
      <p:sp>
        <p:nvSpPr>
          <p:cNvPr id="8" name="מלבן 7">
            <a:hlinkClick r:id="rId7" action="ppaction://hlinksldjump"/>
            <a:extLst>
              <a:ext uri="{FF2B5EF4-FFF2-40B4-BE49-F238E27FC236}">
                <a16:creationId xmlns:a16="http://schemas.microsoft.com/office/drawing/2014/main" id="{DE871852-85C6-4A59-B595-442EEFB2AA55}"/>
              </a:ext>
            </a:extLst>
          </p:cNvPr>
          <p:cNvSpPr/>
          <p:nvPr/>
        </p:nvSpPr>
        <p:spPr>
          <a:xfrm>
            <a:off x="6133244" y="5020535"/>
            <a:ext cx="551290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תא </a:t>
            </a:r>
            <a:r>
              <a:rPr lang="he-IL" dirty="0"/>
              <a:t>שמע: </a:t>
            </a:r>
            <a:r>
              <a:rPr lang="he-IL" dirty="0" err="1"/>
              <a:t>דכי</a:t>
            </a:r>
            <a:r>
              <a:rPr lang="he-IL" dirty="0"/>
              <a:t> אתא רב יהודה בר </a:t>
            </a:r>
            <a:r>
              <a:rPr lang="he-IL" dirty="0" err="1"/>
              <a:t>שילא</a:t>
            </a:r>
            <a:r>
              <a:rPr lang="he-IL" dirty="0"/>
              <a:t> אמר: אמרי </a:t>
            </a:r>
            <a:r>
              <a:rPr lang="he-IL" dirty="0" err="1"/>
              <a:t>במערבא</a:t>
            </a:r>
            <a:r>
              <a:rPr lang="he-IL" dirty="0"/>
              <a:t>: </a:t>
            </a:r>
          </a:p>
          <a:p>
            <a:r>
              <a:rPr lang="he-IL" dirty="0"/>
              <a:t>כל שבנקבה </a:t>
            </a:r>
            <a:r>
              <a:rPr lang="he-IL" dirty="0" err="1"/>
              <a:t>ערוה</a:t>
            </a:r>
            <a:r>
              <a:rPr lang="he-IL" dirty="0"/>
              <a:t>, בזכר גזרו על אשתו משום שניה </a:t>
            </a:r>
          </a:p>
        </p:txBody>
      </p:sp>
      <p:sp>
        <p:nvSpPr>
          <p:cNvPr id="9" name="מלבן 8">
            <a:hlinkClick r:id="rId8" action="ppaction://hlinksldjump"/>
          </p:cNvPr>
          <p:cNvSpPr/>
          <p:nvPr/>
        </p:nvSpPr>
        <p:spPr>
          <a:xfrm>
            <a:off x="6465194" y="5876474"/>
            <a:ext cx="518096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 </a:t>
            </a:r>
            <a:r>
              <a:rPr lang="he-IL" dirty="0" err="1"/>
              <a:t>דכל</a:t>
            </a:r>
            <a:r>
              <a:rPr lang="he-IL" dirty="0"/>
              <a:t> שבנקבה </a:t>
            </a:r>
            <a:r>
              <a:rPr lang="he-IL" dirty="0" err="1"/>
              <a:t>ערוה</a:t>
            </a:r>
            <a:r>
              <a:rPr lang="he-IL" dirty="0"/>
              <a:t>, </a:t>
            </a:r>
            <a:r>
              <a:rPr lang="he-IL" dirty="0" smtClean="0"/>
              <a:t> בזכר </a:t>
            </a:r>
            <a:r>
              <a:rPr lang="he-IL" dirty="0"/>
              <a:t>גזרו על אשתו משום שניה</a:t>
            </a:r>
          </a:p>
        </p:txBody>
      </p:sp>
      <p:sp>
        <p:nvSpPr>
          <p:cNvPr id="10" name="מלבן 9">
            <a:hlinkClick r:id="rId9" action="ppaction://hlinksldjump"/>
          </p:cNvPr>
          <p:cNvSpPr/>
          <p:nvPr/>
        </p:nvSpPr>
        <p:spPr>
          <a:xfrm>
            <a:off x="8757634" y="6411809"/>
            <a:ext cx="303941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e-IL" dirty="0">
                <a:hlinkClick r:id="rId9" action="ppaction://hlinksldjump"/>
              </a:rPr>
              <a:t>שלח ליה ר' </a:t>
            </a:r>
            <a:r>
              <a:rPr lang="he-IL" dirty="0" err="1">
                <a:hlinkClick r:id="rId9" action="ppaction://hlinksldjump"/>
              </a:rPr>
              <a:t>משרשיא</a:t>
            </a:r>
            <a:r>
              <a:rPr lang="he-IL" dirty="0">
                <a:hlinkClick r:id="rId9" action="ppaction://hlinksldjump"/>
              </a:rPr>
              <a:t> </a:t>
            </a:r>
            <a:r>
              <a:rPr lang="he-IL" dirty="0" err="1">
                <a:hlinkClick r:id="rId9" action="ppaction://hlinksldjump"/>
              </a:rPr>
              <a:t>מתוסנייא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4400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80D0BE-6482-459A-AAFD-F8BF86F84D69}"/>
              </a:ext>
            </a:extLst>
          </p:cNvPr>
          <p:cNvSpPr txBox="1"/>
          <p:nvPr/>
        </p:nvSpPr>
        <p:spPr>
          <a:xfrm>
            <a:off x="8541171" y="577623"/>
            <a:ext cx="152068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בת חמיו ערווה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EEA6EB5D-56C6-4261-8AAB-3C6BD2F83475}"/>
              </a:ext>
            </a:extLst>
          </p:cNvPr>
          <p:cNvGrpSpPr/>
          <p:nvPr/>
        </p:nvGrpSpPr>
        <p:grpSpPr>
          <a:xfrm>
            <a:off x="8441166" y="5170768"/>
            <a:ext cx="1104900" cy="914400"/>
            <a:chOff x="4005980" y="2911227"/>
            <a:chExt cx="1104900" cy="9144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3505D7D7-4F72-495A-BCE9-D24C6A684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980" y="2911227"/>
              <a:ext cx="1104900" cy="9144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82A4DD7-598D-46A3-B5C9-F2135C79D914}"/>
                </a:ext>
              </a:extLst>
            </p:cNvPr>
            <p:cNvSpPr txBox="1"/>
            <p:nvPr/>
          </p:nvSpPr>
          <p:spPr>
            <a:xfrm>
              <a:off x="4014274" y="3531325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E20C0072-D045-49FA-A6E5-CC9D1F3A1ED5}"/>
              </a:ext>
            </a:extLst>
          </p:cNvPr>
          <p:cNvGrpSpPr/>
          <p:nvPr/>
        </p:nvGrpSpPr>
        <p:grpSpPr>
          <a:xfrm>
            <a:off x="10972839" y="2755818"/>
            <a:ext cx="986708" cy="1003300"/>
            <a:chOff x="5011768" y="3997025"/>
            <a:chExt cx="986708" cy="10033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5F372DD0-F96F-4D80-8C62-4D39E5F51C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6BDE41B-9141-4691-AF96-D6E152A2AEC8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DDF179C4-8B7E-49F8-A2AF-93EE0986F845}"/>
              </a:ext>
            </a:extLst>
          </p:cNvPr>
          <p:cNvGrpSpPr/>
          <p:nvPr/>
        </p:nvGrpSpPr>
        <p:grpSpPr>
          <a:xfrm>
            <a:off x="7419133" y="3561137"/>
            <a:ext cx="889000" cy="889000"/>
            <a:chOff x="1327894" y="2176378"/>
            <a:chExt cx="889000" cy="8890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697F21FB-FC3F-41E4-9C89-15DB6BA414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786C6D8-5021-4AA6-900F-FA693D1B72EB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1096CDE8-64E7-452B-B3AD-45C9F1B83C60}"/>
              </a:ext>
            </a:extLst>
          </p:cNvPr>
          <p:cNvGrpSpPr/>
          <p:nvPr/>
        </p:nvGrpSpPr>
        <p:grpSpPr>
          <a:xfrm rot="18292816">
            <a:off x="10028938" y="2080963"/>
            <a:ext cx="756430" cy="1797213"/>
            <a:chOff x="8712679" y="2668192"/>
            <a:chExt cx="756430" cy="661604"/>
          </a:xfrm>
        </p:grpSpPr>
        <p:sp>
          <p:nvSpPr>
            <p:cNvPr id="13" name="חץ למטה 42">
              <a:extLst>
                <a:ext uri="{FF2B5EF4-FFF2-40B4-BE49-F238E27FC236}">
                  <a16:creationId xmlns:a16="http://schemas.microsoft.com/office/drawing/2014/main" id="{57C5C76B-B6B1-44A2-A88B-EB4309940B01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01E7426-F8C8-4B8B-A94E-C6240F3D567C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879E801E-9FD8-44D2-921F-F2D17A028419}"/>
              </a:ext>
            </a:extLst>
          </p:cNvPr>
          <p:cNvGrpSpPr/>
          <p:nvPr/>
        </p:nvGrpSpPr>
        <p:grpSpPr>
          <a:xfrm rot="3238028">
            <a:off x="7574059" y="478210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6" name="קבוצה 15">
              <a:extLst>
                <a:ext uri="{FF2B5EF4-FFF2-40B4-BE49-F238E27FC236}">
                  <a16:creationId xmlns:a16="http://schemas.microsoft.com/office/drawing/2014/main" id="{069AE208-47AD-4F0B-9594-BADA5EF5CEB2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8" name="חץ ימינה 47">
                <a:extLst>
                  <a:ext uri="{FF2B5EF4-FFF2-40B4-BE49-F238E27FC236}">
                    <a16:creationId xmlns:a16="http://schemas.microsoft.com/office/drawing/2014/main" id="{EEC66C47-B5F7-4B35-827B-A792EE77970F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B0684BA-6CE9-44EC-B1B2-04895C7E7D8B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B618469-D7E1-4017-BC59-9DBEE34EE1B4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E8A5703C-4D1F-4925-9A40-0EF588D53F61}"/>
              </a:ext>
            </a:extLst>
          </p:cNvPr>
          <p:cNvGrpSpPr/>
          <p:nvPr/>
        </p:nvGrpSpPr>
        <p:grpSpPr>
          <a:xfrm rot="2252616">
            <a:off x="8416781" y="2231343"/>
            <a:ext cx="756430" cy="1614350"/>
            <a:chOff x="8712679" y="2668192"/>
            <a:chExt cx="756430" cy="661604"/>
          </a:xfrm>
        </p:grpSpPr>
        <p:sp>
          <p:nvSpPr>
            <p:cNvPr id="21" name="חץ למטה 42">
              <a:extLst>
                <a:ext uri="{FF2B5EF4-FFF2-40B4-BE49-F238E27FC236}">
                  <a16:creationId xmlns:a16="http://schemas.microsoft.com/office/drawing/2014/main" id="{17BE8EDA-82BC-44B8-B46F-AC543CBB4B86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D7E1487-30EB-4026-95AA-FAEC6355E324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2602DC56-3701-4950-9C06-695677F08BBA}"/>
              </a:ext>
            </a:extLst>
          </p:cNvPr>
          <p:cNvSpPr txBox="1"/>
          <p:nvPr/>
        </p:nvSpPr>
        <p:spPr>
          <a:xfrm>
            <a:off x="8684338" y="3874111"/>
            <a:ext cx="232907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אסורה ליהודה </a:t>
            </a:r>
          </a:p>
          <a:p>
            <a:r>
              <a:rPr lang="he-IL" dirty="0"/>
              <a:t>משום ערוות אחות אשתו</a:t>
            </a:r>
          </a:p>
        </p:txBody>
      </p: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A6C680BA-5181-4021-AFEA-03A42DAB0401}"/>
              </a:ext>
            </a:extLst>
          </p:cNvPr>
          <p:cNvGrpSpPr/>
          <p:nvPr/>
        </p:nvGrpSpPr>
        <p:grpSpPr>
          <a:xfrm>
            <a:off x="1696948" y="2909249"/>
            <a:ext cx="889000" cy="889000"/>
            <a:chOff x="1327894" y="2176378"/>
            <a:chExt cx="889000" cy="889000"/>
          </a:xfrm>
        </p:grpSpPr>
        <p:pic>
          <p:nvPicPr>
            <p:cNvPr id="25" name="תמונה 24">
              <a:extLst>
                <a:ext uri="{FF2B5EF4-FFF2-40B4-BE49-F238E27FC236}">
                  <a16:creationId xmlns:a16="http://schemas.microsoft.com/office/drawing/2014/main" id="{D82B850B-A393-4617-BDC3-F3BC09D7C0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59C1D00-8088-497A-9A8D-C22B1DF990BE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F25DB638-1DD5-42C3-8CA1-FEDD8A75C688}"/>
              </a:ext>
            </a:extLst>
          </p:cNvPr>
          <p:cNvGrpSpPr/>
          <p:nvPr/>
        </p:nvGrpSpPr>
        <p:grpSpPr>
          <a:xfrm>
            <a:off x="4338819" y="2851726"/>
            <a:ext cx="1155700" cy="990600"/>
            <a:chOff x="7695484" y="1138474"/>
            <a:chExt cx="1155700" cy="990600"/>
          </a:xfrm>
        </p:grpSpPr>
        <p:pic>
          <p:nvPicPr>
            <p:cNvPr id="28" name="תמונה 27">
              <a:extLst>
                <a:ext uri="{FF2B5EF4-FFF2-40B4-BE49-F238E27FC236}">
                  <a16:creationId xmlns:a16="http://schemas.microsoft.com/office/drawing/2014/main" id="{4C09A77D-EE3A-4A9D-A217-4DB2439B9B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1F07172-7313-4BD4-BB5B-C44F20E19EFB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E405943A-068B-4A5F-BA83-E338DB5E8030}"/>
              </a:ext>
            </a:extLst>
          </p:cNvPr>
          <p:cNvGrpSpPr/>
          <p:nvPr/>
        </p:nvGrpSpPr>
        <p:grpSpPr>
          <a:xfrm>
            <a:off x="372355" y="4795781"/>
            <a:ext cx="939800" cy="990600"/>
            <a:chOff x="4794371" y="3098561"/>
            <a:chExt cx="939800" cy="990600"/>
          </a:xfrm>
        </p:grpSpPr>
        <p:pic>
          <p:nvPicPr>
            <p:cNvPr id="31" name="תמונה 30">
              <a:extLst>
                <a:ext uri="{FF2B5EF4-FFF2-40B4-BE49-F238E27FC236}">
                  <a16:creationId xmlns:a16="http://schemas.microsoft.com/office/drawing/2014/main" id="{165BD2DF-C188-4043-8B41-2BA2D5997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F8A7A54-6364-44C4-928A-F1A8C143220B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4F7992B7-211E-4CE8-9CFB-2A54F0387E1C}"/>
              </a:ext>
            </a:extLst>
          </p:cNvPr>
          <p:cNvGrpSpPr/>
          <p:nvPr/>
        </p:nvGrpSpPr>
        <p:grpSpPr>
          <a:xfrm>
            <a:off x="5520721" y="4817762"/>
            <a:ext cx="1274312" cy="1092200"/>
            <a:chOff x="5399538" y="2882900"/>
            <a:chExt cx="1274312" cy="1092200"/>
          </a:xfrm>
        </p:grpSpPr>
        <p:pic>
          <p:nvPicPr>
            <p:cNvPr id="34" name="תמונה 33">
              <a:extLst>
                <a:ext uri="{FF2B5EF4-FFF2-40B4-BE49-F238E27FC236}">
                  <a16:creationId xmlns:a16="http://schemas.microsoft.com/office/drawing/2014/main" id="{ED47550E-31D2-4110-AC86-FC8522CF1D2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1C07D7E-7584-4FE9-836F-263953A6B6B3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F6E40A8B-CDCB-469F-8AD1-A0C631479ADD}"/>
              </a:ext>
            </a:extLst>
          </p:cNvPr>
          <p:cNvGrpSpPr/>
          <p:nvPr/>
        </p:nvGrpSpPr>
        <p:grpSpPr>
          <a:xfrm rot="2252616">
            <a:off x="2622500" y="1894063"/>
            <a:ext cx="756430" cy="1353179"/>
            <a:chOff x="8712679" y="2668192"/>
            <a:chExt cx="756430" cy="661604"/>
          </a:xfrm>
        </p:grpSpPr>
        <p:sp>
          <p:nvSpPr>
            <p:cNvPr id="37" name="חץ למטה 42">
              <a:extLst>
                <a:ext uri="{FF2B5EF4-FFF2-40B4-BE49-F238E27FC236}">
                  <a16:creationId xmlns:a16="http://schemas.microsoft.com/office/drawing/2014/main" id="{8A35A21E-5244-4486-B336-187715E27AFB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FE01DD3-DE90-49F2-B221-956A4A064EF8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D8E9CFBD-B962-47CB-8056-EEC689E8235B}"/>
              </a:ext>
            </a:extLst>
          </p:cNvPr>
          <p:cNvGrpSpPr/>
          <p:nvPr/>
        </p:nvGrpSpPr>
        <p:grpSpPr>
          <a:xfrm rot="19371733">
            <a:off x="3957736" y="2023739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0" name="חץ למטה 44">
              <a:extLst>
                <a:ext uri="{FF2B5EF4-FFF2-40B4-BE49-F238E27FC236}">
                  <a16:creationId xmlns:a16="http://schemas.microsoft.com/office/drawing/2014/main" id="{A460E882-423D-4DCC-B5E8-9ED09EE72509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946745F-F1B3-451B-B328-DFB9A3F2F5DE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35AE063F-22E9-405A-96EB-F9234ED7766F}"/>
              </a:ext>
            </a:extLst>
          </p:cNvPr>
          <p:cNvGrpSpPr/>
          <p:nvPr/>
        </p:nvGrpSpPr>
        <p:grpSpPr>
          <a:xfrm rot="13368598">
            <a:off x="4720161" y="404366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3" name="קבוצה 42">
              <a:extLst>
                <a:ext uri="{FF2B5EF4-FFF2-40B4-BE49-F238E27FC236}">
                  <a16:creationId xmlns:a16="http://schemas.microsoft.com/office/drawing/2014/main" id="{C903DA96-2C02-459E-B5A8-3198FA271CC1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5" name="חץ ימינה 47">
                <a:extLst>
                  <a:ext uri="{FF2B5EF4-FFF2-40B4-BE49-F238E27FC236}">
                    <a16:creationId xmlns:a16="http://schemas.microsoft.com/office/drawing/2014/main" id="{E25E52B3-EE6A-41BA-9EFB-9A3DBA088E91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1035191-4AA7-407A-AF21-63E018B3F531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E88B22A-F11C-4F09-90C3-AE2F40223FBC}"/>
                </a:ext>
              </a:extLst>
            </p:cNvPr>
            <p:cNvSpPr txBox="1"/>
            <p:nvPr/>
          </p:nvSpPr>
          <p:spPr>
            <a:xfrm rot="10981404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7" name="קבוצה 46">
            <a:extLst>
              <a:ext uri="{FF2B5EF4-FFF2-40B4-BE49-F238E27FC236}">
                <a16:creationId xmlns:a16="http://schemas.microsoft.com/office/drawing/2014/main" id="{6249A0A6-CCA6-485C-BDFD-56B4C3C89C82}"/>
              </a:ext>
            </a:extLst>
          </p:cNvPr>
          <p:cNvGrpSpPr/>
          <p:nvPr/>
        </p:nvGrpSpPr>
        <p:grpSpPr>
          <a:xfrm rot="7664270">
            <a:off x="692124" y="4074969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8" name="קבוצה 47">
              <a:extLst>
                <a:ext uri="{FF2B5EF4-FFF2-40B4-BE49-F238E27FC236}">
                  <a16:creationId xmlns:a16="http://schemas.microsoft.com/office/drawing/2014/main" id="{C5CF1C81-100E-4671-B684-A663DED179F1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0" name="חץ ימינה 47">
                <a:extLst>
                  <a:ext uri="{FF2B5EF4-FFF2-40B4-BE49-F238E27FC236}">
                    <a16:creationId xmlns:a16="http://schemas.microsoft.com/office/drawing/2014/main" id="{4088AC4E-8570-4B98-81AB-3765B2A54876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E5B994F-9896-4533-9A85-6AD779A73FFE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61D75B3-CB9B-4C98-9664-9785E83AC01D}"/>
                </a:ext>
              </a:extLst>
            </p:cNvPr>
            <p:cNvSpPr txBox="1"/>
            <p:nvPr/>
          </p:nvSpPr>
          <p:spPr>
            <a:xfrm rot="10852126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2" name="קשת מלאה 51">
            <a:extLst>
              <a:ext uri="{FF2B5EF4-FFF2-40B4-BE49-F238E27FC236}">
                <a16:creationId xmlns:a16="http://schemas.microsoft.com/office/drawing/2014/main" id="{D8C95D0B-D01E-4DDA-B5FB-E42ADDE16802}"/>
              </a:ext>
            </a:extLst>
          </p:cNvPr>
          <p:cNvSpPr/>
          <p:nvPr/>
        </p:nvSpPr>
        <p:spPr>
          <a:xfrm rot="10800000">
            <a:off x="699969" y="4878465"/>
            <a:ext cx="5291808" cy="1680025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20A7680-FED1-47D5-8E04-6DC0498E9C98}"/>
              </a:ext>
            </a:extLst>
          </p:cNvPr>
          <p:cNvSpPr txBox="1"/>
          <p:nvPr/>
        </p:nvSpPr>
        <p:spPr>
          <a:xfrm>
            <a:off x="1639583" y="6057981"/>
            <a:ext cx="311658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לאה היא אשת בן חמיו  של לוי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D924155-7319-4611-B7A0-48C3E72298E0}"/>
              </a:ext>
            </a:extLst>
          </p:cNvPr>
          <p:cNvSpPr txBox="1"/>
          <p:nvPr/>
        </p:nvSpPr>
        <p:spPr>
          <a:xfrm>
            <a:off x="1632774" y="4688263"/>
            <a:ext cx="3932666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במקום דבורה </a:t>
            </a:r>
            <a:r>
              <a:rPr lang="he-IL" b="1" dirty="0"/>
              <a:t>בת</a:t>
            </a:r>
            <a:r>
              <a:rPr lang="he-IL" dirty="0"/>
              <a:t> חמותו האסורה ליהודה, עומד שמעון </a:t>
            </a:r>
            <a:r>
              <a:rPr lang="he-IL" b="1" dirty="0"/>
              <a:t>בן</a:t>
            </a:r>
            <a:r>
              <a:rPr lang="he-IL" dirty="0"/>
              <a:t> חמיו של לוי, </a:t>
            </a:r>
          </a:p>
          <a:p>
            <a:r>
              <a:rPr lang="he-IL" dirty="0"/>
              <a:t>ואשתו מותרת</a:t>
            </a:r>
          </a:p>
        </p:txBody>
      </p:sp>
      <p:grpSp>
        <p:nvGrpSpPr>
          <p:cNvPr id="55" name="קבוצה 54">
            <a:extLst>
              <a:ext uri="{FF2B5EF4-FFF2-40B4-BE49-F238E27FC236}">
                <a16:creationId xmlns:a16="http://schemas.microsoft.com/office/drawing/2014/main" id="{843AB9F6-6278-44BC-8DBC-4E4B6E324A9F}"/>
              </a:ext>
            </a:extLst>
          </p:cNvPr>
          <p:cNvGrpSpPr/>
          <p:nvPr/>
        </p:nvGrpSpPr>
        <p:grpSpPr>
          <a:xfrm>
            <a:off x="8974781" y="1255276"/>
            <a:ext cx="939800" cy="990600"/>
            <a:chOff x="4794371" y="3098561"/>
            <a:chExt cx="939800" cy="990600"/>
          </a:xfrm>
        </p:grpSpPr>
        <p:pic>
          <p:nvPicPr>
            <p:cNvPr id="56" name="תמונה 55">
              <a:extLst>
                <a:ext uri="{FF2B5EF4-FFF2-40B4-BE49-F238E27FC236}">
                  <a16:creationId xmlns:a16="http://schemas.microsoft.com/office/drawing/2014/main" id="{F33B8142-D975-42C3-B1C1-1293CAFEDCA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5DBAAB9-C661-42F6-895F-BEC5B120B0D8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sp>
        <p:nvSpPr>
          <p:cNvPr id="58" name="קשת מלאה 57">
            <a:extLst>
              <a:ext uri="{FF2B5EF4-FFF2-40B4-BE49-F238E27FC236}">
                <a16:creationId xmlns:a16="http://schemas.microsoft.com/office/drawing/2014/main" id="{796E6DFA-7527-468C-9C34-995EEF1763BF}"/>
              </a:ext>
            </a:extLst>
          </p:cNvPr>
          <p:cNvSpPr/>
          <p:nvPr/>
        </p:nvSpPr>
        <p:spPr>
          <a:xfrm rot="7868591">
            <a:off x="8506312" y="4099307"/>
            <a:ext cx="4039145" cy="1540064"/>
          </a:xfrm>
          <a:prstGeom prst="blockArc">
            <a:avLst>
              <a:gd name="adj1" fmla="val 10178239"/>
              <a:gd name="adj2" fmla="val 576006"/>
              <a:gd name="adj3" fmla="val 1094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C25BB6A-E438-4C20-ABEB-B6B94DAFC9E4}"/>
              </a:ext>
            </a:extLst>
          </p:cNvPr>
          <p:cNvSpPr txBox="1"/>
          <p:nvPr/>
        </p:nvSpPr>
        <p:spPr>
          <a:xfrm rot="18523018">
            <a:off x="9542516" y="5022182"/>
            <a:ext cx="268729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דבורה בת חמיו של יהודה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AA33A8C-EBF6-4E4C-A88E-DE19DD963038}"/>
              </a:ext>
            </a:extLst>
          </p:cNvPr>
          <p:cNvSpPr txBox="1"/>
          <p:nvPr/>
        </p:nvSpPr>
        <p:spPr>
          <a:xfrm>
            <a:off x="2445110" y="504946"/>
            <a:ext cx="230799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בן חמיו  -  מותרת</a:t>
            </a:r>
          </a:p>
        </p:txBody>
      </p:sp>
      <p:sp>
        <p:nvSpPr>
          <p:cNvPr id="61" name="מציין מיקום של תאריך 5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D535C7C-2D5E-4623-93B2-B63985575F2C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62" name="מציין מיקום של כותרת תחתונה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3" name="מציין מיקום של מספר שקופית 7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10</a:t>
            </a:fld>
            <a:endParaRPr lang="he-IL"/>
          </a:p>
        </p:txBody>
      </p:sp>
      <p:sp>
        <p:nvSpPr>
          <p:cNvPr id="64" name="לחצן פעולה: בית 63">
            <a:hlinkClick r:id="" action="ppaction://hlinkshowjump?jump=firstslide" highlightClick="1"/>
          </p:cNvPr>
          <p:cNvSpPr/>
          <p:nvPr/>
        </p:nvSpPr>
        <p:spPr>
          <a:xfrm>
            <a:off x="319134" y="1421590"/>
            <a:ext cx="507864" cy="6747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5" name="מחבר חץ ישר 64"/>
          <p:cNvCxnSpPr>
            <a:endCxn id="8" idx="0"/>
          </p:cNvCxnSpPr>
          <p:nvPr/>
        </p:nvCxnSpPr>
        <p:spPr>
          <a:xfrm flipV="1">
            <a:off x="5421000" y="3391542"/>
            <a:ext cx="5883536" cy="14302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קבוצה 65">
            <a:extLst>
              <a:ext uri="{FF2B5EF4-FFF2-40B4-BE49-F238E27FC236}">
                <a16:creationId xmlns:a16="http://schemas.microsoft.com/office/drawing/2014/main" id="{EEA6EB5D-56C6-4261-8AAB-3C6BD2F83475}"/>
              </a:ext>
            </a:extLst>
          </p:cNvPr>
          <p:cNvGrpSpPr/>
          <p:nvPr/>
        </p:nvGrpSpPr>
        <p:grpSpPr>
          <a:xfrm>
            <a:off x="3220813" y="1099085"/>
            <a:ext cx="1104900" cy="914400"/>
            <a:chOff x="4005980" y="2911227"/>
            <a:chExt cx="1104900" cy="914400"/>
          </a:xfrm>
        </p:grpSpPr>
        <p:pic>
          <p:nvPicPr>
            <p:cNvPr id="67" name="תמונה 66">
              <a:extLst>
                <a:ext uri="{FF2B5EF4-FFF2-40B4-BE49-F238E27FC236}">
                  <a16:creationId xmlns:a16="http://schemas.microsoft.com/office/drawing/2014/main" id="{3505D7D7-4F72-495A-BCE9-D24C6A684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980" y="2911227"/>
              <a:ext cx="1104900" cy="914400"/>
            </a:xfrm>
            <a:prstGeom prst="rect">
              <a:avLst/>
            </a:prstGeom>
          </p:spPr>
        </p:pic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A82A4DD7-598D-46A3-B5C9-F2135C79D914}"/>
                </a:ext>
              </a:extLst>
            </p:cNvPr>
            <p:cNvSpPr txBox="1"/>
            <p:nvPr/>
          </p:nvSpPr>
          <p:spPr>
            <a:xfrm>
              <a:off x="4014274" y="3531325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452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250"/>
                            </p:stCondLst>
                            <p:childTnLst>
                              <p:par>
                                <p:cTn id="4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5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50"/>
                            </p:stCondLst>
                            <p:childTnLst>
                              <p:par>
                                <p:cTn id="73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25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50"/>
                            </p:stCondLst>
                            <p:childTnLst>
                              <p:par>
                                <p:cTn id="8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750"/>
                            </p:stCondLst>
                            <p:childTnLst>
                              <p:par>
                                <p:cTn id="9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25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2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2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775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52" grpId="0" animBg="1"/>
      <p:bldP spid="53" grpId="0" animBg="1"/>
      <p:bldP spid="54" grpId="0" animBg="1"/>
      <p:bldP spid="58" grpId="0" animBg="1"/>
      <p:bldP spid="59" grpId="0" animBg="1"/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11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349584" y="-71588"/>
            <a:ext cx="4784437" cy="11387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400" dirty="0"/>
              <a:t>דף </a:t>
            </a:r>
            <a:r>
              <a:rPr lang="he-IL" sz="1400" dirty="0" err="1"/>
              <a:t>כא</a:t>
            </a:r>
            <a:r>
              <a:rPr lang="he-IL" sz="1400" dirty="0"/>
              <a:t>  ב</a:t>
            </a:r>
          </a:p>
          <a:p>
            <a:r>
              <a:rPr lang="he-IL" dirty="0"/>
              <a:t>והא </a:t>
            </a:r>
            <a:r>
              <a:rPr lang="he-IL" dirty="0" err="1"/>
              <a:t>דרב</a:t>
            </a:r>
            <a:r>
              <a:rPr lang="he-IL" dirty="0"/>
              <a:t> יהודה בר </a:t>
            </a:r>
            <a:r>
              <a:rPr lang="he-IL" dirty="0" err="1"/>
              <a:t>שילא</a:t>
            </a:r>
            <a:r>
              <a:rPr lang="he-IL" dirty="0"/>
              <a:t> </a:t>
            </a:r>
            <a:r>
              <a:rPr lang="he-IL" dirty="0" err="1"/>
              <a:t>לאתויי</a:t>
            </a:r>
            <a:r>
              <a:rPr lang="he-IL" dirty="0"/>
              <a:t> מאי ?</a:t>
            </a:r>
          </a:p>
          <a:p>
            <a:r>
              <a:rPr lang="he-IL" dirty="0"/>
              <a:t>לאו </a:t>
            </a:r>
            <a:r>
              <a:rPr lang="he-IL" dirty="0" err="1"/>
              <a:t>לאתויי</a:t>
            </a:r>
            <a:r>
              <a:rPr lang="he-IL" dirty="0"/>
              <a:t> אשת אחי האם מן האם ?</a:t>
            </a:r>
          </a:p>
          <a:p>
            <a:r>
              <a:rPr lang="he-IL" dirty="0"/>
              <a:t> </a:t>
            </a:r>
            <a:r>
              <a:rPr lang="he-IL" dirty="0" err="1"/>
              <a:t>דכל</a:t>
            </a:r>
            <a:r>
              <a:rPr lang="he-IL" dirty="0"/>
              <a:t> שבנקבה </a:t>
            </a:r>
            <a:r>
              <a:rPr lang="he-IL" dirty="0" err="1"/>
              <a:t>ערוה</a:t>
            </a:r>
            <a:r>
              <a:rPr lang="he-IL" dirty="0"/>
              <a:t>, בזכר גזרו על אשתו משום שניה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8644214" y="1054415"/>
            <a:ext cx="1274312" cy="1092200"/>
            <a:chOff x="5399538" y="2882900"/>
            <a:chExt cx="1274312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9979828" y="3028512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7347953" y="2858895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10028251" y="5279153"/>
            <a:ext cx="1213824" cy="1034941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 rot="2073407">
            <a:off x="8295307" y="2058713"/>
            <a:ext cx="756430" cy="1320641"/>
            <a:chOff x="8712679" y="2668192"/>
            <a:chExt cx="756430" cy="661604"/>
          </a:xfrm>
        </p:grpSpPr>
        <p:sp>
          <p:nvSpPr>
            <p:cNvPr id="19" name="חץ למטה 1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18973701">
            <a:off x="9334807" y="2092606"/>
            <a:ext cx="756430" cy="1334573"/>
            <a:chOff x="8712679" y="2668192"/>
            <a:chExt cx="756430" cy="661604"/>
          </a:xfrm>
        </p:grpSpPr>
        <p:sp>
          <p:nvSpPr>
            <p:cNvPr id="22" name="חץ למטה 2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10231920" y="3956350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5" name="חץ למטה 2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7" name="קשת מלאה 26"/>
          <p:cNvSpPr/>
          <p:nvPr/>
        </p:nvSpPr>
        <p:spPr>
          <a:xfrm rot="13469271">
            <a:off x="7109191" y="4486429"/>
            <a:ext cx="3847146" cy="1089125"/>
          </a:xfrm>
          <a:prstGeom prst="blockArc">
            <a:avLst>
              <a:gd name="adj1" fmla="val 1060033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2621230">
            <a:off x="6791716" y="4597594"/>
            <a:ext cx="397394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לשמעון משום איסור ערווה</a:t>
            </a:r>
          </a:p>
          <a:p>
            <a:pPr algn="ctr"/>
            <a:r>
              <a:rPr lang="he-IL" dirty="0"/>
              <a:t>אחות אמו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919151" y="623966"/>
            <a:ext cx="146837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בנקבה ערווה</a:t>
            </a:r>
          </a:p>
        </p:txBody>
      </p:sp>
      <p:grpSp>
        <p:nvGrpSpPr>
          <p:cNvPr id="30" name="קבוצה 29"/>
          <p:cNvGrpSpPr/>
          <p:nvPr/>
        </p:nvGrpSpPr>
        <p:grpSpPr>
          <a:xfrm>
            <a:off x="3002905" y="899119"/>
            <a:ext cx="1274312" cy="1092200"/>
            <a:chOff x="5399538" y="2882900"/>
            <a:chExt cx="1274312" cy="10922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4359524" y="2904055"/>
            <a:ext cx="1106818" cy="927936"/>
            <a:chOff x="5473700" y="2876550"/>
            <a:chExt cx="1244600" cy="11049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36832" y="2485378"/>
            <a:ext cx="934053" cy="990600"/>
            <a:chOff x="5147576" y="4839179"/>
            <a:chExt cx="723900" cy="8890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4407947" y="5154696"/>
            <a:ext cx="1213824" cy="1034941"/>
            <a:chOff x="7695484" y="1138474"/>
            <a:chExt cx="1155700" cy="9906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 rot="4061077">
            <a:off x="2149565" y="1715008"/>
            <a:ext cx="690113" cy="10906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b="1" dirty="0">
                <a:solidFill>
                  <a:srgbClr val="FFFF00"/>
                </a:solidFill>
              </a:rPr>
              <a:t>בת</a:t>
            </a:r>
          </a:p>
        </p:txBody>
      </p:sp>
      <p:grpSp>
        <p:nvGrpSpPr>
          <p:cNvPr id="43" name="קבוצה 42"/>
          <p:cNvGrpSpPr/>
          <p:nvPr/>
        </p:nvGrpSpPr>
        <p:grpSpPr>
          <a:xfrm rot="18973701">
            <a:off x="3714503" y="1968149"/>
            <a:ext cx="756430" cy="1334573"/>
            <a:chOff x="8712679" y="2668192"/>
            <a:chExt cx="756430" cy="661604"/>
          </a:xfrm>
        </p:grpSpPr>
        <p:sp>
          <p:nvSpPr>
            <p:cNvPr id="44" name="חץ למטה 4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>
            <a:off x="4611616" y="3831893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1364872" y="351427"/>
            <a:ext cx="247639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sz="2400" dirty="0"/>
              <a:t>בזכר גזרו על אשתו</a:t>
            </a:r>
          </a:p>
        </p:txBody>
      </p:sp>
      <p:grpSp>
        <p:nvGrpSpPr>
          <p:cNvPr id="50" name="קבוצה 49"/>
          <p:cNvGrpSpPr/>
          <p:nvPr/>
        </p:nvGrpSpPr>
        <p:grpSpPr>
          <a:xfrm>
            <a:off x="1971894" y="2686898"/>
            <a:ext cx="1016000" cy="889000"/>
            <a:chOff x="4167637" y="3734998"/>
            <a:chExt cx="1016000" cy="889000"/>
          </a:xfrm>
        </p:grpSpPr>
        <p:pic>
          <p:nvPicPr>
            <p:cNvPr id="51" name="תמונה 5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53" name="קבוצה 52"/>
          <p:cNvGrpSpPr/>
          <p:nvPr/>
        </p:nvGrpSpPr>
        <p:grpSpPr>
          <a:xfrm rot="2278115">
            <a:off x="2814458" y="1981340"/>
            <a:ext cx="733126" cy="101489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5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קבוצה 55"/>
          <p:cNvGrpSpPr/>
          <p:nvPr/>
        </p:nvGrpSpPr>
        <p:grpSpPr>
          <a:xfrm rot="11852951">
            <a:off x="823255" y="2925289"/>
            <a:ext cx="1327821" cy="579987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7" name="קבוצה 5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9" name="חץ ימינה 5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 rot="10720763">
              <a:off x="5591286" y="4863475"/>
              <a:ext cx="578042" cy="19171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61" name="קשת מלאה 60"/>
          <p:cNvSpPr/>
          <p:nvPr/>
        </p:nvSpPr>
        <p:spPr>
          <a:xfrm rot="12977031">
            <a:off x="-187148" y="4424946"/>
            <a:ext cx="5754731" cy="1219473"/>
          </a:xfrm>
          <a:prstGeom prst="blockArc">
            <a:avLst>
              <a:gd name="adj1" fmla="val 1060033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 rot="2398844">
            <a:off x="136094" y="4686844"/>
            <a:ext cx="397394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לשמעון איסור שניה שהיא</a:t>
            </a:r>
          </a:p>
          <a:p>
            <a:pPr algn="ctr"/>
            <a:r>
              <a:rPr lang="he-IL" dirty="0"/>
              <a:t>אשת אחי אמו מן האם</a:t>
            </a:r>
          </a:p>
        </p:txBody>
      </p:sp>
      <p:sp>
        <p:nvSpPr>
          <p:cNvPr id="63" name="לחצן פעולה: בית 62">
            <a:hlinkClick r:id="" action="ppaction://hlinkshowjump?jump=firstslide" highlightClick="1"/>
          </p:cNvPr>
          <p:cNvSpPr/>
          <p:nvPr/>
        </p:nvSpPr>
        <p:spPr>
          <a:xfrm>
            <a:off x="392884" y="5606473"/>
            <a:ext cx="573991" cy="5831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92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25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5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49" grpId="0" animBg="1"/>
      <p:bldP spid="61" grpId="0" animBg="1"/>
      <p:bldP spid="6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4608439" y="167549"/>
            <a:ext cx="3205019" cy="11079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200" dirty="0"/>
              <a:t>דף </a:t>
            </a:r>
            <a:r>
              <a:rPr lang="he-IL" sz="1200" dirty="0" err="1"/>
              <a:t>כא</a:t>
            </a:r>
            <a:r>
              <a:rPr lang="he-IL" sz="1200" dirty="0"/>
              <a:t>  ב</a:t>
            </a:r>
          </a:p>
          <a:p>
            <a:pPr algn="ctr"/>
            <a:r>
              <a:rPr lang="he-IL" dirty="0"/>
              <a:t>שלח ליה ר' </a:t>
            </a:r>
            <a:r>
              <a:rPr lang="he-IL" dirty="0" err="1"/>
              <a:t>משרשיא</a:t>
            </a:r>
            <a:r>
              <a:rPr lang="he-IL" dirty="0"/>
              <a:t> </a:t>
            </a:r>
            <a:r>
              <a:rPr lang="he-IL" dirty="0" err="1" smtClean="0"/>
              <a:t>מתוסנייא</a:t>
            </a:r>
            <a:endParaRPr lang="he-IL" dirty="0" smtClean="0"/>
          </a:p>
          <a:p>
            <a:pPr algn="ctr"/>
            <a:r>
              <a:rPr lang="he-IL" dirty="0" smtClean="0"/>
              <a:t>אשת אחי אבי האב מהו ?</a:t>
            </a:r>
          </a:p>
          <a:p>
            <a:pPr algn="ctr"/>
            <a:r>
              <a:rPr lang="he-IL" dirty="0" smtClean="0"/>
              <a:t>אחות אבי האב מהו ?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8433750" y="721547"/>
            <a:ext cx="258618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אשת אחי אבי האב מהו ?</a:t>
            </a:r>
          </a:p>
        </p:txBody>
      </p:sp>
      <p:grpSp>
        <p:nvGrpSpPr>
          <p:cNvPr id="7" name="קבוצה 6"/>
          <p:cNvGrpSpPr/>
          <p:nvPr/>
        </p:nvGrpSpPr>
        <p:grpSpPr>
          <a:xfrm>
            <a:off x="9153596" y="1263818"/>
            <a:ext cx="1148167" cy="1092200"/>
            <a:chOff x="7741009" y="2738648"/>
            <a:chExt cx="1092200" cy="10922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9422348" y="4226295"/>
            <a:ext cx="939800" cy="990600"/>
            <a:chOff x="4794371" y="3098561"/>
            <a:chExt cx="939800" cy="9906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3520132" y="3377379"/>
            <a:ext cx="1170677" cy="914400"/>
            <a:chOff x="3976777" y="2893924"/>
            <a:chExt cx="1170677" cy="9144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10828509" y="5328845"/>
            <a:ext cx="1016000" cy="889000"/>
            <a:chOff x="4167637" y="3734998"/>
            <a:chExt cx="1016000" cy="889000"/>
          </a:xfrm>
        </p:grpSpPr>
        <p:pic>
          <p:nvPicPr>
            <p:cNvPr id="17" name="תמונה 1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10423016" y="2802658"/>
            <a:ext cx="1155700" cy="990600"/>
            <a:chOff x="7695484" y="1138474"/>
            <a:chExt cx="1155700" cy="990600"/>
          </a:xfrm>
        </p:grpSpPr>
        <p:pic>
          <p:nvPicPr>
            <p:cNvPr id="20" name="תמונה 1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 rot="19140542">
            <a:off x="10200464" y="5012312"/>
            <a:ext cx="722050" cy="104608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3" name="חץ למטה 2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5" name="קבוצה 24"/>
          <p:cNvGrpSpPr/>
          <p:nvPr/>
        </p:nvGrpSpPr>
        <p:grpSpPr>
          <a:xfrm rot="3149217">
            <a:off x="10197634" y="3589179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6" name="חץ למטה 2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8" name="קבוצה 27"/>
          <p:cNvGrpSpPr/>
          <p:nvPr/>
        </p:nvGrpSpPr>
        <p:grpSpPr>
          <a:xfrm rot="2477548">
            <a:off x="8848471" y="2211594"/>
            <a:ext cx="722050" cy="119937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2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/>
          <p:cNvGrpSpPr/>
          <p:nvPr/>
        </p:nvGrpSpPr>
        <p:grpSpPr>
          <a:xfrm rot="18386026">
            <a:off x="9779783" y="2157333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3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>
            <a:off x="6973012" y="4519201"/>
            <a:ext cx="889000" cy="889000"/>
            <a:chOff x="1327894" y="2176378"/>
            <a:chExt cx="889000" cy="889000"/>
          </a:xfrm>
        </p:grpSpPr>
        <p:pic>
          <p:nvPicPr>
            <p:cNvPr id="35" name="תמונה 3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17450508">
            <a:off x="7481071" y="3908847"/>
            <a:ext cx="133412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8" name="קבוצה 3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0" name="חץ ימינה 3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42" name="קשת מלאה 41"/>
          <p:cNvSpPr/>
          <p:nvPr/>
        </p:nvSpPr>
        <p:spPr>
          <a:xfrm rot="11550630">
            <a:off x="7134015" y="5575242"/>
            <a:ext cx="4731042" cy="641432"/>
          </a:xfrm>
          <a:prstGeom prst="blockArc">
            <a:avLst>
              <a:gd name="adj1" fmla="val 10651003"/>
              <a:gd name="adj2" fmla="val 110384"/>
              <a:gd name="adj3" fmla="val 3435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912572">
            <a:off x="8534988" y="5816526"/>
            <a:ext cx="148696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חנה לגד, מהו</a:t>
            </a:r>
          </a:p>
        </p:txBody>
      </p:sp>
      <p:grpSp>
        <p:nvGrpSpPr>
          <p:cNvPr id="44" name="קבוצה 43"/>
          <p:cNvGrpSpPr/>
          <p:nvPr/>
        </p:nvGrpSpPr>
        <p:grpSpPr>
          <a:xfrm>
            <a:off x="2304206" y="1406709"/>
            <a:ext cx="1148167" cy="1092200"/>
            <a:chOff x="7741009" y="2738648"/>
            <a:chExt cx="1092200" cy="1092200"/>
          </a:xfrm>
        </p:grpSpPr>
        <p:pic>
          <p:nvPicPr>
            <p:cNvPr id="45" name="תמונה 4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7599395" y="2700242"/>
            <a:ext cx="1170677" cy="914400"/>
            <a:chOff x="3976777" y="2893924"/>
            <a:chExt cx="1170677" cy="914400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2892534" y="5332438"/>
            <a:ext cx="1155700" cy="990600"/>
            <a:chOff x="7695484" y="1138474"/>
            <a:chExt cx="1155700" cy="990600"/>
          </a:xfrm>
        </p:grpSpPr>
        <p:pic>
          <p:nvPicPr>
            <p:cNvPr id="51" name="תמונה 5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53" name="קבוצה 52"/>
          <p:cNvGrpSpPr/>
          <p:nvPr/>
        </p:nvGrpSpPr>
        <p:grpSpPr>
          <a:xfrm rot="1786994">
            <a:off x="3636200" y="4304060"/>
            <a:ext cx="722050" cy="119937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5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קבוצה 55"/>
          <p:cNvGrpSpPr/>
          <p:nvPr/>
        </p:nvGrpSpPr>
        <p:grpSpPr>
          <a:xfrm rot="18386026">
            <a:off x="2963468" y="2341284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7" name="חץ למטה 5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9" name="קבוצה 58"/>
          <p:cNvGrpSpPr/>
          <p:nvPr/>
        </p:nvGrpSpPr>
        <p:grpSpPr>
          <a:xfrm>
            <a:off x="500539" y="3417942"/>
            <a:ext cx="889000" cy="889000"/>
            <a:chOff x="1327894" y="2176378"/>
            <a:chExt cx="889000" cy="889000"/>
          </a:xfrm>
        </p:grpSpPr>
        <p:pic>
          <p:nvPicPr>
            <p:cNvPr id="60" name="תמונה 5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62" name="קבוצה 61"/>
          <p:cNvGrpSpPr/>
          <p:nvPr/>
        </p:nvGrpSpPr>
        <p:grpSpPr>
          <a:xfrm rot="2933960">
            <a:off x="1664724" y="2254005"/>
            <a:ext cx="756430" cy="1386386"/>
            <a:chOff x="8712679" y="2668192"/>
            <a:chExt cx="756430" cy="661604"/>
          </a:xfrm>
        </p:grpSpPr>
        <p:sp>
          <p:nvSpPr>
            <p:cNvPr id="63" name="חץ למטה 6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5" name="קבוצה 64"/>
          <p:cNvGrpSpPr/>
          <p:nvPr/>
        </p:nvGrpSpPr>
        <p:grpSpPr>
          <a:xfrm>
            <a:off x="1335936" y="3693875"/>
            <a:ext cx="2276390" cy="583000"/>
            <a:chOff x="4777617" y="4193724"/>
            <a:chExt cx="2276390" cy="583000"/>
          </a:xfrm>
        </p:grpSpPr>
        <p:sp>
          <p:nvSpPr>
            <p:cNvPr id="66" name="חץ שמאלה-ימינה 65"/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972421" y="427642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 ואחות</a:t>
              </a:r>
            </a:p>
          </p:txBody>
        </p:sp>
      </p:grpSp>
      <p:sp>
        <p:nvSpPr>
          <p:cNvPr id="68" name="קשת מלאה 67"/>
          <p:cNvSpPr/>
          <p:nvPr/>
        </p:nvSpPr>
        <p:spPr>
          <a:xfrm rot="13218960">
            <a:off x="257695" y="4920561"/>
            <a:ext cx="3319743" cy="848173"/>
          </a:xfrm>
          <a:prstGeom prst="blockArc">
            <a:avLst>
              <a:gd name="adj1" fmla="val 10651003"/>
              <a:gd name="adj2" fmla="val 110384"/>
              <a:gd name="adj3" fmla="val 3435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 rot="1949410">
            <a:off x="953043" y="5333155"/>
            <a:ext cx="170644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חנה לשמעון, מהו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917566" y="754743"/>
            <a:ext cx="210064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אחות אבי האב מהו</a:t>
            </a:r>
          </a:p>
        </p:txBody>
      </p:sp>
      <p:sp>
        <p:nvSpPr>
          <p:cNvPr id="71" name="לחצן פעולה: בית 70">
            <a:hlinkClick r:id="" action="ppaction://hlinkshowjump?jump=firstslide" highlightClick="1"/>
          </p:cNvPr>
          <p:cNvSpPr/>
          <p:nvPr/>
        </p:nvSpPr>
        <p:spPr>
          <a:xfrm>
            <a:off x="337155" y="5675204"/>
            <a:ext cx="488623" cy="6437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863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750"/>
                            </p:stCondLst>
                            <p:childTnLst>
                              <p:par>
                                <p:cTn id="5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250"/>
                            </p:stCondLst>
                            <p:childTnLst>
                              <p:par>
                                <p:cTn id="57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25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250"/>
                            </p:stCondLst>
                            <p:childTnLst>
                              <p:par>
                                <p:cTn id="9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75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250"/>
                            </p:stCondLst>
                            <p:childTnLst>
                              <p:par>
                                <p:cTn id="104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750"/>
                            </p:stCondLst>
                            <p:childTnLst>
                              <p:par>
                                <p:cTn id="10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72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2" grpId="0" animBg="1"/>
      <p:bldP spid="43" grpId="0" animBg="1"/>
      <p:bldP spid="68" grpId="0" animBg="1"/>
      <p:bldP spid="69" grpId="0" animBg="1"/>
      <p:bldP spid="7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314249" y="227757"/>
            <a:ext cx="3865162" cy="584775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e-IL" sz="1400" dirty="0"/>
              <a:t>דף כ"א  ב'</a:t>
            </a:r>
          </a:p>
          <a:p>
            <a:r>
              <a:rPr lang="he-IL" dirty="0" err="1"/>
              <a:t>איבעיא</a:t>
            </a:r>
            <a:r>
              <a:rPr lang="he-IL" dirty="0"/>
              <a:t> להו:  אשת אחי האם מן האם מהו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3509234" y="2856181"/>
            <a:ext cx="1148167" cy="1092200"/>
            <a:chOff x="7741009" y="2738648"/>
            <a:chExt cx="1092200" cy="1092200"/>
          </a:xfrm>
        </p:grpSpPr>
        <p:pic>
          <p:nvPicPr>
            <p:cNvPr id="6" name="תמונה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1625578" y="3879950"/>
            <a:ext cx="1274312" cy="1092200"/>
            <a:chOff x="5399538" y="2882900"/>
            <a:chExt cx="1274312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6863368" y="2453807"/>
            <a:ext cx="1106818" cy="927936"/>
            <a:chOff x="5473700" y="2876550"/>
            <a:chExt cx="1244600" cy="11049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5232297" y="878623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6527504" y="4613240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 rot="18717535">
            <a:off x="6075036" y="1582148"/>
            <a:ext cx="756430" cy="1389836"/>
            <a:chOff x="8712679" y="2668192"/>
            <a:chExt cx="756430" cy="661604"/>
          </a:xfrm>
        </p:grpSpPr>
        <p:sp>
          <p:nvSpPr>
            <p:cNvPr id="21" name="חץ למטה 2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 rot="904079">
            <a:off x="7249665" y="3426370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4" name="חץ למטה 2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6" name="קבוצה 25"/>
          <p:cNvGrpSpPr/>
          <p:nvPr/>
        </p:nvGrpSpPr>
        <p:grpSpPr>
          <a:xfrm rot="2606450">
            <a:off x="4495608" y="1780806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3720359">
            <a:off x="2748640" y="3222985"/>
            <a:ext cx="756430" cy="1389836"/>
            <a:chOff x="8712679" y="2668192"/>
            <a:chExt cx="756430" cy="661604"/>
          </a:xfrm>
        </p:grpSpPr>
        <p:sp>
          <p:nvSpPr>
            <p:cNvPr id="30" name="חץ למטה 2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32" name="חץ מעוקל שמאלה 31"/>
          <p:cNvSpPr/>
          <p:nvPr/>
        </p:nvSpPr>
        <p:spPr>
          <a:xfrm rot="18108022" flipH="1">
            <a:off x="4872097" y="3542389"/>
            <a:ext cx="960829" cy="30494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92984" y="4325819"/>
            <a:ext cx="1441669" cy="646331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ראובן הוא אחי אמו של שמעון</a:t>
            </a:r>
          </a:p>
        </p:txBody>
      </p:sp>
      <p:sp>
        <p:nvSpPr>
          <p:cNvPr id="34" name="חץ מעוקל שמאלה 33"/>
          <p:cNvSpPr/>
          <p:nvPr/>
        </p:nvSpPr>
        <p:spPr>
          <a:xfrm rot="16713586" flipH="1">
            <a:off x="3927841" y="3508409"/>
            <a:ext cx="1532869" cy="501139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65016" y="5195656"/>
            <a:ext cx="3186259" cy="923330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/>
              <a:t>השאלה:</a:t>
            </a:r>
          </a:p>
          <a:p>
            <a:r>
              <a:rPr lang="he-IL" dirty="0"/>
              <a:t>האם לאה יכולה לשאת את שמעון</a:t>
            </a:r>
          </a:p>
          <a:p>
            <a:pPr algn="ctr"/>
            <a:r>
              <a:rPr lang="he-IL" dirty="0"/>
              <a:t>האם רבנן גזרו עליה</a:t>
            </a:r>
          </a:p>
        </p:txBody>
      </p:sp>
      <p:sp>
        <p:nvSpPr>
          <p:cNvPr id="36" name="TextBox 35">
            <a:hlinkClick r:id="rId7" action="ppaction://hlinksldjump"/>
            <a:extLst>
              <a:ext uri="{FF2B5EF4-FFF2-40B4-BE49-F238E27FC236}">
                <a16:creationId xmlns:a16="http://schemas.microsoft.com/office/drawing/2014/main" id="{5D214B4B-C1BE-4A3D-B1FA-5B7AF1E3026C}"/>
              </a:ext>
            </a:extLst>
          </p:cNvPr>
          <p:cNvSpPr txBox="1"/>
          <p:nvPr/>
        </p:nvSpPr>
        <p:spPr>
          <a:xfrm>
            <a:off x="4713248" y="3155749"/>
            <a:ext cx="2099676" cy="643520"/>
          </a:xfrm>
          <a:prstGeom prst="rect">
            <a:avLst/>
          </a:prstGeom>
          <a:ln w="28575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להצגת </a:t>
            </a:r>
            <a:r>
              <a:rPr lang="he-IL" dirty="0"/>
              <a:t>צדדי </a:t>
            </a:r>
            <a:r>
              <a:rPr lang="he-IL" dirty="0" smtClean="0"/>
              <a:t>השאלה הקש כאן</a:t>
            </a:r>
            <a:endParaRPr lang="he-IL" dirty="0"/>
          </a:p>
        </p:txBody>
      </p:sp>
      <p:sp>
        <p:nvSpPr>
          <p:cNvPr id="40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76969" y="6372170"/>
            <a:ext cx="2743200" cy="365125"/>
          </a:xfrm>
        </p:spPr>
        <p:txBody>
          <a:bodyPr/>
          <a:lstStyle/>
          <a:p>
            <a:fld id="{2BA78554-DEC1-48B0-AE1F-4CCA3137F889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41" name="מציין מיקום של כותרת תחתונה 27"/>
          <p:cNvSpPr>
            <a:spLocks noGrp="1"/>
          </p:cNvSpPr>
          <p:nvPr>
            <p:ph type="ftr" sz="quarter" idx="11"/>
          </p:nvPr>
        </p:nvSpPr>
        <p:spPr>
          <a:xfrm>
            <a:off x="5458041" y="6461090"/>
            <a:ext cx="4114800" cy="365125"/>
          </a:xfrm>
        </p:spPr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8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42" name="מציין מיקום של מספר שקופית 41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43" name="לחצן פעולה: בית 42">
            <a:hlinkClick r:id="" action="ppaction://hlinkshowjump?jump=firstslide" highlightClick="1"/>
          </p:cNvPr>
          <p:cNvSpPr/>
          <p:nvPr/>
        </p:nvSpPr>
        <p:spPr>
          <a:xfrm>
            <a:off x="10908145" y="5089236"/>
            <a:ext cx="512024" cy="7296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927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095903" y="532895"/>
            <a:ext cx="6513922" cy="923330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e-IL" dirty="0"/>
              <a:t>אשת אחי האב מן האם, ואשת אחי האם מן האב,</a:t>
            </a:r>
          </a:p>
          <a:p>
            <a:pPr algn="ctr"/>
            <a:r>
              <a:rPr lang="he-IL" dirty="0"/>
              <a:t> </a:t>
            </a:r>
            <a:r>
              <a:rPr lang="he-IL" dirty="0" err="1"/>
              <a:t>דאיכא</a:t>
            </a:r>
            <a:r>
              <a:rPr lang="he-IL" dirty="0"/>
              <a:t> צד אב הוא </a:t>
            </a:r>
            <a:r>
              <a:rPr lang="he-IL" dirty="0" err="1"/>
              <a:t>דגזרו</a:t>
            </a:r>
            <a:r>
              <a:rPr lang="he-IL" dirty="0"/>
              <a:t> רבנן, אבל </a:t>
            </a:r>
            <a:r>
              <a:rPr lang="he-IL" dirty="0" err="1"/>
              <a:t>היכא</a:t>
            </a:r>
            <a:r>
              <a:rPr lang="he-IL" dirty="0"/>
              <a:t> </a:t>
            </a:r>
            <a:r>
              <a:rPr lang="he-IL" dirty="0" err="1"/>
              <a:t>דליכא</a:t>
            </a:r>
            <a:r>
              <a:rPr lang="he-IL" dirty="0"/>
              <a:t> צד אב לא גזרו בהו רבנן או </a:t>
            </a:r>
            <a:r>
              <a:rPr lang="he-IL" dirty="0" err="1"/>
              <a:t>דלמא</a:t>
            </a:r>
            <a:r>
              <a:rPr lang="he-IL" dirty="0"/>
              <a:t> לא שנא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77F083-83A3-4ACA-8D15-83B1405AC1BE}"/>
              </a:ext>
            </a:extLst>
          </p:cNvPr>
          <p:cNvSpPr txBox="1"/>
          <p:nvPr/>
        </p:nvSpPr>
        <p:spPr>
          <a:xfrm>
            <a:off x="9753814" y="1225825"/>
            <a:ext cx="2308440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אחי האב מן האם</a:t>
            </a:r>
          </a:p>
        </p:txBody>
      </p: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2B09FA52-CC9D-4C54-8DAA-DFFCA8AC1114}"/>
              </a:ext>
            </a:extLst>
          </p:cNvPr>
          <p:cNvGrpSpPr/>
          <p:nvPr/>
        </p:nvGrpSpPr>
        <p:grpSpPr>
          <a:xfrm>
            <a:off x="11037433" y="4056012"/>
            <a:ext cx="1148167" cy="1092200"/>
            <a:chOff x="7741009" y="2738648"/>
            <a:chExt cx="1092200" cy="1092200"/>
          </a:xfrm>
        </p:grpSpPr>
        <p:pic>
          <p:nvPicPr>
            <p:cNvPr id="9" name="תמונה 8">
              <a:extLst>
                <a:ext uri="{FF2B5EF4-FFF2-40B4-BE49-F238E27FC236}">
                  <a16:creationId xmlns:a16="http://schemas.microsoft.com/office/drawing/2014/main" id="{DB92D776-43E8-4C65-BE69-4BC632D912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4306C43-E4B2-4182-9D53-CA6B851ED51F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4AC49C6E-0743-49CD-9157-C74078CF9DE6}"/>
              </a:ext>
            </a:extLst>
          </p:cNvPr>
          <p:cNvGrpSpPr/>
          <p:nvPr/>
        </p:nvGrpSpPr>
        <p:grpSpPr>
          <a:xfrm>
            <a:off x="10111363" y="5750620"/>
            <a:ext cx="939800" cy="990600"/>
            <a:chOff x="4794371" y="3098561"/>
            <a:chExt cx="939800" cy="990600"/>
          </a:xfrm>
        </p:grpSpPr>
        <p:pic>
          <p:nvPicPr>
            <p:cNvPr id="12" name="תמונה 11">
              <a:extLst>
                <a:ext uri="{FF2B5EF4-FFF2-40B4-BE49-F238E27FC236}">
                  <a16:creationId xmlns:a16="http://schemas.microsoft.com/office/drawing/2014/main" id="{B25756B3-D080-488F-803B-76923810E0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4C06DC4-CCFF-4F21-ABF1-67215AC817D1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E5BA08C0-24C0-468C-8013-61128EC4311A}"/>
              </a:ext>
            </a:extLst>
          </p:cNvPr>
          <p:cNvGrpSpPr/>
          <p:nvPr/>
        </p:nvGrpSpPr>
        <p:grpSpPr>
          <a:xfrm>
            <a:off x="10113614" y="1921581"/>
            <a:ext cx="1106818" cy="927936"/>
            <a:chOff x="5473700" y="2876550"/>
            <a:chExt cx="1244600" cy="1104900"/>
          </a:xfrm>
        </p:grpSpPr>
        <p:pic>
          <p:nvPicPr>
            <p:cNvPr id="15" name="תמונה 14">
              <a:extLst>
                <a:ext uri="{FF2B5EF4-FFF2-40B4-BE49-F238E27FC236}">
                  <a16:creationId xmlns:a16="http://schemas.microsoft.com/office/drawing/2014/main" id="{6E6844B7-F719-4248-B48C-061F2CB1FB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AC9B258-C4A7-43BD-8BBB-CCD844A8906C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022B3FBA-FDE8-4079-9B24-A2D3CDE33F12}"/>
              </a:ext>
            </a:extLst>
          </p:cNvPr>
          <p:cNvGrpSpPr/>
          <p:nvPr/>
        </p:nvGrpSpPr>
        <p:grpSpPr>
          <a:xfrm>
            <a:off x="6917424" y="2903819"/>
            <a:ext cx="934053" cy="990600"/>
            <a:chOff x="5147576" y="4839179"/>
            <a:chExt cx="723900" cy="889000"/>
          </a:xfrm>
        </p:grpSpPr>
        <p:pic>
          <p:nvPicPr>
            <p:cNvPr id="18" name="תמונה 17">
              <a:extLst>
                <a:ext uri="{FF2B5EF4-FFF2-40B4-BE49-F238E27FC236}">
                  <a16:creationId xmlns:a16="http://schemas.microsoft.com/office/drawing/2014/main" id="{81762582-93DE-40A2-A37F-A566FDA98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092F635-0745-4B4C-98C3-AFBB6F6E9C48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48B44C68-B996-47DB-8303-533A7BD352A0}"/>
              </a:ext>
            </a:extLst>
          </p:cNvPr>
          <p:cNvGrpSpPr/>
          <p:nvPr/>
        </p:nvGrpSpPr>
        <p:grpSpPr>
          <a:xfrm>
            <a:off x="8615454" y="4042514"/>
            <a:ext cx="1155700" cy="990600"/>
            <a:chOff x="7695484" y="1138474"/>
            <a:chExt cx="1155700" cy="990600"/>
          </a:xfrm>
        </p:grpSpPr>
        <p:pic>
          <p:nvPicPr>
            <p:cNvPr id="21" name="תמונה 20">
              <a:extLst>
                <a:ext uri="{FF2B5EF4-FFF2-40B4-BE49-F238E27FC236}">
                  <a16:creationId xmlns:a16="http://schemas.microsoft.com/office/drawing/2014/main" id="{EA6FB3CF-6692-4BE3-8FB1-796D452AF4B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D8E25C5-765F-4821-815E-7CBB4C083287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E6BD9CB5-64B7-405A-B304-DCBD785BC29F}"/>
              </a:ext>
            </a:extLst>
          </p:cNvPr>
          <p:cNvGrpSpPr/>
          <p:nvPr/>
        </p:nvGrpSpPr>
        <p:grpSpPr>
          <a:xfrm rot="1532447">
            <a:off x="7477931" y="3647247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4" name="קבוצה 23">
              <a:extLst>
                <a:ext uri="{FF2B5EF4-FFF2-40B4-BE49-F238E27FC236}">
                  <a16:creationId xmlns:a16="http://schemas.microsoft.com/office/drawing/2014/main" id="{7C7145FD-9348-43C9-A55B-E2D9FA3FF548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6" name="חץ ימינה 47">
                <a:extLst>
                  <a:ext uri="{FF2B5EF4-FFF2-40B4-BE49-F238E27FC236}">
                    <a16:creationId xmlns:a16="http://schemas.microsoft.com/office/drawing/2014/main" id="{B181113D-9839-461C-B746-341753A80C5D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5D374A2-CD95-4738-8FB5-3515DA206A5E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D657ED1-FB19-406E-8B14-9C22573E0A38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FFCAE434-D74E-4E1B-A329-C1E718EFFFE4}"/>
              </a:ext>
            </a:extLst>
          </p:cNvPr>
          <p:cNvGrpSpPr/>
          <p:nvPr/>
        </p:nvGrpSpPr>
        <p:grpSpPr>
          <a:xfrm rot="2189601">
            <a:off x="10880536" y="4997158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44">
              <a:extLst>
                <a:ext uri="{FF2B5EF4-FFF2-40B4-BE49-F238E27FC236}">
                  <a16:creationId xmlns:a16="http://schemas.microsoft.com/office/drawing/2014/main" id="{7A8D45CA-38BC-4BD8-A337-5522A18E6FB8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1623447-BC0C-4E6A-BE9B-AB7F733E18D8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>
            <a:extLst>
              <a:ext uri="{FF2B5EF4-FFF2-40B4-BE49-F238E27FC236}">
                <a16:creationId xmlns:a16="http://schemas.microsoft.com/office/drawing/2014/main" id="{FC4A56EA-7467-4738-88E8-4BB7FBFB0EDF}"/>
              </a:ext>
            </a:extLst>
          </p:cNvPr>
          <p:cNvGrpSpPr/>
          <p:nvPr/>
        </p:nvGrpSpPr>
        <p:grpSpPr>
          <a:xfrm rot="1904844">
            <a:off x="9679870" y="2880481"/>
            <a:ext cx="722050" cy="138576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44">
              <a:extLst>
                <a:ext uri="{FF2B5EF4-FFF2-40B4-BE49-F238E27FC236}">
                  <a16:creationId xmlns:a16="http://schemas.microsoft.com/office/drawing/2014/main" id="{D5E9ECB9-A323-4A1C-A911-4072A85DCE92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B64F596-DD2E-49FF-AAC7-84120F8E96D1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DCBCAAC4-D7B5-4094-BF35-6B959796F037}"/>
              </a:ext>
            </a:extLst>
          </p:cNvPr>
          <p:cNvGrpSpPr/>
          <p:nvPr/>
        </p:nvGrpSpPr>
        <p:grpSpPr>
          <a:xfrm rot="19694639">
            <a:off x="10779636" y="2883342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5" name="חץ למטה 44">
              <a:extLst>
                <a:ext uri="{FF2B5EF4-FFF2-40B4-BE49-F238E27FC236}">
                  <a16:creationId xmlns:a16="http://schemas.microsoft.com/office/drawing/2014/main" id="{E203152F-02A0-44EC-B6C8-880EC1AFA34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7C94C04-E01F-429D-BD64-DB397C0F77F0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7" name="קשת מלאה 36">
            <a:extLst>
              <a:ext uri="{FF2B5EF4-FFF2-40B4-BE49-F238E27FC236}">
                <a16:creationId xmlns:a16="http://schemas.microsoft.com/office/drawing/2014/main" id="{6CA1E585-FD0D-4BF0-9100-E896A05E3405}"/>
              </a:ext>
            </a:extLst>
          </p:cNvPr>
          <p:cNvSpPr/>
          <p:nvPr/>
        </p:nvSpPr>
        <p:spPr>
          <a:xfrm rot="13312737">
            <a:off x="6053702" y="4168790"/>
            <a:ext cx="5231027" cy="1692449"/>
          </a:xfrm>
          <a:prstGeom prst="blockArc">
            <a:avLst>
              <a:gd name="adj1" fmla="val 10614823"/>
              <a:gd name="adj2" fmla="val 300520"/>
              <a:gd name="adj3" fmla="val 2352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7AA3E8B-A1C5-4A38-96B3-7C7BF9A4AA8D}"/>
              </a:ext>
            </a:extLst>
          </p:cNvPr>
          <p:cNvSpPr txBox="1"/>
          <p:nvPr/>
        </p:nvSpPr>
        <p:spPr>
          <a:xfrm rot="2613324">
            <a:off x="6380287" y="5044537"/>
            <a:ext cx="4456677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רבקה היא אשת אחי אביו של לוי </a:t>
            </a:r>
            <a:r>
              <a:rPr lang="he-I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מן האם </a:t>
            </a:r>
            <a:r>
              <a:rPr lang="he-IL" dirty="0"/>
              <a:t>(שרה)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50A0DE-3511-4178-BA4B-971E7B79C2C9}"/>
              </a:ext>
            </a:extLst>
          </p:cNvPr>
          <p:cNvSpPr txBox="1"/>
          <p:nvPr/>
        </p:nvSpPr>
        <p:spPr>
          <a:xfrm rot="2545589">
            <a:off x="6339463" y="5340932"/>
            <a:ext cx="2954919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לכן היא אסורה ללוי משום שניה</a:t>
            </a:r>
          </a:p>
        </p:txBody>
      </p:sp>
      <p:sp>
        <p:nvSpPr>
          <p:cNvPr id="40" name="קשת מלאה 39">
            <a:extLst>
              <a:ext uri="{FF2B5EF4-FFF2-40B4-BE49-F238E27FC236}">
                <a16:creationId xmlns:a16="http://schemas.microsoft.com/office/drawing/2014/main" id="{0B596419-CDE5-460C-BC79-77F7EB979A6C}"/>
              </a:ext>
            </a:extLst>
          </p:cNvPr>
          <p:cNvSpPr/>
          <p:nvPr/>
        </p:nvSpPr>
        <p:spPr>
          <a:xfrm rot="1651941">
            <a:off x="7151238" y="2268380"/>
            <a:ext cx="2535433" cy="1918351"/>
          </a:xfrm>
          <a:prstGeom prst="blockArc">
            <a:avLst>
              <a:gd name="adj1" fmla="val 10281757"/>
              <a:gd name="adj2" fmla="val 669404"/>
              <a:gd name="adj3" fmla="val 2279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500DEB2-C51B-4870-9918-23D617697BA0}"/>
              </a:ext>
            </a:extLst>
          </p:cNvPr>
          <p:cNvSpPr txBox="1"/>
          <p:nvPr/>
        </p:nvSpPr>
        <p:spPr>
          <a:xfrm>
            <a:off x="7581020" y="2170562"/>
            <a:ext cx="2227131" cy="954107"/>
          </a:xfrm>
          <a:prstGeom prst="rect">
            <a:avLst/>
          </a:prstGeom>
          <a:ln w="38100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ויש צד אב: </a:t>
            </a:r>
          </a:p>
          <a:p>
            <a:pPr algn="ctr"/>
            <a:r>
              <a:rPr lang="he-IL" dirty="0"/>
              <a:t>רבקה היא אשת שמעון </a:t>
            </a:r>
          </a:p>
          <a:p>
            <a:pPr algn="ctr"/>
            <a:r>
              <a:rPr lang="he-IL" dirty="0"/>
              <a:t>אחי אביו של לוי</a:t>
            </a:r>
          </a:p>
        </p:txBody>
      </p: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3F57962B-A7E1-4C5B-A97A-A3EE518E4E18}"/>
              </a:ext>
            </a:extLst>
          </p:cNvPr>
          <p:cNvGrpSpPr/>
          <p:nvPr/>
        </p:nvGrpSpPr>
        <p:grpSpPr>
          <a:xfrm>
            <a:off x="9555443" y="4569379"/>
            <a:ext cx="1558754" cy="641661"/>
            <a:chOff x="4777617" y="4193724"/>
            <a:chExt cx="2276390" cy="583000"/>
          </a:xfrm>
        </p:grpSpPr>
        <p:sp>
          <p:nvSpPr>
            <p:cNvPr id="43" name="חץ שמאלה-ימינה 79">
              <a:extLst>
                <a:ext uri="{FF2B5EF4-FFF2-40B4-BE49-F238E27FC236}">
                  <a16:creationId xmlns:a16="http://schemas.microsoft.com/office/drawing/2014/main" id="{6E0DD3A5-F631-46DB-AA8D-14F6BA4025F8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947A75E-721E-4E7E-8AE4-1F606072320B}"/>
                </a:ext>
              </a:extLst>
            </p:cNvPr>
            <p:cNvSpPr txBox="1"/>
            <p:nvPr/>
          </p:nvSpPr>
          <p:spPr>
            <a:xfrm>
              <a:off x="5285954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AE622DAC-C91B-42F1-817D-B9C5FD3F6F85}"/>
              </a:ext>
            </a:extLst>
          </p:cNvPr>
          <p:cNvGrpSpPr/>
          <p:nvPr/>
        </p:nvGrpSpPr>
        <p:grpSpPr>
          <a:xfrm>
            <a:off x="1536163" y="1805445"/>
            <a:ext cx="1148167" cy="1092200"/>
            <a:chOff x="7741009" y="2738648"/>
            <a:chExt cx="1092200" cy="1092200"/>
          </a:xfrm>
        </p:grpSpPr>
        <p:pic>
          <p:nvPicPr>
            <p:cNvPr id="46" name="תמונה 45">
              <a:extLst>
                <a:ext uri="{FF2B5EF4-FFF2-40B4-BE49-F238E27FC236}">
                  <a16:creationId xmlns:a16="http://schemas.microsoft.com/office/drawing/2014/main" id="{C9CA0205-D3E6-4945-ACB4-174ACE2BC9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13209EC-32C2-4B95-B2AC-127BB738910D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8145113D-500A-4018-8694-AC0FC697545C}"/>
              </a:ext>
            </a:extLst>
          </p:cNvPr>
          <p:cNvGrpSpPr/>
          <p:nvPr/>
        </p:nvGrpSpPr>
        <p:grpSpPr>
          <a:xfrm>
            <a:off x="2753242" y="3818943"/>
            <a:ext cx="1155700" cy="990600"/>
            <a:chOff x="7695484" y="1138474"/>
            <a:chExt cx="1155700" cy="990600"/>
          </a:xfrm>
        </p:grpSpPr>
        <p:pic>
          <p:nvPicPr>
            <p:cNvPr id="49" name="תמונה 48">
              <a:extLst>
                <a:ext uri="{FF2B5EF4-FFF2-40B4-BE49-F238E27FC236}">
                  <a16:creationId xmlns:a16="http://schemas.microsoft.com/office/drawing/2014/main" id="{674327FE-190A-498D-AB16-DE28A02E2BB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400A87A-1B80-43D5-905A-2FCFC7D378FC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51" name="קבוצה 50">
            <a:extLst>
              <a:ext uri="{FF2B5EF4-FFF2-40B4-BE49-F238E27FC236}">
                <a16:creationId xmlns:a16="http://schemas.microsoft.com/office/drawing/2014/main" id="{9E7645A4-1B8A-4223-A161-A6EC06A77850}"/>
              </a:ext>
            </a:extLst>
          </p:cNvPr>
          <p:cNvGrpSpPr/>
          <p:nvPr/>
        </p:nvGrpSpPr>
        <p:grpSpPr>
          <a:xfrm>
            <a:off x="202416" y="3698510"/>
            <a:ext cx="1106818" cy="927936"/>
            <a:chOff x="5473700" y="2876550"/>
            <a:chExt cx="1244600" cy="1104900"/>
          </a:xfrm>
        </p:grpSpPr>
        <p:pic>
          <p:nvPicPr>
            <p:cNvPr id="52" name="תמונה 51">
              <a:extLst>
                <a:ext uri="{FF2B5EF4-FFF2-40B4-BE49-F238E27FC236}">
                  <a16:creationId xmlns:a16="http://schemas.microsoft.com/office/drawing/2014/main" id="{F6458E9B-3B3A-4AA1-B739-8F90B01D71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D912E62-9A53-4E82-B63B-7194ECB1084A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54" name="קבוצה 53">
            <a:extLst>
              <a:ext uri="{FF2B5EF4-FFF2-40B4-BE49-F238E27FC236}">
                <a16:creationId xmlns:a16="http://schemas.microsoft.com/office/drawing/2014/main" id="{DD2C8609-3EF1-400C-98F4-45599D111125}"/>
              </a:ext>
            </a:extLst>
          </p:cNvPr>
          <p:cNvGrpSpPr/>
          <p:nvPr/>
        </p:nvGrpSpPr>
        <p:grpSpPr>
          <a:xfrm>
            <a:off x="1052504" y="5368205"/>
            <a:ext cx="939800" cy="990600"/>
            <a:chOff x="4794371" y="3098561"/>
            <a:chExt cx="939800" cy="990600"/>
          </a:xfrm>
        </p:grpSpPr>
        <p:pic>
          <p:nvPicPr>
            <p:cNvPr id="55" name="תמונה 54">
              <a:extLst>
                <a:ext uri="{FF2B5EF4-FFF2-40B4-BE49-F238E27FC236}">
                  <a16:creationId xmlns:a16="http://schemas.microsoft.com/office/drawing/2014/main" id="{8B326AD0-87CD-4680-9282-F9F932F9AA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DE10E3F-A6CA-478D-B1B4-52B952CBAE12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7" name="קבוצה 56">
            <a:extLst>
              <a:ext uri="{FF2B5EF4-FFF2-40B4-BE49-F238E27FC236}">
                <a16:creationId xmlns:a16="http://schemas.microsoft.com/office/drawing/2014/main" id="{D59CEE26-5258-4069-8695-28F0AB2837AD}"/>
              </a:ext>
            </a:extLst>
          </p:cNvPr>
          <p:cNvGrpSpPr/>
          <p:nvPr/>
        </p:nvGrpSpPr>
        <p:grpSpPr>
          <a:xfrm>
            <a:off x="5165434" y="4352539"/>
            <a:ext cx="934053" cy="990600"/>
            <a:chOff x="5147576" y="4839179"/>
            <a:chExt cx="723900" cy="889000"/>
          </a:xfrm>
        </p:grpSpPr>
        <p:pic>
          <p:nvPicPr>
            <p:cNvPr id="58" name="תמונה 57">
              <a:extLst>
                <a:ext uri="{FF2B5EF4-FFF2-40B4-BE49-F238E27FC236}">
                  <a16:creationId xmlns:a16="http://schemas.microsoft.com/office/drawing/2014/main" id="{E5DB6C40-E4BC-4395-BE45-A2C4C151DB4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4384CF9-59AE-4701-8A2F-B15764F454AC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9161E67E-82E6-4790-91BC-F9453AFFD7D5}"/>
              </a:ext>
            </a:extLst>
          </p:cNvPr>
          <p:cNvGrpSpPr/>
          <p:nvPr/>
        </p:nvGrpSpPr>
        <p:grpSpPr>
          <a:xfrm rot="19714819">
            <a:off x="630475" y="4606107"/>
            <a:ext cx="722050" cy="99838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1" name="חץ למטה 44">
              <a:extLst>
                <a:ext uri="{FF2B5EF4-FFF2-40B4-BE49-F238E27FC236}">
                  <a16:creationId xmlns:a16="http://schemas.microsoft.com/office/drawing/2014/main" id="{664B2F31-641D-49ED-8981-8ECB102CEC9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A438A67-D5CD-4AC2-B7F4-C56FDBF98CCD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3" name="קבוצה 62">
            <a:extLst>
              <a:ext uri="{FF2B5EF4-FFF2-40B4-BE49-F238E27FC236}">
                <a16:creationId xmlns:a16="http://schemas.microsoft.com/office/drawing/2014/main" id="{11D397DF-15A2-48FC-8876-C0EF36853415}"/>
              </a:ext>
            </a:extLst>
          </p:cNvPr>
          <p:cNvGrpSpPr/>
          <p:nvPr/>
        </p:nvGrpSpPr>
        <p:grpSpPr>
          <a:xfrm rot="19351788">
            <a:off x="2229963" y="2921256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4" name="חץ למטה 44">
              <a:extLst>
                <a:ext uri="{FF2B5EF4-FFF2-40B4-BE49-F238E27FC236}">
                  <a16:creationId xmlns:a16="http://schemas.microsoft.com/office/drawing/2014/main" id="{156615E4-B5E5-4196-AC75-FA94128A9D3B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FBF6F50-0660-4AAA-8423-5F5E980A75F8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6" name="קבוצה 65">
            <a:extLst>
              <a:ext uri="{FF2B5EF4-FFF2-40B4-BE49-F238E27FC236}">
                <a16:creationId xmlns:a16="http://schemas.microsoft.com/office/drawing/2014/main" id="{58AD39BD-034B-47FE-ABD7-D7152CB3F529}"/>
              </a:ext>
            </a:extLst>
          </p:cNvPr>
          <p:cNvGrpSpPr/>
          <p:nvPr/>
        </p:nvGrpSpPr>
        <p:grpSpPr>
          <a:xfrm rot="2499682">
            <a:off x="1082498" y="2692901"/>
            <a:ext cx="756430" cy="1449519"/>
            <a:chOff x="8712679" y="2668192"/>
            <a:chExt cx="756430" cy="661604"/>
          </a:xfrm>
        </p:grpSpPr>
        <p:sp>
          <p:nvSpPr>
            <p:cNvPr id="67" name="חץ למטה 42">
              <a:extLst>
                <a:ext uri="{FF2B5EF4-FFF2-40B4-BE49-F238E27FC236}">
                  <a16:creationId xmlns:a16="http://schemas.microsoft.com/office/drawing/2014/main" id="{AC4B013D-714F-4FBF-A0EF-B0E8C675C325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E5492A1-7A69-4A0D-9DE2-37C5FEA84C98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9" name="קבוצה 68">
            <a:extLst>
              <a:ext uri="{FF2B5EF4-FFF2-40B4-BE49-F238E27FC236}">
                <a16:creationId xmlns:a16="http://schemas.microsoft.com/office/drawing/2014/main" id="{9E91A9F0-745B-4054-9BD3-FEE34D9AFC4C}"/>
              </a:ext>
            </a:extLst>
          </p:cNvPr>
          <p:cNvGrpSpPr/>
          <p:nvPr/>
        </p:nvGrpSpPr>
        <p:grpSpPr>
          <a:xfrm rot="11696249">
            <a:off x="3819037" y="4225835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70" name="קבוצה 69">
              <a:extLst>
                <a:ext uri="{FF2B5EF4-FFF2-40B4-BE49-F238E27FC236}">
                  <a16:creationId xmlns:a16="http://schemas.microsoft.com/office/drawing/2014/main" id="{A46321E0-96F8-4A50-8B31-E60C1C0D6070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72" name="חץ ימינה 47">
                <a:extLst>
                  <a:ext uri="{FF2B5EF4-FFF2-40B4-BE49-F238E27FC236}">
                    <a16:creationId xmlns:a16="http://schemas.microsoft.com/office/drawing/2014/main" id="{BE2F872E-8C73-44AB-ADCA-CCA292E85C6B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CE17D72-06C8-4733-BE78-349101C3B578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85ACA20A-E370-4C9F-84EF-05D24470540E}"/>
                </a:ext>
              </a:extLst>
            </p:cNvPr>
            <p:cNvSpPr txBox="1"/>
            <p:nvPr/>
          </p:nvSpPr>
          <p:spPr>
            <a:xfrm rot="10832599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F73CA8AE-3551-477E-8BA1-E17FAD587BDB}"/>
              </a:ext>
            </a:extLst>
          </p:cNvPr>
          <p:cNvSpPr txBox="1"/>
          <p:nvPr/>
        </p:nvSpPr>
        <p:spPr>
          <a:xfrm>
            <a:off x="461022" y="1047152"/>
            <a:ext cx="2308440" cy="646331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/>
              <a:t>אשת אחי האם </a:t>
            </a:r>
            <a:r>
              <a:rPr lang="he-IL" b="1" dirty="0"/>
              <a:t>מן האב</a:t>
            </a:r>
            <a:r>
              <a:rPr lang="he-IL" dirty="0"/>
              <a:t>, </a:t>
            </a:r>
          </a:p>
          <a:p>
            <a:pPr algn="ctr"/>
            <a:r>
              <a:rPr lang="he-IL" dirty="0"/>
              <a:t>אחי האב </a:t>
            </a:r>
            <a:r>
              <a:rPr lang="he-IL" b="1" dirty="0"/>
              <a:t>מן האם</a:t>
            </a:r>
          </a:p>
        </p:txBody>
      </p:sp>
      <p:sp>
        <p:nvSpPr>
          <p:cNvPr id="75" name="קשת מלאה 74">
            <a:extLst>
              <a:ext uri="{FF2B5EF4-FFF2-40B4-BE49-F238E27FC236}">
                <a16:creationId xmlns:a16="http://schemas.microsoft.com/office/drawing/2014/main" id="{2034C0E7-6B62-4335-9225-A4B9EAFEF78D}"/>
              </a:ext>
            </a:extLst>
          </p:cNvPr>
          <p:cNvSpPr/>
          <p:nvPr/>
        </p:nvSpPr>
        <p:spPr>
          <a:xfrm rot="9780923">
            <a:off x="1486454" y="5006698"/>
            <a:ext cx="4665831" cy="1856548"/>
          </a:xfrm>
          <a:prstGeom prst="blockArc">
            <a:avLst>
              <a:gd name="adj1" fmla="val 10614823"/>
              <a:gd name="adj2" fmla="val 300520"/>
              <a:gd name="adj3" fmla="val 2352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34D7D45-10F7-4494-9F9F-9258E86FF42A}"/>
              </a:ext>
            </a:extLst>
          </p:cNvPr>
          <p:cNvSpPr txBox="1"/>
          <p:nvPr/>
        </p:nvSpPr>
        <p:spPr>
          <a:xfrm rot="20494937">
            <a:off x="2573549" y="5616658"/>
            <a:ext cx="3747919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רבקה היא אשת אחי אמו של לוי מן האב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78E9B70-99BF-42E3-AD71-0B146DB92705}"/>
              </a:ext>
            </a:extLst>
          </p:cNvPr>
          <p:cNvSpPr txBox="1"/>
          <p:nvPr/>
        </p:nvSpPr>
        <p:spPr>
          <a:xfrm rot="20559228">
            <a:off x="3675231" y="5800399"/>
            <a:ext cx="3074354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לכן היא אסורה ללוי משום שניה</a:t>
            </a:r>
          </a:p>
        </p:txBody>
      </p:sp>
      <p:sp>
        <p:nvSpPr>
          <p:cNvPr id="78" name="קשת מלאה 77">
            <a:extLst>
              <a:ext uri="{FF2B5EF4-FFF2-40B4-BE49-F238E27FC236}">
                <a16:creationId xmlns:a16="http://schemas.microsoft.com/office/drawing/2014/main" id="{398E1A5D-CB1E-4B00-A09A-47EAB6D39F12}"/>
              </a:ext>
            </a:extLst>
          </p:cNvPr>
          <p:cNvSpPr/>
          <p:nvPr/>
        </p:nvSpPr>
        <p:spPr>
          <a:xfrm rot="479239">
            <a:off x="187796" y="2722921"/>
            <a:ext cx="6317901" cy="1918351"/>
          </a:xfrm>
          <a:prstGeom prst="blockArc">
            <a:avLst>
              <a:gd name="adj1" fmla="val 10281757"/>
              <a:gd name="adj2" fmla="val 542808"/>
              <a:gd name="adj3" fmla="val 18303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CF54762-9150-4F7A-8501-26F79CBCA0F9}"/>
              </a:ext>
            </a:extLst>
          </p:cNvPr>
          <p:cNvSpPr txBox="1"/>
          <p:nvPr/>
        </p:nvSpPr>
        <p:spPr>
          <a:xfrm>
            <a:off x="2848383" y="2433731"/>
            <a:ext cx="2227131" cy="954107"/>
          </a:xfrm>
          <a:prstGeom prst="rect">
            <a:avLst/>
          </a:prstGeom>
          <a:ln w="38100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ויש צד אב: </a:t>
            </a:r>
          </a:p>
          <a:p>
            <a:pPr algn="ctr"/>
            <a:r>
              <a:rPr lang="he-IL" dirty="0"/>
              <a:t>רבקה היא אשת שמעון </a:t>
            </a:r>
          </a:p>
          <a:p>
            <a:pPr algn="ctr"/>
            <a:r>
              <a:rPr lang="he-IL" dirty="0"/>
              <a:t>אחי אמו של לוי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E32E736-A40D-49E4-91D1-2CD1CBC19EF3}"/>
              </a:ext>
            </a:extLst>
          </p:cNvPr>
          <p:cNvSpPr txBox="1"/>
          <p:nvPr/>
        </p:nvSpPr>
        <p:spPr>
          <a:xfrm>
            <a:off x="4793316" y="1664150"/>
            <a:ext cx="3023020" cy="923330"/>
          </a:xfrm>
          <a:prstGeom prst="rect">
            <a:avLst/>
          </a:prstGeom>
          <a:ln w="38100"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השאלה:</a:t>
            </a:r>
          </a:p>
          <a:p>
            <a:r>
              <a:rPr lang="he-IL" dirty="0"/>
              <a:t>האם גזרו על אשת אחי האם מן האם משום אחי האם מן האב</a:t>
            </a:r>
          </a:p>
        </p:txBody>
      </p:sp>
      <p:sp>
        <p:nvSpPr>
          <p:cNvPr id="83" name="מציין מיקום של תאריך 3"/>
          <p:cNvSpPr txBox="1">
            <a:spLocks/>
          </p:cNvSpPr>
          <p:nvPr/>
        </p:nvSpPr>
        <p:spPr>
          <a:xfrm>
            <a:off x="8763000" y="65087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C7E047-B097-427A-AA70-934634BA574D}" type="datetime4">
              <a:rPr lang="he-IL" smtClean="0"/>
              <a:pPr/>
              <a:t>כ"ה.אדר ב.תשפ"ב</a:t>
            </a:fld>
            <a:endParaRPr lang="he-IL"/>
          </a:p>
        </p:txBody>
      </p:sp>
      <p:sp>
        <p:nvSpPr>
          <p:cNvPr id="84" name="מציין מיקום של מספר שקופית 21"/>
          <p:cNvSpPr txBox="1">
            <a:spLocks/>
          </p:cNvSpPr>
          <p:nvPr/>
        </p:nvSpPr>
        <p:spPr>
          <a:xfrm>
            <a:off x="990600" y="65087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/>
          </a:p>
        </p:txBody>
      </p:sp>
      <p:grpSp>
        <p:nvGrpSpPr>
          <p:cNvPr id="85" name="קבוצה 84">
            <a:extLst>
              <a:ext uri="{FF2B5EF4-FFF2-40B4-BE49-F238E27FC236}">
                <a16:creationId xmlns:a16="http://schemas.microsoft.com/office/drawing/2014/main" id="{3F57962B-A7E1-4C5B-A97A-A3EE518E4E18}"/>
              </a:ext>
            </a:extLst>
          </p:cNvPr>
          <p:cNvGrpSpPr/>
          <p:nvPr/>
        </p:nvGrpSpPr>
        <p:grpSpPr>
          <a:xfrm>
            <a:off x="1273469" y="4078089"/>
            <a:ext cx="1558754" cy="641661"/>
            <a:chOff x="4777617" y="4193724"/>
            <a:chExt cx="2276390" cy="583000"/>
          </a:xfrm>
        </p:grpSpPr>
        <p:sp>
          <p:nvSpPr>
            <p:cNvPr id="86" name="חץ שמאלה-ימינה 79">
              <a:extLst>
                <a:ext uri="{FF2B5EF4-FFF2-40B4-BE49-F238E27FC236}">
                  <a16:creationId xmlns:a16="http://schemas.microsoft.com/office/drawing/2014/main" id="{6E0DD3A5-F631-46DB-AA8D-14F6BA4025F8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947A75E-721E-4E7E-8AE4-1F606072320B}"/>
                </a:ext>
              </a:extLst>
            </p:cNvPr>
            <p:cNvSpPr txBox="1"/>
            <p:nvPr/>
          </p:nvSpPr>
          <p:spPr>
            <a:xfrm>
              <a:off x="5285954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88" name="לחצן פעולה: בית 87">
            <a:hlinkClick r:id="rId7" action="ppaction://hlinksldjump" highlightClick="1"/>
          </p:cNvPr>
          <p:cNvSpPr/>
          <p:nvPr/>
        </p:nvSpPr>
        <p:spPr>
          <a:xfrm>
            <a:off x="267855" y="5996256"/>
            <a:ext cx="570345" cy="57233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479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5BEE9-DFD2-4732-BB8D-56FAA60AC3F3}"/>
              </a:ext>
            </a:extLst>
          </p:cNvPr>
          <p:cNvSpPr txBox="1"/>
          <p:nvPr/>
        </p:nvSpPr>
        <p:spPr>
          <a:xfrm>
            <a:off x="1321904" y="109330"/>
            <a:ext cx="9213574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1400" dirty="0"/>
              <a:t>דף </a:t>
            </a:r>
            <a:r>
              <a:rPr lang="he-IL" sz="1400" dirty="0" err="1"/>
              <a:t>כא</a:t>
            </a:r>
            <a:r>
              <a:rPr lang="he-IL" sz="1400" dirty="0"/>
              <a:t>  ב</a:t>
            </a:r>
          </a:p>
          <a:p>
            <a:r>
              <a:rPr lang="he-IL" dirty="0"/>
              <a:t>אמר רב ספרא: היא גופה גזירה, </a:t>
            </a:r>
            <a:r>
              <a:rPr lang="he-IL" dirty="0" err="1"/>
              <a:t>ואנן</a:t>
            </a:r>
            <a:r>
              <a:rPr lang="he-IL" dirty="0"/>
              <a:t> ניקום ונגזור גזירה לגזירה ? </a:t>
            </a:r>
          </a:p>
          <a:p>
            <a:r>
              <a:rPr lang="he-IL" dirty="0"/>
              <a:t>אמר רבא: אטו </a:t>
            </a:r>
            <a:r>
              <a:rPr lang="he-IL" dirty="0" err="1"/>
              <a:t>כולהו</a:t>
            </a:r>
            <a:r>
              <a:rPr lang="he-IL" dirty="0"/>
              <a:t> לאו גזירה לגזירה </a:t>
            </a:r>
            <a:r>
              <a:rPr lang="he-IL" dirty="0" err="1"/>
              <a:t>נינהו</a:t>
            </a:r>
            <a:r>
              <a:rPr lang="he-IL" dirty="0"/>
              <a:t> ? אמו </a:t>
            </a:r>
            <a:r>
              <a:rPr lang="he-IL" dirty="0" err="1"/>
              <a:t>ערוה</a:t>
            </a:r>
            <a:r>
              <a:rPr lang="he-IL" dirty="0"/>
              <a:t> אם אמו שניה וגזרו על אם אביו משום אם אמו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E470A9-170F-46F6-B5AA-F80021196D4B}"/>
              </a:ext>
            </a:extLst>
          </p:cNvPr>
          <p:cNvSpPr txBox="1"/>
          <p:nvPr/>
        </p:nvSpPr>
        <p:spPr>
          <a:xfrm>
            <a:off x="7216771" y="1143313"/>
            <a:ext cx="152068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אמו \ אם אמו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2E2A6070-EAA8-4225-8989-5365C680C189}"/>
              </a:ext>
            </a:extLst>
          </p:cNvPr>
          <p:cNvGrpSpPr/>
          <p:nvPr/>
        </p:nvGrpSpPr>
        <p:grpSpPr>
          <a:xfrm>
            <a:off x="1390025" y="5394942"/>
            <a:ext cx="939800" cy="990600"/>
            <a:chOff x="4794371" y="3098561"/>
            <a:chExt cx="939800" cy="9906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26066E97-B600-4652-AAC2-70A1D3BB8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5E4EFE1-F66D-4AA3-B4E8-F81CC79B7FE3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64067A27-19B8-4E87-BC86-1974AAAF8E33}"/>
              </a:ext>
            </a:extLst>
          </p:cNvPr>
          <p:cNvGrpSpPr/>
          <p:nvPr/>
        </p:nvGrpSpPr>
        <p:grpSpPr>
          <a:xfrm>
            <a:off x="7280653" y="1711385"/>
            <a:ext cx="1274312" cy="1092200"/>
            <a:chOff x="7814470" y="1594826"/>
            <a:chExt cx="1274312" cy="1092200"/>
          </a:xfrm>
        </p:grpSpPr>
        <p:grpSp>
          <p:nvGrpSpPr>
            <p:cNvPr id="8" name="קבוצה 7">
              <a:extLst>
                <a:ext uri="{FF2B5EF4-FFF2-40B4-BE49-F238E27FC236}">
                  <a16:creationId xmlns:a16="http://schemas.microsoft.com/office/drawing/2014/main" id="{CA4144C6-F85B-499E-9B36-4220ACF92095}"/>
                </a:ext>
              </a:extLst>
            </p:cNvPr>
            <p:cNvGrpSpPr/>
            <p:nvPr/>
          </p:nvGrpSpPr>
          <p:grpSpPr>
            <a:xfrm>
              <a:off x="7814470" y="1594826"/>
              <a:ext cx="1274312" cy="1092200"/>
              <a:chOff x="5399538" y="2882900"/>
              <a:chExt cx="1274312" cy="1092200"/>
            </a:xfrm>
          </p:grpSpPr>
          <p:pic>
            <p:nvPicPr>
              <p:cNvPr id="10" name="תמונה 9">
                <a:extLst>
                  <a:ext uri="{FF2B5EF4-FFF2-40B4-BE49-F238E27FC236}">
                    <a16:creationId xmlns:a16="http://schemas.microsoft.com/office/drawing/2014/main" id="{5068A4D2-9ACC-4BC0-8EAC-9EF15F54F6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18150" y="2882900"/>
                <a:ext cx="1155700" cy="10922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1D5D3E8-0192-4B5F-ABC8-45E3D7F0F6FF}"/>
                  </a:ext>
                </a:extLst>
              </p:cNvPr>
              <p:cNvSpPr txBox="1"/>
              <p:nvPr/>
            </p:nvSpPr>
            <p:spPr>
              <a:xfrm>
                <a:off x="5399538" y="3062377"/>
                <a:ext cx="914400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לאה</a:t>
                </a: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6DBB066-93D6-4D09-B372-C9AEC0A7CCB7}"/>
                </a:ext>
              </a:extLst>
            </p:cNvPr>
            <p:cNvSpPr txBox="1"/>
            <p:nvPr/>
          </p:nvSpPr>
          <p:spPr>
            <a:xfrm>
              <a:off x="7916787" y="2290264"/>
              <a:ext cx="98901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אם אמו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DCA5B1BA-D508-4A53-84FF-4EFB9DD06F7C}"/>
              </a:ext>
            </a:extLst>
          </p:cNvPr>
          <p:cNvGrpSpPr/>
          <p:nvPr/>
        </p:nvGrpSpPr>
        <p:grpSpPr>
          <a:xfrm>
            <a:off x="7742427" y="3555093"/>
            <a:ext cx="934053" cy="990600"/>
            <a:chOff x="8481493" y="3549081"/>
            <a:chExt cx="934053" cy="990600"/>
          </a:xfrm>
        </p:grpSpPr>
        <p:grpSp>
          <p:nvGrpSpPr>
            <p:cNvPr id="13" name="קבוצה 12">
              <a:extLst>
                <a:ext uri="{FF2B5EF4-FFF2-40B4-BE49-F238E27FC236}">
                  <a16:creationId xmlns:a16="http://schemas.microsoft.com/office/drawing/2014/main" id="{E8F3D96C-ACC3-4043-AF48-E7D1743F9B3B}"/>
                </a:ext>
              </a:extLst>
            </p:cNvPr>
            <p:cNvGrpSpPr/>
            <p:nvPr/>
          </p:nvGrpSpPr>
          <p:grpSpPr>
            <a:xfrm>
              <a:off x="8481493" y="3549081"/>
              <a:ext cx="934053" cy="990600"/>
              <a:chOff x="5147576" y="4839179"/>
              <a:chExt cx="723900" cy="889000"/>
            </a:xfrm>
          </p:grpSpPr>
          <p:pic>
            <p:nvPicPr>
              <p:cNvPr id="15" name="תמונה 14">
                <a:extLst>
                  <a:ext uri="{FF2B5EF4-FFF2-40B4-BE49-F238E27FC236}">
                    <a16:creationId xmlns:a16="http://schemas.microsoft.com/office/drawing/2014/main" id="{F6997FAC-17FB-432E-9E14-66F917CFDF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47576" y="4839179"/>
                <a:ext cx="723900" cy="889000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FE107F-C1E5-4953-AD0A-3ACE9D55A3C8}"/>
                  </a:ext>
                </a:extLst>
              </p:cNvPr>
              <p:cNvSpPr txBox="1"/>
              <p:nvPr/>
            </p:nvSpPr>
            <p:spPr>
              <a:xfrm>
                <a:off x="5183637" y="4948471"/>
                <a:ext cx="600168" cy="2616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100" dirty="0">
                    <a:solidFill>
                      <a:schemeClr val="bg1"/>
                    </a:solidFill>
                  </a:rPr>
                  <a:t>רבקה</a:t>
                </a: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018BB9A-5203-44D6-B26C-CFEF93B77045}"/>
                </a:ext>
              </a:extLst>
            </p:cNvPr>
            <p:cNvSpPr txBox="1"/>
            <p:nvPr/>
          </p:nvSpPr>
          <p:spPr>
            <a:xfrm>
              <a:off x="8608395" y="4110620"/>
              <a:ext cx="6136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אמו</a:t>
              </a: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E355C1AB-EE19-4B65-8D8D-0473F2408291}"/>
              </a:ext>
            </a:extLst>
          </p:cNvPr>
          <p:cNvGrpSpPr/>
          <p:nvPr/>
        </p:nvGrpSpPr>
        <p:grpSpPr>
          <a:xfrm rot="20626805">
            <a:off x="7579537" y="2834064"/>
            <a:ext cx="756430" cy="795395"/>
            <a:chOff x="8712679" y="2668192"/>
            <a:chExt cx="756430" cy="661604"/>
          </a:xfrm>
        </p:grpSpPr>
        <p:sp>
          <p:nvSpPr>
            <p:cNvPr id="18" name="חץ למטה 42">
              <a:extLst>
                <a:ext uri="{FF2B5EF4-FFF2-40B4-BE49-F238E27FC236}">
                  <a16:creationId xmlns:a16="http://schemas.microsoft.com/office/drawing/2014/main" id="{D15F609E-92EC-4486-9F1B-640EF8C8CDB4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4E981D-AF8D-4AA4-B3C3-CED2F50D193D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AA2E4065-5716-4301-84D9-61C9C61302E2}"/>
              </a:ext>
            </a:extLst>
          </p:cNvPr>
          <p:cNvGrpSpPr/>
          <p:nvPr/>
        </p:nvGrpSpPr>
        <p:grpSpPr>
          <a:xfrm rot="19874744">
            <a:off x="8103454" y="4535400"/>
            <a:ext cx="722050" cy="83544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1" name="חץ למטה 44">
              <a:extLst>
                <a:ext uri="{FF2B5EF4-FFF2-40B4-BE49-F238E27FC236}">
                  <a16:creationId xmlns:a16="http://schemas.microsoft.com/office/drawing/2014/main" id="{E41D0B25-5EFC-4350-AFB1-C35DC8E98519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CACC2CC-5CAB-4A41-8648-2838CA2461AD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3" name="חץ: מעוקל ימינה 22">
            <a:extLst>
              <a:ext uri="{FF2B5EF4-FFF2-40B4-BE49-F238E27FC236}">
                <a16:creationId xmlns:a16="http://schemas.microsoft.com/office/drawing/2014/main" id="{7A81D3EA-3D45-46AE-AACB-F40A5C09246B}"/>
              </a:ext>
            </a:extLst>
          </p:cNvPr>
          <p:cNvSpPr/>
          <p:nvPr/>
        </p:nvSpPr>
        <p:spPr>
          <a:xfrm rot="20699216" flipV="1">
            <a:off x="7406495" y="2443740"/>
            <a:ext cx="786531" cy="3633899"/>
          </a:xfrm>
          <a:prstGeom prst="curvedRightArrow">
            <a:avLst>
              <a:gd name="adj1" fmla="val 25000"/>
              <a:gd name="adj2" fmla="val 76675"/>
              <a:gd name="adj3" fmla="val 387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7595B42-35E6-4A61-98CE-02409BEB3073}"/>
              </a:ext>
            </a:extLst>
          </p:cNvPr>
          <p:cNvSpPr txBox="1"/>
          <p:nvPr/>
        </p:nvSpPr>
        <p:spPr>
          <a:xfrm flipH="1">
            <a:off x="6985759" y="4228570"/>
            <a:ext cx="722052" cy="369332"/>
          </a:xfrm>
          <a:prstGeom prst="rect">
            <a:avLst/>
          </a:prstGeom>
          <a:ln w="38100"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שניה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46926F-2C58-4DED-8001-A093C71D41BA}"/>
              </a:ext>
            </a:extLst>
          </p:cNvPr>
          <p:cNvSpPr txBox="1"/>
          <p:nvPr/>
        </p:nvSpPr>
        <p:spPr>
          <a:xfrm>
            <a:off x="8583903" y="1780744"/>
            <a:ext cx="3453135" cy="1200329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רבנן גזרו כדי שלא יפגע באמו</a:t>
            </a:r>
          </a:p>
          <a:p>
            <a:r>
              <a:rPr lang="he-IL" dirty="0"/>
              <a:t>וסיבת הגזרה היא: </a:t>
            </a:r>
          </a:p>
          <a:p>
            <a:r>
              <a:rPr lang="he-IL" dirty="0"/>
              <a:t>שלשניהם קוראים: בית אמו רבתי (דבי אימא רבתי)</a:t>
            </a:r>
          </a:p>
        </p:txBody>
      </p: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FE291EEF-8F00-44E4-BB2F-04DEA606D3C6}"/>
              </a:ext>
            </a:extLst>
          </p:cNvPr>
          <p:cNvGrpSpPr/>
          <p:nvPr/>
        </p:nvGrpSpPr>
        <p:grpSpPr>
          <a:xfrm>
            <a:off x="1502142" y="1665756"/>
            <a:ext cx="1274312" cy="1092200"/>
            <a:chOff x="7814470" y="1594826"/>
            <a:chExt cx="1274312" cy="1092200"/>
          </a:xfrm>
        </p:grpSpPr>
        <p:grpSp>
          <p:nvGrpSpPr>
            <p:cNvPr id="27" name="קבוצה 26">
              <a:extLst>
                <a:ext uri="{FF2B5EF4-FFF2-40B4-BE49-F238E27FC236}">
                  <a16:creationId xmlns:a16="http://schemas.microsoft.com/office/drawing/2014/main" id="{FA3753E6-1ACF-4824-92D9-EA02EC318956}"/>
                </a:ext>
              </a:extLst>
            </p:cNvPr>
            <p:cNvGrpSpPr/>
            <p:nvPr/>
          </p:nvGrpSpPr>
          <p:grpSpPr>
            <a:xfrm>
              <a:off x="7814470" y="1594826"/>
              <a:ext cx="1274312" cy="1092200"/>
              <a:chOff x="5399538" y="2882900"/>
              <a:chExt cx="1274312" cy="1092200"/>
            </a:xfrm>
          </p:grpSpPr>
          <p:pic>
            <p:nvPicPr>
              <p:cNvPr id="29" name="תמונה 28">
                <a:extLst>
                  <a:ext uri="{FF2B5EF4-FFF2-40B4-BE49-F238E27FC236}">
                    <a16:creationId xmlns:a16="http://schemas.microsoft.com/office/drawing/2014/main" id="{734437AA-9E5C-4530-BBCA-F5A08F681A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18150" y="2882900"/>
                <a:ext cx="1155700" cy="1092200"/>
              </a:xfrm>
              <a:prstGeom prst="rect">
                <a:avLst/>
              </a:prstGeom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81399B1-8458-471A-B86D-439DA07571D6}"/>
                  </a:ext>
                </a:extLst>
              </p:cNvPr>
              <p:cNvSpPr txBox="1"/>
              <p:nvPr/>
            </p:nvSpPr>
            <p:spPr>
              <a:xfrm>
                <a:off x="5399538" y="3062377"/>
                <a:ext cx="914400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לאה</a:t>
                </a: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B5DE7AD-6A6B-4F35-92CB-52901E3CA49B}"/>
                </a:ext>
              </a:extLst>
            </p:cNvPr>
            <p:cNvSpPr txBox="1"/>
            <p:nvPr/>
          </p:nvSpPr>
          <p:spPr>
            <a:xfrm>
              <a:off x="7916787" y="2290264"/>
              <a:ext cx="98901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אם אביו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E6CD7908-2454-47DB-88AE-79C8A53C4CD3}"/>
              </a:ext>
            </a:extLst>
          </p:cNvPr>
          <p:cNvSpPr txBox="1"/>
          <p:nvPr/>
        </p:nvSpPr>
        <p:spPr>
          <a:xfrm>
            <a:off x="1604459" y="1114808"/>
            <a:ext cx="932634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אם אביו</a:t>
            </a:r>
          </a:p>
        </p:txBody>
      </p: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8693F663-01FF-4576-ACB3-3E0761765D08}"/>
              </a:ext>
            </a:extLst>
          </p:cNvPr>
          <p:cNvGrpSpPr/>
          <p:nvPr/>
        </p:nvGrpSpPr>
        <p:grpSpPr>
          <a:xfrm>
            <a:off x="1563083" y="4498249"/>
            <a:ext cx="722050" cy="83544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44">
              <a:extLst>
                <a:ext uri="{FF2B5EF4-FFF2-40B4-BE49-F238E27FC236}">
                  <a16:creationId xmlns:a16="http://schemas.microsoft.com/office/drawing/2014/main" id="{64D19164-1C5A-4F3C-9C93-4A26892B57AC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C2B928B-42E4-49F5-961F-42DE80490521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16E725C9-E266-4A75-8541-6ECA39DC0E75}"/>
              </a:ext>
            </a:extLst>
          </p:cNvPr>
          <p:cNvGrpSpPr/>
          <p:nvPr/>
        </p:nvGrpSpPr>
        <p:grpSpPr>
          <a:xfrm>
            <a:off x="1757285" y="2742365"/>
            <a:ext cx="722050" cy="83544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44">
              <a:extLst>
                <a:ext uri="{FF2B5EF4-FFF2-40B4-BE49-F238E27FC236}">
                  <a16:creationId xmlns:a16="http://schemas.microsoft.com/office/drawing/2014/main" id="{B0F162DE-FC26-4200-B127-FA133452AC62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CA5AEE9-78F5-4C99-A530-583380A17365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8" name="חץ: מעוקל ימינה 41">
            <a:extLst>
              <a:ext uri="{FF2B5EF4-FFF2-40B4-BE49-F238E27FC236}">
                <a16:creationId xmlns:a16="http://schemas.microsoft.com/office/drawing/2014/main" id="{3B03E9AB-45C2-40C3-9E49-F96C5C6D2A20}"/>
              </a:ext>
            </a:extLst>
          </p:cNvPr>
          <p:cNvSpPr/>
          <p:nvPr/>
        </p:nvSpPr>
        <p:spPr>
          <a:xfrm rot="165344" flipH="1" flipV="1">
            <a:off x="2492484" y="2307989"/>
            <a:ext cx="1206496" cy="3720458"/>
          </a:xfrm>
          <a:prstGeom prst="curvedRightArrow">
            <a:avLst>
              <a:gd name="adj1" fmla="val 25000"/>
              <a:gd name="adj2" fmla="val 76675"/>
              <a:gd name="adj3" fmla="val 387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297FE75-A906-476F-A213-22FAE98EED63}"/>
              </a:ext>
            </a:extLst>
          </p:cNvPr>
          <p:cNvSpPr txBox="1"/>
          <p:nvPr/>
        </p:nvSpPr>
        <p:spPr>
          <a:xfrm flipH="1">
            <a:off x="3266589" y="4146953"/>
            <a:ext cx="722052" cy="369332"/>
          </a:xfrm>
          <a:prstGeom prst="rect">
            <a:avLst/>
          </a:prstGeom>
          <a:ln w="38100"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שניה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DEC044D-E35E-45F2-8AAD-A67873AAA070}"/>
              </a:ext>
            </a:extLst>
          </p:cNvPr>
          <p:cNvSpPr txBox="1"/>
          <p:nvPr/>
        </p:nvSpPr>
        <p:spPr>
          <a:xfrm>
            <a:off x="3328334" y="1945695"/>
            <a:ext cx="3902733" cy="1200329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רבנן גזרו גם באם אביו משום אם אמו</a:t>
            </a:r>
          </a:p>
          <a:p>
            <a:r>
              <a:rPr lang="he-IL" dirty="0"/>
              <a:t>סיבת גזרה: </a:t>
            </a:r>
          </a:p>
          <a:p>
            <a:r>
              <a:rPr lang="he-IL" dirty="0"/>
              <a:t>משום ששניהם נקראים בית אמא רבתי (דבי אימא רבתי)</a:t>
            </a:r>
          </a:p>
        </p:txBody>
      </p:sp>
      <p:grpSp>
        <p:nvGrpSpPr>
          <p:cNvPr id="41" name="קבוצה 40">
            <a:extLst>
              <a:ext uri="{FF2B5EF4-FFF2-40B4-BE49-F238E27FC236}">
                <a16:creationId xmlns:a16="http://schemas.microsoft.com/office/drawing/2014/main" id="{EA11B86C-4714-45FD-A08E-82FD310987E0}"/>
              </a:ext>
            </a:extLst>
          </p:cNvPr>
          <p:cNvGrpSpPr/>
          <p:nvPr/>
        </p:nvGrpSpPr>
        <p:grpSpPr>
          <a:xfrm>
            <a:off x="8470210" y="5383617"/>
            <a:ext cx="939800" cy="990600"/>
            <a:chOff x="4794371" y="3098561"/>
            <a:chExt cx="939800" cy="990600"/>
          </a:xfrm>
        </p:grpSpPr>
        <p:pic>
          <p:nvPicPr>
            <p:cNvPr id="42" name="תמונה 41">
              <a:extLst>
                <a:ext uri="{FF2B5EF4-FFF2-40B4-BE49-F238E27FC236}">
                  <a16:creationId xmlns:a16="http://schemas.microsoft.com/office/drawing/2014/main" id="{2BD60FE5-66E5-416B-A65E-2A632BB906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FFC7519-C92E-4019-B9DC-070E0EB71637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sp>
        <p:nvSpPr>
          <p:cNvPr id="45" name="לחצן פעולה: עבור לדף הבית 5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0FFE3C5-DD0F-4B57-8DC5-84C445F847BB}"/>
              </a:ext>
            </a:extLst>
          </p:cNvPr>
          <p:cNvSpPr/>
          <p:nvPr/>
        </p:nvSpPr>
        <p:spPr>
          <a:xfrm>
            <a:off x="276415" y="5252374"/>
            <a:ext cx="685800" cy="439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DCC3099-E932-4E4F-8F64-F0A8EDB4D471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48" name="מציין מיקום של כותרת תחתונה 2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5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49" name="מציין מיקום של מספר שקופית 42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grpSp>
        <p:nvGrpSpPr>
          <p:cNvPr id="50" name="קבוצה 49"/>
          <p:cNvGrpSpPr/>
          <p:nvPr/>
        </p:nvGrpSpPr>
        <p:grpSpPr>
          <a:xfrm>
            <a:off x="1466913" y="3679625"/>
            <a:ext cx="1170677" cy="914400"/>
            <a:chOff x="1466913" y="3679625"/>
            <a:chExt cx="1170677" cy="914400"/>
          </a:xfrm>
        </p:grpSpPr>
        <p:grpSp>
          <p:nvGrpSpPr>
            <p:cNvPr id="51" name="קבוצה 50">
              <a:extLst>
                <a:ext uri="{FF2B5EF4-FFF2-40B4-BE49-F238E27FC236}">
                  <a16:creationId xmlns:a16="http://schemas.microsoft.com/office/drawing/2014/main" id="{77AF5F08-1492-468B-ABCC-11ED485CB4B4}"/>
                </a:ext>
              </a:extLst>
            </p:cNvPr>
            <p:cNvGrpSpPr/>
            <p:nvPr/>
          </p:nvGrpSpPr>
          <p:grpSpPr>
            <a:xfrm>
              <a:off x="1466913" y="3679625"/>
              <a:ext cx="1170677" cy="914400"/>
              <a:chOff x="3976777" y="2883521"/>
              <a:chExt cx="1170677" cy="914400"/>
            </a:xfrm>
          </p:grpSpPr>
          <p:pic>
            <p:nvPicPr>
              <p:cNvPr id="53" name="תמונה 52">
                <a:extLst>
                  <a:ext uri="{FF2B5EF4-FFF2-40B4-BE49-F238E27FC236}">
                    <a16:creationId xmlns:a16="http://schemas.microsoft.com/office/drawing/2014/main" id="{95B1103A-7181-4D12-A454-24AA472CD2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42554" y="2883521"/>
                <a:ext cx="1104900" cy="914400"/>
              </a:xfrm>
              <a:prstGeom prst="rect">
                <a:avLst/>
              </a:prstGeom>
            </p:spPr>
          </p:pic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3569EFB-7BBE-4463-BFD5-A83D9B3C50D4}"/>
                  </a:ext>
                </a:extLst>
              </p:cNvPr>
              <p:cNvSpPr txBox="1"/>
              <p:nvPr/>
            </p:nvSpPr>
            <p:spPr>
              <a:xfrm>
                <a:off x="3976777" y="3459192"/>
                <a:ext cx="618227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יהודה</a:t>
                </a: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1672749" y="3749649"/>
              <a:ext cx="61700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 smtClean="0">
                  <a:solidFill>
                    <a:schemeClr val="bg1"/>
                  </a:solidFill>
                </a:rPr>
                <a:t>אביו</a:t>
              </a:r>
              <a:endParaRPr lang="he-IL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751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  <p:bldP spid="24" grpId="0" animBg="1"/>
      <p:bldP spid="25" grpId="0" animBg="1"/>
      <p:bldP spid="31" grpId="0" animBg="1"/>
      <p:bldP spid="38" grpId="0" animBg="1"/>
      <p:bldP spid="39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D4A5F165-1AAB-4CCE-AAE5-1ED0A751468A}"/>
              </a:ext>
            </a:extLst>
          </p:cNvPr>
          <p:cNvSpPr/>
          <p:nvPr/>
        </p:nvSpPr>
        <p:spPr>
          <a:xfrm>
            <a:off x="3988904" y="76345"/>
            <a:ext cx="4214191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e-IL" sz="1400" dirty="0"/>
              <a:t>דף </a:t>
            </a:r>
            <a:r>
              <a:rPr lang="he-IL" sz="1400" dirty="0" err="1"/>
              <a:t>כא</a:t>
            </a:r>
            <a:r>
              <a:rPr lang="he-IL" sz="1400" dirty="0"/>
              <a:t>  ב</a:t>
            </a:r>
          </a:p>
          <a:p>
            <a:r>
              <a:rPr lang="he-IL" dirty="0"/>
              <a:t>אשת אביו </a:t>
            </a:r>
            <a:r>
              <a:rPr lang="he-IL" dirty="0" err="1"/>
              <a:t>ערוה</a:t>
            </a:r>
            <a:r>
              <a:rPr lang="he-IL" dirty="0"/>
              <a:t>,  אשת אבי אביו שניה,</a:t>
            </a:r>
          </a:p>
          <a:p>
            <a:r>
              <a:rPr lang="he-IL" dirty="0"/>
              <a:t> וגזרו על אשת אבי אמו משום אשת אבי אביו </a:t>
            </a:r>
          </a:p>
          <a:p>
            <a:r>
              <a:rPr lang="he-IL" dirty="0"/>
              <a:t>וטעמא מאי ? </a:t>
            </a:r>
            <a:r>
              <a:rPr lang="he-IL" dirty="0" err="1"/>
              <a:t>כולהו</a:t>
            </a:r>
            <a:r>
              <a:rPr lang="he-IL" dirty="0"/>
              <a:t> דבי אבא רבה קרו ליה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4076F09E-DE73-4111-A536-68F0B6F5D0AA}"/>
              </a:ext>
            </a:extLst>
          </p:cNvPr>
          <p:cNvGrpSpPr/>
          <p:nvPr/>
        </p:nvGrpSpPr>
        <p:grpSpPr>
          <a:xfrm>
            <a:off x="9891633" y="5495806"/>
            <a:ext cx="939800" cy="990600"/>
            <a:chOff x="4794371" y="3098561"/>
            <a:chExt cx="939800" cy="9906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5970D75C-B4A4-4447-96C2-C4E1FE4AE5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D41EBB8-B65F-493C-B076-AD72C14B92D6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52E1C953-268C-407E-BF48-E77F7CC45E7A}"/>
              </a:ext>
            </a:extLst>
          </p:cNvPr>
          <p:cNvGrpSpPr/>
          <p:nvPr/>
        </p:nvGrpSpPr>
        <p:grpSpPr>
          <a:xfrm>
            <a:off x="7358183" y="1373605"/>
            <a:ext cx="934053" cy="990600"/>
            <a:chOff x="5147576" y="4839179"/>
            <a:chExt cx="723900" cy="8890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FCB5976B-A2DF-49CA-AF66-32E9D1DDB1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0C22802-CAE8-435D-9B6A-53478287655A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14BB03D4-E04B-4ADC-97A9-BF75952CD32F}"/>
              </a:ext>
            </a:extLst>
          </p:cNvPr>
          <p:cNvGrpSpPr/>
          <p:nvPr/>
        </p:nvGrpSpPr>
        <p:grpSpPr>
          <a:xfrm>
            <a:off x="10129255" y="3633932"/>
            <a:ext cx="1155700" cy="990600"/>
            <a:chOff x="7695484" y="1138474"/>
            <a:chExt cx="1155700" cy="9906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A8CAFCF7-7663-4356-BEA7-2C1B821EE6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E6C50CC-095C-4986-B82A-548DB26A956F}"/>
                </a:ext>
              </a:extLst>
            </p:cNvPr>
            <p:cNvSpPr txBox="1"/>
            <p:nvPr/>
          </p:nvSpPr>
          <p:spPr>
            <a:xfrm>
              <a:off x="7908682" y="1477326"/>
              <a:ext cx="832514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  <a:p>
              <a:r>
                <a:rPr lang="he-IL" dirty="0">
                  <a:solidFill>
                    <a:schemeClr val="bg1"/>
                  </a:solidFill>
                </a:rPr>
                <a:t>אביו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22026B7B-E901-4C13-85E2-8366AA623D35}"/>
              </a:ext>
            </a:extLst>
          </p:cNvPr>
          <p:cNvGrpSpPr/>
          <p:nvPr/>
        </p:nvGrpSpPr>
        <p:grpSpPr>
          <a:xfrm rot="1561906">
            <a:off x="10406819" y="4564869"/>
            <a:ext cx="722050" cy="99060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3" name="חץ למטה 44">
              <a:extLst>
                <a:ext uri="{FF2B5EF4-FFF2-40B4-BE49-F238E27FC236}">
                  <a16:creationId xmlns:a16="http://schemas.microsoft.com/office/drawing/2014/main" id="{B377B542-CB4D-4049-AD3A-A31D8829E0E5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C6FB7B0-FEB1-4DF0-A73D-8AD44B45796E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FF897629-05C3-46CC-94DF-7448C2D3F39A}"/>
              </a:ext>
            </a:extLst>
          </p:cNvPr>
          <p:cNvGrpSpPr/>
          <p:nvPr/>
        </p:nvGrpSpPr>
        <p:grpSpPr>
          <a:xfrm>
            <a:off x="10335762" y="2689629"/>
            <a:ext cx="722050" cy="99060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6" name="חץ למטה 44">
              <a:extLst>
                <a:ext uri="{FF2B5EF4-FFF2-40B4-BE49-F238E27FC236}">
                  <a16:creationId xmlns:a16="http://schemas.microsoft.com/office/drawing/2014/main" id="{59B0D3FE-970A-4A1C-B1F1-436B45B0FFFA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91828E5-3926-4026-A731-B86FF1EB350D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E2153CF7-7C2B-42CC-8CB8-D4F4390B6849}"/>
              </a:ext>
            </a:extLst>
          </p:cNvPr>
          <p:cNvGrpSpPr/>
          <p:nvPr/>
        </p:nvGrpSpPr>
        <p:grpSpPr>
          <a:xfrm>
            <a:off x="8537653" y="2039974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9" name="קבוצה 18">
              <a:extLst>
                <a:ext uri="{FF2B5EF4-FFF2-40B4-BE49-F238E27FC236}">
                  <a16:creationId xmlns:a16="http://schemas.microsoft.com/office/drawing/2014/main" id="{54904908-E582-4380-8EDD-542862BD9870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1" name="חץ ימינה 47">
                <a:extLst>
                  <a:ext uri="{FF2B5EF4-FFF2-40B4-BE49-F238E27FC236}">
                    <a16:creationId xmlns:a16="http://schemas.microsoft.com/office/drawing/2014/main" id="{D8EBE3CE-DADC-4FB3-9BAB-BD58A1E51069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FA79CAD-F5C4-4D32-81DC-F5B322EFA90D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78C249F-BD93-4AF9-ABC2-6208F7CA07FB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A75AEE35-49CD-43E4-A497-F0EDAD921D6E}"/>
              </a:ext>
            </a:extLst>
          </p:cNvPr>
          <p:cNvSpPr txBox="1"/>
          <p:nvPr/>
        </p:nvSpPr>
        <p:spPr>
          <a:xfrm>
            <a:off x="9823213" y="1103243"/>
            <a:ext cx="1461742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אבי אביו</a:t>
            </a:r>
          </a:p>
        </p:txBody>
      </p:sp>
      <p:sp>
        <p:nvSpPr>
          <p:cNvPr id="24" name="חץ: מעוקל ימינה 30">
            <a:extLst>
              <a:ext uri="{FF2B5EF4-FFF2-40B4-BE49-F238E27FC236}">
                <a16:creationId xmlns:a16="http://schemas.microsoft.com/office/drawing/2014/main" id="{C8569DBB-41EC-4475-AC04-B7B9D877C0C5}"/>
              </a:ext>
            </a:extLst>
          </p:cNvPr>
          <p:cNvSpPr/>
          <p:nvPr/>
        </p:nvSpPr>
        <p:spPr>
          <a:xfrm rot="19630703" flipV="1">
            <a:off x="7515894" y="2211137"/>
            <a:ext cx="1501227" cy="49145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818709-8BE5-41E9-8643-5A423688BFE6}"/>
              </a:ext>
            </a:extLst>
          </p:cNvPr>
          <p:cNvSpPr txBox="1"/>
          <p:nvPr/>
        </p:nvSpPr>
        <p:spPr>
          <a:xfrm flipH="1">
            <a:off x="7214323" y="4661335"/>
            <a:ext cx="722052" cy="369332"/>
          </a:xfrm>
          <a:prstGeom prst="rect">
            <a:avLst/>
          </a:prstGeom>
          <a:ln w="38100"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שניה</a:t>
            </a:r>
          </a:p>
        </p:txBody>
      </p: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1AB20A2F-C7D3-409E-BE94-5D2144D7FEAC}"/>
              </a:ext>
            </a:extLst>
          </p:cNvPr>
          <p:cNvGrpSpPr/>
          <p:nvPr/>
        </p:nvGrpSpPr>
        <p:grpSpPr>
          <a:xfrm>
            <a:off x="10080024" y="1626084"/>
            <a:ext cx="1208195" cy="1092200"/>
            <a:chOff x="10080024" y="1626084"/>
            <a:chExt cx="1208195" cy="1092200"/>
          </a:xfrm>
        </p:grpSpPr>
        <p:grpSp>
          <p:nvGrpSpPr>
            <p:cNvPr id="27" name="קבוצה 26">
              <a:extLst>
                <a:ext uri="{FF2B5EF4-FFF2-40B4-BE49-F238E27FC236}">
                  <a16:creationId xmlns:a16="http://schemas.microsoft.com/office/drawing/2014/main" id="{BC87AEEE-2CEE-42F9-859E-00C34659B579}"/>
                </a:ext>
              </a:extLst>
            </p:cNvPr>
            <p:cNvGrpSpPr/>
            <p:nvPr/>
          </p:nvGrpSpPr>
          <p:grpSpPr>
            <a:xfrm>
              <a:off x="10140052" y="1626084"/>
              <a:ext cx="1148167" cy="1092200"/>
              <a:chOff x="7741009" y="2738648"/>
              <a:chExt cx="1092200" cy="1092200"/>
            </a:xfrm>
          </p:grpSpPr>
          <p:pic>
            <p:nvPicPr>
              <p:cNvPr id="29" name="תמונה 28">
                <a:extLst>
                  <a:ext uri="{FF2B5EF4-FFF2-40B4-BE49-F238E27FC236}">
                    <a16:creationId xmlns:a16="http://schemas.microsoft.com/office/drawing/2014/main" id="{22C2B212-A61A-4F95-914A-2F51ADB9DD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41009" y="2738648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17979AA-D33A-44C5-A408-9551A1B1BE98}"/>
                  </a:ext>
                </a:extLst>
              </p:cNvPr>
              <p:cNvSpPr txBox="1"/>
              <p:nvPr/>
            </p:nvSpPr>
            <p:spPr>
              <a:xfrm>
                <a:off x="8032629" y="2738648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ראובן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B400CE2-0845-4476-8FE7-E9C74DE71244}"/>
                </a:ext>
              </a:extLst>
            </p:cNvPr>
            <p:cNvSpPr txBox="1"/>
            <p:nvPr/>
          </p:nvSpPr>
          <p:spPr>
            <a:xfrm>
              <a:off x="10080024" y="2343849"/>
              <a:ext cx="105888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אבי אביו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A34B8360-D9D5-416D-8160-D3F6F87C0D0C}"/>
              </a:ext>
            </a:extLst>
          </p:cNvPr>
          <p:cNvSpPr txBox="1"/>
          <p:nvPr/>
        </p:nvSpPr>
        <p:spPr>
          <a:xfrm>
            <a:off x="7507464" y="3045758"/>
            <a:ext cx="2826575" cy="1200329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רבנן גזרו משום אשת אביו.</a:t>
            </a:r>
          </a:p>
          <a:p>
            <a:r>
              <a:rPr lang="he-IL" dirty="0"/>
              <a:t>הסיבה לגזרה: </a:t>
            </a:r>
          </a:p>
          <a:p>
            <a:r>
              <a:rPr lang="he-IL" dirty="0"/>
              <a:t>משום שניהם נקראים:     </a:t>
            </a:r>
          </a:p>
          <a:p>
            <a:r>
              <a:rPr lang="he-IL" dirty="0"/>
              <a:t>בית אבא רבה (דבי אבא רבה)</a:t>
            </a:r>
          </a:p>
        </p:txBody>
      </p:sp>
      <p:pic>
        <p:nvPicPr>
          <p:cNvPr id="32" name="תמונה 31">
            <a:extLst>
              <a:ext uri="{FF2B5EF4-FFF2-40B4-BE49-F238E27FC236}">
                <a16:creationId xmlns:a16="http://schemas.microsoft.com/office/drawing/2014/main" id="{1DF959B0-34D5-49FA-9A62-49776ADAE2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" y="5168365"/>
            <a:ext cx="1155700" cy="990600"/>
          </a:xfrm>
          <a:prstGeom prst="rect">
            <a:avLst/>
          </a:prstGeom>
        </p:spPr>
      </p:pic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5A88A957-69E0-475A-B058-CB9C4EF2533C}"/>
              </a:ext>
            </a:extLst>
          </p:cNvPr>
          <p:cNvGrpSpPr/>
          <p:nvPr/>
        </p:nvGrpSpPr>
        <p:grpSpPr>
          <a:xfrm>
            <a:off x="1054745" y="4195215"/>
            <a:ext cx="722050" cy="99060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4" name="חץ למטה 44">
              <a:extLst>
                <a:ext uri="{FF2B5EF4-FFF2-40B4-BE49-F238E27FC236}">
                  <a16:creationId xmlns:a16="http://schemas.microsoft.com/office/drawing/2014/main" id="{5D552984-BC17-48C2-B276-B647387F7335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002A53A-C67D-460E-8B1F-9BDC0C652157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B67D8D43-0E78-4439-A441-4E86F629B435}"/>
              </a:ext>
            </a:extLst>
          </p:cNvPr>
          <p:cNvGrpSpPr/>
          <p:nvPr/>
        </p:nvGrpSpPr>
        <p:grpSpPr>
          <a:xfrm>
            <a:off x="902698" y="1152242"/>
            <a:ext cx="1305102" cy="1092200"/>
            <a:chOff x="988204" y="1060346"/>
            <a:chExt cx="1305102" cy="1092200"/>
          </a:xfrm>
        </p:grpSpPr>
        <p:grpSp>
          <p:nvGrpSpPr>
            <p:cNvPr id="37" name="קבוצה 36">
              <a:extLst>
                <a:ext uri="{FF2B5EF4-FFF2-40B4-BE49-F238E27FC236}">
                  <a16:creationId xmlns:a16="http://schemas.microsoft.com/office/drawing/2014/main" id="{729DA539-6116-4B81-A8FB-E640841D992E}"/>
                </a:ext>
              </a:extLst>
            </p:cNvPr>
            <p:cNvGrpSpPr/>
            <p:nvPr/>
          </p:nvGrpSpPr>
          <p:grpSpPr>
            <a:xfrm>
              <a:off x="1145139" y="1060346"/>
              <a:ext cx="1148167" cy="1092200"/>
              <a:chOff x="-815450" y="2172910"/>
              <a:chExt cx="1092200" cy="1092200"/>
            </a:xfrm>
          </p:grpSpPr>
          <p:pic>
            <p:nvPicPr>
              <p:cNvPr id="39" name="תמונה 38">
                <a:extLst>
                  <a:ext uri="{FF2B5EF4-FFF2-40B4-BE49-F238E27FC236}">
                    <a16:creationId xmlns:a16="http://schemas.microsoft.com/office/drawing/2014/main" id="{19949081-882A-414D-80A1-B3124913AA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15450" y="2172910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07FCFB5-F372-4DAF-945F-0A2D27006D05}"/>
                  </a:ext>
                </a:extLst>
              </p:cNvPr>
              <p:cNvSpPr txBox="1"/>
              <p:nvPr/>
            </p:nvSpPr>
            <p:spPr>
              <a:xfrm>
                <a:off x="-523830" y="2354743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ראובן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454F362-8B44-40A8-81C4-F11720900F5C}"/>
                </a:ext>
              </a:extLst>
            </p:cNvPr>
            <p:cNvSpPr txBox="1"/>
            <p:nvPr/>
          </p:nvSpPr>
          <p:spPr>
            <a:xfrm>
              <a:off x="988204" y="1763412"/>
              <a:ext cx="1058883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אבי אמו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6D1B89A1-E822-4D8C-987C-43DE6C5FB06A}"/>
              </a:ext>
            </a:extLst>
          </p:cNvPr>
          <p:cNvSpPr txBox="1"/>
          <p:nvPr/>
        </p:nvSpPr>
        <p:spPr>
          <a:xfrm>
            <a:off x="1162878" y="5754525"/>
            <a:ext cx="8471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שמעון</a:t>
            </a:r>
          </a:p>
        </p:txBody>
      </p: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AE9C33EB-6DFC-41A5-95A2-E90DA678A9FC}"/>
              </a:ext>
            </a:extLst>
          </p:cNvPr>
          <p:cNvGrpSpPr/>
          <p:nvPr/>
        </p:nvGrpSpPr>
        <p:grpSpPr>
          <a:xfrm>
            <a:off x="921696" y="3337329"/>
            <a:ext cx="889000" cy="889000"/>
            <a:chOff x="1327894" y="2176378"/>
            <a:chExt cx="889000" cy="889000"/>
          </a:xfrm>
        </p:grpSpPr>
        <p:pic>
          <p:nvPicPr>
            <p:cNvPr id="43" name="תמונה 42">
              <a:extLst>
                <a:ext uri="{FF2B5EF4-FFF2-40B4-BE49-F238E27FC236}">
                  <a16:creationId xmlns:a16="http://schemas.microsoft.com/office/drawing/2014/main" id="{45F85EB4-5A71-42D0-9D10-99BD1BD7C4E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9D8A6FF-9767-4FF4-AAB0-69971DFA260D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F0ED14CB-CB5C-492D-8C1E-5A9C8D5A7ABA}"/>
              </a:ext>
            </a:extLst>
          </p:cNvPr>
          <p:cNvGrpSpPr/>
          <p:nvPr/>
        </p:nvGrpSpPr>
        <p:grpSpPr>
          <a:xfrm>
            <a:off x="950175" y="2275911"/>
            <a:ext cx="756430" cy="1026310"/>
            <a:chOff x="8712679" y="2668192"/>
            <a:chExt cx="756430" cy="661604"/>
          </a:xfrm>
        </p:grpSpPr>
        <p:sp>
          <p:nvSpPr>
            <p:cNvPr id="46" name="חץ למטה 42">
              <a:extLst>
                <a:ext uri="{FF2B5EF4-FFF2-40B4-BE49-F238E27FC236}">
                  <a16:creationId xmlns:a16="http://schemas.microsoft.com/office/drawing/2014/main" id="{4CB16083-AB83-4526-90A2-3CFEA3255841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743527D-0D61-42E7-B4E9-F560E39E6738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7ACD0197-274B-400B-91D5-7DD872DE71F0}"/>
              </a:ext>
            </a:extLst>
          </p:cNvPr>
          <p:cNvGrpSpPr/>
          <p:nvPr/>
        </p:nvGrpSpPr>
        <p:grpSpPr>
          <a:xfrm>
            <a:off x="3803791" y="1375275"/>
            <a:ext cx="934053" cy="990600"/>
            <a:chOff x="5147576" y="4839179"/>
            <a:chExt cx="723900" cy="889000"/>
          </a:xfrm>
        </p:grpSpPr>
        <p:pic>
          <p:nvPicPr>
            <p:cNvPr id="49" name="תמונה 48">
              <a:extLst>
                <a:ext uri="{FF2B5EF4-FFF2-40B4-BE49-F238E27FC236}">
                  <a16:creationId xmlns:a16="http://schemas.microsoft.com/office/drawing/2014/main" id="{B006A8E1-0A2F-4C27-B4B5-96982C2D7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38439A3-CDAC-4C95-9165-0A3B8BFD76FA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51" name="קבוצה 50">
            <a:extLst>
              <a:ext uri="{FF2B5EF4-FFF2-40B4-BE49-F238E27FC236}">
                <a16:creationId xmlns:a16="http://schemas.microsoft.com/office/drawing/2014/main" id="{DF6068A7-B82E-40DC-94FB-C1B971D6CFBF}"/>
              </a:ext>
            </a:extLst>
          </p:cNvPr>
          <p:cNvGrpSpPr/>
          <p:nvPr/>
        </p:nvGrpSpPr>
        <p:grpSpPr>
          <a:xfrm rot="10997674">
            <a:off x="2290353" y="159764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2" name="קבוצה 51">
              <a:extLst>
                <a:ext uri="{FF2B5EF4-FFF2-40B4-BE49-F238E27FC236}">
                  <a16:creationId xmlns:a16="http://schemas.microsoft.com/office/drawing/2014/main" id="{AE2D55C4-B3BB-4102-9866-3167924A4B48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4" name="חץ ימינה 47">
                <a:extLst>
                  <a:ext uri="{FF2B5EF4-FFF2-40B4-BE49-F238E27FC236}">
                    <a16:creationId xmlns:a16="http://schemas.microsoft.com/office/drawing/2014/main" id="{440E0A28-537C-4F22-A6D6-ACE07D137B0F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0991ABA-6318-448D-A955-9B4EAEE7A52B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3EB360E8-A0A2-4F48-B3C6-673DEB420041}"/>
                </a:ext>
              </a:extLst>
            </p:cNvPr>
            <p:cNvSpPr txBox="1"/>
            <p:nvPr/>
          </p:nvSpPr>
          <p:spPr>
            <a:xfrm rot="10602326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6" name="חץ: מעוקל ימינה 65">
            <a:extLst>
              <a:ext uri="{FF2B5EF4-FFF2-40B4-BE49-F238E27FC236}">
                <a16:creationId xmlns:a16="http://schemas.microsoft.com/office/drawing/2014/main" id="{3E97870C-B312-43C8-A9B0-7CBCC080EB34}"/>
              </a:ext>
            </a:extLst>
          </p:cNvPr>
          <p:cNvSpPr/>
          <p:nvPr/>
        </p:nvSpPr>
        <p:spPr>
          <a:xfrm rot="2053810" flipH="1" flipV="1">
            <a:off x="3119562" y="1926699"/>
            <a:ext cx="1942016" cy="53533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A3A2DFD-2BE8-4A18-A0CB-DDE02F542957}"/>
              </a:ext>
            </a:extLst>
          </p:cNvPr>
          <p:cNvSpPr txBox="1"/>
          <p:nvPr/>
        </p:nvSpPr>
        <p:spPr>
          <a:xfrm flipH="1">
            <a:off x="4410691" y="4934711"/>
            <a:ext cx="654305" cy="369332"/>
          </a:xfrm>
          <a:prstGeom prst="rect">
            <a:avLst/>
          </a:prstGeom>
          <a:ln w="38100"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שניה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8BF506-BA44-4F5E-8B82-F505AF7A3578}"/>
              </a:ext>
            </a:extLst>
          </p:cNvPr>
          <p:cNvSpPr txBox="1"/>
          <p:nvPr/>
        </p:nvSpPr>
        <p:spPr>
          <a:xfrm>
            <a:off x="2000598" y="2875615"/>
            <a:ext cx="2836609" cy="1200329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רבנן גזרו משום אשת אבי אביו</a:t>
            </a:r>
          </a:p>
          <a:p>
            <a:r>
              <a:rPr lang="he-IL" dirty="0"/>
              <a:t>הסיבה לגזרה:</a:t>
            </a:r>
          </a:p>
          <a:p>
            <a:r>
              <a:rPr lang="he-IL" dirty="0"/>
              <a:t>משום ששניהם נקראים: </a:t>
            </a:r>
          </a:p>
          <a:p>
            <a:r>
              <a:rPr lang="he-IL" dirty="0"/>
              <a:t>בית אבא רבה (דבי אבא רבה)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96F48C7-3B9F-4FCA-B1BF-0C8B50C818BE}"/>
              </a:ext>
            </a:extLst>
          </p:cNvPr>
          <p:cNvSpPr txBox="1"/>
          <p:nvPr/>
        </p:nvSpPr>
        <p:spPr>
          <a:xfrm>
            <a:off x="1162878" y="606287"/>
            <a:ext cx="1600200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אבי אמו</a:t>
            </a:r>
          </a:p>
        </p:txBody>
      </p:sp>
      <p:sp>
        <p:nvSpPr>
          <p:cNvPr id="63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0C78F8E-B996-4053-B313-A0EFFE586CE8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64" name="מציין מיקום של כותרת תחתונה 9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7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65" name="מציין מיקום של מספר שקופית 10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66" name="לחצן פעולה: עבור לדף הבית 5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0FFE3C5-DD0F-4B57-8DC5-84C445F847BB}"/>
              </a:ext>
            </a:extLst>
          </p:cNvPr>
          <p:cNvSpPr/>
          <p:nvPr/>
        </p:nvSpPr>
        <p:spPr>
          <a:xfrm>
            <a:off x="5825205" y="5800196"/>
            <a:ext cx="685800" cy="439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721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31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05C20AF1-46CC-4C42-BACF-6FACDF127295}"/>
              </a:ext>
            </a:extLst>
          </p:cNvPr>
          <p:cNvSpPr/>
          <p:nvPr/>
        </p:nvSpPr>
        <p:spPr>
          <a:xfrm>
            <a:off x="3433833" y="164500"/>
            <a:ext cx="5262905" cy="1415772"/>
          </a:xfrm>
          <a:prstGeom prst="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e-IL" sz="1400" dirty="0"/>
              <a:t>דף </a:t>
            </a:r>
            <a:r>
              <a:rPr lang="he-IL" sz="1400" dirty="0" err="1"/>
              <a:t>כא</a:t>
            </a:r>
            <a:r>
              <a:rPr lang="he-IL" sz="1400" dirty="0"/>
              <a:t>  ב</a:t>
            </a:r>
          </a:p>
          <a:p>
            <a:r>
              <a:rPr lang="he-IL" dirty="0"/>
              <a:t>אשת אחי האב מן האב </a:t>
            </a:r>
            <a:r>
              <a:rPr lang="he-IL" dirty="0" err="1"/>
              <a:t>ערוה</a:t>
            </a:r>
            <a:r>
              <a:rPr lang="he-IL" dirty="0"/>
              <a:t> אשת אחי האב מן האם שניה וגזרו על אשת אחי האם מן האב משום אשת אחי האב מן האם וטעמא מאי משום שכולם קוראים להם "בית הדוד" (</a:t>
            </a:r>
            <a:r>
              <a:rPr lang="he-IL" dirty="0" err="1"/>
              <a:t>דכולהו</a:t>
            </a:r>
            <a:r>
              <a:rPr lang="he-IL" dirty="0"/>
              <a:t> דבי דודי קרי להו 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6002A6-9485-4FC4-977F-3CD56528B606}"/>
              </a:ext>
            </a:extLst>
          </p:cNvPr>
          <p:cNvSpPr txBox="1"/>
          <p:nvPr/>
        </p:nvSpPr>
        <p:spPr>
          <a:xfrm>
            <a:off x="8696740" y="749275"/>
            <a:ext cx="2902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אחי האב מן האב - ערווה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3424A771-96B6-4CF7-B090-D01218B9E493}"/>
              </a:ext>
            </a:extLst>
          </p:cNvPr>
          <p:cNvGrpSpPr/>
          <p:nvPr/>
        </p:nvGrpSpPr>
        <p:grpSpPr>
          <a:xfrm>
            <a:off x="10170346" y="1184851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5909972C-B219-4783-A9D9-701C0692E6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5042A8-115B-48C0-A277-5AAC6DE7560A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39902571-8BA0-4827-86DF-4883B03F6CE0}"/>
              </a:ext>
            </a:extLst>
          </p:cNvPr>
          <p:cNvGrpSpPr/>
          <p:nvPr/>
        </p:nvGrpSpPr>
        <p:grpSpPr>
          <a:xfrm>
            <a:off x="11318513" y="2995353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FE2FE028-2513-4B75-9B59-A7C178349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A6DA99F-56B4-4DDA-A317-AC633C9732D4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272CBE43-2166-4AC4-9B90-D1E499A1F768}"/>
              </a:ext>
            </a:extLst>
          </p:cNvPr>
          <p:cNvGrpSpPr/>
          <p:nvPr/>
        </p:nvGrpSpPr>
        <p:grpSpPr>
          <a:xfrm>
            <a:off x="10503948" y="4951628"/>
            <a:ext cx="1016000" cy="889000"/>
            <a:chOff x="4167637" y="3734998"/>
            <a:chExt cx="1016000" cy="8890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5AA41A7C-3CEC-44DE-9054-7D4E606C57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9A760BE-ACAD-43F1-8DD4-6451FB989BF3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581F4214-F43A-4A96-85EF-5BFCEA2C1E55}"/>
              </a:ext>
            </a:extLst>
          </p:cNvPr>
          <p:cNvGrpSpPr/>
          <p:nvPr/>
        </p:nvGrpSpPr>
        <p:grpSpPr>
          <a:xfrm>
            <a:off x="9051682" y="3116907"/>
            <a:ext cx="1155700" cy="990600"/>
            <a:chOff x="7695484" y="1138474"/>
            <a:chExt cx="1155700" cy="9906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2C91508A-BEA5-464C-ACA3-2BE46327CB0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82C41A2-767A-44F1-89EE-0B647651E4DD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CDD60C61-8AAE-48F5-9BB9-A12713BF17D5}"/>
              </a:ext>
            </a:extLst>
          </p:cNvPr>
          <p:cNvGrpSpPr/>
          <p:nvPr/>
        </p:nvGrpSpPr>
        <p:grpSpPr>
          <a:xfrm>
            <a:off x="7308620" y="2858287"/>
            <a:ext cx="986708" cy="1003300"/>
            <a:chOff x="5011768" y="3997025"/>
            <a:chExt cx="986708" cy="10033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865A7E94-646E-46BA-8B2C-06ADFC291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104B544-AC87-4B94-BB0E-4F1F9EE717F0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8FA56521-E2A4-43CA-BAE2-722F40C58512}"/>
              </a:ext>
            </a:extLst>
          </p:cNvPr>
          <p:cNvGrpSpPr/>
          <p:nvPr/>
        </p:nvGrpSpPr>
        <p:grpSpPr>
          <a:xfrm rot="19120641">
            <a:off x="10646175" y="2093945"/>
            <a:ext cx="722050" cy="139685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0" name="חץ למטה 44">
              <a:extLst>
                <a:ext uri="{FF2B5EF4-FFF2-40B4-BE49-F238E27FC236}">
                  <a16:creationId xmlns:a16="http://schemas.microsoft.com/office/drawing/2014/main" id="{7921A114-9A91-477F-AAA2-BDF2B641D3C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7980A98-6491-4E91-BB1B-5439634D4D5B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ADFF332F-9B7F-4565-A537-B0B9FCEB0B95}"/>
              </a:ext>
            </a:extLst>
          </p:cNvPr>
          <p:cNvGrpSpPr/>
          <p:nvPr/>
        </p:nvGrpSpPr>
        <p:grpSpPr>
          <a:xfrm rot="10800000">
            <a:off x="3264748" y="3221774"/>
            <a:ext cx="1677434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3" name="קבוצה 22">
              <a:extLst>
                <a:ext uri="{FF2B5EF4-FFF2-40B4-BE49-F238E27FC236}">
                  <a16:creationId xmlns:a16="http://schemas.microsoft.com/office/drawing/2014/main" id="{1ACDC68A-2BE2-4184-915E-2A6EBAD2D6BC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5" name="חץ ימינה 47">
                <a:extLst>
                  <a:ext uri="{FF2B5EF4-FFF2-40B4-BE49-F238E27FC236}">
                    <a16:creationId xmlns:a16="http://schemas.microsoft.com/office/drawing/2014/main" id="{9F0BC68D-19E6-4308-8570-09FE626DEA27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C4993C2-712C-4DFB-A124-59E674185746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AAEA8E5-2058-409E-BD11-DFC896DC7B5F}"/>
                </a:ext>
              </a:extLst>
            </p:cNvPr>
            <p:cNvSpPr txBox="1"/>
            <p:nvPr/>
          </p:nvSpPr>
          <p:spPr>
            <a:xfrm rot="10800000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D6769769-6D25-4E9F-9BE7-F5F791665FCC}"/>
              </a:ext>
            </a:extLst>
          </p:cNvPr>
          <p:cNvGrpSpPr/>
          <p:nvPr/>
        </p:nvGrpSpPr>
        <p:grpSpPr>
          <a:xfrm rot="2982479">
            <a:off x="9846357" y="2105015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8" name="חץ למטה 44">
              <a:extLst>
                <a:ext uri="{FF2B5EF4-FFF2-40B4-BE49-F238E27FC236}">
                  <a16:creationId xmlns:a16="http://schemas.microsoft.com/office/drawing/2014/main" id="{C28FD6CC-D49C-40B0-9324-C678875EEC0E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8E365F8-D8E7-42C7-94BB-7A95AB2222F6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E898C454-B4F9-466C-99A6-899C362B4DF0}"/>
              </a:ext>
            </a:extLst>
          </p:cNvPr>
          <p:cNvGrpSpPr/>
          <p:nvPr/>
        </p:nvGrpSpPr>
        <p:grpSpPr>
          <a:xfrm rot="1729365">
            <a:off x="11288404" y="3919539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1" name="חץ למטה 44">
              <a:extLst>
                <a:ext uri="{FF2B5EF4-FFF2-40B4-BE49-F238E27FC236}">
                  <a16:creationId xmlns:a16="http://schemas.microsoft.com/office/drawing/2014/main" id="{B30F31D0-EB9D-4F30-A400-6C2673286CD0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763EA23-F305-4998-B194-E959F34E79AC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3" name="קשת מלאה 32">
            <a:extLst>
              <a:ext uri="{FF2B5EF4-FFF2-40B4-BE49-F238E27FC236}">
                <a16:creationId xmlns:a16="http://schemas.microsoft.com/office/drawing/2014/main" id="{20ABDC63-057B-4A0A-A214-43653E93B0C8}"/>
              </a:ext>
            </a:extLst>
          </p:cNvPr>
          <p:cNvSpPr/>
          <p:nvPr/>
        </p:nvSpPr>
        <p:spPr>
          <a:xfrm rot="12533908">
            <a:off x="6985083" y="4155964"/>
            <a:ext cx="4657025" cy="1936576"/>
          </a:xfrm>
          <a:prstGeom prst="blockArc">
            <a:avLst>
              <a:gd name="adj1" fmla="val 10624917"/>
              <a:gd name="adj2" fmla="val 336598"/>
              <a:gd name="adj3" fmla="val 2283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723CDCB-23C6-436E-BFE1-DBC3F3C52028}"/>
              </a:ext>
            </a:extLst>
          </p:cNvPr>
          <p:cNvSpPr txBox="1"/>
          <p:nvPr/>
        </p:nvSpPr>
        <p:spPr>
          <a:xfrm rot="1826827">
            <a:off x="7097936" y="5349719"/>
            <a:ext cx="385446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דבורה היא אשת אחי אביו של גד מן האב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104B240-82C7-4AEB-AEAD-275EF4E0A850}"/>
              </a:ext>
            </a:extLst>
          </p:cNvPr>
          <p:cNvSpPr txBox="1"/>
          <p:nvPr/>
        </p:nvSpPr>
        <p:spPr>
          <a:xfrm>
            <a:off x="8444277" y="4305297"/>
            <a:ext cx="2392253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לכן, דבורה אסורה לגד מן התורה (ערווה)</a:t>
            </a:r>
          </a:p>
        </p:txBody>
      </p: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4058B456-ADF2-443A-8C69-B7B7A2813CCA}"/>
              </a:ext>
            </a:extLst>
          </p:cNvPr>
          <p:cNvGrpSpPr/>
          <p:nvPr/>
        </p:nvGrpSpPr>
        <p:grpSpPr>
          <a:xfrm>
            <a:off x="10045836" y="3461074"/>
            <a:ext cx="1624326" cy="583000"/>
            <a:chOff x="4777617" y="4193724"/>
            <a:chExt cx="2276390" cy="583000"/>
          </a:xfrm>
        </p:grpSpPr>
        <p:sp>
          <p:nvSpPr>
            <p:cNvPr id="37" name="חץ שמאלה-ימינה 79">
              <a:extLst>
                <a:ext uri="{FF2B5EF4-FFF2-40B4-BE49-F238E27FC236}">
                  <a16:creationId xmlns:a16="http://schemas.microsoft.com/office/drawing/2014/main" id="{554BB729-0CD0-496D-BA6D-AB6497B3347E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88D0F34-D810-4F50-9318-D3AF2F60529C}"/>
                </a:ext>
              </a:extLst>
            </p:cNvPr>
            <p:cNvSpPr txBox="1"/>
            <p:nvPr/>
          </p:nvSpPr>
          <p:spPr>
            <a:xfrm>
              <a:off x="5500204" y="4280161"/>
              <a:ext cx="92259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56285D57-F780-4B76-B6FF-93A6735D86CB}"/>
              </a:ext>
            </a:extLst>
          </p:cNvPr>
          <p:cNvSpPr txBox="1"/>
          <p:nvPr/>
        </p:nvSpPr>
        <p:spPr>
          <a:xfrm>
            <a:off x="489145" y="709168"/>
            <a:ext cx="2902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אחי האב מן האם - שניה</a:t>
            </a:r>
          </a:p>
        </p:txBody>
      </p:sp>
      <p:grpSp>
        <p:nvGrpSpPr>
          <p:cNvPr id="40" name="קבוצה 39">
            <a:extLst>
              <a:ext uri="{FF2B5EF4-FFF2-40B4-BE49-F238E27FC236}">
                <a16:creationId xmlns:a16="http://schemas.microsoft.com/office/drawing/2014/main" id="{7B9448F5-3406-4EBA-9C56-FE48976F7819}"/>
              </a:ext>
            </a:extLst>
          </p:cNvPr>
          <p:cNvGrpSpPr/>
          <p:nvPr/>
        </p:nvGrpSpPr>
        <p:grpSpPr>
          <a:xfrm>
            <a:off x="652357" y="4806497"/>
            <a:ext cx="1016000" cy="889000"/>
            <a:chOff x="4167637" y="3734998"/>
            <a:chExt cx="1016000" cy="889000"/>
          </a:xfrm>
        </p:grpSpPr>
        <p:pic>
          <p:nvPicPr>
            <p:cNvPr id="41" name="תמונה 40">
              <a:extLst>
                <a:ext uri="{FF2B5EF4-FFF2-40B4-BE49-F238E27FC236}">
                  <a16:creationId xmlns:a16="http://schemas.microsoft.com/office/drawing/2014/main" id="{2DC83F31-6DCD-450D-90B5-46E71B4ED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A174F7F-9C2A-467E-89E8-F8C5E6C13D41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4545CC7B-7B86-4A0D-80FC-F68D17716221}"/>
              </a:ext>
            </a:extLst>
          </p:cNvPr>
          <p:cNvGrpSpPr/>
          <p:nvPr/>
        </p:nvGrpSpPr>
        <p:grpSpPr>
          <a:xfrm>
            <a:off x="-154113" y="3141749"/>
            <a:ext cx="1155700" cy="990600"/>
            <a:chOff x="7695484" y="1138474"/>
            <a:chExt cx="1155700" cy="990600"/>
          </a:xfrm>
        </p:grpSpPr>
        <p:pic>
          <p:nvPicPr>
            <p:cNvPr id="44" name="תמונה 43">
              <a:extLst>
                <a:ext uri="{FF2B5EF4-FFF2-40B4-BE49-F238E27FC236}">
                  <a16:creationId xmlns:a16="http://schemas.microsoft.com/office/drawing/2014/main" id="{C60B5630-8C2B-4026-B6C8-56AAA4F11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95B90ED-3334-48B8-8493-CC275761E809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F9464577-BC86-47DD-B370-BD48244D1D54}"/>
              </a:ext>
            </a:extLst>
          </p:cNvPr>
          <p:cNvGrpSpPr/>
          <p:nvPr/>
        </p:nvGrpSpPr>
        <p:grpSpPr>
          <a:xfrm rot="19778288">
            <a:off x="398592" y="4055371"/>
            <a:ext cx="722050" cy="932130"/>
            <a:chOff x="5735402" y="3526138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4">
              <a:extLst>
                <a:ext uri="{FF2B5EF4-FFF2-40B4-BE49-F238E27FC236}">
                  <a16:creationId xmlns:a16="http://schemas.microsoft.com/office/drawing/2014/main" id="{C6021EE0-5D12-4CF0-AD26-6F5D80E2B237}"/>
                </a:ext>
              </a:extLst>
            </p:cNvPr>
            <p:cNvSpPr/>
            <p:nvPr/>
          </p:nvSpPr>
          <p:spPr>
            <a:xfrm>
              <a:off x="5735402" y="3526138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9085D40-BF6A-43C9-9763-C3C58DDC0889}"/>
                </a:ext>
              </a:extLst>
            </p:cNvPr>
            <p:cNvSpPr txBox="1"/>
            <p:nvPr/>
          </p:nvSpPr>
          <p:spPr>
            <a:xfrm rot="5033896">
              <a:off x="5866593" y="3745254"/>
              <a:ext cx="303606" cy="24636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C2153559-31CF-4842-B72C-D8BE44FEFA9E}"/>
              </a:ext>
            </a:extLst>
          </p:cNvPr>
          <p:cNvGrpSpPr/>
          <p:nvPr/>
        </p:nvGrpSpPr>
        <p:grpSpPr>
          <a:xfrm>
            <a:off x="2353146" y="3096237"/>
            <a:ext cx="939800" cy="990600"/>
            <a:chOff x="4794371" y="3098561"/>
            <a:chExt cx="939800" cy="990600"/>
          </a:xfrm>
        </p:grpSpPr>
        <p:pic>
          <p:nvPicPr>
            <p:cNvPr id="50" name="תמונה 49">
              <a:extLst>
                <a:ext uri="{FF2B5EF4-FFF2-40B4-BE49-F238E27FC236}">
                  <a16:creationId xmlns:a16="http://schemas.microsoft.com/office/drawing/2014/main" id="{70A200F8-2BAE-4289-A173-501AB9FB24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6345676-DF09-4DA2-9676-38B347277EF0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קבוצה 51">
            <a:extLst>
              <a:ext uri="{FF2B5EF4-FFF2-40B4-BE49-F238E27FC236}">
                <a16:creationId xmlns:a16="http://schemas.microsoft.com/office/drawing/2014/main" id="{0CF196F8-F916-417D-9658-25B0139BCD59}"/>
              </a:ext>
            </a:extLst>
          </p:cNvPr>
          <p:cNvGrpSpPr/>
          <p:nvPr/>
        </p:nvGrpSpPr>
        <p:grpSpPr>
          <a:xfrm>
            <a:off x="1008888" y="3508480"/>
            <a:ext cx="1677436" cy="583000"/>
            <a:chOff x="4777617" y="4193724"/>
            <a:chExt cx="2276390" cy="583000"/>
          </a:xfrm>
        </p:grpSpPr>
        <p:sp>
          <p:nvSpPr>
            <p:cNvPr id="53" name="חץ שמאלה-ימינה 79">
              <a:extLst>
                <a:ext uri="{FF2B5EF4-FFF2-40B4-BE49-F238E27FC236}">
                  <a16:creationId xmlns:a16="http://schemas.microsoft.com/office/drawing/2014/main" id="{7F479268-465B-448D-8B06-6DE5C5D16D92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466B92AE-87EC-453C-A174-C1970E1036EE}"/>
                </a:ext>
              </a:extLst>
            </p:cNvPr>
            <p:cNvSpPr txBox="1"/>
            <p:nvPr/>
          </p:nvSpPr>
          <p:spPr>
            <a:xfrm>
              <a:off x="5500204" y="4280161"/>
              <a:ext cx="92259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55" name="קבוצה 54">
            <a:extLst>
              <a:ext uri="{FF2B5EF4-FFF2-40B4-BE49-F238E27FC236}">
                <a16:creationId xmlns:a16="http://schemas.microsoft.com/office/drawing/2014/main" id="{7FB1B9B4-F393-4A62-B803-BEF2D20AF015}"/>
              </a:ext>
            </a:extLst>
          </p:cNvPr>
          <p:cNvGrpSpPr/>
          <p:nvPr/>
        </p:nvGrpSpPr>
        <p:grpSpPr>
          <a:xfrm flipH="1">
            <a:off x="4884788" y="2462292"/>
            <a:ext cx="1016224" cy="1406651"/>
            <a:chOff x="5020576" y="3997025"/>
            <a:chExt cx="977900" cy="1003300"/>
          </a:xfrm>
        </p:grpSpPr>
        <p:pic>
          <p:nvPicPr>
            <p:cNvPr id="56" name="תמונה 55">
              <a:extLst>
                <a:ext uri="{FF2B5EF4-FFF2-40B4-BE49-F238E27FC236}">
                  <a16:creationId xmlns:a16="http://schemas.microsoft.com/office/drawing/2014/main" id="{8C0139FE-52D1-40BD-8BEB-B14CF6EA979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501244E-643C-4196-A6E8-2A49E42BAC12}"/>
                </a:ext>
              </a:extLst>
            </p:cNvPr>
            <p:cNvSpPr txBox="1"/>
            <p:nvPr/>
          </p:nvSpPr>
          <p:spPr>
            <a:xfrm>
              <a:off x="5155328" y="4642858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58" name="קבוצה 57">
            <a:extLst>
              <a:ext uri="{FF2B5EF4-FFF2-40B4-BE49-F238E27FC236}">
                <a16:creationId xmlns:a16="http://schemas.microsoft.com/office/drawing/2014/main" id="{534083E2-566E-4800-B095-A3E463C42FC3}"/>
              </a:ext>
            </a:extLst>
          </p:cNvPr>
          <p:cNvGrpSpPr/>
          <p:nvPr/>
        </p:nvGrpSpPr>
        <p:grpSpPr>
          <a:xfrm>
            <a:off x="1321891" y="1342997"/>
            <a:ext cx="974210" cy="990600"/>
            <a:chOff x="5116454" y="4839179"/>
            <a:chExt cx="755022" cy="889000"/>
          </a:xfrm>
        </p:grpSpPr>
        <p:pic>
          <p:nvPicPr>
            <p:cNvPr id="59" name="תמונה 58">
              <a:extLst>
                <a:ext uri="{FF2B5EF4-FFF2-40B4-BE49-F238E27FC236}">
                  <a16:creationId xmlns:a16="http://schemas.microsoft.com/office/drawing/2014/main" id="{6364C389-4BF1-4037-9A14-2F1726DE63F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7F6A9E8-1AE1-47B0-85F0-5C33688C7562}"/>
                </a:ext>
              </a:extLst>
            </p:cNvPr>
            <p:cNvSpPr txBox="1"/>
            <p:nvPr/>
          </p:nvSpPr>
          <p:spPr>
            <a:xfrm>
              <a:off x="5116454" y="4967147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61" name="קבוצה 60">
            <a:extLst>
              <a:ext uri="{FF2B5EF4-FFF2-40B4-BE49-F238E27FC236}">
                <a16:creationId xmlns:a16="http://schemas.microsoft.com/office/drawing/2014/main" id="{C3F4EABE-3E5F-4F37-8EF5-5BC3376EC09B}"/>
              </a:ext>
            </a:extLst>
          </p:cNvPr>
          <p:cNvGrpSpPr/>
          <p:nvPr/>
        </p:nvGrpSpPr>
        <p:grpSpPr>
          <a:xfrm rot="2572958">
            <a:off x="902368" y="2227828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2" name="חץ למטה 44">
              <a:extLst>
                <a:ext uri="{FF2B5EF4-FFF2-40B4-BE49-F238E27FC236}">
                  <a16:creationId xmlns:a16="http://schemas.microsoft.com/office/drawing/2014/main" id="{35C02BA3-5D08-4A0D-B72D-35FBD14E5F00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64E4B57-5065-4ED2-8B27-FD8B30999A1D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4" name="קבוצה 63">
            <a:extLst>
              <a:ext uri="{FF2B5EF4-FFF2-40B4-BE49-F238E27FC236}">
                <a16:creationId xmlns:a16="http://schemas.microsoft.com/office/drawing/2014/main" id="{B30A6F24-B467-48AA-A885-C3EC72DCF6DE}"/>
              </a:ext>
            </a:extLst>
          </p:cNvPr>
          <p:cNvGrpSpPr/>
          <p:nvPr/>
        </p:nvGrpSpPr>
        <p:grpSpPr>
          <a:xfrm rot="19120641">
            <a:off x="1955861" y="2230144"/>
            <a:ext cx="722050" cy="101973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5" name="חץ למטה 44">
              <a:extLst>
                <a:ext uri="{FF2B5EF4-FFF2-40B4-BE49-F238E27FC236}">
                  <a16:creationId xmlns:a16="http://schemas.microsoft.com/office/drawing/2014/main" id="{CF398FE0-B91A-407E-A903-2972CACE1B3E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0ED7840-12EA-47FB-840C-1AE1F6DE2119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7" name="קשת מלאה 66">
            <a:extLst>
              <a:ext uri="{FF2B5EF4-FFF2-40B4-BE49-F238E27FC236}">
                <a16:creationId xmlns:a16="http://schemas.microsoft.com/office/drawing/2014/main" id="{7F92577A-9FF6-4ED0-BA49-237D8587248E}"/>
              </a:ext>
            </a:extLst>
          </p:cNvPr>
          <p:cNvSpPr/>
          <p:nvPr/>
        </p:nvSpPr>
        <p:spPr>
          <a:xfrm rot="9549921">
            <a:off x="1061448" y="3799011"/>
            <a:ext cx="4998067" cy="2193329"/>
          </a:xfrm>
          <a:prstGeom prst="blockArc">
            <a:avLst>
              <a:gd name="adj1" fmla="val 10538674"/>
              <a:gd name="adj2" fmla="val 152039"/>
              <a:gd name="adj3" fmla="val 1757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7C17A5F-1140-4345-9100-6344B823C57F}"/>
              </a:ext>
            </a:extLst>
          </p:cNvPr>
          <p:cNvSpPr txBox="1"/>
          <p:nvPr/>
        </p:nvSpPr>
        <p:spPr>
          <a:xfrm rot="20103551">
            <a:off x="1909067" y="5397476"/>
            <a:ext cx="383355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דבורה היא אשת אחי אביו של גד מן האם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441438-4C86-45D7-8AA5-1AB77235C93A}"/>
              </a:ext>
            </a:extLst>
          </p:cNvPr>
          <p:cNvSpPr txBox="1"/>
          <p:nvPr/>
        </p:nvSpPr>
        <p:spPr>
          <a:xfrm>
            <a:off x="1436916" y="4200048"/>
            <a:ext cx="321516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/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לכן, דבורה אסורה לגד משום שניה (רבנן גזרו בגלל הציור שמימין)</a:t>
            </a:r>
          </a:p>
        </p:txBody>
      </p:sp>
      <p:grpSp>
        <p:nvGrpSpPr>
          <p:cNvPr id="70" name="קבוצה 69">
            <a:extLst>
              <a:ext uri="{FF2B5EF4-FFF2-40B4-BE49-F238E27FC236}">
                <a16:creationId xmlns:a16="http://schemas.microsoft.com/office/drawing/2014/main" id="{2BDBCA0C-2127-4DB6-8189-9375A461C031}"/>
              </a:ext>
            </a:extLst>
          </p:cNvPr>
          <p:cNvGrpSpPr/>
          <p:nvPr/>
        </p:nvGrpSpPr>
        <p:grpSpPr>
          <a:xfrm>
            <a:off x="7954855" y="3435596"/>
            <a:ext cx="135315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71" name="קבוצה 70">
              <a:extLst>
                <a:ext uri="{FF2B5EF4-FFF2-40B4-BE49-F238E27FC236}">
                  <a16:creationId xmlns:a16="http://schemas.microsoft.com/office/drawing/2014/main" id="{6A7B2EA0-97D2-4FC2-AE77-845866F249BC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73" name="חץ ימינה 47">
                <a:extLst>
                  <a:ext uri="{FF2B5EF4-FFF2-40B4-BE49-F238E27FC236}">
                    <a16:creationId xmlns:a16="http://schemas.microsoft.com/office/drawing/2014/main" id="{8A76E423-3348-4248-A3F2-83A5208F4610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84B37F05-E6AB-4D3B-A4BD-9F12F7DCDE5B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8994A10-95F6-40CC-85CB-229136FDA50F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75" name="מלבן 74">
            <a:extLst>
              <a:ext uri="{FF2B5EF4-FFF2-40B4-BE49-F238E27FC236}">
                <a16:creationId xmlns:a16="http://schemas.microsoft.com/office/drawing/2014/main" id="{E54E3029-E7A9-43AE-A0DA-2EBD81573BE9}"/>
              </a:ext>
            </a:extLst>
          </p:cNvPr>
          <p:cNvSpPr/>
          <p:nvPr/>
        </p:nvSpPr>
        <p:spPr>
          <a:xfrm>
            <a:off x="5458496" y="5036771"/>
            <a:ext cx="220445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e-IL" dirty="0"/>
              <a:t>אשת אחי האם מן האב</a:t>
            </a:r>
          </a:p>
        </p:txBody>
      </p:sp>
      <p:pic>
        <p:nvPicPr>
          <p:cNvPr id="76" name="תצוגת שקופית 89">
            <a:hlinkClick r:id="rId8" action="ppaction://hlinksldjump"/>
            <a:extLst>
              <a:ext uri="{FF2B5EF4-FFF2-40B4-BE49-F238E27FC236}">
                <a16:creationId xmlns:a16="http://schemas.microsoft.com/office/drawing/2014/main" id="{DE5BCDDA-BCC9-4985-AFCC-6088061BBE1D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79343" y="5695496"/>
            <a:ext cx="2493735" cy="998003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F4618F78-0FB6-4861-A419-B1EF96E1C033}"/>
              </a:ext>
            </a:extLst>
          </p:cNvPr>
          <p:cNvSpPr txBox="1"/>
          <p:nvPr/>
        </p:nvSpPr>
        <p:spPr>
          <a:xfrm>
            <a:off x="6123088" y="5398235"/>
            <a:ext cx="119434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81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B1D5F98-C044-4C7B-B323-D126FC26391E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82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3164146" y="6496427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83" name="מציין מיקום של מספר שקופית 34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84" name="לחצן פעולה: עבור לדף הבית 5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0FFE3C5-DD0F-4B57-8DC5-84C445F847BB}"/>
              </a:ext>
            </a:extLst>
          </p:cNvPr>
          <p:cNvSpPr/>
          <p:nvPr/>
        </p:nvSpPr>
        <p:spPr>
          <a:xfrm>
            <a:off x="73817" y="6099284"/>
            <a:ext cx="685800" cy="439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759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3" grpId="0" animBg="1"/>
      <p:bldP spid="34" grpId="0" animBg="1"/>
      <p:bldP spid="35" grpId="0" animBg="1"/>
      <p:bldP spid="39" grpId="0" animBg="1"/>
      <p:bldP spid="67" grpId="0" animBg="1"/>
      <p:bldP spid="68" grpId="0" animBg="1"/>
      <p:bldP spid="69" grpId="0" animBg="1"/>
      <p:bldP spid="75" grpId="0" animBg="1"/>
      <p:bldP spid="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E5FBB7A7-A875-44A1-8681-D621F8E7BF29}"/>
              </a:ext>
            </a:extLst>
          </p:cNvPr>
          <p:cNvSpPr/>
          <p:nvPr/>
        </p:nvSpPr>
        <p:spPr>
          <a:xfrm>
            <a:off x="3369761" y="209042"/>
            <a:ext cx="6096000" cy="615553"/>
          </a:xfrm>
          <a:prstGeom prst="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he-IL" sz="1400" dirty="0"/>
              <a:t>דף </a:t>
            </a:r>
            <a:r>
              <a:rPr lang="he-IL" sz="1400" dirty="0" err="1"/>
              <a:t>כא</a:t>
            </a:r>
            <a:r>
              <a:rPr lang="he-IL" sz="1400" dirty="0"/>
              <a:t>  ב</a:t>
            </a:r>
          </a:p>
          <a:p>
            <a:pPr algn="ctr"/>
            <a:r>
              <a:rPr lang="he-IL" sz="2000" dirty="0"/>
              <a:t>אשת אחי האם מן האב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11EE53B0-653A-4750-A3BD-98F210FBEDB8}"/>
              </a:ext>
            </a:extLst>
          </p:cNvPr>
          <p:cNvGrpSpPr/>
          <p:nvPr/>
        </p:nvGrpSpPr>
        <p:grpSpPr>
          <a:xfrm>
            <a:off x="6333540" y="1015721"/>
            <a:ext cx="1148167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5F77E6A6-3E63-4BD1-9CD2-D42CEFAB72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103F710-3ADA-488E-AAAD-608F6E6B23F0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D24D3943-8F1A-43A9-8C76-2F2B42BBE055}"/>
              </a:ext>
            </a:extLst>
          </p:cNvPr>
          <p:cNvGrpSpPr/>
          <p:nvPr/>
        </p:nvGrpSpPr>
        <p:grpSpPr>
          <a:xfrm>
            <a:off x="6672805" y="5016474"/>
            <a:ext cx="939800" cy="990600"/>
            <a:chOff x="4794371" y="3098561"/>
            <a:chExt cx="939800" cy="9906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FD58D7C4-4460-4C5B-A0C6-36F4462DC6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B87B809-06DF-4368-AB20-E93CD0496105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0CB63A45-8737-4EA8-964E-83EBE3B31672}"/>
              </a:ext>
            </a:extLst>
          </p:cNvPr>
          <p:cNvGrpSpPr/>
          <p:nvPr/>
        </p:nvGrpSpPr>
        <p:grpSpPr>
          <a:xfrm>
            <a:off x="8248495" y="2965032"/>
            <a:ext cx="1106818" cy="927936"/>
            <a:chOff x="5473700" y="2876550"/>
            <a:chExt cx="1244600" cy="11049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A3EA969B-3CBC-4DBB-A5FB-28C5C42AAB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3BD9339-1285-4910-8DBB-1E2FA51BD1B9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76BC1FD5-80D9-4167-A7FD-55301B7C3391}"/>
              </a:ext>
            </a:extLst>
          </p:cNvPr>
          <p:cNvGrpSpPr/>
          <p:nvPr/>
        </p:nvGrpSpPr>
        <p:grpSpPr>
          <a:xfrm>
            <a:off x="1640786" y="2945891"/>
            <a:ext cx="934053" cy="990600"/>
            <a:chOff x="5147576" y="4839179"/>
            <a:chExt cx="723900" cy="8890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3728A226-14EC-4870-BF63-1850BF39D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9CDC34-9AD5-4A3E-97E9-A06741655775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55585A4E-3CCB-4DEA-BBFB-8EFDFBC7E54C}"/>
              </a:ext>
            </a:extLst>
          </p:cNvPr>
          <p:cNvGrpSpPr/>
          <p:nvPr/>
        </p:nvGrpSpPr>
        <p:grpSpPr>
          <a:xfrm>
            <a:off x="4468543" y="3004390"/>
            <a:ext cx="1155700" cy="990600"/>
            <a:chOff x="7695484" y="1138474"/>
            <a:chExt cx="1155700" cy="9906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27E20397-6420-44B7-9035-985D224A99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9FCCDDF-803F-434B-8392-A33FDCD6D385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FCEF1F24-843C-4383-B828-7A3ECB60F4F0}"/>
              </a:ext>
            </a:extLst>
          </p:cNvPr>
          <p:cNvGrpSpPr/>
          <p:nvPr/>
        </p:nvGrpSpPr>
        <p:grpSpPr>
          <a:xfrm rot="18796356">
            <a:off x="7160476" y="2033561"/>
            <a:ext cx="756430" cy="1374366"/>
            <a:chOff x="8712679" y="2668192"/>
            <a:chExt cx="756430" cy="661604"/>
          </a:xfrm>
        </p:grpSpPr>
        <p:sp>
          <p:nvSpPr>
            <p:cNvPr id="19" name="חץ למטה 42">
              <a:extLst>
                <a:ext uri="{FF2B5EF4-FFF2-40B4-BE49-F238E27FC236}">
                  <a16:creationId xmlns:a16="http://schemas.microsoft.com/office/drawing/2014/main" id="{83DC7966-1FA0-44C3-B72D-9495617F9AB8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07B2170-D76E-4274-A1EA-AB00907D7B9C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284FDA10-42BD-4B2A-8AEC-BD816847B3C7}"/>
              </a:ext>
            </a:extLst>
          </p:cNvPr>
          <p:cNvGrpSpPr/>
          <p:nvPr/>
        </p:nvGrpSpPr>
        <p:grpSpPr>
          <a:xfrm rot="2506229">
            <a:off x="7649367" y="3770882"/>
            <a:ext cx="722050" cy="153251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2" name="חץ למטה 44">
              <a:extLst>
                <a:ext uri="{FF2B5EF4-FFF2-40B4-BE49-F238E27FC236}">
                  <a16:creationId xmlns:a16="http://schemas.microsoft.com/office/drawing/2014/main" id="{5CF5F84E-0AB6-496F-938E-7A7F0933028C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452B2FD-FE39-4336-8837-82BBC9B172E8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86A0020D-B415-4B34-A50D-0420B7C0C494}"/>
              </a:ext>
            </a:extLst>
          </p:cNvPr>
          <p:cNvGrpSpPr/>
          <p:nvPr/>
        </p:nvGrpSpPr>
        <p:grpSpPr>
          <a:xfrm rot="476271">
            <a:off x="2710964" y="3410299"/>
            <a:ext cx="187492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5" name="קבוצה 24">
              <a:extLst>
                <a:ext uri="{FF2B5EF4-FFF2-40B4-BE49-F238E27FC236}">
                  <a16:creationId xmlns:a16="http://schemas.microsoft.com/office/drawing/2014/main" id="{5CDE5208-7720-462A-BDA8-312F2A80D985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7" name="חץ ימינה 47">
                <a:extLst>
                  <a:ext uri="{FF2B5EF4-FFF2-40B4-BE49-F238E27FC236}">
                    <a16:creationId xmlns:a16="http://schemas.microsoft.com/office/drawing/2014/main" id="{E2AA53B7-8A5F-4D33-938C-B8804F4BB8AD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97CF0EB-8324-41E8-87FD-BCA07BC4F07D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FABE1B7-1F9D-4E4B-A720-D42DC70CDC76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96688B3A-8756-4ACA-A74D-EC0A3AC642B3}"/>
              </a:ext>
            </a:extLst>
          </p:cNvPr>
          <p:cNvGrpSpPr/>
          <p:nvPr/>
        </p:nvGrpSpPr>
        <p:grpSpPr>
          <a:xfrm rot="3055083">
            <a:off x="5805340" y="1959942"/>
            <a:ext cx="722050" cy="153173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44">
              <a:extLst>
                <a:ext uri="{FF2B5EF4-FFF2-40B4-BE49-F238E27FC236}">
                  <a16:creationId xmlns:a16="http://schemas.microsoft.com/office/drawing/2014/main" id="{3E997434-A6F8-4A82-AAA4-246089EDED5A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35EF80A-2BD6-4FB8-BEB4-21D00E145B95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2" name="קשת מלאה 31">
            <a:extLst>
              <a:ext uri="{FF2B5EF4-FFF2-40B4-BE49-F238E27FC236}">
                <a16:creationId xmlns:a16="http://schemas.microsoft.com/office/drawing/2014/main" id="{429469F0-3D31-4DBD-B1CD-90D33085E1A0}"/>
              </a:ext>
            </a:extLst>
          </p:cNvPr>
          <p:cNvSpPr/>
          <p:nvPr/>
        </p:nvSpPr>
        <p:spPr>
          <a:xfrm rot="12197365">
            <a:off x="1527006" y="4032080"/>
            <a:ext cx="5932469" cy="2096358"/>
          </a:xfrm>
          <a:prstGeom prst="blockArc">
            <a:avLst>
              <a:gd name="adj1" fmla="val 10596917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9AE587E-04DB-44AF-B1F0-759FD4ED92D0}"/>
              </a:ext>
            </a:extLst>
          </p:cNvPr>
          <p:cNvSpPr txBox="1"/>
          <p:nvPr/>
        </p:nvSpPr>
        <p:spPr>
          <a:xfrm rot="1663995">
            <a:off x="2009644" y="5251750"/>
            <a:ext cx="367764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אחי אמו של לוי מן האב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FB4902-3B06-4B3E-A91A-2305B50EB75C}"/>
              </a:ext>
            </a:extLst>
          </p:cNvPr>
          <p:cNvSpPr txBox="1"/>
          <p:nvPr/>
        </p:nvSpPr>
        <p:spPr>
          <a:xfrm>
            <a:off x="3508909" y="4058621"/>
            <a:ext cx="3493605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</a:t>
            </a:r>
            <a:r>
              <a:rPr lang="he-IL" dirty="0" smtClean="0"/>
              <a:t>אסורה </a:t>
            </a:r>
            <a:r>
              <a:rPr lang="he-IL" dirty="0"/>
              <a:t>ללוי כי רבנן גזרו משום אשת אחי האב מן האם כי כולם קוראים להם בית הדוד (דבי דודי) </a:t>
            </a:r>
          </a:p>
        </p:txBody>
      </p:sp>
      <p:sp>
        <p:nvSpPr>
          <p:cNvPr id="35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B0D57B6-88BC-44CD-A864-D65B76FCDA85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36" name="מציין מיקום של כותרת תחתונה 29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37" name="מציין מיקום של מספר שקופית 30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/>
          </a:p>
        </p:txBody>
      </p:sp>
      <p:sp>
        <p:nvSpPr>
          <p:cNvPr id="38" name="לחצן פעולה: בית 37">
            <a:hlinkClick r:id="" action="ppaction://hlinkshowjump?jump=firstslide" highlightClick="1"/>
          </p:cNvPr>
          <p:cNvSpPr/>
          <p:nvPr/>
        </p:nvSpPr>
        <p:spPr>
          <a:xfrm>
            <a:off x="457200" y="5460023"/>
            <a:ext cx="606669" cy="6506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259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DE871852-85C6-4A59-B595-442EEFB2AA55}"/>
              </a:ext>
            </a:extLst>
          </p:cNvPr>
          <p:cNvSpPr/>
          <p:nvPr/>
        </p:nvSpPr>
        <p:spPr>
          <a:xfrm>
            <a:off x="4589118" y="-55356"/>
            <a:ext cx="5512904" cy="11387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400" dirty="0"/>
              <a:t>דף </a:t>
            </a:r>
            <a:r>
              <a:rPr lang="he-IL" sz="1400" dirty="0" err="1"/>
              <a:t>כא</a:t>
            </a:r>
            <a:r>
              <a:rPr lang="he-IL" sz="1400" dirty="0"/>
              <a:t>  ב</a:t>
            </a:r>
          </a:p>
          <a:p>
            <a:r>
              <a:rPr lang="he-IL" dirty="0"/>
              <a:t>תא שמע: </a:t>
            </a:r>
            <a:r>
              <a:rPr lang="he-IL" dirty="0" err="1"/>
              <a:t>דכי</a:t>
            </a:r>
            <a:r>
              <a:rPr lang="he-IL" dirty="0"/>
              <a:t> אתא רב יהודה בר </a:t>
            </a:r>
            <a:r>
              <a:rPr lang="he-IL" dirty="0" err="1"/>
              <a:t>שילא</a:t>
            </a:r>
            <a:r>
              <a:rPr lang="he-IL" dirty="0"/>
              <a:t> אמר: אמרי </a:t>
            </a:r>
            <a:r>
              <a:rPr lang="he-IL" dirty="0" err="1"/>
              <a:t>במערבא</a:t>
            </a:r>
            <a:r>
              <a:rPr lang="he-IL" dirty="0"/>
              <a:t>: </a:t>
            </a:r>
          </a:p>
          <a:p>
            <a:r>
              <a:rPr lang="he-IL" dirty="0"/>
              <a:t>כל שבנקבה </a:t>
            </a:r>
            <a:r>
              <a:rPr lang="he-IL" dirty="0" err="1"/>
              <a:t>ערוה</a:t>
            </a:r>
            <a:r>
              <a:rPr lang="he-IL" dirty="0"/>
              <a:t>, בזכר גזרו על אשתו משום שניה </a:t>
            </a:r>
          </a:p>
          <a:p>
            <a:r>
              <a:rPr lang="he-IL" dirty="0"/>
              <a:t>ואמר רבא </a:t>
            </a:r>
            <a:r>
              <a:rPr lang="he-IL" dirty="0" err="1"/>
              <a:t>וכללא</a:t>
            </a:r>
            <a:r>
              <a:rPr lang="he-IL" dirty="0"/>
              <a:t> הוא  (רש"י: בתמיהה)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874EC3-AE47-4475-B7EA-5D18071DB5CD}"/>
              </a:ext>
            </a:extLst>
          </p:cNvPr>
          <p:cNvSpPr txBox="1"/>
          <p:nvPr/>
        </p:nvSpPr>
        <p:spPr>
          <a:xfrm>
            <a:off x="8376212" y="1203920"/>
            <a:ext cx="1689652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חמותו  -  ערווה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CD17FC3A-873A-414B-93BC-A814D8ABBDE7}"/>
              </a:ext>
            </a:extLst>
          </p:cNvPr>
          <p:cNvGrpSpPr/>
          <p:nvPr/>
        </p:nvGrpSpPr>
        <p:grpSpPr>
          <a:xfrm>
            <a:off x="7643132" y="4608619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A2D3C756-0F4B-4EFF-8D74-FF753F00B7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E0C6564-FCB9-4E27-BAC8-C6442CD32FC3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B8A51076-5251-4DB4-8D02-F911EB5C81CD}"/>
              </a:ext>
            </a:extLst>
          </p:cNvPr>
          <p:cNvGrpSpPr/>
          <p:nvPr/>
        </p:nvGrpSpPr>
        <p:grpSpPr>
          <a:xfrm>
            <a:off x="6501995" y="2835431"/>
            <a:ext cx="1106818" cy="927936"/>
            <a:chOff x="5473700" y="2876550"/>
            <a:chExt cx="1244600" cy="11049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903A7B53-35AD-41DE-83D7-6871C92887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A11A87A-6071-4F54-8510-45B1883BF5D0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C761A904-7CD9-4C53-ACA6-5B63CFAEF9D4}"/>
              </a:ext>
            </a:extLst>
          </p:cNvPr>
          <p:cNvGrpSpPr/>
          <p:nvPr/>
        </p:nvGrpSpPr>
        <p:grpSpPr>
          <a:xfrm>
            <a:off x="8763690" y="1582868"/>
            <a:ext cx="901700" cy="889000"/>
            <a:chOff x="10518902" y="2114306"/>
            <a:chExt cx="901700" cy="8890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167E4091-88FD-443D-B045-7A210F8DB36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1C438FC-DAEF-4E08-9A4E-6A8FD1471FF4}"/>
                </a:ext>
              </a:extLst>
            </p:cNvPr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2B4CE9B4-F857-42B2-833B-DAF5DA4D6CF4}"/>
              </a:ext>
            </a:extLst>
          </p:cNvPr>
          <p:cNvGrpSpPr/>
          <p:nvPr/>
        </p:nvGrpSpPr>
        <p:grpSpPr>
          <a:xfrm rot="3423468">
            <a:off x="7783975" y="1970732"/>
            <a:ext cx="756430" cy="1961454"/>
            <a:chOff x="8712679" y="2668192"/>
            <a:chExt cx="756430" cy="661604"/>
          </a:xfrm>
        </p:grpSpPr>
        <p:sp>
          <p:nvSpPr>
            <p:cNvPr id="14" name="חץ למטה 42">
              <a:extLst>
                <a:ext uri="{FF2B5EF4-FFF2-40B4-BE49-F238E27FC236}">
                  <a16:creationId xmlns:a16="http://schemas.microsoft.com/office/drawing/2014/main" id="{34EC0498-D1AE-4104-8E74-3744F980ECE8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5F51C16-D2A3-4482-9070-9658524D78BF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D349FC2C-FCB5-454E-A566-16552D39D2CA}"/>
              </a:ext>
            </a:extLst>
          </p:cNvPr>
          <p:cNvGrpSpPr/>
          <p:nvPr/>
        </p:nvGrpSpPr>
        <p:grpSpPr>
          <a:xfrm rot="2957811">
            <a:off x="7003156" y="3979876"/>
            <a:ext cx="121142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7" name="קבוצה 16">
              <a:extLst>
                <a:ext uri="{FF2B5EF4-FFF2-40B4-BE49-F238E27FC236}">
                  <a16:creationId xmlns:a16="http://schemas.microsoft.com/office/drawing/2014/main" id="{DCE2141A-507C-4C1C-9E87-3470323A5134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9" name="חץ ימינה 47">
                <a:extLst>
                  <a:ext uri="{FF2B5EF4-FFF2-40B4-BE49-F238E27FC236}">
                    <a16:creationId xmlns:a16="http://schemas.microsoft.com/office/drawing/2014/main" id="{2CF03074-3ABA-46E3-9365-F5A3DD3EAD4F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4A3C594-1191-48BC-8296-04F4C10EA477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084D44-A764-40D6-A240-205DBD421A51}"/>
                </a:ext>
              </a:extLst>
            </p:cNvPr>
            <p:cNvSpPr txBox="1"/>
            <p:nvPr/>
          </p:nvSpPr>
          <p:spPr>
            <a:xfrm rot="21472374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21" name="קשת מלאה 20">
            <a:extLst>
              <a:ext uri="{FF2B5EF4-FFF2-40B4-BE49-F238E27FC236}">
                <a16:creationId xmlns:a16="http://schemas.microsoft.com/office/drawing/2014/main" id="{9EA632A0-644A-4248-90D2-008914047278}"/>
              </a:ext>
            </a:extLst>
          </p:cNvPr>
          <p:cNvSpPr/>
          <p:nvPr/>
        </p:nvSpPr>
        <p:spPr>
          <a:xfrm rot="7037331">
            <a:off x="7352605" y="2526249"/>
            <a:ext cx="3736868" cy="1886845"/>
          </a:xfrm>
          <a:prstGeom prst="blockArc">
            <a:avLst>
              <a:gd name="adj1" fmla="val 10128749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D8E91DF-DB90-4D78-A85B-E057E204F743}"/>
              </a:ext>
            </a:extLst>
          </p:cNvPr>
          <p:cNvSpPr txBox="1"/>
          <p:nvPr/>
        </p:nvSpPr>
        <p:spPr>
          <a:xfrm rot="17637072">
            <a:off x="8882229" y="3838570"/>
            <a:ext cx="16598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יפה חמות ראובן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E25DFD-787D-435A-A3E8-6B81B809BB40}"/>
              </a:ext>
            </a:extLst>
          </p:cNvPr>
          <p:cNvSpPr txBox="1"/>
          <p:nvPr/>
        </p:nvSpPr>
        <p:spPr>
          <a:xfrm>
            <a:off x="7250749" y="2908580"/>
            <a:ext cx="255104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יפה אסורה לראובן </a:t>
            </a:r>
          </a:p>
          <a:p>
            <a:r>
              <a:rPr lang="he-IL" dirty="0"/>
              <a:t>משום ערווה "</a:t>
            </a:r>
            <a:r>
              <a:rPr lang="he-IL" dirty="0" err="1"/>
              <a:t>אשה</a:t>
            </a:r>
            <a:r>
              <a:rPr lang="he-IL" dirty="0"/>
              <a:t> ובתה"</a:t>
            </a:r>
          </a:p>
        </p:txBody>
      </p: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AC541DD8-A2F6-4DF2-929A-92FF092E149E}"/>
              </a:ext>
            </a:extLst>
          </p:cNvPr>
          <p:cNvGrpSpPr/>
          <p:nvPr/>
        </p:nvGrpSpPr>
        <p:grpSpPr>
          <a:xfrm>
            <a:off x="5284995" y="1672396"/>
            <a:ext cx="1016000" cy="889000"/>
            <a:chOff x="4167637" y="3734998"/>
            <a:chExt cx="1016000" cy="889000"/>
          </a:xfrm>
        </p:grpSpPr>
        <p:pic>
          <p:nvPicPr>
            <p:cNvPr id="25" name="תמונה 24">
              <a:extLst>
                <a:ext uri="{FF2B5EF4-FFF2-40B4-BE49-F238E27FC236}">
                  <a16:creationId xmlns:a16="http://schemas.microsoft.com/office/drawing/2014/main" id="{2F4C2DCC-11E1-44B1-83D5-4C1706F4B5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EE6C5AB-C246-41C6-BBBA-C4040FAE600F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A1ED9832-4A86-4378-8B55-47D078D3D6F8}"/>
              </a:ext>
            </a:extLst>
          </p:cNvPr>
          <p:cNvGrpSpPr/>
          <p:nvPr/>
        </p:nvGrpSpPr>
        <p:grpSpPr>
          <a:xfrm rot="19238239">
            <a:off x="5815969" y="2522535"/>
            <a:ext cx="756430" cy="1175976"/>
            <a:chOff x="8712679" y="2668192"/>
            <a:chExt cx="756430" cy="661604"/>
          </a:xfrm>
        </p:grpSpPr>
        <p:sp>
          <p:nvSpPr>
            <p:cNvPr id="28" name="חץ למטה 42">
              <a:extLst>
                <a:ext uri="{FF2B5EF4-FFF2-40B4-BE49-F238E27FC236}">
                  <a16:creationId xmlns:a16="http://schemas.microsoft.com/office/drawing/2014/main" id="{2F759007-4C10-497F-A71F-C1F10649DC64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33AD622-4E4F-4C79-B98C-81A2BB420964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52A03879-6BFF-4C0B-A552-590AF9FAF768}"/>
              </a:ext>
            </a:extLst>
          </p:cNvPr>
          <p:cNvGrpSpPr/>
          <p:nvPr/>
        </p:nvGrpSpPr>
        <p:grpSpPr>
          <a:xfrm>
            <a:off x="2920471" y="2634891"/>
            <a:ext cx="889000" cy="889000"/>
            <a:chOff x="1327894" y="2176378"/>
            <a:chExt cx="889000" cy="889000"/>
          </a:xfrm>
        </p:grpSpPr>
        <p:pic>
          <p:nvPicPr>
            <p:cNvPr id="31" name="תמונה 30">
              <a:extLst>
                <a:ext uri="{FF2B5EF4-FFF2-40B4-BE49-F238E27FC236}">
                  <a16:creationId xmlns:a16="http://schemas.microsoft.com/office/drawing/2014/main" id="{DFD273F1-1040-4123-8429-D75CEA1AF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1D79B6D-BB0D-4DE2-A878-2F6A48CE8F3D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0EC459C6-9E84-4489-8AED-1D3993ACEC2F}"/>
              </a:ext>
            </a:extLst>
          </p:cNvPr>
          <p:cNvGrpSpPr/>
          <p:nvPr/>
        </p:nvGrpSpPr>
        <p:grpSpPr>
          <a:xfrm rot="20222234">
            <a:off x="4039739" y="2539540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4" name="קבוצה 33">
              <a:extLst>
                <a:ext uri="{FF2B5EF4-FFF2-40B4-BE49-F238E27FC236}">
                  <a16:creationId xmlns:a16="http://schemas.microsoft.com/office/drawing/2014/main" id="{982E0EEB-B312-4509-A85C-22BAB229D0C4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6" name="חץ ימינה 47">
                <a:extLst>
                  <a:ext uri="{FF2B5EF4-FFF2-40B4-BE49-F238E27FC236}">
                    <a16:creationId xmlns:a16="http://schemas.microsoft.com/office/drawing/2014/main" id="{45C1FE6A-3F68-4E1A-B693-6474A3F104DD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140DA89-1ABE-4EA8-9C58-9C077BD81477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2A8B706-1C14-4387-805F-266A15FAE99E}"/>
                </a:ext>
              </a:extLst>
            </p:cNvPr>
            <p:cNvSpPr txBox="1"/>
            <p:nvPr/>
          </p:nvSpPr>
          <p:spPr>
            <a:xfrm rot="21472374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38" name="קשת מלאה 37">
            <a:extLst>
              <a:ext uri="{FF2B5EF4-FFF2-40B4-BE49-F238E27FC236}">
                <a16:creationId xmlns:a16="http://schemas.microsoft.com/office/drawing/2014/main" id="{89138DC9-E0D4-4BAA-B0F9-3DB66672BB94}"/>
              </a:ext>
            </a:extLst>
          </p:cNvPr>
          <p:cNvSpPr/>
          <p:nvPr/>
        </p:nvSpPr>
        <p:spPr>
          <a:xfrm rot="12352362">
            <a:off x="2523582" y="3486028"/>
            <a:ext cx="6071722" cy="2486554"/>
          </a:xfrm>
          <a:prstGeom prst="blockArc">
            <a:avLst>
              <a:gd name="adj1" fmla="val 1052232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D6603B2-715D-423B-A0F4-F73C8D31F852}"/>
              </a:ext>
            </a:extLst>
          </p:cNvPr>
          <p:cNvSpPr txBox="1"/>
          <p:nvPr/>
        </p:nvSpPr>
        <p:spPr>
          <a:xfrm rot="1831473">
            <a:off x="4494159" y="5584497"/>
            <a:ext cx="251523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חנה אשת חמיו של ראובן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F7CD657-AA8F-44F2-9271-B0CC0CC73D64}"/>
              </a:ext>
            </a:extLst>
          </p:cNvPr>
          <p:cNvSpPr txBox="1"/>
          <p:nvPr/>
        </p:nvSpPr>
        <p:spPr>
          <a:xfrm>
            <a:off x="3935712" y="1158645"/>
            <a:ext cx="2164810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חמיו  -  מותרת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25C4A36-68C1-4BB7-8614-EDE61FD0AA76}"/>
              </a:ext>
            </a:extLst>
          </p:cNvPr>
          <p:cNvSpPr txBox="1"/>
          <p:nvPr/>
        </p:nvSpPr>
        <p:spPr>
          <a:xfrm>
            <a:off x="4305897" y="3941437"/>
            <a:ext cx="284565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במקום יפה חמותו האסורה לו משום ערווה עומד גד חמיו – אשתו רחל מותרת לו</a:t>
            </a:r>
          </a:p>
        </p:txBody>
      </p:sp>
      <p:pic>
        <p:nvPicPr>
          <p:cNvPr id="42" name="תצוגת שקופית 49">
            <a:hlinkClick r:id="rId7" action="ppaction://hlinksldjump"/>
            <a:extLst>
              <a:ext uri="{FF2B5EF4-FFF2-40B4-BE49-F238E27FC236}">
                <a16:creationId xmlns:a16="http://schemas.microsoft.com/office/drawing/2014/main" id="{C1E43DFC-B28F-4C2C-AAE7-906CE1481EA1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1148" y="638480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7EE1D1F4-4A78-4086-AD5D-E3C0E13F7563}"/>
              </a:ext>
            </a:extLst>
          </p:cNvPr>
          <p:cNvSpPr txBox="1"/>
          <p:nvPr/>
        </p:nvSpPr>
        <p:spPr>
          <a:xfrm>
            <a:off x="2410519" y="134779"/>
            <a:ext cx="199776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בת חמותו  -  ערווה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770740F-9F76-47DB-A620-6D624F55CC8F}"/>
              </a:ext>
            </a:extLst>
          </p:cNvPr>
          <p:cNvSpPr txBox="1"/>
          <p:nvPr/>
        </p:nvSpPr>
        <p:spPr>
          <a:xfrm>
            <a:off x="-14247" y="130536"/>
            <a:ext cx="23413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בן חמותו  - מותרת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D2EC63D-973D-4FA3-B7E6-968AB4A89A71}"/>
              </a:ext>
            </a:extLst>
          </p:cNvPr>
          <p:cNvSpPr txBox="1"/>
          <p:nvPr/>
        </p:nvSpPr>
        <p:spPr>
          <a:xfrm>
            <a:off x="-24708" y="873402"/>
            <a:ext cx="1181675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pic>
        <p:nvPicPr>
          <p:cNvPr id="46" name="תצוגת שקופית 54">
            <a:hlinkClick r:id="rId9" action="ppaction://hlinksldjump"/>
            <a:extLst>
              <a:ext uri="{FF2B5EF4-FFF2-40B4-BE49-F238E27FC236}">
                <a16:creationId xmlns:a16="http://schemas.microsoft.com/office/drawing/2014/main" id="{CB495C9E-59C8-44A8-8377-883BBDE30E3E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6740" y="4066440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B4BCCA0B-32F3-4AF2-88C9-46475D0BEBB8}"/>
              </a:ext>
            </a:extLst>
          </p:cNvPr>
          <p:cNvSpPr txBox="1"/>
          <p:nvPr/>
        </p:nvSpPr>
        <p:spPr>
          <a:xfrm>
            <a:off x="2288784" y="3599043"/>
            <a:ext cx="152068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בת חמיו ערווה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F35D01C-6192-4C3D-9FD5-6CE72640FC8A}"/>
              </a:ext>
            </a:extLst>
          </p:cNvPr>
          <p:cNvSpPr txBox="1"/>
          <p:nvPr/>
        </p:nvSpPr>
        <p:spPr>
          <a:xfrm>
            <a:off x="-53222" y="3609368"/>
            <a:ext cx="230799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בן חמיו  -  מותרת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BD8ED31-39B3-41E4-8368-3FE16C00DED5}"/>
              </a:ext>
            </a:extLst>
          </p:cNvPr>
          <p:cNvSpPr txBox="1"/>
          <p:nvPr/>
        </p:nvSpPr>
        <p:spPr>
          <a:xfrm>
            <a:off x="1300727" y="4343664"/>
            <a:ext cx="1181675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53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08CF769-0C64-4255-8A64-B9DCBBEEAC6A}" type="datetime4">
              <a:rPr lang="he-IL" smtClean="0"/>
              <a:t>כ"ה.אדר ב.תשפ"ב</a:t>
            </a:fld>
            <a:endParaRPr lang="he-IL" dirty="0"/>
          </a:p>
        </p:txBody>
      </p:sp>
      <p:sp>
        <p:nvSpPr>
          <p:cNvPr id="54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4009133" y="6485898"/>
            <a:ext cx="4114800" cy="365125"/>
          </a:xfrm>
        </p:spPr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11"/>
              </a:rPr>
              <a:t>izakrossler@gmail.com</a:t>
            </a:r>
            <a:r>
              <a:rPr lang="en-US" dirty="0"/>
              <a:t>   </a:t>
            </a:r>
            <a:endParaRPr lang="he-IL" dirty="0"/>
          </a:p>
        </p:txBody>
      </p:sp>
      <p:sp>
        <p:nvSpPr>
          <p:cNvPr id="55" name="מציין מיקום של מספר שקופית 17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8</a:t>
            </a:fld>
            <a:endParaRPr lang="he-IL"/>
          </a:p>
        </p:txBody>
      </p: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0EC459C6-9E84-4489-8AED-1D3993ACEC2F}"/>
              </a:ext>
            </a:extLst>
          </p:cNvPr>
          <p:cNvGrpSpPr/>
          <p:nvPr/>
        </p:nvGrpSpPr>
        <p:grpSpPr>
          <a:xfrm rot="10579225">
            <a:off x="6515096" y="1808635"/>
            <a:ext cx="1985494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7" name="קבוצה 56">
              <a:extLst>
                <a:ext uri="{FF2B5EF4-FFF2-40B4-BE49-F238E27FC236}">
                  <a16:creationId xmlns:a16="http://schemas.microsoft.com/office/drawing/2014/main" id="{982E0EEB-B312-4509-A85C-22BAB229D0C4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9" name="חץ ימינה 47">
                <a:extLst>
                  <a:ext uri="{FF2B5EF4-FFF2-40B4-BE49-F238E27FC236}">
                    <a16:creationId xmlns:a16="http://schemas.microsoft.com/office/drawing/2014/main" id="{45C1FE6A-3F68-4E1A-B693-6474A3F104DD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4140DA89-1ABE-4EA8-9C58-9C077BD81477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2A8B706-1C14-4387-805F-266A15FAE99E}"/>
                </a:ext>
              </a:extLst>
            </p:cNvPr>
            <p:cNvSpPr txBox="1"/>
            <p:nvPr/>
          </p:nvSpPr>
          <p:spPr>
            <a:xfrm rot="11020775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61" name="לחצן פעולה: עבור לדף הבית 5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0FFE3C5-DD0F-4B57-8DC5-84C445F847BB}"/>
              </a:ext>
            </a:extLst>
          </p:cNvPr>
          <p:cNvSpPr/>
          <p:nvPr/>
        </p:nvSpPr>
        <p:spPr>
          <a:xfrm>
            <a:off x="10690350" y="5515609"/>
            <a:ext cx="685800" cy="439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254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50"/>
                            </p:stCondLst>
                            <p:childTnLst>
                              <p:par>
                                <p:cTn id="5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"/>
                            </p:stCondLst>
                            <p:childTnLst>
                              <p:par>
                                <p:cTn id="6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25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750"/>
                            </p:stCondLst>
                            <p:childTnLst>
                              <p:par>
                                <p:cTn id="7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1" grpId="0" animBg="1"/>
      <p:bldP spid="22" grpId="0" animBg="1"/>
      <p:bldP spid="23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/>
      <p:bldP spid="47" grpId="0" animBg="1"/>
      <p:bldP spid="48" grpId="0" animBg="1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5FB05DD8-E5EB-4C82-A3E2-AE3249162F3F}"/>
              </a:ext>
            </a:extLst>
          </p:cNvPr>
          <p:cNvSpPr/>
          <p:nvPr/>
        </p:nvSpPr>
        <p:spPr>
          <a:xfrm>
            <a:off x="3197829" y="129443"/>
            <a:ext cx="6096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e-IL" sz="1400" dirty="0"/>
              <a:t>דף </a:t>
            </a:r>
            <a:r>
              <a:rPr lang="he-IL" sz="1400" dirty="0" err="1"/>
              <a:t>כא</a:t>
            </a:r>
            <a:r>
              <a:rPr lang="he-IL" sz="1400" dirty="0"/>
              <a:t>  ב</a:t>
            </a:r>
          </a:p>
          <a:p>
            <a:r>
              <a:rPr lang="he-IL" dirty="0"/>
              <a:t>תא שמע: </a:t>
            </a:r>
            <a:r>
              <a:rPr lang="he-IL" dirty="0" err="1"/>
              <a:t>דכי</a:t>
            </a:r>
            <a:r>
              <a:rPr lang="he-IL" dirty="0"/>
              <a:t> אתא רב יהודה בר </a:t>
            </a:r>
            <a:r>
              <a:rPr lang="he-IL" dirty="0" err="1"/>
              <a:t>שילא</a:t>
            </a:r>
            <a:r>
              <a:rPr lang="he-IL" dirty="0"/>
              <a:t> אמר: אמרי </a:t>
            </a:r>
            <a:r>
              <a:rPr lang="he-IL" dirty="0" err="1"/>
              <a:t>במערבא</a:t>
            </a:r>
            <a:r>
              <a:rPr lang="he-IL" dirty="0"/>
              <a:t>: </a:t>
            </a:r>
          </a:p>
          <a:p>
            <a:r>
              <a:rPr lang="he-IL" dirty="0"/>
              <a:t>כל שבנקבה </a:t>
            </a:r>
            <a:r>
              <a:rPr lang="he-IL" dirty="0" err="1"/>
              <a:t>ערוה</a:t>
            </a:r>
            <a:r>
              <a:rPr lang="he-IL" dirty="0"/>
              <a:t>, בזכר גזרו על אשתו משום שניה </a:t>
            </a:r>
          </a:p>
          <a:p>
            <a:r>
              <a:rPr lang="he-IL" dirty="0"/>
              <a:t>ואמר רבא </a:t>
            </a:r>
            <a:r>
              <a:rPr lang="he-IL" dirty="0" err="1"/>
              <a:t>וכללא</a:t>
            </a:r>
            <a:r>
              <a:rPr lang="he-IL" dirty="0"/>
              <a:t> הוא  (רש"י: בתמיהה)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A6E33C-CDB1-438E-BE08-346FB9DF1FCE}"/>
              </a:ext>
            </a:extLst>
          </p:cNvPr>
          <p:cNvSpPr txBox="1"/>
          <p:nvPr/>
        </p:nvSpPr>
        <p:spPr>
          <a:xfrm>
            <a:off x="9346237" y="735103"/>
            <a:ext cx="1997765" cy="369332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בת חמותו  -  ערווה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2762A24F-5171-40C5-962C-ABE5C2D3CA44}"/>
              </a:ext>
            </a:extLst>
          </p:cNvPr>
          <p:cNvGrpSpPr/>
          <p:nvPr/>
        </p:nvGrpSpPr>
        <p:grpSpPr>
          <a:xfrm>
            <a:off x="8456104" y="5563171"/>
            <a:ext cx="1104900" cy="914400"/>
            <a:chOff x="4005980" y="2911227"/>
            <a:chExt cx="1104900" cy="9144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3BE0CDA6-8EC0-4076-AB7C-AE10D9E68C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980" y="2911227"/>
              <a:ext cx="1104900" cy="9144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7698275-1F0E-4C18-B93F-2366CB310279}"/>
                </a:ext>
              </a:extLst>
            </p:cNvPr>
            <p:cNvSpPr txBox="1"/>
            <p:nvPr/>
          </p:nvSpPr>
          <p:spPr>
            <a:xfrm>
              <a:off x="4014274" y="3531325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D2407200-143F-4D3D-B9DA-996755214539}"/>
              </a:ext>
            </a:extLst>
          </p:cNvPr>
          <p:cNvGrpSpPr/>
          <p:nvPr/>
        </p:nvGrpSpPr>
        <p:grpSpPr>
          <a:xfrm>
            <a:off x="8822692" y="1453114"/>
            <a:ext cx="761162" cy="889000"/>
            <a:chOff x="4565410" y="4442364"/>
            <a:chExt cx="761162" cy="8890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75490510-BEF7-4F38-8BCF-F8C69F58F7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3823E66-1C98-490C-A0F0-3CE25CC09D14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29791BC6-378C-4CB2-8CF4-BEEA53351F35}"/>
              </a:ext>
            </a:extLst>
          </p:cNvPr>
          <p:cNvGrpSpPr/>
          <p:nvPr/>
        </p:nvGrpSpPr>
        <p:grpSpPr>
          <a:xfrm>
            <a:off x="11046358" y="2909444"/>
            <a:ext cx="986708" cy="1003300"/>
            <a:chOff x="5011768" y="3997025"/>
            <a:chExt cx="986708" cy="10033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CDF9D0B9-3ED4-4335-BCDA-BAA7109BF2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D99A15A-285F-4E1A-A7FB-D2F52C6BCF11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62B42472-9E0C-4EB2-889D-9D57DD06A03E}"/>
              </a:ext>
            </a:extLst>
          </p:cNvPr>
          <p:cNvGrpSpPr/>
          <p:nvPr/>
        </p:nvGrpSpPr>
        <p:grpSpPr>
          <a:xfrm>
            <a:off x="7419133" y="3561137"/>
            <a:ext cx="889000" cy="889000"/>
            <a:chOff x="1327894" y="2176378"/>
            <a:chExt cx="8890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4014E267-05E8-43DB-AB3B-17C51F018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14C0F7B-8996-43A9-BA6D-D4DE9E29F6B5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F17C3EEA-992E-437F-93F0-25154766D493}"/>
              </a:ext>
            </a:extLst>
          </p:cNvPr>
          <p:cNvGrpSpPr/>
          <p:nvPr/>
        </p:nvGrpSpPr>
        <p:grpSpPr>
          <a:xfrm rot="18292816">
            <a:off x="10028938" y="2080963"/>
            <a:ext cx="756430" cy="1797213"/>
            <a:chOff x="8712679" y="2668192"/>
            <a:chExt cx="756430" cy="661604"/>
          </a:xfrm>
        </p:grpSpPr>
        <p:sp>
          <p:nvSpPr>
            <p:cNvPr id="17" name="חץ למטה 42">
              <a:extLst>
                <a:ext uri="{FF2B5EF4-FFF2-40B4-BE49-F238E27FC236}">
                  <a16:creationId xmlns:a16="http://schemas.microsoft.com/office/drawing/2014/main" id="{3B442088-9AA7-48E2-8F6C-84F113F25D13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9BBFAA6-6684-4149-9E23-7D007243450D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FF73B5E6-91A4-4319-90A7-7CA2B0F2215B}"/>
              </a:ext>
            </a:extLst>
          </p:cNvPr>
          <p:cNvGrpSpPr/>
          <p:nvPr/>
        </p:nvGrpSpPr>
        <p:grpSpPr>
          <a:xfrm rot="3238028">
            <a:off x="7574059" y="478210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0" name="קבוצה 19">
              <a:extLst>
                <a:ext uri="{FF2B5EF4-FFF2-40B4-BE49-F238E27FC236}">
                  <a16:creationId xmlns:a16="http://schemas.microsoft.com/office/drawing/2014/main" id="{B485421D-BFED-4EF5-BAD5-0DE3D2360800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2" name="חץ ימינה 47">
                <a:extLst>
                  <a:ext uri="{FF2B5EF4-FFF2-40B4-BE49-F238E27FC236}">
                    <a16:creationId xmlns:a16="http://schemas.microsoft.com/office/drawing/2014/main" id="{0B41CEA5-D52B-4A8D-8756-6DB8DBF6252E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3B8C421-B7B0-4AD3-872B-66CD56EB38F9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CFA8B02-1BC4-4212-B64E-183158A1A6D1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634EDD68-1214-4A2C-81C6-523B784C768B}"/>
              </a:ext>
            </a:extLst>
          </p:cNvPr>
          <p:cNvGrpSpPr/>
          <p:nvPr/>
        </p:nvGrpSpPr>
        <p:grpSpPr>
          <a:xfrm rot="2252616">
            <a:off x="8416781" y="2231343"/>
            <a:ext cx="756430" cy="1614350"/>
            <a:chOff x="8712679" y="2668192"/>
            <a:chExt cx="756430" cy="661604"/>
          </a:xfrm>
        </p:grpSpPr>
        <p:sp>
          <p:nvSpPr>
            <p:cNvPr id="25" name="חץ למטה 42">
              <a:extLst>
                <a:ext uri="{FF2B5EF4-FFF2-40B4-BE49-F238E27FC236}">
                  <a16:creationId xmlns:a16="http://schemas.microsoft.com/office/drawing/2014/main" id="{93C07F7E-E00A-4911-81CA-8DC9B7B31541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2E52301-A2D7-409A-892D-C413FA96AA8C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27" name="קשת מלאה 26">
            <a:extLst>
              <a:ext uri="{FF2B5EF4-FFF2-40B4-BE49-F238E27FC236}">
                <a16:creationId xmlns:a16="http://schemas.microsoft.com/office/drawing/2014/main" id="{289ED349-D38D-497F-B121-630058FB1D06}"/>
              </a:ext>
            </a:extLst>
          </p:cNvPr>
          <p:cNvSpPr/>
          <p:nvPr/>
        </p:nvSpPr>
        <p:spPr>
          <a:xfrm rot="7601717">
            <a:off x="8933346" y="4292539"/>
            <a:ext cx="3460242" cy="171319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5384D0-F17C-4FEE-B491-AA205E87C148}"/>
              </a:ext>
            </a:extLst>
          </p:cNvPr>
          <p:cNvSpPr txBox="1"/>
          <p:nvPr/>
        </p:nvSpPr>
        <p:spPr>
          <a:xfrm rot="18523018">
            <a:off x="9777596" y="5250599"/>
            <a:ext cx="268729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דבורה בת חמותו של יהודה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3B3EFF3-34F9-4F4D-8128-3FF687BE7AE8}"/>
              </a:ext>
            </a:extLst>
          </p:cNvPr>
          <p:cNvSpPr txBox="1"/>
          <p:nvPr/>
        </p:nvSpPr>
        <p:spPr>
          <a:xfrm>
            <a:off x="8684338" y="3874111"/>
            <a:ext cx="232907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אסורה ליהודה </a:t>
            </a:r>
          </a:p>
          <a:p>
            <a:r>
              <a:rPr lang="he-IL" dirty="0"/>
              <a:t>משום ערוות אחות אשתו</a:t>
            </a:r>
          </a:p>
        </p:txBody>
      </p: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12457F81-D17C-4100-AC98-3F26F84ADDCB}"/>
              </a:ext>
            </a:extLst>
          </p:cNvPr>
          <p:cNvGrpSpPr/>
          <p:nvPr/>
        </p:nvGrpSpPr>
        <p:grpSpPr>
          <a:xfrm>
            <a:off x="3359429" y="1218108"/>
            <a:ext cx="761162" cy="889000"/>
            <a:chOff x="4565410" y="4442364"/>
            <a:chExt cx="761162" cy="889000"/>
          </a:xfrm>
        </p:grpSpPr>
        <p:pic>
          <p:nvPicPr>
            <p:cNvPr id="31" name="תמונה 30">
              <a:extLst>
                <a:ext uri="{FF2B5EF4-FFF2-40B4-BE49-F238E27FC236}">
                  <a16:creationId xmlns:a16="http://schemas.microsoft.com/office/drawing/2014/main" id="{5719BCD6-41C7-4D6D-A8BB-4B4F687A5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9B3F672-B046-4B8D-88E8-BFC951D4E364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66965FA3-73ED-4C29-9B97-EB68FE5C845C}"/>
              </a:ext>
            </a:extLst>
          </p:cNvPr>
          <p:cNvGrpSpPr/>
          <p:nvPr/>
        </p:nvGrpSpPr>
        <p:grpSpPr>
          <a:xfrm>
            <a:off x="1696948" y="2909249"/>
            <a:ext cx="889000" cy="889000"/>
            <a:chOff x="1327894" y="2176378"/>
            <a:chExt cx="889000" cy="889000"/>
          </a:xfrm>
        </p:grpSpPr>
        <p:pic>
          <p:nvPicPr>
            <p:cNvPr id="34" name="תמונה 33">
              <a:extLst>
                <a:ext uri="{FF2B5EF4-FFF2-40B4-BE49-F238E27FC236}">
                  <a16:creationId xmlns:a16="http://schemas.microsoft.com/office/drawing/2014/main" id="{773E2739-2A3C-4122-B6BC-CB57B26EA6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BE52873-B9FE-4C13-A42A-FB49962945A9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019F958E-C8A0-4EF0-91CC-F7A195C5F4DF}"/>
              </a:ext>
            </a:extLst>
          </p:cNvPr>
          <p:cNvGrpSpPr/>
          <p:nvPr/>
        </p:nvGrpSpPr>
        <p:grpSpPr>
          <a:xfrm>
            <a:off x="4338819" y="2851726"/>
            <a:ext cx="1155700" cy="990600"/>
            <a:chOff x="7695484" y="1138474"/>
            <a:chExt cx="1155700" cy="990600"/>
          </a:xfrm>
        </p:grpSpPr>
        <p:pic>
          <p:nvPicPr>
            <p:cNvPr id="37" name="תמונה 36">
              <a:extLst>
                <a:ext uri="{FF2B5EF4-FFF2-40B4-BE49-F238E27FC236}">
                  <a16:creationId xmlns:a16="http://schemas.microsoft.com/office/drawing/2014/main" id="{0539C080-D731-4F5D-945A-BD179E7B8C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9CD9B28-86C0-4CC4-BBB7-FE60C1CCD61A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9FCB21C3-4E3F-4F72-BC36-40C2BC85E22D}"/>
              </a:ext>
            </a:extLst>
          </p:cNvPr>
          <p:cNvGrpSpPr/>
          <p:nvPr/>
        </p:nvGrpSpPr>
        <p:grpSpPr>
          <a:xfrm>
            <a:off x="520954" y="4927789"/>
            <a:ext cx="939800" cy="990600"/>
            <a:chOff x="4794371" y="3098561"/>
            <a:chExt cx="939800" cy="990600"/>
          </a:xfrm>
        </p:grpSpPr>
        <p:pic>
          <p:nvPicPr>
            <p:cNvPr id="40" name="תמונה 39">
              <a:extLst>
                <a:ext uri="{FF2B5EF4-FFF2-40B4-BE49-F238E27FC236}">
                  <a16:creationId xmlns:a16="http://schemas.microsoft.com/office/drawing/2014/main" id="{CB518952-D32B-479E-BCF5-A12FB8C0D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B65A6D7-BF19-4990-B996-694D66F25D2E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578D8B90-4375-4CDF-A906-6E64A5A8196C}"/>
              </a:ext>
            </a:extLst>
          </p:cNvPr>
          <p:cNvGrpSpPr/>
          <p:nvPr/>
        </p:nvGrpSpPr>
        <p:grpSpPr>
          <a:xfrm>
            <a:off x="5520721" y="4817762"/>
            <a:ext cx="1274312" cy="1092200"/>
            <a:chOff x="5399538" y="2882900"/>
            <a:chExt cx="1274312" cy="1092200"/>
          </a:xfrm>
        </p:grpSpPr>
        <p:pic>
          <p:nvPicPr>
            <p:cNvPr id="43" name="תמונה 42">
              <a:extLst>
                <a:ext uri="{FF2B5EF4-FFF2-40B4-BE49-F238E27FC236}">
                  <a16:creationId xmlns:a16="http://schemas.microsoft.com/office/drawing/2014/main" id="{695979FB-6065-47D9-94BE-C6BAC148926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2D352B6-E8AB-4AED-B130-FC86E5243DC7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44CF52E3-813D-4E44-BF1C-036D930D34F4}"/>
              </a:ext>
            </a:extLst>
          </p:cNvPr>
          <p:cNvGrpSpPr/>
          <p:nvPr/>
        </p:nvGrpSpPr>
        <p:grpSpPr>
          <a:xfrm rot="2252616">
            <a:off x="2622500" y="1894063"/>
            <a:ext cx="756430" cy="1353179"/>
            <a:chOff x="8712679" y="2668192"/>
            <a:chExt cx="756430" cy="661604"/>
          </a:xfrm>
        </p:grpSpPr>
        <p:sp>
          <p:nvSpPr>
            <p:cNvPr id="46" name="חץ למטה 42">
              <a:extLst>
                <a:ext uri="{FF2B5EF4-FFF2-40B4-BE49-F238E27FC236}">
                  <a16:creationId xmlns:a16="http://schemas.microsoft.com/office/drawing/2014/main" id="{7AAFDB70-01D4-4A24-BAED-C155F9D57D86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15AFBEB-8EDE-4B32-B672-66479E25C06E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CFEA1023-6860-4F85-93B1-0CC569A857FC}"/>
              </a:ext>
            </a:extLst>
          </p:cNvPr>
          <p:cNvGrpSpPr/>
          <p:nvPr/>
        </p:nvGrpSpPr>
        <p:grpSpPr>
          <a:xfrm rot="19371733">
            <a:off x="3957736" y="2023739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9" name="חץ למטה 44">
              <a:extLst>
                <a:ext uri="{FF2B5EF4-FFF2-40B4-BE49-F238E27FC236}">
                  <a16:creationId xmlns:a16="http://schemas.microsoft.com/office/drawing/2014/main" id="{45372A9F-0B88-4EC5-840B-3A848038022D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E865414-9FB5-4327-82FA-4BB0936C207C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1" name="קבוצה 50">
            <a:extLst>
              <a:ext uri="{FF2B5EF4-FFF2-40B4-BE49-F238E27FC236}">
                <a16:creationId xmlns:a16="http://schemas.microsoft.com/office/drawing/2014/main" id="{045DBE84-3FC6-42EC-8931-44D38B9871E4}"/>
              </a:ext>
            </a:extLst>
          </p:cNvPr>
          <p:cNvGrpSpPr/>
          <p:nvPr/>
        </p:nvGrpSpPr>
        <p:grpSpPr>
          <a:xfrm rot="13368598">
            <a:off x="4720161" y="404366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2" name="קבוצה 51">
              <a:extLst>
                <a:ext uri="{FF2B5EF4-FFF2-40B4-BE49-F238E27FC236}">
                  <a16:creationId xmlns:a16="http://schemas.microsoft.com/office/drawing/2014/main" id="{6A515059-D15F-42CE-B045-FED907B3B1AF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4" name="חץ ימינה 47">
                <a:extLst>
                  <a:ext uri="{FF2B5EF4-FFF2-40B4-BE49-F238E27FC236}">
                    <a16:creationId xmlns:a16="http://schemas.microsoft.com/office/drawing/2014/main" id="{7F4E741B-FA37-44D3-B372-72354D8D201A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B0923A72-5B65-4ED6-809F-7E4F51AC39F0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6A7376B-BE83-4C14-A122-E4DA37AC4C1B}"/>
                </a:ext>
              </a:extLst>
            </p:cNvPr>
            <p:cNvSpPr txBox="1"/>
            <p:nvPr/>
          </p:nvSpPr>
          <p:spPr>
            <a:xfrm rot="10981404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C6C79439-0000-4687-9A93-879206E1D183}"/>
              </a:ext>
            </a:extLst>
          </p:cNvPr>
          <p:cNvGrpSpPr/>
          <p:nvPr/>
        </p:nvGrpSpPr>
        <p:grpSpPr>
          <a:xfrm rot="7664270">
            <a:off x="692124" y="4074969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7" name="קבוצה 56">
              <a:extLst>
                <a:ext uri="{FF2B5EF4-FFF2-40B4-BE49-F238E27FC236}">
                  <a16:creationId xmlns:a16="http://schemas.microsoft.com/office/drawing/2014/main" id="{D0507B62-0DF0-4699-831E-739AB1DE5490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9" name="חץ ימינה 47">
                <a:extLst>
                  <a:ext uri="{FF2B5EF4-FFF2-40B4-BE49-F238E27FC236}">
                    <a16:creationId xmlns:a16="http://schemas.microsoft.com/office/drawing/2014/main" id="{790846D5-D5F3-46DF-8DFD-22A760F0FD4B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69C180ED-5FDB-48CB-8373-BAFFA230EC06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F92D702-43FB-4FFA-AB34-A95383E5F9ED}"/>
                </a:ext>
              </a:extLst>
            </p:cNvPr>
            <p:cNvSpPr txBox="1"/>
            <p:nvPr/>
          </p:nvSpPr>
          <p:spPr>
            <a:xfrm rot="10852126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61" name="קשת מלאה 60">
            <a:extLst>
              <a:ext uri="{FF2B5EF4-FFF2-40B4-BE49-F238E27FC236}">
                <a16:creationId xmlns:a16="http://schemas.microsoft.com/office/drawing/2014/main" id="{3F28F16E-0E87-4EBB-98F4-B5E711308386}"/>
              </a:ext>
            </a:extLst>
          </p:cNvPr>
          <p:cNvSpPr/>
          <p:nvPr/>
        </p:nvSpPr>
        <p:spPr>
          <a:xfrm rot="10800000">
            <a:off x="954021" y="5055146"/>
            <a:ext cx="5291808" cy="1680025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A287991-4900-49C7-AC4F-A13FA49FF28A}"/>
              </a:ext>
            </a:extLst>
          </p:cNvPr>
          <p:cNvSpPr txBox="1"/>
          <p:nvPr/>
        </p:nvSpPr>
        <p:spPr>
          <a:xfrm>
            <a:off x="1768086" y="6324007"/>
            <a:ext cx="311658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לאה היא אשת בן חמותו  של לוי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9C453F1-597E-48BC-A77E-71C89053E6AF}"/>
              </a:ext>
            </a:extLst>
          </p:cNvPr>
          <p:cNvSpPr txBox="1"/>
          <p:nvPr/>
        </p:nvSpPr>
        <p:spPr>
          <a:xfrm>
            <a:off x="2131002" y="753397"/>
            <a:ext cx="23413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בן חמותו  - מותרת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EC8BEAF-5CB5-46C8-AB4D-0DBE868463E3}"/>
              </a:ext>
            </a:extLst>
          </p:cNvPr>
          <p:cNvSpPr txBox="1"/>
          <p:nvPr/>
        </p:nvSpPr>
        <p:spPr>
          <a:xfrm>
            <a:off x="1632774" y="4688263"/>
            <a:ext cx="3932666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במקום דבורה </a:t>
            </a:r>
            <a:r>
              <a:rPr lang="he-IL" b="1" dirty="0"/>
              <a:t>בת</a:t>
            </a:r>
            <a:r>
              <a:rPr lang="he-IL" dirty="0"/>
              <a:t> חמותו האסורה ליהודה, עומד שמעון </a:t>
            </a:r>
            <a:r>
              <a:rPr lang="he-IL" b="1" dirty="0"/>
              <a:t>בן</a:t>
            </a:r>
            <a:r>
              <a:rPr lang="he-IL" dirty="0"/>
              <a:t> חמותו של לוי, </a:t>
            </a:r>
          </a:p>
          <a:p>
            <a:r>
              <a:rPr lang="he-IL" dirty="0"/>
              <a:t>ואשתו מותרת</a:t>
            </a:r>
          </a:p>
        </p:txBody>
      </p:sp>
      <p:sp>
        <p:nvSpPr>
          <p:cNvPr id="65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F14F739-EF6B-4239-A69D-DE8BA7F21969}" type="datetime4">
              <a:rPr lang="he-IL" smtClean="0"/>
              <a:t>כ"ה.אדר ב.תשפ"ב</a:t>
            </a:fld>
            <a:endParaRPr lang="he-IL"/>
          </a:p>
        </p:txBody>
      </p:sp>
      <p:sp>
        <p:nvSpPr>
          <p:cNvPr id="66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7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9</a:t>
            </a:fld>
            <a:endParaRPr lang="he-IL"/>
          </a:p>
        </p:txBody>
      </p:sp>
      <p:sp>
        <p:nvSpPr>
          <p:cNvPr id="68" name="לחצן פעולה: בית 67">
            <a:hlinkClick r:id="rId9" action="ppaction://hlinksldjump" highlightClick="1"/>
          </p:cNvPr>
          <p:cNvSpPr/>
          <p:nvPr/>
        </p:nvSpPr>
        <p:spPr>
          <a:xfrm>
            <a:off x="176616" y="2382381"/>
            <a:ext cx="721009" cy="4111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909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5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7" grpId="0" animBg="1"/>
      <p:bldP spid="28" grpId="0" animBg="1"/>
      <p:bldP spid="29" grpId="0" animBg="1"/>
      <p:bldP spid="61" grpId="0" animBg="1"/>
      <p:bldP spid="62" grpId="0" animBg="1"/>
      <p:bldP spid="63" grpId="0" animBg="1"/>
      <p:bldP spid="6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1196</Words>
  <Application>Microsoft Office PowerPoint</Application>
  <PresentationFormat>מסך רחב</PresentationFormat>
  <Paragraphs>336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11</cp:revision>
  <dcterms:created xsi:type="dcterms:W3CDTF">2022-03-28T10:51:18Z</dcterms:created>
  <dcterms:modified xsi:type="dcterms:W3CDTF">2022-03-28T17:48:08Z</dcterms:modified>
</cp:coreProperties>
</file>