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סגנון ביניים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D982-73E8-4D0D-8856-F9F7413DF1D0}" type="datetimeFigureOut">
              <a:rPr lang="he-IL" smtClean="0"/>
              <a:t>כ"ד/תמוז/תשפ"ג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0E4A-D222-4FDF-B1FC-C5F9D23F084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57557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D982-73E8-4D0D-8856-F9F7413DF1D0}" type="datetimeFigureOut">
              <a:rPr lang="he-IL" smtClean="0"/>
              <a:t>כ"ד/תמוז/תשפ"ג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0E4A-D222-4FDF-B1FC-C5F9D23F084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30094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D982-73E8-4D0D-8856-F9F7413DF1D0}" type="datetimeFigureOut">
              <a:rPr lang="he-IL" smtClean="0"/>
              <a:t>כ"ד/תמוז/תשפ"ג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0E4A-D222-4FDF-B1FC-C5F9D23F084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94280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D982-73E8-4D0D-8856-F9F7413DF1D0}" type="datetimeFigureOut">
              <a:rPr lang="he-IL" smtClean="0"/>
              <a:t>כ"ד/תמוז/תשפ"ג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0E4A-D222-4FDF-B1FC-C5F9D23F084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72364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D982-73E8-4D0D-8856-F9F7413DF1D0}" type="datetimeFigureOut">
              <a:rPr lang="he-IL" smtClean="0"/>
              <a:t>כ"ד/תמוז/תשפ"ג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0E4A-D222-4FDF-B1FC-C5F9D23F084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33497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D982-73E8-4D0D-8856-F9F7413DF1D0}" type="datetimeFigureOut">
              <a:rPr lang="he-IL" smtClean="0"/>
              <a:t>כ"ד/תמוז/תשפ"ג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0E4A-D222-4FDF-B1FC-C5F9D23F084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00350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D982-73E8-4D0D-8856-F9F7413DF1D0}" type="datetimeFigureOut">
              <a:rPr lang="he-IL" smtClean="0"/>
              <a:t>כ"ד/תמוז/תשפ"ג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0E4A-D222-4FDF-B1FC-C5F9D23F084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31797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D982-73E8-4D0D-8856-F9F7413DF1D0}" type="datetimeFigureOut">
              <a:rPr lang="he-IL" smtClean="0"/>
              <a:t>כ"ד/תמוז/תשפ"ג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0E4A-D222-4FDF-B1FC-C5F9D23F084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1000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D982-73E8-4D0D-8856-F9F7413DF1D0}" type="datetimeFigureOut">
              <a:rPr lang="he-IL" smtClean="0"/>
              <a:t>כ"ד/תמוז/תשפ"ג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0E4A-D222-4FDF-B1FC-C5F9D23F084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2016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D982-73E8-4D0D-8856-F9F7413DF1D0}" type="datetimeFigureOut">
              <a:rPr lang="he-IL" smtClean="0"/>
              <a:t>כ"ד/תמוז/תשפ"ג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0E4A-D222-4FDF-B1FC-C5F9D23F084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4598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D982-73E8-4D0D-8856-F9F7413DF1D0}" type="datetimeFigureOut">
              <a:rPr lang="he-IL" smtClean="0"/>
              <a:t>כ"ד/תמוז/תשפ"ג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0E4A-D222-4FDF-B1FC-C5F9D23F084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0301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1D982-73E8-4D0D-8856-F9F7413DF1D0}" type="datetimeFigureOut">
              <a:rPr lang="he-IL" smtClean="0"/>
              <a:t>כ"ד/תמוז/תשפ"ג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40E4A-D222-4FDF-B1FC-C5F9D23F084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108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zakrossler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35746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>המאפיינים של אבות נזיקין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/>
              <a:t>יצחק רסלר</a:t>
            </a:r>
          </a:p>
          <a:p>
            <a:endParaRPr lang="he-IL" dirty="0"/>
          </a:p>
          <a:p>
            <a:r>
              <a:rPr lang="en-US" dirty="0" smtClean="0">
                <a:hlinkClick r:id="rId2"/>
              </a:rPr>
              <a:t>izakrossler@gmail.com</a:t>
            </a:r>
            <a:endParaRPr lang="he-IL" dirty="0" smtClean="0"/>
          </a:p>
          <a:p>
            <a:endParaRPr lang="en-US" dirty="0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5647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0"/>
            <a:ext cx="27524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המאפיינים של אבות </a:t>
            </a:r>
            <a:r>
              <a:rPr lang="he-IL" dirty="0" err="1" smtClean="0"/>
              <a:t>הנזיקין</a:t>
            </a:r>
            <a:r>
              <a:rPr lang="he-IL" dirty="0" smtClean="0"/>
              <a:t> </a:t>
            </a:r>
            <a:endParaRPr lang="he-IL" dirty="0"/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985957"/>
              </p:ext>
            </p:extLst>
          </p:nvPr>
        </p:nvGraphicFramePr>
        <p:xfrm>
          <a:off x="581888" y="378690"/>
          <a:ext cx="11268365" cy="628599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24397">
                  <a:extLst>
                    <a:ext uri="{9D8B030D-6E8A-4147-A177-3AD203B41FA5}">
                      <a16:colId xmlns:a16="http://schemas.microsoft.com/office/drawing/2014/main" val="3558216318"/>
                    </a:ext>
                  </a:extLst>
                </a:gridCol>
                <a:gridCol w="902843">
                  <a:extLst>
                    <a:ext uri="{9D8B030D-6E8A-4147-A177-3AD203B41FA5}">
                      <a16:colId xmlns:a16="http://schemas.microsoft.com/office/drawing/2014/main" val="2455623665"/>
                    </a:ext>
                  </a:extLst>
                </a:gridCol>
                <a:gridCol w="1145950">
                  <a:extLst>
                    <a:ext uri="{9D8B030D-6E8A-4147-A177-3AD203B41FA5}">
                      <a16:colId xmlns:a16="http://schemas.microsoft.com/office/drawing/2014/main" val="1396525110"/>
                    </a:ext>
                  </a:extLst>
                </a:gridCol>
                <a:gridCol w="1205468">
                  <a:extLst>
                    <a:ext uri="{9D8B030D-6E8A-4147-A177-3AD203B41FA5}">
                      <a16:colId xmlns:a16="http://schemas.microsoft.com/office/drawing/2014/main" val="146031257"/>
                    </a:ext>
                  </a:extLst>
                </a:gridCol>
                <a:gridCol w="1032780">
                  <a:extLst>
                    <a:ext uri="{9D8B030D-6E8A-4147-A177-3AD203B41FA5}">
                      <a16:colId xmlns:a16="http://schemas.microsoft.com/office/drawing/2014/main" val="595824809"/>
                    </a:ext>
                  </a:extLst>
                </a:gridCol>
                <a:gridCol w="834942">
                  <a:extLst>
                    <a:ext uri="{9D8B030D-6E8A-4147-A177-3AD203B41FA5}">
                      <a16:colId xmlns:a16="http://schemas.microsoft.com/office/drawing/2014/main" val="1544482566"/>
                    </a:ext>
                  </a:extLst>
                </a:gridCol>
                <a:gridCol w="1024397">
                  <a:extLst>
                    <a:ext uri="{9D8B030D-6E8A-4147-A177-3AD203B41FA5}">
                      <a16:colId xmlns:a16="http://schemas.microsoft.com/office/drawing/2014/main" val="3690348901"/>
                    </a:ext>
                  </a:extLst>
                </a:gridCol>
                <a:gridCol w="1024397">
                  <a:extLst>
                    <a:ext uri="{9D8B030D-6E8A-4147-A177-3AD203B41FA5}">
                      <a16:colId xmlns:a16="http://schemas.microsoft.com/office/drawing/2014/main" val="2295030534"/>
                    </a:ext>
                  </a:extLst>
                </a:gridCol>
                <a:gridCol w="1024397">
                  <a:extLst>
                    <a:ext uri="{9D8B030D-6E8A-4147-A177-3AD203B41FA5}">
                      <a16:colId xmlns:a16="http://schemas.microsoft.com/office/drawing/2014/main" val="3477995045"/>
                    </a:ext>
                  </a:extLst>
                </a:gridCol>
                <a:gridCol w="1024397">
                  <a:extLst>
                    <a:ext uri="{9D8B030D-6E8A-4147-A177-3AD203B41FA5}">
                      <a16:colId xmlns:a16="http://schemas.microsoft.com/office/drawing/2014/main" val="3038180486"/>
                    </a:ext>
                  </a:extLst>
                </a:gridCol>
                <a:gridCol w="1024397">
                  <a:extLst>
                    <a:ext uri="{9D8B030D-6E8A-4147-A177-3AD203B41FA5}">
                      <a16:colId xmlns:a16="http://schemas.microsoft.com/office/drawing/2014/main" val="1191899241"/>
                    </a:ext>
                  </a:extLst>
                </a:gridCol>
              </a:tblGrid>
              <a:tr h="1503756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9017040"/>
                  </a:ext>
                </a:extLst>
              </a:tr>
              <a:tr h="683177"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קרן</a:t>
                      </a:r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262237"/>
                  </a:ext>
                </a:extLst>
              </a:tr>
              <a:tr h="683177"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רגל</a:t>
                      </a:r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446937"/>
                  </a:ext>
                </a:extLst>
              </a:tr>
              <a:tr h="683177"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שן</a:t>
                      </a:r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5655323"/>
                  </a:ext>
                </a:extLst>
              </a:tr>
              <a:tr h="683177"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בור</a:t>
                      </a:r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025476"/>
                  </a:ext>
                </a:extLst>
              </a:tr>
              <a:tr h="683177"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מבעה</a:t>
                      </a:r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6050106"/>
                  </a:ext>
                </a:extLst>
              </a:tr>
              <a:tr h="683177"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אש</a:t>
                      </a:r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622770"/>
                  </a:ext>
                </a:extLst>
              </a:tr>
              <a:tr h="683177"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אדם</a:t>
                      </a:r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717420"/>
                  </a:ext>
                </a:extLst>
              </a:tr>
            </a:tbl>
          </a:graphicData>
        </a:graphic>
      </p:graphicFrame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9650" y="1976993"/>
            <a:ext cx="500795" cy="494688"/>
          </a:xfrm>
          <a:prstGeom prst="rect">
            <a:avLst/>
          </a:prstGeom>
        </p:spPr>
      </p:pic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9499" y="4714252"/>
            <a:ext cx="505876" cy="499707"/>
          </a:xfrm>
          <a:prstGeom prst="rect">
            <a:avLst/>
          </a:prstGeom>
        </p:spPr>
      </p:pic>
      <p:pic>
        <p:nvPicPr>
          <p:cNvPr id="6" name="תמונה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3640" y="4091853"/>
            <a:ext cx="500795" cy="494688"/>
          </a:xfrm>
          <a:prstGeom prst="rect">
            <a:avLst/>
          </a:prstGeom>
        </p:spPr>
      </p:pic>
      <p:pic>
        <p:nvPicPr>
          <p:cNvPr id="7" name="תמונה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0161" y="3321863"/>
            <a:ext cx="500795" cy="494688"/>
          </a:xfrm>
          <a:prstGeom prst="rect">
            <a:avLst/>
          </a:prstGeom>
        </p:spPr>
      </p:pic>
      <p:pic>
        <p:nvPicPr>
          <p:cNvPr id="8" name="תמונה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4488" y="2722548"/>
            <a:ext cx="500795" cy="494688"/>
          </a:xfrm>
          <a:prstGeom prst="rect">
            <a:avLst/>
          </a:prstGeom>
        </p:spPr>
      </p:pic>
      <p:pic>
        <p:nvPicPr>
          <p:cNvPr id="10" name="תמונה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8486" y="5370525"/>
            <a:ext cx="500795" cy="494688"/>
          </a:xfrm>
          <a:prstGeom prst="rect">
            <a:avLst/>
          </a:prstGeom>
        </p:spPr>
      </p:pic>
      <p:pic>
        <p:nvPicPr>
          <p:cNvPr id="11" name="תמונה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2188" y="4054225"/>
            <a:ext cx="500795" cy="494688"/>
          </a:xfrm>
          <a:prstGeom prst="rect">
            <a:avLst/>
          </a:prstGeom>
        </p:spPr>
      </p:pic>
      <p:pic>
        <p:nvPicPr>
          <p:cNvPr id="12" name="תמונה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6632" y="3329292"/>
            <a:ext cx="500795" cy="494688"/>
          </a:xfrm>
          <a:prstGeom prst="rect">
            <a:avLst/>
          </a:prstGeom>
        </p:spPr>
      </p:pic>
      <p:pic>
        <p:nvPicPr>
          <p:cNvPr id="13" name="תמונה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4134" y="2652935"/>
            <a:ext cx="500795" cy="494688"/>
          </a:xfrm>
          <a:prstGeom prst="rect">
            <a:avLst/>
          </a:prstGeom>
        </p:spPr>
      </p:pic>
      <p:pic>
        <p:nvPicPr>
          <p:cNvPr id="14" name="תמונה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0035" y="3997110"/>
            <a:ext cx="500795" cy="494688"/>
          </a:xfrm>
          <a:prstGeom prst="rect">
            <a:avLst/>
          </a:prstGeom>
        </p:spPr>
      </p:pic>
      <p:pic>
        <p:nvPicPr>
          <p:cNvPr id="15" name="תמונה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1048" y="4748210"/>
            <a:ext cx="500795" cy="494688"/>
          </a:xfrm>
          <a:prstGeom prst="rect">
            <a:avLst/>
          </a:prstGeom>
        </p:spPr>
      </p:pic>
      <p:pic>
        <p:nvPicPr>
          <p:cNvPr id="16" name="תמונה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7244" y="3367719"/>
            <a:ext cx="500795" cy="494688"/>
          </a:xfrm>
          <a:prstGeom prst="rect">
            <a:avLst/>
          </a:prstGeom>
        </p:spPr>
      </p:pic>
      <p:pic>
        <p:nvPicPr>
          <p:cNvPr id="17" name="תמונה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4800" y="4054225"/>
            <a:ext cx="500795" cy="494688"/>
          </a:xfrm>
          <a:prstGeom prst="rect">
            <a:avLst/>
          </a:prstGeom>
        </p:spPr>
      </p:pic>
      <p:pic>
        <p:nvPicPr>
          <p:cNvPr id="18" name="תמונה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3943" y="6107319"/>
            <a:ext cx="500795" cy="494688"/>
          </a:xfrm>
          <a:prstGeom prst="rect">
            <a:avLst/>
          </a:prstGeom>
        </p:spPr>
      </p:pic>
      <p:pic>
        <p:nvPicPr>
          <p:cNvPr id="19" name="תמונה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8675" y="5434365"/>
            <a:ext cx="500795" cy="494688"/>
          </a:xfrm>
          <a:prstGeom prst="rect">
            <a:avLst/>
          </a:prstGeom>
        </p:spPr>
      </p:pic>
      <p:pic>
        <p:nvPicPr>
          <p:cNvPr id="20" name="תמונה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4413" y="4740712"/>
            <a:ext cx="500795" cy="494688"/>
          </a:xfrm>
          <a:prstGeom prst="rect">
            <a:avLst/>
          </a:prstGeom>
        </p:spPr>
      </p:pic>
      <p:pic>
        <p:nvPicPr>
          <p:cNvPr id="21" name="תמונה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4688" y="4091853"/>
            <a:ext cx="500795" cy="494688"/>
          </a:xfrm>
          <a:prstGeom prst="rect">
            <a:avLst/>
          </a:prstGeom>
        </p:spPr>
      </p:pic>
      <p:pic>
        <p:nvPicPr>
          <p:cNvPr id="22" name="תמונה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2318" y="3399603"/>
            <a:ext cx="500795" cy="494688"/>
          </a:xfrm>
          <a:prstGeom prst="rect">
            <a:avLst/>
          </a:prstGeom>
        </p:spPr>
      </p:pic>
      <p:pic>
        <p:nvPicPr>
          <p:cNvPr id="23" name="תמונה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4147" y="2800244"/>
            <a:ext cx="500795" cy="494688"/>
          </a:xfrm>
          <a:prstGeom prst="rect">
            <a:avLst/>
          </a:prstGeom>
        </p:spPr>
      </p:pic>
      <p:pic>
        <p:nvPicPr>
          <p:cNvPr id="24" name="תמונה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3986" y="5409368"/>
            <a:ext cx="500795" cy="494688"/>
          </a:xfrm>
          <a:prstGeom prst="rect">
            <a:avLst/>
          </a:prstGeom>
        </p:spPr>
      </p:pic>
      <p:pic>
        <p:nvPicPr>
          <p:cNvPr id="25" name="תמונה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9453" y="4711367"/>
            <a:ext cx="500795" cy="494688"/>
          </a:xfrm>
          <a:prstGeom prst="rect">
            <a:avLst/>
          </a:prstGeom>
        </p:spPr>
      </p:pic>
      <p:pic>
        <p:nvPicPr>
          <p:cNvPr id="26" name="תמונה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9452" y="3398439"/>
            <a:ext cx="500795" cy="494688"/>
          </a:xfrm>
          <a:prstGeom prst="rect">
            <a:avLst/>
          </a:prstGeom>
        </p:spPr>
      </p:pic>
      <p:pic>
        <p:nvPicPr>
          <p:cNvPr id="27" name="תמונה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2137" y="2692077"/>
            <a:ext cx="500795" cy="494688"/>
          </a:xfrm>
          <a:prstGeom prst="rect">
            <a:avLst/>
          </a:prstGeom>
        </p:spPr>
      </p:pic>
      <p:pic>
        <p:nvPicPr>
          <p:cNvPr id="28" name="תמונה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3491" y="1957230"/>
            <a:ext cx="500795" cy="494688"/>
          </a:xfrm>
          <a:prstGeom prst="rect">
            <a:avLst/>
          </a:prstGeom>
        </p:spPr>
      </p:pic>
      <p:pic>
        <p:nvPicPr>
          <p:cNvPr id="29" name="תמונה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2053" y="4765452"/>
            <a:ext cx="500795" cy="494688"/>
          </a:xfrm>
          <a:prstGeom prst="rect">
            <a:avLst/>
          </a:prstGeom>
        </p:spPr>
      </p:pic>
      <p:pic>
        <p:nvPicPr>
          <p:cNvPr id="30" name="תמונה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8536" y="3335991"/>
            <a:ext cx="500795" cy="494688"/>
          </a:xfrm>
          <a:prstGeom prst="rect">
            <a:avLst/>
          </a:prstGeom>
        </p:spPr>
      </p:pic>
      <p:pic>
        <p:nvPicPr>
          <p:cNvPr id="31" name="תמונה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095" y="5428873"/>
            <a:ext cx="500795" cy="494688"/>
          </a:xfrm>
          <a:prstGeom prst="rect">
            <a:avLst/>
          </a:prstGeom>
        </p:spPr>
      </p:pic>
      <p:pic>
        <p:nvPicPr>
          <p:cNvPr id="32" name="תמונה 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3492" y="6041167"/>
            <a:ext cx="500795" cy="494688"/>
          </a:xfrm>
          <a:prstGeom prst="rect">
            <a:avLst/>
          </a:prstGeom>
        </p:spPr>
      </p:pic>
      <p:sp>
        <p:nvSpPr>
          <p:cNvPr id="33" name="חיסור 32"/>
          <p:cNvSpPr/>
          <p:nvPr/>
        </p:nvSpPr>
        <p:spPr>
          <a:xfrm>
            <a:off x="9068365" y="2020996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חיסור 33"/>
          <p:cNvSpPr/>
          <p:nvPr/>
        </p:nvSpPr>
        <p:spPr>
          <a:xfrm>
            <a:off x="4884800" y="3422920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חיסור 34"/>
          <p:cNvSpPr/>
          <p:nvPr/>
        </p:nvSpPr>
        <p:spPr>
          <a:xfrm>
            <a:off x="10106482" y="3461468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6" name="חיסור 35"/>
          <p:cNvSpPr/>
          <p:nvPr/>
        </p:nvSpPr>
        <p:spPr>
          <a:xfrm>
            <a:off x="4853612" y="5478318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חיסור 36"/>
          <p:cNvSpPr/>
          <p:nvPr/>
        </p:nvSpPr>
        <p:spPr>
          <a:xfrm>
            <a:off x="4864723" y="2849287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חיסור 37"/>
          <p:cNvSpPr/>
          <p:nvPr/>
        </p:nvSpPr>
        <p:spPr>
          <a:xfrm>
            <a:off x="4931166" y="2034926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9" name="חיסור 38"/>
          <p:cNvSpPr/>
          <p:nvPr/>
        </p:nvSpPr>
        <p:spPr>
          <a:xfrm>
            <a:off x="5771287" y="6150379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0" name="חיסור 39"/>
          <p:cNvSpPr/>
          <p:nvPr/>
        </p:nvSpPr>
        <p:spPr>
          <a:xfrm>
            <a:off x="7895032" y="5522148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1" name="חיסור 40"/>
          <p:cNvSpPr/>
          <p:nvPr/>
        </p:nvSpPr>
        <p:spPr>
          <a:xfrm>
            <a:off x="7846492" y="4789063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חיסור 41"/>
          <p:cNvSpPr/>
          <p:nvPr/>
        </p:nvSpPr>
        <p:spPr>
          <a:xfrm>
            <a:off x="7901906" y="3422920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3" name="חיסור 42"/>
          <p:cNvSpPr/>
          <p:nvPr/>
        </p:nvSpPr>
        <p:spPr>
          <a:xfrm>
            <a:off x="7873912" y="2735570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4" name="חיסור 43"/>
          <p:cNvSpPr/>
          <p:nvPr/>
        </p:nvSpPr>
        <p:spPr>
          <a:xfrm>
            <a:off x="7873912" y="4144085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5" name="חיסור 44"/>
          <p:cNvSpPr/>
          <p:nvPr/>
        </p:nvSpPr>
        <p:spPr>
          <a:xfrm>
            <a:off x="7876947" y="2073193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6" name="חיסור 45"/>
          <p:cNvSpPr/>
          <p:nvPr/>
        </p:nvSpPr>
        <p:spPr>
          <a:xfrm>
            <a:off x="10101458" y="6148051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חיסור 46"/>
          <p:cNvSpPr/>
          <p:nvPr/>
        </p:nvSpPr>
        <p:spPr>
          <a:xfrm>
            <a:off x="10108378" y="5443351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8" name="חיסור 47"/>
          <p:cNvSpPr/>
          <p:nvPr/>
        </p:nvSpPr>
        <p:spPr>
          <a:xfrm>
            <a:off x="10106482" y="4833564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9" name="TextBox 48"/>
          <p:cNvSpPr txBox="1"/>
          <p:nvPr/>
        </p:nvSpPr>
        <p:spPr>
          <a:xfrm>
            <a:off x="5707206" y="2028606"/>
            <a:ext cx="822404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במועד</a:t>
            </a:r>
            <a:endParaRPr lang="he-IL" dirty="0"/>
          </a:p>
        </p:txBody>
      </p:sp>
      <p:sp>
        <p:nvSpPr>
          <p:cNvPr id="50" name="חיסור 49"/>
          <p:cNvSpPr/>
          <p:nvPr/>
        </p:nvSpPr>
        <p:spPr>
          <a:xfrm>
            <a:off x="3728214" y="6181541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1" name="חיסור 50"/>
          <p:cNvSpPr/>
          <p:nvPr/>
        </p:nvSpPr>
        <p:spPr>
          <a:xfrm>
            <a:off x="3757021" y="5482064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2" name="חיסור 51"/>
          <p:cNvSpPr/>
          <p:nvPr/>
        </p:nvSpPr>
        <p:spPr>
          <a:xfrm>
            <a:off x="3836649" y="4104388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3" name="חיסור 52"/>
          <p:cNvSpPr/>
          <p:nvPr/>
        </p:nvSpPr>
        <p:spPr>
          <a:xfrm>
            <a:off x="4840294" y="6162785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4" name="חיסור 53"/>
          <p:cNvSpPr/>
          <p:nvPr/>
        </p:nvSpPr>
        <p:spPr>
          <a:xfrm>
            <a:off x="4816660" y="4838827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5" name="חיסור 54"/>
          <p:cNvSpPr/>
          <p:nvPr/>
        </p:nvSpPr>
        <p:spPr>
          <a:xfrm>
            <a:off x="844874" y="6177829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6" name="חיסור 55"/>
          <p:cNvSpPr/>
          <p:nvPr/>
        </p:nvSpPr>
        <p:spPr>
          <a:xfrm>
            <a:off x="1785860" y="5490197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7" name="חיסור 56"/>
          <p:cNvSpPr/>
          <p:nvPr/>
        </p:nvSpPr>
        <p:spPr>
          <a:xfrm>
            <a:off x="1664736" y="4114458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8" name="חיסור 57"/>
          <p:cNvSpPr/>
          <p:nvPr/>
        </p:nvSpPr>
        <p:spPr>
          <a:xfrm>
            <a:off x="2848726" y="5610952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9" name="חיסור 58"/>
          <p:cNvSpPr/>
          <p:nvPr/>
        </p:nvSpPr>
        <p:spPr>
          <a:xfrm>
            <a:off x="2914958" y="2833736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0" name="חיסור 59"/>
          <p:cNvSpPr/>
          <p:nvPr/>
        </p:nvSpPr>
        <p:spPr>
          <a:xfrm>
            <a:off x="2976532" y="1976993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1" name="חיסור 60"/>
          <p:cNvSpPr/>
          <p:nvPr/>
        </p:nvSpPr>
        <p:spPr>
          <a:xfrm>
            <a:off x="3794677" y="2854105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2" name="חיסור 61"/>
          <p:cNvSpPr/>
          <p:nvPr/>
        </p:nvSpPr>
        <p:spPr>
          <a:xfrm>
            <a:off x="3869905" y="2034926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3" name="פיצוץ 1 62"/>
          <p:cNvSpPr/>
          <p:nvPr/>
        </p:nvSpPr>
        <p:spPr>
          <a:xfrm>
            <a:off x="2942053" y="4066586"/>
            <a:ext cx="335739" cy="4149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4" name="חיסור 63"/>
          <p:cNvSpPr/>
          <p:nvPr/>
        </p:nvSpPr>
        <p:spPr>
          <a:xfrm>
            <a:off x="752312" y="4854445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5" name="חיסור 64"/>
          <p:cNvSpPr/>
          <p:nvPr/>
        </p:nvSpPr>
        <p:spPr>
          <a:xfrm>
            <a:off x="815377" y="4074806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6" name="חיסור 65"/>
          <p:cNvSpPr/>
          <p:nvPr/>
        </p:nvSpPr>
        <p:spPr>
          <a:xfrm>
            <a:off x="815377" y="3380313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7" name="חיסור 66"/>
          <p:cNvSpPr/>
          <p:nvPr/>
        </p:nvSpPr>
        <p:spPr>
          <a:xfrm>
            <a:off x="779633" y="2735570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8" name="חיסור 67"/>
          <p:cNvSpPr/>
          <p:nvPr/>
        </p:nvSpPr>
        <p:spPr>
          <a:xfrm>
            <a:off x="769322" y="2020421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9" name="חיסור 68"/>
          <p:cNvSpPr/>
          <p:nvPr/>
        </p:nvSpPr>
        <p:spPr>
          <a:xfrm>
            <a:off x="10119650" y="2800244"/>
            <a:ext cx="577072" cy="3392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0" name="TextBox 69"/>
          <p:cNvSpPr txBox="1"/>
          <p:nvPr/>
        </p:nvSpPr>
        <p:spPr>
          <a:xfrm>
            <a:off x="6591661" y="6166523"/>
            <a:ext cx="822404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ער/ישן</a:t>
            </a:r>
            <a:endParaRPr lang="he-IL" dirty="0"/>
          </a:p>
        </p:txBody>
      </p:sp>
      <p:sp>
        <p:nvSpPr>
          <p:cNvPr id="72" name="TextBox 71"/>
          <p:cNvSpPr txBox="1"/>
          <p:nvPr/>
        </p:nvSpPr>
        <p:spPr>
          <a:xfrm>
            <a:off x="8927682" y="6166523"/>
            <a:ext cx="822404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ער/ישן</a:t>
            </a:r>
            <a:endParaRPr lang="he-IL" dirty="0"/>
          </a:p>
        </p:txBody>
      </p:sp>
      <p:sp>
        <p:nvSpPr>
          <p:cNvPr id="73" name="TextBox 72"/>
          <p:cNvSpPr txBox="1"/>
          <p:nvPr/>
        </p:nvSpPr>
        <p:spPr>
          <a:xfrm>
            <a:off x="3131249" y="6123656"/>
            <a:ext cx="2975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 smtClean="0"/>
              <a:t>?</a:t>
            </a:r>
            <a:endParaRPr lang="he-IL" sz="24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1607251" y="764201"/>
            <a:ext cx="9652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יש בהם רוח חיים</a:t>
            </a:r>
            <a:endParaRPr lang="he-IL" dirty="0"/>
          </a:p>
        </p:txBody>
      </p:sp>
      <p:sp>
        <p:nvSpPr>
          <p:cNvPr id="76" name="TextBox 75"/>
          <p:cNvSpPr txBox="1"/>
          <p:nvPr/>
        </p:nvSpPr>
        <p:spPr>
          <a:xfrm>
            <a:off x="2656571" y="500486"/>
            <a:ext cx="1004727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מועדת</a:t>
            </a:r>
            <a:r>
              <a:rPr lang="he-IL" baseline="0" dirty="0" smtClean="0"/>
              <a:t> לאכול רק דבר הראוי לה</a:t>
            </a:r>
            <a:endParaRPr lang="he-IL" dirty="0"/>
          </a:p>
        </p:txBody>
      </p:sp>
      <p:sp>
        <p:nvSpPr>
          <p:cNvPr id="77" name="TextBox 76"/>
          <p:cNvSpPr txBox="1"/>
          <p:nvPr/>
        </p:nvSpPr>
        <p:spPr>
          <a:xfrm>
            <a:off x="3759200" y="604497"/>
            <a:ext cx="812800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יש הנאה </a:t>
            </a:r>
            <a:r>
              <a:rPr lang="he-IL" dirty="0" err="1" smtClean="0"/>
              <a:t>להיזקו</a:t>
            </a:r>
            <a:endParaRPr lang="he-IL" dirty="0"/>
          </a:p>
        </p:txBody>
      </p:sp>
      <p:sp>
        <p:nvSpPr>
          <p:cNvPr id="78" name="TextBox 77"/>
          <p:cNvSpPr txBox="1"/>
          <p:nvPr/>
        </p:nvSpPr>
        <p:spPr>
          <a:xfrm>
            <a:off x="4786432" y="646309"/>
            <a:ext cx="812800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תחילת עשייתו לנזק</a:t>
            </a:r>
            <a:endParaRPr lang="he-IL" dirty="0"/>
          </a:p>
        </p:txBody>
      </p:sp>
      <p:sp>
        <p:nvSpPr>
          <p:cNvPr id="79" name="TextBox 78"/>
          <p:cNvSpPr txBox="1"/>
          <p:nvPr/>
        </p:nvSpPr>
        <p:spPr>
          <a:xfrm>
            <a:off x="5743247" y="675371"/>
            <a:ext cx="812800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דרכו לילך ולהזיק</a:t>
            </a:r>
            <a:endParaRPr lang="he-IL" dirty="0"/>
          </a:p>
        </p:txBody>
      </p:sp>
      <p:sp>
        <p:nvSpPr>
          <p:cNvPr id="80" name="TextBox 79"/>
          <p:cNvSpPr txBox="1"/>
          <p:nvPr/>
        </p:nvSpPr>
        <p:spPr>
          <a:xfrm>
            <a:off x="6605697" y="537954"/>
            <a:ext cx="879864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דרכם להזיק ושמירתם עליך</a:t>
            </a:r>
            <a:endParaRPr lang="he-IL" dirty="0"/>
          </a:p>
        </p:txBody>
      </p:sp>
      <p:sp>
        <p:nvSpPr>
          <p:cNvPr id="83" name="TextBox 82"/>
          <p:cNvSpPr txBox="1"/>
          <p:nvPr/>
        </p:nvSpPr>
        <p:spPr>
          <a:xfrm>
            <a:off x="678935" y="537953"/>
            <a:ext cx="812800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כוח אחר מעורב בהם</a:t>
            </a:r>
            <a:endParaRPr lang="he-IL" dirty="0"/>
          </a:p>
        </p:txBody>
      </p:sp>
      <p:pic>
        <p:nvPicPr>
          <p:cNvPr id="84" name="תמונה 8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6504" y="4740712"/>
            <a:ext cx="500795" cy="494688"/>
          </a:xfrm>
          <a:prstGeom prst="rect">
            <a:avLst/>
          </a:prstGeom>
        </p:spPr>
      </p:pic>
      <p:sp>
        <p:nvSpPr>
          <p:cNvPr id="85" name="הסבר אליפטי 84"/>
          <p:cNvSpPr/>
          <p:nvPr/>
        </p:nvSpPr>
        <p:spPr>
          <a:xfrm>
            <a:off x="9962734" y="-33080"/>
            <a:ext cx="2195357" cy="914576"/>
          </a:xfrm>
          <a:prstGeom prst="wedgeEllipseCallout">
            <a:avLst>
              <a:gd name="adj1" fmla="val -355307"/>
              <a:gd name="adj2" fmla="val 417987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dirty="0" smtClean="0">
                <a:solidFill>
                  <a:srgbClr val="FF0000"/>
                </a:solidFill>
              </a:rPr>
              <a:t>מחלוקת רש"י </a:t>
            </a:r>
            <a:r>
              <a:rPr lang="he-IL" sz="1400" dirty="0" err="1" smtClean="0">
                <a:solidFill>
                  <a:srgbClr val="FF0000"/>
                </a:solidFill>
              </a:rPr>
              <a:t>ותוס</a:t>
            </a:r>
            <a:r>
              <a:rPr lang="he-IL" sz="1400" dirty="0" smtClean="0">
                <a:solidFill>
                  <a:srgbClr val="FF0000"/>
                </a:solidFill>
              </a:rPr>
              <a:t>' אם אדם נחשב  ראוי להינזק בבור או כלים או לא </a:t>
            </a:r>
            <a:endParaRPr lang="he-IL" sz="1400" dirty="0">
              <a:solidFill>
                <a:srgbClr val="FF00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8811814" y="909312"/>
            <a:ext cx="10668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מועדים מתחילתם</a:t>
            </a:r>
            <a:endParaRPr lang="he-IL" dirty="0"/>
          </a:p>
        </p:txBody>
      </p:sp>
      <p:pic>
        <p:nvPicPr>
          <p:cNvPr id="87" name="תמונה 8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8648" y="1976993"/>
            <a:ext cx="500795" cy="494688"/>
          </a:xfrm>
          <a:prstGeom prst="rect">
            <a:avLst/>
          </a:prstGeom>
        </p:spPr>
      </p:pic>
      <p:sp>
        <p:nvSpPr>
          <p:cNvPr id="88" name="TextBox 87"/>
          <p:cNvSpPr txBox="1"/>
          <p:nvPr/>
        </p:nvSpPr>
        <p:spPr>
          <a:xfrm>
            <a:off x="7569681" y="485095"/>
            <a:ext cx="1191605" cy="12926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יש בהם חיוב:</a:t>
            </a:r>
          </a:p>
          <a:p>
            <a:pPr marL="342900" indent="-342900">
              <a:buAutoNum type="arabicPeriod"/>
            </a:pPr>
            <a:r>
              <a:rPr lang="he-IL" sz="1600" dirty="0" smtClean="0"/>
              <a:t>שבת.</a:t>
            </a:r>
          </a:p>
          <a:p>
            <a:pPr marL="342900" indent="-342900">
              <a:buAutoNum type="arabicPeriod"/>
            </a:pPr>
            <a:r>
              <a:rPr lang="he-IL" sz="1600" dirty="0" smtClean="0"/>
              <a:t>צער.</a:t>
            </a:r>
          </a:p>
          <a:p>
            <a:pPr marL="342900" indent="-342900">
              <a:buAutoNum type="arabicPeriod"/>
            </a:pPr>
            <a:r>
              <a:rPr lang="he-IL" sz="1600" dirty="0" smtClean="0"/>
              <a:t>בושת.</a:t>
            </a:r>
          </a:p>
          <a:p>
            <a:pPr marL="342900" indent="-342900">
              <a:buAutoNum type="arabicPeriod"/>
            </a:pPr>
            <a:r>
              <a:rPr lang="he-IL" sz="1600" dirty="0" smtClean="0"/>
              <a:t>ריפוי.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9962734" y="881496"/>
            <a:ext cx="8128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כוונתו להזיק</a:t>
            </a:r>
          </a:p>
        </p:txBody>
      </p:sp>
    </p:spTree>
    <p:extLst>
      <p:ext uri="{BB962C8B-B14F-4D97-AF65-F5344CB8AC3E}">
        <p14:creationId xmlns:p14="http://schemas.microsoft.com/office/powerpoint/2010/main" val="1606979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6" presetClass="entr" presetSubtype="3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75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75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75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750"/>
                            </p:stCondLst>
                            <p:childTnLst>
                              <p:par>
                                <p:cTn id="34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75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975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75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1750"/>
                            </p:stCondLst>
                            <p:childTnLst>
                              <p:par>
                                <p:cTn id="54" presetID="5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375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4750"/>
                            </p:stCondLst>
                            <p:childTnLst>
                              <p:par>
                                <p:cTn id="65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750"/>
                            </p:stCondLst>
                            <p:childTnLst>
                              <p:par>
                                <p:cTn id="70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6750"/>
                            </p:stCondLst>
                            <p:childTnLst>
                              <p:par>
                                <p:cTn id="75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7750"/>
                            </p:stCondLst>
                            <p:childTnLst>
                              <p:par>
                                <p:cTn id="80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7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7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8750"/>
                            </p:stCondLst>
                            <p:childTnLst>
                              <p:par>
                                <p:cTn id="85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9750"/>
                            </p:stCondLst>
                            <p:childTnLst>
                              <p:par>
                                <p:cTn id="90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750"/>
                            </p:stCondLst>
                            <p:childTnLst>
                              <p:par>
                                <p:cTn id="95" presetID="5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2750"/>
                            </p:stCondLst>
                            <p:childTnLst>
                              <p:par>
                                <p:cTn id="101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3750"/>
                            </p:stCondLst>
                            <p:childTnLst>
                              <p:par>
                                <p:cTn id="106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4750"/>
                            </p:stCondLst>
                            <p:childTnLst>
                              <p:par>
                                <p:cTn id="111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5750"/>
                            </p:stCondLst>
                            <p:childTnLst>
                              <p:par>
                                <p:cTn id="116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6750"/>
                            </p:stCondLst>
                            <p:childTnLst>
                              <p:par>
                                <p:cTn id="121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7750"/>
                            </p:stCondLst>
                            <p:childTnLst>
                              <p:par>
                                <p:cTn id="126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8750"/>
                            </p:stCondLst>
                            <p:childTnLst>
                              <p:par>
                                <p:cTn id="131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9750"/>
                            </p:stCondLst>
                            <p:childTnLst>
                              <p:par>
                                <p:cTn id="1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0250"/>
                            </p:stCondLst>
                            <p:childTnLst>
                              <p:par>
                                <p:cTn id="142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1500"/>
                            </p:stCondLst>
                            <p:childTnLst>
                              <p:par>
                                <p:cTn id="147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32500"/>
                            </p:stCondLst>
                            <p:childTnLst>
                              <p:par>
                                <p:cTn id="152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33500"/>
                            </p:stCondLst>
                            <p:childTnLst>
                              <p:par>
                                <p:cTn id="157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4500"/>
                            </p:stCondLst>
                            <p:childTnLst>
                              <p:par>
                                <p:cTn id="162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35500"/>
                            </p:stCondLst>
                            <p:childTnLst>
                              <p:par>
                                <p:cTn id="167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36500"/>
                            </p:stCondLst>
                            <p:childTnLst>
                              <p:par>
                                <p:cTn id="172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7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7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7500"/>
                            </p:stCondLst>
                            <p:childTnLst>
                              <p:par>
                                <p:cTn id="177" presetID="16" presetClass="entr" presetSubtype="2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39500"/>
                            </p:stCondLst>
                            <p:childTnLst>
                              <p:par>
                                <p:cTn id="181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40750"/>
                            </p:stCondLst>
                            <p:childTnLst>
                              <p:par>
                                <p:cTn id="186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41750"/>
                            </p:stCondLst>
                            <p:childTnLst>
                              <p:par>
                                <p:cTn id="191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42750"/>
                            </p:stCondLst>
                            <p:childTnLst>
                              <p:par>
                                <p:cTn id="196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8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3750"/>
                            </p:stCondLst>
                            <p:childTnLst>
                              <p:par>
                                <p:cTn id="201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44750"/>
                            </p:stCondLst>
                            <p:childTnLst>
                              <p:par>
                                <p:cTn id="206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45750"/>
                            </p:stCondLst>
                            <p:childTnLst>
                              <p:par>
                                <p:cTn id="211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46750"/>
                            </p:stCondLst>
                            <p:childTnLst>
                              <p:par>
                                <p:cTn id="216" presetID="5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48750"/>
                            </p:stCondLst>
                            <p:childTnLst>
                              <p:par>
                                <p:cTn id="222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49750"/>
                            </p:stCondLst>
                            <p:childTnLst>
                              <p:par>
                                <p:cTn id="227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50750"/>
                            </p:stCondLst>
                            <p:childTnLst>
                              <p:par>
                                <p:cTn id="232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1750"/>
                            </p:stCondLst>
                            <p:childTnLst>
                              <p:par>
                                <p:cTn id="237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52750"/>
                            </p:stCondLst>
                            <p:childTnLst>
                              <p:par>
                                <p:cTn id="242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4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5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53750"/>
                            </p:stCondLst>
                            <p:childTnLst>
                              <p:par>
                                <p:cTn id="247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54750"/>
                            </p:stCondLst>
                            <p:childTnLst>
                              <p:par>
                                <p:cTn id="252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4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5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55750"/>
                            </p:stCondLst>
                            <p:childTnLst>
                              <p:par>
                                <p:cTn id="257" presetID="5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57750"/>
                            </p:stCondLst>
                            <p:childTnLst>
                              <p:par>
                                <p:cTn id="263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5" dur="7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7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58750"/>
                            </p:stCondLst>
                            <p:childTnLst>
                              <p:par>
                                <p:cTn id="268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0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1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59750"/>
                            </p:stCondLst>
                            <p:childTnLst>
                              <p:par>
                                <p:cTn id="273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5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6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60750"/>
                            </p:stCondLst>
                            <p:childTnLst>
                              <p:par>
                                <p:cTn id="278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0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1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61750"/>
                            </p:stCondLst>
                            <p:childTnLst>
                              <p:par>
                                <p:cTn id="283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5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62750"/>
                            </p:stCondLst>
                            <p:childTnLst>
                              <p:par>
                                <p:cTn id="288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0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1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63750"/>
                            </p:stCondLst>
                            <p:childTnLst>
                              <p:par>
                                <p:cTn id="293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5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6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64750"/>
                            </p:stCondLst>
                            <p:childTnLst>
                              <p:par>
                                <p:cTn id="298" presetID="5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66750"/>
                            </p:stCondLst>
                            <p:childTnLst>
                              <p:par>
                                <p:cTn id="304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6" dur="7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7" dur="7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67750"/>
                            </p:stCondLst>
                            <p:childTnLst>
                              <p:par>
                                <p:cTn id="309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1" dur="7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2" dur="7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68750"/>
                            </p:stCondLst>
                            <p:childTnLst>
                              <p:par>
                                <p:cTn id="314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6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7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69750"/>
                            </p:stCondLst>
                            <p:childTnLst>
                              <p:par>
                                <p:cTn id="319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1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2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71000"/>
                            </p:stCondLst>
                            <p:childTnLst>
                              <p:par>
                                <p:cTn id="324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6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72500"/>
                            </p:stCondLst>
                            <p:childTnLst>
                              <p:par>
                                <p:cTn id="328" presetID="2" presetClass="entr" presetSubtype="2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0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1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74750"/>
                            </p:stCondLst>
                            <p:childTnLst>
                              <p:par>
                                <p:cTn id="333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5" dur="7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6" dur="7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75750"/>
                            </p:stCondLst>
                            <p:childTnLst>
                              <p:par>
                                <p:cTn id="338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0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1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2" fill="hold">
                            <p:stCondLst>
                              <p:cond delay="76750"/>
                            </p:stCondLst>
                            <p:childTnLst>
                              <p:par>
                                <p:cTn id="343" presetID="5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>
                            <p:stCondLst>
                              <p:cond delay="78750"/>
                            </p:stCondLst>
                            <p:childTnLst>
                              <p:par>
                                <p:cTn id="349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1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2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80000"/>
                            </p:stCondLst>
                            <p:childTnLst>
                              <p:par>
                                <p:cTn id="354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6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7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81000"/>
                            </p:stCondLst>
                            <p:childTnLst>
                              <p:par>
                                <p:cTn id="359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1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2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3" fill="hold">
                            <p:stCondLst>
                              <p:cond delay="82000"/>
                            </p:stCondLst>
                            <p:childTnLst>
                              <p:par>
                                <p:cTn id="364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6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7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83000"/>
                            </p:stCondLst>
                            <p:childTnLst>
                              <p:par>
                                <p:cTn id="369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1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2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3" fill="hold">
                            <p:stCondLst>
                              <p:cond delay="84250"/>
                            </p:stCondLst>
                            <p:childTnLst>
                              <p:par>
                                <p:cTn id="374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6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7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8" fill="hold">
                            <p:stCondLst>
                              <p:cond delay="85250"/>
                            </p:stCondLst>
                            <p:childTnLst>
                              <p:par>
                                <p:cTn id="379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1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2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86250"/>
                            </p:stCondLst>
                            <p:childTnLst>
                              <p:par>
                                <p:cTn id="384" presetID="5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88250"/>
                            </p:stCondLst>
                            <p:childTnLst>
                              <p:par>
                                <p:cTn id="390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2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3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>
                            <p:stCondLst>
                              <p:cond delay="89500"/>
                            </p:stCondLst>
                            <p:childTnLst>
                              <p:par>
                                <p:cTn id="395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7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8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9" fill="hold">
                            <p:stCondLst>
                              <p:cond delay="90500"/>
                            </p:stCondLst>
                            <p:childTnLst>
                              <p:par>
                                <p:cTn id="400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2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3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91500"/>
                            </p:stCondLst>
                            <p:childTnLst>
                              <p:par>
                                <p:cTn id="405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7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8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9" fill="hold">
                            <p:stCondLst>
                              <p:cond delay="92500"/>
                            </p:stCondLst>
                            <p:childTnLst>
                              <p:par>
                                <p:cTn id="410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2" dur="7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3" dur="7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4" fill="hold">
                            <p:stCondLst>
                              <p:cond delay="93500"/>
                            </p:stCondLst>
                            <p:childTnLst>
                              <p:par>
                                <p:cTn id="415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7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8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9" fill="hold">
                            <p:stCondLst>
                              <p:cond delay="94500"/>
                            </p:stCondLst>
                            <p:childTnLst>
                              <p:par>
                                <p:cTn id="420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2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3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2" grpId="0" animBg="1"/>
      <p:bldP spid="73" grpId="0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3" grpId="0" animBg="1"/>
      <p:bldP spid="85" grpId="0" animBg="1"/>
      <p:bldP spid="86" grpId="0" animBg="1"/>
      <p:bldP spid="88" grpId="0" animBg="1"/>
      <p:bldP spid="89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79</Words>
  <Application>Microsoft Office PowerPoint</Application>
  <PresentationFormat>מסך רחב</PresentationFormat>
  <Paragraphs>31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ערכת נושא Office</vt:lpstr>
      <vt:lpstr>המאפיינים של אבות נזיקין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המאפיינים של אבות נזיקין</dc:title>
  <dc:creator>izak rossler</dc:creator>
  <cp:lastModifiedBy>izak rossler</cp:lastModifiedBy>
  <cp:revision>17</cp:revision>
  <dcterms:created xsi:type="dcterms:W3CDTF">2023-07-11T08:42:13Z</dcterms:created>
  <dcterms:modified xsi:type="dcterms:W3CDTF">2023-07-13T09:33:47Z</dcterms:modified>
</cp:coreProperties>
</file>