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F18F-DFD0-415C-A7DF-B0D7A120B95E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BFD7A-D30A-41CD-A940-40B7CB588C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3442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F18F-DFD0-415C-A7DF-B0D7A120B95E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BFD7A-D30A-41CD-A940-40B7CB588C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91503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F18F-DFD0-415C-A7DF-B0D7A120B95E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BFD7A-D30A-41CD-A940-40B7CB588C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6768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F18F-DFD0-415C-A7DF-B0D7A120B95E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BFD7A-D30A-41CD-A940-40B7CB588C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84955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F18F-DFD0-415C-A7DF-B0D7A120B95E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BFD7A-D30A-41CD-A940-40B7CB588C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15228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F18F-DFD0-415C-A7DF-B0D7A120B95E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BFD7A-D30A-41CD-A940-40B7CB588C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36252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F18F-DFD0-415C-A7DF-B0D7A120B95E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BFD7A-D30A-41CD-A940-40B7CB588C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42215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F18F-DFD0-415C-A7DF-B0D7A120B95E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BFD7A-D30A-41CD-A940-40B7CB588C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28050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F18F-DFD0-415C-A7DF-B0D7A120B95E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BFD7A-D30A-41CD-A940-40B7CB588C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86660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F18F-DFD0-415C-A7DF-B0D7A120B95E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BFD7A-D30A-41CD-A940-40B7CB588C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5003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F18F-DFD0-415C-A7DF-B0D7A120B95E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BFD7A-D30A-41CD-A940-40B7CB588C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13025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AF18F-DFD0-415C-A7DF-B0D7A120B95E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BFD7A-D30A-41CD-A940-40B7CB588C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52461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zakrossler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1"/>
          <p:cNvSpPr txBox="1">
            <a:spLocks/>
          </p:cNvSpPr>
          <p:nvPr/>
        </p:nvSpPr>
        <p:spPr>
          <a:xfrm>
            <a:off x="1353127" y="231054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1" anchor="b">
            <a:norm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dirty="0" smtClean="0"/>
              <a:t>בבא קמא</a:t>
            </a:r>
            <a:br>
              <a:rPr lang="he-IL" dirty="0" smtClean="0"/>
            </a:br>
            <a:r>
              <a:rPr lang="he-IL" dirty="0" smtClean="0"/>
              <a:t>סיכום דף ד'</a:t>
            </a:r>
            <a:endParaRPr lang="he-IL" dirty="0"/>
          </a:p>
        </p:txBody>
      </p:sp>
      <p:sp>
        <p:nvSpPr>
          <p:cNvPr id="5" name="כותרת משנה 2"/>
          <p:cNvSpPr txBox="1">
            <a:spLocks/>
          </p:cNvSpPr>
          <p:nvPr/>
        </p:nvSpPr>
        <p:spPr>
          <a:xfrm>
            <a:off x="1676400" y="37544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mtClean="0"/>
              <a:t>יצחק רסלר</a:t>
            </a:r>
          </a:p>
          <a:p>
            <a:r>
              <a:rPr lang="en-US" smtClean="0">
                <a:hlinkClick r:id="rId2"/>
              </a:rPr>
              <a:t>izakrossler@gmail.com</a:t>
            </a:r>
            <a:endParaRPr lang="he-IL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652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1172626" y="3065204"/>
            <a:ext cx="40293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/>
              <a:t>לפיכך, אילו כתבה התורה רק את דין השן, </a:t>
            </a:r>
            <a:endParaRPr lang="he-IL" dirty="0" smtClean="0"/>
          </a:p>
          <a:p>
            <a:r>
              <a:rPr lang="he-IL" dirty="0" smtClean="0"/>
              <a:t>לא </a:t>
            </a:r>
            <a:r>
              <a:rPr lang="he-IL" dirty="0"/>
              <a:t>היינו יכולים ללמוד את דין הקרן ממנו.</a:t>
            </a:r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1739" y="729652"/>
            <a:ext cx="4542714" cy="2324492"/>
          </a:xfrm>
          <a:prstGeom prst="rect">
            <a:avLst/>
          </a:prstGeom>
        </p:spPr>
      </p:pic>
      <p:sp>
        <p:nvSpPr>
          <p:cNvPr id="4" name="מלבן 3"/>
          <p:cNvSpPr/>
          <p:nvPr/>
        </p:nvSpPr>
        <p:spPr>
          <a:xfrm>
            <a:off x="10104340" y="2166028"/>
            <a:ext cx="1821440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400" dirty="0" smtClean="0"/>
              <a:t>הַקֶּרֶן שֶׁאֵין הֲנָאָה </a:t>
            </a:r>
            <a:r>
              <a:rPr lang="he-IL" sz="1400" dirty="0" err="1" smtClean="0"/>
              <a:t>לְהֶזֵּיקו</a:t>
            </a:r>
            <a:r>
              <a:rPr lang="he-IL" sz="1400" dirty="0" smtClean="0"/>
              <a:t>ֹ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53914" y="2623030"/>
            <a:ext cx="608436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חמור</a:t>
            </a:r>
            <a:endParaRPr lang="he-IL" sz="1400" dirty="0"/>
          </a:p>
        </p:txBody>
      </p:sp>
      <p:sp>
        <p:nvSpPr>
          <p:cNvPr id="6" name="מלבן 5"/>
          <p:cNvSpPr/>
          <p:nvPr/>
        </p:nvSpPr>
        <p:spPr>
          <a:xfrm>
            <a:off x="7926716" y="2166028"/>
            <a:ext cx="1806905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sz="1400" dirty="0"/>
              <a:t>הַשֵּׁן שֶׁיֵּשׁ הֲנָאָה </a:t>
            </a:r>
            <a:r>
              <a:rPr lang="he-IL" sz="1400" dirty="0" err="1"/>
              <a:t>לְהֶזֵּיקָה</a:t>
            </a:r>
            <a:r>
              <a:rPr lang="he-IL" sz="1400" dirty="0"/>
              <a:t>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37717" y="2607910"/>
            <a:ext cx="517235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400" dirty="0" smtClean="0"/>
              <a:t>קל</a:t>
            </a:r>
            <a:endParaRPr lang="he-IL" sz="1400" dirty="0"/>
          </a:p>
        </p:txBody>
      </p:sp>
      <p:sp>
        <p:nvSpPr>
          <p:cNvPr id="8" name="מלבן 7"/>
          <p:cNvSpPr/>
          <p:nvPr/>
        </p:nvSpPr>
        <p:spPr>
          <a:xfrm>
            <a:off x="6437745" y="3028825"/>
            <a:ext cx="57542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/>
              <a:t>ולכן, אילו כתבה התורה רק את חיוב התשלום על היזק הקרן, </a:t>
            </a:r>
          </a:p>
          <a:p>
            <a:r>
              <a:rPr lang="he-IL" dirty="0"/>
              <a:t>לא היינו יכולים ללמוד את חיוב התשלום עבור היזק השן ממנו.</a:t>
            </a:r>
          </a:p>
        </p:txBody>
      </p:sp>
      <p:pic>
        <p:nvPicPr>
          <p:cNvPr id="9" name="תמונה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2626" y="762978"/>
            <a:ext cx="4373948" cy="2324492"/>
          </a:xfrm>
          <a:prstGeom prst="rect">
            <a:avLst/>
          </a:prstGeom>
        </p:spPr>
      </p:pic>
      <p:sp>
        <p:nvSpPr>
          <p:cNvPr id="10" name="מלבן 9"/>
          <p:cNvSpPr/>
          <p:nvPr/>
        </p:nvSpPr>
        <p:spPr>
          <a:xfrm>
            <a:off x="3861332" y="2248392"/>
            <a:ext cx="1602284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הַקֶּרֶן כַּוּוֹנָתוֹ 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לְהַזִּיק</a:t>
            </a:r>
            <a:endParaRPr lang="he-IL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4233524" y="2634813"/>
            <a:ext cx="517235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400" dirty="0" smtClean="0"/>
              <a:t>קל</a:t>
            </a:r>
            <a:endParaRPr lang="he-IL" sz="1400" dirty="0"/>
          </a:p>
        </p:txBody>
      </p:sp>
      <p:sp>
        <p:nvSpPr>
          <p:cNvPr id="12" name="מלבן 11"/>
          <p:cNvSpPr/>
          <p:nvPr/>
        </p:nvSpPr>
        <p:spPr>
          <a:xfrm>
            <a:off x="1541014" y="2202588"/>
            <a:ext cx="1646296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ַשֵּׁן 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שֶׁאֵין כַּוּוֹנָתוֹ </a:t>
            </a:r>
            <a:r>
              <a:rPr lang="he-IL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לְהַזִּיק</a:t>
            </a:r>
            <a:endParaRPr lang="he-IL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2395145" y="2542232"/>
            <a:ext cx="578351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חמור</a:t>
            </a:r>
            <a:endParaRPr lang="he-IL" sz="1400" dirty="0"/>
          </a:p>
        </p:txBody>
      </p:sp>
      <p:pic>
        <p:nvPicPr>
          <p:cNvPr id="14" name="תמונה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156" y="3825221"/>
            <a:ext cx="5325418" cy="3054578"/>
          </a:xfrm>
          <a:prstGeom prst="rect">
            <a:avLst/>
          </a:prstGeom>
        </p:spPr>
      </p:pic>
      <p:sp>
        <p:nvSpPr>
          <p:cNvPr id="15" name="מלבן 14"/>
          <p:cNvSpPr/>
          <p:nvPr/>
        </p:nvSpPr>
        <p:spPr>
          <a:xfrm>
            <a:off x="3118736" y="5353101"/>
            <a:ext cx="217978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ַשֵּׁן 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שֶׁאֵין כַּוּוֹנָתוֹ </a:t>
            </a:r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לְהַזִּיק</a:t>
            </a:r>
            <a:endParaRPr lang="he-IL" dirty="0"/>
          </a:p>
        </p:txBody>
      </p:sp>
      <p:sp>
        <p:nvSpPr>
          <p:cNvPr id="16" name="TextBox 15"/>
          <p:cNvSpPr txBox="1"/>
          <p:nvPr/>
        </p:nvSpPr>
        <p:spPr>
          <a:xfrm>
            <a:off x="1726114" y="5753926"/>
            <a:ext cx="72967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חמור</a:t>
            </a:r>
            <a:endParaRPr lang="he-IL" dirty="0"/>
          </a:p>
        </p:txBody>
      </p:sp>
      <p:sp>
        <p:nvSpPr>
          <p:cNvPr id="17" name="מלבן 16"/>
          <p:cNvSpPr/>
          <p:nvPr/>
        </p:nvSpPr>
        <p:spPr>
          <a:xfrm>
            <a:off x="949519" y="5398532"/>
            <a:ext cx="186574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הַקֶּרֶן כַּוּוֹנָתוֹ 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לְהַזִּיק</a:t>
            </a:r>
            <a:endParaRPr lang="he-IL" dirty="0"/>
          </a:p>
        </p:txBody>
      </p:sp>
      <p:sp>
        <p:nvSpPr>
          <p:cNvPr id="18" name="TextBox 17"/>
          <p:cNvSpPr txBox="1"/>
          <p:nvPr/>
        </p:nvSpPr>
        <p:spPr>
          <a:xfrm>
            <a:off x="3960744" y="5687018"/>
            <a:ext cx="517235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קל</a:t>
            </a:r>
            <a:endParaRPr lang="he-IL" dirty="0"/>
          </a:p>
        </p:txBody>
      </p:sp>
      <p:sp>
        <p:nvSpPr>
          <p:cNvPr id="19" name="TextBox 18"/>
          <p:cNvSpPr txBox="1"/>
          <p:nvPr/>
        </p:nvSpPr>
        <p:spPr>
          <a:xfrm>
            <a:off x="3678645" y="6032492"/>
            <a:ext cx="110263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הדין: חייב</a:t>
            </a:r>
            <a:endParaRPr lang="he-IL" dirty="0"/>
          </a:p>
        </p:txBody>
      </p:sp>
      <p:sp>
        <p:nvSpPr>
          <p:cNvPr id="20" name="מלבן 19"/>
          <p:cNvSpPr/>
          <p:nvPr/>
        </p:nvSpPr>
        <p:spPr>
          <a:xfrm>
            <a:off x="725275" y="6203135"/>
            <a:ext cx="244925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לֹא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כׇּל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שֶׁכֵּן שיהיה חייב ?</a:t>
            </a:r>
            <a:endParaRPr lang="he-IL" dirty="0"/>
          </a:p>
        </p:txBody>
      </p:sp>
      <p:sp>
        <p:nvSpPr>
          <p:cNvPr id="22" name="TextBox 21"/>
          <p:cNvSpPr txBox="1"/>
          <p:nvPr/>
        </p:nvSpPr>
        <p:spPr>
          <a:xfrm>
            <a:off x="10653444" y="128236"/>
            <a:ext cx="146858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דף ד' עמ' א'</a:t>
            </a:r>
            <a:endParaRPr lang="he-IL" dirty="0"/>
          </a:p>
        </p:txBody>
      </p:sp>
      <p:grpSp>
        <p:nvGrpSpPr>
          <p:cNvPr id="26" name="קבוצה 25"/>
          <p:cNvGrpSpPr/>
          <p:nvPr/>
        </p:nvGrpSpPr>
        <p:grpSpPr>
          <a:xfrm>
            <a:off x="6323168" y="5057135"/>
            <a:ext cx="5591283" cy="1942773"/>
            <a:chOff x="6940514" y="4744099"/>
            <a:chExt cx="5364086" cy="1718128"/>
          </a:xfrm>
        </p:grpSpPr>
        <p:sp>
          <p:nvSpPr>
            <p:cNvPr id="24" name="הסבר מלבני מעוגל 23"/>
            <p:cNvSpPr/>
            <p:nvPr/>
          </p:nvSpPr>
          <p:spPr>
            <a:xfrm>
              <a:off x="7098492" y="4744099"/>
              <a:ext cx="5206108" cy="1441256"/>
            </a:xfrm>
            <a:prstGeom prst="wedgeRoundRectCallout">
              <a:avLst>
                <a:gd name="adj1" fmla="val -15095"/>
                <a:gd name="adj2" fmla="val -65479"/>
                <a:gd name="adj3" fmla="val 16667"/>
              </a:avLst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5" name="מלבן 24"/>
            <p:cNvSpPr/>
            <p:nvPr/>
          </p:nvSpPr>
          <p:spPr>
            <a:xfrm>
              <a:off x="6940514" y="4786163"/>
              <a:ext cx="5246818" cy="16760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he-IL" dirty="0" err="1" smtClean="0"/>
                <a:t>המהר"ם</a:t>
              </a:r>
              <a:r>
                <a:rPr lang="he-IL" dirty="0" smtClean="0"/>
                <a:t> מסביר מדוע </a:t>
              </a:r>
              <a:r>
                <a:rPr lang="he-IL" dirty="0"/>
                <a:t>כוונה להזיק, </a:t>
              </a:r>
              <a:endParaRPr lang="he-IL" dirty="0" smtClean="0"/>
            </a:p>
            <a:p>
              <a:r>
                <a:rPr lang="he-IL" dirty="0" smtClean="0"/>
                <a:t>וכן </a:t>
              </a:r>
              <a:r>
                <a:rPr lang="he-IL" dirty="0"/>
                <a:t>"יש הנאה </a:t>
              </a:r>
              <a:r>
                <a:rPr lang="he-IL" dirty="0" err="1"/>
                <a:t>להזיקה</a:t>
              </a:r>
              <a:r>
                <a:rPr lang="he-IL" dirty="0"/>
                <a:t>", הוי </a:t>
              </a:r>
              <a:r>
                <a:rPr lang="he-IL" dirty="0" err="1"/>
                <a:t>חומרא</a:t>
              </a:r>
              <a:r>
                <a:rPr lang="he-IL" dirty="0"/>
                <a:t>: </a:t>
              </a:r>
              <a:endParaRPr lang="he-IL" dirty="0" smtClean="0"/>
            </a:p>
            <a:p>
              <a:r>
                <a:rPr lang="he-IL" dirty="0" smtClean="0"/>
                <a:t>שהסברה </a:t>
              </a:r>
              <a:r>
                <a:rPr lang="he-IL" dirty="0"/>
                <a:t>הפשוטה היא, שכוונתו להזיק יתחייב יותר </a:t>
              </a:r>
              <a:r>
                <a:rPr lang="he-IL" dirty="0" smtClean="0"/>
                <a:t>משאין </a:t>
              </a:r>
              <a:r>
                <a:rPr lang="he-IL" dirty="0"/>
                <a:t>כוונתו להזיק. </a:t>
              </a:r>
              <a:endParaRPr lang="he-IL" dirty="0" smtClean="0"/>
            </a:p>
            <a:p>
              <a:r>
                <a:rPr lang="he-IL" dirty="0" smtClean="0"/>
                <a:t>וכן </a:t>
              </a:r>
              <a:r>
                <a:rPr lang="he-IL" dirty="0"/>
                <a:t>כשיש הנאה </a:t>
              </a:r>
              <a:r>
                <a:rPr lang="he-IL" dirty="0" err="1"/>
                <a:t>להזיקו</a:t>
              </a:r>
              <a:r>
                <a:rPr lang="he-IL" dirty="0"/>
                <a:t> יתחייב יותר </a:t>
              </a:r>
              <a:r>
                <a:rPr lang="he-IL" dirty="0" err="1"/>
                <a:t>מכשאין</a:t>
              </a:r>
              <a:r>
                <a:rPr lang="he-IL" dirty="0"/>
                <a:t> הנאה </a:t>
              </a:r>
              <a:r>
                <a:rPr lang="he-IL" dirty="0" err="1"/>
                <a:t>להזיקו</a:t>
              </a:r>
              <a:r>
                <a:rPr lang="he-IL" dirty="0"/>
                <a:t>. </a:t>
              </a:r>
              <a:endParaRPr lang="he-IL" dirty="0" smtClean="0"/>
            </a:p>
          </p:txBody>
        </p:sp>
      </p:grpSp>
      <p:sp>
        <p:nvSpPr>
          <p:cNvPr id="28" name="מלבן 27"/>
          <p:cNvSpPr/>
          <p:nvPr/>
        </p:nvSpPr>
        <p:spPr>
          <a:xfrm>
            <a:off x="3372989" y="-50784"/>
            <a:ext cx="5264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err="1" smtClean="0"/>
              <a:t>צריכותא</a:t>
            </a:r>
            <a:r>
              <a:rPr lang="he-IL" dirty="0" smtClean="0"/>
              <a:t> </a:t>
            </a:r>
            <a:r>
              <a:rPr lang="he-IL" dirty="0"/>
              <a:t>בין השור למבעה: </a:t>
            </a:r>
            <a:r>
              <a:rPr lang="he-IL" dirty="0" smtClean="0"/>
              <a:t> "</a:t>
            </a:r>
            <a:r>
              <a:rPr lang="he-IL" dirty="0"/>
              <a:t>לא הרי השור כהרי המבעה</a:t>
            </a:r>
            <a:r>
              <a:rPr lang="he-IL" dirty="0" smtClean="0"/>
              <a:t>".</a:t>
            </a:r>
          </a:p>
          <a:p>
            <a:pPr algn="ctr"/>
            <a:r>
              <a:rPr lang="he-IL" dirty="0" smtClean="0"/>
              <a:t>פרוש </a:t>
            </a:r>
            <a:r>
              <a:rPr lang="he-IL" dirty="0" err="1" smtClean="0"/>
              <a:t>הצריכותא</a:t>
            </a:r>
            <a:r>
              <a:rPr lang="he-IL" dirty="0" smtClean="0"/>
              <a:t> </a:t>
            </a:r>
            <a:r>
              <a:rPr lang="he-IL" dirty="0"/>
              <a:t>לפי שמואל</a:t>
            </a:r>
          </a:p>
        </p:txBody>
      </p:sp>
      <p:sp>
        <p:nvSpPr>
          <p:cNvPr id="23" name="מלבן 22"/>
          <p:cNvSpPr/>
          <p:nvPr/>
        </p:nvSpPr>
        <p:spPr>
          <a:xfrm>
            <a:off x="5902512" y="409773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/>
              <a:t>ולפי ההסבר של רב יהודה, אם לא היה כתוב קרן, הייתי לומדו משן: וכי אין הסברות הפוכות? והרי זה לימוד של דבר חמור מן דבר הקל</a:t>
            </a:r>
            <a:r>
              <a:rPr lang="he-IL" dirty="0" smtClean="0"/>
              <a:t>!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11843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250"/>
                            </p:stCondLst>
                            <p:childTnLst>
                              <p:par>
                                <p:cTn id="18" presetID="45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750"/>
                            </p:stCondLst>
                            <p:childTnLst>
                              <p:par>
                                <p:cTn id="24" presetID="2" presetClass="entr" presetSubtype="9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45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500"/>
                            </p:stCondLst>
                            <p:childTnLst>
                              <p:par>
                                <p:cTn id="35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3500"/>
                            </p:stCondLst>
                            <p:childTnLst>
                              <p:par>
                                <p:cTn id="39" presetID="6" presetClass="entr" presetSubtype="32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7250"/>
                            </p:stCondLst>
                            <p:childTnLst>
                              <p:par>
                                <p:cTn id="43" presetID="2" presetClass="entr" presetSubtype="3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8250"/>
                            </p:stCondLst>
                            <p:childTnLst>
                              <p:par>
                                <p:cTn id="48" presetID="45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750"/>
                            </p:stCondLst>
                            <p:childTnLst>
                              <p:par>
                                <p:cTn id="54" presetID="2" presetClass="entr" presetSubtype="9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2000"/>
                            </p:stCondLst>
                            <p:childTnLst>
                              <p:par>
                                <p:cTn id="59" presetID="45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4500"/>
                            </p:stCondLst>
                            <p:childTnLst>
                              <p:par>
                                <p:cTn id="65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53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0"/>
                            </p:stCondLst>
                            <p:childTnLst>
                              <p:par>
                                <p:cTn id="84" presetID="45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250"/>
                            </p:stCondLst>
                            <p:childTnLst>
                              <p:par>
                                <p:cTn id="90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750"/>
                            </p:stCondLst>
                            <p:childTnLst>
                              <p:par>
                                <p:cTn id="94" presetID="53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2250"/>
                            </p:stCondLst>
                            <p:childTnLst>
                              <p:par>
                                <p:cTn id="100" presetID="45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5500"/>
                            </p:stCondLst>
                            <p:childTnLst>
                              <p:par>
                                <p:cTn id="106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7500"/>
                            </p:stCondLst>
                            <p:childTnLst>
                              <p:par>
                                <p:cTn id="11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8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363200" y="249382"/>
            <a:ext cx="147781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דף ד' עמ' א'</a:t>
            </a:r>
            <a:endParaRPr lang="he-IL" dirty="0"/>
          </a:p>
        </p:txBody>
      </p:sp>
      <p:sp>
        <p:nvSpPr>
          <p:cNvPr id="6" name="מלבן 5"/>
          <p:cNvSpPr/>
          <p:nvPr/>
        </p:nvSpPr>
        <p:spPr>
          <a:xfrm>
            <a:off x="811594" y="6037228"/>
            <a:ext cx="58928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לפיכך</a:t>
            </a:r>
            <a:r>
              <a:rPr lang="he-IL" dirty="0"/>
              <a:t>, אילו לא כתבה התורה "קרן", לא הייתי </a:t>
            </a:r>
            <a:r>
              <a:rPr lang="he-IL" dirty="0" smtClean="0"/>
              <a:t>לומד זאת </a:t>
            </a:r>
            <a:r>
              <a:rPr lang="he-IL" dirty="0"/>
              <a:t>מ"שן".</a:t>
            </a:r>
          </a:p>
        </p:txBody>
      </p:sp>
      <p:sp>
        <p:nvSpPr>
          <p:cNvPr id="7" name="מלבן 6"/>
          <p:cNvSpPr/>
          <p:nvPr/>
        </p:nvSpPr>
        <p:spPr>
          <a:xfrm>
            <a:off x="4201842" y="116734"/>
            <a:ext cx="42562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 err="1" smtClean="0"/>
              <a:t>הפירכה</a:t>
            </a:r>
            <a:r>
              <a:rPr lang="he-IL" dirty="0" smtClean="0"/>
              <a:t> </a:t>
            </a:r>
            <a:r>
              <a:rPr lang="he-IL" dirty="0"/>
              <a:t>של המשנה על לימוד קרן ושן זה </a:t>
            </a:r>
            <a:r>
              <a:rPr lang="he-IL" dirty="0" smtClean="0"/>
              <a:t>מזה:</a:t>
            </a:r>
            <a:endParaRPr lang="he-IL" dirty="0"/>
          </a:p>
        </p:txBody>
      </p:sp>
      <p:sp>
        <p:nvSpPr>
          <p:cNvPr id="9" name="מלבן 8"/>
          <p:cNvSpPr/>
          <p:nvPr/>
        </p:nvSpPr>
        <p:spPr>
          <a:xfrm>
            <a:off x="6329989" y="3957668"/>
            <a:ext cx="576735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1600" dirty="0" smtClean="0"/>
              <a:t> </a:t>
            </a:r>
            <a:r>
              <a:rPr lang="he-IL" sz="1600" dirty="0"/>
              <a:t>לפיכך, אילו לא כתבה התורה את דין ה"שן" לא הייתי </a:t>
            </a:r>
            <a:r>
              <a:rPr lang="he-IL" sz="1600" dirty="0" smtClean="0"/>
              <a:t>לומד זאת </a:t>
            </a:r>
            <a:r>
              <a:rPr lang="he-IL" sz="1600" dirty="0"/>
              <a:t>מ"קרן".</a:t>
            </a:r>
          </a:p>
        </p:txBody>
      </p:sp>
      <p:sp>
        <p:nvSpPr>
          <p:cNvPr id="15" name="מלבן 14"/>
          <p:cNvSpPr/>
          <p:nvPr/>
        </p:nvSpPr>
        <p:spPr>
          <a:xfrm>
            <a:off x="2930333" y="2597363"/>
            <a:ext cx="16553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err="1" smtClean="0"/>
              <a:t>צריכותא</a:t>
            </a:r>
            <a:r>
              <a:rPr lang="he-IL" dirty="0" smtClean="0"/>
              <a:t> הפוכה</a:t>
            </a:r>
            <a:endParaRPr lang="he-IL" dirty="0"/>
          </a:p>
        </p:txBody>
      </p:sp>
      <p:pic>
        <p:nvPicPr>
          <p:cNvPr id="16" name="תמונה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1053" y="807519"/>
            <a:ext cx="5626291" cy="2878955"/>
          </a:xfrm>
          <a:prstGeom prst="rect">
            <a:avLst/>
          </a:prstGeom>
        </p:spPr>
      </p:pic>
      <p:sp>
        <p:nvSpPr>
          <p:cNvPr id="17" name="מלבן 16"/>
          <p:cNvSpPr/>
          <p:nvPr/>
        </p:nvSpPr>
        <p:spPr>
          <a:xfrm>
            <a:off x="9641225" y="2792334"/>
            <a:ext cx="2105890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לֹא רְאִי הַקֶּרֶן שֶׁכַּוּוֹנָתוֹ </a:t>
            </a:r>
            <a:r>
              <a:rPr lang="he-IL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לְהַזִּיק</a:t>
            </a:r>
            <a:endParaRPr lang="he-IL" sz="1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" name="מלבן 17"/>
          <p:cNvSpPr/>
          <p:nvPr/>
        </p:nvSpPr>
        <p:spPr>
          <a:xfrm>
            <a:off x="9413214" y="3369737"/>
            <a:ext cx="2484582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400" b="1" dirty="0" smtClean="0">
                <a:solidFill>
                  <a:srgbClr val="FF0000"/>
                </a:solidFill>
              </a:rPr>
              <a:t>חומרה שכוונתו של השור להזיק, </a:t>
            </a:r>
            <a:endParaRPr lang="he-IL" sz="1400" b="1" dirty="0">
              <a:solidFill>
                <a:srgbClr val="FF0000"/>
              </a:solidFill>
            </a:endParaRPr>
          </a:p>
        </p:txBody>
      </p:sp>
      <p:sp>
        <p:nvSpPr>
          <p:cNvPr id="19" name="מלבן 18"/>
          <p:cNvSpPr/>
          <p:nvPr/>
        </p:nvSpPr>
        <p:spPr>
          <a:xfrm>
            <a:off x="7113180" y="2739961"/>
            <a:ext cx="2100486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כִּרְאִי 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הַשֵּׁן שֶׁאֵין כַּוּוֹנָתוֹ לְהַזִּיק</a:t>
            </a:r>
          </a:p>
        </p:txBody>
      </p:sp>
      <p:sp>
        <p:nvSpPr>
          <p:cNvPr id="20" name="מלבן 19"/>
          <p:cNvSpPr/>
          <p:nvPr/>
        </p:nvSpPr>
        <p:spPr>
          <a:xfrm>
            <a:off x="6870053" y="3327071"/>
            <a:ext cx="2315056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sz="1400" dirty="0" smtClean="0"/>
              <a:t>"לשן" </a:t>
            </a:r>
            <a:r>
              <a:rPr lang="he-IL" sz="1400" dirty="0"/>
              <a:t>אין את התכונה </a:t>
            </a:r>
            <a:r>
              <a:rPr lang="he-IL" sz="1400" dirty="0" smtClean="0"/>
              <a:t>חמורה זו</a:t>
            </a:r>
            <a:endParaRPr lang="he-IL" sz="1400" dirty="0"/>
          </a:p>
        </p:txBody>
      </p:sp>
      <p:pic>
        <p:nvPicPr>
          <p:cNvPr id="21" name="תמונה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993" y="2987443"/>
            <a:ext cx="5751260" cy="2942901"/>
          </a:xfrm>
          <a:prstGeom prst="rect">
            <a:avLst/>
          </a:prstGeom>
        </p:spPr>
      </p:pic>
      <p:sp>
        <p:nvSpPr>
          <p:cNvPr id="22" name="מלבן 21"/>
          <p:cNvSpPr/>
          <p:nvPr/>
        </p:nvSpPr>
        <p:spPr>
          <a:xfrm>
            <a:off x="3558295" y="5157709"/>
            <a:ext cx="2373746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וְלֹא 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רְאִי הַשֵּׁן שֶׁיֵּשׁ הֲנָאָה </a:t>
            </a:r>
            <a:r>
              <a:rPr lang="he-IL" sz="1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לְהֶזֵּיקו</a:t>
            </a:r>
            <a:r>
              <a:rPr lang="he-IL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ֹ</a:t>
            </a:r>
            <a:endParaRPr lang="he-IL" sz="1400" dirty="0"/>
          </a:p>
        </p:txBody>
      </p:sp>
      <p:sp>
        <p:nvSpPr>
          <p:cNvPr id="23" name="מלבן 22"/>
          <p:cNvSpPr/>
          <p:nvPr/>
        </p:nvSpPr>
        <p:spPr>
          <a:xfrm>
            <a:off x="3089999" y="5677926"/>
            <a:ext cx="3239990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sz="1400" dirty="0" smtClean="0"/>
              <a:t> ל"שן" </a:t>
            </a:r>
            <a:r>
              <a:rPr lang="he-IL" sz="1400" dirty="0"/>
              <a:t>יש תכונה חמורה שיש הנאה </a:t>
            </a:r>
            <a:r>
              <a:rPr lang="he-IL" sz="1400" dirty="0" err="1"/>
              <a:t>להזיקה</a:t>
            </a:r>
            <a:r>
              <a:rPr lang="he-IL" sz="1400" dirty="0"/>
              <a:t>, </a:t>
            </a:r>
          </a:p>
        </p:txBody>
      </p:sp>
      <p:sp>
        <p:nvSpPr>
          <p:cNvPr id="24" name="מלבן 23"/>
          <p:cNvSpPr/>
          <p:nvPr/>
        </p:nvSpPr>
        <p:spPr>
          <a:xfrm>
            <a:off x="837642" y="5012837"/>
            <a:ext cx="2252357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כִּרְאִי הַקֶּרֶן שֶׁאֵין הֲנָאָה </a:t>
            </a:r>
            <a:r>
              <a:rPr lang="he-IL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לְהֶזֵּיקו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ֹ</a:t>
            </a:r>
            <a:endParaRPr lang="he-IL" sz="1400" dirty="0"/>
          </a:p>
        </p:txBody>
      </p:sp>
      <p:sp>
        <p:nvSpPr>
          <p:cNvPr id="25" name="מלבן 24"/>
          <p:cNvSpPr/>
          <p:nvPr/>
        </p:nvSpPr>
        <p:spPr>
          <a:xfrm>
            <a:off x="811594" y="5524037"/>
            <a:ext cx="2106666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sz="1400" dirty="0" smtClean="0"/>
              <a:t>"לקרן" אין תכונה חמורה זו</a:t>
            </a:r>
            <a:r>
              <a:rPr lang="he-IL" sz="1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78453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750"/>
                            </p:stCondLst>
                            <p:childTnLst>
                              <p:par>
                                <p:cTn id="15" presetID="2" presetClass="entr" presetSubtype="9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" presetClass="entr" presetSubtype="3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250"/>
                            </p:stCondLst>
                            <p:childTnLst>
                              <p:par>
                                <p:cTn id="25" presetID="2" presetClass="entr" presetSubtype="3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250"/>
                            </p:stCondLst>
                            <p:childTnLst>
                              <p:par>
                                <p:cTn id="30" presetID="2" presetClass="entr" presetSubtype="9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45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1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2" presetClass="entr" presetSubtype="3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750"/>
                            </p:stCondLst>
                            <p:childTnLst>
                              <p:par>
                                <p:cTn id="68" presetID="2" presetClass="entr" presetSubtype="9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500"/>
                            </p:stCondLst>
                            <p:childTnLst>
                              <p:par>
                                <p:cTn id="73" presetID="2" presetClass="entr" presetSubtype="3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6250"/>
                            </p:stCondLst>
                            <p:childTnLst>
                              <p:par>
                                <p:cTn id="78" presetID="2" presetClass="entr" presetSubtype="9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7000"/>
                            </p:stCondLst>
                            <p:childTnLst>
                              <p:par>
                                <p:cTn id="83" presetID="45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5" grpId="0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63200" y="249382"/>
            <a:ext cx="147781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דף ד' עמ' א'</a:t>
            </a:r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219749" y="-790"/>
            <a:ext cx="25026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 smtClean="0"/>
              <a:t>פירוש המשנה באופן </a:t>
            </a:r>
            <a:r>
              <a:rPr lang="he-IL" dirty="0"/>
              <a:t>אחר:</a:t>
            </a: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1053" y="850131"/>
            <a:ext cx="5626291" cy="2878955"/>
          </a:xfrm>
          <a:prstGeom prst="rect">
            <a:avLst/>
          </a:prstGeom>
        </p:spPr>
      </p:pic>
      <p:pic>
        <p:nvPicPr>
          <p:cNvPr id="6" name="תמונה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853" y="3395124"/>
            <a:ext cx="5626291" cy="2878955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9670587" y="2836082"/>
            <a:ext cx="2170431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לֹא </a:t>
            </a:r>
            <a:r>
              <a:rPr lang="he-IL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רְאִי הָרֶגֶל 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שֶׁהֶזֵּיקָהּ מָצוּי </a:t>
            </a:r>
            <a:endParaRPr lang="he-IL" sz="1400" dirty="0"/>
          </a:p>
        </p:txBody>
      </p:sp>
      <p:sp>
        <p:nvSpPr>
          <p:cNvPr id="8" name="מלבן 7"/>
          <p:cNvSpPr/>
          <p:nvPr/>
        </p:nvSpPr>
        <p:spPr>
          <a:xfrm>
            <a:off x="9589155" y="3447630"/>
            <a:ext cx="2418118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400" dirty="0" smtClean="0"/>
              <a:t> </a:t>
            </a:r>
            <a:r>
              <a:rPr lang="he-IL" sz="1400" dirty="0"/>
              <a:t>לרגל יש </a:t>
            </a:r>
            <a:r>
              <a:rPr lang="he-IL" sz="1400" dirty="0" smtClean="0"/>
              <a:t>חומרה שהזיקה שכיח, </a:t>
            </a:r>
            <a:endParaRPr lang="he-IL" sz="1400" dirty="0"/>
          </a:p>
        </p:txBody>
      </p:sp>
      <p:grpSp>
        <p:nvGrpSpPr>
          <p:cNvPr id="9" name="קבוצה 8"/>
          <p:cNvGrpSpPr/>
          <p:nvPr/>
        </p:nvGrpSpPr>
        <p:grpSpPr>
          <a:xfrm>
            <a:off x="9232027" y="4145918"/>
            <a:ext cx="1870082" cy="646331"/>
            <a:chOff x="10260193" y="3760145"/>
            <a:chExt cx="1870082" cy="646331"/>
          </a:xfrm>
        </p:grpSpPr>
        <p:sp>
          <p:nvSpPr>
            <p:cNvPr id="10" name="הסבר מלבני מעוגל 9"/>
            <p:cNvSpPr/>
            <p:nvPr/>
          </p:nvSpPr>
          <p:spPr>
            <a:xfrm>
              <a:off x="10328164" y="3827353"/>
              <a:ext cx="1701533" cy="555889"/>
            </a:xfrm>
            <a:prstGeom prst="wedgeRoundRectCallout">
              <a:avLst>
                <a:gd name="adj1" fmla="val 47020"/>
                <a:gd name="adj2" fmla="val -140209"/>
                <a:gd name="adj3" fmla="val 16667"/>
              </a:avLst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1" name="מלבן 10"/>
            <p:cNvSpPr/>
            <p:nvPr/>
          </p:nvSpPr>
          <p:spPr>
            <a:xfrm>
              <a:off x="10260193" y="3760145"/>
              <a:ext cx="187008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he-IL" dirty="0" smtClean="0"/>
                <a:t>הכוונה </a:t>
              </a:r>
              <a:r>
                <a:rPr lang="he-IL" dirty="0"/>
                <a:t>היא שיש </a:t>
              </a:r>
              <a:endParaRPr lang="he-IL" dirty="0" smtClean="0"/>
            </a:p>
            <a:p>
              <a:r>
                <a:rPr lang="he-IL" dirty="0" smtClean="0"/>
                <a:t>יותר </a:t>
              </a:r>
              <a:r>
                <a:rPr lang="he-IL" dirty="0"/>
                <a:t>סיבה להחמיר </a:t>
              </a:r>
            </a:p>
          </p:txBody>
        </p:sp>
      </p:grpSp>
      <p:sp>
        <p:nvSpPr>
          <p:cNvPr id="12" name="מלבן 11"/>
          <p:cNvSpPr/>
          <p:nvPr/>
        </p:nvSpPr>
        <p:spPr>
          <a:xfrm>
            <a:off x="4470863" y="3731530"/>
            <a:ext cx="77211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לפיכך</a:t>
            </a:r>
            <a:r>
              <a:rPr lang="he-IL" dirty="0"/>
              <a:t>, אילו לא כתבה התורה "שן" לא הייתי </a:t>
            </a:r>
            <a:r>
              <a:rPr lang="he-IL" dirty="0" smtClean="0"/>
              <a:t>לומד זאת </a:t>
            </a:r>
            <a:r>
              <a:rPr lang="he-IL" dirty="0"/>
              <a:t>מ"רגל</a:t>
            </a:r>
            <a:r>
              <a:rPr lang="he-IL" dirty="0" smtClean="0"/>
              <a:t>".</a:t>
            </a:r>
            <a:endParaRPr lang="he-IL" dirty="0"/>
          </a:p>
        </p:txBody>
      </p:sp>
      <p:sp>
        <p:nvSpPr>
          <p:cNvPr id="13" name="מלבן 12"/>
          <p:cNvSpPr/>
          <p:nvPr/>
        </p:nvSpPr>
        <p:spPr>
          <a:xfrm>
            <a:off x="7344464" y="2773832"/>
            <a:ext cx="2069797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כִּרְאִי הַשֵּׁן שֶׁאֵין הֶזֵּיקָהּ מָצוּי </a:t>
            </a:r>
            <a:endParaRPr lang="he-IL" sz="14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1939493" y="1653905"/>
            <a:ext cx="5062740" cy="923330"/>
            <a:chOff x="1939493" y="1653905"/>
            <a:chExt cx="5062740" cy="923330"/>
          </a:xfrm>
        </p:grpSpPr>
        <p:sp>
          <p:nvSpPr>
            <p:cNvPr id="15" name="הסבר מלבני מעוגל 14"/>
            <p:cNvSpPr/>
            <p:nvPr/>
          </p:nvSpPr>
          <p:spPr>
            <a:xfrm>
              <a:off x="4307541" y="2161220"/>
              <a:ext cx="45719" cy="45719"/>
            </a:xfrm>
            <a:prstGeom prst="wedgeRoundRect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6" name="הסבר מלבני מעוגל 15"/>
            <p:cNvSpPr/>
            <p:nvPr/>
          </p:nvSpPr>
          <p:spPr>
            <a:xfrm>
              <a:off x="2094382" y="1657371"/>
              <a:ext cx="4907851" cy="887901"/>
            </a:xfrm>
            <a:prstGeom prst="wedgeRoundRectCallout">
              <a:avLst>
                <a:gd name="adj1" fmla="val 66079"/>
                <a:gd name="adj2" fmla="val 159243"/>
                <a:gd name="adj3" fmla="val 16667"/>
              </a:avLst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7" name="מלבן 16"/>
            <p:cNvSpPr/>
            <p:nvPr/>
          </p:nvSpPr>
          <p:spPr>
            <a:xfrm>
              <a:off x="1939493" y="1653905"/>
              <a:ext cx="4736096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he-IL" dirty="0"/>
                <a:t>אילת השחר </a:t>
              </a:r>
              <a:r>
                <a:rPr lang="he-IL" dirty="0" smtClean="0"/>
                <a:t>: </a:t>
              </a:r>
            </a:p>
            <a:p>
              <a:r>
                <a:rPr lang="he-IL" dirty="0" smtClean="0"/>
                <a:t>כי </a:t>
              </a:r>
              <a:r>
                <a:rPr lang="he-IL" dirty="0"/>
                <a:t>להזיק דרך </a:t>
              </a:r>
              <a:r>
                <a:rPr lang="he-IL" dirty="0" smtClean="0"/>
                <a:t>הילוכה </a:t>
              </a:r>
              <a:r>
                <a:rPr lang="he-IL" dirty="0"/>
                <a:t>יותר שכיח מאשר תלך לאכול</a:t>
              </a:r>
              <a:r>
                <a:rPr lang="he-IL" dirty="0" smtClean="0"/>
                <a:t>,</a:t>
              </a:r>
            </a:p>
            <a:p>
              <a:r>
                <a:rPr lang="he-IL" dirty="0" smtClean="0"/>
                <a:t> </a:t>
              </a:r>
              <a:r>
                <a:rPr lang="he-IL" dirty="0"/>
                <a:t>אף שזה גם מצוי מאד, אך פחות מצוי מסתם הילוך. </a:t>
              </a:r>
            </a:p>
          </p:txBody>
        </p:sp>
      </p:grpSp>
      <p:sp>
        <p:nvSpPr>
          <p:cNvPr id="18" name="מלבן 17"/>
          <p:cNvSpPr/>
          <p:nvPr/>
        </p:nvSpPr>
        <p:spPr>
          <a:xfrm>
            <a:off x="7564051" y="3388569"/>
            <a:ext cx="1449435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sz="1400" dirty="0"/>
              <a:t>לשן אין חומרה זו. </a:t>
            </a:r>
          </a:p>
        </p:txBody>
      </p:sp>
      <p:sp>
        <p:nvSpPr>
          <p:cNvPr id="21" name="מלבן 20"/>
          <p:cNvSpPr/>
          <p:nvPr/>
        </p:nvSpPr>
        <p:spPr>
          <a:xfrm>
            <a:off x="2595537" y="2904711"/>
            <a:ext cx="16097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 err="1" smtClean="0"/>
              <a:t>צריכותא</a:t>
            </a:r>
            <a:r>
              <a:rPr lang="he-IL" dirty="0" smtClean="0"/>
              <a:t> </a:t>
            </a:r>
            <a:r>
              <a:rPr lang="he-IL" dirty="0"/>
              <a:t>הפוכה:</a:t>
            </a:r>
          </a:p>
        </p:txBody>
      </p:sp>
      <p:sp>
        <p:nvSpPr>
          <p:cNvPr id="22" name="מלבן 21"/>
          <p:cNvSpPr/>
          <p:nvPr/>
        </p:nvSpPr>
        <p:spPr>
          <a:xfrm>
            <a:off x="770175" y="5341914"/>
            <a:ext cx="2295254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כִּרְאִי 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הָרֶגֶל שֶׁאֵין הֲנָאָה </a:t>
            </a:r>
            <a:r>
              <a:rPr lang="he-IL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לְהֶזֵּיקו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ֹ</a:t>
            </a:r>
            <a:endParaRPr lang="he-IL" sz="1400" dirty="0"/>
          </a:p>
        </p:txBody>
      </p:sp>
      <p:sp>
        <p:nvSpPr>
          <p:cNvPr id="23" name="מלבן 22"/>
          <p:cNvSpPr/>
          <p:nvPr/>
        </p:nvSpPr>
        <p:spPr>
          <a:xfrm>
            <a:off x="3664952" y="5386225"/>
            <a:ext cx="238719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ו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ְלֹא רְאִי הַשֵּׁן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שֶׁיֵּשׁ הֲנָאָה </a:t>
            </a:r>
            <a:r>
              <a:rPr lang="he-IL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לְהֶזֵּיקו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ֹ </a:t>
            </a:r>
            <a:endParaRPr lang="he-IL" sz="1400" dirty="0"/>
          </a:p>
        </p:txBody>
      </p:sp>
      <p:sp>
        <p:nvSpPr>
          <p:cNvPr id="24" name="מלבן 23"/>
          <p:cNvSpPr/>
          <p:nvPr/>
        </p:nvSpPr>
        <p:spPr>
          <a:xfrm>
            <a:off x="788799" y="6395160"/>
            <a:ext cx="50439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לפיכך </a:t>
            </a:r>
            <a:r>
              <a:rPr lang="he-IL" dirty="0"/>
              <a:t>אילו לא כתבה התורה רגל, לא הייתי לומדה משן.</a:t>
            </a:r>
          </a:p>
        </p:txBody>
      </p:sp>
      <p:sp>
        <p:nvSpPr>
          <p:cNvPr id="25" name="מלבן 24"/>
          <p:cNvSpPr/>
          <p:nvPr/>
        </p:nvSpPr>
        <p:spPr>
          <a:xfrm>
            <a:off x="3430237" y="5988830"/>
            <a:ext cx="2598788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sz="1400" dirty="0"/>
              <a:t>לשן יש חומרה שיש הנאה </a:t>
            </a:r>
            <a:r>
              <a:rPr lang="he-IL" sz="1400" dirty="0" err="1"/>
              <a:t>להזיקה</a:t>
            </a:r>
            <a:r>
              <a:rPr lang="he-IL" sz="1400" dirty="0"/>
              <a:t>, </a:t>
            </a:r>
          </a:p>
        </p:txBody>
      </p:sp>
      <p:sp>
        <p:nvSpPr>
          <p:cNvPr id="26" name="מלבן 25"/>
          <p:cNvSpPr/>
          <p:nvPr/>
        </p:nvSpPr>
        <p:spPr>
          <a:xfrm>
            <a:off x="1346787" y="5904747"/>
            <a:ext cx="1571264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sz="1400" dirty="0"/>
              <a:t>ולרגל אין חומרה זו. </a:t>
            </a:r>
          </a:p>
        </p:txBody>
      </p:sp>
      <p:sp>
        <p:nvSpPr>
          <p:cNvPr id="27" name="מלבן 26"/>
          <p:cNvSpPr/>
          <p:nvPr/>
        </p:nvSpPr>
        <p:spPr>
          <a:xfrm>
            <a:off x="3664952" y="438187"/>
            <a:ext cx="505939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אֶלָּא אָמַר רָבָא תְּנָא שׁוֹר לְרַגְלוֹ וּמַבְעֶה לְשִׁינּוֹ וְהָכִי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קָאָמַר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24169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25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750"/>
                            </p:stCondLst>
                            <p:childTnLst>
                              <p:par>
                                <p:cTn id="19" presetID="2" presetClass="entr" presetSubtype="9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500"/>
                            </p:stCondLst>
                            <p:childTnLst>
                              <p:par>
                                <p:cTn id="32" presetID="2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25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250"/>
                            </p:stCondLst>
                            <p:childTnLst>
                              <p:par>
                                <p:cTn id="45" presetID="45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250"/>
                            </p:stCondLst>
                            <p:childTnLst>
                              <p:par>
                                <p:cTn id="62" presetID="2" presetClass="entr" presetSubtype="3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250"/>
                            </p:stCondLst>
                            <p:childTnLst>
                              <p:par>
                                <p:cTn id="67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250"/>
                            </p:stCondLst>
                            <p:childTnLst>
                              <p:par>
                                <p:cTn id="72" presetID="2" presetClass="entr" presetSubtype="3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250"/>
                            </p:stCondLst>
                            <p:childTnLst>
                              <p:par>
                                <p:cTn id="77" presetID="2" presetClass="entr" presetSubtype="3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250"/>
                            </p:stCondLst>
                            <p:childTnLst>
                              <p:par>
                                <p:cTn id="82" presetID="26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8" grpId="0" animBg="1"/>
      <p:bldP spid="12" grpId="0"/>
      <p:bldP spid="13" grpId="0" animBg="1"/>
      <p:bldP spid="18" grpId="0" animBg="1"/>
      <p:bldP spid="21" grpId="0"/>
      <p:bldP spid="22" grpId="0" animBg="1"/>
      <p:bldP spid="23" grpId="0" animBg="1"/>
      <p:bldP spid="24" grpId="0"/>
      <p:bldP spid="25" grpId="0" animBg="1"/>
      <p:bldP spid="26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48683" y="117731"/>
            <a:ext cx="147781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דף ד' עמ' א'</a:t>
            </a:r>
            <a:endParaRPr lang="he-IL" dirty="0"/>
          </a:p>
        </p:txBody>
      </p:sp>
      <p:pic>
        <p:nvPicPr>
          <p:cNvPr id="7" name="תמונה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9999" y="1108365"/>
            <a:ext cx="6541550" cy="3347290"/>
          </a:xfrm>
          <a:prstGeom prst="rect">
            <a:avLst/>
          </a:prstGeom>
        </p:spPr>
      </p:pic>
      <p:sp>
        <p:nvSpPr>
          <p:cNvPr id="8" name="מלבן 7"/>
          <p:cNvSpPr/>
          <p:nvPr/>
        </p:nvSpPr>
        <p:spPr>
          <a:xfrm>
            <a:off x="7123341" y="3503128"/>
            <a:ext cx="2462533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לֹא רְאִי הַשּׁוֹר שֶׁמְּשַׁלֵּם אֶת הַכּוֹפֶר </a:t>
            </a:r>
            <a:endParaRPr lang="he-IL" sz="1400" dirty="0"/>
          </a:p>
        </p:txBody>
      </p:sp>
      <p:sp>
        <p:nvSpPr>
          <p:cNvPr id="9" name="מלבן 8"/>
          <p:cNvSpPr/>
          <p:nvPr/>
        </p:nvSpPr>
        <p:spPr>
          <a:xfrm>
            <a:off x="4116893" y="3492680"/>
            <a:ext cx="2590773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כִּרְאִי הָאָדָם שֶׁאֵין מְשַׁלֵּם אֶת הַכּוֹפֶר </a:t>
            </a:r>
            <a:endParaRPr lang="he-IL" sz="1400" dirty="0"/>
          </a:p>
        </p:txBody>
      </p:sp>
      <p:sp>
        <p:nvSpPr>
          <p:cNvPr id="10" name="מלבן 9"/>
          <p:cNvSpPr/>
          <p:nvPr/>
        </p:nvSpPr>
        <p:spPr>
          <a:xfrm>
            <a:off x="7123341" y="4204406"/>
            <a:ext cx="2550075" cy="7386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400" dirty="0" smtClean="0"/>
              <a:t> לא </a:t>
            </a:r>
            <a:r>
              <a:rPr lang="he-IL" sz="1400" dirty="0"/>
              <a:t>הרי השור שיש בו חומרה</a:t>
            </a:r>
            <a:r>
              <a:rPr lang="he-IL" sz="1400" dirty="0" smtClean="0"/>
              <a:t>,</a:t>
            </a:r>
          </a:p>
          <a:p>
            <a:r>
              <a:rPr lang="he-IL" sz="1400" dirty="0" smtClean="0"/>
              <a:t> </a:t>
            </a:r>
            <a:r>
              <a:rPr lang="he-IL" sz="1400" dirty="0"/>
              <a:t>שאם שור מועד הרג אדם, </a:t>
            </a:r>
            <a:endParaRPr lang="he-IL" sz="1400" dirty="0" smtClean="0"/>
          </a:p>
          <a:p>
            <a:r>
              <a:rPr lang="he-IL" sz="1400" dirty="0" smtClean="0"/>
              <a:t>הדין </a:t>
            </a:r>
            <a:r>
              <a:rPr lang="he-IL" sz="1400" dirty="0"/>
              <a:t>הוא שמשלם בעליו את הכופר </a:t>
            </a:r>
          </a:p>
        </p:txBody>
      </p:sp>
      <p:sp>
        <p:nvSpPr>
          <p:cNvPr id="11" name="מלבן 10"/>
          <p:cNvSpPr/>
          <p:nvPr/>
        </p:nvSpPr>
        <p:spPr>
          <a:xfrm>
            <a:off x="2142836" y="4204406"/>
            <a:ext cx="4564830" cy="7386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400" dirty="0" smtClean="0"/>
              <a:t>שאם </a:t>
            </a:r>
            <a:r>
              <a:rPr lang="he-IL" sz="1400" dirty="0"/>
              <a:t>אדם הרג אדם, הוא אינו משלם את הכופר, </a:t>
            </a:r>
            <a:endParaRPr lang="he-IL" sz="1400" dirty="0" smtClean="0"/>
          </a:p>
          <a:p>
            <a:r>
              <a:rPr lang="he-IL" sz="1400" dirty="0" smtClean="0"/>
              <a:t>אלא </a:t>
            </a:r>
            <a:r>
              <a:rPr lang="he-IL" sz="1400" dirty="0"/>
              <a:t>אם במזיד הרג הרי הוא נהרג, </a:t>
            </a:r>
            <a:endParaRPr lang="he-IL" sz="1400" dirty="0" smtClean="0"/>
          </a:p>
          <a:p>
            <a:r>
              <a:rPr lang="he-IL" sz="1400" dirty="0" smtClean="0"/>
              <a:t>ואם </a:t>
            </a:r>
            <a:r>
              <a:rPr lang="he-IL" sz="1400" dirty="0"/>
              <a:t>בשוגג הרג הרי הוא גולה, </a:t>
            </a:r>
            <a:r>
              <a:rPr lang="he-IL" sz="1400" dirty="0" smtClean="0"/>
              <a:t>אך </a:t>
            </a:r>
            <a:r>
              <a:rPr lang="he-IL" sz="1400" dirty="0"/>
              <a:t>בכל ענין הוא אינו משלם כופר. </a:t>
            </a:r>
            <a:endParaRPr lang="he-IL" sz="1400" dirty="0" smtClean="0"/>
          </a:p>
        </p:txBody>
      </p:sp>
      <p:sp>
        <p:nvSpPr>
          <p:cNvPr id="12" name="מלבן 11"/>
          <p:cNvSpPr/>
          <p:nvPr/>
        </p:nvSpPr>
        <p:spPr>
          <a:xfrm>
            <a:off x="1450026" y="5686930"/>
            <a:ext cx="9837566" cy="648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/>
              <a:t>ולפיכך, אילו היה נאמר במשנה רק שור המזיק, לא הייתי לומד ממנו את האדם המזיק</a:t>
            </a:r>
            <a:r>
              <a:rPr lang="he-IL" dirty="0" smtClean="0"/>
              <a:t>,</a:t>
            </a:r>
          </a:p>
          <a:p>
            <a:r>
              <a:rPr lang="he-IL" dirty="0" smtClean="0"/>
              <a:t> </a:t>
            </a:r>
            <a:r>
              <a:rPr lang="he-IL" dirty="0"/>
              <a:t>כי הרי מצאנו </a:t>
            </a:r>
            <a:r>
              <a:rPr lang="he-IL" dirty="0" err="1"/>
              <a:t>לענין</a:t>
            </a:r>
            <a:r>
              <a:rPr lang="he-IL" dirty="0"/>
              <a:t> הריגת אדם על ידי שור, שהחמירה התורה בדין בעל השור יותר מדין האדם שהרג אדם.</a:t>
            </a:r>
          </a:p>
        </p:txBody>
      </p:sp>
      <p:sp>
        <p:nvSpPr>
          <p:cNvPr id="14" name="מלבן 13"/>
          <p:cNvSpPr/>
          <p:nvPr/>
        </p:nvSpPr>
        <p:spPr>
          <a:xfrm>
            <a:off x="2163200" y="211363"/>
            <a:ext cx="79125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הגמרא </a:t>
            </a:r>
            <a:r>
              <a:rPr lang="he-IL" dirty="0"/>
              <a:t>משיבה: </a:t>
            </a:r>
            <a:r>
              <a:rPr lang="he-IL" dirty="0" smtClean="0"/>
              <a:t>כך </a:t>
            </a:r>
            <a:r>
              <a:rPr lang="he-IL" dirty="0"/>
              <a:t>אמר התנא: אילו לא היה נאמר אדם, לא היינו למדים דינו מן השור, </a:t>
            </a:r>
          </a:p>
        </p:txBody>
      </p:sp>
      <p:sp>
        <p:nvSpPr>
          <p:cNvPr id="15" name="מלבן 14"/>
          <p:cNvSpPr/>
          <p:nvPr/>
        </p:nvSpPr>
        <p:spPr>
          <a:xfrm>
            <a:off x="9511145" y="674327"/>
            <a:ext cx="1129269" cy="37580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הָכִי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קָאָמַר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he-IL" dirty="0"/>
          </a:p>
        </p:txBody>
      </p:sp>
      <p:sp>
        <p:nvSpPr>
          <p:cNvPr id="16" name="מלבן 15"/>
          <p:cNvSpPr/>
          <p:nvPr/>
        </p:nvSpPr>
        <p:spPr>
          <a:xfrm>
            <a:off x="4294908" y="5040599"/>
            <a:ext cx="51155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מצאנו </a:t>
            </a:r>
            <a:r>
              <a:rPr lang="he-IL" dirty="0"/>
              <a:t>חומרה מיוחדת שיש בדין שור יותר </a:t>
            </a:r>
            <a:r>
              <a:rPr lang="he-IL" dirty="0" err="1"/>
              <a:t>מבדין</a:t>
            </a:r>
            <a:r>
              <a:rPr lang="he-IL" dirty="0"/>
              <a:t> האדם, </a:t>
            </a:r>
            <a:endParaRPr lang="he-IL" dirty="0" smtClean="0"/>
          </a:p>
          <a:p>
            <a:r>
              <a:rPr lang="he-IL" dirty="0" smtClean="0"/>
              <a:t>שהשור </a:t>
            </a:r>
            <a:r>
              <a:rPr lang="he-IL" dirty="0"/>
              <a:t>משלם את הכופר, ואילו האדם פטור מן הכופר</a:t>
            </a:r>
          </a:p>
        </p:txBody>
      </p:sp>
    </p:spTree>
    <p:extLst>
      <p:ext uri="{BB962C8B-B14F-4D97-AF65-F5344CB8AC3E}">
        <p14:creationId xmlns:p14="http://schemas.microsoft.com/office/powerpoint/2010/main" val="2291704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25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750"/>
                            </p:stCondLst>
                            <p:childTnLst>
                              <p:par>
                                <p:cTn id="19" presetID="4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75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250"/>
                            </p:stCondLst>
                            <p:childTnLst>
                              <p:par>
                                <p:cTn id="29" presetID="45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3750"/>
                            </p:stCondLst>
                            <p:childTnLst>
                              <p:par>
                                <p:cTn id="35" presetID="16" presetClass="entr" presetSubtype="2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/>
      <p:bldP spid="14" grpId="0"/>
      <p:bldP spid="15" grpId="0" animBg="1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63200" y="249382"/>
            <a:ext cx="147781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דף ד' עמ' א'</a:t>
            </a:r>
            <a:endParaRPr lang="he-IL" dirty="0"/>
          </a:p>
        </p:txBody>
      </p:sp>
      <p:pic>
        <p:nvPicPr>
          <p:cNvPr id="10" name="תמונה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3490" y="532874"/>
            <a:ext cx="6395404" cy="3272507"/>
          </a:xfrm>
          <a:prstGeom prst="rect">
            <a:avLst/>
          </a:prstGeom>
        </p:spPr>
      </p:pic>
      <p:sp>
        <p:nvSpPr>
          <p:cNvPr id="11" name="מלבן 10"/>
          <p:cNvSpPr/>
          <p:nvPr/>
        </p:nvSpPr>
        <p:spPr>
          <a:xfrm>
            <a:off x="5683257" y="83298"/>
            <a:ext cx="16553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err="1" smtClean="0"/>
              <a:t>צריכותא</a:t>
            </a:r>
            <a:r>
              <a:rPr lang="he-IL" dirty="0" smtClean="0"/>
              <a:t> הפוכה</a:t>
            </a:r>
            <a:endParaRPr lang="he-IL" dirty="0"/>
          </a:p>
        </p:txBody>
      </p:sp>
      <p:sp>
        <p:nvSpPr>
          <p:cNvPr id="12" name="מלבן 11"/>
          <p:cNvSpPr/>
          <p:nvPr/>
        </p:nvSpPr>
        <p:spPr>
          <a:xfrm>
            <a:off x="6778732" y="2871507"/>
            <a:ext cx="2807179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וְלֹא רְאִי הָאָדָם שֶׁחַיָּיב בְּאַרְבָּעָה דְּבָרִים </a:t>
            </a:r>
            <a:endParaRPr lang="he-IL" sz="1400" dirty="0"/>
          </a:p>
        </p:txBody>
      </p:sp>
      <p:sp>
        <p:nvSpPr>
          <p:cNvPr id="13" name="מלבן 12"/>
          <p:cNvSpPr/>
          <p:nvPr/>
        </p:nvSpPr>
        <p:spPr>
          <a:xfrm>
            <a:off x="3573894" y="2717619"/>
            <a:ext cx="2507417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כִּרְאִי הַשּׁוֹר שֶׁאֵין בּוֹ אַרְבָּעָה דְּבָרִים</a:t>
            </a:r>
            <a:endParaRPr lang="he-IL" sz="1400" dirty="0"/>
          </a:p>
        </p:txBody>
      </p:sp>
      <p:sp>
        <p:nvSpPr>
          <p:cNvPr id="14" name="מלבן 13"/>
          <p:cNvSpPr/>
          <p:nvPr/>
        </p:nvSpPr>
        <p:spPr>
          <a:xfrm>
            <a:off x="6701917" y="3448086"/>
            <a:ext cx="4058446" cy="116955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400" dirty="0" smtClean="0"/>
              <a:t>אילו </a:t>
            </a:r>
            <a:r>
              <a:rPr lang="he-IL" sz="1400" dirty="0"/>
              <a:t>לא היה נאמר שור, לא היינו למדים דינו מן האדם, </a:t>
            </a:r>
            <a:endParaRPr lang="he-IL" sz="1400" dirty="0" smtClean="0"/>
          </a:p>
          <a:p>
            <a:r>
              <a:rPr lang="he-IL" sz="1400" dirty="0" smtClean="0"/>
              <a:t>כי </a:t>
            </a:r>
            <a:r>
              <a:rPr lang="he-IL" sz="1400" dirty="0"/>
              <a:t>"ולא ראי האדם, שחייב בארבעה דברים, כראי השור, </a:t>
            </a:r>
            <a:endParaRPr lang="he-IL" sz="1400" dirty="0" smtClean="0"/>
          </a:p>
          <a:p>
            <a:r>
              <a:rPr lang="he-IL" sz="1400" dirty="0" smtClean="0"/>
              <a:t>שאין </a:t>
            </a:r>
            <a:r>
              <a:rPr lang="he-IL" sz="1400" dirty="0"/>
              <a:t>בו ארבעה דברים". שאדם החובל בחברו </a:t>
            </a:r>
            <a:endParaRPr lang="he-IL" sz="1400" dirty="0" smtClean="0"/>
          </a:p>
          <a:p>
            <a:r>
              <a:rPr lang="he-IL" sz="1400" dirty="0" smtClean="0"/>
              <a:t>חייב </a:t>
            </a:r>
            <a:r>
              <a:rPr lang="he-IL" sz="1400" dirty="0"/>
              <a:t>לשלם לניזק תשלום עבור ארבעה דברים</a:t>
            </a:r>
            <a:r>
              <a:rPr lang="he-IL" sz="1400" dirty="0" smtClean="0"/>
              <a:t>:</a:t>
            </a:r>
          </a:p>
          <a:p>
            <a:r>
              <a:rPr lang="he-IL" sz="1400" dirty="0" smtClean="0"/>
              <a:t> </a:t>
            </a:r>
            <a:r>
              <a:rPr lang="he-IL" sz="1400" dirty="0"/>
              <a:t>'צער</a:t>
            </a:r>
            <a:r>
              <a:rPr lang="he-IL" sz="1400" dirty="0" smtClean="0"/>
              <a:t>', 'ריפוי', </a:t>
            </a:r>
            <a:r>
              <a:rPr lang="he-IL" sz="1400" dirty="0"/>
              <a:t>'שבת</a:t>
            </a:r>
            <a:r>
              <a:rPr lang="he-IL" sz="1400" dirty="0" smtClean="0"/>
              <a:t>', ו'בושת'.</a:t>
            </a:r>
          </a:p>
        </p:txBody>
      </p:sp>
      <p:sp>
        <p:nvSpPr>
          <p:cNvPr id="15" name="מלבן 14"/>
          <p:cNvSpPr/>
          <p:nvPr/>
        </p:nvSpPr>
        <p:spPr>
          <a:xfrm>
            <a:off x="2956377" y="3408600"/>
            <a:ext cx="3203485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400" dirty="0"/>
              <a:t>ואילו שור החובל באדם פטור בעליו מתשלום </a:t>
            </a:r>
            <a:endParaRPr lang="he-IL" sz="1400" dirty="0" smtClean="0"/>
          </a:p>
          <a:p>
            <a:r>
              <a:rPr lang="he-IL" sz="1400" dirty="0" smtClean="0"/>
              <a:t>עבור </a:t>
            </a:r>
            <a:r>
              <a:rPr lang="he-IL" sz="1400" dirty="0"/>
              <a:t>כל ארבעת הדברים הללו. </a:t>
            </a:r>
          </a:p>
        </p:txBody>
      </p:sp>
      <p:grpSp>
        <p:nvGrpSpPr>
          <p:cNvPr id="16" name="קבוצה 15"/>
          <p:cNvGrpSpPr/>
          <p:nvPr/>
        </p:nvGrpSpPr>
        <p:grpSpPr>
          <a:xfrm>
            <a:off x="55390" y="4216871"/>
            <a:ext cx="5107709" cy="1192464"/>
            <a:chOff x="715817" y="2423609"/>
            <a:chExt cx="5107709" cy="1192464"/>
          </a:xfrm>
        </p:grpSpPr>
        <p:sp>
          <p:nvSpPr>
            <p:cNvPr id="17" name="הסבר מלבני מעוגל 16"/>
            <p:cNvSpPr/>
            <p:nvPr/>
          </p:nvSpPr>
          <p:spPr>
            <a:xfrm>
              <a:off x="715817" y="2423609"/>
              <a:ext cx="5107709" cy="1192464"/>
            </a:xfrm>
            <a:prstGeom prst="wedgeRoundRectCallout">
              <a:avLst>
                <a:gd name="adj1" fmla="val 60722"/>
                <a:gd name="adj2" fmla="val -66078"/>
                <a:gd name="adj3" fmla="val 16667"/>
              </a:avLst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מלבן 17"/>
            <p:cNvSpPr/>
            <p:nvPr/>
          </p:nvSpPr>
          <p:spPr>
            <a:xfrm>
              <a:off x="852109" y="2493817"/>
              <a:ext cx="4578874" cy="9168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he-IL" dirty="0"/>
                <a:t>שנאמר ויקרא פרק </a:t>
              </a:r>
              <a:r>
                <a:rPr lang="he-IL" dirty="0" smtClean="0"/>
                <a:t>כד (</a:t>
              </a:r>
              <a:r>
                <a:rPr lang="he-IL" dirty="0" err="1"/>
                <a:t>יט</a:t>
              </a:r>
              <a:r>
                <a:rPr lang="he-IL" dirty="0"/>
                <a:t>) </a:t>
              </a:r>
              <a:endParaRPr lang="he-IL" dirty="0" smtClean="0"/>
            </a:p>
            <a:p>
              <a:r>
                <a:rPr lang="he-IL" dirty="0" smtClean="0"/>
                <a:t>"ו</a:t>
              </a:r>
              <a:r>
                <a:rPr lang="he-IL" b="1" dirty="0" smtClean="0"/>
                <a:t>ְאִ֕ישׁ </a:t>
              </a:r>
              <a:r>
                <a:rPr lang="he-IL" dirty="0" err="1"/>
                <a:t>כִּֽי־יִתֵּ֥ן</a:t>
              </a:r>
              <a:r>
                <a:rPr lang="he-IL" dirty="0"/>
                <a:t> מ֖וּם בַּעֲמִית֑וֹ כַּאֲשֶׁ֣ר עָשָׂ֔ה כֵּ֖ן יֵעָ֥שֶׂה </a:t>
              </a:r>
              <a:r>
                <a:rPr lang="he-IL" dirty="0" smtClean="0"/>
                <a:t>לּֽוֹ":</a:t>
              </a:r>
            </a:p>
            <a:p>
              <a:r>
                <a:rPr lang="he-IL" dirty="0" smtClean="0"/>
                <a:t> </a:t>
              </a:r>
              <a:r>
                <a:rPr lang="he-IL" dirty="0"/>
                <a:t>וממעטים</a:t>
              </a:r>
              <a:r>
                <a:rPr lang="he-IL" b="1" dirty="0"/>
                <a:t> איש </a:t>
              </a:r>
              <a:r>
                <a:rPr lang="he-IL" dirty="0"/>
                <a:t>בעמיתו ולא שור בעמיתו </a:t>
              </a:r>
            </a:p>
          </p:txBody>
        </p:sp>
      </p:grpSp>
      <p:sp>
        <p:nvSpPr>
          <p:cNvPr id="19" name="מלבן 18"/>
          <p:cNvSpPr/>
          <p:nvPr/>
        </p:nvSpPr>
        <p:spPr>
          <a:xfrm>
            <a:off x="5415403" y="5851375"/>
            <a:ext cx="297739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הַצַּד </a:t>
            </a:r>
            <a:r>
              <a:rPr lang="he-IL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הַשָּׁוֶה</a:t>
            </a:r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 שֶׁבָּהֶן שֶׁדַּרְכָּן לְהַזִּיק</a:t>
            </a:r>
            <a:endParaRPr lang="he-IL" dirty="0"/>
          </a:p>
        </p:txBody>
      </p:sp>
      <p:sp>
        <p:nvSpPr>
          <p:cNvPr id="20" name="הסבר מלבני מעוגל 19"/>
          <p:cNvSpPr/>
          <p:nvPr/>
        </p:nvSpPr>
        <p:spPr>
          <a:xfrm>
            <a:off x="10825018" y="4720434"/>
            <a:ext cx="1366982" cy="944508"/>
          </a:xfrm>
          <a:prstGeom prst="wedgeRoundRectCallout">
            <a:avLst>
              <a:gd name="adj1" fmla="val -302590"/>
              <a:gd name="adj2" fmla="val 7619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/>
              <a:t>באבות המזיקין שהוזכרו,</a:t>
            </a:r>
          </a:p>
        </p:txBody>
      </p:sp>
      <p:sp>
        <p:nvSpPr>
          <p:cNvPr id="21" name="מלבן 20"/>
          <p:cNvSpPr/>
          <p:nvPr/>
        </p:nvSpPr>
        <p:spPr>
          <a:xfrm>
            <a:off x="4859847" y="6334460"/>
            <a:ext cx="39693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 smtClean="0"/>
              <a:t>השור </a:t>
            </a:r>
            <a:r>
              <a:rPr lang="he-IL" dirty="0"/>
              <a:t>שהוזכר במשנה הכוונה היא גם לקרן,</a:t>
            </a:r>
          </a:p>
        </p:txBody>
      </p:sp>
    </p:spTree>
    <p:extLst>
      <p:ext uri="{BB962C8B-B14F-4D97-AF65-F5344CB8AC3E}">
        <p14:creationId xmlns:p14="http://schemas.microsoft.com/office/powerpoint/2010/main" val="3624756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50"/>
                            </p:stCondLst>
                            <p:childTnLst>
                              <p:par>
                                <p:cTn id="13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750"/>
                            </p:stCondLst>
                            <p:childTnLst>
                              <p:par>
                                <p:cTn id="20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250"/>
                            </p:stCondLst>
                            <p:childTnLst>
                              <p:par>
                                <p:cTn id="24" presetID="3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75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750"/>
                            </p:stCondLst>
                            <p:childTnLst>
                              <p:par>
                                <p:cTn id="35" presetID="21" presetClass="entr" presetSubtype="1" fill="hold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4500"/>
                            </p:stCondLst>
                            <p:childTnLst>
                              <p:par>
                                <p:cTn id="39" presetID="3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7000"/>
                            </p:stCondLst>
                            <p:childTnLst>
                              <p:par>
                                <p:cTn id="46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500"/>
                            </p:stCondLst>
                            <p:childTnLst>
                              <p:par>
                                <p:cTn id="50" presetID="22" presetClass="entr" presetSubtype="2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 animBg="1"/>
      <p:bldP spid="14" grpId="0" animBg="1"/>
      <p:bldP spid="15" grpId="0" animBg="1"/>
      <p:bldP spid="19" grpId="0" animBg="1"/>
      <p:bldP spid="20" grpId="0" animBg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20218" y="25396"/>
            <a:ext cx="1533237" cy="3810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דף ד' עמ' ב'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1302327" y="81935"/>
            <a:ext cx="394392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תָּנֵי 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רַבִּי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אוֹשַׁעְיָא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שְׁלֹשָׁה 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עָשָׂר אֲבוֹת </a:t>
            </a:r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נְזִיקִין:</a:t>
            </a:r>
            <a:endParaRPr lang="he-IL" sz="2000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5274612" y="60999"/>
            <a:ext cx="53352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שלושה </a:t>
            </a:r>
            <a:r>
              <a:rPr lang="he-IL" dirty="0"/>
              <a:t>עשר אבות נזיקין, ולא כמשנתנו המונה רק ארבעה: </a:t>
            </a:r>
          </a:p>
        </p:txBody>
      </p:sp>
      <p:sp>
        <p:nvSpPr>
          <p:cNvPr id="7" name="מלבן 6"/>
          <p:cNvSpPr/>
          <p:nvPr/>
        </p:nvSpPr>
        <p:spPr>
          <a:xfrm>
            <a:off x="10520218" y="1246339"/>
            <a:ext cx="150073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rgbClr val="000000"/>
                </a:solidFill>
                <a:latin typeface="Arial" panose="020B0604020202020204" pitchFamily="34" charset="0"/>
              </a:rPr>
              <a:t> 1. שׁוֹמֵר חִנָּם </a:t>
            </a:r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10609850" y="1789121"/>
            <a:ext cx="141993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he-IL" b="1" dirty="0">
                <a:solidFill>
                  <a:srgbClr val="000000"/>
                </a:solidFill>
                <a:latin typeface="Arial" panose="020B0604020202020204" pitchFamily="34" charset="0"/>
              </a:rPr>
              <a:t>2. ְהַשּׁוֹאֵל </a:t>
            </a:r>
            <a:endParaRPr lang="he-IL" dirty="0"/>
          </a:p>
        </p:txBody>
      </p:sp>
      <p:sp>
        <p:nvSpPr>
          <p:cNvPr id="9" name="מלבן 8"/>
          <p:cNvSpPr/>
          <p:nvPr/>
        </p:nvSpPr>
        <p:spPr>
          <a:xfrm>
            <a:off x="10601011" y="2943695"/>
            <a:ext cx="141993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he-IL" b="1" dirty="0">
                <a:solidFill>
                  <a:srgbClr val="000000"/>
                </a:solidFill>
                <a:latin typeface="Arial" panose="020B0604020202020204" pitchFamily="34" charset="0"/>
              </a:rPr>
              <a:t>4.  וְהַשּׂוֹכֵר</a:t>
            </a:r>
          </a:p>
        </p:txBody>
      </p:sp>
      <p:sp>
        <p:nvSpPr>
          <p:cNvPr id="10" name="מלבן 9"/>
          <p:cNvSpPr/>
          <p:nvPr/>
        </p:nvSpPr>
        <p:spPr>
          <a:xfrm>
            <a:off x="10609850" y="3848416"/>
            <a:ext cx="141993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marL="342900" indent="-342900" algn="ctr">
              <a:buAutoNum type="arabicPeriod" startAt="5"/>
            </a:pPr>
            <a:r>
              <a:rPr lang="he-IL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נֶזֶק</a:t>
            </a:r>
            <a:endParaRPr lang="he-IL" dirty="0"/>
          </a:p>
        </p:txBody>
      </p:sp>
      <p:sp>
        <p:nvSpPr>
          <p:cNvPr id="11" name="מלבן 10"/>
          <p:cNvSpPr/>
          <p:nvPr/>
        </p:nvSpPr>
        <p:spPr>
          <a:xfrm>
            <a:off x="10576867" y="6195081"/>
            <a:ext cx="141993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he-IL" b="1" dirty="0">
                <a:solidFill>
                  <a:srgbClr val="000000"/>
                </a:solidFill>
                <a:latin typeface="Arial" panose="020B0604020202020204" pitchFamily="34" charset="0"/>
              </a:rPr>
              <a:t>9. וּבוֹשֶׁת</a:t>
            </a:r>
            <a:endParaRPr lang="he-IL" dirty="0"/>
          </a:p>
        </p:txBody>
      </p:sp>
      <p:sp>
        <p:nvSpPr>
          <p:cNvPr id="12" name="מלבן 11"/>
          <p:cNvSpPr/>
          <p:nvPr/>
        </p:nvSpPr>
        <p:spPr>
          <a:xfrm>
            <a:off x="10609850" y="5621225"/>
            <a:ext cx="141993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he-IL" b="1" dirty="0">
                <a:solidFill>
                  <a:srgbClr val="000000"/>
                </a:solidFill>
                <a:latin typeface="Arial" panose="020B0604020202020204" pitchFamily="34" charset="0"/>
              </a:rPr>
              <a:t>8. שֶׁבֶת</a:t>
            </a:r>
            <a:endParaRPr lang="he-IL" dirty="0"/>
          </a:p>
        </p:txBody>
      </p:sp>
      <p:sp>
        <p:nvSpPr>
          <p:cNvPr id="13" name="מלבן 12"/>
          <p:cNvSpPr/>
          <p:nvPr/>
        </p:nvSpPr>
        <p:spPr>
          <a:xfrm>
            <a:off x="10601011" y="5028484"/>
            <a:ext cx="141993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he-IL" b="1" dirty="0">
                <a:solidFill>
                  <a:srgbClr val="000000"/>
                </a:solidFill>
                <a:latin typeface="Arial" panose="020B0604020202020204" pitchFamily="34" charset="0"/>
              </a:rPr>
              <a:t>7. וְרִיפּוּי</a:t>
            </a:r>
            <a:endParaRPr lang="he-IL" dirty="0"/>
          </a:p>
        </p:txBody>
      </p:sp>
      <p:sp>
        <p:nvSpPr>
          <p:cNvPr id="14" name="מלבן 13"/>
          <p:cNvSpPr/>
          <p:nvPr/>
        </p:nvSpPr>
        <p:spPr>
          <a:xfrm>
            <a:off x="10601011" y="4448689"/>
            <a:ext cx="141993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he-IL" b="1" dirty="0">
                <a:solidFill>
                  <a:srgbClr val="000000"/>
                </a:solidFill>
                <a:latin typeface="Arial" panose="020B0604020202020204" pitchFamily="34" charset="0"/>
              </a:rPr>
              <a:t>6. צַעַר</a:t>
            </a:r>
            <a:endParaRPr lang="he-IL" dirty="0"/>
          </a:p>
        </p:txBody>
      </p:sp>
      <p:sp>
        <p:nvSpPr>
          <p:cNvPr id="15" name="מלבן 14"/>
          <p:cNvSpPr/>
          <p:nvPr/>
        </p:nvSpPr>
        <p:spPr>
          <a:xfrm>
            <a:off x="10601011" y="2385248"/>
            <a:ext cx="141993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he-IL" b="1" dirty="0">
                <a:solidFill>
                  <a:srgbClr val="000000"/>
                </a:solidFill>
                <a:latin typeface="Arial" panose="020B0604020202020204" pitchFamily="34" charset="0"/>
              </a:rPr>
              <a:t>3.נוֹשֵׂא שָׂכָר</a:t>
            </a:r>
            <a:endParaRPr lang="he-IL" dirty="0"/>
          </a:p>
        </p:txBody>
      </p:sp>
      <p:sp>
        <p:nvSpPr>
          <p:cNvPr id="17" name="מלבן 16"/>
          <p:cNvSpPr/>
          <p:nvPr/>
        </p:nvSpPr>
        <p:spPr>
          <a:xfrm>
            <a:off x="2592844" y="4337491"/>
            <a:ext cx="205643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he-IL" b="1" dirty="0">
                <a:solidFill>
                  <a:srgbClr val="000000"/>
                </a:solidFill>
                <a:latin typeface="Arial" panose="020B0604020202020204" pitchFamily="34" charset="0"/>
              </a:rPr>
              <a:t>ְאַרְבָּעָה </a:t>
            </a:r>
            <a:r>
              <a:rPr lang="he-IL" b="1" dirty="0" err="1">
                <a:solidFill>
                  <a:srgbClr val="000000"/>
                </a:solidFill>
                <a:latin typeface="Arial" panose="020B0604020202020204" pitchFamily="34" charset="0"/>
              </a:rPr>
              <a:t>דְמַתְנִיתִין</a:t>
            </a:r>
            <a:r>
              <a:rPr lang="he-IL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he-IL" dirty="0"/>
          </a:p>
        </p:txBody>
      </p:sp>
      <p:sp>
        <p:nvSpPr>
          <p:cNvPr id="20" name="מלבן 19"/>
          <p:cNvSpPr/>
          <p:nvPr/>
        </p:nvSpPr>
        <p:spPr>
          <a:xfrm>
            <a:off x="1887976" y="721878"/>
            <a:ext cx="101484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/>
              <a:t>ארבעת הראשונים שהברייתא מונה הם ארבעת השומרים, החייבים על נזקי הפיקדון כשלא שמרו אותו כראוי, והם:</a:t>
            </a:r>
          </a:p>
        </p:txBody>
      </p:sp>
      <p:sp>
        <p:nvSpPr>
          <p:cNvPr id="21" name="מלבן 20"/>
          <p:cNvSpPr/>
          <p:nvPr/>
        </p:nvSpPr>
        <p:spPr>
          <a:xfrm>
            <a:off x="4184595" y="115183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 smtClean="0"/>
              <a:t>מי </a:t>
            </a:r>
            <a:r>
              <a:rPr lang="he-IL" dirty="0"/>
              <a:t>שנתחייב לשמור על חפצי חברו ללא תמורה, וחייב לשלם למפקיד אם </a:t>
            </a:r>
            <a:r>
              <a:rPr lang="he-IL" dirty="0" err="1"/>
              <a:t>הוזק</a:t>
            </a:r>
            <a:r>
              <a:rPr lang="he-IL" dirty="0"/>
              <a:t> הפיקדון מחמת פשיעתו בשמירה.</a:t>
            </a:r>
          </a:p>
        </p:txBody>
      </p:sp>
      <p:sp>
        <p:nvSpPr>
          <p:cNvPr id="22" name="מלבן 21"/>
          <p:cNvSpPr/>
          <p:nvPr/>
        </p:nvSpPr>
        <p:spPr>
          <a:xfrm>
            <a:off x="1459843" y="1833808"/>
            <a:ext cx="8820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המקבל </a:t>
            </a:r>
            <a:r>
              <a:rPr lang="he-IL" dirty="0"/>
              <a:t>חפץ מחברו להשתמש בו בחינם, וחייב לשלם על נזקי הפיקדון אף אם אירעו באונס</a:t>
            </a:r>
          </a:p>
        </p:txBody>
      </p:sp>
      <p:sp>
        <p:nvSpPr>
          <p:cNvPr id="23" name="מלבן 22"/>
          <p:cNvSpPr/>
          <p:nvPr/>
        </p:nvSpPr>
        <p:spPr>
          <a:xfrm>
            <a:off x="1065894" y="2211931"/>
            <a:ext cx="92147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מי </a:t>
            </a:r>
            <a:r>
              <a:rPr lang="he-IL" dirty="0"/>
              <a:t>שנתחייב לשמור על חפצי חברו תמורת תשלום ["שומר שכר"], וחייב לשלם אם הפיקדון נגנב או נאבד, וכל שכן אם ניזוק מחמת פשיעתו בשמירה.</a:t>
            </a:r>
          </a:p>
        </p:txBody>
      </p:sp>
      <p:sp>
        <p:nvSpPr>
          <p:cNvPr id="24" name="מלבן 23"/>
          <p:cNvSpPr/>
          <p:nvPr/>
        </p:nvSpPr>
        <p:spPr>
          <a:xfrm>
            <a:off x="3128793" y="2943695"/>
            <a:ext cx="71518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/>
              <a:t>המקבל חפץ מחברו להשתמש בו תמורת תשלום דמי שכירות, ודינו כשומר </a:t>
            </a:r>
            <a:r>
              <a:rPr lang="he-IL" dirty="0" smtClean="0"/>
              <a:t>שכר.</a:t>
            </a:r>
            <a:endParaRPr lang="he-IL" dirty="0"/>
          </a:p>
        </p:txBody>
      </p:sp>
      <p:sp>
        <p:nvSpPr>
          <p:cNvPr id="25" name="מלבן 24"/>
          <p:cNvSpPr/>
          <p:nvPr/>
        </p:nvSpPr>
        <p:spPr>
          <a:xfrm>
            <a:off x="4457181" y="3484225"/>
            <a:ext cx="73282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/>
              <a:t>הברייתא מונה גם את חמשת סוגי תשלומי </a:t>
            </a:r>
            <a:r>
              <a:rPr lang="he-IL" dirty="0" err="1"/>
              <a:t>הנזיקין</a:t>
            </a:r>
            <a:r>
              <a:rPr lang="he-IL" dirty="0"/>
              <a:t> שאדם החובל </a:t>
            </a:r>
            <a:r>
              <a:rPr lang="he-IL" dirty="0" err="1"/>
              <a:t>בחבירו</a:t>
            </a:r>
            <a:r>
              <a:rPr lang="he-IL" dirty="0"/>
              <a:t> חייב:</a:t>
            </a:r>
          </a:p>
        </p:txBody>
      </p:sp>
      <p:sp>
        <p:nvSpPr>
          <p:cNvPr id="26" name="מלבן 25"/>
          <p:cNvSpPr/>
          <p:nvPr/>
        </p:nvSpPr>
        <p:spPr>
          <a:xfrm>
            <a:off x="2875175" y="3785155"/>
            <a:ext cx="74054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/>
              <a:t>נזק החובל בגופו של חברו משלם לנחבל </a:t>
            </a:r>
            <a:endParaRPr lang="he-IL" dirty="0" smtClean="0"/>
          </a:p>
          <a:p>
            <a:r>
              <a:rPr lang="he-IL" dirty="0" smtClean="0"/>
              <a:t>על </a:t>
            </a:r>
            <a:r>
              <a:rPr lang="he-IL" dirty="0"/>
              <a:t>מה שהוא </a:t>
            </a:r>
            <a:r>
              <a:rPr lang="he-IL" dirty="0" err="1"/>
              <a:t>שוה</a:t>
            </a:r>
            <a:r>
              <a:rPr lang="he-IL" dirty="0"/>
              <a:t> עכשיו פחות </a:t>
            </a:r>
            <a:r>
              <a:rPr lang="he-IL" dirty="0" err="1"/>
              <a:t>מבתחילה</a:t>
            </a:r>
            <a:r>
              <a:rPr lang="he-IL" dirty="0" smtClean="0"/>
              <a:t>.</a:t>
            </a:r>
            <a:endParaRPr lang="he-IL" dirty="0"/>
          </a:p>
        </p:txBody>
      </p:sp>
      <p:sp>
        <p:nvSpPr>
          <p:cNvPr id="27" name="מלבן 26"/>
          <p:cNvSpPr/>
          <p:nvPr/>
        </p:nvSpPr>
        <p:spPr>
          <a:xfrm>
            <a:off x="6787367" y="4501973"/>
            <a:ext cx="3595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צער משלם לנחבל עבור הצער שהיה לו</a:t>
            </a:r>
          </a:p>
        </p:txBody>
      </p:sp>
      <p:sp>
        <p:nvSpPr>
          <p:cNvPr id="28" name="מלבן 27"/>
          <p:cNvSpPr/>
          <p:nvPr/>
        </p:nvSpPr>
        <p:spPr>
          <a:xfrm>
            <a:off x="7224009" y="5018439"/>
            <a:ext cx="31470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וריפוי משלם עבור הוצאות הריפוי.</a:t>
            </a:r>
          </a:p>
        </p:txBody>
      </p:sp>
      <p:sp>
        <p:nvSpPr>
          <p:cNvPr id="29" name="מלבן 28"/>
          <p:cNvSpPr/>
          <p:nvPr/>
        </p:nvSpPr>
        <p:spPr>
          <a:xfrm>
            <a:off x="5429839" y="5570361"/>
            <a:ext cx="48507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משלם </a:t>
            </a:r>
            <a:r>
              <a:rPr lang="he-IL" dirty="0"/>
              <a:t>לו דמי בטלה עבור הימים שהניזק נפל למשכב </a:t>
            </a:r>
            <a:endParaRPr lang="he-IL" dirty="0" smtClean="0"/>
          </a:p>
          <a:p>
            <a:r>
              <a:rPr lang="he-IL" dirty="0" smtClean="0"/>
              <a:t>ולא </a:t>
            </a:r>
            <a:r>
              <a:rPr lang="he-IL" dirty="0"/>
              <a:t>היה יכול לעבוד ולהשתכר </a:t>
            </a:r>
            <a:r>
              <a:rPr lang="he-IL" dirty="0" smtClean="0"/>
              <a:t>בהם</a:t>
            </a:r>
            <a:endParaRPr lang="he-IL" dirty="0"/>
          </a:p>
        </p:txBody>
      </p:sp>
      <p:sp>
        <p:nvSpPr>
          <p:cNvPr id="30" name="מלבן 29"/>
          <p:cNvSpPr/>
          <p:nvPr/>
        </p:nvSpPr>
        <p:spPr>
          <a:xfrm>
            <a:off x="7422734" y="6287179"/>
            <a:ext cx="28578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תשלום </a:t>
            </a:r>
            <a:r>
              <a:rPr lang="he-IL" dirty="0"/>
              <a:t>עבור הבושה </a:t>
            </a:r>
            <a:r>
              <a:rPr lang="he-IL" dirty="0" smtClean="0"/>
              <a:t>שביישו.</a:t>
            </a:r>
            <a:endParaRPr lang="he-IL" dirty="0"/>
          </a:p>
        </p:txBody>
      </p:sp>
      <p:sp>
        <p:nvSpPr>
          <p:cNvPr id="31" name="מלבן 30"/>
          <p:cNvSpPr/>
          <p:nvPr/>
        </p:nvSpPr>
        <p:spPr>
          <a:xfrm>
            <a:off x="462425" y="5450212"/>
            <a:ext cx="1419938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he-IL" sz="2000" b="1" dirty="0" smtClean="0"/>
              <a:t>13. </a:t>
            </a:r>
            <a:r>
              <a:rPr lang="he-IL" sz="2000" b="1" dirty="0" err="1" smtClean="0"/>
              <a:t>וההבער</a:t>
            </a:r>
            <a:endParaRPr lang="he-IL" sz="2000" b="1" dirty="0"/>
          </a:p>
        </p:txBody>
      </p:sp>
      <p:sp>
        <p:nvSpPr>
          <p:cNvPr id="32" name="מלבן 31"/>
          <p:cNvSpPr/>
          <p:nvPr/>
        </p:nvSpPr>
        <p:spPr>
          <a:xfrm>
            <a:off x="462425" y="4902745"/>
            <a:ext cx="1419938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he-IL" sz="2000" b="1" dirty="0" smtClean="0"/>
              <a:t>12. המבעה</a:t>
            </a:r>
            <a:endParaRPr lang="he-IL" sz="2000" b="1" dirty="0"/>
          </a:p>
        </p:txBody>
      </p:sp>
      <p:sp>
        <p:nvSpPr>
          <p:cNvPr id="33" name="מלבן 32"/>
          <p:cNvSpPr/>
          <p:nvPr/>
        </p:nvSpPr>
        <p:spPr>
          <a:xfrm>
            <a:off x="2911093" y="5450212"/>
            <a:ext cx="1419938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he-IL" sz="2000" b="1" dirty="0" smtClean="0"/>
              <a:t>11. הבור</a:t>
            </a:r>
            <a:endParaRPr lang="he-IL" sz="2000" b="1" dirty="0"/>
          </a:p>
        </p:txBody>
      </p:sp>
      <p:sp>
        <p:nvSpPr>
          <p:cNvPr id="34" name="מלבן 33"/>
          <p:cNvSpPr/>
          <p:nvPr/>
        </p:nvSpPr>
        <p:spPr>
          <a:xfrm>
            <a:off x="2911093" y="4902745"/>
            <a:ext cx="1419938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he-IL" sz="2000" b="1" dirty="0" smtClean="0"/>
              <a:t>10. השור</a:t>
            </a:r>
            <a:endParaRPr lang="he-IL" sz="2000" b="1" dirty="0"/>
          </a:p>
        </p:txBody>
      </p:sp>
      <p:sp>
        <p:nvSpPr>
          <p:cNvPr id="4" name="מלבן 3"/>
          <p:cNvSpPr/>
          <p:nvPr/>
        </p:nvSpPr>
        <p:spPr>
          <a:xfrm>
            <a:off x="5429838" y="3815816"/>
            <a:ext cx="6762161" cy="2787940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מלבן 34"/>
          <p:cNvSpPr/>
          <p:nvPr/>
        </p:nvSpPr>
        <p:spPr>
          <a:xfrm>
            <a:off x="0" y="3899832"/>
            <a:ext cx="5100583" cy="2787940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6" name="מלבן 35"/>
          <p:cNvSpPr/>
          <p:nvPr/>
        </p:nvSpPr>
        <p:spPr>
          <a:xfrm>
            <a:off x="1136073" y="721878"/>
            <a:ext cx="10991272" cy="2787940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7766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2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75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75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25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750"/>
                            </p:stCondLst>
                            <p:childTnLst>
                              <p:par>
                                <p:cTn id="36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250"/>
                            </p:stCondLst>
                            <p:childTnLst>
                              <p:par>
                                <p:cTn id="40" presetID="53" presetClass="entr" presetSubtype="16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4500"/>
                            </p:stCondLst>
                            <p:childTnLst>
                              <p:par>
                                <p:cTn id="46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6000"/>
                            </p:stCondLst>
                            <p:childTnLst>
                              <p:par>
                                <p:cTn id="50" presetID="53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8500"/>
                            </p:stCondLst>
                            <p:childTnLst>
                              <p:par>
                                <p:cTn id="56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0"/>
                            </p:stCondLst>
                            <p:childTnLst>
                              <p:par>
                                <p:cTn id="60" presetID="21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5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0"/>
                            </p:stCondLst>
                            <p:childTnLst>
                              <p:par>
                                <p:cTn id="79" presetID="53" presetClass="entr" presetSubtype="16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250"/>
                            </p:stCondLst>
                            <p:childTnLst>
                              <p:par>
                                <p:cTn id="85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75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500"/>
                            </p:stCondLst>
                            <p:childTnLst>
                              <p:par>
                                <p:cTn id="95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1000"/>
                            </p:stCondLst>
                            <p:childTnLst>
                              <p:par>
                                <p:cTn id="99" presetID="5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5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4500"/>
                            </p:stCondLst>
                            <p:childTnLst>
                              <p:par>
                                <p:cTn id="109" presetID="53" presetClass="entr" presetSubtype="16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6750"/>
                            </p:stCondLst>
                            <p:childTnLst>
                              <p:par>
                                <p:cTn id="115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8250"/>
                            </p:stCondLst>
                            <p:childTnLst>
                              <p:par>
                                <p:cTn id="119" presetID="21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500"/>
                            </p:stCondLst>
                            <p:childTnLst>
                              <p:par>
                                <p:cTn id="137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500"/>
                            </p:stCondLst>
                            <p:childTnLst>
                              <p:par>
                                <p:cTn id="143" presetID="53" presetClass="entr" presetSubtype="16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750"/>
                            </p:stCondLst>
                            <p:childTnLst>
                              <p:par>
                                <p:cTn id="149" presetID="53" presetClass="entr" presetSubtype="16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5" presetID="21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 animBg="1"/>
      <p:bldP spid="32" grpId="0" animBg="1"/>
      <p:bldP spid="33" grpId="0" animBg="1"/>
      <p:bldP spid="34" grpId="0" animBg="1"/>
      <p:bldP spid="4" grpId="0" animBg="1"/>
      <p:bldP spid="35" grpId="0" animBg="1"/>
      <p:bldP spid="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7993929" y="425405"/>
            <a:ext cx="392755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תָּנֵי רַבִּי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חִיָּיא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עֶשְׂרִים וְאַרְבָּעָה אֲבוֹת </a:t>
            </a:r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נְזִיקִין</a:t>
            </a:r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10337546" y="1954165"/>
            <a:ext cx="1944763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 algn="ctr"/>
            <a:r>
              <a:rPr lang="he-IL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ַ2  </a:t>
            </a:r>
            <a:r>
              <a:rPr lang="he-IL" b="1" dirty="0">
                <a:solidFill>
                  <a:srgbClr val="000000"/>
                </a:solidFill>
                <a:latin typeface="Arial" panose="020B0604020202020204" pitchFamily="34" charset="0"/>
              </a:rPr>
              <a:t>תַּ</a:t>
            </a:r>
            <a:r>
              <a:rPr lang="he-IL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שְׁלוּמֵי </a:t>
            </a:r>
            <a:r>
              <a:rPr lang="he-IL" b="1" dirty="0">
                <a:solidFill>
                  <a:srgbClr val="000000"/>
                </a:solidFill>
                <a:latin typeface="Arial" panose="020B0604020202020204" pitchFamily="34" charset="0"/>
              </a:rPr>
              <a:t>אַרְבָּעָה </a:t>
            </a:r>
            <a:endParaRPr lang="he-IL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he-IL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וַחֲמִשָּׁה</a:t>
            </a:r>
            <a:endParaRPr lang="he-IL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0566400" y="25396"/>
            <a:ext cx="14870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דף ד' עמ' ב'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10579202" y="1081360"/>
            <a:ext cx="158569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 algn="ctr"/>
            <a:r>
              <a:rPr lang="he-IL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1. תַּשְׁלוּמֵי </a:t>
            </a:r>
            <a:r>
              <a:rPr lang="he-IL" b="1" dirty="0">
                <a:solidFill>
                  <a:srgbClr val="000000"/>
                </a:solidFill>
                <a:latin typeface="Arial" panose="020B0604020202020204" pitchFamily="34" charset="0"/>
              </a:rPr>
              <a:t>כֶפֶל</a:t>
            </a:r>
            <a:endParaRPr lang="he-IL" b="1" dirty="0"/>
          </a:p>
        </p:txBody>
      </p:sp>
      <p:sp>
        <p:nvSpPr>
          <p:cNvPr id="6" name="מלבן 5"/>
          <p:cNvSpPr/>
          <p:nvPr/>
        </p:nvSpPr>
        <p:spPr>
          <a:xfrm>
            <a:off x="11367893" y="3014869"/>
            <a:ext cx="76976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 algn="ctr"/>
            <a:r>
              <a:rPr lang="he-IL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3. גַנָּב</a:t>
            </a:r>
            <a:endParaRPr lang="he-IL" b="1" dirty="0"/>
          </a:p>
        </p:txBody>
      </p:sp>
      <p:sp>
        <p:nvSpPr>
          <p:cNvPr id="7" name="מלבן 6"/>
          <p:cNvSpPr/>
          <p:nvPr/>
        </p:nvSpPr>
        <p:spPr>
          <a:xfrm>
            <a:off x="11275762" y="4061054"/>
            <a:ext cx="88197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 algn="ctr"/>
            <a:r>
              <a:rPr lang="he-IL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4. גַזְלָן </a:t>
            </a:r>
            <a:endParaRPr lang="he-IL" b="1" dirty="0"/>
          </a:p>
        </p:txBody>
      </p:sp>
      <p:sp>
        <p:nvSpPr>
          <p:cNvPr id="8" name="מלבן 7"/>
          <p:cNvSpPr/>
          <p:nvPr/>
        </p:nvSpPr>
        <p:spPr>
          <a:xfrm>
            <a:off x="10556013" y="5236123"/>
            <a:ext cx="160172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 algn="ctr"/>
            <a:r>
              <a:rPr lang="he-IL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5. ועֵדִים </a:t>
            </a:r>
            <a:r>
              <a:rPr lang="he-IL" b="1" dirty="0" err="1">
                <a:solidFill>
                  <a:srgbClr val="000000"/>
                </a:solidFill>
                <a:latin typeface="Arial" panose="020B0604020202020204" pitchFamily="34" charset="0"/>
              </a:rPr>
              <a:t>זוֹמְמִין</a:t>
            </a:r>
            <a:endParaRPr lang="he-IL" b="1" dirty="0"/>
          </a:p>
        </p:txBody>
      </p:sp>
      <p:sp>
        <p:nvSpPr>
          <p:cNvPr id="9" name="מלבן 8"/>
          <p:cNvSpPr/>
          <p:nvPr/>
        </p:nvSpPr>
        <p:spPr>
          <a:xfrm>
            <a:off x="4229084" y="474921"/>
            <a:ext cx="101021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 algn="ctr"/>
            <a:r>
              <a:rPr lang="he-IL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6. הָאוֹנֶס</a:t>
            </a:r>
            <a:endParaRPr lang="he-IL" b="1" dirty="0"/>
          </a:p>
        </p:txBody>
      </p:sp>
      <p:sp>
        <p:nvSpPr>
          <p:cNvPr id="10" name="מלבן 9"/>
          <p:cNvSpPr/>
          <p:nvPr/>
        </p:nvSpPr>
        <p:spPr>
          <a:xfrm>
            <a:off x="4104852" y="4786778"/>
            <a:ext cx="1258679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 algn="ctr"/>
            <a:r>
              <a:rPr lang="he-IL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11. </a:t>
            </a:r>
            <a:r>
              <a:rPr lang="he-IL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הַמְנַסֵּך</a:t>
            </a:r>
            <a:r>
              <a:rPr lang="he-IL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ְ </a:t>
            </a:r>
            <a:endParaRPr lang="he-IL" b="1" dirty="0"/>
          </a:p>
        </p:txBody>
      </p:sp>
      <p:sp>
        <p:nvSpPr>
          <p:cNvPr id="11" name="מלבן 10"/>
          <p:cNvSpPr/>
          <p:nvPr/>
        </p:nvSpPr>
        <p:spPr>
          <a:xfrm>
            <a:off x="4069906" y="3609445"/>
            <a:ext cx="125867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 algn="ctr"/>
            <a:r>
              <a:rPr lang="he-IL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10. </a:t>
            </a:r>
            <a:r>
              <a:rPr lang="he-IL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הַמְדַמֵּע</a:t>
            </a:r>
            <a:r>
              <a:rPr lang="he-IL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ַ</a:t>
            </a:r>
            <a:endParaRPr lang="he-IL" b="1" dirty="0"/>
          </a:p>
        </p:txBody>
      </p:sp>
      <p:sp>
        <p:nvSpPr>
          <p:cNvPr id="12" name="מלבן 11"/>
          <p:cNvSpPr/>
          <p:nvPr/>
        </p:nvSpPr>
        <p:spPr>
          <a:xfrm>
            <a:off x="4104852" y="2844449"/>
            <a:ext cx="121539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 algn="ctr"/>
            <a:r>
              <a:rPr lang="he-IL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9. וְהַמְטַמֵּא</a:t>
            </a:r>
            <a:endParaRPr lang="he-IL" b="1" dirty="0"/>
          </a:p>
        </p:txBody>
      </p:sp>
      <p:sp>
        <p:nvSpPr>
          <p:cNvPr id="13" name="מלבן 12"/>
          <p:cNvSpPr/>
          <p:nvPr/>
        </p:nvSpPr>
        <p:spPr>
          <a:xfrm>
            <a:off x="3603916" y="2092174"/>
            <a:ext cx="170912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 algn="ctr"/>
            <a:r>
              <a:rPr lang="he-IL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8. מוֹצִיא </a:t>
            </a:r>
            <a:r>
              <a:rPr lang="he-IL" b="1" dirty="0">
                <a:solidFill>
                  <a:srgbClr val="000000"/>
                </a:solidFill>
                <a:latin typeface="Arial" panose="020B0604020202020204" pitchFamily="34" charset="0"/>
              </a:rPr>
              <a:t>שֵׁם רַע </a:t>
            </a:r>
            <a:endParaRPr lang="he-IL" b="1" dirty="0"/>
          </a:p>
        </p:txBody>
      </p:sp>
      <p:sp>
        <p:nvSpPr>
          <p:cNvPr id="14" name="מלבן 13"/>
          <p:cNvSpPr/>
          <p:nvPr/>
        </p:nvSpPr>
        <p:spPr>
          <a:xfrm>
            <a:off x="4104852" y="1264876"/>
            <a:ext cx="116089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 algn="ctr"/>
            <a:r>
              <a:rPr lang="he-IL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7. הַמְפַתֶּה</a:t>
            </a:r>
            <a:endParaRPr lang="he-IL" b="1" dirty="0"/>
          </a:p>
        </p:txBody>
      </p:sp>
      <p:sp>
        <p:nvSpPr>
          <p:cNvPr id="16" name="מלבן 15"/>
          <p:cNvSpPr/>
          <p:nvPr/>
        </p:nvSpPr>
        <p:spPr>
          <a:xfrm>
            <a:off x="3314810" y="5518941"/>
            <a:ext cx="222368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 algn="ctr"/>
            <a:r>
              <a:rPr lang="he-IL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12 – 24 . וְהָנֵי </a:t>
            </a:r>
            <a:r>
              <a:rPr lang="he-IL" b="1" dirty="0" err="1">
                <a:solidFill>
                  <a:srgbClr val="000000"/>
                </a:solidFill>
                <a:latin typeface="Arial" panose="020B0604020202020204" pitchFamily="34" charset="0"/>
              </a:rPr>
              <a:t>תְּלֵיסַר</a:t>
            </a:r>
            <a:r>
              <a:rPr lang="he-IL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he-IL" b="1" dirty="0"/>
          </a:p>
        </p:txBody>
      </p:sp>
      <p:sp>
        <p:nvSpPr>
          <p:cNvPr id="17" name="מלבן 16"/>
          <p:cNvSpPr/>
          <p:nvPr/>
        </p:nvSpPr>
        <p:spPr>
          <a:xfrm>
            <a:off x="3464384" y="6349848"/>
            <a:ext cx="203619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הָא 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עֶשְׂרִים וְאַרְבְּעָה</a:t>
            </a:r>
            <a:endParaRPr lang="he-IL" dirty="0"/>
          </a:p>
        </p:txBody>
      </p:sp>
      <p:sp>
        <p:nvSpPr>
          <p:cNvPr id="19" name="מלבן 18"/>
          <p:cNvSpPr/>
          <p:nvPr/>
        </p:nvSpPr>
        <p:spPr>
          <a:xfrm>
            <a:off x="5946912" y="860339"/>
            <a:ext cx="4491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/>
              <a:t>הגונב ממון של אדם בסתר, ואין הבעלים רואים את מעשה הגניבה, נקרא "גנב", וחייב לשלם כפל לבעלים, אם העידו עליו עדים בבית הדין שגנב</a:t>
            </a:r>
          </a:p>
        </p:txBody>
      </p:sp>
      <p:sp>
        <p:nvSpPr>
          <p:cNvPr id="20" name="מלבן 19"/>
          <p:cNvSpPr/>
          <p:nvPr/>
        </p:nvSpPr>
        <p:spPr>
          <a:xfrm>
            <a:off x="5009322" y="1820990"/>
            <a:ext cx="538697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/>
              <a:t>הגונב שה, וטבחו או מכרו, משלם לבעל השה תשלומי ארבעה [פי ארבע משוויו]. ואם גנב שור, וטבחו או מכרו, משלם תשלומי חמישה [פי חמישה משוויו</a:t>
            </a:r>
            <a:r>
              <a:rPr lang="he-IL" dirty="0" smtClean="0"/>
              <a:t>].</a:t>
            </a:r>
            <a:endParaRPr lang="he-IL" dirty="0"/>
          </a:p>
        </p:txBody>
      </p:sp>
      <p:sp>
        <p:nvSpPr>
          <p:cNvPr id="21" name="מלבן 20"/>
          <p:cNvSpPr/>
          <p:nvPr/>
        </p:nvSpPr>
        <p:spPr>
          <a:xfrm>
            <a:off x="5749649" y="2859916"/>
            <a:ext cx="485780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גנב </a:t>
            </a:r>
            <a:r>
              <a:rPr lang="he-IL" dirty="0"/>
              <a:t>המשלם תשלום קרן בלבד, כגון שהודה מעצמו על הגניבה, שאז הוא פטור על תשלום הכפל ומשלם רק את הקרן, כי הכפל הוא קנס, והמודה בקנס, פטור.</a:t>
            </a:r>
          </a:p>
        </p:txBody>
      </p:sp>
      <p:sp>
        <p:nvSpPr>
          <p:cNvPr id="23" name="מלבן 22"/>
          <p:cNvSpPr/>
          <p:nvPr/>
        </p:nvSpPr>
        <p:spPr>
          <a:xfrm>
            <a:off x="5601667" y="3951432"/>
            <a:ext cx="48624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/>
              <a:t>הגוזל ממון אדם אחר בחוזק, בגלוי ובפרהסיה, חייב להשיב את </a:t>
            </a:r>
            <a:r>
              <a:rPr lang="he-IL" dirty="0" err="1"/>
              <a:t>הגזילה</a:t>
            </a:r>
            <a:r>
              <a:rPr lang="he-IL" dirty="0"/>
              <a:t> או את דמיה [קרן בלבד].</a:t>
            </a:r>
          </a:p>
        </p:txBody>
      </p:sp>
      <p:sp>
        <p:nvSpPr>
          <p:cNvPr id="24" name="מלבן 23"/>
          <p:cNvSpPr/>
          <p:nvPr/>
        </p:nvSpPr>
        <p:spPr>
          <a:xfrm>
            <a:off x="5749649" y="4826444"/>
            <a:ext cx="467246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/>
              <a:t>שני עדי שקר שהעידו בבית דין לחייב אדם ממון, ובאו שנים אחרים </a:t>
            </a:r>
            <a:r>
              <a:rPr lang="he-IL" dirty="0" err="1"/>
              <a:t>והזימום</a:t>
            </a:r>
            <a:r>
              <a:rPr lang="he-IL" dirty="0"/>
              <a:t> [שאמרו לעדים: הרי עמנו הייתם באותה עת, ולא ראיתם את המעשה שאתם מעידים עליו שהיה באותה העת במקום אחר], חייבים העדים הזוממים לשלם לאותו אדם את הממון אשר זממו לחייבו </a:t>
            </a:r>
          </a:p>
        </p:txBody>
      </p:sp>
      <p:sp>
        <p:nvSpPr>
          <p:cNvPr id="26" name="מלבן 25"/>
          <p:cNvSpPr/>
          <p:nvPr/>
        </p:nvSpPr>
        <p:spPr>
          <a:xfrm>
            <a:off x="345896" y="316989"/>
            <a:ext cx="33973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/>
              <a:t>והאונס את הבתולה, המשלם קנס חמישים כסף לאביה.</a:t>
            </a:r>
          </a:p>
        </p:txBody>
      </p:sp>
      <p:sp>
        <p:nvSpPr>
          <p:cNvPr id="27" name="מלבן 26"/>
          <p:cNvSpPr/>
          <p:nvPr/>
        </p:nvSpPr>
        <p:spPr>
          <a:xfrm>
            <a:off x="801820" y="1081360"/>
            <a:ext cx="30277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המפתה </a:t>
            </a:r>
            <a:r>
              <a:rPr lang="he-IL" dirty="0"/>
              <a:t>את הבתולה, המשלם </a:t>
            </a:r>
            <a:r>
              <a:rPr lang="he-IL" dirty="0" smtClean="0"/>
              <a:t>קנס </a:t>
            </a:r>
            <a:r>
              <a:rPr lang="he-IL" dirty="0"/>
              <a:t>חמישים כסף לאביה</a:t>
            </a:r>
          </a:p>
        </p:txBody>
      </p:sp>
      <p:sp>
        <p:nvSpPr>
          <p:cNvPr id="29" name="מלבן 28"/>
          <p:cNvSpPr/>
          <p:nvPr/>
        </p:nvSpPr>
        <p:spPr>
          <a:xfrm>
            <a:off x="-5967" y="1908102"/>
            <a:ext cx="35395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מוציא </a:t>
            </a:r>
            <a:r>
              <a:rPr lang="he-IL" dirty="0"/>
              <a:t>שם רע על אשתו שזינתה קודם הנישואין, שמשלם קנס מאה כסף.</a:t>
            </a:r>
          </a:p>
        </p:txBody>
      </p:sp>
      <p:sp>
        <p:nvSpPr>
          <p:cNvPr id="30" name="מלבן 29"/>
          <p:cNvSpPr/>
          <p:nvPr/>
        </p:nvSpPr>
        <p:spPr>
          <a:xfrm>
            <a:off x="-41150" y="2737870"/>
            <a:ext cx="36098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המטמא </a:t>
            </a:r>
            <a:r>
              <a:rPr lang="he-IL" dirty="0" err="1"/>
              <a:t>טהרותיו</a:t>
            </a:r>
            <a:r>
              <a:rPr lang="he-IL" dirty="0"/>
              <a:t> של חברו, כגון הנוגע עם שרץ בתרומת כהן, ואסרה באכילה</a:t>
            </a:r>
          </a:p>
        </p:txBody>
      </p:sp>
      <p:sp>
        <p:nvSpPr>
          <p:cNvPr id="31" name="מלבן 30"/>
          <p:cNvSpPr/>
          <p:nvPr/>
        </p:nvSpPr>
        <p:spPr>
          <a:xfrm>
            <a:off x="4123" y="3397434"/>
            <a:ext cx="37391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err="1"/>
              <a:t>והמדמע</a:t>
            </a:r>
            <a:r>
              <a:rPr lang="he-IL" dirty="0"/>
              <a:t> המערב פירות תרומה בפירות חולין של חברו, ומפסידו בכך, כי אוסר את הפירות באכילה לזרים, וצריך </a:t>
            </a:r>
            <a:r>
              <a:rPr lang="he-IL" dirty="0" err="1"/>
              <a:t>למוכרה</a:t>
            </a:r>
            <a:r>
              <a:rPr lang="he-IL" dirty="0"/>
              <a:t> </a:t>
            </a:r>
            <a:r>
              <a:rPr lang="he-IL" dirty="0" err="1"/>
              <a:t>לכהנים</a:t>
            </a:r>
            <a:r>
              <a:rPr lang="he-IL" dirty="0"/>
              <a:t>, בזול </a:t>
            </a:r>
          </a:p>
        </p:txBody>
      </p:sp>
      <p:sp>
        <p:nvSpPr>
          <p:cNvPr id="32" name="מלבן 31"/>
          <p:cNvSpPr/>
          <p:nvPr/>
        </p:nvSpPr>
        <p:spPr>
          <a:xfrm>
            <a:off x="145314" y="4725518"/>
            <a:ext cx="36930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err="1" smtClean="0"/>
              <a:t>המנסך</a:t>
            </a:r>
            <a:r>
              <a:rPr lang="he-IL" dirty="0" smtClean="0"/>
              <a:t> </a:t>
            </a:r>
            <a:r>
              <a:rPr lang="he-IL" dirty="0"/>
              <a:t>יינו של חברו לעבודה </a:t>
            </a:r>
            <a:r>
              <a:rPr lang="he-IL" dirty="0" smtClean="0"/>
              <a:t>זרה </a:t>
            </a:r>
          </a:p>
          <a:p>
            <a:r>
              <a:rPr lang="he-IL" dirty="0" smtClean="0"/>
              <a:t>ואסרו </a:t>
            </a:r>
            <a:r>
              <a:rPr lang="he-IL" dirty="0"/>
              <a:t>בהנאה </a:t>
            </a:r>
          </a:p>
        </p:txBody>
      </p:sp>
      <p:sp>
        <p:nvSpPr>
          <p:cNvPr id="33" name="מלבן 32"/>
          <p:cNvSpPr/>
          <p:nvPr/>
        </p:nvSpPr>
        <p:spPr>
          <a:xfrm>
            <a:off x="4410" y="5420789"/>
            <a:ext cx="31809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וכן </a:t>
            </a:r>
            <a:r>
              <a:rPr lang="he-IL" dirty="0"/>
              <a:t>מונה את </a:t>
            </a:r>
            <a:r>
              <a:rPr lang="he-IL" dirty="0" smtClean="0"/>
              <a:t>שלושה עשר האבות שמנה רבי </a:t>
            </a:r>
            <a:r>
              <a:rPr lang="he-IL" dirty="0" err="1"/>
              <a:t>אושעיא</a:t>
            </a:r>
            <a:r>
              <a:rPr lang="he-IL" dirty="0"/>
              <a:t>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5895" y="6333059"/>
            <a:ext cx="283579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סך הכל לפנינו 24 אבות נזיקין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01402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75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75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750"/>
                            </p:stCondLst>
                            <p:childTnLst>
                              <p:par>
                                <p:cTn id="28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75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750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1750"/>
                            </p:stCondLst>
                            <p:childTnLst>
                              <p:par>
                                <p:cTn id="42" presetID="53" presetClass="entr" presetSubtype="16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4750"/>
                            </p:stCondLst>
                            <p:childTnLst>
                              <p:par>
                                <p:cTn id="48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750"/>
                            </p:stCondLst>
                            <p:childTnLst>
                              <p:par>
                                <p:cTn id="52" presetID="53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8250"/>
                            </p:stCondLst>
                            <p:childTnLst>
                              <p:par>
                                <p:cTn id="58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9250"/>
                            </p:stCondLst>
                            <p:childTnLst>
                              <p:par>
                                <p:cTn id="62" presetID="53" presetClass="entr" presetSubtype="1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2750"/>
                            </p:stCondLst>
                            <p:childTnLst>
                              <p:par>
                                <p:cTn id="68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3750"/>
                            </p:stCondLst>
                            <p:childTnLst>
                              <p:par>
                                <p:cTn id="72" presetID="53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6250"/>
                            </p:stCondLst>
                            <p:childTnLst>
                              <p:par>
                                <p:cTn id="78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7250"/>
                            </p:stCondLst>
                            <p:childTnLst>
                              <p:par>
                                <p:cTn id="82" presetID="53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9750"/>
                            </p:stCondLst>
                            <p:childTnLst>
                              <p:par>
                                <p:cTn id="88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750"/>
                            </p:stCondLst>
                            <p:childTnLst>
                              <p:par>
                                <p:cTn id="92" presetID="53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3250"/>
                            </p:stCondLst>
                            <p:childTnLst>
                              <p:par>
                                <p:cTn id="98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4250"/>
                            </p:stCondLst>
                            <p:childTnLst>
                              <p:par>
                                <p:cTn id="102" presetID="53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6750"/>
                            </p:stCondLst>
                            <p:childTnLst>
                              <p:par>
                                <p:cTn id="108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7750"/>
                            </p:stCondLst>
                            <p:childTnLst>
                              <p:par>
                                <p:cTn id="112" presetID="53" presetClass="entr" presetSubtype="1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41250"/>
                            </p:stCondLst>
                            <p:childTnLst>
                              <p:par>
                                <p:cTn id="118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42250"/>
                            </p:stCondLst>
                            <p:childTnLst>
                              <p:par>
                                <p:cTn id="122" presetID="53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4750"/>
                            </p:stCondLst>
                            <p:childTnLst>
                              <p:par>
                                <p:cTn id="128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6250"/>
                            </p:stCondLst>
                            <p:childTnLst>
                              <p:par>
                                <p:cTn id="134" presetID="45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250"/>
                            </p:stCondLst>
                            <p:childTnLst>
                              <p:par>
                                <p:cTn id="140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9" grpId="0"/>
      <p:bldP spid="20" grpId="0"/>
      <p:bldP spid="21" grpId="0"/>
      <p:bldP spid="23" grpId="0"/>
      <p:bldP spid="24" grpId="0"/>
      <p:bldP spid="26" grpId="0"/>
      <p:bldP spid="27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1240</Words>
  <Application>Microsoft Office PowerPoint</Application>
  <PresentationFormat>מסך רחב</PresentationFormat>
  <Paragraphs>153</Paragraphs>
  <Slides>8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2</cp:revision>
  <dcterms:created xsi:type="dcterms:W3CDTF">2023-07-30T07:18:46Z</dcterms:created>
  <dcterms:modified xsi:type="dcterms:W3CDTF">2023-07-30T08:33:38Z</dcterms:modified>
</cp:coreProperties>
</file>