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25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8435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9540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7489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3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134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09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4741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022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06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7739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969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6CA68-D43E-45E0-9DFC-339AEAED066F}" type="datetimeFigureOut">
              <a:rPr lang="he-IL" smtClean="0"/>
              <a:t>י"ב/אב/תשפ"ג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FC61A-41B4-4C5D-B4E3-82F7099E1F0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684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zakrossler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1"/>
          <p:cNvSpPr txBox="1">
            <a:spLocks/>
          </p:cNvSpPr>
          <p:nvPr/>
        </p:nvSpPr>
        <p:spPr>
          <a:xfrm>
            <a:off x="1353127" y="23105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dirty="0" smtClean="0"/>
              <a:t>בבא קמא</a:t>
            </a:r>
            <a:br>
              <a:rPr lang="he-IL" dirty="0" smtClean="0"/>
            </a:br>
            <a:r>
              <a:rPr lang="he-IL" dirty="0" smtClean="0"/>
              <a:t>סיכום דף </a:t>
            </a:r>
            <a:r>
              <a:rPr lang="he-IL" dirty="0" smtClean="0"/>
              <a:t>ה'</a:t>
            </a:r>
            <a:endParaRPr lang="he-IL" dirty="0"/>
          </a:p>
        </p:txBody>
      </p:sp>
      <p:sp>
        <p:nvSpPr>
          <p:cNvPr id="5" name="כותרת משנה 2"/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mtClean="0"/>
              <a:t>יצחק רסלר</a:t>
            </a:r>
          </a:p>
          <a:p>
            <a:r>
              <a:rPr lang="en-US" smtClean="0">
                <a:hlinkClick r:id="rId2"/>
              </a:rPr>
              <a:t>izakrossler@gmail.com</a:t>
            </a:r>
            <a:endParaRPr lang="he-IL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831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טבלה 2"/>
          <p:cNvGraphicFramePr>
            <a:graphicFrameLocks noGrp="1"/>
          </p:cNvGraphicFramePr>
          <p:nvPr/>
        </p:nvGraphicFramePr>
        <p:xfrm>
          <a:off x="-13093" y="664580"/>
          <a:ext cx="11985135" cy="6209856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5990734">
                  <a:extLst>
                    <a:ext uri="{9D8B030D-6E8A-4147-A177-3AD203B41FA5}">
                      <a16:colId xmlns:a16="http://schemas.microsoft.com/office/drawing/2014/main" val="2758380564"/>
                    </a:ext>
                  </a:extLst>
                </a:gridCol>
                <a:gridCol w="5994401">
                  <a:extLst>
                    <a:ext uri="{9D8B030D-6E8A-4147-A177-3AD203B41FA5}">
                      <a16:colId xmlns:a16="http://schemas.microsoft.com/office/drawing/2014/main" val="1397931275"/>
                    </a:ext>
                  </a:extLst>
                </a:gridCol>
              </a:tblGrid>
              <a:tr h="68998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598088"/>
                  </a:ext>
                </a:extLst>
              </a:tr>
              <a:tr h="68998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18569"/>
                  </a:ext>
                </a:extLst>
              </a:tr>
              <a:tr h="68998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817793"/>
                  </a:ext>
                </a:extLst>
              </a:tr>
              <a:tr h="689984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133031"/>
                  </a:ext>
                </a:extLst>
              </a:tr>
              <a:tr h="689984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003200"/>
                  </a:ext>
                </a:extLst>
              </a:tr>
              <a:tr h="689984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647125"/>
                  </a:ext>
                </a:extLst>
              </a:tr>
              <a:tr h="68998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635027"/>
                  </a:ext>
                </a:extLst>
              </a:tr>
              <a:tr h="68998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802088"/>
                  </a:ext>
                </a:extLst>
              </a:tr>
              <a:tr h="68998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01705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694921" y="-45677"/>
            <a:ext cx="506152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סיכום דף ה' עמ' א' – כל השאלות על רבי </a:t>
            </a:r>
            <a:r>
              <a:rPr lang="he-IL" dirty="0" err="1" smtClean="0"/>
              <a:t>אושעיא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8800197" y="738446"/>
            <a:ext cx="2890981" cy="3770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עֵדִים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זוֹמְמִין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דְּמָמוֹנָא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הוּא </a:t>
            </a:r>
            <a:r>
              <a:rPr lang="he-IL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לִיתְנֵי</a:t>
            </a:r>
            <a:endParaRPr lang="he-IL" b="1" dirty="0"/>
          </a:p>
        </p:txBody>
      </p:sp>
      <p:sp>
        <p:nvSpPr>
          <p:cNvPr id="6" name="מלבן 5"/>
          <p:cNvSpPr/>
          <p:nvPr/>
        </p:nvSpPr>
        <p:spPr>
          <a:xfrm>
            <a:off x="1236013" y="749611"/>
            <a:ext cx="460895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סָבַר לַהּ כְּרַבִּי עֲקִיבָא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דְּאָמַר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אֵין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מְשַׁלְּמִין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עַל פִּי עַצְמָן</a:t>
            </a:r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7645651" y="1395160"/>
            <a:ext cx="4045527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ל</a:t>
            </a:r>
            <a:r>
              <a:rPr lang="he-IL" b="1" dirty="0" err="1">
                <a:solidFill>
                  <a:srgbClr val="000000"/>
                </a:solidFill>
                <a:latin typeface="Arial" panose="020B0604020202020204" pitchFamily="34" charset="0"/>
              </a:rPr>
              <a:t>ִיתְנֵי</a:t>
            </a:r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תְּרֵי גַוְונֵי שׁוֹר </a:t>
            </a:r>
          </a:p>
          <a:p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ל</a:t>
            </a:r>
            <a:r>
              <a:rPr lang="he-IL" b="1" dirty="0" err="1">
                <a:solidFill>
                  <a:srgbClr val="000000"/>
                </a:solidFill>
                <a:latin typeface="Arial" panose="020B0604020202020204" pitchFamily="34" charset="0"/>
              </a:rPr>
              <a:t>ִיתְנֵי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שׁוֹר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דְּאַזֵּיק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שׁוֹר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וְלִיתְנֵי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שׁוֹר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דְּאַזֵּיק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אָדָם</a:t>
            </a:r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-251033" y="134643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וכיון שלעיתים אין הוא משלם נזק שלם, אלא רק כשווי גוף המזיק לפיכך לא מנאו רבי </a:t>
            </a:r>
            <a:r>
              <a:rPr lang="he-IL" dirty="0" err="1"/>
              <a:t>אושעיא</a:t>
            </a:r>
            <a:r>
              <a:rPr lang="he-IL" dirty="0"/>
              <a:t> כסוג נפרד </a:t>
            </a:r>
          </a:p>
        </p:txBody>
      </p:sp>
      <p:sp>
        <p:nvSpPr>
          <p:cNvPr id="9" name="מלבן 8"/>
          <p:cNvSpPr/>
          <p:nvPr/>
        </p:nvSpPr>
        <p:spPr>
          <a:xfrm>
            <a:off x="7215757" y="2184490"/>
            <a:ext cx="461055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הָאוֹנֶס וְהַמְפַתֶּה וְהַמּוֹצִיא שֵׁם רַע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דְּמָמוֹנָא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הוּא </a:t>
            </a:r>
            <a:r>
              <a:rPr lang="he-IL" b="1" dirty="0" err="1">
                <a:solidFill>
                  <a:srgbClr val="000000"/>
                </a:solidFill>
                <a:latin typeface="Arial" panose="020B0604020202020204" pitchFamily="34" charset="0"/>
              </a:rPr>
              <a:t>לִיתְנֵי</a:t>
            </a:r>
            <a:endParaRPr lang="he-IL" b="1" dirty="0"/>
          </a:p>
        </p:txBody>
      </p:sp>
      <p:sp>
        <p:nvSpPr>
          <p:cNvPr id="10" name="מלבן 9"/>
          <p:cNvSpPr/>
          <p:nvPr/>
        </p:nvSpPr>
        <p:spPr>
          <a:xfrm>
            <a:off x="1795255" y="2176103"/>
            <a:ext cx="395973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מָה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אִית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לָךְ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לְמֵימַר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קְנָסָא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בִּקְנָסָא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לָא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קָמַיְירֵי</a:t>
            </a:r>
            <a:endParaRPr lang="he-IL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7506701" y="2855392"/>
            <a:ext cx="402866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הַמְטַמֵּא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וְהַמְדַמֵּע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ַ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וְהַמְנַסֵּך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ְ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דְּמָמוֹנָא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הוּא </a:t>
            </a:r>
            <a:r>
              <a:rPr lang="he-IL" b="1" dirty="0" err="1">
                <a:solidFill>
                  <a:srgbClr val="000000"/>
                </a:solidFill>
                <a:latin typeface="Arial" panose="020B0604020202020204" pitchFamily="34" charset="0"/>
              </a:rPr>
              <a:t>לִיתְנֵי</a:t>
            </a:r>
            <a:endParaRPr lang="he-IL" b="1" dirty="0"/>
          </a:p>
        </p:txBody>
      </p:sp>
      <p:sp>
        <p:nvSpPr>
          <p:cNvPr id="12" name="מלבן 11"/>
          <p:cNvSpPr/>
          <p:nvPr/>
        </p:nvSpPr>
        <p:spPr>
          <a:xfrm>
            <a:off x="421143" y="2882395"/>
            <a:ext cx="538480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מָה נַפְשָׁךְ אִי הֶיזֵּק שֶׁאֵינוֹ נִיכָּר שְׁמֵיהּ הֶיזֵּק, הָא תְּנָא לֵיהּ נֵזֶק </a:t>
            </a:r>
            <a:endParaRPr lang="he-IL" dirty="0"/>
          </a:p>
        </p:txBody>
      </p:sp>
      <p:sp>
        <p:nvSpPr>
          <p:cNvPr id="13" name="מלבן 12"/>
          <p:cNvSpPr/>
          <p:nvPr/>
        </p:nvSpPr>
        <p:spPr>
          <a:xfrm>
            <a:off x="1432874" y="3408615"/>
            <a:ext cx="3643269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אִי הֶיזֵּק שֶׁאֵינוֹ נִיכָּר לָא שְׁמֵיהּ 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הֶיזֵּק </a:t>
            </a:r>
          </a:p>
          <a:p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הָוֵה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לֵיהּ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קְנָסָא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וּבִקְנָסָא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לָא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קָמַיְירֵי</a:t>
            </a:r>
            <a:endParaRPr lang="he-IL" dirty="0"/>
          </a:p>
        </p:txBody>
      </p:sp>
      <p:sp>
        <p:nvSpPr>
          <p:cNvPr id="14" name="מלבן 13"/>
          <p:cNvSpPr/>
          <p:nvPr/>
        </p:nvSpPr>
        <p:spPr>
          <a:xfrm>
            <a:off x="6789282" y="3613761"/>
            <a:ext cx="487298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לֵימָא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קָסָבַר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רַבִּי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חִיָּיא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הֶיזֵּק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שֶׁאֵינוֹ נִיכָּר לָא שְׁמֵיהּ הֶיזֵּק </a:t>
            </a:r>
            <a:endParaRPr lang="he-IL" dirty="0"/>
          </a:p>
        </p:txBody>
      </p:sp>
      <p:sp>
        <p:nvSpPr>
          <p:cNvPr id="15" name="מלבן 14"/>
          <p:cNvSpPr/>
          <p:nvPr/>
        </p:nvSpPr>
        <p:spPr>
          <a:xfrm>
            <a:off x="1190381" y="4156525"/>
            <a:ext cx="441236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תְּנָא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הֶיזֵּקָא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דְּמִינַּכְרָא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וּתְנָא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הֶיזֵּקָא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דְּלָא </a:t>
            </a:r>
            <a:r>
              <a:rPr lang="he-IL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מִינַּכְרָאולְמַעוֹטֵי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 מַאי לְמַעוֹטֵי מוֹסֵר וּמְפַגֵּל</a:t>
            </a:r>
            <a:endParaRPr lang="he-IL" dirty="0" smtClean="0"/>
          </a:p>
        </p:txBody>
      </p:sp>
      <p:sp>
        <p:nvSpPr>
          <p:cNvPr id="16" name="מלבן 15"/>
          <p:cNvSpPr/>
          <p:nvPr/>
        </p:nvSpPr>
        <p:spPr>
          <a:xfrm>
            <a:off x="7645651" y="4157466"/>
            <a:ext cx="3785012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ְרַבִּי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אוֹשַׁעְיָא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תְּנָא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מִנְיָינָא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he-IL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לְמַעוֹטֵי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דְּרַבִּי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חִיָּיא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אֶלָּא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מִנְיָינָא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דְּרַבִּי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חִיָּיא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he-IL" dirty="0"/>
          </a:p>
        </p:txBody>
      </p:sp>
      <p:sp>
        <p:nvSpPr>
          <p:cNvPr id="17" name="מלבן 16"/>
          <p:cNvSpPr/>
          <p:nvPr/>
        </p:nvSpPr>
        <p:spPr>
          <a:xfrm>
            <a:off x="8269362" y="4856672"/>
            <a:ext cx="3086101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בִּשְׁלָמָא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מְפַגֵּל בְּקָדָשִׁים לָא </a:t>
            </a:r>
            <a:r>
              <a:rPr lang="he-IL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קָמַיְירֵי</a:t>
            </a:r>
            <a:endParaRPr lang="he-IL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אֶלָּא מוֹסֵר מַאי טַעְמָא לָא תָּנֵי </a:t>
            </a:r>
            <a:endParaRPr lang="he-IL" dirty="0"/>
          </a:p>
        </p:txBody>
      </p:sp>
      <p:sp>
        <p:nvSpPr>
          <p:cNvPr id="18" name="מלבן 17"/>
          <p:cNvSpPr/>
          <p:nvPr/>
        </p:nvSpPr>
        <p:spPr>
          <a:xfrm>
            <a:off x="1654396" y="4878415"/>
            <a:ext cx="377218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שָׁאנֵי 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מוֹסֵר 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דְּדִיבּוּרָא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וּבְדִיבּוּרָא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לָא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קָמַיְירֵי</a:t>
            </a:r>
            <a:endParaRPr lang="he-IL" dirty="0"/>
          </a:p>
        </p:txBody>
      </p:sp>
      <p:sp>
        <p:nvSpPr>
          <p:cNvPr id="19" name="מלבן 18"/>
          <p:cNvSpPr/>
          <p:nvPr/>
        </p:nvSpPr>
        <p:spPr>
          <a:xfrm>
            <a:off x="8347908" y="5657031"/>
            <a:ext cx="292900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וְהָא מוֹצִיא שֵׁם רַע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דְּדִיבּוּרָא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הוּא</a:t>
            </a:r>
          </a:p>
        </p:txBody>
      </p:sp>
      <p:sp>
        <p:nvSpPr>
          <p:cNvPr id="20" name="מלבן 19"/>
          <p:cNvSpPr/>
          <p:nvPr/>
        </p:nvSpPr>
        <p:spPr>
          <a:xfrm>
            <a:off x="1962595" y="5653980"/>
            <a:ext cx="334818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וְקָתָנֵי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דִּיבּוּרָא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דְּאִית בֵּיהּ מַעֲשֶׂה הוּא</a:t>
            </a:r>
            <a:endParaRPr lang="he-IL" dirty="0"/>
          </a:p>
        </p:txBody>
      </p:sp>
      <p:sp>
        <p:nvSpPr>
          <p:cNvPr id="21" name="מלבן 20"/>
          <p:cNvSpPr/>
          <p:nvPr/>
        </p:nvSpPr>
        <p:spPr>
          <a:xfrm>
            <a:off x="6889863" y="6321750"/>
            <a:ext cx="480131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וְהָא עֵדִים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זוֹמְמִין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דִּיבּוּרָא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דְּלֵית בֵּיהּ מַעֲשֶׂה הוּא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וְקָתָנֵי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he-IL" dirty="0"/>
          </a:p>
        </p:txBody>
      </p:sp>
      <p:sp>
        <p:nvSpPr>
          <p:cNvPr id="22" name="מלבן 21"/>
          <p:cNvSpPr/>
          <p:nvPr/>
        </p:nvSpPr>
        <p:spPr>
          <a:xfrm>
            <a:off x="517272" y="6367106"/>
            <a:ext cx="508547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הָתָם אַף עַל גַּב דְּלֵית בֵּיהּ מַעֲשֶׂה  רַחֲמָנָא </a:t>
            </a:r>
            <a:r>
              <a:rPr lang="he-IL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קַרְיֵיה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ּ מַעֲשֶׂה </a:t>
            </a:r>
            <a:endParaRPr lang="he-IL" dirty="0"/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/>
          </p:nvPr>
        </p:nvGraphicFramePr>
        <p:xfrm>
          <a:off x="-13093" y="275543"/>
          <a:ext cx="11985134" cy="37084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5992567">
                  <a:extLst>
                    <a:ext uri="{9D8B030D-6E8A-4147-A177-3AD203B41FA5}">
                      <a16:colId xmlns:a16="http://schemas.microsoft.com/office/drawing/2014/main" val="1340459011"/>
                    </a:ext>
                  </a:extLst>
                </a:gridCol>
                <a:gridCol w="5992567">
                  <a:extLst>
                    <a:ext uri="{9D8B030D-6E8A-4147-A177-3AD203B41FA5}">
                      <a16:colId xmlns:a16="http://schemas.microsoft.com/office/drawing/2014/main" val="3958571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שאלה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תשובה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499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253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25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750"/>
                            </p:stCondLst>
                            <p:childTnLst>
                              <p:par>
                                <p:cTn id="2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25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25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16" presetClass="entr" presetSubtype="37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25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25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37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"/>
                            </p:stCondLst>
                            <p:childTnLst>
                              <p:par>
                                <p:cTn id="80" presetID="16" presetClass="entr" presetSubtype="37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250"/>
                            </p:stCondLst>
                            <p:childTnLst>
                              <p:par>
                                <p:cTn id="88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710545" y="491700"/>
            <a:ext cx="218768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ע"פ טבלה של ר' יעקב </a:t>
            </a:r>
            <a:r>
              <a:rPr lang="he-IL" sz="1400" dirty="0" err="1" smtClean="0"/>
              <a:t>מתלון</a:t>
            </a:r>
            <a:endParaRPr lang="he-IL" sz="1400" dirty="0"/>
          </a:p>
        </p:txBody>
      </p:sp>
      <p:graphicFrame>
        <p:nvGraphicFramePr>
          <p:cNvPr id="100" name="טבלה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734942"/>
              </p:ext>
            </p:extLst>
          </p:nvPr>
        </p:nvGraphicFramePr>
        <p:xfrm>
          <a:off x="55418" y="849745"/>
          <a:ext cx="12127346" cy="5985163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1723242">
                  <a:extLst>
                    <a:ext uri="{9D8B030D-6E8A-4147-A177-3AD203B41FA5}">
                      <a16:colId xmlns:a16="http://schemas.microsoft.com/office/drawing/2014/main" val="3711169490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342084651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3338350062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2841932512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114744555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403501398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1504901275"/>
                    </a:ext>
                  </a:extLst>
                </a:gridCol>
              </a:tblGrid>
              <a:tr h="935308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244919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507355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538109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463872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168228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027835"/>
                  </a:ext>
                </a:extLst>
              </a:tr>
            </a:tbl>
          </a:graphicData>
        </a:graphic>
      </p:graphicFrame>
      <p:sp>
        <p:nvSpPr>
          <p:cNvPr id="101" name="TextBox 100"/>
          <p:cNvSpPr txBox="1"/>
          <p:nvPr/>
        </p:nvSpPr>
        <p:spPr>
          <a:xfrm>
            <a:off x="8988570" y="902231"/>
            <a:ext cx="8400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smtClean="0"/>
              <a:t>למד</a:t>
            </a:r>
            <a:endParaRPr lang="he-IL" sz="2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7254407" y="938547"/>
            <a:ext cx="14408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מלמד ראשון</a:t>
            </a:r>
            <a:endParaRPr lang="he-IL" sz="20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477440" y="924372"/>
            <a:ext cx="120072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err="1" smtClean="0"/>
              <a:t>פירכא</a:t>
            </a:r>
            <a:endParaRPr lang="he-IL" sz="20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3795094" y="928908"/>
            <a:ext cx="14408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מלמד שני</a:t>
            </a:r>
            <a:endParaRPr lang="he-IL" sz="20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2035663" y="933009"/>
            <a:ext cx="120072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err="1" smtClean="0"/>
              <a:t>פירכא</a:t>
            </a:r>
            <a:endParaRPr lang="he-IL" sz="20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225021" y="950466"/>
            <a:ext cx="127208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מסקנה</a:t>
            </a:r>
            <a:endParaRPr lang="he-IL" sz="2000" b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10454443" y="1931217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"דאי כתב בור וקרן"</a:t>
            </a:r>
            <a:endParaRPr lang="he-IL" dirty="0"/>
          </a:p>
        </p:txBody>
      </p:sp>
      <p:sp>
        <p:nvSpPr>
          <p:cNvPr id="108" name="TextBox 107"/>
          <p:cNvSpPr txBox="1"/>
          <p:nvPr/>
        </p:nvSpPr>
        <p:spPr>
          <a:xfrm>
            <a:off x="3626649" y="2025237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קרן</a:t>
            </a:r>
            <a:endParaRPr lang="he-IL" sz="28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5239136" y="1992773"/>
            <a:ext cx="1694873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dirty="0" smtClean="0"/>
              <a:t>מה לבור שכן תחילת עשייתו לנזק</a:t>
            </a:r>
            <a:endParaRPr lang="he-IL" sz="1400" dirty="0"/>
          </a:p>
        </p:txBody>
      </p:sp>
      <p:sp>
        <p:nvSpPr>
          <p:cNvPr id="110" name="TextBox 109"/>
          <p:cNvSpPr txBox="1"/>
          <p:nvPr/>
        </p:nvSpPr>
        <p:spPr>
          <a:xfrm>
            <a:off x="7011087" y="1992773"/>
            <a:ext cx="165331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בור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749222" y="1942219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שן, רגל, אש, אדם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3285" y="2019542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אתו </a:t>
            </a:r>
            <a:r>
              <a:rPr lang="he-IL" dirty="0" err="1" smtClean="0"/>
              <a:t>כולהו</a:t>
            </a:r>
            <a:r>
              <a:rPr lang="he-IL" dirty="0" smtClean="0"/>
              <a:t> מבור וקרן</a:t>
            </a:r>
            <a:endParaRPr lang="he-IL" dirty="0"/>
          </a:p>
        </p:txBody>
      </p:sp>
      <p:sp>
        <p:nvSpPr>
          <p:cNvPr id="113" name="TextBox 112"/>
          <p:cNvSpPr txBox="1"/>
          <p:nvPr/>
        </p:nvSpPr>
        <p:spPr>
          <a:xfrm>
            <a:off x="1922168" y="2021561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מה לקרן שבכוונתו להזיק</a:t>
            </a:r>
            <a:endParaRPr lang="he-IL" dirty="0"/>
          </a:p>
        </p:txBody>
      </p:sp>
      <p:sp>
        <p:nvSpPr>
          <p:cNvPr id="114" name="TextBox 113"/>
          <p:cNvSpPr txBox="1"/>
          <p:nvPr/>
        </p:nvSpPr>
        <p:spPr>
          <a:xfrm>
            <a:off x="10474036" y="2858439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"וכן, דאי כתב בור ושן"</a:t>
            </a:r>
            <a:endParaRPr lang="he-IL" dirty="0"/>
          </a:p>
        </p:txBody>
      </p:sp>
      <p:sp>
        <p:nvSpPr>
          <p:cNvPr id="115" name="TextBox 114"/>
          <p:cNvSpPr txBox="1"/>
          <p:nvPr/>
        </p:nvSpPr>
        <p:spPr>
          <a:xfrm>
            <a:off x="3685577" y="2907245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שן</a:t>
            </a:r>
            <a:endParaRPr lang="he-IL" sz="2800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5260376" y="2885157"/>
            <a:ext cx="1694873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לבור שכן תחילת עשייתו לנזק</a:t>
            </a:r>
            <a:endParaRPr lang="he-IL" sz="1600" dirty="0"/>
          </a:p>
        </p:txBody>
      </p:sp>
      <p:sp>
        <p:nvSpPr>
          <p:cNvPr id="117" name="TextBox 116"/>
          <p:cNvSpPr txBox="1"/>
          <p:nvPr/>
        </p:nvSpPr>
        <p:spPr>
          <a:xfrm>
            <a:off x="7019903" y="2892691"/>
            <a:ext cx="165331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בור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8684031" y="2969635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רגל, אש, אדם</a:t>
            </a:r>
            <a:endParaRPr lang="he-IL" dirty="0"/>
          </a:p>
        </p:txBody>
      </p:sp>
      <p:sp>
        <p:nvSpPr>
          <p:cNvPr id="119" name="TextBox 118"/>
          <p:cNvSpPr txBox="1"/>
          <p:nvPr/>
        </p:nvSpPr>
        <p:spPr>
          <a:xfrm>
            <a:off x="117289" y="2831135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אתו </a:t>
            </a:r>
            <a:r>
              <a:rPr lang="he-IL" dirty="0" err="1" smtClean="0"/>
              <a:t>כולהו</a:t>
            </a:r>
            <a:r>
              <a:rPr lang="he-IL" dirty="0" smtClean="0"/>
              <a:t> מבור ושן</a:t>
            </a:r>
            <a:endParaRPr lang="he-IL" dirty="0"/>
          </a:p>
        </p:txBody>
      </p:sp>
      <p:sp>
        <p:nvSpPr>
          <p:cNvPr id="120" name="TextBox 119"/>
          <p:cNvSpPr txBox="1"/>
          <p:nvPr/>
        </p:nvSpPr>
        <p:spPr>
          <a:xfrm>
            <a:off x="1841171" y="2847567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מה לשן שיש הנאה </a:t>
            </a:r>
            <a:r>
              <a:rPr lang="he-IL" dirty="0" err="1" smtClean="0"/>
              <a:t>להיזקו</a:t>
            </a:r>
            <a:endParaRPr lang="he-IL" dirty="0"/>
          </a:p>
        </p:txBody>
      </p:sp>
      <p:sp>
        <p:nvSpPr>
          <p:cNvPr id="121" name="TextBox 120"/>
          <p:cNvSpPr txBox="1"/>
          <p:nvPr/>
        </p:nvSpPr>
        <p:spPr>
          <a:xfrm>
            <a:off x="10474036" y="3847216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"אבל קרן לא </a:t>
            </a:r>
            <a:r>
              <a:rPr lang="he-IL" dirty="0" err="1" smtClean="0"/>
              <a:t>אתיא</a:t>
            </a:r>
            <a:r>
              <a:rPr lang="he-IL" dirty="0" smtClean="0"/>
              <a:t> מניהו"</a:t>
            </a:r>
            <a:endParaRPr lang="he-IL" dirty="0"/>
          </a:p>
        </p:txBody>
      </p:sp>
      <p:sp>
        <p:nvSpPr>
          <p:cNvPr id="122" name="TextBox 121"/>
          <p:cNvSpPr txBox="1"/>
          <p:nvPr/>
        </p:nvSpPr>
        <p:spPr>
          <a:xfrm>
            <a:off x="3603161" y="3935180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שן</a:t>
            </a:r>
            <a:endParaRPr lang="he-IL" sz="2800" b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5208501" y="3908772"/>
            <a:ext cx="1694873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לבור שכן תחילת עשייתו לנזק</a:t>
            </a:r>
            <a:endParaRPr lang="he-IL" sz="1600" dirty="0"/>
          </a:p>
        </p:txBody>
      </p:sp>
      <p:sp>
        <p:nvSpPr>
          <p:cNvPr id="124" name="TextBox 123"/>
          <p:cNvSpPr txBox="1"/>
          <p:nvPr/>
        </p:nvSpPr>
        <p:spPr>
          <a:xfrm>
            <a:off x="6965065" y="3960849"/>
            <a:ext cx="165331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בור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8749222" y="3960849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קרן</a:t>
            </a:r>
            <a:endParaRPr lang="he-IL" dirty="0"/>
          </a:p>
        </p:txBody>
      </p:sp>
      <p:sp>
        <p:nvSpPr>
          <p:cNvPr id="126" name="TextBox 125"/>
          <p:cNvSpPr txBox="1"/>
          <p:nvPr/>
        </p:nvSpPr>
        <p:spPr>
          <a:xfrm>
            <a:off x="125741" y="3786908"/>
            <a:ext cx="16533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</a:t>
            </a:r>
            <a:r>
              <a:rPr lang="he-IL" sz="1600" dirty="0" err="1" smtClean="0"/>
              <a:t>להצד</a:t>
            </a:r>
            <a:r>
              <a:rPr lang="he-IL" sz="1600" dirty="0" smtClean="0"/>
              <a:t> השווה שבהן, שכן מועדים מתחילתן</a:t>
            </a:r>
            <a:endParaRPr lang="he-IL" sz="1600" dirty="0"/>
          </a:p>
        </p:txBody>
      </p:sp>
      <p:sp>
        <p:nvSpPr>
          <p:cNvPr id="127" name="TextBox 126"/>
          <p:cNvSpPr txBox="1"/>
          <p:nvPr/>
        </p:nvSpPr>
        <p:spPr>
          <a:xfrm>
            <a:off x="1826648" y="3865203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מה לשן שיש הנאה </a:t>
            </a:r>
            <a:r>
              <a:rPr lang="he-IL" dirty="0" err="1" smtClean="0"/>
              <a:t>להיזקו</a:t>
            </a:r>
            <a:endParaRPr lang="he-IL" dirty="0"/>
          </a:p>
        </p:txBody>
      </p:sp>
      <p:sp>
        <p:nvSpPr>
          <p:cNvPr id="128" name="TextBox 127"/>
          <p:cNvSpPr txBox="1"/>
          <p:nvPr/>
        </p:nvSpPr>
        <p:spPr>
          <a:xfrm>
            <a:off x="10485043" y="4807045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"וכן אי כתב בור ואש"</a:t>
            </a:r>
            <a:endParaRPr lang="he-IL" dirty="0"/>
          </a:p>
        </p:txBody>
      </p:sp>
      <p:sp>
        <p:nvSpPr>
          <p:cNvPr id="129" name="TextBox 128"/>
          <p:cNvSpPr txBox="1"/>
          <p:nvPr/>
        </p:nvSpPr>
        <p:spPr>
          <a:xfrm>
            <a:off x="3622766" y="4909563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רגל</a:t>
            </a:r>
            <a:endParaRPr lang="he-IL" sz="2800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5248484" y="4888507"/>
            <a:ext cx="1694873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dirty="0" smtClean="0"/>
              <a:t>מה לבור שכן תחילת עשייתו לנזק</a:t>
            </a:r>
            <a:endParaRPr lang="he-IL" sz="14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040035" y="4896961"/>
            <a:ext cx="165331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בור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8750347" y="4964987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שן, אש אדם</a:t>
            </a:r>
            <a:endParaRPr lang="he-IL" dirty="0"/>
          </a:p>
        </p:txBody>
      </p:sp>
      <p:sp>
        <p:nvSpPr>
          <p:cNvPr id="133" name="TextBox 132"/>
          <p:cNvSpPr txBox="1"/>
          <p:nvPr/>
        </p:nvSpPr>
        <p:spPr>
          <a:xfrm>
            <a:off x="81080" y="4890195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אתו </a:t>
            </a:r>
            <a:r>
              <a:rPr lang="he-IL" dirty="0" err="1" smtClean="0"/>
              <a:t>כולהו</a:t>
            </a:r>
            <a:r>
              <a:rPr lang="he-IL" dirty="0" smtClean="0"/>
              <a:t> מבור ורגל</a:t>
            </a:r>
            <a:endParaRPr lang="he-IL" dirty="0"/>
          </a:p>
        </p:txBody>
      </p:sp>
      <p:sp>
        <p:nvSpPr>
          <p:cNvPr id="134" name="TextBox 133"/>
          <p:cNvSpPr txBox="1"/>
          <p:nvPr/>
        </p:nvSpPr>
        <p:spPr>
          <a:xfrm>
            <a:off x="1888070" y="4872215"/>
            <a:ext cx="165331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/>
              <a:t>מה לרגל </a:t>
            </a:r>
            <a:r>
              <a:rPr lang="he-IL" sz="2000" dirty="0" err="1" smtClean="0"/>
              <a:t>שהיזקו</a:t>
            </a:r>
            <a:r>
              <a:rPr lang="he-IL" sz="2000" dirty="0" smtClean="0"/>
              <a:t> מצוי</a:t>
            </a:r>
            <a:endParaRPr lang="he-IL" sz="2000" dirty="0"/>
          </a:p>
        </p:txBody>
      </p:sp>
      <p:sp>
        <p:nvSpPr>
          <p:cNvPr id="135" name="TextBox 134"/>
          <p:cNvSpPr txBox="1"/>
          <p:nvPr/>
        </p:nvSpPr>
        <p:spPr>
          <a:xfrm>
            <a:off x="10485043" y="5908547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"ואתו אדם ורגל בפלגי </a:t>
            </a:r>
            <a:r>
              <a:rPr lang="he-IL" dirty="0" err="1" smtClean="0"/>
              <a:t>דינא</a:t>
            </a:r>
            <a:r>
              <a:rPr lang="he-IL" dirty="0" smtClean="0"/>
              <a:t>"</a:t>
            </a:r>
            <a:endParaRPr lang="he-IL" dirty="0"/>
          </a:p>
        </p:txBody>
      </p:sp>
      <p:sp>
        <p:nvSpPr>
          <p:cNvPr id="136" name="TextBox 135"/>
          <p:cNvSpPr txBox="1"/>
          <p:nvPr/>
        </p:nvSpPr>
        <p:spPr>
          <a:xfrm>
            <a:off x="3622765" y="5882175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רגל</a:t>
            </a:r>
            <a:endParaRPr lang="he-IL" sz="2800" b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5280890" y="5848658"/>
            <a:ext cx="1694873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לבור שכן תחילת עשייתו לנזק</a:t>
            </a:r>
            <a:endParaRPr lang="he-IL" sz="1600" dirty="0"/>
          </a:p>
        </p:txBody>
      </p:sp>
      <p:sp>
        <p:nvSpPr>
          <p:cNvPr id="138" name="TextBox 137"/>
          <p:cNvSpPr txBox="1"/>
          <p:nvPr/>
        </p:nvSpPr>
        <p:spPr>
          <a:xfrm>
            <a:off x="6974297" y="5884382"/>
            <a:ext cx="165331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בור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8783320" y="5946524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קרן</a:t>
            </a:r>
            <a:endParaRPr lang="he-IL" dirty="0"/>
          </a:p>
        </p:txBody>
      </p:sp>
      <p:sp>
        <p:nvSpPr>
          <p:cNvPr id="140" name="TextBox 139"/>
          <p:cNvSpPr txBox="1"/>
          <p:nvPr/>
        </p:nvSpPr>
        <p:spPr>
          <a:xfrm>
            <a:off x="65580" y="5818440"/>
            <a:ext cx="16533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</a:t>
            </a:r>
            <a:r>
              <a:rPr lang="he-IL" sz="1600" dirty="0" err="1" smtClean="0"/>
              <a:t>להצד</a:t>
            </a:r>
            <a:r>
              <a:rPr lang="he-IL" sz="1600" dirty="0" smtClean="0"/>
              <a:t> השווה שבהן שכן מועדים מתחילתן</a:t>
            </a:r>
            <a:endParaRPr lang="he-IL" sz="1600" dirty="0"/>
          </a:p>
        </p:txBody>
      </p:sp>
      <p:sp>
        <p:nvSpPr>
          <p:cNvPr id="141" name="TextBox 140"/>
          <p:cNvSpPr txBox="1"/>
          <p:nvPr/>
        </p:nvSpPr>
        <p:spPr>
          <a:xfrm>
            <a:off x="1783544" y="5816215"/>
            <a:ext cx="16533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</a:t>
            </a:r>
            <a:r>
              <a:rPr lang="he-IL" sz="1600" dirty="0"/>
              <a:t>ל</a:t>
            </a:r>
            <a:r>
              <a:rPr lang="he-IL" sz="1600" dirty="0" smtClean="0"/>
              <a:t>אש שמועדת גם למה שאינו ראוי לה</a:t>
            </a:r>
            <a:endParaRPr lang="he-IL" sz="1600" dirty="0"/>
          </a:p>
        </p:txBody>
      </p:sp>
      <p:sp>
        <p:nvSpPr>
          <p:cNvPr id="142" name="מלבן 141"/>
          <p:cNvSpPr/>
          <p:nvPr/>
        </p:nvSpPr>
        <p:spPr>
          <a:xfrm>
            <a:off x="10643954" y="899931"/>
            <a:ext cx="1269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dirty="0"/>
              <a:t>המיקום בדברי רש"י</a:t>
            </a:r>
          </a:p>
        </p:txBody>
      </p:sp>
      <p:sp>
        <p:nvSpPr>
          <p:cNvPr id="48" name="מלבן 47"/>
          <p:cNvSpPr/>
          <p:nvPr/>
        </p:nvSpPr>
        <p:spPr>
          <a:xfrm>
            <a:off x="5280890" y="12063"/>
            <a:ext cx="544929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אָמַר רָבָא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וְכוּלְּהו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ּ כִּי שָׁדֵית בּוֹר </a:t>
            </a:r>
            <a:r>
              <a:rPr lang="he-IL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בֵּינַיְיהו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אָתְיָא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כּוּלְּהו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ּ בַּמֶּה הַצַּד </a:t>
            </a:r>
            <a:endParaRPr lang="he-IL" dirty="0"/>
          </a:p>
        </p:txBody>
      </p:sp>
      <p:sp>
        <p:nvSpPr>
          <p:cNvPr id="49" name="מלבן 48"/>
          <p:cNvSpPr/>
          <p:nvPr/>
        </p:nvSpPr>
        <p:spPr>
          <a:xfrm>
            <a:off x="6540403" y="388207"/>
            <a:ext cx="42656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רש"י מפרט את כל הלימודים לפי שיטת רבא</a:t>
            </a:r>
            <a:endParaRPr lang="he-IL" dirty="0"/>
          </a:p>
        </p:txBody>
      </p:sp>
      <p:sp>
        <p:nvSpPr>
          <p:cNvPr id="51" name="TextBox 50"/>
          <p:cNvSpPr txBox="1"/>
          <p:nvPr/>
        </p:nvSpPr>
        <p:spPr>
          <a:xfrm>
            <a:off x="10289309" y="67133"/>
            <a:ext cx="1745672" cy="3669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ה' עמ' ב'</a:t>
            </a:r>
            <a:endParaRPr lang="he-IL" dirty="0"/>
          </a:p>
        </p:txBody>
      </p:sp>
      <p:sp>
        <p:nvSpPr>
          <p:cNvPr id="52" name="מלבן 51"/>
          <p:cNvSpPr/>
          <p:nvPr/>
        </p:nvSpPr>
        <p:spPr>
          <a:xfrm>
            <a:off x="117289" y="89029"/>
            <a:ext cx="5091212" cy="461665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r>
              <a:rPr lang="he-IL" sz="1200" dirty="0" smtClean="0"/>
              <a:t>כל </a:t>
            </a:r>
            <a:r>
              <a:rPr lang="he-IL" sz="1200" dirty="0"/>
              <a:t>אבות </a:t>
            </a:r>
            <a:r>
              <a:rPr lang="he-IL" sz="1200" dirty="0" err="1" smtClean="0"/>
              <a:t>הנזיקין</a:t>
            </a:r>
            <a:r>
              <a:rPr lang="he-IL" sz="1200" dirty="0" smtClean="0"/>
              <a:t>,  כאשר </a:t>
            </a:r>
            <a:r>
              <a:rPr lang="he-IL" sz="1200" dirty="0"/>
              <a:t>תטיל בור ביניהם, כלומר, אם תצרף בור עם אב נוסף, </a:t>
            </a:r>
            <a:r>
              <a:rPr lang="he-IL" sz="1200" dirty="0" smtClean="0"/>
              <a:t>ניתן </a:t>
            </a:r>
            <a:r>
              <a:rPr lang="he-IL" sz="1200" dirty="0"/>
              <a:t>ללמוד מהם את החיוב של כל שאר האבות, מהצד השווה שביניהם </a:t>
            </a:r>
          </a:p>
        </p:txBody>
      </p:sp>
    </p:spTree>
    <p:extLst>
      <p:ext uri="{BB962C8B-B14F-4D97-AF65-F5344CB8AC3E}">
        <p14:creationId xmlns:p14="http://schemas.microsoft.com/office/powerpoint/2010/main" val="2612268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5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750"/>
                            </p:stCondLst>
                            <p:childTnLst>
                              <p:par>
                                <p:cTn id="21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75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75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75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5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25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500"/>
                            </p:stCondLst>
                            <p:childTnLst>
                              <p:par>
                                <p:cTn id="6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000"/>
                            </p:stCondLst>
                            <p:childTnLst>
                              <p:par>
                                <p:cTn id="6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850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0"/>
                            </p:stCondLst>
                            <p:childTnLst>
                              <p:par>
                                <p:cTn id="7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1500"/>
                            </p:stCondLst>
                            <p:childTnLst>
                              <p:par>
                                <p:cTn id="7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0"/>
                            </p:stCondLst>
                            <p:childTnLst>
                              <p:par>
                                <p:cTn id="9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500"/>
                            </p:stCondLst>
                            <p:childTnLst>
                              <p:par>
                                <p:cTn id="10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8000"/>
                            </p:stCondLst>
                            <p:childTnLst>
                              <p:par>
                                <p:cTn id="10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500"/>
                            </p:stCondLst>
                            <p:childTnLst>
                              <p:par>
                                <p:cTn id="12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0"/>
                            </p:stCondLst>
                            <p:childTnLst>
                              <p:par>
                                <p:cTn id="12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6500"/>
                            </p:stCondLst>
                            <p:childTnLst>
                              <p:par>
                                <p:cTn id="13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3500"/>
                            </p:stCondLst>
                            <p:childTnLst>
                              <p:par>
                                <p:cTn id="15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0"/>
                            </p:stCondLst>
                            <p:childTnLst>
                              <p:par>
                                <p:cTn id="15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6500"/>
                            </p:stCondLst>
                            <p:childTnLst>
                              <p:par>
                                <p:cTn id="16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8000"/>
                            </p:stCondLst>
                            <p:childTnLst>
                              <p:par>
                                <p:cTn id="16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500"/>
                            </p:stCondLst>
                            <p:childTnLst>
                              <p:par>
                                <p:cTn id="18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0"/>
                            </p:stCondLst>
                            <p:childTnLst>
                              <p:par>
                                <p:cTn id="18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6500"/>
                            </p:stCondLst>
                            <p:childTnLst>
                              <p:par>
                                <p:cTn id="18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8000"/>
                            </p:stCondLst>
                            <p:childTnLst>
                              <p:par>
                                <p:cTn id="19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1" grpId="0"/>
      <p:bldP spid="102" grpId="0"/>
      <p:bldP spid="103" grpId="0"/>
      <p:bldP spid="104" grpId="0"/>
      <p:bldP spid="105" grpId="0"/>
      <p:bldP spid="106" grpId="0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/>
      <p:bldP spid="48" grpId="0" animBg="1"/>
      <p:bldP spid="49" grpId="0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/>
          </p:nvPr>
        </p:nvGraphicFramePr>
        <p:xfrm>
          <a:off x="64654" y="415636"/>
          <a:ext cx="12127346" cy="5985163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1732478">
                  <a:extLst>
                    <a:ext uri="{9D8B030D-6E8A-4147-A177-3AD203B41FA5}">
                      <a16:colId xmlns:a16="http://schemas.microsoft.com/office/drawing/2014/main" val="3711169490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342084651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3338350062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2841932512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114744555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403501398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1504901275"/>
                    </a:ext>
                  </a:extLst>
                </a:gridCol>
              </a:tblGrid>
              <a:tr h="935308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244919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507355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538109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463872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168228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02783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988570" y="523540"/>
            <a:ext cx="8400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smtClean="0"/>
              <a:t>למד</a:t>
            </a:r>
            <a:endParaRPr lang="he-IL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254407" y="559856"/>
            <a:ext cx="14408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מלמד ראשון</a:t>
            </a:r>
            <a:endParaRPr lang="he-IL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77440" y="545681"/>
            <a:ext cx="120072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err="1" smtClean="0"/>
              <a:t>פירכא</a:t>
            </a:r>
            <a:endParaRPr lang="he-IL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95094" y="550217"/>
            <a:ext cx="14408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מלמד שני</a:t>
            </a:r>
            <a:endParaRPr lang="he-IL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035663" y="554318"/>
            <a:ext cx="120072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err="1" smtClean="0"/>
              <a:t>פירכא</a:t>
            </a:r>
            <a:endParaRPr lang="he-IL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25021" y="571775"/>
            <a:ext cx="127208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מסקנה</a:t>
            </a:r>
            <a:endParaRPr lang="he-IL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454443" y="1552526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"ואתו אדם ורגל בפלגי </a:t>
            </a:r>
            <a:r>
              <a:rPr lang="he-IL" dirty="0" err="1" smtClean="0"/>
              <a:t>דינא</a:t>
            </a:r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3626649" y="1646546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אש</a:t>
            </a:r>
            <a:endParaRPr lang="he-IL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239136" y="1614082"/>
            <a:ext cx="1694873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dirty="0" smtClean="0"/>
              <a:t>מה לבור שכן תחילת עשייתו לנזק</a:t>
            </a:r>
            <a:endParaRPr lang="he-IL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011087" y="1614082"/>
            <a:ext cx="165331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בור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49222" y="1563528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אדם, רגל</a:t>
            </a:r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103285" y="1640851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אתו אדם ורגל בפלגי </a:t>
            </a:r>
            <a:r>
              <a:rPr lang="he-IL" dirty="0" err="1" smtClean="0"/>
              <a:t>דינא</a:t>
            </a:r>
            <a:r>
              <a:rPr lang="he-IL" dirty="0" smtClean="0"/>
              <a:t> מאש</a:t>
            </a:r>
            <a:endParaRPr lang="he-IL" dirty="0"/>
          </a:p>
        </p:txBody>
      </p:sp>
      <p:sp>
        <p:nvSpPr>
          <p:cNvPr id="15" name="TextBox 14"/>
          <p:cNvSpPr txBox="1"/>
          <p:nvPr/>
        </p:nvSpPr>
        <p:spPr>
          <a:xfrm>
            <a:off x="1922168" y="1642870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[</a:t>
            </a:r>
            <a:r>
              <a:rPr lang="he-IL" dirty="0" err="1" smtClean="0"/>
              <a:t>ליכא</a:t>
            </a:r>
            <a:r>
              <a:rPr lang="he-IL" dirty="0" smtClean="0"/>
              <a:t> </a:t>
            </a:r>
            <a:r>
              <a:rPr lang="he-IL" dirty="0" err="1" smtClean="0"/>
              <a:t>למיפרך</a:t>
            </a:r>
            <a:r>
              <a:rPr lang="he-IL" dirty="0" smtClean="0"/>
              <a:t> מידי]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10474036" y="2479748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"אבל קרן לא </a:t>
            </a:r>
            <a:r>
              <a:rPr lang="he-IL" dirty="0" err="1" smtClean="0"/>
              <a:t>אתיא</a:t>
            </a:r>
            <a:r>
              <a:rPr lang="he-IL" dirty="0" smtClean="0"/>
              <a:t>"</a:t>
            </a:r>
            <a:endParaRPr lang="he-IL" dirty="0"/>
          </a:p>
        </p:txBody>
      </p:sp>
      <p:sp>
        <p:nvSpPr>
          <p:cNvPr id="17" name="TextBox 16"/>
          <p:cNvSpPr txBox="1"/>
          <p:nvPr/>
        </p:nvSpPr>
        <p:spPr>
          <a:xfrm>
            <a:off x="3685577" y="2575555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שן</a:t>
            </a:r>
            <a:endParaRPr lang="he-IL" sz="2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260376" y="2506466"/>
            <a:ext cx="1694873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לבור שכן תחילת עשייתו לנזק</a:t>
            </a:r>
            <a:endParaRPr lang="he-IL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7019903" y="2514000"/>
            <a:ext cx="165331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בור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4031" y="2590944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קרן</a:t>
            </a:r>
            <a:endParaRPr lang="he-IL" dirty="0"/>
          </a:p>
        </p:txBody>
      </p:sp>
      <p:sp>
        <p:nvSpPr>
          <p:cNvPr id="21" name="TextBox 20"/>
          <p:cNvSpPr txBox="1"/>
          <p:nvPr/>
        </p:nvSpPr>
        <p:spPr>
          <a:xfrm>
            <a:off x="147396" y="2655443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לא </a:t>
            </a:r>
            <a:r>
              <a:rPr lang="he-IL" dirty="0" err="1" smtClean="0"/>
              <a:t>אתיא</a:t>
            </a:r>
            <a:r>
              <a:rPr lang="he-IL" dirty="0" smtClean="0"/>
              <a:t> קרן</a:t>
            </a:r>
            <a:endParaRPr lang="he-IL" dirty="0"/>
          </a:p>
        </p:txBody>
      </p:sp>
      <p:sp>
        <p:nvSpPr>
          <p:cNvPr id="22" name="TextBox 21"/>
          <p:cNvSpPr txBox="1"/>
          <p:nvPr/>
        </p:nvSpPr>
        <p:spPr>
          <a:xfrm>
            <a:off x="1841171" y="2468876"/>
            <a:ext cx="165331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מה </a:t>
            </a:r>
            <a:r>
              <a:rPr lang="he-IL" dirty="0" err="1" smtClean="0"/>
              <a:t>להצד</a:t>
            </a:r>
            <a:r>
              <a:rPr lang="he-IL" dirty="0" smtClean="0"/>
              <a:t> השווה בבור ואש שכן מועדים </a:t>
            </a:r>
            <a:r>
              <a:rPr lang="he-IL" dirty="0" err="1" smtClean="0"/>
              <a:t>מתחילן</a:t>
            </a:r>
            <a:endParaRPr lang="he-IL" dirty="0"/>
          </a:p>
        </p:txBody>
      </p:sp>
      <p:sp>
        <p:nvSpPr>
          <p:cNvPr id="23" name="TextBox 22"/>
          <p:cNvSpPr txBox="1"/>
          <p:nvPr/>
        </p:nvSpPr>
        <p:spPr>
          <a:xfrm>
            <a:off x="10474036" y="3468525"/>
            <a:ext cx="16533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"להכי נקט רבא ... מכל תרי </a:t>
            </a:r>
            <a:r>
              <a:rPr lang="he-IL" sz="1600" dirty="0" err="1" smtClean="0"/>
              <a:t>מיניהולא</a:t>
            </a:r>
            <a:r>
              <a:rPr lang="he-IL" sz="1600" dirty="0" smtClean="0"/>
              <a:t> </a:t>
            </a:r>
            <a:r>
              <a:rPr lang="he-IL" sz="1600" dirty="0" err="1" smtClean="0"/>
              <a:t>הוה</a:t>
            </a:r>
            <a:r>
              <a:rPr lang="he-IL" sz="1600" dirty="0" smtClean="0"/>
              <a:t> אתי לא קרן"</a:t>
            </a:r>
            <a:endParaRPr lang="he-IL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3603161" y="3556489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endParaRPr lang="he-IL" sz="2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208501" y="3530081"/>
            <a:ext cx="1694873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</a:t>
            </a:r>
            <a:r>
              <a:rPr lang="he-IL" sz="1600" dirty="0" err="1" smtClean="0"/>
              <a:t>לכולהו</a:t>
            </a:r>
            <a:r>
              <a:rPr lang="he-IL" sz="1600" dirty="0" smtClean="0"/>
              <a:t>, שכן מועדים מתחילתן</a:t>
            </a:r>
            <a:endParaRPr lang="he-IL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6992523" y="3464156"/>
            <a:ext cx="165331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/>
              <a:t>אש, שן (בור), רגל, אדם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93345" y="3650232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קרן</a:t>
            </a:r>
            <a:endParaRPr lang="he-IL" dirty="0"/>
          </a:p>
        </p:txBody>
      </p:sp>
      <p:sp>
        <p:nvSpPr>
          <p:cNvPr id="28" name="TextBox 27"/>
          <p:cNvSpPr txBox="1"/>
          <p:nvPr/>
        </p:nvSpPr>
        <p:spPr>
          <a:xfrm>
            <a:off x="52201" y="3671460"/>
            <a:ext cx="1653310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לא </a:t>
            </a:r>
            <a:r>
              <a:rPr lang="he-IL" sz="1600" dirty="0" err="1" smtClean="0"/>
              <a:t>אתיא</a:t>
            </a:r>
            <a:r>
              <a:rPr lang="he-IL" sz="1600" dirty="0" smtClean="0"/>
              <a:t> קרן</a:t>
            </a:r>
            <a:endParaRPr lang="he-IL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1800706" y="3633433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10516761" y="4607816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"ולא בור"</a:t>
            </a:r>
            <a:endParaRPr lang="he-IL" dirty="0"/>
          </a:p>
        </p:txBody>
      </p:sp>
      <p:sp>
        <p:nvSpPr>
          <p:cNvPr id="31" name="TextBox 30"/>
          <p:cNvSpPr txBox="1"/>
          <p:nvPr/>
        </p:nvSpPr>
        <p:spPr>
          <a:xfrm>
            <a:off x="3622766" y="4530872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endParaRPr lang="he-IL" sz="28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248484" y="4509816"/>
            <a:ext cx="1694873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dirty="0" smtClean="0"/>
              <a:t>מה </a:t>
            </a:r>
            <a:r>
              <a:rPr lang="he-IL" sz="1400" dirty="0" err="1" smtClean="0"/>
              <a:t>לכולהו</a:t>
            </a:r>
            <a:r>
              <a:rPr lang="he-IL" sz="1400" dirty="0" smtClean="0"/>
              <a:t> שכן דרכן לילך ולהזיק</a:t>
            </a:r>
            <a:endParaRPr lang="he-IL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7040035" y="4518270"/>
            <a:ext cx="165331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/>
              <a:t>קרן, אש שן, רגל, אדם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750347" y="4586296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בור</a:t>
            </a:r>
            <a:endParaRPr lang="he-IL" dirty="0"/>
          </a:p>
        </p:txBody>
      </p:sp>
      <p:sp>
        <p:nvSpPr>
          <p:cNvPr id="35" name="TextBox 34"/>
          <p:cNvSpPr txBox="1"/>
          <p:nvPr/>
        </p:nvSpPr>
        <p:spPr>
          <a:xfrm>
            <a:off x="81080" y="4511504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לא אתי בור</a:t>
            </a:r>
            <a:endParaRPr lang="he-IL" dirty="0"/>
          </a:p>
        </p:txBody>
      </p:sp>
      <p:sp>
        <p:nvSpPr>
          <p:cNvPr id="36" name="TextBox 35"/>
          <p:cNvSpPr txBox="1"/>
          <p:nvPr/>
        </p:nvSpPr>
        <p:spPr>
          <a:xfrm>
            <a:off x="1888070" y="4632926"/>
            <a:ext cx="165331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endParaRPr lang="he-IL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10474036" y="5469967"/>
            <a:ext cx="16533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"ואי </a:t>
            </a:r>
            <a:r>
              <a:rPr lang="he-IL" sz="1600" dirty="0" err="1" smtClean="0"/>
              <a:t>קשיא</a:t>
            </a:r>
            <a:r>
              <a:rPr lang="he-IL" sz="1600" dirty="0" smtClean="0"/>
              <a:t> לך </a:t>
            </a:r>
            <a:r>
              <a:rPr lang="he-IL" sz="1600" dirty="0" err="1" smtClean="0"/>
              <a:t>לימא</a:t>
            </a:r>
            <a:r>
              <a:rPr lang="he-IL" sz="1600" dirty="0" smtClean="0"/>
              <a:t> כי שדית קרן ... דאי נקט או רגל"</a:t>
            </a:r>
            <a:endParaRPr lang="he-IL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3622765" y="5503484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רגל</a:t>
            </a:r>
            <a:endParaRPr lang="he-IL" sz="28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280890" y="5469967"/>
            <a:ext cx="1694873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לקרן, שכן כוונתו להזיק</a:t>
            </a:r>
            <a:endParaRPr lang="he-IL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6974297" y="5505691"/>
            <a:ext cx="165331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קרן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783320" y="5567833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שן, אדם</a:t>
            </a:r>
            <a:endParaRPr lang="he-IL" dirty="0"/>
          </a:p>
        </p:txBody>
      </p:sp>
      <p:sp>
        <p:nvSpPr>
          <p:cNvPr id="42" name="TextBox 41"/>
          <p:cNvSpPr txBox="1"/>
          <p:nvPr/>
        </p:nvSpPr>
        <p:spPr>
          <a:xfrm>
            <a:off x="33675" y="5346856"/>
            <a:ext cx="1653310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אתו שן ואדם בצד השווה, דקרן ורגל: וכן שן ורגל מקרן ואדם מקרן ושן</a:t>
            </a:r>
            <a:endParaRPr lang="he-IL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83544" y="5437524"/>
            <a:ext cx="165331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לרגל שהיזו מצוי</a:t>
            </a:r>
            <a:endParaRPr lang="he-IL" sz="1600" dirty="0"/>
          </a:p>
        </p:txBody>
      </p:sp>
      <p:sp>
        <p:nvSpPr>
          <p:cNvPr id="44" name="מלבן 43"/>
          <p:cNvSpPr/>
          <p:nvPr/>
        </p:nvSpPr>
        <p:spPr>
          <a:xfrm>
            <a:off x="10643954" y="521240"/>
            <a:ext cx="1269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dirty="0"/>
              <a:t>המיקום בדברי רש"י</a:t>
            </a:r>
          </a:p>
        </p:txBody>
      </p:sp>
    </p:spTree>
    <p:extLst>
      <p:ext uri="{BB962C8B-B14F-4D97-AF65-F5344CB8AC3E}">
        <p14:creationId xmlns:p14="http://schemas.microsoft.com/office/powerpoint/2010/main" val="1446015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25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75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5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500"/>
                            </p:stCondLst>
                            <p:childTnLst>
                              <p:par>
                                <p:cTn id="5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0"/>
                            </p:stCondLst>
                            <p:childTnLst>
                              <p:par>
                                <p:cTn id="8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500"/>
                            </p:stCondLst>
                            <p:childTnLst>
                              <p:par>
                                <p:cTn id="8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500"/>
                            </p:stCondLst>
                            <p:childTnLst>
                              <p:par>
                                <p:cTn id="11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1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500"/>
                            </p:stCondLst>
                            <p:childTnLst>
                              <p:par>
                                <p:cTn id="13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0"/>
                            </p:stCondLst>
                            <p:childTnLst>
                              <p:par>
                                <p:cTn id="14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6500"/>
                            </p:stCondLst>
                            <p:childTnLst>
                              <p:par>
                                <p:cTn id="14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8000"/>
                            </p:stCondLst>
                            <p:childTnLst>
                              <p:par>
                                <p:cTn id="14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500"/>
                            </p:stCondLst>
                            <p:childTnLst>
                              <p:par>
                                <p:cTn id="16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0"/>
                            </p:stCondLst>
                            <p:childTnLst>
                              <p:par>
                                <p:cTn id="16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6500"/>
                            </p:stCondLst>
                            <p:childTnLst>
                              <p:par>
                                <p:cTn id="17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/>
          </p:nvPr>
        </p:nvGraphicFramePr>
        <p:xfrm>
          <a:off x="69610" y="457384"/>
          <a:ext cx="12127346" cy="5985163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1732478">
                  <a:extLst>
                    <a:ext uri="{9D8B030D-6E8A-4147-A177-3AD203B41FA5}">
                      <a16:colId xmlns:a16="http://schemas.microsoft.com/office/drawing/2014/main" val="3711169490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342084651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3338350062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2841932512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114744555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403501398"/>
                    </a:ext>
                  </a:extLst>
                </a:gridCol>
                <a:gridCol w="1732478">
                  <a:extLst>
                    <a:ext uri="{9D8B030D-6E8A-4147-A177-3AD203B41FA5}">
                      <a16:colId xmlns:a16="http://schemas.microsoft.com/office/drawing/2014/main" val="1504901275"/>
                    </a:ext>
                  </a:extLst>
                </a:gridCol>
              </a:tblGrid>
              <a:tr h="935308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244919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507355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538109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463872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168228"/>
                  </a:ext>
                </a:extLst>
              </a:tr>
              <a:tr h="100997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02783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954895" y="542013"/>
            <a:ext cx="8400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smtClean="0"/>
              <a:t>למד</a:t>
            </a:r>
            <a:endParaRPr lang="he-IL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220732" y="578329"/>
            <a:ext cx="14408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מלמד ראשון</a:t>
            </a:r>
            <a:endParaRPr lang="he-IL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43765" y="564154"/>
            <a:ext cx="120072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err="1" smtClean="0"/>
              <a:t>פירכא</a:t>
            </a:r>
            <a:endParaRPr lang="he-IL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61419" y="568690"/>
            <a:ext cx="14408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מלמד שני</a:t>
            </a:r>
            <a:endParaRPr lang="he-IL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001988" y="572791"/>
            <a:ext cx="120072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err="1" smtClean="0"/>
              <a:t>פירכא</a:t>
            </a:r>
            <a:endParaRPr lang="he-IL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91346" y="590248"/>
            <a:ext cx="127208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מסקנה</a:t>
            </a:r>
            <a:endParaRPr lang="he-IL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420768" y="1570999"/>
            <a:ext cx="16533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""ודאי נקט ... בהדי קרן – לא </a:t>
            </a:r>
            <a:r>
              <a:rPr lang="he-IL" sz="1600" dirty="0" err="1" smtClean="0"/>
              <a:t>אתיא</a:t>
            </a:r>
            <a:r>
              <a:rPr lang="he-IL" sz="1600" dirty="0" smtClean="0"/>
              <a:t> אש"</a:t>
            </a:r>
            <a:endParaRPr lang="he-IL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592974" y="1665019"/>
            <a:ext cx="1510145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/>
              <a:t>רגל, שן, אדם</a:t>
            </a:r>
            <a:endParaRPr lang="he-IL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205461" y="1632555"/>
            <a:ext cx="1694873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dirty="0" smtClean="0"/>
              <a:t>מה לקרן </a:t>
            </a:r>
            <a:r>
              <a:rPr lang="he-IL" sz="1400" dirty="0" smtClean="0"/>
              <a:t>שכן כוונתו </a:t>
            </a:r>
            <a:r>
              <a:rPr lang="he-IL" sz="1400" dirty="0" smtClean="0"/>
              <a:t>להזיק</a:t>
            </a:r>
            <a:endParaRPr lang="he-IL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6977412" y="1632555"/>
            <a:ext cx="165331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קרן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15547" y="1582001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אש</a:t>
            </a:r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69610" y="1659324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לא </a:t>
            </a:r>
            <a:r>
              <a:rPr lang="he-IL" dirty="0" err="1" smtClean="0"/>
              <a:t>אתיא</a:t>
            </a:r>
            <a:r>
              <a:rPr lang="he-IL" dirty="0" smtClean="0"/>
              <a:t> מקרן ומחד </a:t>
            </a:r>
            <a:r>
              <a:rPr lang="he-IL" dirty="0" err="1" smtClean="0"/>
              <a:t>מהנך</a:t>
            </a:r>
            <a:endParaRPr lang="he-IL" dirty="0"/>
          </a:p>
        </p:txBody>
      </p:sp>
      <p:sp>
        <p:nvSpPr>
          <p:cNvPr id="15" name="TextBox 14"/>
          <p:cNvSpPr txBox="1"/>
          <p:nvPr/>
        </p:nvSpPr>
        <p:spPr>
          <a:xfrm>
            <a:off x="1814014" y="1432500"/>
            <a:ext cx="165331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מה </a:t>
            </a:r>
            <a:r>
              <a:rPr lang="he-IL" dirty="0" err="1" smtClean="0"/>
              <a:t>להצד</a:t>
            </a:r>
            <a:r>
              <a:rPr lang="he-IL" dirty="0" smtClean="0"/>
              <a:t> השווה שבהם שיש בהם רוח חיים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10440361" y="2498221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"וכן בור </a:t>
            </a:r>
            <a:r>
              <a:rPr lang="he-IL" dirty="0" err="1" smtClean="0"/>
              <a:t>נמי</a:t>
            </a:r>
            <a:r>
              <a:rPr lang="he-IL" dirty="0" smtClean="0"/>
              <a:t> לא </a:t>
            </a:r>
            <a:r>
              <a:rPr lang="he-IL" dirty="0" err="1" smtClean="0"/>
              <a:t>אתיא</a:t>
            </a:r>
            <a:r>
              <a:rPr lang="he-IL" dirty="0" smtClean="0"/>
              <a:t>"</a:t>
            </a:r>
            <a:endParaRPr lang="he-IL" dirty="0"/>
          </a:p>
        </p:txBody>
      </p:sp>
      <p:sp>
        <p:nvSpPr>
          <p:cNvPr id="17" name="TextBox 16"/>
          <p:cNvSpPr txBox="1"/>
          <p:nvPr/>
        </p:nvSpPr>
        <p:spPr>
          <a:xfrm>
            <a:off x="3651902" y="2594028"/>
            <a:ext cx="1510145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000" dirty="0"/>
              <a:t>רגל, שן, אדם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26701" y="2524939"/>
            <a:ext cx="1694873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/>
              <a:t>מה לקרן </a:t>
            </a:r>
            <a:r>
              <a:rPr lang="he-IL" sz="1600" dirty="0" smtClean="0"/>
              <a:t>שכן </a:t>
            </a:r>
            <a:r>
              <a:rPr lang="he-IL" sz="1600" dirty="0"/>
              <a:t>כוונתו להזיק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86228" y="2532473"/>
            <a:ext cx="165331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/>
              <a:t>קרן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50356" y="2609417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בור</a:t>
            </a:r>
            <a:endParaRPr lang="he-IL" dirty="0"/>
          </a:p>
        </p:txBody>
      </p:sp>
      <p:sp>
        <p:nvSpPr>
          <p:cNvPr id="21" name="TextBox 20"/>
          <p:cNvSpPr txBox="1"/>
          <p:nvPr/>
        </p:nvSpPr>
        <p:spPr>
          <a:xfrm>
            <a:off x="103493" y="2430891"/>
            <a:ext cx="165331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לא אתי בור מקרן ומחד </a:t>
            </a:r>
            <a:r>
              <a:rPr lang="he-IL" dirty="0" err="1" smtClean="0"/>
              <a:t>מהנך</a:t>
            </a:r>
            <a:endParaRPr lang="he-IL" dirty="0"/>
          </a:p>
        </p:txBody>
      </p:sp>
      <p:sp>
        <p:nvSpPr>
          <p:cNvPr id="22" name="TextBox 21"/>
          <p:cNvSpPr txBox="1"/>
          <p:nvPr/>
        </p:nvSpPr>
        <p:spPr>
          <a:xfrm>
            <a:off x="1806826" y="2430891"/>
            <a:ext cx="165331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מה </a:t>
            </a:r>
            <a:r>
              <a:rPr lang="he-IL" dirty="0" err="1" smtClean="0"/>
              <a:t>להצד</a:t>
            </a:r>
            <a:r>
              <a:rPr lang="he-IL" dirty="0" smtClean="0"/>
              <a:t> השווה שבהם שדרכם לילך להזיק</a:t>
            </a:r>
            <a:endParaRPr lang="he-IL" dirty="0"/>
          </a:p>
        </p:txBody>
      </p:sp>
      <p:sp>
        <p:nvSpPr>
          <p:cNvPr id="23" name="TextBox 22"/>
          <p:cNvSpPr txBox="1"/>
          <p:nvPr/>
        </p:nvSpPr>
        <p:spPr>
          <a:xfrm>
            <a:off x="10440361" y="3486998"/>
            <a:ext cx="165331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"ואי נקט אש, בהדי קרן"</a:t>
            </a:r>
            <a:endParaRPr lang="he-IL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3569486" y="3574962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אש</a:t>
            </a:r>
            <a:endParaRPr lang="he-IL" sz="2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266144" y="3571626"/>
            <a:ext cx="1694873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/>
              <a:t>מה לקרן </a:t>
            </a:r>
            <a:r>
              <a:rPr lang="he-IL" sz="1600" dirty="0" smtClean="0"/>
              <a:t>שכן </a:t>
            </a:r>
            <a:r>
              <a:rPr lang="he-IL" sz="1600" dirty="0"/>
              <a:t>כוונתו להזיק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58848" y="3482629"/>
            <a:ext cx="1653310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/>
              <a:t>קרן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59670" y="3668705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רגל, אדם</a:t>
            </a:r>
            <a:endParaRPr lang="he-IL" dirty="0"/>
          </a:p>
        </p:txBody>
      </p:sp>
      <p:sp>
        <p:nvSpPr>
          <p:cNvPr id="28" name="TextBox 27"/>
          <p:cNvSpPr txBox="1"/>
          <p:nvPr/>
        </p:nvSpPr>
        <p:spPr>
          <a:xfrm>
            <a:off x="73585" y="3498801"/>
            <a:ext cx="16533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אתו אדם ורגל בפלגי </a:t>
            </a:r>
            <a:r>
              <a:rPr lang="he-IL" sz="1600" dirty="0" err="1" smtClean="0"/>
              <a:t>דינא</a:t>
            </a:r>
            <a:r>
              <a:rPr lang="he-IL" sz="1600" dirty="0" smtClean="0"/>
              <a:t> מאדש (</a:t>
            </a:r>
            <a:r>
              <a:rPr lang="he-IL" sz="1600" dirty="0" err="1" smtClean="0"/>
              <a:t>כדלעיל</a:t>
            </a:r>
            <a:r>
              <a:rPr lang="he-IL" sz="1600" dirty="0" smtClean="0"/>
              <a:t>)</a:t>
            </a:r>
            <a:endParaRPr lang="he-IL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1767031" y="3651906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/>
              <a:t>[ליכא למיפרך מידי]</a:t>
            </a:r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10483086" y="4626289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"לא </a:t>
            </a:r>
            <a:r>
              <a:rPr lang="he-IL" dirty="0" err="1" smtClean="0"/>
              <a:t>אתיא</a:t>
            </a:r>
            <a:r>
              <a:rPr lang="he-IL" dirty="0" smtClean="0"/>
              <a:t> שן ובור </a:t>
            </a:r>
            <a:r>
              <a:rPr lang="he-IL" dirty="0" err="1" smtClean="0"/>
              <a:t>מינייהו</a:t>
            </a:r>
            <a:r>
              <a:rPr lang="he-IL" dirty="0" smtClean="0"/>
              <a:t>"</a:t>
            </a:r>
            <a:endParaRPr lang="he-IL" dirty="0"/>
          </a:p>
        </p:txBody>
      </p:sp>
      <p:sp>
        <p:nvSpPr>
          <p:cNvPr id="31" name="TextBox 30"/>
          <p:cNvSpPr txBox="1"/>
          <p:nvPr/>
        </p:nvSpPr>
        <p:spPr>
          <a:xfrm>
            <a:off x="3589091" y="4549345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אש</a:t>
            </a:r>
            <a:endParaRPr lang="he-IL" sz="28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214809" y="4528289"/>
            <a:ext cx="1694873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dirty="0"/>
              <a:t>מה לקרן </a:t>
            </a:r>
            <a:r>
              <a:rPr lang="he-IL" sz="1400" dirty="0" smtClean="0"/>
              <a:t>שכן </a:t>
            </a:r>
            <a:r>
              <a:rPr lang="he-IL" sz="1400" dirty="0"/>
              <a:t>כוונתו להזיק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06360" y="4536743"/>
            <a:ext cx="1653310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/>
              <a:t>קרן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716672" y="4604769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שן, (בור)</a:t>
            </a:r>
            <a:endParaRPr lang="he-IL" dirty="0"/>
          </a:p>
        </p:txBody>
      </p:sp>
      <p:sp>
        <p:nvSpPr>
          <p:cNvPr id="35" name="TextBox 34"/>
          <p:cNvSpPr txBox="1"/>
          <p:nvPr/>
        </p:nvSpPr>
        <p:spPr>
          <a:xfrm>
            <a:off x="47405" y="4529977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לא אתו שן ובור מקרן ואש</a:t>
            </a:r>
            <a:endParaRPr lang="he-IL" dirty="0"/>
          </a:p>
        </p:txBody>
      </p:sp>
      <p:sp>
        <p:nvSpPr>
          <p:cNvPr id="36" name="TextBox 35"/>
          <p:cNvSpPr txBox="1"/>
          <p:nvPr/>
        </p:nvSpPr>
        <p:spPr>
          <a:xfrm>
            <a:off x="1806826" y="4461618"/>
            <a:ext cx="16533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</a:t>
            </a:r>
            <a:r>
              <a:rPr lang="he-IL" sz="1600" dirty="0" err="1" smtClean="0"/>
              <a:t>להנך</a:t>
            </a:r>
            <a:r>
              <a:rPr lang="he-IL" sz="1600" dirty="0" smtClean="0"/>
              <a:t> שמועדים גם למה שאינו ראוי </a:t>
            </a:r>
            <a:r>
              <a:rPr lang="he-IL" sz="1600" dirty="0" err="1" smtClean="0"/>
              <a:t>להםפ</a:t>
            </a:r>
            <a:endParaRPr lang="he-IL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10440361" y="5488440"/>
            <a:ext cx="16533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"ובור </a:t>
            </a:r>
            <a:r>
              <a:rPr lang="he-IL" dirty="0" err="1" smtClean="0"/>
              <a:t>נמי</a:t>
            </a:r>
            <a:r>
              <a:rPr lang="he-IL" dirty="0" smtClean="0"/>
              <a:t> לא </a:t>
            </a:r>
            <a:r>
              <a:rPr lang="he-IL" dirty="0" err="1" smtClean="0"/>
              <a:t>אתיא</a:t>
            </a:r>
            <a:r>
              <a:rPr lang="he-IL" dirty="0" smtClean="0"/>
              <a:t> </a:t>
            </a:r>
            <a:r>
              <a:rPr lang="he-IL" dirty="0" err="1" smtClean="0"/>
              <a:t>מנייהו</a:t>
            </a:r>
            <a:r>
              <a:rPr lang="he-IL" dirty="0" smtClean="0"/>
              <a:t>"</a:t>
            </a:r>
            <a:endParaRPr lang="he-IL" dirty="0"/>
          </a:p>
        </p:txBody>
      </p:sp>
      <p:sp>
        <p:nvSpPr>
          <p:cNvPr id="38" name="TextBox 37"/>
          <p:cNvSpPr txBox="1"/>
          <p:nvPr/>
        </p:nvSpPr>
        <p:spPr>
          <a:xfrm>
            <a:off x="3589090" y="5521957"/>
            <a:ext cx="151014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אש</a:t>
            </a:r>
            <a:endParaRPr lang="he-IL" sz="28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247215" y="5488440"/>
            <a:ext cx="1694873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/>
              <a:t>מה לקרן </a:t>
            </a:r>
            <a:r>
              <a:rPr lang="he-IL" sz="1600" dirty="0" smtClean="0"/>
              <a:t>שכן </a:t>
            </a:r>
            <a:r>
              <a:rPr lang="he-IL" sz="1600" dirty="0"/>
              <a:t>כוונתו להזיק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0622" y="5524164"/>
            <a:ext cx="165331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/>
              <a:t>קרן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749645" y="5586306"/>
            <a:ext cx="165331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בור</a:t>
            </a:r>
            <a:endParaRPr lang="he-IL" dirty="0"/>
          </a:p>
        </p:txBody>
      </p:sp>
      <p:sp>
        <p:nvSpPr>
          <p:cNvPr id="42" name="TextBox 41"/>
          <p:cNvSpPr txBox="1"/>
          <p:nvPr/>
        </p:nvSpPr>
        <p:spPr>
          <a:xfrm>
            <a:off x="64906" y="5603015"/>
            <a:ext cx="165331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לא אתו בור מקרן ואש</a:t>
            </a:r>
            <a:endParaRPr lang="he-IL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75696" y="5554947"/>
            <a:ext cx="165331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מה </a:t>
            </a:r>
            <a:r>
              <a:rPr lang="he-IL" sz="1600" dirty="0" err="1" smtClean="0"/>
              <a:t>להנך</a:t>
            </a:r>
            <a:r>
              <a:rPr lang="he-IL" sz="1600" dirty="0" smtClean="0"/>
              <a:t> שדרכן לילך ולהזיק</a:t>
            </a:r>
            <a:endParaRPr lang="he-IL" sz="1600" dirty="0"/>
          </a:p>
        </p:txBody>
      </p:sp>
      <p:sp>
        <p:nvSpPr>
          <p:cNvPr id="44" name="מלבן 43"/>
          <p:cNvSpPr/>
          <p:nvPr/>
        </p:nvSpPr>
        <p:spPr>
          <a:xfrm>
            <a:off x="10610279" y="539713"/>
            <a:ext cx="1269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dirty="0"/>
              <a:t>המיקום בדברי רש"י</a:t>
            </a:r>
          </a:p>
        </p:txBody>
      </p:sp>
    </p:spTree>
    <p:extLst>
      <p:ext uri="{BB962C8B-B14F-4D97-AF65-F5344CB8AC3E}">
        <p14:creationId xmlns:p14="http://schemas.microsoft.com/office/powerpoint/2010/main" val="394057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75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25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5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500"/>
                            </p:stCondLst>
                            <p:childTnLst>
                              <p:par>
                                <p:cTn id="6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0"/>
                            </p:stCondLst>
                            <p:childTnLst>
                              <p:par>
                                <p:cTn id="8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500"/>
                            </p:stCondLst>
                            <p:childTnLst>
                              <p:par>
                                <p:cTn id="8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500"/>
                            </p:stCondLst>
                            <p:childTnLst>
                              <p:par>
                                <p:cTn id="11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1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500"/>
                            </p:stCondLst>
                            <p:childTnLst>
                              <p:par>
                                <p:cTn id="13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0"/>
                            </p:stCondLst>
                            <p:childTnLst>
                              <p:par>
                                <p:cTn id="14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6500"/>
                            </p:stCondLst>
                            <p:childTnLst>
                              <p:par>
                                <p:cTn id="14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8000"/>
                            </p:stCondLst>
                            <p:childTnLst>
                              <p:par>
                                <p:cTn id="14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500"/>
                            </p:stCondLst>
                            <p:childTnLst>
                              <p:par>
                                <p:cTn id="16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0"/>
                            </p:stCondLst>
                            <p:childTnLst>
                              <p:par>
                                <p:cTn id="16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6500"/>
                            </p:stCondLst>
                            <p:childTnLst>
                              <p:par>
                                <p:cTn id="17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758</Words>
  <Application>Microsoft Office PowerPoint</Application>
  <PresentationFormat>מסך רחב</PresentationFormat>
  <Paragraphs>155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2</cp:revision>
  <dcterms:created xsi:type="dcterms:W3CDTF">2023-07-30T06:56:28Z</dcterms:created>
  <dcterms:modified xsi:type="dcterms:W3CDTF">2023-07-30T08:45:32Z</dcterms:modified>
</cp:coreProperties>
</file>