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7" r:id="rId2"/>
    <p:sldId id="259" r:id="rId3"/>
    <p:sldId id="260" r:id="rId4"/>
    <p:sldId id="261" r:id="rId5"/>
    <p:sldId id="262" r:id="rId6"/>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5" autoAdjust="0"/>
    <p:restoredTop sz="94660"/>
  </p:normalViewPr>
  <p:slideViewPr>
    <p:cSldViewPr snapToGrid="0">
      <p:cViewPr varScale="1">
        <p:scale>
          <a:sx n="83" d="100"/>
          <a:sy n="83" d="100"/>
        </p:scale>
        <p:origin x="686"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1524000" y="1122363"/>
            <a:ext cx="9144000" cy="2387600"/>
          </a:xfrm>
        </p:spPr>
        <p:txBody>
          <a:bodyPr anchor="b"/>
          <a:lstStyle>
            <a:lvl1pPr algn="ctr">
              <a:defRPr sz="6000"/>
            </a:lvl1p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1373085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18891985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8724900" y="365125"/>
            <a:ext cx="2628900" cy="5811838"/>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838200" y="365125"/>
            <a:ext cx="7734300" cy="5811838"/>
          </a:xfrm>
        </p:spPr>
        <p:txBody>
          <a:bodyPr vert="eaVert"/>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1736844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3072083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831850" y="1709738"/>
            <a:ext cx="10515600" cy="2852737"/>
          </a:xfrm>
        </p:spPr>
        <p:txBody>
          <a:bodyPr anchor="b"/>
          <a:lstStyle>
            <a:lvl1pPr>
              <a:defRPr sz="6000"/>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e-IL" smtClean="0"/>
              <a:t>ערוך סגנונות טקסט של תבנית בסיס</a:t>
            </a:r>
          </a:p>
        </p:txBody>
      </p:sp>
      <p:sp>
        <p:nvSpPr>
          <p:cNvPr id="4" name="מציין מיקום של תאריך 3"/>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1568773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838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6172200" y="1825625"/>
            <a:ext cx="5181600" cy="435133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1476094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365125"/>
            <a:ext cx="10515600" cy="1325563"/>
          </a:xfrm>
        </p:spPr>
        <p:txBody>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4" name="מציין מיקום תוכן 3"/>
          <p:cNvSpPr>
            <a:spLocks noGrp="1"/>
          </p:cNvSpPr>
          <p:nvPr>
            <p:ph sz="half" idx="2"/>
          </p:nvPr>
        </p:nvSpPr>
        <p:spPr>
          <a:xfrm>
            <a:off x="839788" y="2505075"/>
            <a:ext cx="5157787"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ערוך סגנונות טקסט של תבנית בסיס</a:t>
            </a:r>
          </a:p>
        </p:txBody>
      </p:sp>
      <p:sp>
        <p:nvSpPr>
          <p:cNvPr id="6" name="מציין מיקום תוכן 5"/>
          <p:cNvSpPr>
            <a:spLocks noGrp="1"/>
          </p:cNvSpPr>
          <p:nvPr>
            <p:ph sz="quarter" idx="4"/>
          </p:nvPr>
        </p:nvSpPr>
        <p:spPr>
          <a:xfrm>
            <a:off x="6172200" y="2505075"/>
            <a:ext cx="5183188" cy="3684588"/>
          </a:xfrm>
        </p:spPr>
        <p:txBody>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412340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2124832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2495859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2648036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839788" y="457200"/>
            <a:ext cx="3932237" cy="1600200"/>
          </a:xfrm>
        </p:spPr>
        <p:txBody>
          <a:bodyPr anchor="b"/>
          <a:lstStyle>
            <a:lvl1pPr>
              <a:defRPr sz="3200"/>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e-IL" smtClean="0"/>
              <a:t>ערוך סגנונות טקסט של תבנית בסיס</a:t>
            </a:r>
          </a:p>
        </p:txBody>
      </p:sp>
      <p:sp>
        <p:nvSpPr>
          <p:cNvPr id="5" name="מציין מיקום של תאריך 4"/>
          <p:cNvSpPr>
            <a:spLocks noGrp="1"/>
          </p:cNvSpPr>
          <p:nvPr>
            <p:ph type="dt" sz="half" idx="10"/>
          </p:nvPr>
        </p:nvSpPr>
        <p:spPr/>
        <p:txBody>
          <a:bodyPr/>
          <a:lstStyle/>
          <a:p>
            <a:fld id="{C0ACD0ED-8379-454E-9AE7-94970DCBE82A}" type="datetimeFigureOut">
              <a:rPr lang="he-IL" smtClean="0"/>
              <a:t>י"ט/אב/תשפ"ג</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A4517991-8BD9-4FA0-9746-FEA068472C64}" type="slidenum">
              <a:rPr lang="he-IL" smtClean="0"/>
              <a:t>‹#›</a:t>
            </a:fld>
            <a:endParaRPr lang="he-IL"/>
          </a:p>
        </p:txBody>
      </p:sp>
    </p:spTree>
    <p:extLst>
      <p:ext uri="{BB962C8B-B14F-4D97-AF65-F5344CB8AC3E}">
        <p14:creationId xmlns:p14="http://schemas.microsoft.com/office/powerpoint/2010/main" val="18303849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he-IL" smtClean="0"/>
              <a:t>ערוך סגנונות טקסט של תבנית בסיס</a:t>
            </a:r>
          </a:p>
          <a:p>
            <a:pPr lvl="1"/>
            <a:r>
              <a:rPr lang="he-IL" smtClean="0"/>
              <a:t>רמה שניה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C0ACD0ED-8379-454E-9AE7-94970DCBE82A}" type="datetimeFigureOut">
              <a:rPr lang="he-IL" smtClean="0"/>
              <a:t>י"ט/אב/תשפ"ג</a:t>
            </a:fld>
            <a:endParaRPr lang="he-IL"/>
          </a:p>
        </p:txBody>
      </p:sp>
      <p:sp>
        <p:nvSpPr>
          <p:cNvPr id="5" name="מציין מיקום של כותרת תחתונה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A4517991-8BD9-4FA0-9746-FEA068472C64}" type="slidenum">
              <a:rPr lang="he-IL" smtClean="0"/>
              <a:t>‹#›</a:t>
            </a:fld>
            <a:endParaRPr lang="he-IL"/>
          </a:p>
        </p:txBody>
      </p:sp>
    </p:spTree>
    <p:extLst>
      <p:ext uri="{BB962C8B-B14F-4D97-AF65-F5344CB8AC3E}">
        <p14:creationId xmlns:p14="http://schemas.microsoft.com/office/powerpoint/2010/main" val="42707827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izakrossler@gmail.com"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1200727" y="78654"/>
            <a:ext cx="9144000" cy="2387600"/>
          </a:xfrm>
        </p:spPr>
        <p:txBody>
          <a:bodyPr/>
          <a:lstStyle/>
          <a:p>
            <a:r>
              <a:rPr lang="he-IL" dirty="0" smtClean="0"/>
              <a:t>בבא קמא</a:t>
            </a:r>
            <a:br>
              <a:rPr lang="he-IL" dirty="0" smtClean="0"/>
            </a:br>
            <a:r>
              <a:rPr lang="he-IL" smtClean="0"/>
              <a:t>נושאים מרכזיים  בדף </a:t>
            </a:r>
            <a:r>
              <a:rPr lang="he-IL" dirty="0" smtClean="0"/>
              <a:t>ג'</a:t>
            </a:r>
            <a:endParaRPr lang="he-IL" dirty="0"/>
          </a:p>
        </p:txBody>
      </p:sp>
      <p:sp>
        <p:nvSpPr>
          <p:cNvPr id="3" name="כותרת משנה 2"/>
          <p:cNvSpPr>
            <a:spLocks noGrp="1"/>
          </p:cNvSpPr>
          <p:nvPr>
            <p:ph type="subTitle" idx="1"/>
          </p:nvPr>
        </p:nvSpPr>
        <p:spPr/>
        <p:txBody>
          <a:bodyPr/>
          <a:lstStyle/>
          <a:p>
            <a:r>
              <a:rPr lang="he-IL" dirty="0" smtClean="0"/>
              <a:t>יצחק רסלר</a:t>
            </a:r>
          </a:p>
          <a:p>
            <a:r>
              <a:rPr lang="en-US" dirty="0" smtClean="0">
                <a:hlinkClick r:id="rId2"/>
              </a:rPr>
              <a:t>izakrossler@gmail.com</a:t>
            </a:r>
            <a:endParaRPr lang="he-IL" dirty="0" smtClean="0"/>
          </a:p>
          <a:p>
            <a:endParaRPr lang="he-IL" dirty="0"/>
          </a:p>
        </p:txBody>
      </p:sp>
    </p:spTree>
    <p:extLst>
      <p:ext uri="{BB962C8B-B14F-4D97-AF65-F5344CB8AC3E}">
        <p14:creationId xmlns:p14="http://schemas.microsoft.com/office/powerpoint/2010/main" val="42297186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מלבן 3"/>
          <p:cNvSpPr/>
          <p:nvPr/>
        </p:nvSpPr>
        <p:spPr>
          <a:xfrm>
            <a:off x="5791200" y="498763"/>
            <a:ext cx="4757393" cy="1938992"/>
          </a:xfrm>
          <a:prstGeom prst="rect">
            <a:avLst/>
          </a:prstGeom>
        </p:spPr>
        <p:txBody>
          <a:bodyPr wrap="square">
            <a:spAutoFit/>
          </a:bodyPr>
          <a:lstStyle/>
          <a:p>
            <a:r>
              <a:rPr lang="he-IL" dirty="0"/>
              <a:t>בחינת הפסוק </a:t>
            </a:r>
            <a:r>
              <a:rPr lang="he-IL" dirty="0" smtClean="0"/>
              <a:t>ב שמות </a:t>
            </a:r>
            <a:r>
              <a:rPr lang="he-IL" dirty="0"/>
              <a:t>פרק </a:t>
            </a:r>
            <a:r>
              <a:rPr lang="he-IL" dirty="0" err="1"/>
              <a:t>כב</a:t>
            </a:r>
            <a:r>
              <a:rPr lang="he-IL" dirty="0"/>
              <a:t> פסוק ד</a:t>
            </a:r>
          </a:p>
          <a:p>
            <a:r>
              <a:rPr lang="he-IL" sz="2400" b="1" dirty="0" smtClean="0">
                <a:solidFill>
                  <a:schemeClr val="tx2">
                    <a:lumMod val="20000"/>
                    <a:lumOff val="80000"/>
                  </a:schemeClr>
                </a:solidFill>
              </a:rPr>
              <a:t> </a:t>
            </a:r>
            <a:r>
              <a:rPr lang="he-IL" sz="2400" b="1" dirty="0">
                <a:solidFill>
                  <a:schemeClr val="accent5">
                    <a:lumMod val="75000"/>
                  </a:schemeClr>
                </a:solidFill>
              </a:rPr>
              <a:t>וְשִׁלַּח֙</a:t>
            </a:r>
            <a:r>
              <a:rPr lang="he-IL" sz="2400" b="1" dirty="0">
                <a:solidFill>
                  <a:schemeClr val="tx2">
                    <a:lumMod val="20000"/>
                    <a:lumOff val="80000"/>
                  </a:schemeClr>
                </a:solidFill>
              </a:rPr>
              <a:t> </a:t>
            </a:r>
            <a:r>
              <a:rPr lang="he-IL" sz="2000" b="1" dirty="0" err="1"/>
              <a:t>אֶת־בעירה</a:t>
            </a:r>
            <a:r>
              <a:rPr lang="he-IL" sz="2000" b="1" dirty="0"/>
              <a:t> בְּעִיר֔וֹ</a:t>
            </a:r>
            <a:r>
              <a:rPr lang="he-IL" sz="2400" b="1" dirty="0"/>
              <a:t> </a:t>
            </a:r>
            <a:r>
              <a:rPr lang="he-IL" sz="2800" b="1" dirty="0">
                <a:solidFill>
                  <a:schemeClr val="accent5">
                    <a:lumMod val="75000"/>
                  </a:schemeClr>
                </a:solidFill>
              </a:rPr>
              <a:t>וּבִעֵ֖ר</a:t>
            </a:r>
            <a:r>
              <a:rPr lang="he-IL" sz="2400" b="1" dirty="0"/>
              <a:t> </a:t>
            </a:r>
            <a:r>
              <a:rPr lang="he-IL" sz="2000" b="1" dirty="0"/>
              <a:t>בִּשְׂדֵ֣ה אַחֵ֑ר </a:t>
            </a:r>
            <a:endParaRPr lang="he-IL" sz="2000" b="1" dirty="0" smtClean="0"/>
          </a:p>
          <a:p>
            <a:r>
              <a:rPr lang="he-IL" sz="2000" b="1" dirty="0" smtClean="0"/>
              <a:t>מֵיטַ֥ב </a:t>
            </a:r>
            <a:r>
              <a:rPr lang="he-IL" sz="2000" b="1" dirty="0"/>
              <a:t>שָׂדֵ֛הוּ וּמֵיטַ֥ב כַּרְמ֖וֹ </a:t>
            </a:r>
            <a:r>
              <a:rPr lang="he-IL" sz="2000" b="1" dirty="0" smtClean="0"/>
              <a:t>יְשַׁלֵּֽם</a:t>
            </a:r>
          </a:p>
          <a:p>
            <a:r>
              <a:rPr lang="he-IL" dirty="0" smtClean="0"/>
              <a:t>ומציאת המקור ל"שן": ו"רגל" </a:t>
            </a:r>
          </a:p>
          <a:p>
            <a:r>
              <a:rPr lang="he-IL" dirty="0" smtClean="0"/>
              <a:t>בין </a:t>
            </a:r>
            <a:r>
              <a:rPr lang="he-IL" dirty="0" err="1" smtClean="0"/>
              <a:t>מקרנא</a:t>
            </a:r>
            <a:r>
              <a:rPr lang="he-IL" dirty="0" smtClean="0"/>
              <a:t> כליא, </a:t>
            </a:r>
            <a:r>
              <a:rPr lang="he-IL" dirty="0"/>
              <a:t>ו</a:t>
            </a:r>
            <a:r>
              <a:rPr lang="he-IL" dirty="0" smtClean="0"/>
              <a:t>בין בלא </a:t>
            </a:r>
            <a:r>
              <a:rPr lang="he-IL" dirty="0" err="1" smtClean="0"/>
              <a:t>קרנא</a:t>
            </a:r>
            <a:r>
              <a:rPr lang="he-IL" dirty="0" smtClean="0"/>
              <a:t> </a:t>
            </a:r>
          </a:p>
          <a:p>
            <a:r>
              <a:rPr lang="he-IL" dirty="0" smtClean="0"/>
              <a:t>כך שהם בכלל הפסוק </a:t>
            </a:r>
            <a:endParaRPr lang="he-IL" dirty="0"/>
          </a:p>
        </p:txBody>
      </p:sp>
      <p:graphicFrame>
        <p:nvGraphicFramePr>
          <p:cNvPr id="7" name="טבלה 6"/>
          <p:cNvGraphicFramePr>
            <a:graphicFrameLocks noGrp="1"/>
          </p:cNvGraphicFramePr>
          <p:nvPr>
            <p:extLst/>
          </p:nvPr>
        </p:nvGraphicFramePr>
        <p:xfrm>
          <a:off x="3366986" y="2934787"/>
          <a:ext cx="8123050" cy="1619770"/>
        </p:xfrm>
        <a:graphic>
          <a:graphicData uri="http://schemas.openxmlformats.org/drawingml/2006/table">
            <a:tbl>
              <a:tblPr rtl="1" firstRow="1" bandRow="1">
                <a:tableStyleId>{5A111915-BE36-4E01-A7E5-04B1672EAD32}</a:tableStyleId>
              </a:tblPr>
              <a:tblGrid>
                <a:gridCol w="765770">
                  <a:extLst>
                    <a:ext uri="{9D8B030D-6E8A-4147-A177-3AD203B41FA5}">
                      <a16:colId xmlns:a16="http://schemas.microsoft.com/office/drawing/2014/main" val="3750168055"/>
                    </a:ext>
                  </a:extLst>
                </a:gridCol>
                <a:gridCol w="2547684">
                  <a:extLst>
                    <a:ext uri="{9D8B030D-6E8A-4147-A177-3AD203B41FA5}">
                      <a16:colId xmlns:a16="http://schemas.microsoft.com/office/drawing/2014/main" val="3517750990"/>
                    </a:ext>
                  </a:extLst>
                </a:gridCol>
                <a:gridCol w="2329964">
                  <a:extLst>
                    <a:ext uri="{9D8B030D-6E8A-4147-A177-3AD203B41FA5}">
                      <a16:colId xmlns:a16="http://schemas.microsoft.com/office/drawing/2014/main" val="3213973132"/>
                    </a:ext>
                  </a:extLst>
                </a:gridCol>
                <a:gridCol w="2479632">
                  <a:extLst>
                    <a:ext uri="{9D8B030D-6E8A-4147-A177-3AD203B41FA5}">
                      <a16:colId xmlns:a16="http://schemas.microsoft.com/office/drawing/2014/main" val="2820327200"/>
                    </a:ext>
                  </a:extLst>
                </a:gridCol>
              </a:tblGrid>
              <a:tr h="358288">
                <a:tc>
                  <a:txBody>
                    <a:bodyPr/>
                    <a:lstStyle/>
                    <a:p>
                      <a:pPr rtl="1"/>
                      <a:endParaRPr lang="he-IL" dirty="0"/>
                    </a:p>
                  </a:txBody>
                  <a:tcPr/>
                </a:tc>
                <a:tc>
                  <a:txBody>
                    <a:bodyPr/>
                    <a:lstStyle/>
                    <a:p>
                      <a:pPr rtl="1"/>
                      <a:r>
                        <a:rPr lang="he-IL" dirty="0" smtClean="0"/>
                        <a:t>כליא </a:t>
                      </a:r>
                      <a:r>
                        <a:rPr lang="he-IL" dirty="0" err="1" smtClean="0"/>
                        <a:t>קרנא</a:t>
                      </a:r>
                      <a:r>
                        <a:rPr lang="he-IL" dirty="0" smtClean="0"/>
                        <a:t> וגם</a:t>
                      </a:r>
                      <a:r>
                        <a:rPr lang="he-IL" baseline="0" dirty="0" smtClean="0"/>
                        <a:t> אם שלחה</a:t>
                      </a:r>
                      <a:endParaRPr lang="he-IL" dirty="0"/>
                    </a:p>
                  </a:txBody>
                  <a:tcPr/>
                </a:tc>
                <a:tc>
                  <a:txBody>
                    <a:bodyPr/>
                    <a:lstStyle/>
                    <a:p>
                      <a:pPr rtl="1"/>
                      <a:r>
                        <a:rPr lang="he-IL" dirty="0" smtClean="0"/>
                        <a:t>     דלא כליא </a:t>
                      </a:r>
                      <a:r>
                        <a:rPr lang="he-IL" dirty="0" err="1" smtClean="0"/>
                        <a:t>קרנא</a:t>
                      </a:r>
                      <a:endParaRPr lang="he-IL" dirty="0"/>
                    </a:p>
                  </a:txBody>
                  <a:tcPr/>
                </a:tc>
                <a:tc>
                  <a:txBody>
                    <a:bodyPr/>
                    <a:lstStyle/>
                    <a:p>
                      <a:pPr marL="0" marR="0" lvl="0" indent="0" algn="r" defTabSz="914400" rtl="1" eaLnBrk="1" fontAlgn="auto" latinLnBrk="0" hangingPunct="1">
                        <a:lnSpc>
                          <a:spcPct val="100000"/>
                        </a:lnSpc>
                        <a:spcBef>
                          <a:spcPts val="0"/>
                        </a:spcBef>
                        <a:spcAft>
                          <a:spcPts val="0"/>
                        </a:spcAft>
                        <a:buClrTx/>
                        <a:buSzTx/>
                        <a:buFontTx/>
                        <a:buNone/>
                        <a:tabLst/>
                        <a:defRPr/>
                      </a:pPr>
                      <a:endParaRPr lang="he-IL" dirty="0" smtClean="0"/>
                    </a:p>
                  </a:txBody>
                  <a:tcPr/>
                </a:tc>
                <a:extLst>
                  <a:ext uri="{0D108BD9-81ED-4DB2-BD59-A6C34878D82A}">
                    <a16:rowId xmlns:a16="http://schemas.microsoft.com/office/drawing/2014/main" val="389807744"/>
                  </a:ext>
                </a:extLst>
              </a:tr>
              <a:tr h="627005">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2751794639"/>
                  </a:ext>
                </a:extLst>
              </a:tr>
              <a:tr h="627005">
                <a:tc>
                  <a:txBody>
                    <a:bodyPr/>
                    <a:lstStyle/>
                    <a:p>
                      <a:pPr rtl="1"/>
                      <a:endParaRPr lang="he-IL" dirty="0"/>
                    </a:p>
                  </a:txBody>
                  <a:tcPr/>
                </a:tc>
                <a:tc>
                  <a:txBody>
                    <a:bodyPr/>
                    <a:lstStyle/>
                    <a:p>
                      <a:pPr rtl="1"/>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1483932727"/>
                  </a:ext>
                </a:extLst>
              </a:tr>
            </a:tbl>
          </a:graphicData>
        </a:graphic>
      </p:graphicFrame>
      <p:sp>
        <p:nvSpPr>
          <p:cNvPr id="11" name="TextBox 10"/>
          <p:cNvSpPr txBox="1"/>
          <p:nvPr/>
        </p:nvSpPr>
        <p:spPr>
          <a:xfrm>
            <a:off x="10548593" y="249382"/>
            <a:ext cx="1403261" cy="369332"/>
          </a:xfrm>
          <a:prstGeom prst="rect">
            <a:avLst/>
          </a:prstGeom>
          <a:noFill/>
        </p:spPr>
        <p:txBody>
          <a:bodyPr wrap="square" rtlCol="1">
            <a:spAutoFit/>
          </a:bodyPr>
          <a:lstStyle/>
          <a:p>
            <a:r>
              <a:rPr lang="he-IL" dirty="0" smtClean="0"/>
              <a:t>דף ג' עמ' א'</a:t>
            </a:r>
            <a:endParaRPr lang="he-IL" dirty="0"/>
          </a:p>
        </p:txBody>
      </p:sp>
      <p:grpSp>
        <p:nvGrpSpPr>
          <p:cNvPr id="14" name="קבוצה 13"/>
          <p:cNvGrpSpPr/>
          <p:nvPr/>
        </p:nvGrpSpPr>
        <p:grpSpPr>
          <a:xfrm>
            <a:off x="0" y="134545"/>
            <a:ext cx="5637229" cy="2510280"/>
            <a:chOff x="-94268" y="760821"/>
            <a:chExt cx="5637229" cy="2510280"/>
          </a:xfrm>
        </p:grpSpPr>
        <p:sp>
          <p:nvSpPr>
            <p:cNvPr id="12" name="הסבר אליפטי 11"/>
            <p:cNvSpPr/>
            <p:nvPr/>
          </p:nvSpPr>
          <p:spPr>
            <a:xfrm>
              <a:off x="-94268" y="760821"/>
              <a:ext cx="5637229" cy="2510280"/>
            </a:xfrm>
            <a:prstGeom prst="wedgeEllipseCallout">
              <a:avLst>
                <a:gd name="adj1" fmla="val 50116"/>
                <a:gd name="adj2" fmla="val 85043"/>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TextBox 12"/>
            <p:cNvSpPr txBox="1"/>
            <p:nvPr/>
          </p:nvSpPr>
          <p:spPr>
            <a:xfrm>
              <a:off x="593888" y="1125347"/>
              <a:ext cx="4205925" cy="1881804"/>
            </a:xfrm>
            <a:prstGeom prst="rect">
              <a:avLst/>
            </a:prstGeom>
            <a:noFill/>
          </p:spPr>
          <p:txBody>
            <a:bodyPr wrap="square" rtlCol="1">
              <a:spAutoFit/>
            </a:bodyPr>
            <a:lstStyle/>
            <a:p>
              <a:r>
                <a:rPr lang="he-IL" sz="1600" dirty="0" smtClean="0"/>
                <a:t>דווקא לגבי רגל שכתוב בפסוק "וְשִׁלַּח֙ " אפשר לחשוב שחייב על רגל רק אם משלחה בעצמו, אבל אם הלכה מעצמה יהיה פטור, </a:t>
              </a:r>
            </a:p>
            <a:p>
              <a:r>
                <a:rPr lang="he-IL" sz="1600" dirty="0" smtClean="0"/>
                <a:t>ואילו לגבי שן כיוון שהפסוק מציין "</a:t>
              </a:r>
              <a:r>
                <a:rPr lang="he-IL" sz="1600" dirty="0"/>
                <a:t> </a:t>
              </a:r>
              <a:r>
                <a:rPr lang="he-IL" sz="1600" dirty="0" smtClean="0"/>
                <a:t>וּבִעֵ֖ר" אין לחשוב שיש בזה חילוק , ומשמע, שבכל ענין חייב גם אם אין פסוק מיוחד .</a:t>
              </a:r>
            </a:p>
            <a:p>
              <a:r>
                <a:rPr lang="he-IL" sz="1600" dirty="0" smtClean="0"/>
                <a:t>אחרי שלומדים זאת מ"רגל" לומדים גם "שן" בהיקש </a:t>
              </a:r>
              <a:endParaRPr lang="he-IL" sz="1600" dirty="0"/>
            </a:p>
          </p:txBody>
        </p:sp>
      </p:grpSp>
      <p:grpSp>
        <p:nvGrpSpPr>
          <p:cNvPr id="17" name="קבוצה 16"/>
          <p:cNvGrpSpPr/>
          <p:nvPr/>
        </p:nvGrpSpPr>
        <p:grpSpPr>
          <a:xfrm>
            <a:off x="501524" y="4988524"/>
            <a:ext cx="8003357" cy="1824154"/>
            <a:chOff x="501524" y="4988524"/>
            <a:chExt cx="8003357" cy="1824154"/>
          </a:xfrm>
        </p:grpSpPr>
        <p:sp>
          <p:nvSpPr>
            <p:cNvPr id="15" name="הסבר אליפטי 14"/>
            <p:cNvSpPr/>
            <p:nvPr/>
          </p:nvSpPr>
          <p:spPr>
            <a:xfrm>
              <a:off x="501524" y="4988524"/>
              <a:ext cx="8003357" cy="1824154"/>
            </a:xfrm>
            <a:prstGeom prst="wedgeEllipseCallout">
              <a:avLst>
                <a:gd name="adj1" fmla="val 36639"/>
                <a:gd name="adj2" fmla="val -85977"/>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TextBox 15"/>
            <p:cNvSpPr txBox="1"/>
            <p:nvPr/>
          </p:nvSpPr>
          <p:spPr>
            <a:xfrm>
              <a:off x="1263144" y="5138181"/>
              <a:ext cx="6072433" cy="1496263"/>
            </a:xfrm>
            <a:prstGeom prst="rect">
              <a:avLst/>
            </a:prstGeom>
            <a:noFill/>
          </p:spPr>
          <p:txBody>
            <a:bodyPr wrap="square" rtlCol="1">
              <a:spAutoFit/>
            </a:bodyPr>
            <a:lstStyle/>
            <a:p>
              <a:r>
                <a:rPr lang="he-IL" dirty="0"/>
                <a:t>דווקא לגבי </a:t>
              </a:r>
              <a:r>
                <a:rPr lang="he-IL" dirty="0" smtClean="0"/>
                <a:t>"שן"  </a:t>
              </a:r>
              <a:r>
                <a:rPr lang="he-IL" dirty="0"/>
                <a:t>שכתוב בפסוק " וּבִעֵ֖ר" </a:t>
              </a:r>
              <a:r>
                <a:rPr lang="he-IL" dirty="0" smtClean="0"/>
                <a:t>אפשר לחשוב שחייב על "שן" רק מכליא </a:t>
              </a:r>
              <a:r>
                <a:rPr lang="he-IL" dirty="0" err="1" smtClean="0"/>
                <a:t>קרנא</a:t>
              </a:r>
              <a:r>
                <a:rPr lang="he-IL" dirty="0" smtClean="0"/>
                <a:t> שעושה מעשה ביעור,</a:t>
              </a:r>
            </a:p>
            <a:p>
              <a:r>
                <a:rPr lang="he-IL" dirty="0" smtClean="0"/>
                <a:t>ואילו לגבי "רגל" שכתוב </a:t>
              </a:r>
              <a:r>
                <a:rPr lang="he-IL" dirty="0"/>
                <a:t>"וְשִׁלַּח֙ " </a:t>
              </a:r>
              <a:r>
                <a:rPr lang="he-IL" dirty="0" smtClean="0"/>
                <a:t> משמע שחייב בכל מצב, בין אם זה מכליא </a:t>
              </a:r>
              <a:r>
                <a:rPr lang="he-IL" dirty="0" err="1" smtClean="0"/>
                <a:t>קרנא</a:t>
              </a:r>
              <a:r>
                <a:rPr lang="he-IL" dirty="0" smtClean="0"/>
                <a:t> ובין אם דלא כליא </a:t>
              </a:r>
              <a:r>
                <a:rPr lang="he-IL" dirty="0" err="1" smtClean="0"/>
                <a:t>קרנא</a:t>
              </a:r>
              <a:r>
                <a:rPr lang="he-IL" dirty="0" smtClean="0"/>
                <a:t>, ולא צריך פסוק מיוחד.</a:t>
              </a:r>
            </a:p>
            <a:p>
              <a:r>
                <a:rPr lang="he-IL" dirty="0" smtClean="0"/>
                <a:t>ואחרי שלומדים זאת "רגל" לומדים בהיקש גם </a:t>
              </a:r>
              <a:r>
                <a:rPr lang="he-IL" dirty="0" err="1" smtClean="0"/>
                <a:t>גם</a:t>
              </a:r>
              <a:r>
                <a:rPr lang="he-IL" dirty="0" smtClean="0"/>
                <a:t> "שן" הכתובה שם.</a:t>
              </a:r>
              <a:endParaRPr lang="he-IL" dirty="0"/>
            </a:p>
          </p:txBody>
        </p:sp>
      </p:grpSp>
      <p:sp>
        <p:nvSpPr>
          <p:cNvPr id="18" name="TextBox 17"/>
          <p:cNvSpPr txBox="1"/>
          <p:nvPr/>
        </p:nvSpPr>
        <p:spPr>
          <a:xfrm>
            <a:off x="3366986" y="2974109"/>
            <a:ext cx="1551709" cy="369332"/>
          </a:xfrm>
          <a:prstGeom prst="rect">
            <a:avLst/>
          </a:prstGeom>
          <a:noFill/>
        </p:spPr>
        <p:txBody>
          <a:bodyPr wrap="square" rtlCol="1">
            <a:spAutoFit/>
          </a:bodyPr>
          <a:lstStyle/>
          <a:p>
            <a:r>
              <a:rPr lang="he-IL" b="1" dirty="0">
                <a:solidFill>
                  <a:schemeClr val="bg1"/>
                </a:solidFill>
              </a:rPr>
              <a:t>שהלכה </a:t>
            </a:r>
            <a:r>
              <a:rPr lang="he-IL" b="1" dirty="0" smtClean="0">
                <a:solidFill>
                  <a:schemeClr val="bg1"/>
                </a:solidFill>
              </a:rPr>
              <a:t>ממילא</a:t>
            </a:r>
            <a:endParaRPr lang="he-IL" b="1" dirty="0">
              <a:solidFill>
                <a:schemeClr val="bg1"/>
              </a:solidFill>
            </a:endParaRPr>
          </a:p>
        </p:txBody>
      </p:sp>
      <p:sp>
        <p:nvSpPr>
          <p:cNvPr id="19" name="TextBox 18"/>
          <p:cNvSpPr txBox="1"/>
          <p:nvPr/>
        </p:nvSpPr>
        <p:spPr>
          <a:xfrm>
            <a:off x="10788073" y="3499379"/>
            <a:ext cx="701963" cy="369332"/>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pPr algn="ctr"/>
            <a:r>
              <a:rPr lang="he-IL" b="1" dirty="0" smtClean="0"/>
              <a:t>רגל</a:t>
            </a:r>
            <a:endParaRPr lang="he-IL" b="1" dirty="0"/>
          </a:p>
        </p:txBody>
      </p:sp>
      <p:sp>
        <p:nvSpPr>
          <p:cNvPr id="20" name="TextBox 19"/>
          <p:cNvSpPr txBox="1"/>
          <p:nvPr/>
        </p:nvSpPr>
        <p:spPr>
          <a:xfrm>
            <a:off x="10788072" y="4059704"/>
            <a:ext cx="701963" cy="369332"/>
          </a:xfrm>
          <a:prstGeom prst="rect">
            <a:avLst/>
          </a:prstGeom>
          <a:solidFill>
            <a:schemeClr val="accent5">
              <a:lumMod val="20000"/>
              <a:lumOff val="80000"/>
            </a:schemeClr>
          </a:solidFill>
          <a:scene3d>
            <a:camera prst="orthographicFront"/>
            <a:lightRig rig="threePt" dir="t"/>
          </a:scene3d>
          <a:sp3d>
            <a:bevelT prst="slope"/>
          </a:sp3d>
        </p:spPr>
        <p:txBody>
          <a:bodyPr wrap="square" rtlCol="1">
            <a:spAutoFit/>
          </a:bodyPr>
          <a:lstStyle/>
          <a:p>
            <a:pPr algn="ctr"/>
            <a:r>
              <a:rPr lang="he-IL" b="1" dirty="0" smtClean="0"/>
              <a:t>שן</a:t>
            </a:r>
            <a:endParaRPr lang="he-IL" b="1" dirty="0"/>
          </a:p>
        </p:txBody>
      </p:sp>
      <p:sp>
        <p:nvSpPr>
          <p:cNvPr id="21" name="TextBox 20"/>
          <p:cNvSpPr txBox="1"/>
          <p:nvPr/>
        </p:nvSpPr>
        <p:spPr>
          <a:xfrm>
            <a:off x="8238837" y="3343441"/>
            <a:ext cx="2410691" cy="646331"/>
          </a:xfrm>
          <a:prstGeom prst="rect">
            <a:avLst/>
          </a:prstGeom>
          <a:noFill/>
        </p:spPr>
        <p:txBody>
          <a:bodyPr wrap="square" rtlCol="1">
            <a:spAutoFit/>
          </a:bodyPr>
          <a:lstStyle/>
          <a:p>
            <a:r>
              <a:rPr lang="he-IL" dirty="0"/>
              <a:t>מהמילה בפסוק "וְשִׁלַּח֙"</a:t>
            </a:r>
          </a:p>
          <a:p>
            <a:r>
              <a:rPr lang="he-IL" dirty="0"/>
              <a:t>אין במה אלא </a:t>
            </a:r>
            <a:r>
              <a:rPr lang="he-IL" dirty="0" smtClean="0"/>
              <a:t>ברגל</a:t>
            </a:r>
            <a:endParaRPr lang="he-IL" dirty="0"/>
          </a:p>
        </p:txBody>
      </p:sp>
      <p:sp>
        <p:nvSpPr>
          <p:cNvPr id="22" name="TextBox 21"/>
          <p:cNvSpPr txBox="1"/>
          <p:nvPr/>
        </p:nvSpPr>
        <p:spPr>
          <a:xfrm>
            <a:off x="6069283" y="3297571"/>
            <a:ext cx="2078514" cy="646331"/>
          </a:xfrm>
          <a:prstGeom prst="rect">
            <a:avLst/>
          </a:prstGeom>
          <a:noFill/>
        </p:spPr>
        <p:txBody>
          <a:bodyPr wrap="square" rtlCol="1">
            <a:spAutoFit/>
          </a:bodyPr>
          <a:lstStyle/>
          <a:p>
            <a:r>
              <a:rPr lang="he-IL" dirty="0"/>
              <a:t>לשון הפסוק איננה מורה על חילוק </a:t>
            </a:r>
            <a:r>
              <a:rPr lang="he-IL" dirty="0" smtClean="0"/>
              <a:t>בזה</a:t>
            </a:r>
            <a:endParaRPr lang="he-IL" dirty="0"/>
          </a:p>
        </p:txBody>
      </p:sp>
      <p:sp>
        <p:nvSpPr>
          <p:cNvPr id="23" name="TextBox 22"/>
          <p:cNvSpPr txBox="1"/>
          <p:nvPr/>
        </p:nvSpPr>
        <p:spPr>
          <a:xfrm>
            <a:off x="3805713" y="3467366"/>
            <a:ext cx="2225963" cy="369332"/>
          </a:xfrm>
          <a:prstGeom prst="rect">
            <a:avLst/>
          </a:prstGeom>
          <a:noFill/>
        </p:spPr>
        <p:txBody>
          <a:bodyPr wrap="square" rtlCol="1">
            <a:spAutoFit/>
          </a:bodyPr>
          <a:lstStyle/>
          <a:p>
            <a:r>
              <a:rPr lang="he-IL" dirty="0"/>
              <a:t>מקישים לשן שדומה </a:t>
            </a:r>
            <a:r>
              <a:rPr lang="he-IL" dirty="0" smtClean="0"/>
              <a:t>לו</a:t>
            </a:r>
            <a:endParaRPr lang="he-IL" dirty="0"/>
          </a:p>
        </p:txBody>
      </p:sp>
      <p:sp>
        <p:nvSpPr>
          <p:cNvPr id="24" name="TextBox 23"/>
          <p:cNvSpPr txBox="1"/>
          <p:nvPr/>
        </p:nvSpPr>
        <p:spPr>
          <a:xfrm>
            <a:off x="8349673" y="3960624"/>
            <a:ext cx="2299855" cy="646331"/>
          </a:xfrm>
          <a:prstGeom prst="rect">
            <a:avLst/>
          </a:prstGeom>
          <a:noFill/>
        </p:spPr>
        <p:txBody>
          <a:bodyPr wrap="square" rtlCol="1">
            <a:spAutoFit/>
          </a:bodyPr>
          <a:lstStyle/>
          <a:p>
            <a:r>
              <a:rPr lang="he-IL" dirty="0"/>
              <a:t>מהמילה בפסוק "וּבִעֵ֖ר"</a:t>
            </a:r>
          </a:p>
          <a:p>
            <a:r>
              <a:rPr lang="he-IL" dirty="0"/>
              <a:t>אין במה אלא </a:t>
            </a:r>
            <a:r>
              <a:rPr lang="he-IL" dirty="0" smtClean="0"/>
              <a:t>בשן</a:t>
            </a:r>
            <a:endParaRPr lang="he-IL" dirty="0"/>
          </a:p>
        </p:txBody>
      </p:sp>
      <p:sp>
        <p:nvSpPr>
          <p:cNvPr id="25" name="TextBox 24"/>
          <p:cNvSpPr txBox="1"/>
          <p:nvPr/>
        </p:nvSpPr>
        <p:spPr>
          <a:xfrm>
            <a:off x="5906323" y="4002009"/>
            <a:ext cx="2374078" cy="369332"/>
          </a:xfrm>
          <a:prstGeom prst="rect">
            <a:avLst/>
          </a:prstGeom>
          <a:noFill/>
        </p:spPr>
        <p:txBody>
          <a:bodyPr wrap="square" rtlCol="1">
            <a:spAutoFit/>
          </a:bodyPr>
          <a:lstStyle/>
          <a:p>
            <a:r>
              <a:rPr lang="he-IL" dirty="0"/>
              <a:t>מקישים לרגל הדומה </a:t>
            </a:r>
            <a:r>
              <a:rPr lang="he-IL" dirty="0" smtClean="0"/>
              <a:t>לו</a:t>
            </a:r>
            <a:endParaRPr lang="he-IL" dirty="0"/>
          </a:p>
        </p:txBody>
      </p:sp>
      <p:sp>
        <p:nvSpPr>
          <p:cNvPr id="26" name="TextBox 25"/>
          <p:cNvSpPr txBox="1"/>
          <p:nvPr/>
        </p:nvSpPr>
        <p:spPr>
          <a:xfrm>
            <a:off x="3869705" y="3898033"/>
            <a:ext cx="1967346" cy="646331"/>
          </a:xfrm>
          <a:prstGeom prst="rect">
            <a:avLst/>
          </a:prstGeom>
          <a:noFill/>
        </p:spPr>
        <p:txBody>
          <a:bodyPr wrap="square" rtlCol="1">
            <a:spAutoFit/>
          </a:bodyPr>
          <a:lstStyle/>
          <a:p>
            <a:r>
              <a:rPr lang="he-IL" dirty="0"/>
              <a:t>לשון הפסוק איננה מורה על חילוק </a:t>
            </a:r>
            <a:r>
              <a:rPr lang="he-IL" dirty="0" smtClean="0"/>
              <a:t>בזה</a:t>
            </a:r>
            <a:endParaRPr lang="he-IL" dirty="0"/>
          </a:p>
        </p:txBody>
      </p:sp>
    </p:spTree>
    <p:extLst>
      <p:ext uri="{BB962C8B-B14F-4D97-AF65-F5344CB8AC3E}">
        <p14:creationId xmlns:p14="http://schemas.microsoft.com/office/powerpoint/2010/main" val="1794340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par>
                          <p:cTn id="8" fill="hold">
                            <p:stCondLst>
                              <p:cond delay="500"/>
                            </p:stCondLst>
                            <p:childTnLst>
                              <p:par>
                                <p:cTn id="9" presetID="22" presetClass="entr" presetSubtype="2" fill="hold" nodeType="afterEffect">
                                  <p:stCondLst>
                                    <p:cond delay="3000"/>
                                  </p:stCondLst>
                                  <p:childTnLst>
                                    <p:set>
                                      <p:cBhvr>
                                        <p:cTn id="10" dur="1" fill="hold">
                                          <p:stCondLst>
                                            <p:cond delay="0"/>
                                          </p:stCondLst>
                                        </p:cTn>
                                        <p:tgtEl>
                                          <p:spTgt spid="7"/>
                                        </p:tgtEl>
                                        <p:attrNameLst>
                                          <p:attrName>style.visibility</p:attrName>
                                        </p:attrNameLst>
                                      </p:cBhvr>
                                      <p:to>
                                        <p:strVal val="visible"/>
                                      </p:to>
                                    </p:set>
                                    <p:animEffect transition="in" filter="wipe(right)">
                                      <p:cBhvr>
                                        <p:cTn id="11" dur="500"/>
                                        <p:tgtEl>
                                          <p:spTgt spid="7"/>
                                        </p:tgtEl>
                                      </p:cBhvr>
                                    </p:animEffect>
                                  </p:childTnLst>
                                </p:cTn>
                              </p:par>
                            </p:childTnLst>
                          </p:cTn>
                        </p:par>
                        <p:par>
                          <p:cTn id="12" fill="hold">
                            <p:stCondLst>
                              <p:cond delay="4000"/>
                            </p:stCondLst>
                            <p:childTnLst>
                              <p:par>
                                <p:cTn id="13" presetID="2" presetClass="entr" presetSubtype="3" fill="hold" grpId="0" nodeType="afterEffect">
                                  <p:stCondLst>
                                    <p:cond delay="1000"/>
                                  </p:stCondLst>
                                  <p:childTnLst>
                                    <p:set>
                                      <p:cBhvr>
                                        <p:cTn id="14" dur="1" fill="hold">
                                          <p:stCondLst>
                                            <p:cond delay="0"/>
                                          </p:stCondLst>
                                        </p:cTn>
                                        <p:tgtEl>
                                          <p:spTgt spid="19"/>
                                        </p:tgtEl>
                                        <p:attrNameLst>
                                          <p:attrName>style.visibility</p:attrName>
                                        </p:attrNameLst>
                                      </p:cBhvr>
                                      <p:to>
                                        <p:strVal val="visible"/>
                                      </p:to>
                                    </p:set>
                                    <p:anim calcmode="lin" valueType="num">
                                      <p:cBhvr additive="base">
                                        <p:cTn id="15" dur="500" fill="hold"/>
                                        <p:tgtEl>
                                          <p:spTgt spid="19"/>
                                        </p:tgtEl>
                                        <p:attrNameLst>
                                          <p:attrName>ppt_x</p:attrName>
                                        </p:attrNameLst>
                                      </p:cBhvr>
                                      <p:tavLst>
                                        <p:tav tm="0">
                                          <p:val>
                                            <p:strVal val="1+#ppt_w/2"/>
                                          </p:val>
                                        </p:tav>
                                        <p:tav tm="100000">
                                          <p:val>
                                            <p:strVal val="#ppt_x"/>
                                          </p:val>
                                        </p:tav>
                                      </p:tavLst>
                                    </p:anim>
                                    <p:anim calcmode="lin" valueType="num">
                                      <p:cBhvr additive="base">
                                        <p:cTn id="16" dur="500" fill="hold"/>
                                        <p:tgtEl>
                                          <p:spTgt spid="19"/>
                                        </p:tgtEl>
                                        <p:attrNameLst>
                                          <p:attrName>ppt_y</p:attrName>
                                        </p:attrNameLst>
                                      </p:cBhvr>
                                      <p:tavLst>
                                        <p:tav tm="0">
                                          <p:val>
                                            <p:strVal val="0-#ppt_h/2"/>
                                          </p:val>
                                        </p:tav>
                                        <p:tav tm="100000">
                                          <p:val>
                                            <p:strVal val="#ppt_y"/>
                                          </p:val>
                                        </p:tav>
                                      </p:tavLst>
                                    </p:anim>
                                  </p:childTnLst>
                                </p:cTn>
                              </p:par>
                            </p:childTnLst>
                          </p:cTn>
                        </p:par>
                        <p:par>
                          <p:cTn id="17" fill="hold">
                            <p:stCondLst>
                              <p:cond delay="5500"/>
                            </p:stCondLst>
                            <p:childTnLst>
                              <p:par>
                                <p:cTn id="18" presetID="2" presetClass="entr" presetSubtype="8" fill="hold" grpId="0" nodeType="afterEffect">
                                  <p:stCondLst>
                                    <p:cond delay="250"/>
                                  </p:stCondLst>
                                  <p:childTnLst>
                                    <p:set>
                                      <p:cBhvr>
                                        <p:cTn id="19" dur="1" fill="hold">
                                          <p:stCondLst>
                                            <p:cond delay="0"/>
                                          </p:stCondLst>
                                        </p:cTn>
                                        <p:tgtEl>
                                          <p:spTgt spid="21"/>
                                        </p:tgtEl>
                                        <p:attrNameLst>
                                          <p:attrName>style.visibility</p:attrName>
                                        </p:attrNameLst>
                                      </p:cBhvr>
                                      <p:to>
                                        <p:strVal val="visible"/>
                                      </p:to>
                                    </p:set>
                                    <p:anim calcmode="lin" valueType="num">
                                      <p:cBhvr additive="base">
                                        <p:cTn id="20" dur="500" fill="hold"/>
                                        <p:tgtEl>
                                          <p:spTgt spid="21"/>
                                        </p:tgtEl>
                                        <p:attrNameLst>
                                          <p:attrName>ppt_x</p:attrName>
                                        </p:attrNameLst>
                                      </p:cBhvr>
                                      <p:tavLst>
                                        <p:tav tm="0">
                                          <p:val>
                                            <p:strVal val="0-#ppt_w/2"/>
                                          </p:val>
                                        </p:tav>
                                        <p:tav tm="100000">
                                          <p:val>
                                            <p:strVal val="#ppt_x"/>
                                          </p:val>
                                        </p:tav>
                                      </p:tavLst>
                                    </p:anim>
                                    <p:anim calcmode="lin" valueType="num">
                                      <p:cBhvr additive="base">
                                        <p:cTn id="21" dur="500" fill="hold"/>
                                        <p:tgtEl>
                                          <p:spTgt spid="21"/>
                                        </p:tgtEl>
                                        <p:attrNameLst>
                                          <p:attrName>ppt_y</p:attrName>
                                        </p:attrNameLst>
                                      </p:cBhvr>
                                      <p:tavLst>
                                        <p:tav tm="0">
                                          <p:val>
                                            <p:strVal val="#ppt_y"/>
                                          </p:val>
                                        </p:tav>
                                        <p:tav tm="100000">
                                          <p:val>
                                            <p:strVal val="#ppt_y"/>
                                          </p:val>
                                        </p:tav>
                                      </p:tavLst>
                                    </p:anim>
                                  </p:childTnLst>
                                </p:cTn>
                              </p:par>
                            </p:childTnLst>
                          </p:cTn>
                        </p:par>
                        <p:par>
                          <p:cTn id="22" fill="hold">
                            <p:stCondLst>
                              <p:cond delay="6250"/>
                            </p:stCondLst>
                            <p:childTnLst>
                              <p:par>
                                <p:cTn id="23" presetID="2" presetClass="entr" presetSubtype="8" fill="hold" grpId="0" nodeType="afterEffect">
                                  <p:stCondLst>
                                    <p:cond delay="500"/>
                                  </p:stCondLst>
                                  <p:childTnLst>
                                    <p:set>
                                      <p:cBhvr>
                                        <p:cTn id="24" dur="1" fill="hold">
                                          <p:stCondLst>
                                            <p:cond delay="0"/>
                                          </p:stCondLst>
                                        </p:cTn>
                                        <p:tgtEl>
                                          <p:spTgt spid="22"/>
                                        </p:tgtEl>
                                        <p:attrNameLst>
                                          <p:attrName>style.visibility</p:attrName>
                                        </p:attrNameLst>
                                      </p:cBhvr>
                                      <p:to>
                                        <p:strVal val="visible"/>
                                      </p:to>
                                    </p:set>
                                    <p:anim calcmode="lin" valueType="num">
                                      <p:cBhvr additive="base">
                                        <p:cTn id="25" dur="500" fill="hold"/>
                                        <p:tgtEl>
                                          <p:spTgt spid="22"/>
                                        </p:tgtEl>
                                        <p:attrNameLst>
                                          <p:attrName>ppt_x</p:attrName>
                                        </p:attrNameLst>
                                      </p:cBhvr>
                                      <p:tavLst>
                                        <p:tav tm="0">
                                          <p:val>
                                            <p:strVal val="0-#ppt_w/2"/>
                                          </p:val>
                                        </p:tav>
                                        <p:tav tm="100000">
                                          <p:val>
                                            <p:strVal val="#ppt_x"/>
                                          </p:val>
                                        </p:tav>
                                      </p:tavLst>
                                    </p:anim>
                                    <p:anim calcmode="lin" valueType="num">
                                      <p:cBhvr additive="base">
                                        <p:cTn id="26" dur="500" fill="hold"/>
                                        <p:tgtEl>
                                          <p:spTgt spid="22"/>
                                        </p:tgtEl>
                                        <p:attrNameLst>
                                          <p:attrName>ppt_y</p:attrName>
                                        </p:attrNameLst>
                                      </p:cBhvr>
                                      <p:tavLst>
                                        <p:tav tm="0">
                                          <p:val>
                                            <p:strVal val="#ppt_y"/>
                                          </p:val>
                                        </p:tav>
                                        <p:tav tm="100000">
                                          <p:val>
                                            <p:strVal val="#ppt_y"/>
                                          </p:val>
                                        </p:tav>
                                      </p:tavLst>
                                    </p:anim>
                                  </p:childTnLst>
                                </p:cTn>
                              </p:par>
                            </p:childTnLst>
                          </p:cTn>
                        </p:par>
                        <p:par>
                          <p:cTn id="27" fill="hold">
                            <p:stCondLst>
                              <p:cond delay="7250"/>
                            </p:stCondLst>
                            <p:childTnLst>
                              <p:par>
                                <p:cTn id="28" presetID="2" presetClass="entr" presetSubtype="8" fill="hold" grpId="0" nodeType="afterEffect">
                                  <p:stCondLst>
                                    <p:cond delay="500"/>
                                  </p:stCondLst>
                                  <p:childTnLst>
                                    <p:set>
                                      <p:cBhvr>
                                        <p:cTn id="29" dur="1" fill="hold">
                                          <p:stCondLst>
                                            <p:cond delay="0"/>
                                          </p:stCondLst>
                                        </p:cTn>
                                        <p:tgtEl>
                                          <p:spTgt spid="23"/>
                                        </p:tgtEl>
                                        <p:attrNameLst>
                                          <p:attrName>style.visibility</p:attrName>
                                        </p:attrNameLst>
                                      </p:cBhvr>
                                      <p:to>
                                        <p:strVal val="visible"/>
                                      </p:to>
                                    </p:set>
                                    <p:anim calcmode="lin" valueType="num">
                                      <p:cBhvr additive="base">
                                        <p:cTn id="30" dur="500" fill="hold"/>
                                        <p:tgtEl>
                                          <p:spTgt spid="23"/>
                                        </p:tgtEl>
                                        <p:attrNameLst>
                                          <p:attrName>ppt_x</p:attrName>
                                        </p:attrNameLst>
                                      </p:cBhvr>
                                      <p:tavLst>
                                        <p:tav tm="0">
                                          <p:val>
                                            <p:strVal val="0-#ppt_w/2"/>
                                          </p:val>
                                        </p:tav>
                                        <p:tav tm="100000">
                                          <p:val>
                                            <p:strVal val="#ppt_x"/>
                                          </p:val>
                                        </p:tav>
                                      </p:tavLst>
                                    </p:anim>
                                    <p:anim calcmode="lin" valueType="num">
                                      <p:cBhvr additive="base">
                                        <p:cTn id="31" dur="500" fill="hold"/>
                                        <p:tgtEl>
                                          <p:spTgt spid="23"/>
                                        </p:tgtEl>
                                        <p:attrNameLst>
                                          <p:attrName>ppt_y</p:attrName>
                                        </p:attrNameLst>
                                      </p:cBhvr>
                                      <p:tavLst>
                                        <p:tav tm="0">
                                          <p:val>
                                            <p:strVal val="#ppt_y"/>
                                          </p:val>
                                        </p:tav>
                                        <p:tav tm="100000">
                                          <p:val>
                                            <p:strVal val="#ppt_y"/>
                                          </p:val>
                                        </p:tav>
                                      </p:tavLst>
                                    </p:anim>
                                  </p:childTnLst>
                                </p:cTn>
                              </p:par>
                            </p:childTnLst>
                          </p:cTn>
                        </p:par>
                        <p:par>
                          <p:cTn id="32" fill="hold">
                            <p:stCondLst>
                              <p:cond delay="8250"/>
                            </p:stCondLst>
                            <p:childTnLst>
                              <p:par>
                                <p:cTn id="33" presetID="6" presetClass="entr" presetSubtype="16" fill="hold" nodeType="afterEffect">
                                  <p:stCondLst>
                                    <p:cond delay="500"/>
                                  </p:stCondLst>
                                  <p:childTnLst>
                                    <p:set>
                                      <p:cBhvr>
                                        <p:cTn id="34" dur="1" fill="hold">
                                          <p:stCondLst>
                                            <p:cond delay="0"/>
                                          </p:stCondLst>
                                        </p:cTn>
                                        <p:tgtEl>
                                          <p:spTgt spid="14"/>
                                        </p:tgtEl>
                                        <p:attrNameLst>
                                          <p:attrName>style.visibility</p:attrName>
                                        </p:attrNameLst>
                                      </p:cBhvr>
                                      <p:to>
                                        <p:strVal val="visible"/>
                                      </p:to>
                                    </p:set>
                                    <p:animEffect transition="in" filter="circle(in)">
                                      <p:cBhvr>
                                        <p:cTn id="35" dur="2000"/>
                                        <p:tgtEl>
                                          <p:spTgt spid="14"/>
                                        </p:tgtEl>
                                      </p:cBhvr>
                                    </p:animEffect>
                                  </p:childTnLst>
                                </p:cTn>
                              </p:par>
                            </p:childTnLst>
                          </p:cTn>
                        </p:par>
                        <p:par>
                          <p:cTn id="36" fill="hold">
                            <p:stCondLst>
                              <p:cond delay="10750"/>
                            </p:stCondLst>
                            <p:childTnLst>
                              <p:par>
                                <p:cTn id="37" presetID="2" presetClass="entr" presetSubtype="12" fill="hold" grpId="0" nodeType="afterEffect">
                                  <p:stCondLst>
                                    <p:cond delay="2000"/>
                                  </p:stCondLst>
                                  <p:childTnLst>
                                    <p:set>
                                      <p:cBhvr>
                                        <p:cTn id="38" dur="1" fill="hold">
                                          <p:stCondLst>
                                            <p:cond delay="0"/>
                                          </p:stCondLst>
                                        </p:cTn>
                                        <p:tgtEl>
                                          <p:spTgt spid="20"/>
                                        </p:tgtEl>
                                        <p:attrNameLst>
                                          <p:attrName>style.visibility</p:attrName>
                                        </p:attrNameLst>
                                      </p:cBhvr>
                                      <p:to>
                                        <p:strVal val="visible"/>
                                      </p:to>
                                    </p:set>
                                    <p:anim calcmode="lin" valueType="num">
                                      <p:cBhvr additive="base">
                                        <p:cTn id="39" dur="500" fill="hold"/>
                                        <p:tgtEl>
                                          <p:spTgt spid="20"/>
                                        </p:tgtEl>
                                        <p:attrNameLst>
                                          <p:attrName>ppt_x</p:attrName>
                                        </p:attrNameLst>
                                      </p:cBhvr>
                                      <p:tavLst>
                                        <p:tav tm="0">
                                          <p:val>
                                            <p:strVal val="0-#ppt_w/2"/>
                                          </p:val>
                                        </p:tav>
                                        <p:tav tm="100000">
                                          <p:val>
                                            <p:strVal val="#ppt_x"/>
                                          </p:val>
                                        </p:tav>
                                      </p:tavLst>
                                    </p:anim>
                                    <p:anim calcmode="lin" valueType="num">
                                      <p:cBhvr additive="base">
                                        <p:cTn id="40" dur="500" fill="hold"/>
                                        <p:tgtEl>
                                          <p:spTgt spid="20"/>
                                        </p:tgtEl>
                                        <p:attrNameLst>
                                          <p:attrName>ppt_y</p:attrName>
                                        </p:attrNameLst>
                                      </p:cBhvr>
                                      <p:tavLst>
                                        <p:tav tm="0">
                                          <p:val>
                                            <p:strVal val="1+#ppt_h/2"/>
                                          </p:val>
                                        </p:tav>
                                        <p:tav tm="100000">
                                          <p:val>
                                            <p:strVal val="#ppt_y"/>
                                          </p:val>
                                        </p:tav>
                                      </p:tavLst>
                                    </p:anim>
                                  </p:childTnLst>
                                </p:cTn>
                              </p:par>
                            </p:childTnLst>
                          </p:cTn>
                        </p:par>
                        <p:par>
                          <p:cTn id="41" fill="hold">
                            <p:stCondLst>
                              <p:cond delay="13250"/>
                            </p:stCondLst>
                            <p:childTnLst>
                              <p:par>
                                <p:cTn id="42" presetID="2" presetClass="entr" presetSubtype="3" fill="hold" grpId="0" nodeType="afterEffect">
                                  <p:stCondLst>
                                    <p:cond delay="250"/>
                                  </p:stCondLst>
                                  <p:childTnLst>
                                    <p:set>
                                      <p:cBhvr>
                                        <p:cTn id="43" dur="1" fill="hold">
                                          <p:stCondLst>
                                            <p:cond delay="0"/>
                                          </p:stCondLst>
                                        </p:cTn>
                                        <p:tgtEl>
                                          <p:spTgt spid="24"/>
                                        </p:tgtEl>
                                        <p:attrNameLst>
                                          <p:attrName>style.visibility</p:attrName>
                                        </p:attrNameLst>
                                      </p:cBhvr>
                                      <p:to>
                                        <p:strVal val="visible"/>
                                      </p:to>
                                    </p:set>
                                    <p:anim calcmode="lin" valueType="num">
                                      <p:cBhvr additive="base">
                                        <p:cTn id="44" dur="500" fill="hold"/>
                                        <p:tgtEl>
                                          <p:spTgt spid="24"/>
                                        </p:tgtEl>
                                        <p:attrNameLst>
                                          <p:attrName>ppt_x</p:attrName>
                                        </p:attrNameLst>
                                      </p:cBhvr>
                                      <p:tavLst>
                                        <p:tav tm="0">
                                          <p:val>
                                            <p:strVal val="1+#ppt_w/2"/>
                                          </p:val>
                                        </p:tav>
                                        <p:tav tm="100000">
                                          <p:val>
                                            <p:strVal val="#ppt_x"/>
                                          </p:val>
                                        </p:tav>
                                      </p:tavLst>
                                    </p:anim>
                                    <p:anim calcmode="lin" valueType="num">
                                      <p:cBhvr additive="base">
                                        <p:cTn id="45" dur="500" fill="hold"/>
                                        <p:tgtEl>
                                          <p:spTgt spid="24"/>
                                        </p:tgtEl>
                                        <p:attrNameLst>
                                          <p:attrName>ppt_y</p:attrName>
                                        </p:attrNameLst>
                                      </p:cBhvr>
                                      <p:tavLst>
                                        <p:tav tm="0">
                                          <p:val>
                                            <p:strVal val="0-#ppt_h/2"/>
                                          </p:val>
                                        </p:tav>
                                        <p:tav tm="100000">
                                          <p:val>
                                            <p:strVal val="#ppt_y"/>
                                          </p:val>
                                        </p:tav>
                                      </p:tavLst>
                                    </p:anim>
                                  </p:childTnLst>
                                </p:cTn>
                              </p:par>
                            </p:childTnLst>
                          </p:cTn>
                        </p:par>
                        <p:par>
                          <p:cTn id="46" fill="hold">
                            <p:stCondLst>
                              <p:cond delay="14000"/>
                            </p:stCondLst>
                            <p:childTnLst>
                              <p:par>
                                <p:cTn id="47" presetID="2" presetClass="entr" presetSubtype="3" fill="hold" grpId="0" nodeType="afterEffect">
                                  <p:stCondLst>
                                    <p:cond delay="250"/>
                                  </p:stCondLst>
                                  <p:childTnLst>
                                    <p:set>
                                      <p:cBhvr>
                                        <p:cTn id="48" dur="1" fill="hold">
                                          <p:stCondLst>
                                            <p:cond delay="0"/>
                                          </p:stCondLst>
                                        </p:cTn>
                                        <p:tgtEl>
                                          <p:spTgt spid="25"/>
                                        </p:tgtEl>
                                        <p:attrNameLst>
                                          <p:attrName>style.visibility</p:attrName>
                                        </p:attrNameLst>
                                      </p:cBhvr>
                                      <p:to>
                                        <p:strVal val="visible"/>
                                      </p:to>
                                    </p:set>
                                    <p:anim calcmode="lin" valueType="num">
                                      <p:cBhvr additive="base">
                                        <p:cTn id="49" dur="500" fill="hold"/>
                                        <p:tgtEl>
                                          <p:spTgt spid="25"/>
                                        </p:tgtEl>
                                        <p:attrNameLst>
                                          <p:attrName>ppt_x</p:attrName>
                                        </p:attrNameLst>
                                      </p:cBhvr>
                                      <p:tavLst>
                                        <p:tav tm="0">
                                          <p:val>
                                            <p:strVal val="1+#ppt_w/2"/>
                                          </p:val>
                                        </p:tav>
                                        <p:tav tm="100000">
                                          <p:val>
                                            <p:strVal val="#ppt_x"/>
                                          </p:val>
                                        </p:tav>
                                      </p:tavLst>
                                    </p:anim>
                                    <p:anim calcmode="lin" valueType="num">
                                      <p:cBhvr additive="base">
                                        <p:cTn id="50" dur="500" fill="hold"/>
                                        <p:tgtEl>
                                          <p:spTgt spid="25"/>
                                        </p:tgtEl>
                                        <p:attrNameLst>
                                          <p:attrName>ppt_y</p:attrName>
                                        </p:attrNameLst>
                                      </p:cBhvr>
                                      <p:tavLst>
                                        <p:tav tm="0">
                                          <p:val>
                                            <p:strVal val="0-#ppt_h/2"/>
                                          </p:val>
                                        </p:tav>
                                        <p:tav tm="100000">
                                          <p:val>
                                            <p:strVal val="#ppt_y"/>
                                          </p:val>
                                        </p:tav>
                                      </p:tavLst>
                                    </p:anim>
                                  </p:childTnLst>
                                </p:cTn>
                              </p:par>
                            </p:childTnLst>
                          </p:cTn>
                        </p:par>
                        <p:par>
                          <p:cTn id="51" fill="hold">
                            <p:stCondLst>
                              <p:cond delay="14750"/>
                            </p:stCondLst>
                            <p:childTnLst>
                              <p:par>
                                <p:cTn id="52" presetID="2" presetClass="entr" presetSubtype="3" fill="hold" grpId="0" nodeType="afterEffect">
                                  <p:stCondLst>
                                    <p:cond delay="500"/>
                                  </p:stCondLst>
                                  <p:childTnLst>
                                    <p:set>
                                      <p:cBhvr>
                                        <p:cTn id="53" dur="1" fill="hold">
                                          <p:stCondLst>
                                            <p:cond delay="0"/>
                                          </p:stCondLst>
                                        </p:cTn>
                                        <p:tgtEl>
                                          <p:spTgt spid="26"/>
                                        </p:tgtEl>
                                        <p:attrNameLst>
                                          <p:attrName>style.visibility</p:attrName>
                                        </p:attrNameLst>
                                      </p:cBhvr>
                                      <p:to>
                                        <p:strVal val="visible"/>
                                      </p:to>
                                    </p:set>
                                    <p:anim calcmode="lin" valueType="num">
                                      <p:cBhvr additive="base">
                                        <p:cTn id="54" dur="500" fill="hold"/>
                                        <p:tgtEl>
                                          <p:spTgt spid="26"/>
                                        </p:tgtEl>
                                        <p:attrNameLst>
                                          <p:attrName>ppt_x</p:attrName>
                                        </p:attrNameLst>
                                      </p:cBhvr>
                                      <p:tavLst>
                                        <p:tav tm="0">
                                          <p:val>
                                            <p:strVal val="1+#ppt_w/2"/>
                                          </p:val>
                                        </p:tav>
                                        <p:tav tm="100000">
                                          <p:val>
                                            <p:strVal val="#ppt_x"/>
                                          </p:val>
                                        </p:tav>
                                      </p:tavLst>
                                    </p:anim>
                                    <p:anim calcmode="lin" valueType="num">
                                      <p:cBhvr additive="base">
                                        <p:cTn id="55" dur="500" fill="hold"/>
                                        <p:tgtEl>
                                          <p:spTgt spid="26"/>
                                        </p:tgtEl>
                                        <p:attrNameLst>
                                          <p:attrName>ppt_y</p:attrName>
                                        </p:attrNameLst>
                                      </p:cBhvr>
                                      <p:tavLst>
                                        <p:tav tm="0">
                                          <p:val>
                                            <p:strVal val="0-#ppt_h/2"/>
                                          </p:val>
                                        </p:tav>
                                        <p:tav tm="100000">
                                          <p:val>
                                            <p:strVal val="#ppt_y"/>
                                          </p:val>
                                        </p:tav>
                                      </p:tavLst>
                                    </p:anim>
                                  </p:childTnLst>
                                </p:cTn>
                              </p:par>
                            </p:childTnLst>
                          </p:cTn>
                        </p:par>
                        <p:par>
                          <p:cTn id="56" fill="hold">
                            <p:stCondLst>
                              <p:cond delay="15750"/>
                            </p:stCondLst>
                            <p:childTnLst>
                              <p:par>
                                <p:cTn id="57" presetID="6" presetClass="entr" presetSubtype="16" fill="hold" nodeType="afterEffect">
                                  <p:stCondLst>
                                    <p:cond delay="500"/>
                                  </p:stCondLst>
                                  <p:childTnLst>
                                    <p:set>
                                      <p:cBhvr>
                                        <p:cTn id="58" dur="1" fill="hold">
                                          <p:stCondLst>
                                            <p:cond delay="0"/>
                                          </p:stCondLst>
                                        </p:cTn>
                                        <p:tgtEl>
                                          <p:spTgt spid="17"/>
                                        </p:tgtEl>
                                        <p:attrNameLst>
                                          <p:attrName>style.visibility</p:attrName>
                                        </p:attrNameLst>
                                      </p:cBhvr>
                                      <p:to>
                                        <p:strVal val="visible"/>
                                      </p:to>
                                    </p:set>
                                    <p:animEffect transition="in" filter="circle(in)">
                                      <p:cBhvr>
                                        <p:cTn id="59" dur="2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9" grpId="0" animBg="1"/>
      <p:bldP spid="20" grpId="0" animBg="1"/>
      <p:bldP spid="21" grpId="0"/>
      <p:bldP spid="22" grpId="0"/>
      <p:bldP spid="23" grpId="0"/>
      <p:bldP spid="24" grpId="0"/>
      <p:bldP spid="25" grpId="0"/>
      <p:bldP spid="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280072" y="74100"/>
            <a:ext cx="1764146" cy="369332"/>
          </a:xfrm>
          <a:prstGeom prst="rect">
            <a:avLst/>
          </a:prstGeom>
          <a:noFill/>
        </p:spPr>
        <p:txBody>
          <a:bodyPr wrap="square" rtlCol="1">
            <a:spAutoFit/>
          </a:bodyPr>
          <a:lstStyle/>
          <a:p>
            <a:r>
              <a:rPr lang="he-IL" dirty="0" smtClean="0"/>
              <a:t>דף ג' עמ' א'</a:t>
            </a:r>
            <a:endParaRPr lang="he-IL" dirty="0"/>
          </a:p>
        </p:txBody>
      </p:sp>
      <p:sp>
        <p:nvSpPr>
          <p:cNvPr id="16" name="TextBox 15"/>
          <p:cNvSpPr txBox="1"/>
          <p:nvPr/>
        </p:nvSpPr>
        <p:spPr>
          <a:xfrm>
            <a:off x="2447636" y="524056"/>
            <a:ext cx="7232072" cy="369332"/>
          </a:xfrm>
          <a:prstGeom prst="rect">
            <a:avLst/>
          </a:prstGeom>
          <a:noFill/>
        </p:spPr>
        <p:txBody>
          <a:bodyPr wrap="square" rtlCol="1">
            <a:spAutoFit/>
          </a:bodyPr>
          <a:lstStyle/>
          <a:p>
            <a:r>
              <a:rPr lang="he-IL" dirty="0" smtClean="0"/>
              <a:t>בחינת תולדה של איזה אב  הם אבנו, סכינו ומשאו שהנחם ברשות הרבים</a:t>
            </a:r>
            <a:endParaRPr lang="he-IL" dirty="0"/>
          </a:p>
        </p:txBody>
      </p:sp>
      <p:graphicFrame>
        <p:nvGraphicFramePr>
          <p:cNvPr id="17" name="טבלה 16"/>
          <p:cNvGraphicFramePr>
            <a:graphicFrameLocks noGrp="1"/>
          </p:cNvGraphicFramePr>
          <p:nvPr>
            <p:extLst>
              <p:ext uri="{D42A27DB-BD31-4B8C-83A1-F6EECF244321}">
                <p14:modId xmlns:p14="http://schemas.microsoft.com/office/powerpoint/2010/main" val="97898689"/>
              </p:ext>
            </p:extLst>
          </p:nvPr>
        </p:nvGraphicFramePr>
        <p:xfrm>
          <a:off x="3934690" y="1861882"/>
          <a:ext cx="5745018" cy="1651000"/>
        </p:xfrm>
        <a:graphic>
          <a:graphicData uri="http://schemas.openxmlformats.org/drawingml/2006/table">
            <a:tbl>
              <a:tblPr rtl="1" firstRow="1" bandRow="1">
                <a:tableStyleId>{5C22544A-7EE6-4342-B048-85BDC9FD1C3A}</a:tableStyleId>
              </a:tblPr>
              <a:tblGrid>
                <a:gridCol w="1246908">
                  <a:extLst>
                    <a:ext uri="{9D8B030D-6E8A-4147-A177-3AD203B41FA5}">
                      <a16:colId xmlns:a16="http://schemas.microsoft.com/office/drawing/2014/main" val="2896595935"/>
                    </a:ext>
                  </a:extLst>
                </a:gridCol>
                <a:gridCol w="1995055">
                  <a:extLst>
                    <a:ext uri="{9D8B030D-6E8A-4147-A177-3AD203B41FA5}">
                      <a16:colId xmlns:a16="http://schemas.microsoft.com/office/drawing/2014/main" val="2363824832"/>
                    </a:ext>
                  </a:extLst>
                </a:gridCol>
                <a:gridCol w="2503055">
                  <a:extLst>
                    <a:ext uri="{9D8B030D-6E8A-4147-A177-3AD203B41FA5}">
                      <a16:colId xmlns:a16="http://schemas.microsoft.com/office/drawing/2014/main" val="725986302"/>
                    </a:ext>
                  </a:extLst>
                </a:gridCol>
              </a:tblGrid>
              <a:tr h="370840">
                <a:tc>
                  <a:txBody>
                    <a:bodyPr/>
                    <a:lstStyle/>
                    <a:p>
                      <a:pPr rtl="1"/>
                      <a:endParaRPr lang="he-IL" dirty="0"/>
                    </a:p>
                  </a:txBody>
                  <a:tcPr/>
                </a:tc>
                <a:tc>
                  <a:txBody>
                    <a:bodyPr/>
                    <a:lstStyle/>
                    <a:p>
                      <a:pPr rtl="1"/>
                      <a:r>
                        <a:rPr lang="he-IL" dirty="0" smtClean="0"/>
                        <a:t>אם הפקיר את אבנו סכינו ומשאו</a:t>
                      </a:r>
                      <a:endParaRPr lang="he-IL" dirty="0"/>
                    </a:p>
                  </a:txBody>
                  <a:tcPr/>
                </a:tc>
                <a:tc>
                  <a:txBody>
                    <a:bodyPr/>
                    <a:lstStyle/>
                    <a:p>
                      <a:pPr rtl="1"/>
                      <a:r>
                        <a:rPr lang="he-IL" dirty="0" smtClean="0"/>
                        <a:t>אם לא  הפקיר את אבנו סכינו ומשאו</a:t>
                      </a:r>
                      <a:endParaRPr lang="he-IL" dirty="0"/>
                    </a:p>
                  </a:txBody>
                  <a:tcPr/>
                </a:tc>
                <a:extLst>
                  <a:ext uri="{0D108BD9-81ED-4DB2-BD59-A6C34878D82A}">
                    <a16:rowId xmlns:a16="http://schemas.microsoft.com/office/drawing/2014/main" val="2322826418"/>
                  </a:ext>
                </a:extLst>
              </a:tr>
              <a:tr h="370840">
                <a:tc>
                  <a:txBody>
                    <a:bodyPr/>
                    <a:lstStyle/>
                    <a:p>
                      <a:pPr rtl="1"/>
                      <a:endParaRPr lang="he-IL" dirty="0" smtClean="0"/>
                    </a:p>
                    <a:p>
                      <a:pPr rtl="1"/>
                      <a:r>
                        <a:rPr lang="he-IL" dirty="0" smtClean="0"/>
                        <a:t>לפי רב</a:t>
                      </a:r>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3450151308"/>
                  </a:ext>
                </a:extLst>
              </a:tr>
              <a:tr h="370840">
                <a:tc>
                  <a:txBody>
                    <a:bodyPr/>
                    <a:lstStyle/>
                    <a:p>
                      <a:pPr rtl="1"/>
                      <a:r>
                        <a:rPr lang="he-IL" dirty="0" smtClean="0"/>
                        <a:t>לפי שמואל</a:t>
                      </a:r>
                      <a:endParaRPr lang="he-IL" dirty="0"/>
                    </a:p>
                  </a:txBody>
                  <a:tcPr/>
                </a:tc>
                <a:tc>
                  <a:txBody>
                    <a:bodyPr/>
                    <a:lstStyle/>
                    <a:p>
                      <a:pPr rtl="1"/>
                      <a:endParaRPr lang="he-IL" dirty="0"/>
                    </a:p>
                  </a:txBody>
                  <a:tcPr/>
                </a:tc>
                <a:tc>
                  <a:txBody>
                    <a:bodyPr/>
                    <a:lstStyle/>
                    <a:p>
                      <a:pPr rtl="1"/>
                      <a:endParaRPr lang="he-IL" dirty="0"/>
                    </a:p>
                  </a:txBody>
                  <a:tcPr/>
                </a:tc>
                <a:extLst>
                  <a:ext uri="{0D108BD9-81ED-4DB2-BD59-A6C34878D82A}">
                    <a16:rowId xmlns:a16="http://schemas.microsoft.com/office/drawing/2014/main" val="192030272"/>
                  </a:ext>
                </a:extLst>
              </a:tr>
            </a:tbl>
          </a:graphicData>
        </a:graphic>
      </p:graphicFrame>
      <p:sp>
        <p:nvSpPr>
          <p:cNvPr id="18" name="TextBox 17"/>
          <p:cNvSpPr txBox="1"/>
          <p:nvPr/>
        </p:nvSpPr>
        <p:spPr>
          <a:xfrm>
            <a:off x="4366439" y="2613178"/>
            <a:ext cx="1524000"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dirty="0" smtClean="0"/>
              <a:t>תולדה של שור</a:t>
            </a:r>
            <a:endParaRPr lang="he-IL" dirty="0"/>
          </a:p>
        </p:txBody>
      </p:sp>
      <p:sp>
        <p:nvSpPr>
          <p:cNvPr id="19" name="TextBox 18"/>
          <p:cNvSpPr txBox="1"/>
          <p:nvPr/>
        </p:nvSpPr>
        <p:spPr>
          <a:xfrm>
            <a:off x="4366439" y="3077178"/>
            <a:ext cx="1524000"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dirty="0" smtClean="0"/>
              <a:t>תולדה של בור</a:t>
            </a:r>
            <a:endParaRPr lang="he-IL" dirty="0"/>
          </a:p>
        </p:txBody>
      </p:sp>
      <p:sp>
        <p:nvSpPr>
          <p:cNvPr id="20" name="TextBox 19"/>
          <p:cNvSpPr txBox="1"/>
          <p:nvPr/>
        </p:nvSpPr>
        <p:spPr>
          <a:xfrm>
            <a:off x="6770253" y="3042701"/>
            <a:ext cx="1524000"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dirty="0" smtClean="0"/>
              <a:t>תולדה של בור</a:t>
            </a:r>
            <a:endParaRPr lang="he-IL" dirty="0"/>
          </a:p>
        </p:txBody>
      </p:sp>
      <p:sp>
        <p:nvSpPr>
          <p:cNvPr id="21" name="TextBox 20"/>
          <p:cNvSpPr txBox="1"/>
          <p:nvPr/>
        </p:nvSpPr>
        <p:spPr>
          <a:xfrm>
            <a:off x="6770253" y="2613178"/>
            <a:ext cx="1524000" cy="369332"/>
          </a:xfrm>
          <a:prstGeom prst="rect">
            <a:avLst/>
          </a:prstGeom>
          <a:solidFill>
            <a:schemeClr val="accent6">
              <a:lumMod val="20000"/>
              <a:lumOff val="80000"/>
            </a:schemeClr>
          </a:solidFill>
          <a:scene3d>
            <a:camera prst="orthographicFront"/>
            <a:lightRig rig="threePt" dir="t"/>
          </a:scene3d>
          <a:sp3d>
            <a:bevelT prst="slope"/>
          </a:sp3d>
        </p:spPr>
        <p:txBody>
          <a:bodyPr wrap="square" rtlCol="1">
            <a:spAutoFit/>
          </a:bodyPr>
          <a:lstStyle/>
          <a:p>
            <a:r>
              <a:rPr lang="he-IL" dirty="0" smtClean="0"/>
              <a:t>תולדה של בור</a:t>
            </a:r>
            <a:endParaRPr lang="he-IL" dirty="0"/>
          </a:p>
        </p:txBody>
      </p:sp>
      <p:grpSp>
        <p:nvGrpSpPr>
          <p:cNvPr id="26" name="קבוצה 25"/>
          <p:cNvGrpSpPr/>
          <p:nvPr/>
        </p:nvGrpSpPr>
        <p:grpSpPr>
          <a:xfrm>
            <a:off x="9522430" y="1147987"/>
            <a:ext cx="2521788" cy="1863318"/>
            <a:chOff x="9679708" y="3953492"/>
            <a:chExt cx="2521788" cy="1863318"/>
          </a:xfrm>
        </p:grpSpPr>
        <p:sp>
          <p:nvSpPr>
            <p:cNvPr id="24" name="הסבר מלבני מעוגל 23"/>
            <p:cNvSpPr/>
            <p:nvPr/>
          </p:nvSpPr>
          <p:spPr>
            <a:xfrm>
              <a:off x="9801794" y="3953492"/>
              <a:ext cx="2399702" cy="1798465"/>
            </a:xfrm>
            <a:prstGeom prst="wedgeRoundRectCallout">
              <a:avLst>
                <a:gd name="adj1" fmla="val -114363"/>
                <a:gd name="adj2" fmla="val 35281"/>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TextBox 24"/>
            <p:cNvSpPr txBox="1"/>
            <p:nvPr/>
          </p:nvSpPr>
          <p:spPr>
            <a:xfrm>
              <a:off x="9679708" y="4062484"/>
              <a:ext cx="2432668" cy="1754326"/>
            </a:xfrm>
            <a:prstGeom prst="rect">
              <a:avLst/>
            </a:prstGeom>
            <a:noFill/>
          </p:spPr>
          <p:txBody>
            <a:bodyPr wrap="square" rtlCol="1">
              <a:spAutoFit/>
            </a:bodyPr>
            <a:lstStyle/>
            <a:p>
              <a:r>
                <a:rPr lang="he-IL" dirty="0" smtClean="0"/>
                <a:t>כמו שראינו בחופר בור ברה"ר שלמרות שהבור איננו שלו חייב עליו משום שהוא כרה אותו כך גם כל תקלה שהפקירה חייב עליה מדין בור</a:t>
              </a:r>
              <a:endParaRPr lang="he-IL" dirty="0"/>
            </a:p>
          </p:txBody>
        </p:sp>
      </p:grpSp>
      <p:grpSp>
        <p:nvGrpSpPr>
          <p:cNvPr id="32" name="קבוצה 31"/>
          <p:cNvGrpSpPr/>
          <p:nvPr/>
        </p:nvGrpSpPr>
        <p:grpSpPr>
          <a:xfrm>
            <a:off x="465430" y="1042625"/>
            <a:ext cx="2272145" cy="1445858"/>
            <a:chOff x="350982" y="3888998"/>
            <a:chExt cx="2272145" cy="1445858"/>
          </a:xfrm>
        </p:grpSpPr>
        <p:sp>
          <p:nvSpPr>
            <p:cNvPr id="28" name="הסבר מלבני מעוגל 27"/>
            <p:cNvSpPr/>
            <p:nvPr/>
          </p:nvSpPr>
          <p:spPr>
            <a:xfrm>
              <a:off x="350982" y="3913433"/>
              <a:ext cx="2272145" cy="1421423"/>
            </a:xfrm>
            <a:prstGeom prst="wedgeRoundRectCallout">
              <a:avLst>
                <a:gd name="adj1" fmla="val 125058"/>
                <a:gd name="adj2" fmla="val 66113"/>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TextBox 28"/>
            <p:cNvSpPr txBox="1"/>
            <p:nvPr/>
          </p:nvSpPr>
          <p:spPr>
            <a:xfrm>
              <a:off x="493033" y="3888998"/>
              <a:ext cx="2056197" cy="1209005"/>
            </a:xfrm>
            <a:prstGeom prst="rect">
              <a:avLst/>
            </a:prstGeom>
            <a:noFill/>
          </p:spPr>
          <p:txBody>
            <a:bodyPr wrap="square" rtlCol="1">
              <a:spAutoFit/>
            </a:bodyPr>
            <a:lstStyle/>
            <a:p>
              <a:r>
                <a:rPr lang="he-IL" dirty="0" smtClean="0"/>
                <a:t>כמו שור שהוא ממונו של אדם והזיק, כך גם כל ממונו של אדם שהזיק חייב</a:t>
              </a:r>
              <a:endParaRPr lang="he-IL" dirty="0"/>
            </a:p>
          </p:txBody>
        </p:sp>
      </p:grpSp>
      <p:grpSp>
        <p:nvGrpSpPr>
          <p:cNvPr id="15" name="קבוצה 14"/>
          <p:cNvGrpSpPr/>
          <p:nvPr/>
        </p:nvGrpSpPr>
        <p:grpSpPr>
          <a:xfrm>
            <a:off x="-159380" y="3859964"/>
            <a:ext cx="4247843" cy="1651000"/>
            <a:chOff x="-159380" y="3859964"/>
            <a:chExt cx="4247843" cy="1651000"/>
          </a:xfrm>
        </p:grpSpPr>
        <p:sp>
          <p:nvSpPr>
            <p:cNvPr id="33" name="הסבר מלבני מעוגל 32"/>
            <p:cNvSpPr/>
            <p:nvPr/>
          </p:nvSpPr>
          <p:spPr>
            <a:xfrm>
              <a:off x="-104846" y="3886172"/>
              <a:ext cx="4193309" cy="1624792"/>
            </a:xfrm>
            <a:prstGeom prst="wedgeRoundRectCallout">
              <a:avLst>
                <a:gd name="adj1" fmla="val 73600"/>
                <a:gd name="adj2" fmla="val -79953"/>
                <a:gd name="adj3" fmla="val 16667"/>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34" name="TextBox 33"/>
            <p:cNvSpPr txBox="1"/>
            <p:nvPr/>
          </p:nvSpPr>
          <p:spPr>
            <a:xfrm>
              <a:off x="-159380" y="3859964"/>
              <a:ext cx="4193309" cy="1477328"/>
            </a:xfrm>
            <a:prstGeom prst="rect">
              <a:avLst/>
            </a:prstGeom>
            <a:noFill/>
          </p:spPr>
          <p:txBody>
            <a:bodyPr wrap="square" rtlCol="1">
              <a:spAutoFit/>
            </a:bodyPr>
            <a:lstStyle/>
            <a:p>
              <a:r>
                <a:rPr lang="he-IL" dirty="0" smtClean="0"/>
                <a:t>ההנחה שאנו לומדים את כל התקלות מבור. בין שהפקירם ובין אם לא. מאחר שהתקלות נעשו בכך שמשהו בא ונתקל בהם שלא כמו שור שהוא הולך אל האדם ומזיק, הרי אלו תולדת בור גם אם לא הפקירם</a:t>
              </a:r>
              <a:endParaRPr lang="he-IL" dirty="0"/>
            </a:p>
          </p:txBody>
        </p:sp>
      </p:grpSp>
    </p:spTree>
    <p:extLst>
      <p:ext uri="{BB962C8B-B14F-4D97-AF65-F5344CB8AC3E}">
        <p14:creationId xmlns:p14="http://schemas.microsoft.com/office/powerpoint/2010/main" val="3856237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25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animEffect transition="in" filter="fade">
                                      <p:cBhvr>
                                        <p:cTn id="9" dur="500"/>
                                        <p:tgtEl>
                                          <p:spTgt spid="16"/>
                                        </p:tgtEl>
                                      </p:cBhvr>
                                    </p:animEffect>
                                  </p:childTnLst>
                                </p:cTn>
                              </p:par>
                            </p:childTnLst>
                          </p:cTn>
                        </p:par>
                        <p:par>
                          <p:cTn id="10" fill="hold">
                            <p:stCondLst>
                              <p:cond delay="750"/>
                            </p:stCondLst>
                            <p:childTnLst>
                              <p:par>
                                <p:cTn id="11" presetID="6" presetClass="entr" presetSubtype="16" fill="hold" nodeType="afterEffect">
                                  <p:stCondLst>
                                    <p:cond delay="1000"/>
                                  </p:stCondLst>
                                  <p:childTnLst>
                                    <p:set>
                                      <p:cBhvr>
                                        <p:cTn id="12" dur="1" fill="hold">
                                          <p:stCondLst>
                                            <p:cond delay="0"/>
                                          </p:stCondLst>
                                        </p:cTn>
                                        <p:tgtEl>
                                          <p:spTgt spid="17"/>
                                        </p:tgtEl>
                                        <p:attrNameLst>
                                          <p:attrName>style.visibility</p:attrName>
                                        </p:attrNameLst>
                                      </p:cBhvr>
                                      <p:to>
                                        <p:strVal val="visible"/>
                                      </p:to>
                                    </p:set>
                                    <p:animEffect transition="in" filter="circle(in)">
                                      <p:cBhvr>
                                        <p:cTn id="13" dur="2000"/>
                                        <p:tgtEl>
                                          <p:spTgt spid="17"/>
                                        </p:tgtEl>
                                      </p:cBhvr>
                                    </p:animEffect>
                                  </p:childTnLst>
                                </p:cTn>
                              </p:par>
                            </p:childTnLst>
                          </p:cTn>
                        </p:par>
                        <p:par>
                          <p:cTn id="14" fill="hold">
                            <p:stCondLst>
                              <p:cond delay="3750"/>
                            </p:stCondLst>
                            <p:childTnLst>
                              <p:par>
                                <p:cTn id="15" presetID="2" presetClass="entr" presetSubtype="3" fill="hold" grpId="0" nodeType="afterEffect">
                                  <p:stCondLst>
                                    <p:cond delay="1000"/>
                                  </p:stCondLst>
                                  <p:childTnLst>
                                    <p:set>
                                      <p:cBhvr>
                                        <p:cTn id="16" dur="1" fill="hold">
                                          <p:stCondLst>
                                            <p:cond delay="0"/>
                                          </p:stCondLst>
                                        </p:cTn>
                                        <p:tgtEl>
                                          <p:spTgt spid="21"/>
                                        </p:tgtEl>
                                        <p:attrNameLst>
                                          <p:attrName>style.visibility</p:attrName>
                                        </p:attrNameLst>
                                      </p:cBhvr>
                                      <p:to>
                                        <p:strVal val="visible"/>
                                      </p:to>
                                    </p:set>
                                    <p:anim calcmode="lin" valueType="num">
                                      <p:cBhvr additive="base">
                                        <p:cTn id="17" dur="500" fill="hold"/>
                                        <p:tgtEl>
                                          <p:spTgt spid="21"/>
                                        </p:tgtEl>
                                        <p:attrNameLst>
                                          <p:attrName>ppt_x</p:attrName>
                                        </p:attrNameLst>
                                      </p:cBhvr>
                                      <p:tavLst>
                                        <p:tav tm="0">
                                          <p:val>
                                            <p:strVal val="1+#ppt_w/2"/>
                                          </p:val>
                                        </p:tav>
                                        <p:tav tm="100000">
                                          <p:val>
                                            <p:strVal val="#ppt_x"/>
                                          </p:val>
                                        </p:tav>
                                      </p:tavLst>
                                    </p:anim>
                                    <p:anim calcmode="lin" valueType="num">
                                      <p:cBhvr additive="base">
                                        <p:cTn id="18" dur="500" fill="hold"/>
                                        <p:tgtEl>
                                          <p:spTgt spid="21"/>
                                        </p:tgtEl>
                                        <p:attrNameLst>
                                          <p:attrName>ppt_y</p:attrName>
                                        </p:attrNameLst>
                                      </p:cBhvr>
                                      <p:tavLst>
                                        <p:tav tm="0">
                                          <p:val>
                                            <p:strVal val="0-#ppt_h/2"/>
                                          </p:val>
                                        </p:tav>
                                        <p:tav tm="100000">
                                          <p:val>
                                            <p:strVal val="#ppt_y"/>
                                          </p:val>
                                        </p:tav>
                                      </p:tavLst>
                                    </p:anim>
                                  </p:childTnLst>
                                </p:cTn>
                              </p:par>
                            </p:childTnLst>
                          </p:cTn>
                        </p:par>
                        <p:par>
                          <p:cTn id="19" fill="hold">
                            <p:stCondLst>
                              <p:cond delay="5250"/>
                            </p:stCondLst>
                            <p:childTnLst>
                              <p:par>
                                <p:cTn id="20" presetID="6" presetClass="entr" presetSubtype="16" fill="hold" nodeType="afterEffect">
                                  <p:stCondLst>
                                    <p:cond delay="500"/>
                                  </p:stCondLst>
                                  <p:childTnLst>
                                    <p:set>
                                      <p:cBhvr>
                                        <p:cTn id="21" dur="1" fill="hold">
                                          <p:stCondLst>
                                            <p:cond delay="0"/>
                                          </p:stCondLst>
                                        </p:cTn>
                                        <p:tgtEl>
                                          <p:spTgt spid="26"/>
                                        </p:tgtEl>
                                        <p:attrNameLst>
                                          <p:attrName>style.visibility</p:attrName>
                                        </p:attrNameLst>
                                      </p:cBhvr>
                                      <p:to>
                                        <p:strVal val="visible"/>
                                      </p:to>
                                    </p:set>
                                    <p:animEffect transition="in" filter="circle(in)">
                                      <p:cBhvr>
                                        <p:cTn id="22" dur="2000"/>
                                        <p:tgtEl>
                                          <p:spTgt spid="26"/>
                                        </p:tgtEl>
                                      </p:cBhvr>
                                    </p:animEffect>
                                  </p:childTnLst>
                                </p:cTn>
                              </p:par>
                            </p:childTnLst>
                          </p:cTn>
                        </p:par>
                        <p:par>
                          <p:cTn id="23" fill="hold">
                            <p:stCondLst>
                              <p:cond delay="7750"/>
                            </p:stCondLst>
                            <p:childTnLst>
                              <p:par>
                                <p:cTn id="24" presetID="2" presetClass="entr" presetSubtype="9" fill="hold" grpId="0" nodeType="afterEffect">
                                  <p:stCondLst>
                                    <p:cond delay="1000"/>
                                  </p:stCondLst>
                                  <p:childTnLst>
                                    <p:set>
                                      <p:cBhvr>
                                        <p:cTn id="25" dur="1" fill="hold">
                                          <p:stCondLst>
                                            <p:cond delay="0"/>
                                          </p:stCondLst>
                                        </p:cTn>
                                        <p:tgtEl>
                                          <p:spTgt spid="18"/>
                                        </p:tgtEl>
                                        <p:attrNameLst>
                                          <p:attrName>style.visibility</p:attrName>
                                        </p:attrNameLst>
                                      </p:cBhvr>
                                      <p:to>
                                        <p:strVal val="visible"/>
                                      </p:to>
                                    </p:set>
                                    <p:anim calcmode="lin" valueType="num">
                                      <p:cBhvr additive="base">
                                        <p:cTn id="26" dur="500" fill="hold"/>
                                        <p:tgtEl>
                                          <p:spTgt spid="18"/>
                                        </p:tgtEl>
                                        <p:attrNameLst>
                                          <p:attrName>ppt_x</p:attrName>
                                        </p:attrNameLst>
                                      </p:cBhvr>
                                      <p:tavLst>
                                        <p:tav tm="0">
                                          <p:val>
                                            <p:strVal val="0-#ppt_w/2"/>
                                          </p:val>
                                        </p:tav>
                                        <p:tav tm="100000">
                                          <p:val>
                                            <p:strVal val="#ppt_x"/>
                                          </p:val>
                                        </p:tav>
                                      </p:tavLst>
                                    </p:anim>
                                    <p:anim calcmode="lin" valueType="num">
                                      <p:cBhvr additive="base">
                                        <p:cTn id="27" dur="500" fill="hold"/>
                                        <p:tgtEl>
                                          <p:spTgt spid="18"/>
                                        </p:tgtEl>
                                        <p:attrNameLst>
                                          <p:attrName>ppt_y</p:attrName>
                                        </p:attrNameLst>
                                      </p:cBhvr>
                                      <p:tavLst>
                                        <p:tav tm="0">
                                          <p:val>
                                            <p:strVal val="0-#ppt_h/2"/>
                                          </p:val>
                                        </p:tav>
                                        <p:tav tm="100000">
                                          <p:val>
                                            <p:strVal val="#ppt_y"/>
                                          </p:val>
                                        </p:tav>
                                      </p:tavLst>
                                    </p:anim>
                                  </p:childTnLst>
                                </p:cTn>
                              </p:par>
                            </p:childTnLst>
                          </p:cTn>
                        </p:par>
                        <p:par>
                          <p:cTn id="28" fill="hold">
                            <p:stCondLst>
                              <p:cond delay="9250"/>
                            </p:stCondLst>
                            <p:childTnLst>
                              <p:par>
                                <p:cTn id="29" presetID="4" presetClass="entr" presetSubtype="16" fill="hold" nodeType="afterEffect">
                                  <p:stCondLst>
                                    <p:cond delay="500"/>
                                  </p:stCondLst>
                                  <p:childTnLst>
                                    <p:set>
                                      <p:cBhvr>
                                        <p:cTn id="30" dur="1" fill="hold">
                                          <p:stCondLst>
                                            <p:cond delay="0"/>
                                          </p:stCondLst>
                                        </p:cTn>
                                        <p:tgtEl>
                                          <p:spTgt spid="32"/>
                                        </p:tgtEl>
                                        <p:attrNameLst>
                                          <p:attrName>style.visibility</p:attrName>
                                        </p:attrNameLst>
                                      </p:cBhvr>
                                      <p:to>
                                        <p:strVal val="visible"/>
                                      </p:to>
                                    </p:set>
                                    <p:animEffect transition="in" filter="box(in)">
                                      <p:cBhvr>
                                        <p:cTn id="31" dur="2000"/>
                                        <p:tgtEl>
                                          <p:spTgt spid="32"/>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3" fill="hold" grpId="0" nodeType="clickEffect">
                                  <p:stCondLst>
                                    <p:cond delay="0"/>
                                  </p:stCondLst>
                                  <p:childTnLst>
                                    <p:set>
                                      <p:cBhvr>
                                        <p:cTn id="35" dur="1" fill="hold">
                                          <p:stCondLst>
                                            <p:cond delay="0"/>
                                          </p:stCondLst>
                                        </p:cTn>
                                        <p:tgtEl>
                                          <p:spTgt spid="20"/>
                                        </p:tgtEl>
                                        <p:attrNameLst>
                                          <p:attrName>style.visibility</p:attrName>
                                        </p:attrNameLst>
                                      </p:cBhvr>
                                      <p:to>
                                        <p:strVal val="visible"/>
                                      </p:to>
                                    </p:set>
                                    <p:anim calcmode="lin" valueType="num">
                                      <p:cBhvr additive="base">
                                        <p:cTn id="36" dur="500" fill="hold"/>
                                        <p:tgtEl>
                                          <p:spTgt spid="20"/>
                                        </p:tgtEl>
                                        <p:attrNameLst>
                                          <p:attrName>ppt_x</p:attrName>
                                        </p:attrNameLst>
                                      </p:cBhvr>
                                      <p:tavLst>
                                        <p:tav tm="0">
                                          <p:val>
                                            <p:strVal val="1+#ppt_w/2"/>
                                          </p:val>
                                        </p:tav>
                                        <p:tav tm="100000">
                                          <p:val>
                                            <p:strVal val="#ppt_x"/>
                                          </p:val>
                                        </p:tav>
                                      </p:tavLst>
                                    </p:anim>
                                    <p:anim calcmode="lin" valueType="num">
                                      <p:cBhvr additive="base">
                                        <p:cTn id="37" dur="500" fill="hold"/>
                                        <p:tgtEl>
                                          <p:spTgt spid="20"/>
                                        </p:tgtEl>
                                        <p:attrNameLst>
                                          <p:attrName>ppt_y</p:attrName>
                                        </p:attrNameLst>
                                      </p:cBhvr>
                                      <p:tavLst>
                                        <p:tav tm="0">
                                          <p:val>
                                            <p:strVal val="0-#ppt_h/2"/>
                                          </p:val>
                                        </p:tav>
                                        <p:tav tm="100000">
                                          <p:val>
                                            <p:strVal val="#ppt_y"/>
                                          </p:val>
                                        </p:tav>
                                      </p:tavLst>
                                    </p:anim>
                                  </p:childTnLst>
                                </p:cTn>
                              </p:par>
                            </p:childTnLst>
                          </p:cTn>
                        </p:par>
                        <p:par>
                          <p:cTn id="38" fill="hold">
                            <p:stCondLst>
                              <p:cond delay="500"/>
                            </p:stCondLst>
                            <p:childTnLst>
                              <p:par>
                                <p:cTn id="39" presetID="2" presetClass="entr" presetSubtype="9" fill="hold" grpId="0" nodeType="afterEffect">
                                  <p:stCondLst>
                                    <p:cond delay="500"/>
                                  </p:stCondLst>
                                  <p:childTnLst>
                                    <p:set>
                                      <p:cBhvr>
                                        <p:cTn id="40" dur="1" fill="hold">
                                          <p:stCondLst>
                                            <p:cond delay="0"/>
                                          </p:stCondLst>
                                        </p:cTn>
                                        <p:tgtEl>
                                          <p:spTgt spid="19"/>
                                        </p:tgtEl>
                                        <p:attrNameLst>
                                          <p:attrName>style.visibility</p:attrName>
                                        </p:attrNameLst>
                                      </p:cBhvr>
                                      <p:to>
                                        <p:strVal val="visible"/>
                                      </p:to>
                                    </p:set>
                                    <p:anim calcmode="lin" valueType="num">
                                      <p:cBhvr additive="base">
                                        <p:cTn id="41" dur="500" fill="hold"/>
                                        <p:tgtEl>
                                          <p:spTgt spid="19"/>
                                        </p:tgtEl>
                                        <p:attrNameLst>
                                          <p:attrName>ppt_x</p:attrName>
                                        </p:attrNameLst>
                                      </p:cBhvr>
                                      <p:tavLst>
                                        <p:tav tm="0">
                                          <p:val>
                                            <p:strVal val="0-#ppt_w/2"/>
                                          </p:val>
                                        </p:tav>
                                        <p:tav tm="100000">
                                          <p:val>
                                            <p:strVal val="#ppt_x"/>
                                          </p:val>
                                        </p:tav>
                                      </p:tavLst>
                                    </p:anim>
                                    <p:anim calcmode="lin" valueType="num">
                                      <p:cBhvr additive="base">
                                        <p:cTn id="42" dur="500" fill="hold"/>
                                        <p:tgtEl>
                                          <p:spTgt spid="19"/>
                                        </p:tgtEl>
                                        <p:attrNameLst>
                                          <p:attrName>ppt_y</p:attrName>
                                        </p:attrNameLst>
                                      </p:cBhvr>
                                      <p:tavLst>
                                        <p:tav tm="0">
                                          <p:val>
                                            <p:strVal val="0-#ppt_h/2"/>
                                          </p:val>
                                        </p:tav>
                                        <p:tav tm="100000">
                                          <p:val>
                                            <p:strVal val="#ppt_y"/>
                                          </p:val>
                                        </p:tav>
                                      </p:tavLst>
                                    </p:anim>
                                  </p:childTnLst>
                                </p:cTn>
                              </p:par>
                            </p:childTnLst>
                          </p:cTn>
                        </p:par>
                        <p:par>
                          <p:cTn id="43" fill="hold">
                            <p:stCondLst>
                              <p:cond delay="1500"/>
                            </p:stCondLst>
                            <p:childTnLst>
                              <p:par>
                                <p:cTn id="44" presetID="22" presetClass="entr" presetSubtype="8" fill="hold" nodeType="afterEffect">
                                  <p:stCondLst>
                                    <p:cond delay="500"/>
                                  </p:stCondLst>
                                  <p:childTnLst>
                                    <p:set>
                                      <p:cBhvr>
                                        <p:cTn id="45" dur="1" fill="hold">
                                          <p:stCondLst>
                                            <p:cond delay="0"/>
                                          </p:stCondLst>
                                        </p:cTn>
                                        <p:tgtEl>
                                          <p:spTgt spid="15"/>
                                        </p:tgtEl>
                                        <p:attrNameLst>
                                          <p:attrName>style.visibility</p:attrName>
                                        </p:attrNameLst>
                                      </p:cBhvr>
                                      <p:to>
                                        <p:strVal val="visible"/>
                                      </p:to>
                                    </p:set>
                                    <p:animEffect transition="in" filter="wipe(left)">
                                      <p:cBhvr>
                                        <p:cTn id="46" dur="1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8" grpId="0" animBg="1"/>
      <p:bldP spid="19" grpId="0" animBg="1"/>
      <p:bldP spid="20" grpId="0" animBg="1"/>
      <p:bldP spid="2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0723418" y="74100"/>
            <a:ext cx="1320800" cy="369332"/>
          </a:xfrm>
          <a:prstGeom prst="rect">
            <a:avLst/>
          </a:prstGeom>
          <a:noFill/>
        </p:spPr>
        <p:txBody>
          <a:bodyPr wrap="square" rtlCol="1">
            <a:spAutoFit/>
          </a:bodyPr>
          <a:lstStyle/>
          <a:p>
            <a:r>
              <a:rPr lang="he-IL" dirty="0" smtClean="0"/>
              <a:t>דף ג' עמ' ב'</a:t>
            </a:r>
            <a:endParaRPr lang="he-IL" dirty="0"/>
          </a:p>
        </p:txBody>
      </p:sp>
      <p:sp>
        <p:nvSpPr>
          <p:cNvPr id="4" name="מלבן 3"/>
          <p:cNvSpPr/>
          <p:nvPr/>
        </p:nvSpPr>
        <p:spPr>
          <a:xfrm>
            <a:off x="5673487" y="385525"/>
            <a:ext cx="1463862" cy="369332"/>
          </a:xfrm>
          <a:prstGeom prst="rect">
            <a:avLst/>
          </a:prstGeom>
          <a:solidFill>
            <a:schemeClr val="accent5">
              <a:lumMod val="20000"/>
              <a:lumOff val="80000"/>
            </a:schemeClr>
          </a:solidFill>
          <a:scene3d>
            <a:camera prst="orthographicFront"/>
            <a:lightRig rig="threePt" dir="t"/>
          </a:scene3d>
          <a:sp3d>
            <a:bevelT prst="angle"/>
          </a:sp3d>
        </p:spPr>
        <p:txBody>
          <a:bodyPr wrap="none">
            <a:spAutoFit/>
          </a:bodyPr>
          <a:lstStyle/>
          <a:p>
            <a:r>
              <a:rPr lang="he-IL" dirty="0">
                <a:solidFill>
                  <a:srgbClr val="000000"/>
                </a:solidFill>
                <a:latin typeface="Arial" panose="020B0604020202020204" pitchFamily="34" charset="0"/>
              </a:rPr>
              <a:t>תּוֹלָדָה </a:t>
            </a:r>
            <a:r>
              <a:rPr lang="he-IL" dirty="0" err="1">
                <a:solidFill>
                  <a:srgbClr val="000000"/>
                </a:solidFill>
                <a:latin typeface="Arial" panose="020B0604020202020204" pitchFamily="34" charset="0"/>
              </a:rPr>
              <a:t>דְמַבְעֶה</a:t>
            </a:r>
            <a:endParaRPr lang="he-IL" dirty="0"/>
          </a:p>
        </p:txBody>
      </p:sp>
      <p:sp>
        <p:nvSpPr>
          <p:cNvPr id="6" name="TextBox 5"/>
          <p:cNvSpPr txBox="1"/>
          <p:nvPr/>
        </p:nvSpPr>
        <p:spPr>
          <a:xfrm>
            <a:off x="3149600" y="953593"/>
            <a:ext cx="6511637" cy="369332"/>
          </a:xfrm>
          <a:prstGeom prst="rect">
            <a:avLst/>
          </a:prstGeom>
          <a:noFill/>
        </p:spPr>
        <p:txBody>
          <a:bodyPr wrap="square" rtlCol="1">
            <a:spAutoFit/>
          </a:bodyPr>
          <a:lstStyle/>
          <a:p>
            <a:r>
              <a:rPr lang="he-IL" dirty="0" smtClean="0"/>
              <a:t>ההנחה הייתה שתולדת מבעה אין דינה כאב. השאלה "מהי" תולדה זו ?</a:t>
            </a:r>
            <a:endParaRPr lang="he-IL" dirty="0"/>
          </a:p>
        </p:txBody>
      </p:sp>
      <p:graphicFrame>
        <p:nvGraphicFramePr>
          <p:cNvPr id="16" name="טבלה 15"/>
          <p:cNvGraphicFramePr>
            <a:graphicFrameLocks noGrp="1"/>
          </p:cNvGraphicFramePr>
          <p:nvPr>
            <p:extLst>
              <p:ext uri="{D42A27DB-BD31-4B8C-83A1-F6EECF244321}">
                <p14:modId xmlns:p14="http://schemas.microsoft.com/office/powerpoint/2010/main" val="3152983306"/>
              </p:ext>
            </p:extLst>
          </p:nvPr>
        </p:nvGraphicFramePr>
        <p:xfrm>
          <a:off x="2404107" y="2133600"/>
          <a:ext cx="8146473" cy="1956733"/>
        </p:xfrm>
        <a:graphic>
          <a:graphicData uri="http://schemas.openxmlformats.org/drawingml/2006/table">
            <a:tbl>
              <a:tblPr rtl="1" firstRow="1" bandRow="1">
                <a:tableStyleId>{16D9F66E-5EB9-4882-86FB-DCBF35E3C3E4}</a:tableStyleId>
              </a:tblPr>
              <a:tblGrid>
                <a:gridCol w="798022">
                  <a:extLst>
                    <a:ext uri="{9D8B030D-6E8A-4147-A177-3AD203B41FA5}">
                      <a16:colId xmlns:a16="http://schemas.microsoft.com/office/drawing/2014/main" val="1772183673"/>
                    </a:ext>
                  </a:extLst>
                </a:gridCol>
                <a:gridCol w="2388523">
                  <a:extLst>
                    <a:ext uri="{9D8B030D-6E8A-4147-A177-3AD203B41FA5}">
                      <a16:colId xmlns:a16="http://schemas.microsoft.com/office/drawing/2014/main" val="3092747560"/>
                    </a:ext>
                  </a:extLst>
                </a:gridCol>
                <a:gridCol w="2715491">
                  <a:extLst>
                    <a:ext uri="{9D8B030D-6E8A-4147-A177-3AD203B41FA5}">
                      <a16:colId xmlns:a16="http://schemas.microsoft.com/office/drawing/2014/main" val="3519040324"/>
                    </a:ext>
                  </a:extLst>
                </a:gridCol>
                <a:gridCol w="2244437">
                  <a:extLst>
                    <a:ext uri="{9D8B030D-6E8A-4147-A177-3AD203B41FA5}">
                      <a16:colId xmlns:a16="http://schemas.microsoft.com/office/drawing/2014/main" val="933713287"/>
                    </a:ext>
                  </a:extLst>
                </a:gridCol>
              </a:tblGrid>
              <a:tr h="635931">
                <a:tc>
                  <a:txBody>
                    <a:bodyPr/>
                    <a:lstStyle/>
                    <a:p>
                      <a:pPr rtl="1"/>
                      <a:endParaRPr lang="he-IL" dirty="0"/>
                    </a:p>
                  </a:txBody>
                  <a:tcPr/>
                </a:tc>
                <a:tc>
                  <a:txBody>
                    <a:bodyPr/>
                    <a:lstStyle/>
                    <a:p>
                      <a:pPr rtl="1"/>
                      <a:endParaRPr lang="he-IL" dirty="0"/>
                    </a:p>
                  </a:txBody>
                  <a:tcPr/>
                </a:tc>
                <a:tc>
                  <a:txBody>
                    <a:bodyPr/>
                    <a:lstStyle/>
                    <a:p>
                      <a:pPr algn="ctr" rtl="1"/>
                      <a:endParaRPr lang="he-IL" b="0" dirty="0"/>
                    </a:p>
                  </a:txBody>
                  <a:tcPr/>
                </a:tc>
                <a:tc>
                  <a:txBody>
                    <a:bodyPr/>
                    <a:lstStyle/>
                    <a:p>
                      <a:pPr rtl="1"/>
                      <a:endParaRPr lang="he-IL" b="0" dirty="0"/>
                    </a:p>
                  </a:txBody>
                  <a:tcPr/>
                </a:tc>
                <a:extLst>
                  <a:ext uri="{0D108BD9-81ED-4DB2-BD59-A6C34878D82A}">
                    <a16:rowId xmlns:a16="http://schemas.microsoft.com/office/drawing/2014/main" val="1260418478"/>
                  </a:ext>
                </a:extLst>
              </a:tr>
              <a:tr h="660401">
                <a:tc>
                  <a:txBody>
                    <a:bodyPr/>
                    <a:lstStyle/>
                    <a:p>
                      <a:pPr rtl="1"/>
                      <a:endParaRPr lang="he-IL" dirty="0"/>
                    </a:p>
                  </a:txBody>
                  <a:tcPr/>
                </a:tc>
                <a:tc>
                  <a:txBody>
                    <a:bodyPr/>
                    <a:lstStyle/>
                    <a:p>
                      <a:pPr rtl="1"/>
                      <a:endParaRPr lang="he-IL" dirty="0"/>
                    </a:p>
                  </a:txBody>
                  <a:tcPr/>
                </a:tc>
                <a:tc>
                  <a:txBody>
                    <a:bodyPr/>
                    <a:lstStyle/>
                    <a:p>
                      <a:pPr algn="ctr" rtl="1"/>
                      <a:endParaRPr lang="he-IL" b="0" dirty="0"/>
                    </a:p>
                  </a:txBody>
                  <a:tcPr/>
                </a:tc>
                <a:tc>
                  <a:txBody>
                    <a:bodyPr/>
                    <a:lstStyle/>
                    <a:p>
                      <a:pPr rtl="1"/>
                      <a:endParaRPr lang="he-IL" b="0" dirty="0"/>
                    </a:p>
                  </a:txBody>
                  <a:tcPr/>
                </a:tc>
                <a:extLst>
                  <a:ext uri="{0D108BD9-81ED-4DB2-BD59-A6C34878D82A}">
                    <a16:rowId xmlns:a16="http://schemas.microsoft.com/office/drawing/2014/main" val="1319161302"/>
                  </a:ext>
                </a:extLst>
              </a:tr>
              <a:tr h="660401">
                <a:tc>
                  <a:txBody>
                    <a:bodyPr/>
                    <a:lstStyle/>
                    <a:p>
                      <a:pPr rtl="1"/>
                      <a:endParaRPr lang="he-IL" dirty="0"/>
                    </a:p>
                  </a:txBody>
                  <a:tcPr/>
                </a:tc>
                <a:tc>
                  <a:txBody>
                    <a:bodyPr/>
                    <a:lstStyle/>
                    <a:p>
                      <a:pPr rtl="1"/>
                      <a:endParaRPr lang="he-IL" dirty="0"/>
                    </a:p>
                  </a:txBody>
                  <a:tcPr/>
                </a:tc>
                <a:tc>
                  <a:txBody>
                    <a:bodyPr/>
                    <a:lstStyle/>
                    <a:p>
                      <a:pPr algn="ctr" rtl="1"/>
                      <a:endParaRPr lang="he-IL" dirty="0"/>
                    </a:p>
                  </a:txBody>
                  <a:tcPr/>
                </a:tc>
                <a:tc>
                  <a:txBody>
                    <a:bodyPr/>
                    <a:lstStyle/>
                    <a:p>
                      <a:pPr rtl="1"/>
                      <a:endParaRPr lang="he-IL" dirty="0"/>
                    </a:p>
                  </a:txBody>
                  <a:tcPr/>
                </a:tc>
                <a:extLst>
                  <a:ext uri="{0D108BD9-81ED-4DB2-BD59-A6C34878D82A}">
                    <a16:rowId xmlns:a16="http://schemas.microsoft.com/office/drawing/2014/main" val="2657494097"/>
                  </a:ext>
                </a:extLst>
              </a:tr>
            </a:tbl>
          </a:graphicData>
        </a:graphic>
      </p:graphicFrame>
      <p:sp>
        <p:nvSpPr>
          <p:cNvPr id="17" name="TextBox 16"/>
          <p:cNvSpPr txBox="1"/>
          <p:nvPr/>
        </p:nvSpPr>
        <p:spPr>
          <a:xfrm>
            <a:off x="9756253" y="2927300"/>
            <a:ext cx="794327" cy="369332"/>
          </a:xfrm>
          <a:prstGeom prst="rect">
            <a:avLst/>
          </a:prstGeom>
          <a:noFill/>
        </p:spPr>
        <p:txBody>
          <a:bodyPr wrap="square" rtlCol="1">
            <a:spAutoFit/>
          </a:bodyPr>
          <a:lstStyle/>
          <a:p>
            <a:r>
              <a:rPr lang="he-IL" dirty="0" smtClean="0"/>
              <a:t>שמואל</a:t>
            </a:r>
            <a:endParaRPr lang="he-IL" dirty="0"/>
          </a:p>
        </p:txBody>
      </p:sp>
      <p:sp>
        <p:nvSpPr>
          <p:cNvPr id="18" name="TextBox 17"/>
          <p:cNvSpPr txBox="1"/>
          <p:nvPr/>
        </p:nvSpPr>
        <p:spPr>
          <a:xfrm>
            <a:off x="8442037" y="2905375"/>
            <a:ext cx="544945" cy="369332"/>
          </a:xfrm>
          <a:prstGeom prst="rect">
            <a:avLst/>
          </a:prstGeom>
          <a:noFill/>
        </p:spPr>
        <p:txBody>
          <a:bodyPr wrap="square" rtlCol="1">
            <a:spAutoFit/>
          </a:bodyPr>
          <a:lstStyle/>
          <a:p>
            <a:r>
              <a:rPr lang="he-IL" dirty="0" smtClean="0"/>
              <a:t>שן</a:t>
            </a:r>
            <a:endParaRPr lang="he-IL" dirty="0"/>
          </a:p>
        </p:txBody>
      </p:sp>
      <p:sp>
        <p:nvSpPr>
          <p:cNvPr id="19" name="TextBox 18"/>
          <p:cNvSpPr txBox="1"/>
          <p:nvPr/>
        </p:nvSpPr>
        <p:spPr>
          <a:xfrm>
            <a:off x="8047642" y="3519054"/>
            <a:ext cx="1283855" cy="369332"/>
          </a:xfrm>
          <a:prstGeom prst="rect">
            <a:avLst/>
          </a:prstGeom>
          <a:noFill/>
        </p:spPr>
        <p:txBody>
          <a:bodyPr wrap="square" rtlCol="1">
            <a:spAutoFit/>
          </a:bodyPr>
          <a:lstStyle/>
          <a:p>
            <a:r>
              <a:rPr lang="he-IL" dirty="0" smtClean="0"/>
              <a:t>אדם המזיק</a:t>
            </a:r>
            <a:endParaRPr lang="he-IL" dirty="0"/>
          </a:p>
        </p:txBody>
      </p:sp>
      <p:sp>
        <p:nvSpPr>
          <p:cNvPr id="20" name="TextBox 19"/>
          <p:cNvSpPr txBox="1"/>
          <p:nvPr/>
        </p:nvSpPr>
        <p:spPr>
          <a:xfrm>
            <a:off x="4791415" y="2887652"/>
            <a:ext cx="2581461" cy="369332"/>
          </a:xfrm>
          <a:prstGeom prst="rect">
            <a:avLst/>
          </a:prstGeom>
          <a:noFill/>
        </p:spPr>
        <p:txBody>
          <a:bodyPr wrap="square" rtlCol="1">
            <a:spAutoFit/>
          </a:bodyPr>
          <a:lstStyle/>
          <a:p>
            <a:pPr algn="ctr"/>
            <a:r>
              <a:rPr lang="he-IL" dirty="0" smtClean="0"/>
              <a:t>תולדת </a:t>
            </a:r>
            <a:r>
              <a:rPr lang="he-IL" dirty="0"/>
              <a:t>מבעה = תולדת </a:t>
            </a:r>
            <a:r>
              <a:rPr lang="he-IL" dirty="0" smtClean="0"/>
              <a:t>שן</a:t>
            </a:r>
            <a:endParaRPr lang="he-IL" dirty="0"/>
          </a:p>
        </p:txBody>
      </p:sp>
      <p:sp>
        <p:nvSpPr>
          <p:cNvPr id="21" name="TextBox 20"/>
          <p:cNvSpPr txBox="1"/>
          <p:nvPr/>
        </p:nvSpPr>
        <p:spPr>
          <a:xfrm>
            <a:off x="4574070" y="3519054"/>
            <a:ext cx="2581461" cy="369332"/>
          </a:xfrm>
          <a:prstGeom prst="rect">
            <a:avLst/>
          </a:prstGeom>
          <a:noFill/>
        </p:spPr>
        <p:txBody>
          <a:bodyPr wrap="square" rtlCol="1">
            <a:spAutoFit/>
          </a:bodyPr>
          <a:lstStyle/>
          <a:p>
            <a:r>
              <a:rPr lang="he-IL" dirty="0" smtClean="0"/>
              <a:t>אין </a:t>
            </a:r>
            <a:r>
              <a:rPr lang="he-IL" dirty="0"/>
              <a:t>תולדות לאדם </a:t>
            </a:r>
            <a:r>
              <a:rPr lang="he-IL" dirty="0" smtClean="0"/>
              <a:t>המזיק</a:t>
            </a:r>
            <a:endParaRPr lang="he-IL" dirty="0"/>
          </a:p>
        </p:txBody>
      </p:sp>
      <p:sp>
        <p:nvSpPr>
          <p:cNvPr id="22" name="TextBox 21"/>
          <p:cNvSpPr txBox="1"/>
          <p:nvPr/>
        </p:nvSpPr>
        <p:spPr>
          <a:xfrm>
            <a:off x="2352620" y="2887652"/>
            <a:ext cx="1939636" cy="369332"/>
          </a:xfrm>
          <a:prstGeom prst="rect">
            <a:avLst/>
          </a:prstGeom>
          <a:noFill/>
        </p:spPr>
        <p:txBody>
          <a:bodyPr wrap="square" rtlCol="1">
            <a:spAutoFit/>
          </a:bodyPr>
          <a:lstStyle/>
          <a:p>
            <a:r>
              <a:rPr lang="he-IL" dirty="0" smtClean="0"/>
              <a:t>על </a:t>
            </a:r>
            <a:r>
              <a:rPr lang="he-IL" dirty="0"/>
              <a:t>תולדת </a:t>
            </a:r>
            <a:r>
              <a:rPr lang="he-IL" dirty="0" smtClean="0"/>
              <a:t>שן</a:t>
            </a:r>
            <a:endParaRPr lang="he-IL" dirty="0"/>
          </a:p>
        </p:txBody>
      </p:sp>
      <p:sp>
        <p:nvSpPr>
          <p:cNvPr id="23" name="TextBox 22"/>
          <p:cNvSpPr txBox="1"/>
          <p:nvPr/>
        </p:nvSpPr>
        <p:spPr>
          <a:xfrm>
            <a:off x="2567708" y="3504211"/>
            <a:ext cx="1801091" cy="369332"/>
          </a:xfrm>
          <a:prstGeom prst="rect">
            <a:avLst/>
          </a:prstGeom>
          <a:noFill/>
        </p:spPr>
        <p:txBody>
          <a:bodyPr wrap="square" rtlCol="1">
            <a:spAutoFit/>
          </a:bodyPr>
          <a:lstStyle/>
          <a:p>
            <a:r>
              <a:rPr lang="he-IL" dirty="0" smtClean="0"/>
              <a:t>על </a:t>
            </a:r>
            <a:r>
              <a:rPr lang="he-IL" dirty="0"/>
              <a:t>תולדות </a:t>
            </a:r>
            <a:r>
              <a:rPr lang="he-IL" dirty="0" smtClean="0"/>
              <a:t>האדם</a:t>
            </a:r>
            <a:endParaRPr lang="he-IL" dirty="0"/>
          </a:p>
        </p:txBody>
      </p:sp>
      <p:sp>
        <p:nvSpPr>
          <p:cNvPr id="24" name="TextBox 23"/>
          <p:cNvSpPr txBox="1"/>
          <p:nvPr/>
        </p:nvSpPr>
        <p:spPr>
          <a:xfrm>
            <a:off x="9728543" y="3474162"/>
            <a:ext cx="567349" cy="369332"/>
          </a:xfrm>
          <a:prstGeom prst="rect">
            <a:avLst/>
          </a:prstGeom>
          <a:noFill/>
        </p:spPr>
        <p:txBody>
          <a:bodyPr wrap="square" rtlCol="1">
            <a:spAutoFit/>
          </a:bodyPr>
          <a:lstStyle/>
          <a:p>
            <a:r>
              <a:rPr lang="he-IL" dirty="0" smtClean="0"/>
              <a:t>רב</a:t>
            </a:r>
            <a:endParaRPr lang="he-IL" dirty="0"/>
          </a:p>
        </p:txBody>
      </p:sp>
      <p:sp>
        <p:nvSpPr>
          <p:cNvPr id="2" name="מלבן 1"/>
          <p:cNvSpPr/>
          <p:nvPr/>
        </p:nvSpPr>
        <p:spPr>
          <a:xfrm>
            <a:off x="5659632" y="2207738"/>
            <a:ext cx="869148" cy="369332"/>
          </a:xfrm>
          <a:prstGeom prst="rect">
            <a:avLst/>
          </a:prstGeom>
        </p:spPr>
        <p:txBody>
          <a:bodyPr wrap="none">
            <a:spAutoFit/>
          </a:bodyPr>
          <a:lstStyle/>
          <a:p>
            <a:pPr algn="ctr"/>
            <a:r>
              <a:rPr lang="he-IL" dirty="0" smtClean="0"/>
              <a:t>מסקנה:</a:t>
            </a:r>
            <a:endParaRPr lang="he-IL" dirty="0"/>
          </a:p>
        </p:txBody>
      </p:sp>
      <p:sp>
        <p:nvSpPr>
          <p:cNvPr id="11" name="מלבן 10"/>
          <p:cNvSpPr/>
          <p:nvPr/>
        </p:nvSpPr>
        <p:spPr>
          <a:xfrm>
            <a:off x="2352620" y="2186812"/>
            <a:ext cx="2310248" cy="369332"/>
          </a:xfrm>
          <a:prstGeom prst="rect">
            <a:avLst/>
          </a:prstGeom>
        </p:spPr>
        <p:txBody>
          <a:bodyPr wrap="none">
            <a:spAutoFit/>
          </a:bodyPr>
          <a:lstStyle/>
          <a:p>
            <a:r>
              <a:rPr lang="he-IL" dirty="0" smtClean="0"/>
              <a:t>דברי רב </a:t>
            </a:r>
            <a:r>
              <a:rPr lang="he-IL" dirty="0" err="1" smtClean="0"/>
              <a:t>פפא</a:t>
            </a:r>
            <a:r>
              <a:rPr lang="he-IL" dirty="0" smtClean="0"/>
              <a:t> לא נאמרו </a:t>
            </a:r>
            <a:endParaRPr lang="he-IL" dirty="0"/>
          </a:p>
        </p:txBody>
      </p:sp>
      <p:sp>
        <p:nvSpPr>
          <p:cNvPr id="12" name="מלבן 11"/>
          <p:cNvSpPr/>
          <p:nvPr/>
        </p:nvSpPr>
        <p:spPr>
          <a:xfrm>
            <a:off x="7989830" y="2183360"/>
            <a:ext cx="1292340" cy="369332"/>
          </a:xfrm>
          <a:prstGeom prst="rect">
            <a:avLst/>
          </a:prstGeom>
        </p:spPr>
        <p:txBody>
          <a:bodyPr wrap="none">
            <a:spAutoFit/>
          </a:bodyPr>
          <a:lstStyle/>
          <a:p>
            <a:r>
              <a:rPr lang="he-IL" dirty="0" smtClean="0"/>
              <a:t>אב מבעה = </a:t>
            </a:r>
            <a:endParaRPr lang="he-IL" dirty="0"/>
          </a:p>
        </p:txBody>
      </p:sp>
    </p:spTree>
    <p:extLst>
      <p:ext uri="{BB962C8B-B14F-4D97-AF65-F5344CB8AC3E}">
        <p14:creationId xmlns:p14="http://schemas.microsoft.com/office/powerpoint/2010/main" val="3410435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par>
                          <p:cTn id="10" fill="hold">
                            <p:stCondLst>
                              <p:cond delay="500"/>
                            </p:stCondLst>
                            <p:childTnLst>
                              <p:par>
                                <p:cTn id="11" presetID="22" presetClass="entr" presetSubtype="2" fill="hold" grpId="0" nodeType="afterEffect">
                                  <p:stCondLst>
                                    <p:cond delay="750"/>
                                  </p:stCondLst>
                                  <p:childTnLst>
                                    <p:set>
                                      <p:cBhvr>
                                        <p:cTn id="12" dur="1" fill="hold">
                                          <p:stCondLst>
                                            <p:cond delay="0"/>
                                          </p:stCondLst>
                                        </p:cTn>
                                        <p:tgtEl>
                                          <p:spTgt spid="6"/>
                                        </p:tgtEl>
                                        <p:attrNameLst>
                                          <p:attrName>style.visibility</p:attrName>
                                        </p:attrNameLst>
                                      </p:cBhvr>
                                      <p:to>
                                        <p:strVal val="visible"/>
                                      </p:to>
                                    </p:set>
                                    <p:animEffect transition="in" filter="wipe(right)">
                                      <p:cBhvr>
                                        <p:cTn id="13" dur="500"/>
                                        <p:tgtEl>
                                          <p:spTgt spid="6"/>
                                        </p:tgtEl>
                                      </p:cBhvr>
                                    </p:animEffect>
                                  </p:childTnLst>
                                </p:cTn>
                              </p:par>
                            </p:childTnLst>
                          </p:cTn>
                        </p:par>
                        <p:par>
                          <p:cTn id="14" fill="hold">
                            <p:stCondLst>
                              <p:cond delay="1750"/>
                            </p:stCondLst>
                            <p:childTnLst>
                              <p:par>
                                <p:cTn id="15" presetID="6" presetClass="entr" presetSubtype="16" fill="hold" nodeType="afterEffect">
                                  <p:stCondLst>
                                    <p:cond delay="1000"/>
                                  </p:stCondLst>
                                  <p:childTnLst>
                                    <p:set>
                                      <p:cBhvr>
                                        <p:cTn id="16" dur="1" fill="hold">
                                          <p:stCondLst>
                                            <p:cond delay="0"/>
                                          </p:stCondLst>
                                        </p:cTn>
                                        <p:tgtEl>
                                          <p:spTgt spid="16"/>
                                        </p:tgtEl>
                                        <p:attrNameLst>
                                          <p:attrName>style.visibility</p:attrName>
                                        </p:attrNameLst>
                                      </p:cBhvr>
                                      <p:to>
                                        <p:strVal val="visible"/>
                                      </p:to>
                                    </p:set>
                                    <p:animEffect transition="in" filter="circle(in)">
                                      <p:cBhvr>
                                        <p:cTn id="17" dur="1000"/>
                                        <p:tgtEl>
                                          <p:spTgt spid="16"/>
                                        </p:tgtEl>
                                      </p:cBhvr>
                                    </p:animEffect>
                                  </p:childTnLst>
                                </p:cTn>
                              </p:par>
                            </p:childTnLst>
                          </p:cTn>
                        </p:par>
                        <p:par>
                          <p:cTn id="18" fill="hold">
                            <p:stCondLst>
                              <p:cond delay="3750"/>
                            </p:stCondLst>
                            <p:childTnLst>
                              <p:par>
                                <p:cTn id="19" presetID="1" presetClass="entr" presetSubtype="0" fill="hold" grpId="0" nodeType="afterEffect">
                                  <p:stCondLst>
                                    <p:cond delay="250"/>
                                  </p:stCondLst>
                                  <p:childTnLst>
                                    <p:set>
                                      <p:cBhvr>
                                        <p:cTn id="20" dur="1" fill="hold">
                                          <p:stCondLst>
                                            <p:cond delay="0"/>
                                          </p:stCondLst>
                                        </p:cTn>
                                        <p:tgtEl>
                                          <p:spTgt spid="12"/>
                                        </p:tgtEl>
                                        <p:attrNameLst>
                                          <p:attrName>style.visibility</p:attrName>
                                        </p:attrNameLst>
                                      </p:cBhvr>
                                      <p:to>
                                        <p:strVal val="visible"/>
                                      </p:to>
                                    </p:set>
                                  </p:childTnLst>
                                </p:cTn>
                              </p:par>
                            </p:childTnLst>
                          </p:cTn>
                        </p:par>
                        <p:par>
                          <p:cTn id="21" fill="hold">
                            <p:stCondLst>
                              <p:cond delay="4000"/>
                            </p:stCondLst>
                            <p:childTnLst>
                              <p:par>
                                <p:cTn id="22" presetID="1" presetClass="entr" presetSubtype="0" fill="hold" grpId="0" nodeType="afterEffect">
                                  <p:stCondLst>
                                    <p:cond delay="250"/>
                                  </p:stCondLst>
                                  <p:childTnLst>
                                    <p:set>
                                      <p:cBhvr>
                                        <p:cTn id="23" dur="1" fill="hold">
                                          <p:stCondLst>
                                            <p:cond delay="0"/>
                                          </p:stCondLst>
                                        </p:cTn>
                                        <p:tgtEl>
                                          <p:spTgt spid="2"/>
                                        </p:tgtEl>
                                        <p:attrNameLst>
                                          <p:attrName>style.visibility</p:attrName>
                                        </p:attrNameLst>
                                      </p:cBhvr>
                                      <p:to>
                                        <p:strVal val="visible"/>
                                      </p:to>
                                    </p:set>
                                  </p:childTnLst>
                                </p:cTn>
                              </p:par>
                            </p:childTnLst>
                          </p:cTn>
                        </p:par>
                        <p:par>
                          <p:cTn id="24" fill="hold">
                            <p:stCondLst>
                              <p:cond delay="4250"/>
                            </p:stCondLst>
                            <p:childTnLst>
                              <p:par>
                                <p:cTn id="25" presetID="1" presetClass="entr" presetSubtype="0" fill="hold" grpId="0" nodeType="afterEffect">
                                  <p:stCondLst>
                                    <p:cond delay="250"/>
                                  </p:stCondLst>
                                  <p:childTnLst>
                                    <p:set>
                                      <p:cBhvr>
                                        <p:cTn id="26" dur="1" fill="hold">
                                          <p:stCondLst>
                                            <p:cond delay="0"/>
                                          </p:stCondLst>
                                        </p:cTn>
                                        <p:tgtEl>
                                          <p:spTgt spid="11"/>
                                        </p:tgtEl>
                                        <p:attrNameLst>
                                          <p:attrName>style.visibility</p:attrName>
                                        </p:attrNameLst>
                                      </p:cBhvr>
                                      <p:to>
                                        <p:strVal val="visible"/>
                                      </p:to>
                                    </p:set>
                                  </p:childTnLst>
                                </p:cTn>
                              </p:par>
                            </p:childTnLst>
                          </p:cTn>
                        </p:par>
                        <p:par>
                          <p:cTn id="27" fill="hold">
                            <p:stCondLst>
                              <p:cond delay="4500"/>
                            </p:stCondLst>
                            <p:childTnLst>
                              <p:par>
                                <p:cTn id="28" presetID="2" presetClass="entr" presetSubtype="9" fill="hold" grpId="0" nodeType="afterEffect">
                                  <p:stCondLst>
                                    <p:cond delay="500"/>
                                  </p:stCondLst>
                                  <p:childTnLst>
                                    <p:set>
                                      <p:cBhvr>
                                        <p:cTn id="29" dur="1" fill="hold">
                                          <p:stCondLst>
                                            <p:cond delay="0"/>
                                          </p:stCondLst>
                                        </p:cTn>
                                        <p:tgtEl>
                                          <p:spTgt spid="17"/>
                                        </p:tgtEl>
                                        <p:attrNameLst>
                                          <p:attrName>style.visibility</p:attrName>
                                        </p:attrNameLst>
                                      </p:cBhvr>
                                      <p:to>
                                        <p:strVal val="visible"/>
                                      </p:to>
                                    </p:set>
                                    <p:anim calcmode="lin" valueType="num">
                                      <p:cBhvr additive="base">
                                        <p:cTn id="30" dur="500" fill="hold"/>
                                        <p:tgtEl>
                                          <p:spTgt spid="17"/>
                                        </p:tgtEl>
                                        <p:attrNameLst>
                                          <p:attrName>ppt_x</p:attrName>
                                        </p:attrNameLst>
                                      </p:cBhvr>
                                      <p:tavLst>
                                        <p:tav tm="0">
                                          <p:val>
                                            <p:strVal val="0-#ppt_w/2"/>
                                          </p:val>
                                        </p:tav>
                                        <p:tav tm="100000">
                                          <p:val>
                                            <p:strVal val="#ppt_x"/>
                                          </p:val>
                                        </p:tav>
                                      </p:tavLst>
                                    </p:anim>
                                    <p:anim calcmode="lin" valueType="num">
                                      <p:cBhvr additive="base">
                                        <p:cTn id="31" dur="500" fill="hold"/>
                                        <p:tgtEl>
                                          <p:spTgt spid="17"/>
                                        </p:tgtEl>
                                        <p:attrNameLst>
                                          <p:attrName>ppt_y</p:attrName>
                                        </p:attrNameLst>
                                      </p:cBhvr>
                                      <p:tavLst>
                                        <p:tav tm="0">
                                          <p:val>
                                            <p:strVal val="0-#ppt_h/2"/>
                                          </p:val>
                                        </p:tav>
                                        <p:tav tm="100000">
                                          <p:val>
                                            <p:strVal val="#ppt_y"/>
                                          </p:val>
                                        </p:tav>
                                      </p:tavLst>
                                    </p:anim>
                                  </p:childTnLst>
                                </p:cTn>
                              </p:par>
                            </p:childTnLst>
                          </p:cTn>
                        </p:par>
                        <p:par>
                          <p:cTn id="32" fill="hold">
                            <p:stCondLst>
                              <p:cond delay="5500"/>
                            </p:stCondLst>
                            <p:childTnLst>
                              <p:par>
                                <p:cTn id="33" presetID="2" presetClass="entr" presetSubtype="9" fill="hold" grpId="0" nodeType="afterEffect">
                                  <p:stCondLst>
                                    <p:cond delay="500"/>
                                  </p:stCondLst>
                                  <p:childTnLst>
                                    <p:set>
                                      <p:cBhvr>
                                        <p:cTn id="34" dur="1" fill="hold">
                                          <p:stCondLst>
                                            <p:cond delay="0"/>
                                          </p:stCondLst>
                                        </p:cTn>
                                        <p:tgtEl>
                                          <p:spTgt spid="18"/>
                                        </p:tgtEl>
                                        <p:attrNameLst>
                                          <p:attrName>style.visibility</p:attrName>
                                        </p:attrNameLst>
                                      </p:cBhvr>
                                      <p:to>
                                        <p:strVal val="visible"/>
                                      </p:to>
                                    </p:set>
                                    <p:anim calcmode="lin" valueType="num">
                                      <p:cBhvr additive="base">
                                        <p:cTn id="35" dur="500" fill="hold"/>
                                        <p:tgtEl>
                                          <p:spTgt spid="18"/>
                                        </p:tgtEl>
                                        <p:attrNameLst>
                                          <p:attrName>ppt_x</p:attrName>
                                        </p:attrNameLst>
                                      </p:cBhvr>
                                      <p:tavLst>
                                        <p:tav tm="0">
                                          <p:val>
                                            <p:strVal val="0-#ppt_w/2"/>
                                          </p:val>
                                        </p:tav>
                                        <p:tav tm="100000">
                                          <p:val>
                                            <p:strVal val="#ppt_x"/>
                                          </p:val>
                                        </p:tav>
                                      </p:tavLst>
                                    </p:anim>
                                    <p:anim calcmode="lin" valueType="num">
                                      <p:cBhvr additive="base">
                                        <p:cTn id="36" dur="500" fill="hold"/>
                                        <p:tgtEl>
                                          <p:spTgt spid="18"/>
                                        </p:tgtEl>
                                        <p:attrNameLst>
                                          <p:attrName>ppt_y</p:attrName>
                                        </p:attrNameLst>
                                      </p:cBhvr>
                                      <p:tavLst>
                                        <p:tav tm="0">
                                          <p:val>
                                            <p:strVal val="0-#ppt_h/2"/>
                                          </p:val>
                                        </p:tav>
                                        <p:tav tm="100000">
                                          <p:val>
                                            <p:strVal val="#ppt_y"/>
                                          </p:val>
                                        </p:tav>
                                      </p:tavLst>
                                    </p:anim>
                                  </p:childTnLst>
                                </p:cTn>
                              </p:par>
                            </p:childTnLst>
                          </p:cTn>
                        </p:par>
                        <p:par>
                          <p:cTn id="37" fill="hold">
                            <p:stCondLst>
                              <p:cond delay="6500"/>
                            </p:stCondLst>
                            <p:childTnLst>
                              <p:par>
                                <p:cTn id="38" presetID="2" presetClass="entr" presetSubtype="9" fill="hold" grpId="0" nodeType="afterEffect">
                                  <p:stCondLst>
                                    <p:cond delay="750"/>
                                  </p:stCondLst>
                                  <p:childTnLst>
                                    <p:set>
                                      <p:cBhvr>
                                        <p:cTn id="39" dur="1" fill="hold">
                                          <p:stCondLst>
                                            <p:cond delay="0"/>
                                          </p:stCondLst>
                                        </p:cTn>
                                        <p:tgtEl>
                                          <p:spTgt spid="20"/>
                                        </p:tgtEl>
                                        <p:attrNameLst>
                                          <p:attrName>style.visibility</p:attrName>
                                        </p:attrNameLst>
                                      </p:cBhvr>
                                      <p:to>
                                        <p:strVal val="visible"/>
                                      </p:to>
                                    </p:set>
                                    <p:anim calcmode="lin" valueType="num">
                                      <p:cBhvr additive="base">
                                        <p:cTn id="40" dur="500" fill="hold"/>
                                        <p:tgtEl>
                                          <p:spTgt spid="20"/>
                                        </p:tgtEl>
                                        <p:attrNameLst>
                                          <p:attrName>ppt_x</p:attrName>
                                        </p:attrNameLst>
                                      </p:cBhvr>
                                      <p:tavLst>
                                        <p:tav tm="0">
                                          <p:val>
                                            <p:strVal val="0-#ppt_w/2"/>
                                          </p:val>
                                        </p:tav>
                                        <p:tav tm="100000">
                                          <p:val>
                                            <p:strVal val="#ppt_x"/>
                                          </p:val>
                                        </p:tav>
                                      </p:tavLst>
                                    </p:anim>
                                    <p:anim calcmode="lin" valueType="num">
                                      <p:cBhvr additive="base">
                                        <p:cTn id="41" dur="500" fill="hold"/>
                                        <p:tgtEl>
                                          <p:spTgt spid="20"/>
                                        </p:tgtEl>
                                        <p:attrNameLst>
                                          <p:attrName>ppt_y</p:attrName>
                                        </p:attrNameLst>
                                      </p:cBhvr>
                                      <p:tavLst>
                                        <p:tav tm="0">
                                          <p:val>
                                            <p:strVal val="0-#ppt_h/2"/>
                                          </p:val>
                                        </p:tav>
                                        <p:tav tm="100000">
                                          <p:val>
                                            <p:strVal val="#ppt_y"/>
                                          </p:val>
                                        </p:tav>
                                      </p:tavLst>
                                    </p:anim>
                                  </p:childTnLst>
                                </p:cTn>
                              </p:par>
                            </p:childTnLst>
                          </p:cTn>
                        </p:par>
                        <p:par>
                          <p:cTn id="42" fill="hold">
                            <p:stCondLst>
                              <p:cond delay="7750"/>
                            </p:stCondLst>
                            <p:childTnLst>
                              <p:par>
                                <p:cTn id="43" presetID="2" presetClass="entr" presetSubtype="9" fill="hold" grpId="0" nodeType="afterEffect">
                                  <p:stCondLst>
                                    <p:cond delay="1000"/>
                                  </p:stCondLst>
                                  <p:childTnLst>
                                    <p:set>
                                      <p:cBhvr>
                                        <p:cTn id="44" dur="1" fill="hold">
                                          <p:stCondLst>
                                            <p:cond delay="0"/>
                                          </p:stCondLst>
                                        </p:cTn>
                                        <p:tgtEl>
                                          <p:spTgt spid="22"/>
                                        </p:tgtEl>
                                        <p:attrNameLst>
                                          <p:attrName>style.visibility</p:attrName>
                                        </p:attrNameLst>
                                      </p:cBhvr>
                                      <p:to>
                                        <p:strVal val="visible"/>
                                      </p:to>
                                    </p:set>
                                    <p:anim calcmode="lin" valueType="num">
                                      <p:cBhvr additive="base">
                                        <p:cTn id="45" dur="500" fill="hold"/>
                                        <p:tgtEl>
                                          <p:spTgt spid="22"/>
                                        </p:tgtEl>
                                        <p:attrNameLst>
                                          <p:attrName>ppt_x</p:attrName>
                                        </p:attrNameLst>
                                      </p:cBhvr>
                                      <p:tavLst>
                                        <p:tav tm="0">
                                          <p:val>
                                            <p:strVal val="0-#ppt_w/2"/>
                                          </p:val>
                                        </p:tav>
                                        <p:tav tm="100000">
                                          <p:val>
                                            <p:strVal val="#ppt_x"/>
                                          </p:val>
                                        </p:tav>
                                      </p:tavLst>
                                    </p:anim>
                                    <p:anim calcmode="lin" valueType="num">
                                      <p:cBhvr additive="base">
                                        <p:cTn id="46" dur="500" fill="hold"/>
                                        <p:tgtEl>
                                          <p:spTgt spid="22"/>
                                        </p:tgtEl>
                                        <p:attrNameLst>
                                          <p:attrName>ppt_y</p:attrName>
                                        </p:attrNameLst>
                                      </p:cBhvr>
                                      <p:tavLst>
                                        <p:tav tm="0">
                                          <p:val>
                                            <p:strVal val="0-#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3" fill="hold" grpId="0" nodeType="clickEffect">
                                  <p:stCondLst>
                                    <p:cond delay="0"/>
                                  </p:stCondLst>
                                  <p:childTnLst>
                                    <p:set>
                                      <p:cBhvr>
                                        <p:cTn id="50" dur="1" fill="hold">
                                          <p:stCondLst>
                                            <p:cond delay="0"/>
                                          </p:stCondLst>
                                        </p:cTn>
                                        <p:tgtEl>
                                          <p:spTgt spid="24"/>
                                        </p:tgtEl>
                                        <p:attrNameLst>
                                          <p:attrName>style.visibility</p:attrName>
                                        </p:attrNameLst>
                                      </p:cBhvr>
                                      <p:to>
                                        <p:strVal val="visible"/>
                                      </p:to>
                                    </p:set>
                                    <p:anim calcmode="lin" valueType="num">
                                      <p:cBhvr additive="base">
                                        <p:cTn id="51" dur="500" fill="hold"/>
                                        <p:tgtEl>
                                          <p:spTgt spid="24"/>
                                        </p:tgtEl>
                                        <p:attrNameLst>
                                          <p:attrName>ppt_x</p:attrName>
                                        </p:attrNameLst>
                                      </p:cBhvr>
                                      <p:tavLst>
                                        <p:tav tm="0">
                                          <p:val>
                                            <p:strVal val="1+#ppt_w/2"/>
                                          </p:val>
                                        </p:tav>
                                        <p:tav tm="100000">
                                          <p:val>
                                            <p:strVal val="#ppt_x"/>
                                          </p:val>
                                        </p:tav>
                                      </p:tavLst>
                                    </p:anim>
                                    <p:anim calcmode="lin" valueType="num">
                                      <p:cBhvr additive="base">
                                        <p:cTn id="52" dur="500" fill="hold"/>
                                        <p:tgtEl>
                                          <p:spTgt spid="24"/>
                                        </p:tgtEl>
                                        <p:attrNameLst>
                                          <p:attrName>ppt_y</p:attrName>
                                        </p:attrNameLst>
                                      </p:cBhvr>
                                      <p:tavLst>
                                        <p:tav tm="0">
                                          <p:val>
                                            <p:strVal val="0-#ppt_h/2"/>
                                          </p:val>
                                        </p:tav>
                                        <p:tav tm="100000">
                                          <p:val>
                                            <p:strVal val="#ppt_y"/>
                                          </p:val>
                                        </p:tav>
                                      </p:tavLst>
                                    </p:anim>
                                  </p:childTnLst>
                                </p:cTn>
                              </p:par>
                            </p:childTnLst>
                          </p:cTn>
                        </p:par>
                        <p:par>
                          <p:cTn id="53" fill="hold">
                            <p:stCondLst>
                              <p:cond delay="500"/>
                            </p:stCondLst>
                            <p:childTnLst>
                              <p:par>
                                <p:cTn id="54" presetID="2" presetClass="entr" presetSubtype="3" fill="hold" grpId="0" nodeType="afterEffect">
                                  <p:stCondLst>
                                    <p:cond delay="750"/>
                                  </p:stCondLst>
                                  <p:childTnLst>
                                    <p:set>
                                      <p:cBhvr>
                                        <p:cTn id="55" dur="1" fill="hold">
                                          <p:stCondLst>
                                            <p:cond delay="0"/>
                                          </p:stCondLst>
                                        </p:cTn>
                                        <p:tgtEl>
                                          <p:spTgt spid="19"/>
                                        </p:tgtEl>
                                        <p:attrNameLst>
                                          <p:attrName>style.visibility</p:attrName>
                                        </p:attrNameLst>
                                      </p:cBhvr>
                                      <p:to>
                                        <p:strVal val="visible"/>
                                      </p:to>
                                    </p:set>
                                    <p:anim calcmode="lin" valueType="num">
                                      <p:cBhvr additive="base">
                                        <p:cTn id="56" dur="500" fill="hold"/>
                                        <p:tgtEl>
                                          <p:spTgt spid="19"/>
                                        </p:tgtEl>
                                        <p:attrNameLst>
                                          <p:attrName>ppt_x</p:attrName>
                                        </p:attrNameLst>
                                      </p:cBhvr>
                                      <p:tavLst>
                                        <p:tav tm="0">
                                          <p:val>
                                            <p:strVal val="1+#ppt_w/2"/>
                                          </p:val>
                                        </p:tav>
                                        <p:tav tm="100000">
                                          <p:val>
                                            <p:strVal val="#ppt_x"/>
                                          </p:val>
                                        </p:tav>
                                      </p:tavLst>
                                    </p:anim>
                                    <p:anim calcmode="lin" valueType="num">
                                      <p:cBhvr additive="base">
                                        <p:cTn id="57" dur="500" fill="hold"/>
                                        <p:tgtEl>
                                          <p:spTgt spid="19"/>
                                        </p:tgtEl>
                                        <p:attrNameLst>
                                          <p:attrName>ppt_y</p:attrName>
                                        </p:attrNameLst>
                                      </p:cBhvr>
                                      <p:tavLst>
                                        <p:tav tm="0">
                                          <p:val>
                                            <p:strVal val="0-#ppt_h/2"/>
                                          </p:val>
                                        </p:tav>
                                        <p:tav tm="100000">
                                          <p:val>
                                            <p:strVal val="#ppt_y"/>
                                          </p:val>
                                        </p:tav>
                                      </p:tavLst>
                                    </p:anim>
                                  </p:childTnLst>
                                </p:cTn>
                              </p:par>
                            </p:childTnLst>
                          </p:cTn>
                        </p:par>
                        <p:par>
                          <p:cTn id="58" fill="hold">
                            <p:stCondLst>
                              <p:cond delay="1750"/>
                            </p:stCondLst>
                            <p:childTnLst>
                              <p:par>
                                <p:cTn id="59" presetID="2" presetClass="entr" presetSubtype="3" fill="hold" grpId="0" nodeType="afterEffect">
                                  <p:stCondLst>
                                    <p:cond delay="1000"/>
                                  </p:stCondLst>
                                  <p:childTnLst>
                                    <p:set>
                                      <p:cBhvr>
                                        <p:cTn id="60" dur="1" fill="hold">
                                          <p:stCondLst>
                                            <p:cond delay="0"/>
                                          </p:stCondLst>
                                        </p:cTn>
                                        <p:tgtEl>
                                          <p:spTgt spid="21"/>
                                        </p:tgtEl>
                                        <p:attrNameLst>
                                          <p:attrName>style.visibility</p:attrName>
                                        </p:attrNameLst>
                                      </p:cBhvr>
                                      <p:to>
                                        <p:strVal val="visible"/>
                                      </p:to>
                                    </p:set>
                                    <p:anim calcmode="lin" valueType="num">
                                      <p:cBhvr additive="base">
                                        <p:cTn id="61" dur="500" fill="hold"/>
                                        <p:tgtEl>
                                          <p:spTgt spid="21"/>
                                        </p:tgtEl>
                                        <p:attrNameLst>
                                          <p:attrName>ppt_x</p:attrName>
                                        </p:attrNameLst>
                                      </p:cBhvr>
                                      <p:tavLst>
                                        <p:tav tm="0">
                                          <p:val>
                                            <p:strVal val="1+#ppt_w/2"/>
                                          </p:val>
                                        </p:tav>
                                        <p:tav tm="100000">
                                          <p:val>
                                            <p:strVal val="#ppt_x"/>
                                          </p:val>
                                        </p:tav>
                                      </p:tavLst>
                                    </p:anim>
                                    <p:anim calcmode="lin" valueType="num">
                                      <p:cBhvr additive="base">
                                        <p:cTn id="62" dur="500" fill="hold"/>
                                        <p:tgtEl>
                                          <p:spTgt spid="21"/>
                                        </p:tgtEl>
                                        <p:attrNameLst>
                                          <p:attrName>ppt_y</p:attrName>
                                        </p:attrNameLst>
                                      </p:cBhvr>
                                      <p:tavLst>
                                        <p:tav tm="0">
                                          <p:val>
                                            <p:strVal val="0-#ppt_h/2"/>
                                          </p:val>
                                        </p:tav>
                                        <p:tav tm="100000">
                                          <p:val>
                                            <p:strVal val="#ppt_y"/>
                                          </p:val>
                                        </p:tav>
                                      </p:tavLst>
                                    </p:anim>
                                  </p:childTnLst>
                                </p:cTn>
                              </p:par>
                            </p:childTnLst>
                          </p:cTn>
                        </p:par>
                        <p:par>
                          <p:cTn id="63" fill="hold">
                            <p:stCondLst>
                              <p:cond delay="3250"/>
                            </p:stCondLst>
                            <p:childTnLst>
                              <p:par>
                                <p:cTn id="64" presetID="2" presetClass="entr" presetSubtype="3" fill="hold" grpId="0" nodeType="afterEffect">
                                  <p:stCondLst>
                                    <p:cond delay="1250"/>
                                  </p:stCondLst>
                                  <p:childTnLst>
                                    <p:set>
                                      <p:cBhvr>
                                        <p:cTn id="65" dur="1" fill="hold">
                                          <p:stCondLst>
                                            <p:cond delay="0"/>
                                          </p:stCondLst>
                                        </p:cTn>
                                        <p:tgtEl>
                                          <p:spTgt spid="23"/>
                                        </p:tgtEl>
                                        <p:attrNameLst>
                                          <p:attrName>style.visibility</p:attrName>
                                        </p:attrNameLst>
                                      </p:cBhvr>
                                      <p:to>
                                        <p:strVal val="visible"/>
                                      </p:to>
                                    </p:set>
                                    <p:anim calcmode="lin" valueType="num">
                                      <p:cBhvr additive="base">
                                        <p:cTn id="66" dur="500" fill="hold"/>
                                        <p:tgtEl>
                                          <p:spTgt spid="23"/>
                                        </p:tgtEl>
                                        <p:attrNameLst>
                                          <p:attrName>ppt_x</p:attrName>
                                        </p:attrNameLst>
                                      </p:cBhvr>
                                      <p:tavLst>
                                        <p:tav tm="0">
                                          <p:val>
                                            <p:strVal val="1+#ppt_w/2"/>
                                          </p:val>
                                        </p:tav>
                                        <p:tav tm="100000">
                                          <p:val>
                                            <p:strVal val="#ppt_x"/>
                                          </p:val>
                                        </p:tav>
                                      </p:tavLst>
                                    </p:anim>
                                    <p:anim calcmode="lin" valueType="num">
                                      <p:cBhvr additive="base">
                                        <p:cTn id="67" dur="500" fill="hold"/>
                                        <p:tgtEl>
                                          <p:spTgt spid="2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p:bldP spid="17" grpId="0"/>
      <p:bldP spid="18" grpId="0"/>
      <p:bldP spid="19" grpId="0"/>
      <p:bldP spid="20" grpId="0"/>
      <p:bldP spid="21" grpId="0"/>
      <p:bldP spid="22" grpId="0"/>
      <p:bldP spid="23" grpId="0"/>
      <p:bldP spid="24" grpId="0"/>
      <p:bldP spid="2" grpId="0"/>
      <p:bldP spid="11" grpId="0"/>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p:cNvSpPr txBox="1"/>
          <p:nvPr/>
        </p:nvSpPr>
        <p:spPr>
          <a:xfrm>
            <a:off x="3380509" y="695871"/>
            <a:ext cx="6493164" cy="369332"/>
          </a:xfrm>
          <a:prstGeom prst="rect">
            <a:avLst/>
          </a:prstGeom>
          <a:noFill/>
          <a:ln w="19050">
            <a:solidFill>
              <a:schemeClr val="tx2">
                <a:lumMod val="60000"/>
                <a:lumOff val="40000"/>
              </a:schemeClr>
            </a:solidFill>
          </a:ln>
        </p:spPr>
        <p:txBody>
          <a:bodyPr wrap="square" rtlCol="1">
            <a:spAutoFit/>
          </a:bodyPr>
          <a:lstStyle/>
          <a:p>
            <a:r>
              <a:rPr lang="he-IL" dirty="0" smtClean="0"/>
              <a:t>בירור הדין בבהמה שהלכה והתיזה צרורות בדרך הילוכה והם הזיקו כלים</a:t>
            </a:r>
            <a:endParaRPr lang="he-IL" dirty="0"/>
          </a:p>
        </p:txBody>
      </p:sp>
      <p:graphicFrame>
        <p:nvGraphicFramePr>
          <p:cNvPr id="15" name="טבלה 14"/>
          <p:cNvGraphicFramePr>
            <a:graphicFrameLocks noGrp="1"/>
          </p:cNvGraphicFramePr>
          <p:nvPr>
            <p:extLst>
              <p:ext uri="{D42A27DB-BD31-4B8C-83A1-F6EECF244321}">
                <p14:modId xmlns:p14="http://schemas.microsoft.com/office/powerpoint/2010/main" val="540426844"/>
              </p:ext>
            </p:extLst>
          </p:nvPr>
        </p:nvGraphicFramePr>
        <p:xfrm>
          <a:off x="1737668" y="2215958"/>
          <a:ext cx="9620492" cy="1112520"/>
        </p:xfrm>
        <a:graphic>
          <a:graphicData uri="http://schemas.openxmlformats.org/drawingml/2006/table">
            <a:tbl>
              <a:tblPr rtl="1" firstRow="1" bandRow="1">
                <a:tableStyleId>{5C22544A-7EE6-4342-B048-85BDC9FD1C3A}</a:tableStyleId>
              </a:tblPr>
              <a:tblGrid>
                <a:gridCol w="2066379">
                  <a:extLst>
                    <a:ext uri="{9D8B030D-6E8A-4147-A177-3AD203B41FA5}">
                      <a16:colId xmlns:a16="http://schemas.microsoft.com/office/drawing/2014/main" val="2046029714"/>
                    </a:ext>
                  </a:extLst>
                </a:gridCol>
                <a:gridCol w="1930400">
                  <a:extLst>
                    <a:ext uri="{9D8B030D-6E8A-4147-A177-3AD203B41FA5}">
                      <a16:colId xmlns:a16="http://schemas.microsoft.com/office/drawing/2014/main" val="2621762686"/>
                    </a:ext>
                  </a:extLst>
                </a:gridCol>
                <a:gridCol w="3218590">
                  <a:extLst>
                    <a:ext uri="{9D8B030D-6E8A-4147-A177-3AD203B41FA5}">
                      <a16:colId xmlns:a16="http://schemas.microsoft.com/office/drawing/2014/main" val="1437491253"/>
                    </a:ext>
                  </a:extLst>
                </a:gridCol>
                <a:gridCol w="2405123">
                  <a:extLst>
                    <a:ext uri="{9D8B030D-6E8A-4147-A177-3AD203B41FA5}">
                      <a16:colId xmlns:a16="http://schemas.microsoft.com/office/drawing/2014/main" val="2513396843"/>
                    </a:ext>
                  </a:extLst>
                </a:gridCol>
              </a:tblGrid>
              <a:tr h="370840">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a:p>
                  </a:txBody>
                  <a:tcPr/>
                </a:tc>
                <a:extLst>
                  <a:ext uri="{0D108BD9-81ED-4DB2-BD59-A6C34878D82A}">
                    <a16:rowId xmlns:a16="http://schemas.microsoft.com/office/drawing/2014/main" val="1055966734"/>
                  </a:ext>
                </a:extLst>
              </a:tr>
              <a:tr h="370840">
                <a:tc>
                  <a:txBody>
                    <a:bodyPr/>
                    <a:lstStyle/>
                    <a:p>
                      <a:pPr rtl="1"/>
                      <a:endParaRPr lang="he-IL"/>
                    </a:p>
                  </a:txBody>
                  <a:tcPr/>
                </a:tc>
                <a:tc>
                  <a:txBody>
                    <a:bodyPr/>
                    <a:lstStyle/>
                    <a:p>
                      <a:pPr rtl="1"/>
                      <a:endParaRPr lang="he-IL" dirty="0"/>
                    </a:p>
                  </a:txBody>
                  <a:tcPr/>
                </a:tc>
                <a:tc>
                  <a:txBody>
                    <a:bodyPr/>
                    <a:lstStyle/>
                    <a:p>
                      <a:pPr rtl="1"/>
                      <a:endParaRPr lang="he-IL" dirty="0"/>
                    </a:p>
                  </a:txBody>
                  <a:tcPr/>
                </a:tc>
                <a:tc>
                  <a:txBody>
                    <a:bodyPr/>
                    <a:lstStyle/>
                    <a:p>
                      <a:pPr rtl="1"/>
                      <a:endParaRPr lang="he-IL"/>
                    </a:p>
                  </a:txBody>
                  <a:tcPr/>
                </a:tc>
                <a:extLst>
                  <a:ext uri="{0D108BD9-81ED-4DB2-BD59-A6C34878D82A}">
                    <a16:rowId xmlns:a16="http://schemas.microsoft.com/office/drawing/2014/main" val="703432051"/>
                  </a:ext>
                </a:extLst>
              </a:tr>
              <a:tr h="370840">
                <a:tc>
                  <a:txBody>
                    <a:bodyPr/>
                    <a:lstStyle/>
                    <a:p>
                      <a:pPr rtl="1"/>
                      <a:endParaRPr lang="he-IL" dirty="0"/>
                    </a:p>
                  </a:txBody>
                  <a:tcPr/>
                </a:tc>
                <a:tc>
                  <a:txBody>
                    <a:bodyPr/>
                    <a:lstStyle/>
                    <a:p>
                      <a:pPr rtl="1"/>
                      <a:endParaRPr lang="he-IL"/>
                    </a:p>
                  </a:txBody>
                  <a:tcPr/>
                </a:tc>
                <a:tc>
                  <a:txBody>
                    <a:bodyPr/>
                    <a:lstStyle/>
                    <a:p>
                      <a:pPr rtl="1"/>
                      <a:endParaRPr lang="he-IL"/>
                    </a:p>
                  </a:txBody>
                  <a:tcPr/>
                </a:tc>
                <a:tc>
                  <a:txBody>
                    <a:bodyPr/>
                    <a:lstStyle/>
                    <a:p>
                      <a:pPr rtl="1"/>
                      <a:endParaRPr lang="he-IL" dirty="0"/>
                    </a:p>
                  </a:txBody>
                  <a:tcPr/>
                </a:tc>
                <a:extLst>
                  <a:ext uri="{0D108BD9-81ED-4DB2-BD59-A6C34878D82A}">
                    <a16:rowId xmlns:a16="http://schemas.microsoft.com/office/drawing/2014/main" val="3699843464"/>
                  </a:ext>
                </a:extLst>
              </a:tr>
            </a:tbl>
          </a:graphicData>
        </a:graphic>
      </p:graphicFrame>
      <p:sp>
        <p:nvSpPr>
          <p:cNvPr id="16" name="TextBox 15"/>
          <p:cNvSpPr txBox="1"/>
          <p:nvPr/>
        </p:nvSpPr>
        <p:spPr>
          <a:xfrm>
            <a:off x="9337962" y="2521528"/>
            <a:ext cx="1403928" cy="369332"/>
          </a:xfrm>
          <a:prstGeom prst="rect">
            <a:avLst/>
          </a:prstGeom>
          <a:noFill/>
        </p:spPr>
        <p:txBody>
          <a:bodyPr wrap="square" rtlCol="1">
            <a:spAutoFit/>
          </a:bodyPr>
          <a:lstStyle/>
          <a:p>
            <a:r>
              <a:rPr lang="he-IL" dirty="0" smtClean="0"/>
              <a:t>לשיטת רבא</a:t>
            </a:r>
            <a:endParaRPr lang="he-IL" dirty="0"/>
          </a:p>
        </p:txBody>
      </p:sp>
      <p:sp>
        <p:nvSpPr>
          <p:cNvPr id="17" name="TextBox 16"/>
          <p:cNvSpPr txBox="1"/>
          <p:nvPr/>
        </p:nvSpPr>
        <p:spPr>
          <a:xfrm>
            <a:off x="9337962" y="2890860"/>
            <a:ext cx="1556327" cy="369332"/>
          </a:xfrm>
          <a:prstGeom prst="rect">
            <a:avLst/>
          </a:prstGeom>
          <a:noFill/>
        </p:spPr>
        <p:txBody>
          <a:bodyPr wrap="square" rtlCol="1">
            <a:spAutoFit/>
          </a:bodyPr>
          <a:lstStyle/>
          <a:p>
            <a:r>
              <a:rPr lang="he-IL" dirty="0" smtClean="0"/>
              <a:t>לשיטת רב </a:t>
            </a:r>
            <a:r>
              <a:rPr lang="he-IL" dirty="0" err="1" smtClean="0"/>
              <a:t>פפא</a:t>
            </a:r>
            <a:endParaRPr lang="he-IL" dirty="0"/>
          </a:p>
        </p:txBody>
      </p:sp>
      <p:sp>
        <p:nvSpPr>
          <p:cNvPr id="18" name="TextBox 17"/>
          <p:cNvSpPr txBox="1"/>
          <p:nvPr/>
        </p:nvSpPr>
        <p:spPr>
          <a:xfrm>
            <a:off x="7536869" y="2163676"/>
            <a:ext cx="1302327" cy="369332"/>
          </a:xfrm>
          <a:prstGeom prst="rect">
            <a:avLst/>
          </a:prstGeom>
          <a:noFill/>
        </p:spPr>
        <p:txBody>
          <a:bodyPr wrap="square" rtlCol="1">
            <a:spAutoFit/>
          </a:bodyPr>
          <a:lstStyle/>
          <a:p>
            <a:r>
              <a:rPr lang="he-IL" b="1" dirty="0" smtClean="0"/>
              <a:t>כמה משלם</a:t>
            </a:r>
            <a:endParaRPr lang="he-IL" b="1" dirty="0"/>
          </a:p>
        </p:txBody>
      </p:sp>
      <p:sp>
        <p:nvSpPr>
          <p:cNvPr id="19" name="TextBox 18"/>
          <p:cNvSpPr txBox="1"/>
          <p:nvPr/>
        </p:nvSpPr>
        <p:spPr>
          <a:xfrm>
            <a:off x="7624616" y="2533007"/>
            <a:ext cx="1103747" cy="376447"/>
          </a:xfrm>
          <a:prstGeom prst="rect">
            <a:avLst/>
          </a:prstGeom>
          <a:noFill/>
        </p:spPr>
        <p:txBody>
          <a:bodyPr wrap="square" rtlCol="1">
            <a:spAutoFit/>
          </a:bodyPr>
          <a:lstStyle/>
          <a:p>
            <a:r>
              <a:rPr lang="he-IL" dirty="0" smtClean="0"/>
              <a:t>חצי נזק</a:t>
            </a:r>
            <a:endParaRPr lang="he-IL" dirty="0"/>
          </a:p>
        </p:txBody>
      </p:sp>
      <p:sp>
        <p:nvSpPr>
          <p:cNvPr id="20" name="TextBox 19"/>
          <p:cNvSpPr txBox="1"/>
          <p:nvPr/>
        </p:nvSpPr>
        <p:spPr>
          <a:xfrm>
            <a:off x="7624616" y="2890860"/>
            <a:ext cx="1103747" cy="376447"/>
          </a:xfrm>
          <a:prstGeom prst="rect">
            <a:avLst/>
          </a:prstGeom>
          <a:noFill/>
        </p:spPr>
        <p:txBody>
          <a:bodyPr wrap="square" rtlCol="1">
            <a:spAutoFit/>
          </a:bodyPr>
          <a:lstStyle/>
          <a:p>
            <a:r>
              <a:rPr lang="he-IL" dirty="0" smtClean="0"/>
              <a:t>חצי נזק</a:t>
            </a:r>
            <a:endParaRPr lang="he-IL" dirty="0"/>
          </a:p>
        </p:txBody>
      </p:sp>
      <p:sp>
        <p:nvSpPr>
          <p:cNvPr id="21" name="TextBox 20"/>
          <p:cNvSpPr txBox="1"/>
          <p:nvPr/>
        </p:nvSpPr>
        <p:spPr>
          <a:xfrm>
            <a:off x="4648454" y="2163676"/>
            <a:ext cx="2272145" cy="369332"/>
          </a:xfrm>
          <a:prstGeom prst="rect">
            <a:avLst/>
          </a:prstGeom>
          <a:noFill/>
        </p:spPr>
        <p:txBody>
          <a:bodyPr wrap="square" rtlCol="1">
            <a:spAutoFit/>
          </a:bodyPr>
          <a:lstStyle/>
          <a:p>
            <a:r>
              <a:rPr lang="he-IL" b="1" dirty="0" smtClean="0"/>
              <a:t>מגופו או מעליה</a:t>
            </a:r>
            <a:endParaRPr lang="he-IL" b="1" dirty="0"/>
          </a:p>
        </p:txBody>
      </p:sp>
      <p:sp>
        <p:nvSpPr>
          <p:cNvPr id="22" name="TextBox 21"/>
          <p:cNvSpPr txBox="1"/>
          <p:nvPr/>
        </p:nvSpPr>
        <p:spPr>
          <a:xfrm>
            <a:off x="5315526" y="2512631"/>
            <a:ext cx="1403928" cy="369332"/>
          </a:xfrm>
          <a:prstGeom prst="rect">
            <a:avLst/>
          </a:prstGeom>
          <a:noFill/>
        </p:spPr>
        <p:txBody>
          <a:bodyPr wrap="square" rtlCol="1">
            <a:spAutoFit/>
          </a:bodyPr>
          <a:lstStyle/>
          <a:p>
            <a:r>
              <a:rPr lang="he-IL" dirty="0" err="1" smtClean="0"/>
              <a:t>איבעיא</a:t>
            </a:r>
            <a:endParaRPr lang="he-IL" dirty="0"/>
          </a:p>
        </p:txBody>
      </p:sp>
      <p:sp>
        <p:nvSpPr>
          <p:cNvPr id="23" name="TextBox 22"/>
          <p:cNvSpPr txBox="1"/>
          <p:nvPr/>
        </p:nvSpPr>
        <p:spPr>
          <a:xfrm>
            <a:off x="4294905" y="2890860"/>
            <a:ext cx="3024911" cy="369332"/>
          </a:xfrm>
          <a:prstGeom prst="rect">
            <a:avLst/>
          </a:prstGeom>
          <a:noFill/>
        </p:spPr>
        <p:txBody>
          <a:bodyPr wrap="square" rtlCol="1">
            <a:spAutoFit/>
          </a:bodyPr>
          <a:lstStyle/>
          <a:p>
            <a:r>
              <a:rPr lang="he-IL" dirty="0" err="1" smtClean="0"/>
              <a:t>מהעליה</a:t>
            </a:r>
            <a:r>
              <a:rPr lang="he-IL" dirty="0" smtClean="0"/>
              <a:t> – כי זה תולדת רגל</a:t>
            </a:r>
            <a:endParaRPr lang="he-IL" dirty="0"/>
          </a:p>
        </p:txBody>
      </p:sp>
      <p:sp>
        <p:nvSpPr>
          <p:cNvPr id="24" name="TextBox 23"/>
          <p:cNvSpPr txBox="1"/>
          <p:nvPr/>
        </p:nvSpPr>
        <p:spPr>
          <a:xfrm>
            <a:off x="2003927" y="2164016"/>
            <a:ext cx="1711197" cy="369332"/>
          </a:xfrm>
          <a:prstGeom prst="rect">
            <a:avLst/>
          </a:prstGeom>
          <a:noFill/>
        </p:spPr>
        <p:txBody>
          <a:bodyPr wrap="square" rtlCol="1">
            <a:spAutoFit/>
          </a:bodyPr>
          <a:lstStyle/>
          <a:p>
            <a:r>
              <a:rPr lang="he-IL" b="1" dirty="0" smtClean="0"/>
              <a:t>הדין ברה"ר</a:t>
            </a:r>
            <a:endParaRPr lang="he-IL" b="1" dirty="0"/>
          </a:p>
        </p:txBody>
      </p:sp>
      <p:sp>
        <p:nvSpPr>
          <p:cNvPr id="25" name="TextBox 24"/>
          <p:cNvSpPr txBox="1"/>
          <p:nvPr/>
        </p:nvSpPr>
        <p:spPr>
          <a:xfrm>
            <a:off x="1805404" y="2562428"/>
            <a:ext cx="2323250" cy="369332"/>
          </a:xfrm>
          <a:prstGeom prst="rect">
            <a:avLst/>
          </a:prstGeom>
          <a:noFill/>
        </p:spPr>
        <p:txBody>
          <a:bodyPr wrap="square" rtlCol="1">
            <a:spAutoFit/>
          </a:bodyPr>
          <a:lstStyle/>
          <a:p>
            <a:r>
              <a:rPr lang="he-IL" dirty="0" smtClean="0"/>
              <a:t>פטור כי זה תולדת רגל</a:t>
            </a:r>
            <a:endParaRPr lang="he-IL" dirty="0"/>
          </a:p>
        </p:txBody>
      </p:sp>
      <p:sp>
        <p:nvSpPr>
          <p:cNvPr id="26" name="TextBox 25"/>
          <p:cNvSpPr txBox="1"/>
          <p:nvPr/>
        </p:nvSpPr>
        <p:spPr>
          <a:xfrm>
            <a:off x="1737668" y="2908898"/>
            <a:ext cx="2323250" cy="369332"/>
          </a:xfrm>
          <a:prstGeom prst="rect">
            <a:avLst/>
          </a:prstGeom>
          <a:noFill/>
        </p:spPr>
        <p:txBody>
          <a:bodyPr wrap="square" rtlCol="1">
            <a:spAutoFit/>
          </a:bodyPr>
          <a:lstStyle/>
          <a:p>
            <a:r>
              <a:rPr lang="he-IL" dirty="0" smtClean="0"/>
              <a:t>פטור כי זה תולדת רגל</a:t>
            </a:r>
            <a:endParaRPr lang="he-IL" dirty="0"/>
          </a:p>
        </p:txBody>
      </p:sp>
    </p:spTree>
    <p:extLst>
      <p:ext uri="{BB962C8B-B14F-4D97-AF65-F5344CB8AC3E}">
        <p14:creationId xmlns:p14="http://schemas.microsoft.com/office/powerpoint/2010/main" val="4014275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barn(inVertical)">
                                      <p:cBhvr>
                                        <p:cTn id="7" dur="500"/>
                                        <p:tgtEl>
                                          <p:spTgt spid="14"/>
                                        </p:tgtEl>
                                      </p:cBhvr>
                                    </p:animEffect>
                                  </p:childTnLst>
                                </p:cTn>
                              </p:par>
                            </p:childTnLst>
                          </p:cTn>
                        </p:par>
                        <p:par>
                          <p:cTn id="8" fill="hold">
                            <p:stCondLst>
                              <p:cond delay="500"/>
                            </p:stCondLst>
                            <p:childTnLst>
                              <p:par>
                                <p:cTn id="9" presetID="16" presetClass="entr" presetSubtype="37" fill="hold" nodeType="afterEffect">
                                  <p:stCondLst>
                                    <p:cond delay="1000"/>
                                  </p:stCondLst>
                                  <p:childTnLst>
                                    <p:set>
                                      <p:cBhvr>
                                        <p:cTn id="10" dur="1" fill="hold">
                                          <p:stCondLst>
                                            <p:cond delay="0"/>
                                          </p:stCondLst>
                                        </p:cTn>
                                        <p:tgtEl>
                                          <p:spTgt spid="15"/>
                                        </p:tgtEl>
                                        <p:attrNameLst>
                                          <p:attrName>style.visibility</p:attrName>
                                        </p:attrNameLst>
                                      </p:cBhvr>
                                      <p:to>
                                        <p:strVal val="visible"/>
                                      </p:to>
                                    </p:set>
                                    <p:animEffect transition="in" filter="barn(outVertical)">
                                      <p:cBhvr>
                                        <p:cTn id="11" dur="500"/>
                                        <p:tgtEl>
                                          <p:spTgt spid="15"/>
                                        </p:tgtEl>
                                      </p:cBhvr>
                                    </p:animEffect>
                                  </p:childTnLst>
                                </p:cTn>
                              </p:par>
                            </p:childTnLst>
                          </p:cTn>
                        </p:par>
                        <p:par>
                          <p:cTn id="12" fill="hold">
                            <p:stCondLst>
                              <p:cond delay="2000"/>
                            </p:stCondLst>
                            <p:childTnLst>
                              <p:par>
                                <p:cTn id="13" presetID="47" presetClass="entr" presetSubtype="0" fill="hold" grpId="0" nodeType="afterEffect">
                                  <p:stCondLst>
                                    <p:cond delay="250"/>
                                  </p:stCondLst>
                                  <p:childTnLst>
                                    <p:set>
                                      <p:cBhvr>
                                        <p:cTn id="14" dur="1" fill="hold">
                                          <p:stCondLst>
                                            <p:cond delay="0"/>
                                          </p:stCondLst>
                                        </p:cTn>
                                        <p:tgtEl>
                                          <p:spTgt spid="18"/>
                                        </p:tgtEl>
                                        <p:attrNameLst>
                                          <p:attrName>style.visibility</p:attrName>
                                        </p:attrNameLst>
                                      </p:cBhvr>
                                      <p:to>
                                        <p:strVal val="visible"/>
                                      </p:to>
                                    </p:set>
                                    <p:animEffect transition="in" filter="fade">
                                      <p:cBhvr>
                                        <p:cTn id="15" dur="1000"/>
                                        <p:tgtEl>
                                          <p:spTgt spid="18"/>
                                        </p:tgtEl>
                                      </p:cBhvr>
                                    </p:animEffect>
                                    <p:anim calcmode="lin" valueType="num">
                                      <p:cBhvr>
                                        <p:cTn id="16" dur="1000" fill="hold"/>
                                        <p:tgtEl>
                                          <p:spTgt spid="18"/>
                                        </p:tgtEl>
                                        <p:attrNameLst>
                                          <p:attrName>ppt_x</p:attrName>
                                        </p:attrNameLst>
                                      </p:cBhvr>
                                      <p:tavLst>
                                        <p:tav tm="0">
                                          <p:val>
                                            <p:strVal val="#ppt_x"/>
                                          </p:val>
                                        </p:tav>
                                        <p:tav tm="100000">
                                          <p:val>
                                            <p:strVal val="#ppt_x"/>
                                          </p:val>
                                        </p:tav>
                                      </p:tavLst>
                                    </p:anim>
                                    <p:anim calcmode="lin" valueType="num">
                                      <p:cBhvr>
                                        <p:cTn id="17" dur="1000" fill="hold"/>
                                        <p:tgtEl>
                                          <p:spTgt spid="18"/>
                                        </p:tgtEl>
                                        <p:attrNameLst>
                                          <p:attrName>ppt_y</p:attrName>
                                        </p:attrNameLst>
                                      </p:cBhvr>
                                      <p:tavLst>
                                        <p:tav tm="0">
                                          <p:val>
                                            <p:strVal val="#ppt_y-.1"/>
                                          </p:val>
                                        </p:tav>
                                        <p:tav tm="100000">
                                          <p:val>
                                            <p:strVal val="#ppt_y"/>
                                          </p:val>
                                        </p:tav>
                                      </p:tavLst>
                                    </p:anim>
                                  </p:childTnLst>
                                </p:cTn>
                              </p:par>
                              <p:par>
                                <p:cTn id="18" presetID="47" presetClass="entr" presetSubtype="0" fill="hold" grpId="0" nodeType="withEffect">
                                  <p:stCondLst>
                                    <p:cond delay="0"/>
                                  </p:stCondLst>
                                  <p:childTnLst>
                                    <p:set>
                                      <p:cBhvr>
                                        <p:cTn id="19" dur="1" fill="hold">
                                          <p:stCondLst>
                                            <p:cond delay="0"/>
                                          </p:stCondLst>
                                        </p:cTn>
                                        <p:tgtEl>
                                          <p:spTgt spid="21"/>
                                        </p:tgtEl>
                                        <p:attrNameLst>
                                          <p:attrName>style.visibility</p:attrName>
                                        </p:attrNameLst>
                                      </p:cBhvr>
                                      <p:to>
                                        <p:strVal val="visible"/>
                                      </p:to>
                                    </p:set>
                                    <p:animEffect transition="in" filter="fade">
                                      <p:cBhvr>
                                        <p:cTn id="20" dur="1000"/>
                                        <p:tgtEl>
                                          <p:spTgt spid="21"/>
                                        </p:tgtEl>
                                      </p:cBhvr>
                                    </p:animEffect>
                                    <p:anim calcmode="lin" valueType="num">
                                      <p:cBhvr>
                                        <p:cTn id="21" dur="1000" fill="hold"/>
                                        <p:tgtEl>
                                          <p:spTgt spid="21"/>
                                        </p:tgtEl>
                                        <p:attrNameLst>
                                          <p:attrName>ppt_x</p:attrName>
                                        </p:attrNameLst>
                                      </p:cBhvr>
                                      <p:tavLst>
                                        <p:tav tm="0">
                                          <p:val>
                                            <p:strVal val="#ppt_x"/>
                                          </p:val>
                                        </p:tav>
                                        <p:tav tm="100000">
                                          <p:val>
                                            <p:strVal val="#ppt_x"/>
                                          </p:val>
                                        </p:tav>
                                      </p:tavLst>
                                    </p:anim>
                                    <p:anim calcmode="lin" valueType="num">
                                      <p:cBhvr>
                                        <p:cTn id="22" dur="1000" fill="hold"/>
                                        <p:tgtEl>
                                          <p:spTgt spid="21"/>
                                        </p:tgtEl>
                                        <p:attrNameLst>
                                          <p:attrName>ppt_y</p:attrName>
                                        </p:attrNameLst>
                                      </p:cBhvr>
                                      <p:tavLst>
                                        <p:tav tm="0">
                                          <p:val>
                                            <p:strVal val="#ppt_y-.1"/>
                                          </p:val>
                                        </p:tav>
                                        <p:tav tm="100000">
                                          <p:val>
                                            <p:strVal val="#ppt_y"/>
                                          </p:val>
                                        </p:tav>
                                      </p:tavLst>
                                    </p:anim>
                                  </p:childTnLst>
                                </p:cTn>
                              </p:par>
                              <p:par>
                                <p:cTn id="23" presetID="47" presetClass="entr" presetSubtype="0" fill="hold" grpId="0" nodeType="with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1000"/>
                                        <p:tgtEl>
                                          <p:spTgt spid="24"/>
                                        </p:tgtEl>
                                      </p:cBhvr>
                                    </p:animEffect>
                                    <p:anim calcmode="lin" valueType="num">
                                      <p:cBhvr>
                                        <p:cTn id="26" dur="1000" fill="hold"/>
                                        <p:tgtEl>
                                          <p:spTgt spid="24"/>
                                        </p:tgtEl>
                                        <p:attrNameLst>
                                          <p:attrName>ppt_x</p:attrName>
                                        </p:attrNameLst>
                                      </p:cBhvr>
                                      <p:tavLst>
                                        <p:tav tm="0">
                                          <p:val>
                                            <p:strVal val="#ppt_x"/>
                                          </p:val>
                                        </p:tav>
                                        <p:tav tm="100000">
                                          <p:val>
                                            <p:strVal val="#ppt_x"/>
                                          </p:val>
                                        </p:tav>
                                      </p:tavLst>
                                    </p:anim>
                                    <p:anim calcmode="lin" valueType="num">
                                      <p:cBhvr>
                                        <p:cTn id="27" dur="1000" fill="hold"/>
                                        <p:tgtEl>
                                          <p:spTgt spid="24"/>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9" fill="hold" grpId="0" nodeType="clickEffect">
                                  <p:stCondLst>
                                    <p:cond delay="0"/>
                                  </p:stCondLst>
                                  <p:childTnLst>
                                    <p:set>
                                      <p:cBhvr>
                                        <p:cTn id="31" dur="1" fill="hold">
                                          <p:stCondLst>
                                            <p:cond delay="0"/>
                                          </p:stCondLst>
                                        </p:cTn>
                                        <p:tgtEl>
                                          <p:spTgt spid="16"/>
                                        </p:tgtEl>
                                        <p:attrNameLst>
                                          <p:attrName>style.visibility</p:attrName>
                                        </p:attrNameLst>
                                      </p:cBhvr>
                                      <p:to>
                                        <p:strVal val="visible"/>
                                      </p:to>
                                    </p:set>
                                    <p:anim calcmode="lin" valueType="num">
                                      <p:cBhvr additive="base">
                                        <p:cTn id="32" dur="500" fill="hold"/>
                                        <p:tgtEl>
                                          <p:spTgt spid="16"/>
                                        </p:tgtEl>
                                        <p:attrNameLst>
                                          <p:attrName>ppt_x</p:attrName>
                                        </p:attrNameLst>
                                      </p:cBhvr>
                                      <p:tavLst>
                                        <p:tav tm="0">
                                          <p:val>
                                            <p:strVal val="0-#ppt_w/2"/>
                                          </p:val>
                                        </p:tav>
                                        <p:tav tm="100000">
                                          <p:val>
                                            <p:strVal val="#ppt_x"/>
                                          </p:val>
                                        </p:tav>
                                      </p:tavLst>
                                    </p:anim>
                                    <p:anim calcmode="lin" valueType="num">
                                      <p:cBhvr additive="base">
                                        <p:cTn id="33" dur="500" fill="hold"/>
                                        <p:tgtEl>
                                          <p:spTgt spid="16"/>
                                        </p:tgtEl>
                                        <p:attrNameLst>
                                          <p:attrName>ppt_y</p:attrName>
                                        </p:attrNameLst>
                                      </p:cBhvr>
                                      <p:tavLst>
                                        <p:tav tm="0">
                                          <p:val>
                                            <p:strVal val="0-#ppt_h/2"/>
                                          </p:val>
                                        </p:tav>
                                        <p:tav tm="100000">
                                          <p:val>
                                            <p:strVal val="#ppt_y"/>
                                          </p:val>
                                        </p:tav>
                                      </p:tavLst>
                                    </p:anim>
                                  </p:childTnLst>
                                </p:cTn>
                              </p:par>
                            </p:childTnLst>
                          </p:cTn>
                        </p:par>
                        <p:par>
                          <p:cTn id="34" fill="hold">
                            <p:stCondLst>
                              <p:cond delay="500"/>
                            </p:stCondLst>
                            <p:childTnLst>
                              <p:par>
                                <p:cTn id="35" presetID="2" presetClass="entr" presetSubtype="9" fill="hold" grpId="0" nodeType="afterEffect">
                                  <p:stCondLst>
                                    <p:cond delay="50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0-#ppt_w/2"/>
                                          </p:val>
                                        </p:tav>
                                        <p:tav tm="100000">
                                          <p:val>
                                            <p:strVal val="#ppt_x"/>
                                          </p:val>
                                        </p:tav>
                                      </p:tavLst>
                                    </p:anim>
                                    <p:anim calcmode="lin" valueType="num">
                                      <p:cBhvr additive="base">
                                        <p:cTn id="38" dur="500" fill="hold"/>
                                        <p:tgtEl>
                                          <p:spTgt spid="19"/>
                                        </p:tgtEl>
                                        <p:attrNameLst>
                                          <p:attrName>ppt_y</p:attrName>
                                        </p:attrNameLst>
                                      </p:cBhvr>
                                      <p:tavLst>
                                        <p:tav tm="0">
                                          <p:val>
                                            <p:strVal val="0-#ppt_h/2"/>
                                          </p:val>
                                        </p:tav>
                                        <p:tav tm="100000">
                                          <p:val>
                                            <p:strVal val="#ppt_y"/>
                                          </p:val>
                                        </p:tav>
                                      </p:tavLst>
                                    </p:anim>
                                  </p:childTnLst>
                                </p:cTn>
                              </p:par>
                            </p:childTnLst>
                          </p:cTn>
                        </p:par>
                        <p:par>
                          <p:cTn id="39" fill="hold">
                            <p:stCondLst>
                              <p:cond delay="1500"/>
                            </p:stCondLst>
                            <p:childTnLst>
                              <p:par>
                                <p:cTn id="40" presetID="2" presetClass="entr" presetSubtype="4" fill="hold" grpId="0" nodeType="afterEffect">
                                  <p:stCondLst>
                                    <p:cond delay="500"/>
                                  </p:stCondLst>
                                  <p:childTnLst>
                                    <p:set>
                                      <p:cBhvr>
                                        <p:cTn id="41" dur="1" fill="hold">
                                          <p:stCondLst>
                                            <p:cond delay="0"/>
                                          </p:stCondLst>
                                        </p:cTn>
                                        <p:tgtEl>
                                          <p:spTgt spid="22"/>
                                        </p:tgtEl>
                                        <p:attrNameLst>
                                          <p:attrName>style.visibility</p:attrName>
                                        </p:attrNameLst>
                                      </p:cBhvr>
                                      <p:to>
                                        <p:strVal val="visible"/>
                                      </p:to>
                                    </p:set>
                                    <p:anim calcmode="lin" valueType="num">
                                      <p:cBhvr additive="base">
                                        <p:cTn id="42" dur="500" fill="hold"/>
                                        <p:tgtEl>
                                          <p:spTgt spid="22"/>
                                        </p:tgtEl>
                                        <p:attrNameLst>
                                          <p:attrName>ppt_x</p:attrName>
                                        </p:attrNameLst>
                                      </p:cBhvr>
                                      <p:tavLst>
                                        <p:tav tm="0">
                                          <p:val>
                                            <p:strVal val="#ppt_x"/>
                                          </p:val>
                                        </p:tav>
                                        <p:tav tm="100000">
                                          <p:val>
                                            <p:strVal val="#ppt_x"/>
                                          </p:val>
                                        </p:tav>
                                      </p:tavLst>
                                    </p:anim>
                                    <p:anim calcmode="lin" valueType="num">
                                      <p:cBhvr additive="base">
                                        <p:cTn id="43" dur="500" fill="hold"/>
                                        <p:tgtEl>
                                          <p:spTgt spid="22"/>
                                        </p:tgtEl>
                                        <p:attrNameLst>
                                          <p:attrName>ppt_y</p:attrName>
                                        </p:attrNameLst>
                                      </p:cBhvr>
                                      <p:tavLst>
                                        <p:tav tm="0">
                                          <p:val>
                                            <p:strVal val="1+#ppt_h/2"/>
                                          </p:val>
                                        </p:tav>
                                        <p:tav tm="100000">
                                          <p:val>
                                            <p:strVal val="#ppt_y"/>
                                          </p:val>
                                        </p:tav>
                                      </p:tavLst>
                                    </p:anim>
                                  </p:childTnLst>
                                </p:cTn>
                              </p:par>
                            </p:childTnLst>
                          </p:cTn>
                        </p:par>
                        <p:par>
                          <p:cTn id="44" fill="hold">
                            <p:stCondLst>
                              <p:cond delay="2500"/>
                            </p:stCondLst>
                            <p:childTnLst>
                              <p:par>
                                <p:cTn id="45" presetID="2" presetClass="entr" presetSubtype="9" fill="hold" grpId="0" nodeType="afterEffect">
                                  <p:stCondLst>
                                    <p:cond delay="500"/>
                                  </p:stCondLst>
                                  <p:childTnLst>
                                    <p:set>
                                      <p:cBhvr>
                                        <p:cTn id="46" dur="1" fill="hold">
                                          <p:stCondLst>
                                            <p:cond delay="0"/>
                                          </p:stCondLst>
                                        </p:cTn>
                                        <p:tgtEl>
                                          <p:spTgt spid="25"/>
                                        </p:tgtEl>
                                        <p:attrNameLst>
                                          <p:attrName>style.visibility</p:attrName>
                                        </p:attrNameLst>
                                      </p:cBhvr>
                                      <p:to>
                                        <p:strVal val="visible"/>
                                      </p:to>
                                    </p:set>
                                    <p:anim calcmode="lin" valueType="num">
                                      <p:cBhvr additive="base">
                                        <p:cTn id="47" dur="500" fill="hold"/>
                                        <p:tgtEl>
                                          <p:spTgt spid="25"/>
                                        </p:tgtEl>
                                        <p:attrNameLst>
                                          <p:attrName>ppt_x</p:attrName>
                                        </p:attrNameLst>
                                      </p:cBhvr>
                                      <p:tavLst>
                                        <p:tav tm="0">
                                          <p:val>
                                            <p:strVal val="0-#ppt_w/2"/>
                                          </p:val>
                                        </p:tav>
                                        <p:tav tm="100000">
                                          <p:val>
                                            <p:strVal val="#ppt_x"/>
                                          </p:val>
                                        </p:tav>
                                      </p:tavLst>
                                    </p:anim>
                                    <p:anim calcmode="lin" valueType="num">
                                      <p:cBhvr additive="base">
                                        <p:cTn id="48" dur="500" fill="hold"/>
                                        <p:tgtEl>
                                          <p:spTgt spid="25"/>
                                        </p:tgtEl>
                                        <p:attrNameLst>
                                          <p:attrName>ppt_y</p:attrName>
                                        </p:attrNameLst>
                                      </p:cBhvr>
                                      <p:tavLst>
                                        <p:tav tm="0">
                                          <p:val>
                                            <p:strVal val="0-#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3" fill="hold" grpId="0" nodeType="clickEffect">
                                  <p:stCondLst>
                                    <p:cond delay="0"/>
                                  </p:stCondLst>
                                  <p:childTnLst>
                                    <p:set>
                                      <p:cBhvr>
                                        <p:cTn id="52" dur="1" fill="hold">
                                          <p:stCondLst>
                                            <p:cond delay="0"/>
                                          </p:stCondLst>
                                        </p:cTn>
                                        <p:tgtEl>
                                          <p:spTgt spid="17"/>
                                        </p:tgtEl>
                                        <p:attrNameLst>
                                          <p:attrName>style.visibility</p:attrName>
                                        </p:attrNameLst>
                                      </p:cBhvr>
                                      <p:to>
                                        <p:strVal val="visible"/>
                                      </p:to>
                                    </p:set>
                                    <p:anim calcmode="lin" valueType="num">
                                      <p:cBhvr additive="base">
                                        <p:cTn id="53" dur="500" fill="hold"/>
                                        <p:tgtEl>
                                          <p:spTgt spid="17"/>
                                        </p:tgtEl>
                                        <p:attrNameLst>
                                          <p:attrName>ppt_x</p:attrName>
                                        </p:attrNameLst>
                                      </p:cBhvr>
                                      <p:tavLst>
                                        <p:tav tm="0">
                                          <p:val>
                                            <p:strVal val="1+#ppt_w/2"/>
                                          </p:val>
                                        </p:tav>
                                        <p:tav tm="100000">
                                          <p:val>
                                            <p:strVal val="#ppt_x"/>
                                          </p:val>
                                        </p:tav>
                                      </p:tavLst>
                                    </p:anim>
                                    <p:anim calcmode="lin" valueType="num">
                                      <p:cBhvr additive="base">
                                        <p:cTn id="54" dur="500" fill="hold"/>
                                        <p:tgtEl>
                                          <p:spTgt spid="17"/>
                                        </p:tgtEl>
                                        <p:attrNameLst>
                                          <p:attrName>ppt_y</p:attrName>
                                        </p:attrNameLst>
                                      </p:cBhvr>
                                      <p:tavLst>
                                        <p:tav tm="0">
                                          <p:val>
                                            <p:strVal val="0-#ppt_h/2"/>
                                          </p:val>
                                        </p:tav>
                                        <p:tav tm="100000">
                                          <p:val>
                                            <p:strVal val="#ppt_y"/>
                                          </p:val>
                                        </p:tav>
                                      </p:tavLst>
                                    </p:anim>
                                  </p:childTnLst>
                                </p:cTn>
                              </p:par>
                            </p:childTnLst>
                          </p:cTn>
                        </p:par>
                        <p:par>
                          <p:cTn id="55" fill="hold">
                            <p:stCondLst>
                              <p:cond delay="500"/>
                            </p:stCondLst>
                            <p:childTnLst>
                              <p:par>
                                <p:cTn id="56" presetID="2" presetClass="entr" presetSubtype="3" fill="hold" grpId="0" nodeType="afterEffect">
                                  <p:stCondLst>
                                    <p:cond delay="500"/>
                                  </p:stCondLst>
                                  <p:childTnLst>
                                    <p:set>
                                      <p:cBhvr>
                                        <p:cTn id="57" dur="1" fill="hold">
                                          <p:stCondLst>
                                            <p:cond delay="0"/>
                                          </p:stCondLst>
                                        </p:cTn>
                                        <p:tgtEl>
                                          <p:spTgt spid="20"/>
                                        </p:tgtEl>
                                        <p:attrNameLst>
                                          <p:attrName>style.visibility</p:attrName>
                                        </p:attrNameLst>
                                      </p:cBhvr>
                                      <p:to>
                                        <p:strVal val="visible"/>
                                      </p:to>
                                    </p:set>
                                    <p:anim calcmode="lin" valueType="num">
                                      <p:cBhvr additive="base">
                                        <p:cTn id="58" dur="500" fill="hold"/>
                                        <p:tgtEl>
                                          <p:spTgt spid="20"/>
                                        </p:tgtEl>
                                        <p:attrNameLst>
                                          <p:attrName>ppt_x</p:attrName>
                                        </p:attrNameLst>
                                      </p:cBhvr>
                                      <p:tavLst>
                                        <p:tav tm="0">
                                          <p:val>
                                            <p:strVal val="1+#ppt_w/2"/>
                                          </p:val>
                                        </p:tav>
                                        <p:tav tm="100000">
                                          <p:val>
                                            <p:strVal val="#ppt_x"/>
                                          </p:val>
                                        </p:tav>
                                      </p:tavLst>
                                    </p:anim>
                                    <p:anim calcmode="lin" valueType="num">
                                      <p:cBhvr additive="base">
                                        <p:cTn id="59" dur="500" fill="hold"/>
                                        <p:tgtEl>
                                          <p:spTgt spid="20"/>
                                        </p:tgtEl>
                                        <p:attrNameLst>
                                          <p:attrName>ppt_y</p:attrName>
                                        </p:attrNameLst>
                                      </p:cBhvr>
                                      <p:tavLst>
                                        <p:tav tm="0">
                                          <p:val>
                                            <p:strVal val="0-#ppt_h/2"/>
                                          </p:val>
                                        </p:tav>
                                        <p:tav tm="100000">
                                          <p:val>
                                            <p:strVal val="#ppt_y"/>
                                          </p:val>
                                        </p:tav>
                                      </p:tavLst>
                                    </p:anim>
                                  </p:childTnLst>
                                </p:cTn>
                              </p:par>
                            </p:childTnLst>
                          </p:cTn>
                        </p:par>
                        <p:par>
                          <p:cTn id="60" fill="hold">
                            <p:stCondLst>
                              <p:cond delay="1500"/>
                            </p:stCondLst>
                            <p:childTnLst>
                              <p:par>
                                <p:cTn id="61" presetID="2" presetClass="entr" presetSubtype="3" fill="hold" grpId="0" nodeType="afterEffect">
                                  <p:stCondLst>
                                    <p:cond delay="500"/>
                                  </p:stCondLst>
                                  <p:childTnLst>
                                    <p:set>
                                      <p:cBhvr>
                                        <p:cTn id="62" dur="1" fill="hold">
                                          <p:stCondLst>
                                            <p:cond delay="0"/>
                                          </p:stCondLst>
                                        </p:cTn>
                                        <p:tgtEl>
                                          <p:spTgt spid="23"/>
                                        </p:tgtEl>
                                        <p:attrNameLst>
                                          <p:attrName>style.visibility</p:attrName>
                                        </p:attrNameLst>
                                      </p:cBhvr>
                                      <p:to>
                                        <p:strVal val="visible"/>
                                      </p:to>
                                    </p:set>
                                    <p:anim calcmode="lin" valueType="num">
                                      <p:cBhvr additive="base">
                                        <p:cTn id="63" dur="500" fill="hold"/>
                                        <p:tgtEl>
                                          <p:spTgt spid="23"/>
                                        </p:tgtEl>
                                        <p:attrNameLst>
                                          <p:attrName>ppt_x</p:attrName>
                                        </p:attrNameLst>
                                      </p:cBhvr>
                                      <p:tavLst>
                                        <p:tav tm="0">
                                          <p:val>
                                            <p:strVal val="1+#ppt_w/2"/>
                                          </p:val>
                                        </p:tav>
                                        <p:tav tm="100000">
                                          <p:val>
                                            <p:strVal val="#ppt_x"/>
                                          </p:val>
                                        </p:tav>
                                      </p:tavLst>
                                    </p:anim>
                                    <p:anim calcmode="lin" valueType="num">
                                      <p:cBhvr additive="base">
                                        <p:cTn id="64" dur="500" fill="hold"/>
                                        <p:tgtEl>
                                          <p:spTgt spid="23"/>
                                        </p:tgtEl>
                                        <p:attrNameLst>
                                          <p:attrName>ppt_y</p:attrName>
                                        </p:attrNameLst>
                                      </p:cBhvr>
                                      <p:tavLst>
                                        <p:tav tm="0">
                                          <p:val>
                                            <p:strVal val="0-#ppt_h/2"/>
                                          </p:val>
                                        </p:tav>
                                        <p:tav tm="100000">
                                          <p:val>
                                            <p:strVal val="#ppt_y"/>
                                          </p:val>
                                        </p:tav>
                                      </p:tavLst>
                                    </p:anim>
                                  </p:childTnLst>
                                </p:cTn>
                              </p:par>
                            </p:childTnLst>
                          </p:cTn>
                        </p:par>
                        <p:par>
                          <p:cTn id="65" fill="hold">
                            <p:stCondLst>
                              <p:cond delay="2500"/>
                            </p:stCondLst>
                            <p:childTnLst>
                              <p:par>
                                <p:cTn id="66" presetID="2" presetClass="entr" presetSubtype="3" fill="hold" grpId="0" nodeType="afterEffect">
                                  <p:stCondLst>
                                    <p:cond delay="500"/>
                                  </p:stCondLst>
                                  <p:childTnLst>
                                    <p:set>
                                      <p:cBhvr>
                                        <p:cTn id="67" dur="1" fill="hold">
                                          <p:stCondLst>
                                            <p:cond delay="0"/>
                                          </p:stCondLst>
                                        </p:cTn>
                                        <p:tgtEl>
                                          <p:spTgt spid="26"/>
                                        </p:tgtEl>
                                        <p:attrNameLst>
                                          <p:attrName>style.visibility</p:attrName>
                                        </p:attrNameLst>
                                      </p:cBhvr>
                                      <p:to>
                                        <p:strVal val="visible"/>
                                      </p:to>
                                    </p:set>
                                    <p:anim calcmode="lin" valueType="num">
                                      <p:cBhvr additive="base">
                                        <p:cTn id="68" dur="500" fill="hold"/>
                                        <p:tgtEl>
                                          <p:spTgt spid="26"/>
                                        </p:tgtEl>
                                        <p:attrNameLst>
                                          <p:attrName>ppt_x</p:attrName>
                                        </p:attrNameLst>
                                      </p:cBhvr>
                                      <p:tavLst>
                                        <p:tav tm="0">
                                          <p:val>
                                            <p:strVal val="1+#ppt_w/2"/>
                                          </p:val>
                                        </p:tav>
                                        <p:tav tm="100000">
                                          <p:val>
                                            <p:strVal val="#ppt_x"/>
                                          </p:val>
                                        </p:tav>
                                      </p:tavLst>
                                    </p:anim>
                                    <p:anim calcmode="lin" valueType="num">
                                      <p:cBhvr additive="base">
                                        <p:cTn id="69" dur="500" fill="hold"/>
                                        <p:tgtEl>
                                          <p:spTgt spid="2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6" grpId="0"/>
      <p:bldP spid="17" grpId="0"/>
      <p:bldP spid="18" grpId="0"/>
      <p:bldP spid="19" grpId="0"/>
      <p:bldP spid="20" grpId="0"/>
      <p:bldP spid="21" grpId="0"/>
      <p:bldP spid="22" grpId="0"/>
      <p:bldP spid="23" grpId="0"/>
      <p:bldP spid="24" grpId="0"/>
      <p:bldP spid="25" grpId="0"/>
      <p:bldP spid="26" grpId="0"/>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466</Words>
  <Application>Microsoft Office PowerPoint</Application>
  <PresentationFormat>מסך רחב</PresentationFormat>
  <Paragraphs>69</Paragraphs>
  <Slides>5</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5</vt:i4>
      </vt:variant>
    </vt:vector>
  </HeadingPairs>
  <TitlesOfParts>
    <vt:vector size="10" baseType="lpstr">
      <vt:lpstr>Arial</vt:lpstr>
      <vt:lpstr>Calibri</vt:lpstr>
      <vt:lpstr>Calibri Light</vt:lpstr>
      <vt:lpstr>Times New Roman</vt:lpstr>
      <vt:lpstr>ערכת נושא Office</vt:lpstr>
      <vt:lpstr>בבא קמא נושאים מרכזיים  בדף ג'</vt:lpstr>
      <vt:lpstr>מצגת של PowerPoint‏</vt:lpstr>
      <vt:lpstr>מצגת של PowerPoint‏</vt:lpstr>
      <vt:lpstr>מצגת של PowerPoint‏</vt:lpstr>
      <vt:lpstr>מצגת של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בבא קמא סיכום דף ג'</dc:title>
  <dc:creator>izak rossler</dc:creator>
  <cp:lastModifiedBy>izak rossler</cp:lastModifiedBy>
  <cp:revision>5</cp:revision>
  <dcterms:created xsi:type="dcterms:W3CDTF">2023-07-30T07:38:41Z</dcterms:created>
  <dcterms:modified xsi:type="dcterms:W3CDTF">2023-08-06T05:44:01Z</dcterms:modified>
</cp:coreProperties>
</file>