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8"/>
  </p:notesMasterIdLst>
  <p:sldIdLst>
    <p:sldId id="282" r:id="rId2"/>
    <p:sldId id="256" r:id="rId3"/>
    <p:sldId id="257" r:id="rId4"/>
    <p:sldId id="259" r:id="rId5"/>
    <p:sldId id="258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00" autoAdjust="0"/>
    <p:restoredTop sz="95126" autoAdjust="0"/>
  </p:normalViewPr>
  <p:slideViewPr>
    <p:cSldViewPr snapToGrid="0">
      <p:cViewPr varScale="1">
        <p:scale>
          <a:sx n="79" d="100"/>
          <a:sy n="79" d="100"/>
        </p:scale>
        <p:origin x="211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0"/>
    </p:cViewPr>
  </p:sorterViewPr>
  <p:notesViewPr>
    <p:cSldViewPr snapToGrid="0">
      <p:cViewPr varScale="1">
        <p:scale>
          <a:sx n="65" d="100"/>
          <a:sy n="65" d="100"/>
        </p:scale>
        <p:origin x="265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517C4D45-D81A-4AFE-B59B-8B4A10F95162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ED52523-9647-4178-B941-0BD27028A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47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52523-9647-4178-B941-0BD27028A1D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34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52523-9647-4178-B941-0BD27028A1D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69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52523-9647-4178-B941-0BD27028A1D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8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B82B4-61CF-4EF4-BDE5-E4519FCA5050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982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E053-CDBD-4D88-869C-B5AA6A4812CA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736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CE80-3B59-4FF8-98E1-B7C0F113776F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798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9AA7-ADD8-44A5-89C4-C5FAC79A5449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555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9CE2-15D8-49BB-BE87-C55E8A532A61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292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1E48-9AE6-4860-99A5-30EC0FCED5DA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472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6F8D-5D7D-4830-9D4E-077D62F998CC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913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B4BF2-D242-4B9A-92F0-47A91876A37F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860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DB56-619F-4347-8A16-D0659ECAAFEB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4381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41406-4C05-4798-A8DC-90C89C65E7DF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539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E789-702B-4D3C-B79A-21B35CF15D1E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499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BE3B6-DC6D-4396-A61F-51CB3254A513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CB394-21E4-4F92-8D9B-DED182765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107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zakrossler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DB56-619F-4347-8A16-D0659ECAAFEB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</a:t>
            </a:fld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4035805" y="1979518"/>
            <a:ext cx="336203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לימוד נושא הנידה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53350" y="5513640"/>
            <a:ext cx="266930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 err="1" smtClean="0"/>
              <a:t>לע"נ</a:t>
            </a:r>
            <a:r>
              <a:rPr lang="he-IL" dirty="0" smtClean="0"/>
              <a:t> סמ"ר  דביר חיים רסלר </a:t>
            </a:r>
          </a:p>
          <a:p>
            <a:r>
              <a:rPr lang="he-IL" smtClean="0"/>
              <a:t>נפל </a:t>
            </a:r>
            <a:r>
              <a:rPr lang="he-IL" dirty="0" smtClean="0"/>
              <a:t>בשמחת תורה תשפ"ד</a:t>
            </a:r>
            <a:endParaRPr lang="he-IL" dirty="0"/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349" y="5033349"/>
            <a:ext cx="1323001" cy="1323001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3830349" y="605334"/>
            <a:ext cx="40414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רִיחֵק נְגִיחוֹתָיו חַיָּיב קֵירַב נְגִיחוֹתָיו לֹא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כׇּל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שֶׁכֵּן</a:t>
            </a:r>
          </a:p>
          <a:p>
            <a:pPr algn="ctr"/>
            <a:r>
              <a:rPr lang="he-IL" dirty="0" smtClean="0">
                <a:solidFill>
                  <a:srgbClr val="000000"/>
                </a:solidFill>
                <a:latin typeface="Arial" panose="020B0604020202020204" pitchFamily="34" charset="0"/>
              </a:rPr>
              <a:t> אֲמַרוּ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לֵיהּ זָבָה תּוֹכִיחַ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9640111" y="214009"/>
            <a:ext cx="208171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כ"ד עמ' א'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3216121" y="3268658"/>
            <a:ext cx="542803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/>
          <a:p>
            <a:pPr algn="ctr"/>
            <a:r>
              <a:rPr lang="he-IL" dirty="0"/>
              <a:t>מושגים: ימי נדה, ימי זיבה, "פתח</a:t>
            </a:r>
            <a:r>
              <a:rPr lang="he-IL" dirty="0" smtClean="0"/>
              <a:t>", וחישובי </a:t>
            </a:r>
            <a:r>
              <a:rPr lang="he-IL" dirty="0"/>
              <a:t>הזמנים</a:t>
            </a:r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3754877" y="4250987"/>
            <a:ext cx="392389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יצחק רסלר</a:t>
            </a:r>
          </a:p>
          <a:p>
            <a:pPr algn="ctr"/>
            <a:r>
              <a:rPr lang="en-US" dirty="0" smtClean="0">
                <a:hlinkClick r:id="rId3"/>
              </a:rPr>
              <a:t>izakrossler@gmail.com</a:t>
            </a:r>
            <a:endParaRPr lang="en-US" dirty="0" smtClean="0"/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8962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5587" y="281354"/>
            <a:ext cx="429746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שיטת הרמב"ם ע:פ שיטת הגאונים והראשונים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8812" y="970671"/>
            <a:ext cx="11296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כל ימי האישה מתחלפים לסירוגין במחזור קבוע: שבעה ימי נדה ואחריהם 11 ימי זיבה </a:t>
            </a:r>
            <a:r>
              <a:rPr lang="he-IL" dirty="0"/>
              <a:t>ו</a:t>
            </a:r>
            <a:r>
              <a:rPr lang="he-IL" dirty="0" smtClean="0"/>
              <a:t>אחריהם שבעה, אחריהם 11 וחוזר חלילה</a:t>
            </a:r>
          </a:p>
          <a:p>
            <a:r>
              <a:rPr lang="he-IL" dirty="0" smtClean="0"/>
              <a:t>אין הבדל אם ראתה בימים אלה דם או לא ראתה  חוץ ממקרים מיוחדים</a:t>
            </a:r>
            <a:endParaRPr lang="en-US" dirty="0"/>
          </a:p>
        </p:txBody>
      </p:sp>
      <p:graphicFrame>
        <p:nvGraphicFramePr>
          <p:cNvPr id="29" name="טבלה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45955"/>
              </p:ext>
            </p:extLst>
          </p:nvPr>
        </p:nvGraphicFramePr>
        <p:xfrm>
          <a:off x="2149955" y="196523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9267404" y="196826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84077" y="195768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74937" y="194055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82365" y="195598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73225" y="194055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256853" y="195768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25356" y="196523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7" name="טבלה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57143"/>
              </p:ext>
            </p:extLst>
          </p:nvPr>
        </p:nvGraphicFramePr>
        <p:xfrm>
          <a:off x="168812" y="3583754"/>
          <a:ext cx="12010790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45945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0739447" y="3631710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77662" y="3634185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236382" y="3617063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403724" y="3593274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534670" y="3617063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725530" y="3634185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3913" y="3641737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27386" y="3628490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8804" y="3576202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358167" y="3593274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סוגר מסולסל ימני 47"/>
          <p:cNvSpPr/>
          <p:nvPr/>
        </p:nvSpPr>
        <p:spPr>
          <a:xfrm rot="16200000">
            <a:off x="5910703" y="-2587576"/>
            <a:ext cx="452808" cy="11874747"/>
          </a:xfrm>
          <a:prstGeom prst="rightBrace">
            <a:avLst>
              <a:gd name="adj1" fmla="val 448755"/>
              <a:gd name="adj2" fmla="val 4900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TextBox 48"/>
          <p:cNvSpPr txBox="1"/>
          <p:nvPr/>
        </p:nvSpPr>
        <p:spPr>
          <a:xfrm>
            <a:off x="4613341" y="2535002"/>
            <a:ext cx="2903895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אחד עשר יום ימי זיבה</a:t>
            </a:r>
            <a:endParaRPr lang="he-IL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11546900" y="3620004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0077" y="1965233"/>
            <a:ext cx="13951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graphicFrame>
        <p:nvGraphicFramePr>
          <p:cNvPr id="52" name="טבלה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453865"/>
              </p:ext>
            </p:extLst>
          </p:nvPr>
        </p:nvGraphicFramePr>
        <p:xfrm>
          <a:off x="2130094" y="4527732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9247543" y="453075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64216" y="452018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755076" y="4503058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862504" y="451848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53364" y="4503058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236992" y="452018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305495" y="4527732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0" name="טבלה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846774"/>
              </p:ext>
            </p:extLst>
          </p:nvPr>
        </p:nvGraphicFramePr>
        <p:xfrm>
          <a:off x="148951" y="6146253"/>
          <a:ext cx="12010790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45945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0719586" y="6194209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957801" y="6196684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216521" y="6179562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383863" y="6155773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514809" y="6179562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705669" y="6196684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784052" y="6204236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07525" y="6190989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48943" y="6138701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338306" y="6155773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סוגר מסולסל ימני 70"/>
          <p:cNvSpPr/>
          <p:nvPr/>
        </p:nvSpPr>
        <p:spPr>
          <a:xfrm rot="16200000">
            <a:off x="5890842" y="-25077"/>
            <a:ext cx="452808" cy="11874747"/>
          </a:xfrm>
          <a:prstGeom prst="rightBrace">
            <a:avLst>
              <a:gd name="adj1" fmla="val 448755"/>
              <a:gd name="adj2" fmla="val 4900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2" name="TextBox 71"/>
          <p:cNvSpPr txBox="1"/>
          <p:nvPr/>
        </p:nvSpPr>
        <p:spPr>
          <a:xfrm>
            <a:off x="4593480" y="5097501"/>
            <a:ext cx="2903895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אחד עשר יום ימי זיבה</a:t>
            </a:r>
            <a:endParaRPr lang="he-IL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11527039" y="6182503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20216" y="4527732"/>
            <a:ext cx="13951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C45D-EECD-47DA-9DA3-7E28FB9978F2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10</a:t>
            </a:fld>
            <a:endParaRPr lang="he-IL"/>
          </a:p>
        </p:txBody>
      </p:sp>
      <p:grpSp>
        <p:nvGrpSpPr>
          <p:cNvPr id="75" name="קבוצה 74"/>
          <p:cNvGrpSpPr/>
          <p:nvPr/>
        </p:nvGrpSpPr>
        <p:grpSpPr>
          <a:xfrm>
            <a:off x="11169822" y="1983186"/>
            <a:ext cx="791740" cy="839233"/>
            <a:chOff x="700477" y="4956024"/>
            <a:chExt cx="791740" cy="839233"/>
          </a:xfrm>
        </p:grpSpPr>
        <p:sp>
          <p:nvSpPr>
            <p:cNvPr id="76" name="TextBox 75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782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25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5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75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625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500"/>
                            </p:stCondLst>
                            <p:childTnLst>
                              <p:par>
                                <p:cTn id="9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75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250"/>
                            </p:stCondLst>
                            <p:childTnLst>
                              <p:par>
                                <p:cTn id="10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5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500"/>
                            </p:stCondLst>
                            <p:childTnLst>
                              <p:par>
                                <p:cTn id="1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750"/>
                            </p:stCondLst>
                            <p:childTnLst>
                              <p:par>
                                <p:cTn id="11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8250"/>
                            </p:stCondLst>
                            <p:childTnLst>
                              <p:par>
                                <p:cTn id="1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250"/>
                            </p:stCondLst>
                            <p:childTnLst>
                              <p:par>
                                <p:cTn id="1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9500"/>
                            </p:stCondLst>
                            <p:childTnLst>
                              <p:par>
                                <p:cTn id="1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2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9750"/>
                            </p:stCondLst>
                            <p:childTnLst>
                              <p:par>
                                <p:cTn id="1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250"/>
                            </p:stCondLst>
                            <p:childTnLst>
                              <p:par>
                                <p:cTn id="15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750"/>
                            </p:stCondLst>
                            <p:childTnLst>
                              <p:par>
                                <p:cTn id="1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1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1750"/>
                            </p:stCondLst>
                            <p:childTnLst>
                              <p:par>
                                <p:cTn id="18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5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8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9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2250"/>
                            </p:stCondLst>
                            <p:childTnLst>
                              <p:par>
                                <p:cTn id="19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3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9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7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2750"/>
                            </p:stCondLst>
                            <p:childTnLst>
                              <p:par>
                                <p:cTn id="19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1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0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5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3250"/>
                            </p:stCondLst>
                            <p:childTnLst>
                              <p:par>
                                <p:cTn id="20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2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3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3750"/>
                            </p:stCondLst>
                            <p:childTnLst>
                              <p:par>
                                <p:cTn id="2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7" dur="25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4250"/>
                            </p:stCondLst>
                            <p:childTnLst>
                              <p:par>
                                <p:cTn id="2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4750"/>
                            </p:stCondLst>
                            <p:childTnLst>
                              <p:par>
                                <p:cTn id="2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904508" y="138546"/>
            <a:ext cx="2918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מסכת ערכין משנה דף ח  א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137805" y="725862"/>
            <a:ext cx="9725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המשנה עוסקת באישה שהיא "</a:t>
            </a:r>
            <a:r>
              <a:rPr lang="he-IL" sz="2000" b="1" dirty="0" smtClean="0"/>
              <a:t>טועה</a:t>
            </a:r>
            <a:r>
              <a:rPr lang="he-IL" dirty="0" smtClean="0"/>
              <a:t>" </a:t>
            </a:r>
          </a:p>
          <a:p>
            <a:r>
              <a:rPr lang="he-IL" dirty="0" smtClean="0"/>
              <a:t>כלומר, היא ראתה דם אבל איננה יודעת אם ראתה כאשר היא בשבעת בימי הנדה או אולי היא ב 11 ימי זיבתה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22787" y="2131172"/>
            <a:ext cx="831099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e-IL" dirty="0" smtClean="0"/>
              <a:t>מאחר וחשבונה השתבש, היא במצב ספק ביחס לדין ראייה וגם לכל ראיות הדם הבאות,</a:t>
            </a:r>
          </a:p>
          <a:p>
            <a:r>
              <a:rPr lang="he-IL" dirty="0" smtClean="0"/>
              <a:t>כי, יש הבדל (נפקא מינה) גדולה בין ראיית דם בימי נדה לראיית דם בימי זיבה</a:t>
            </a:r>
            <a:endParaRPr lang="en-US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2407229" y="4780683"/>
            <a:ext cx="845646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הדיון במשנה הוא:</a:t>
            </a:r>
          </a:p>
          <a:p>
            <a:r>
              <a:rPr lang="he-IL" dirty="0" smtClean="0"/>
              <a:t>מה תהיה תקנתה של אישה זו כדי שתצא מהספק עד שתדע בבירור באיזו תקופה היא עומדת</a:t>
            </a:r>
            <a:endParaRPr lang="en-US" dirty="0"/>
          </a:p>
        </p:txBody>
      </p:sp>
      <p:sp>
        <p:nvSpPr>
          <p:cNvPr id="2" name="מלבן 1"/>
          <p:cNvSpPr/>
          <p:nvPr/>
        </p:nvSpPr>
        <p:spPr>
          <a:xfrm>
            <a:off x="6317672" y="3040383"/>
            <a:ext cx="31086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ההבדלים הם:</a:t>
            </a:r>
            <a:endParaRPr lang="he-IL" dirty="0"/>
          </a:p>
          <a:p>
            <a:pPr marL="342900" indent="-342900">
              <a:buAutoNum type="arabicPeriod"/>
            </a:pPr>
            <a:r>
              <a:rPr lang="he-IL" dirty="0"/>
              <a:t>בנושא טהרתה לבעלה.</a:t>
            </a:r>
          </a:p>
          <a:p>
            <a:pPr marL="342900" indent="-342900">
              <a:buAutoNum type="arabicPeriod"/>
            </a:pPr>
            <a:r>
              <a:rPr lang="he-IL" dirty="0"/>
              <a:t>לנגיעה בטהרות.</a:t>
            </a:r>
          </a:p>
          <a:p>
            <a:pPr marL="342900" indent="-342900">
              <a:buAutoNum type="arabicPeriod"/>
            </a:pPr>
            <a:r>
              <a:rPr lang="he-IL" dirty="0"/>
              <a:t>לחיוב קרבן.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9C11-0E00-4CCE-BEE1-87892B195B81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780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77326" y="207817"/>
            <a:ext cx="193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 smtClean="0"/>
              <a:t>הערה חשובה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62034" y="899272"/>
            <a:ext cx="4655127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כל הדינים בהם אנו עוסקים הם </a:t>
            </a:r>
            <a:r>
              <a:rPr lang="he-IL" sz="2000" b="1" dirty="0" smtClean="0"/>
              <a:t>מדאורייתא</a:t>
            </a:r>
            <a:r>
              <a:rPr lang="he-IL" dirty="0" smtClean="0"/>
              <a:t> בלבד.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55741" y="3894194"/>
            <a:ext cx="7509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נמצא, שכל הנדון </a:t>
            </a:r>
            <a:r>
              <a:rPr lang="he-IL" dirty="0" err="1" smtClean="0"/>
              <a:t>בסוגייתינו</a:t>
            </a:r>
            <a:r>
              <a:rPr lang="he-IL" dirty="0" smtClean="0"/>
              <a:t>, בתקנת ה"טועה", איננו נוגע למעשה, </a:t>
            </a:r>
          </a:p>
          <a:p>
            <a:r>
              <a:rPr lang="he-IL" dirty="0" smtClean="0"/>
              <a:t>שהרי אנחנו לא מבחינים כלל  בין ימי נדה לימי זיבה.</a:t>
            </a:r>
          </a:p>
          <a:p>
            <a:r>
              <a:rPr lang="he-IL" dirty="0" smtClean="0"/>
              <a:t>גם לפי </a:t>
            </a:r>
            <a:r>
              <a:rPr lang="he-IL" dirty="0" err="1" smtClean="0"/>
              <a:t>החומרא</a:t>
            </a:r>
            <a:r>
              <a:rPr lang="he-IL" dirty="0" smtClean="0"/>
              <a:t> של בנות ישראל, עדיין יש נפקא מינה בתקנת "טועה" לעניין קרבן.</a:t>
            </a:r>
          </a:p>
          <a:p>
            <a:r>
              <a:rPr lang="he-IL" dirty="0" smtClean="0"/>
              <a:t>שכל זמן שהיא בספק זבה, צריכה להביא "חטאת העוף הבאה על הספק"</a:t>
            </a:r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2412331" y="1682786"/>
            <a:ext cx="72630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כבר מזמן הגמרא קיבלו בנות ישראל על עצמן באיסור חמור,</a:t>
            </a:r>
          </a:p>
          <a:p>
            <a:r>
              <a:rPr lang="he-IL" dirty="0"/>
              <a:t>שבכל זמן שאישה תראה דם – אפילו פעם אחת – בין בימי נידתה ובין בימי זיבתה,</a:t>
            </a:r>
          </a:p>
          <a:p>
            <a:r>
              <a:rPr lang="he-IL" dirty="0"/>
              <a:t>יהיה לה דין זבה גדולה, וצריכה שבעה נקיים לטהרתה</a:t>
            </a:r>
          </a:p>
        </p:txBody>
      </p:sp>
      <p:sp>
        <p:nvSpPr>
          <p:cNvPr id="7" name="מלבן 6"/>
          <p:cNvSpPr/>
          <p:nvPr/>
        </p:nvSpPr>
        <p:spPr>
          <a:xfrm>
            <a:off x="1742572" y="2989520"/>
            <a:ext cx="878305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זאת</a:t>
            </a:r>
            <a:r>
              <a:rPr lang="he-IL" dirty="0"/>
              <a:t>, מפני החשש, שמא תבוא האישה לידי טעות בין ימי נדה לימי זיבה (עיינו במסכת נדה ס"ו א').</a:t>
            </a: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ABE32-FF48-44C5-B431-D83A74716A8F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88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62917" y="2135525"/>
            <a:ext cx="9216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ספק זה יתחדש בכל פעם שתחזור ותראה דם, עד שתספור מספר </a:t>
            </a:r>
            <a:r>
              <a:rPr lang="he-IL" dirty="0" err="1" smtClean="0"/>
              <a:t>מסויים</a:t>
            </a:r>
            <a:r>
              <a:rPr lang="he-IL" dirty="0" smtClean="0"/>
              <a:t> של ימים רצופים נקיים בלי דם</a:t>
            </a:r>
          </a:p>
          <a:p>
            <a:pPr algn="ctr"/>
            <a:r>
              <a:rPr lang="he-IL" dirty="0" smtClean="0"/>
              <a:t>כדי שתדע בבירור שכבר יצאה מתקופת "ימי זיבה"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17465" y="3408356"/>
            <a:ext cx="6619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מספר הימים הדרוש להוציאה מהספק,  </a:t>
            </a:r>
            <a:r>
              <a:rPr lang="he-IL" b="1" dirty="0" smtClean="0"/>
              <a:t>משתנה</a:t>
            </a:r>
            <a:r>
              <a:rPr lang="he-IL" dirty="0" smtClean="0"/>
              <a:t> בהתאם לאופן ראייתה</a:t>
            </a:r>
          </a:p>
          <a:p>
            <a:pPr algn="ctr"/>
            <a:r>
              <a:rPr lang="he-IL" dirty="0" smtClean="0"/>
              <a:t>אבל מספר ימים אלו לעולם לא יהיה </a:t>
            </a:r>
          </a:p>
          <a:p>
            <a:pPr algn="ctr"/>
            <a:r>
              <a:rPr lang="he-IL" sz="2000" b="1" dirty="0" smtClean="0"/>
              <a:t>פחות משבעה ימים או יותר משבעה עשר ימים.</a:t>
            </a:r>
            <a:endParaRPr lang="he-IL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244389" y="120316"/>
            <a:ext cx="22860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הברייתא בדף ח'  א'  ב'</a:t>
            </a:r>
            <a:endParaRPr lang="en-US" dirty="0"/>
          </a:p>
        </p:txBody>
      </p:sp>
      <p:sp>
        <p:nvSpPr>
          <p:cNvPr id="7" name="מלבן 6"/>
          <p:cNvSpPr/>
          <p:nvPr/>
        </p:nvSpPr>
        <p:spPr>
          <a:xfrm>
            <a:off x="7522654" y="662639"/>
            <a:ext cx="40666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כאשר ה"טועה" רואה דם, הרי היא </a:t>
            </a:r>
            <a:r>
              <a:rPr lang="he-IL" dirty="0" smtClean="0"/>
              <a:t>בספק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2858412" y="999257"/>
            <a:ext cx="8730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האם </a:t>
            </a:r>
            <a:r>
              <a:rPr lang="he-IL" dirty="0"/>
              <a:t>ראייה זו היא "</a:t>
            </a:r>
            <a:r>
              <a:rPr lang="he-IL" sz="2000" b="1" dirty="0">
                <a:solidFill>
                  <a:srgbClr val="FF0000"/>
                </a:solidFill>
              </a:rPr>
              <a:t>פתח</a:t>
            </a:r>
            <a:r>
              <a:rPr lang="he-IL" dirty="0"/>
              <a:t>" (תחילת מחזור חדש של ימי נדה) </a:t>
            </a:r>
            <a:r>
              <a:rPr lang="he-IL" dirty="0" smtClean="0"/>
              <a:t> ואם </a:t>
            </a:r>
            <a:r>
              <a:rPr lang="he-IL" dirty="0"/>
              <a:t>כן, </a:t>
            </a:r>
            <a:r>
              <a:rPr lang="he-IL" b="1" dirty="0"/>
              <a:t>הרי היא "נדה"</a:t>
            </a:r>
          </a:p>
          <a:p>
            <a:r>
              <a:rPr lang="he-IL" b="1" dirty="0"/>
              <a:t>או שמא, </a:t>
            </a:r>
            <a:endParaRPr lang="he-IL" b="1" dirty="0" smtClean="0"/>
          </a:p>
          <a:p>
            <a:r>
              <a:rPr lang="he-IL" dirty="0" smtClean="0"/>
              <a:t>ב </a:t>
            </a:r>
            <a:r>
              <a:rPr lang="he-IL" dirty="0"/>
              <a:t>11 ימי זיבה היא עומדת ואז </a:t>
            </a:r>
            <a:r>
              <a:rPr lang="he-IL" b="1" dirty="0"/>
              <a:t>היא "זבה" </a:t>
            </a:r>
            <a:r>
              <a:rPr lang="he-IL" dirty="0"/>
              <a:t>(קטנה או גדולה, תלוי במספר הימים שהיא ראתה דם)</a:t>
            </a:r>
          </a:p>
        </p:txBody>
      </p:sp>
      <p:sp>
        <p:nvSpPr>
          <p:cNvPr id="11" name="מלבן 10"/>
          <p:cNvSpPr/>
          <p:nvPr/>
        </p:nvSpPr>
        <p:spPr>
          <a:xfrm>
            <a:off x="3724018" y="2906670"/>
            <a:ext cx="600677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none">
            <a:spAutoFit/>
          </a:bodyPr>
          <a:lstStyle/>
          <a:p>
            <a:r>
              <a:rPr lang="he-IL" dirty="0"/>
              <a:t>לאחר מספר הימים הנקיים, הדם שתראה יהיה בוודאי </a:t>
            </a:r>
            <a:r>
              <a:rPr lang="he-IL" b="1" dirty="0"/>
              <a:t>"פתח נדה"</a:t>
            </a:r>
          </a:p>
        </p:txBody>
      </p:sp>
      <p:sp>
        <p:nvSpPr>
          <p:cNvPr id="12" name="מלבן 11"/>
          <p:cNvSpPr/>
          <p:nvPr/>
        </p:nvSpPr>
        <p:spPr>
          <a:xfrm>
            <a:off x="4652478" y="6488668"/>
            <a:ext cx="3659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הברייתא המובאת </a:t>
            </a:r>
            <a:r>
              <a:rPr lang="he-IL" dirty="0" smtClean="0"/>
              <a:t>כאן, </a:t>
            </a:r>
            <a:r>
              <a:rPr lang="he-IL" dirty="0"/>
              <a:t>מפרטת כלל זה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49382" y="4386544"/>
            <a:ext cx="119284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מאחר שאיבדה את חשבונה, והיא לא יודעת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dirty="0" smtClean="0"/>
              <a:t>- אם היא בתוך 11 ימי זיבה הבאים לאחר שבעה ימי נדה של הראייה הקודמת,</a:t>
            </a:r>
          </a:p>
          <a:p>
            <a:r>
              <a:rPr lang="he-IL" dirty="0"/>
              <a:t> </a:t>
            </a:r>
            <a:r>
              <a:rPr lang="he-IL" dirty="0" smtClean="0"/>
              <a:t>     והיא צריכה לשמור רק "יום כנגד יום" כדין זבה קטנה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b="1" dirty="0" smtClean="0"/>
              <a:t>- או אולי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dirty="0" smtClean="0"/>
              <a:t>ראייה זו היא תחילת ימי </a:t>
            </a:r>
            <a:r>
              <a:rPr lang="he-IL" dirty="0" err="1" smtClean="0"/>
              <a:t>נדתה</a:t>
            </a:r>
            <a:r>
              <a:rPr lang="he-IL" dirty="0" smtClean="0"/>
              <a:t> (התחלה של "פתח"), </a:t>
            </a:r>
          </a:p>
          <a:p>
            <a:r>
              <a:rPr lang="he-IL" dirty="0"/>
              <a:t> </a:t>
            </a:r>
            <a:r>
              <a:rPr lang="he-IL" dirty="0" smtClean="0"/>
              <a:t>     ואז היא בימים שלאחר 11 ימי זיבה של הראייה הקודמת,</a:t>
            </a:r>
          </a:p>
          <a:p>
            <a:r>
              <a:rPr lang="he-IL" dirty="0"/>
              <a:t> </a:t>
            </a:r>
            <a:r>
              <a:rPr lang="he-IL" dirty="0" smtClean="0"/>
              <a:t>    ואם כן, היא טמאה עוד ששה ימים נוספים כדין נדה            (ע"פ רש"י)</a:t>
            </a:r>
            <a:endParaRPr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0D66-A700-4BE0-8BBD-3D14DFD728EB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64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1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1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1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1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5642" y="-14364"/>
            <a:ext cx="114442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מאחר שאישה לא יודעת היכן היא עומדת בתוך מחזור ימי נידתה וזיבתה, היא צריכה לחשוש לכל הספקות האפשריים.</a:t>
            </a:r>
          </a:p>
          <a:p>
            <a:r>
              <a:rPr lang="he-IL" dirty="0" smtClean="0"/>
              <a:t>אולם, אם תמנה מיום הראייה 17 ימים נקיים </a:t>
            </a:r>
            <a:r>
              <a:rPr lang="he-IL" b="1" dirty="0" smtClean="0"/>
              <a:t>ותראה שוב דם רק מהיום 19 ואילך</a:t>
            </a:r>
            <a:r>
              <a:rPr lang="he-IL" dirty="0" smtClean="0"/>
              <a:t>, </a:t>
            </a:r>
          </a:p>
          <a:p>
            <a:r>
              <a:rPr lang="he-IL" dirty="0" smtClean="0"/>
              <a:t>אזי היא יוצאת. מן הספק וברור שראייה זו </a:t>
            </a:r>
            <a:r>
              <a:rPr lang="he-IL" dirty="0" err="1" smtClean="0"/>
              <a:t>השניה</a:t>
            </a:r>
            <a:r>
              <a:rPr lang="he-IL" dirty="0" smtClean="0"/>
              <a:t> היא "פתח" חדש.</a:t>
            </a:r>
          </a:p>
          <a:p>
            <a:r>
              <a:rPr lang="he-IL" dirty="0" smtClean="0"/>
              <a:t>כיצד ?</a:t>
            </a:r>
          </a:p>
          <a:p>
            <a:r>
              <a:rPr lang="he-IL" dirty="0" smtClean="0"/>
              <a:t>האפשרות החמורה ביותר – כלומר המקרה המצריך אותה למנות את מספר הימים הגדול ביותר מראייה זו עד ה"פתח" הבא, היא </a:t>
            </a:r>
          </a:p>
          <a:p>
            <a:r>
              <a:rPr lang="he-IL" dirty="0" smtClean="0"/>
              <a:t>שיום הראיה שנולד בו ספק הוא </a:t>
            </a:r>
            <a:r>
              <a:rPr lang="he-IL" b="1" dirty="0" smtClean="0"/>
              <a:t>היום הראשון </a:t>
            </a:r>
            <a:r>
              <a:rPr lang="he-IL" dirty="0" smtClean="0"/>
              <a:t>של ימי נידתה, </a:t>
            </a:r>
          </a:p>
          <a:p>
            <a:r>
              <a:rPr lang="he-IL" dirty="0" smtClean="0"/>
              <a:t>ואם כך, הרי </a:t>
            </a:r>
            <a:r>
              <a:rPr lang="he-IL" dirty="0" err="1" smtClean="0"/>
              <a:t>שה"פתח</a:t>
            </a:r>
            <a:r>
              <a:rPr lang="he-IL" dirty="0" smtClean="0"/>
              <a:t>" הבא של ימי נידתה יוכל להיות רק לאחר שיעברו עוד 17 יום מלבד יום הראייה. </a:t>
            </a:r>
          </a:p>
          <a:p>
            <a:r>
              <a:rPr lang="he-IL" dirty="0" err="1" smtClean="0"/>
              <a:t>כמנין</a:t>
            </a:r>
            <a:r>
              <a:rPr lang="he-IL" dirty="0" smtClean="0"/>
              <a:t> הימים המועט ביותר שבין "פתח" ל"פתח" </a:t>
            </a:r>
          </a:p>
          <a:p>
            <a:r>
              <a:rPr lang="he-IL" dirty="0" smtClean="0"/>
              <a:t>ששה ימים להשלמת ימי נדה, ועוד 11 ימי זיבה</a:t>
            </a:r>
          </a:p>
          <a:p>
            <a:r>
              <a:rPr lang="he-IL" dirty="0" smtClean="0"/>
              <a:t>נמצא שפתחה החדש לא יכול להתחיל אלא מיום 19 לראייתה ואילך</a:t>
            </a:r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706360"/>
              </p:ext>
            </p:extLst>
          </p:nvPr>
        </p:nvGraphicFramePr>
        <p:xfrm>
          <a:off x="2445376" y="342827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586215" y="3330717"/>
            <a:ext cx="1192621" cy="4654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נדה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79498" y="342072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0358" y="340359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77786" y="341902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68646" y="340359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52274" y="342072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20777" y="342827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טבלה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923109"/>
              </p:ext>
            </p:extLst>
          </p:nvPr>
        </p:nvGraphicFramePr>
        <p:xfrm>
          <a:off x="2445376" y="415988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9562825" y="4162907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04404" y="4152328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95264" y="4135206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02694" y="4150631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93554" y="4135206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52274" y="4152328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26409" y="4159880"/>
            <a:ext cx="83747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2" name="טבלה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271679"/>
              </p:ext>
            </p:extLst>
          </p:nvPr>
        </p:nvGraphicFramePr>
        <p:xfrm>
          <a:off x="2445376" y="5075604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477035" y="5032759"/>
            <a:ext cx="82237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62076" y="5032759"/>
            <a:ext cx="89452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66347" y="5017851"/>
            <a:ext cx="867371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 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מכאן ראוי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78544" y="5038147"/>
            <a:ext cx="842349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08044" y="5041965"/>
            <a:ext cx="8072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72621" y="5042516"/>
            <a:ext cx="82562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20777" y="5104940"/>
            <a:ext cx="8955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209460"/>
              </p:ext>
            </p:extLst>
          </p:nvPr>
        </p:nvGraphicFramePr>
        <p:xfrm>
          <a:off x="2445376" y="5871365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477035" y="5874392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17270" y="5863813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95264" y="5846691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02694" y="5862116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08044" y="5846691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86176" y="5863813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26409" y="5871365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9699" y="3410505"/>
            <a:ext cx="13951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9198248" y="4607838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3A6C-2FA8-47E5-95D2-00FC06907C57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14</a:t>
            </a:fld>
            <a:endParaRPr lang="he-IL"/>
          </a:p>
        </p:txBody>
      </p:sp>
      <p:grpSp>
        <p:nvGrpSpPr>
          <p:cNvPr id="42" name="קבוצה 41"/>
          <p:cNvGrpSpPr/>
          <p:nvPr/>
        </p:nvGrpSpPr>
        <p:grpSpPr>
          <a:xfrm>
            <a:off x="503314" y="4792504"/>
            <a:ext cx="791740" cy="839233"/>
            <a:chOff x="700477" y="4956024"/>
            <a:chExt cx="791740" cy="839233"/>
          </a:xfrm>
        </p:grpSpPr>
        <p:sp>
          <p:nvSpPr>
            <p:cNvPr id="43" name="TextBox 42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167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25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"/>
                            </p:stCondLst>
                            <p:childTnLst>
                              <p:par>
                                <p:cTn id="5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"/>
                            </p:stCondLst>
                            <p:childTnLst>
                              <p:par>
                                <p:cTn id="8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750"/>
                            </p:stCondLst>
                            <p:childTnLst>
                              <p:par>
                                <p:cTn id="9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50"/>
                            </p:stCondLst>
                            <p:childTnLst>
                              <p:par>
                                <p:cTn id="1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"/>
                            </p:stCondLst>
                            <p:childTnLst>
                              <p:par>
                                <p:cTn id="1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750"/>
                            </p:stCondLst>
                            <p:childTnLst>
                              <p:par>
                                <p:cTn id="15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25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250"/>
                            </p:stCondLst>
                            <p:childTnLst>
                              <p:par>
                                <p:cTn id="1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500"/>
                            </p:stCondLst>
                            <p:childTnLst>
                              <p:par>
                                <p:cTn id="17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750"/>
                            </p:stCondLst>
                            <p:childTnLst>
                              <p:par>
                                <p:cTn id="18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3711" y="534572"/>
            <a:ext cx="8707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אם נאמר שהראייה של היום שייכת לתחילת ימי הזיבה</a:t>
            </a:r>
            <a:r>
              <a:rPr lang="he-IL" dirty="0"/>
              <a:t> </a:t>
            </a:r>
            <a:r>
              <a:rPr lang="he-IL" dirty="0" smtClean="0"/>
              <a:t>של הראייה הקודמת,</a:t>
            </a:r>
          </a:p>
          <a:p>
            <a:r>
              <a:rPr lang="he-IL" dirty="0" smtClean="0"/>
              <a:t>תצטרך להמתין רק 10 ימים להשלמת ימי הזיבה והראייה מיום ה 12 ואילך</a:t>
            </a:r>
            <a:r>
              <a:rPr lang="en-GB" dirty="0" smtClean="0"/>
              <a:t>   </a:t>
            </a:r>
            <a:endParaRPr lang="en-US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241648"/>
              </p:ext>
            </p:extLst>
          </p:nvPr>
        </p:nvGraphicFramePr>
        <p:xfrm>
          <a:off x="3205031" y="192302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345871" y="1825473"/>
            <a:ext cx="74310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9153" y="1915477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0013" y="1898355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7441" y="1913780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28301" y="1898355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11929" y="1915477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0432" y="1923029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997618"/>
              </p:ext>
            </p:extLst>
          </p:nvPr>
        </p:nvGraphicFramePr>
        <p:xfrm>
          <a:off x="3205031" y="2654636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322480" y="2657663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64059" y="2647084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62349" y="2645387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53209" y="2629962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11929" y="2647084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86064" y="2654636"/>
            <a:ext cx="83747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1" name="טבלה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567521"/>
              </p:ext>
            </p:extLst>
          </p:nvPr>
        </p:nvGraphicFramePr>
        <p:xfrm>
          <a:off x="3244993" y="385803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0276652" y="3815194"/>
            <a:ext cx="82237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61693" y="3815194"/>
            <a:ext cx="89452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55655" y="2572352"/>
            <a:ext cx="867371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יום12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מכאן ראוי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78161" y="3820582"/>
            <a:ext cx="84234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07661" y="3824400"/>
            <a:ext cx="8072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172238" y="3824951"/>
            <a:ext cx="82562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0394" y="3887375"/>
            <a:ext cx="8955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9" name="טבלה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936755"/>
              </p:ext>
            </p:extLst>
          </p:nvPr>
        </p:nvGraphicFramePr>
        <p:xfrm>
          <a:off x="3244993" y="483302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0276652" y="4836048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16887" y="4825469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4881" y="4808347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02311" y="4823772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07661" y="4808347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085793" y="4825469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26026" y="4833021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2349" y="3144734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9" name="TextBox 38"/>
          <p:cNvSpPr txBox="1"/>
          <p:nvPr/>
        </p:nvSpPr>
        <p:spPr>
          <a:xfrm>
            <a:off x="5702590" y="3895794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D145-2751-4954-9EA8-20EC11A97BEF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15</a:t>
            </a:fld>
            <a:endParaRPr lang="he-IL"/>
          </a:p>
        </p:txBody>
      </p:sp>
      <p:grpSp>
        <p:nvGrpSpPr>
          <p:cNvPr id="40" name="קבוצה 39"/>
          <p:cNvGrpSpPr/>
          <p:nvPr/>
        </p:nvGrpSpPr>
        <p:grpSpPr>
          <a:xfrm>
            <a:off x="779312" y="3905493"/>
            <a:ext cx="791740" cy="839233"/>
            <a:chOff x="700477" y="4956024"/>
            <a:chExt cx="791740" cy="839233"/>
          </a:xfrm>
        </p:grpSpPr>
        <p:sp>
          <p:nvSpPr>
            <p:cNvPr id="41" name="TextBox 40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672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50"/>
                            </p:stCondLst>
                            <p:childTnLst>
                              <p:par>
                                <p:cTn id="8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"/>
                            </p:stCondLst>
                            <p:childTnLst>
                              <p:par>
                                <p:cTn id="11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50"/>
                            </p:stCondLst>
                            <p:childTnLst>
                              <p:par>
                                <p:cTn id="1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25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250"/>
                            </p:stCondLst>
                            <p:childTnLst>
                              <p:par>
                                <p:cTn id="1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500"/>
                            </p:stCondLst>
                            <p:childTnLst>
                              <p:par>
                                <p:cTn id="1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750"/>
                            </p:stCondLst>
                            <p:childTnLst>
                              <p:par>
                                <p:cTn id="17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7" grpId="0" animBg="1"/>
      <p:bldP spid="18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73491" y="804277"/>
            <a:ext cx="8129654" cy="555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45300" y="679586"/>
            <a:ext cx="6840010" cy="3728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מצב בו האישה מונה 16 נקיים (ולא 17), ורואה דם ביום ה 17.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07411" y="1303041"/>
            <a:ext cx="6905309" cy="372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האישה בספק אם הראייה החדשה היא דם נדה או דם זיבה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1294932" y="1771216"/>
            <a:ext cx="13794292" cy="149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מצד אחד – </a:t>
            </a:r>
          </a:p>
          <a:p>
            <a:r>
              <a:rPr lang="he-IL" dirty="0" smtClean="0"/>
              <a:t>יתכן שהראייה הראשונה הייתה "פתח נדה" ואם כך הראייה </a:t>
            </a:r>
            <a:r>
              <a:rPr lang="he-IL" dirty="0" err="1" smtClean="0"/>
              <a:t>השניה</a:t>
            </a:r>
            <a:r>
              <a:rPr lang="he-IL" dirty="0" smtClean="0"/>
              <a:t> חלה ביום האחרון (יום ה 11) של ימי הזיבה. ואז היא "זבה קטנה"</a:t>
            </a:r>
          </a:p>
          <a:p>
            <a:pPr algn="ctr"/>
            <a:r>
              <a:rPr lang="he-IL" dirty="0" smtClean="0"/>
              <a:t>אם כך הדבר – </a:t>
            </a:r>
          </a:p>
          <a:p>
            <a:r>
              <a:rPr lang="he-IL" dirty="0" smtClean="0"/>
              <a:t>היא יכולה לטבול מיד במוצאי אותו יום והיא מותרת לבעלה ואפילו איננה צריכה לשמור "יום כנגד יום" </a:t>
            </a:r>
          </a:p>
          <a:p>
            <a:r>
              <a:rPr lang="he-IL" dirty="0" smtClean="0"/>
              <a:t>כי זה הדין ברואה ביום ה 11 של ימי הזיבה.</a:t>
            </a:r>
          </a:p>
        </p:txBody>
      </p:sp>
      <p:graphicFrame>
        <p:nvGraphicFramePr>
          <p:cNvPr id="10" name="טבלה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950536"/>
              </p:ext>
            </p:extLst>
          </p:nvPr>
        </p:nvGraphicFramePr>
        <p:xfrm>
          <a:off x="2436299" y="3957542"/>
          <a:ext cx="9577099" cy="412934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368157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41293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732525" y="3949990"/>
            <a:ext cx="875592" cy="372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23385" y="3932868"/>
            <a:ext cx="875592" cy="372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30813" y="3948293"/>
            <a:ext cx="875592" cy="372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21673" y="3932868"/>
            <a:ext cx="875592" cy="372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405301" y="3949990"/>
            <a:ext cx="875592" cy="372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75408" y="3957540"/>
            <a:ext cx="881680" cy="372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טבלה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236283"/>
              </p:ext>
            </p:extLst>
          </p:nvPr>
        </p:nvGraphicFramePr>
        <p:xfrm>
          <a:off x="2436299" y="4689149"/>
          <a:ext cx="9577099" cy="412934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368157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41293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0415852" y="4692176"/>
            <a:ext cx="875592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8665" y="4681597"/>
            <a:ext cx="964074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39525" y="4664475"/>
            <a:ext cx="964074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46954" y="4679900"/>
            <a:ext cx="964073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37814" y="4664475"/>
            <a:ext cx="964073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405301" y="4681597"/>
            <a:ext cx="875592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68419" y="4689149"/>
            <a:ext cx="986786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6" name="טבלה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768730"/>
              </p:ext>
            </p:extLst>
          </p:nvPr>
        </p:nvGraphicFramePr>
        <p:xfrm>
          <a:off x="2436299" y="5425652"/>
          <a:ext cx="9577099" cy="412934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368157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41293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0320808" y="5382807"/>
            <a:ext cx="968992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97427" y="5382807"/>
            <a:ext cx="1054001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92324" y="5390160"/>
            <a:ext cx="1022010" cy="6525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 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מכאן ראוי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053589" y="5392013"/>
            <a:ext cx="951120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216016" y="5392564"/>
            <a:ext cx="972824" cy="3728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56013" y="5454988"/>
            <a:ext cx="1055163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4" name="טבלה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503627"/>
              </p:ext>
            </p:extLst>
          </p:nvPr>
        </p:nvGraphicFramePr>
        <p:xfrm>
          <a:off x="2436299" y="6550303"/>
          <a:ext cx="9577099" cy="412934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368157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368157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412934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0320047" y="6553330"/>
            <a:ext cx="976677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51358" y="6542751"/>
            <a:ext cx="1066745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39525" y="6525629"/>
            <a:ext cx="964074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46955" y="6541054"/>
            <a:ext cx="964072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42323" y="6525629"/>
            <a:ext cx="1064826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108139" y="6542751"/>
            <a:ext cx="1189132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68420" y="6550303"/>
            <a:ext cx="986784" cy="3728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62806" y="3957543"/>
            <a:ext cx="1643892" cy="4660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7077875" y="6000823"/>
            <a:ext cx="2207505" cy="372869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78" name="TextBox 77"/>
          <p:cNvSpPr txBox="1"/>
          <p:nvPr/>
        </p:nvSpPr>
        <p:spPr>
          <a:xfrm>
            <a:off x="6829898" y="5289345"/>
            <a:ext cx="1108660" cy="6525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0258237" y="3899757"/>
            <a:ext cx="1405248" cy="4660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נדה</a:t>
            </a:r>
            <a:endParaRPr lang="he-I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167812" y="6620301"/>
            <a:ext cx="3232272" cy="406570"/>
          </a:xfrm>
        </p:spPr>
        <p:txBody>
          <a:bodyPr/>
          <a:lstStyle/>
          <a:p>
            <a:fld id="{180B5A4E-C557-43CF-A4F7-02B61E2788EA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3435692" y="6620301"/>
            <a:ext cx="4848408" cy="406570"/>
          </a:xfrm>
        </p:spPr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395412" y="6620301"/>
            <a:ext cx="3232272" cy="406570"/>
          </a:xfrm>
        </p:spPr>
        <p:txBody>
          <a:bodyPr/>
          <a:lstStyle/>
          <a:p>
            <a:fld id="{70ECB394-21E4-4F92-8D9B-DED1827652D9}" type="slidenum">
              <a:rPr lang="he-IL" smtClean="0"/>
              <a:t>16</a:t>
            </a:fld>
            <a:endParaRPr lang="he-IL"/>
          </a:p>
        </p:txBody>
      </p:sp>
      <p:grpSp>
        <p:nvGrpSpPr>
          <p:cNvPr id="9" name="קבוצה 8"/>
          <p:cNvGrpSpPr/>
          <p:nvPr/>
        </p:nvGrpSpPr>
        <p:grpSpPr>
          <a:xfrm>
            <a:off x="775891" y="4956024"/>
            <a:ext cx="791740" cy="839233"/>
            <a:chOff x="700477" y="4956024"/>
            <a:chExt cx="791740" cy="839233"/>
          </a:xfrm>
        </p:grpSpPr>
        <p:sp>
          <p:nvSpPr>
            <p:cNvPr id="44" name="TextBox 43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37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"/>
                            </p:stCondLst>
                            <p:childTnLst>
                              <p:par>
                                <p:cTn id="5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50"/>
                            </p:stCondLst>
                            <p:childTnLst>
                              <p:par>
                                <p:cTn id="6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"/>
                            </p:stCondLst>
                            <p:childTnLst>
                              <p:par>
                                <p:cTn id="10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"/>
                            </p:stCondLst>
                            <p:childTnLst>
                              <p:par>
                                <p:cTn id="1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250"/>
                            </p:stCondLst>
                            <p:childTnLst>
                              <p:par>
                                <p:cTn id="1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750"/>
                            </p:stCondLst>
                            <p:childTnLst>
                              <p:par>
                                <p:cTn id="1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250"/>
                            </p:stCondLst>
                            <p:childTnLst>
                              <p:par>
                                <p:cTn id="1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500"/>
                            </p:stCondLst>
                            <p:childTnLst>
                              <p:par>
                                <p:cTn id="16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000"/>
                            </p:stCondLst>
                            <p:childTnLst>
                              <p:par>
                                <p:cTn id="1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78" grpId="0" animBg="1"/>
      <p:bldP spid="7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5206" y="126609"/>
            <a:ext cx="119575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מצד שני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1134" y="633046"/>
            <a:ext cx="11432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יתכן שהראייה הראשונה הייתה בתחילת ימי זיבתה או בסופם, והראייה </a:t>
            </a:r>
            <a:r>
              <a:rPr lang="he-IL" dirty="0" err="1" smtClean="0"/>
              <a:t>השניה</a:t>
            </a:r>
            <a:r>
              <a:rPr lang="he-IL" dirty="0" smtClean="0"/>
              <a:t> שהייתה ביום ה 17היא ראייה שלאחר ימי הזיבה</a:t>
            </a:r>
          </a:p>
          <a:p>
            <a:r>
              <a:rPr lang="he-IL" dirty="0" smtClean="0"/>
              <a:t>לפי זה</a:t>
            </a:r>
          </a:p>
          <a:p>
            <a:r>
              <a:rPr lang="he-IL" dirty="0" smtClean="0"/>
              <a:t>הראייה </a:t>
            </a:r>
            <a:r>
              <a:rPr lang="he-IL" dirty="0" err="1" smtClean="0"/>
              <a:t>השניה</a:t>
            </a:r>
            <a:r>
              <a:rPr lang="he-IL" dirty="0" smtClean="0"/>
              <a:t> היא "פתח נידתה" והיא אסורה עוד </a:t>
            </a:r>
            <a:r>
              <a:rPr lang="he-IL" b="1" dirty="0" smtClean="0"/>
              <a:t>שישה ימים</a:t>
            </a:r>
            <a:r>
              <a:rPr lang="he-IL" dirty="0" smtClean="0"/>
              <a:t> חוץ מיום הראייה</a:t>
            </a:r>
          </a:p>
          <a:p>
            <a:r>
              <a:rPr lang="he-IL" dirty="0" smtClean="0"/>
              <a:t>נמצא שאישה זו היא עדיין בספק, וכך יהיה אם תראה דם בכל אחד מהימים שבתוך 17 יום מיום הראייה שלה</a:t>
            </a:r>
          </a:p>
          <a:p>
            <a:r>
              <a:rPr lang="he-IL" dirty="0" smtClean="0"/>
              <a:t>אבל, אם תספור 17 ימים נקיים היא יוצאת מכלל הספק כי אפילו אם הראייה הראשונה היא "פתח נידתה" </a:t>
            </a:r>
          </a:p>
          <a:p>
            <a:r>
              <a:rPr lang="he-IL" dirty="0" smtClean="0"/>
              <a:t>(שזו האפשרות החמורה ביותר), הרי כבר עברו ימי זיבתה וראייתה </a:t>
            </a:r>
            <a:r>
              <a:rPr lang="he-IL" dirty="0" err="1" smtClean="0"/>
              <a:t>השניה</a:t>
            </a:r>
            <a:r>
              <a:rPr lang="he-IL" dirty="0" smtClean="0"/>
              <a:t> בוודאי "פתח" חדש.</a:t>
            </a:r>
            <a:endParaRPr lang="en-US" dirty="0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349518"/>
              </p:ext>
            </p:extLst>
          </p:nvPr>
        </p:nvGraphicFramePr>
        <p:xfrm>
          <a:off x="3373843" y="2625605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14683" y="2528049"/>
            <a:ext cx="74310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7965" y="2618053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8825" y="2600931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06253" y="2616356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7113" y="2600931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80741" y="2618053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49244" y="2625605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טבלה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73811"/>
              </p:ext>
            </p:extLst>
          </p:nvPr>
        </p:nvGraphicFramePr>
        <p:xfrm>
          <a:off x="3373843" y="3357212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0491292" y="3360239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32871" y="3349660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88372" y="3218519"/>
            <a:ext cx="818200" cy="6001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 מכאן ראוי לפתח. </a:t>
            </a:r>
            <a:endParaRPr lang="he-IL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22021" y="3332538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480741" y="3349660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54876" y="3357212"/>
            <a:ext cx="83747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21705" y="3335600"/>
            <a:ext cx="867371" cy="33855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31161" y="3847310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graphicFrame>
        <p:nvGraphicFramePr>
          <p:cNvPr id="23" name="טבלה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642289"/>
              </p:ext>
            </p:extLst>
          </p:nvPr>
        </p:nvGraphicFramePr>
        <p:xfrm>
          <a:off x="3373645" y="432414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0405304" y="4281304"/>
            <a:ext cx="82237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90345" y="4281304"/>
            <a:ext cx="894521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06813" y="4241316"/>
            <a:ext cx="842349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  <a:p>
            <a:r>
              <a:rPr lang="he-I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36313" y="4290510"/>
            <a:ext cx="8072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300890" y="4291061"/>
            <a:ext cx="82562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49046" y="4353485"/>
            <a:ext cx="895507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716013"/>
              </p:ext>
            </p:extLst>
          </p:nvPr>
        </p:nvGraphicFramePr>
        <p:xfrm>
          <a:off x="3373645" y="529913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0405304" y="5302158"/>
            <a:ext cx="828897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45539" y="5291579"/>
            <a:ext cx="90533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23533" y="5274457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30963" y="5289882"/>
            <a:ext cx="818199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136313" y="5274457"/>
            <a:ext cx="903709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214445" y="5291579"/>
            <a:ext cx="1009206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54678" y="5299131"/>
            <a:ext cx="837475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31242" y="4361904"/>
            <a:ext cx="818201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93042" y="5793674"/>
            <a:ext cx="202164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אסורה שישה ימים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0648618" y="6350278"/>
            <a:ext cx="82889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88853" y="6339699"/>
            <a:ext cx="90533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166847" y="6322577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274277" y="6338002"/>
            <a:ext cx="818199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79627" y="6322577"/>
            <a:ext cx="903709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457759" y="6339699"/>
            <a:ext cx="100920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97992" y="6347251"/>
            <a:ext cx="837475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89648" y="6347881"/>
            <a:ext cx="1622415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ימים</a:t>
            </a:r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0000-8CFE-416D-BF3D-83731FAECDC0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0" name="מציין מיקום של מספר שקופית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17</a:t>
            </a:fld>
            <a:endParaRPr lang="he-IL"/>
          </a:p>
        </p:txBody>
      </p:sp>
      <p:grpSp>
        <p:nvGrpSpPr>
          <p:cNvPr id="49" name="קבוצה 48"/>
          <p:cNvGrpSpPr/>
          <p:nvPr/>
        </p:nvGrpSpPr>
        <p:grpSpPr>
          <a:xfrm>
            <a:off x="817503" y="3774883"/>
            <a:ext cx="791740" cy="839233"/>
            <a:chOff x="700477" y="4956024"/>
            <a:chExt cx="791740" cy="839233"/>
          </a:xfrm>
        </p:grpSpPr>
        <p:sp>
          <p:nvSpPr>
            <p:cNvPr id="50" name="TextBox 49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834987" y="4680718"/>
            <a:ext cx="895507" cy="2616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סופרת נקיים</a:t>
            </a:r>
            <a:endParaRPr lang="he-IL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466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2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2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"/>
                            </p:stCondLst>
                            <p:childTnLst>
                              <p:par>
                                <p:cTn id="7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750"/>
                            </p:stCondLst>
                            <p:childTnLst>
                              <p:par>
                                <p:cTn id="8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250"/>
                            </p:stCondLst>
                            <p:childTnLst>
                              <p:par>
                                <p:cTn id="10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6" grpId="0" animBg="1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9637" y="478302"/>
            <a:ext cx="744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אם אמרה "שלושה ימים רצופים דם טמא ראיתי" הדין הוא: פתחה לאחר 17 יום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73300" y="928417"/>
            <a:ext cx="92143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עלינו לחשוש שמא שני הימים הראשונים של ראייה קודמת, ואילו היום השלישי היה פתח נדחה</a:t>
            </a:r>
          </a:p>
          <a:p>
            <a:r>
              <a:rPr lang="he-IL" dirty="0" smtClean="0"/>
              <a:t>אנו חוזרים לאפשרות החמורה ביותר</a:t>
            </a:r>
          </a:p>
          <a:p>
            <a:r>
              <a:rPr lang="he-IL" dirty="0" smtClean="0"/>
              <a:t>אפשרות זו מחייבת </a:t>
            </a:r>
            <a:r>
              <a:rPr lang="he-IL" dirty="0"/>
              <a:t>ל</a:t>
            </a:r>
            <a:r>
              <a:rPr lang="he-IL" dirty="0" smtClean="0"/>
              <a:t>מנות 17 יום ממחרת היום השלישי – שישה ימים להשלמת הנדה ועוד 11 ימי זיבה.</a:t>
            </a:r>
          </a:p>
          <a:p>
            <a:r>
              <a:rPr lang="he-IL" dirty="0" smtClean="0"/>
              <a:t>זאת, כדי לצאת מספק דם זיבה </a:t>
            </a:r>
          </a:p>
          <a:p>
            <a:r>
              <a:rPr lang="he-IL" dirty="0" smtClean="0"/>
              <a:t>בהתאם לכך, "פתח נידתה" יוכל להיות בבירור רק מהיום ה 21 ואילך</a:t>
            </a:r>
            <a:endParaRPr lang="en-US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708822"/>
              </p:ext>
            </p:extLst>
          </p:nvPr>
        </p:nvGraphicFramePr>
        <p:xfrm>
          <a:off x="3568546" y="3102535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2668" y="309498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93528" y="307786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0956" y="309328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43947" y="310253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טבלה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007193"/>
              </p:ext>
            </p:extLst>
          </p:nvPr>
        </p:nvGraphicFramePr>
        <p:xfrm>
          <a:off x="3442711" y="4256017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560160" y="425904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01739" y="4248465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92599" y="4231343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00029" y="4246768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90889" y="4231343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49609" y="424846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23744" y="4256017"/>
            <a:ext cx="83747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3" name="טבלה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49400"/>
              </p:ext>
            </p:extLst>
          </p:nvPr>
        </p:nvGraphicFramePr>
        <p:xfrm>
          <a:off x="3507701" y="5161702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0539360" y="5118857"/>
            <a:ext cx="82237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24401" y="5118857"/>
            <a:ext cx="89452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30762" y="5150945"/>
            <a:ext cx="86737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70369" y="5128063"/>
            <a:ext cx="8072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434946" y="5128614"/>
            <a:ext cx="82562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97573" y="5079851"/>
            <a:ext cx="1070908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 ראוי לפתח</a:t>
            </a:r>
            <a:endParaRPr lang="he-IL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896167"/>
              </p:ext>
            </p:extLst>
          </p:nvPr>
        </p:nvGraphicFramePr>
        <p:xfrm>
          <a:off x="3507701" y="628635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0539360" y="6289380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79595" y="6278801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57589" y="6261679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65019" y="6277104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270369" y="6261679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348501" y="6278801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88734" y="6286353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769598" y="3745608"/>
            <a:ext cx="13951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6970541" y="5724781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>
            <a:off x="7076920" y="5150945"/>
            <a:ext cx="90002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319585" y="2953172"/>
            <a:ext cx="900027" cy="6495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3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495135" y="2937033"/>
            <a:ext cx="900027" cy="6495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670685" y="2914641"/>
            <a:ext cx="900027" cy="6495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86C0-915E-4830-9CE7-D90EC3C0EC74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18</a:t>
            </a:fld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784935" y="4021066"/>
            <a:ext cx="791740" cy="839233"/>
            <a:chOff x="700477" y="4956024"/>
            <a:chExt cx="791740" cy="839233"/>
          </a:xfrm>
        </p:grpSpPr>
        <p:sp>
          <p:nvSpPr>
            <p:cNvPr id="42" name="TextBox 41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55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76" grpId="0" animBg="1"/>
      <p:bldP spid="77" grpId="0" animBg="1"/>
      <p:bldP spid="7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71938" y="228600"/>
            <a:ext cx="4929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בראייה של ארבעה ימים יש שלוש אפשרויות עיקריות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57850" y="71437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אפשרות א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71562" y="1170324"/>
            <a:ext cx="1054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כל ארבעת ימי הראייה שייכים לימי הזיבה.</a:t>
            </a:r>
          </a:p>
          <a:p>
            <a:r>
              <a:rPr lang="he-IL" dirty="0" smtClean="0"/>
              <a:t>זו האפשרות הקלה ביותר </a:t>
            </a:r>
          </a:p>
          <a:p>
            <a:r>
              <a:rPr lang="he-IL" dirty="0" smtClean="0"/>
              <a:t>מאחר והיא זבה גדולה וצריכה לספור שבעה נקיים ומיד אחריהם (ביום ה 12)חוזרת ל"פתח נידתה"</a:t>
            </a:r>
          </a:p>
          <a:p>
            <a:r>
              <a:rPr lang="he-IL" dirty="0" smtClean="0"/>
              <a:t>ואפילו אם היא בתחילת ימי הזיבה מכל מקום, לאחר שבעה נקיים כבר הסתיימו 11 ימי הזיבה והיא ראויה להיות נדה</a:t>
            </a:r>
            <a:endParaRPr lang="en-US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676861"/>
              </p:ext>
            </p:extLst>
          </p:nvPr>
        </p:nvGraphicFramePr>
        <p:xfrm>
          <a:off x="2811136" y="304060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51976" y="2943045"/>
            <a:ext cx="74310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5258" y="3033049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6118" y="3015927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0778" y="2962442"/>
            <a:ext cx="74310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34406" y="2946646"/>
            <a:ext cx="74310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18034" y="2974712"/>
            <a:ext cx="74310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86537" y="3040601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טבלה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140390"/>
              </p:ext>
            </p:extLst>
          </p:nvPr>
        </p:nvGraphicFramePr>
        <p:xfrm>
          <a:off x="2811136" y="3772208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928585" y="3775235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70164" y="3764656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8454" y="3762959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59314" y="3747534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18034" y="3764656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92169" y="3772208"/>
            <a:ext cx="83747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2" name="טבלה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038279"/>
              </p:ext>
            </p:extLst>
          </p:nvPr>
        </p:nvGraphicFramePr>
        <p:xfrm>
          <a:off x="2851098" y="497561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882757" y="4932766"/>
            <a:ext cx="82237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7798" y="4932766"/>
            <a:ext cx="89452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61760" y="3689924"/>
            <a:ext cx="867371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יום12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מכאן ראוי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84266" y="4938154"/>
            <a:ext cx="84234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13766" y="4941972"/>
            <a:ext cx="8072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778343" y="4942523"/>
            <a:ext cx="82562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26499" y="5004947"/>
            <a:ext cx="8955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94302"/>
              </p:ext>
            </p:extLst>
          </p:nvPr>
        </p:nvGraphicFramePr>
        <p:xfrm>
          <a:off x="2851098" y="595059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882757" y="5953620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22992" y="5943041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00986" y="5925919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08416" y="5941344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13766" y="5925919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691898" y="5943041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32131" y="5950593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68454" y="4262306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9" name="TextBox 38"/>
          <p:cNvSpPr txBox="1"/>
          <p:nvPr/>
        </p:nvSpPr>
        <p:spPr>
          <a:xfrm>
            <a:off x="5308695" y="5013366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9C80-CF96-4AB5-A753-1A52BEC5A7DC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0" name="מציין מיקום של מספר שקופית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19</a:t>
            </a:fld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513166" y="4212021"/>
            <a:ext cx="791740" cy="839233"/>
            <a:chOff x="700477" y="4956024"/>
            <a:chExt cx="791740" cy="839233"/>
          </a:xfrm>
        </p:grpSpPr>
        <p:sp>
          <p:nvSpPr>
            <p:cNvPr id="42" name="TextBox 41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780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750"/>
                            </p:stCondLst>
                            <p:childTnLst>
                              <p:par>
                                <p:cTn id="7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2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250"/>
                            </p:stCondLst>
                            <p:childTnLst>
                              <p:par>
                                <p:cTn id="1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750"/>
                            </p:stCondLst>
                            <p:childTnLst>
                              <p:par>
                                <p:cTn id="1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250"/>
                            </p:stCondLst>
                            <p:childTnLst>
                              <p:par>
                                <p:cTn id="1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750"/>
                            </p:stCondLst>
                            <p:childTnLst>
                              <p:par>
                                <p:cTn id="1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650837" y="614634"/>
            <a:ext cx="9257211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ויקרא פרק טו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יח</a:t>
            </a:r>
            <a:r>
              <a:rPr lang="he-IL" dirty="0" smtClean="0"/>
              <a:t>)</a:t>
            </a:r>
            <a:r>
              <a:rPr lang="he-IL" dirty="0" err="1" smtClean="0"/>
              <a:t>אִשָּׁ֕ה</a:t>
            </a:r>
            <a:r>
              <a:rPr lang="he-IL" dirty="0" smtClean="0"/>
              <a:t> אֲשֶׁ֨ר יִשְׁכַּ֥ב אִ֛ישׁ אֹתָ֖הּ </a:t>
            </a:r>
            <a:r>
              <a:rPr lang="he-IL" dirty="0" err="1" smtClean="0"/>
              <a:t>שִׁכְבַת־זָ֑רַע</a:t>
            </a:r>
            <a:r>
              <a:rPr lang="he-IL" dirty="0" smtClean="0"/>
              <a:t> וְרָחֲצ֣וּ בַמַּ֔יִם וְטָמְא֖וּ </a:t>
            </a:r>
            <a:r>
              <a:rPr lang="he-IL" dirty="0" err="1" smtClean="0"/>
              <a:t>עַד־הָעָֽרֶב</a:t>
            </a:r>
            <a:r>
              <a:rPr lang="he-IL" dirty="0" smtClean="0"/>
              <a:t>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יט</a:t>
            </a:r>
            <a:r>
              <a:rPr lang="he-IL" dirty="0" smtClean="0"/>
              <a:t>) וְאִשָּׁה֙ </a:t>
            </a:r>
            <a:r>
              <a:rPr lang="he-IL" dirty="0" err="1" smtClean="0"/>
              <a:t>כִּֽי־תִהְיֶ֣ה</a:t>
            </a:r>
            <a:r>
              <a:rPr lang="he-IL" dirty="0" smtClean="0"/>
              <a:t> זָבָ֔ה דָּ֛ם יִהְיֶ֥ה זֹבָ֖הּ בִּבְשָׂרָ֑הּ שִׁבְעַ֤ת יָמִים֙ תִּהְיֶ֣ה </a:t>
            </a:r>
            <a:r>
              <a:rPr lang="he-IL" dirty="0" err="1" smtClean="0"/>
              <a:t>בְנִדָּתָ֔ה</a:t>
            </a:r>
            <a:r>
              <a:rPr lang="he-IL" dirty="0" smtClean="0"/>
              <a:t>ּ </a:t>
            </a:r>
            <a:r>
              <a:rPr lang="he-IL" dirty="0" err="1" smtClean="0"/>
              <a:t>וְכָל־הַנֹּגֵ֥ע</a:t>
            </a:r>
            <a:r>
              <a:rPr lang="he-IL" dirty="0" smtClean="0"/>
              <a:t>ַ בָּ֖הּ יִטְמָ֥א עַד־ הָעָֽרֶב:</a:t>
            </a:r>
          </a:p>
          <a:p>
            <a:r>
              <a:rPr lang="he-IL" dirty="0" smtClean="0"/>
              <a:t>(כ) וְכֹל֩ אֲשֶׁ֨ר תִּשְׁכַּ֥ב עָלָ֛יו </a:t>
            </a:r>
            <a:r>
              <a:rPr lang="he-IL" dirty="0" err="1" smtClean="0"/>
              <a:t>בְּנִדָּתָ֖ה</a:t>
            </a:r>
            <a:r>
              <a:rPr lang="he-IL" dirty="0" smtClean="0"/>
              <a:t>ּ יִטְמָ֑א וְכֹ֛ל </a:t>
            </a:r>
            <a:r>
              <a:rPr lang="he-IL" dirty="0" err="1" smtClean="0"/>
              <a:t>אֲשֶׁר־תֵּשֵׁ֥ב</a:t>
            </a:r>
            <a:r>
              <a:rPr lang="he-IL" dirty="0" smtClean="0"/>
              <a:t> עָלָ֖יו יִטְמָֽא: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כא</a:t>
            </a:r>
            <a:r>
              <a:rPr lang="he-IL" dirty="0" smtClean="0"/>
              <a:t>) </a:t>
            </a:r>
            <a:r>
              <a:rPr lang="he-IL" dirty="0" err="1" smtClean="0"/>
              <a:t>וְכָל־הַנֹּגֵ֖ע</a:t>
            </a:r>
            <a:r>
              <a:rPr lang="he-IL" dirty="0" smtClean="0"/>
              <a:t>ַ בְּמִשְׁכָּבָ֑הּ יְכַבֵּ֧ס בְּגָדָ֛יו וְרָחַ֥ץ בַּמַּ֖יִם וְטָמֵ֥א </a:t>
            </a:r>
            <a:r>
              <a:rPr lang="he-IL" dirty="0" err="1" smtClean="0"/>
              <a:t>עַד־הָעָֽרֶב</a:t>
            </a:r>
            <a:r>
              <a:rPr lang="he-IL" dirty="0" smtClean="0"/>
              <a:t>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כב</a:t>
            </a:r>
            <a:r>
              <a:rPr lang="he-IL" dirty="0" smtClean="0"/>
              <a:t>) </a:t>
            </a:r>
            <a:r>
              <a:rPr lang="he-IL" dirty="0" err="1" smtClean="0"/>
              <a:t>וְכָל־הַנֹּגֵ֔ע</a:t>
            </a:r>
            <a:r>
              <a:rPr lang="he-IL" dirty="0" smtClean="0"/>
              <a:t>ַ בְּכָל־כְּלִ֖י </a:t>
            </a:r>
            <a:r>
              <a:rPr lang="he-IL" dirty="0" err="1" smtClean="0"/>
              <a:t>אֲשֶׁר־תֵּשֵׁ֣ב</a:t>
            </a:r>
            <a:r>
              <a:rPr lang="he-IL" dirty="0" smtClean="0"/>
              <a:t> עָלָ֑יו יְכַבֵּ֧ס בְּגָדָ֛יו וְרָחַ֥ץ בַּמַּ֖יִם וְטָמֵ֥א </a:t>
            </a:r>
            <a:r>
              <a:rPr lang="he-IL" dirty="0" err="1" smtClean="0"/>
              <a:t>עַד־הָעָֽרֶב</a:t>
            </a:r>
            <a:r>
              <a:rPr lang="he-IL" dirty="0" smtClean="0"/>
              <a:t>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כג</a:t>
            </a:r>
            <a:r>
              <a:rPr lang="he-IL" dirty="0" smtClean="0"/>
              <a:t>) וְאִ֨ם </a:t>
            </a:r>
            <a:r>
              <a:rPr lang="he-IL" dirty="0" err="1" smtClean="0"/>
              <a:t>עַֽל־הַמִּשְׁכָּ֜ב</a:t>
            </a:r>
            <a:r>
              <a:rPr lang="he-IL" dirty="0" smtClean="0"/>
              <a:t> ה֗וּא א֧וֹ </a:t>
            </a:r>
            <a:r>
              <a:rPr lang="he-IL" dirty="0" err="1" smtClean="0"/>
              <a:t>עַֽל־הַכְּלִ֛י</a:t>
            </a:r>
            <a:r>
              <a:rPr lang="he-IL" dirty="0" smtClean="0"/>
              <a:t> </a:t>
            </a:r>
            <a:r>
              <a:rPr lang="he-IL" dirty="0" err="1" smtClean="0"/>
              <a:t>אֲשֶׁר־הִ֥וא</a:t>
            </a:r>
            <a:r>
              <a:rPr lang="he-IL" dirty="0" smtClean="0"/>
              <a:t> </a:t>
            </a:r>
            <a:r>
              <a:rPr lang="he-IL" dirty="0" err="1" smtClean="0"/>
              <a:t>יֹשֶֽׁבֶת־עָלָ֖יו</a:t>
            </a:r>
            <a:r>
              <a:rPr lang="he-IL" dirty="0" smtClean="0"/>
              <a:t> </a:t>
            </a:r>
            <a:r>
              <a:rPr lang="he-IL" dirty="0" err="1" smtClean="0"/>
              <a:t>בְּנָגְעוֹ־ב֑ו</a:t>
            </a:r>
            <a:r>
              <a:rPr lang="he-IL" dirty="0" smtClean="0"/>
              <a:t>ֹ יִטְמָ֖א </a:t>
            </a:r>
            <a:r>
              <a:rPr lang="he-IL" dirty="0" err="1" smtClean="0"/>
              <a:t>עַד־הָעָֽרֶב</a:t>
            </a:r>
            <a:r>
              <a:rPr lang="he-IL" dirty="0" smtClean="0"/>
              <a:t>:</a:t>
            </a:r>
          </a:p>
          <a:p>
            <a:r>
              <a:rPr lang="he-IL" dirty="0" smtClean="0"/>
              <a:t>(כד) וְאִ֡ם שָׁכֹב֩ יִשְׁכַּ֨ב אִ֜ישׁ אֹתָ֗הּ וּתְהִ֤י </a:t>
            </a:r>
            <a:r>
              <a:rPr lang="he-IL" dirty="0" err="1" smtClean="0"/>
              <a:t>נִדָּתָה</a:t>
            </a:r>
            <a:r>
              <a:rPr lang="he-IL" dirty="0" smtClean="0"/>
              <a:t>ּ֙ עָלָ֔יו וְטָמֵ֖א שִׁבְעַ֣ת יָמִ֑ים </a:t>
            </a:r>
            <a:r>
              <a:rPr lang="he-IL" dirty="0" err="1" smtClean="0"/>
              <a:t>וְכָל־הַמִּשְׁכָּ֛ב</a:t>
            </a:r>
            <a:r>
              <a:rPr lang="he-IL" dirty="0" smtClean="0"/>
              <a:t> </a:t>
            </a:r>
            <a:r>
              <a:rPr lang="he-IL" dirty="0" err="1" smtClean="0"/>
              <a:t>אֲשֶׁר־יִשְׁכַּ֥ב</a:t>
            </a:r>
            <a:r>
              <a:rPr lang="he-IL" dirty="0" smtClean="0"/>
              <a:t> עָלָ֖יו יִטְמָֽא: פ 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888377" y="122651"/>
            <a:ext cx="646611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מקור 1 -    דין "נידה" אישה שרואה דם בימים שיש רגילות לכך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28589" y="3080502"/>
            <a:ext cx="505361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מקור 2 - דין "זבה" אישה שרואה דם " בְּלֹא֙ </a:t>
            </a:r>
            <a:r>
              <a:rPr lang="he-IL" dirty="0" err="1" smtClean="0"/>
              <a:t>עֶת־נִדָּתָ֔ה</a:t>
            </a:r>
            <a:r>
              <a:rPr lang="he-IL" dirty="0" smtClean="0"/>
              <a:t>ּ" 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794657" y="3599607"/>
            <a:ext cx="11016342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ויקרא פרק טו</a:t>
            </a:r>
          </a:p>
          <a:p>
            <a:r>
              <a:rPr lang="he-IL" dirty="0" smtClean="0"/>
              <a:t>(כה) וְאִשָּׁ֡ה </a:t>
            </a:r>
            <a:r>
              <a:rPr lang="he-IL" dirty="0" err="1" smtClean="0"/>
              <a:t>כִּֽי־יָזוּב</a:t>
            </a:r>
            <a:r>
              <a:rPr lang="he-IL" dirty="0" smtClean="0"/>
              <a:t>֩ ז֨וֹב דָּמָ֜הּ יָמִ֣ים רַבִּ֗ים בְּלֹא֙ </a:t>
            </a:r>
            <a:r>
              <a:rPr lang="he-IL" dirty="0" err="1" smtClean="0"/>
              <a:t>עֶת־נִדָּתָ֔ה</a:t>
            </a:r>
            <a:r>
              <a:rPr lang="he-IL" dirty="0" smtClean="0"/>
              <a:t>ּ א֥וֹ </a:t>
            </a:r>
            <a:r>
              <a:rPr lang="he-IL" dirty="0" err="1" smtClean="0"/>
              <a:t>כִֽי־תָז֖וּב</a:t>
            </a:r>
            <a:r>
              <a:rPr lang="he-IL" dirty="0" smtClean="0"/>
              <a:t> </a:t>
            </a:r>
            <a:r>
              <a:rPr lang="he-IL" dirty="0" err="1" smtClean="0"/>
              <a:t>עַל־נִדָּתָ֑ה</a:t>
            </a:r>
            <a:r>
              <a:rPr lang="he-IL" dirty="0" smtClean="0"/>
              <a:t>ּ </a:t>
            </a:r>
            <a:r>
              <a:rPr lang="he-IL" dirty="0" err="1" smtClean="0"/>
              <a:t>כָּל־יְמֵ֞י</a:t>
            </a:r>
            <a:r>
              <a:rPr lang="he-IL" dirty="0" smtClean="0"/>
              <a:t> ז֣וֹב </a:t>
            </a:r>
            <a:r>
              <a:rPr lang="he-IL" dirty="0" err="1" smtClean="0"/>
              <a:t>טֻמְאָתָ֗ה</a:t>
            </a:r>
            <a:r>
              <a:rPr lang="he-IL" dirty="0" smtClean="0"/>
              <a:t>ּ כִּימֵ֧י </a:t>
            </a:r>
            <a:r>
              <a:rPr lang="he-IL" dirty="0" err="1" smtClean="0"/>
              <a:t>נִדָּתָ֛ה</a:t>
            </a:r>
            <a:r>
              <a:rPr lang="he-IL" dirty="0" smtClean="0"/>
              <a:t>ּ תִּהְיֶ֖ה טְמֵאָ֥ה הִֽוא: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כו</a:t>
            </a:r>
            <a:r>
              <a:rPr lang="he-IL" dirty="0" smtClean="0"/>
              <a:t>) </a:t>
            </a:r>
            <a:r>
              <a:rPr lang="he-IL" dirty="0" err="1" smtClean="0"/>
              <a:t>כָּל־הַמִּשְׁכָּ֞ב</a:t>
            </a:r>
            <a:r>
              <a:rPr lang="he-IL" dirty="0" smtClean="0"/>
              <a:t> </a:t>
            </a:r>
            <a:r>
              <a:rPr lang="he-IL" dirty="0" err="1" smtClean="0"/>
              <a:t>אֲשֶׁר־תִּשְׁכַּ֤ב</a:t>
            </a:r>
            <a:r>
              <a:rPr lang="he-IL" dirty="0" smtClean="0"/>
              <a:t> עָלָיו֙ </a:t>
            </a:r>
            <a:r>
              <a:rPr lang="he-IL" dirty="0" err="1" smtClean="0"/>
              <a:t>כָּל־יְמֵ֣י</a:t>
            </a:r>
            <a:r>
              <a:rPr lang="he-IL" dirty="0" smtClean="0"/>
              <a:t> </a:t>
            </a:r>
            <a:r>
              <a:rPr lang="he-IL" dirty="0" err="1" smtClean="0"/>
              <a:t>זוֹבָ֔ה</a:t>
            </a:r>
            <a:r>
              <a:rPr lang="he-IL" dirty="0" smtClean="0"/>
              <a:t>ּ כְּמִשְׁכַּ֥ב </a:t>
            </a:r>
            <a:r>
              <a:rPr lang="he-IL" dirty="0" err="1" smtClean="0"/>
              <a:t>נִדָּתָ֖ה</a:t>
            </a:r>
            <a:r>
              <a:rPr lang="he-IL" dirty="0" smtClean="0"/>
              <a:t>ּ </a:t>
            </a:r>
            <a:r>
              <a:rPr lang="he-IL" dirty="0" err="1" smtClean="0"/>
              <a:t>יִֽהְיֶה־לָּ֑ה</a:t>
            </a:r>
            <a:r>
              <a:rPr lang="he-IL" dirty="0" smtClean="0"/>
              <a:t>ּ </a:t>
            </a:r>
            <a:r>
              <a:rPr lang="he-IL" dirty="0" err="1" smtClean="0"/>
              <a:t>וְכָֽל־הַכְּלִי</a:t>
            </a:r>
            <a:r>
              <a:rPr lang="he-IL" dirty="0" smtClean="0"/>
              <a:t>֙ אֲשֶׁ֣ר תֵּשֵׁ֣ב עָלָ֔יו טָמֵ֣א יִהְיֶ֔ה </a:t>
            </a:r>
            <a:r>
              <a:rPr lang="he-IL" dirty="0" err="1" smtClean="0"/>
              <a:t>כְּטֻמְאַ֖ת</a:t>
            </a:r>
            <a:r>
              <a:rPr lang="he-IL" dirty="0" smtClean="0"/>
              <a:t> </a:t>
            </a:r>
            <a:r>
              <a:rPr lang="he-IL" dirty="0" err="1" smtClean="0"/>
              <a:t>נִדָּתָֽה</a:t>
            </a:r>
            <a:r>
              <a:rPr lang="he-IL" dirty="0" smtClean="0"/>
              <a:t>ּ: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כז</a:t>
            </a:r>
            <a:r>
              <a:rPr lang="he-IL" dirty="0" smtClean="0"/>
              <a:t>) </a:t>
            </a:r>
            <a:r>
              <a:rPr lang="he-IL" dirty="0" err="1" smtClean="0"/>
              <a:t>וְכָל־הַנּוֹגֵ֥ע</a:t>
            </a:r>
            <a:r>
              <a:rPr lang="he-IL" dirty="0" smtClean="0"/>
              <a:t>ַ בָּ֖ם יִטְמָ֑א וְכִבֶּ֧ס בְּגָדָ֛יו וְרָחַ֥ץ בַּמַּ֖יִם וְטָמֵ֥א </a:t>
            </a:r>
            <a:r>
              <a:rPr lang="he-IL" dirty="0" err="1" smtClean="0"/>
              <a:t>עַד־הָעָֽרֶב</a:t>
            </a:r>
            <a:r>
              <a:rPr lang="he-IL" dirty="0" smtClean="0"/>
              <a:t>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כח</a:t>
            </a:r>
            <a:r>
              <a:rPr lang="he-IL" dirty="0" smtClean="0"/>
              <a:t>) </a:t>
            </a:r>
            <a:r>
              <a:rPr lang="he-IL" dirty="0" err="1" smtClean="0"/>
              <a:t>וְאִֽם־טָהֲרָ֖ה</a:t>
            </a:r>
            <a:r>
              <a:rPr lang="he-IL" dirty="0" smtClean="0"/>
              <a:t> </a:t>
            </a:r>
            <a:r>
              <a:rPr lang="he-IL" dirty="0" err="1" smtClean="0"/>
              <a:t>מִזּוֹבָ֑ה</a:t>
            </a:r>
            <a:r>
              <a:rPr lang="he-IL" dirty="0" smtClean="0"/>
              <a:t>ּ וְסָ֥פְרָה לָּ֛הּ שִׁבְעַ֥ת יָמִ֖ים וְאַחַ֥ר תִּטְהָֽר:</a:t>
            </a:r>
          </a:p>
          <a:p>
            <a:r>
              <a:rPr lang="he-IL" dirty="0" smtClean="0"/>
              <a:t>(</a:t>
            </a:r>
            <a:r>
              <a:rPr lang="he-IL" dirty="0" err="1" smtClean="0"/>
              <a:t>כט</a:t>
            </a:r>
            <a:r>
              <a:rPr lang="he-IL" dirty="0" smtClean="0"/>
              <a:t>) וּבַיּ֣וֹם הַשְּׁמִינִ֗י </a:t>
            </a:r>
            <a:r>
              <a:rPr lang="he-IL" dirty="0" err="1" smtClean="0"/>
              <a:t>תִּֽקַּֽח־לָה</a:t>
            </a:r>
            <a:r>
              <a:rPr lang="he-IL" dirty="0" smtClean="0"/>
              <a:t>ּ֙ שְׁתֵּ֣י תֹרִ֔ים א֥וֹ שְׁנֵ֖י בְּנֵ֣י יוֹנָ֑ה וְהֵבִיאָ֤ה אוֹתָם֙ </a:t>
            </a:r>
            <a:r>
              <a:rPr lang="he-IL" dirty="0" err="1" smtClean="0"/>
              <a:t>אֶל־הַכֹּהֵ֔ן</a:t>
            </a:r>
            <a:r>
              <a:rPr lang="he-IL" dirty="0" smtClean="0"/>
              <a:t> </a:t>
            </a:r>
            <a:r>
              <a:rPr lang="he-IL" dirty="0" err="1" smtClean="0"/>
              <a:t>אֶל־פֶּ֖תַח</a:t>
            </a:r>
            <a:r>
              <a:rPr lang="he-IL" dirty="0" smtClean="0"/>
              <a:t> אֹ֥הֶל מוֹעֵֽד:</a:t>
            </a:r>
          </a:p>
          <a:p>
            <a:r>
              <a:rPr lang="he-IL" dirty="0" smtClean="0"/>
              <a:t>(ל) וְעָשָׂ֤ה הַכֹּהֵן֙ </a:t>
            </a:r>
            <a:r>
              <a:rPr lang="he-IL" dirty="0" err="1" smtClean="0"/>
              <a:t>אֶת־הָאֶחָ֣ד</a:t>
            </a:r>
            <a:r>
              <a:rPr lang="he-IL" dirty="0" smtClean="0"/>
              <a:t> חַטָּ֔את </a:t>
            </a:r>
            <a:r>
              <a:rPr lang="he-IL" dirty="0" err="1" smtClean="0"/>
              <a:t>וְאֶת־הָאֶחָ֖ד</a:t>
            </a:r>
            <a:r>
              <a:rPr lang="he-IL" dirty="0" smtClean="0"/>
              <a:t> עֹלָ֑ה וְכִפֶּ֨ר עָלֶ֤יהָ הַכֹּהֵן֙ לִפְנֵ֣י ה' מִזּ֖וֹב </a:t>
            </a:r>
            <a:r>
              <a:rPr lang="he-IL" dirty="0" err="1" smtClean="0"/>
              <a:t>טֻמְאָתָֽה</a:t>
            </a:r>
            <a:r>
              <a:rPr lang="he-IL" dirty="0" smtClean="0"/>
              <a:t>ּ: </a:t>
            </a:r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6818811" y="5965371"/>
            <a:ext cx="483325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b="1" dirty="0" smtClean="0"/>
              <a:t>הנידה והזבה </a:t>
            </a:r>
            <a:r>
              <a:rPr lang="he-IL" dirty="0" smtClean="0"/>
              <a:t>הן אב הטומאה ואסורות לבעליהן בכרת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2299854" y="5965371"/>
            <a:ext cx="366419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b="1" dirty="0" smtClean="0"/>
              <a:t>הנידה והזבה </a:t>
            </a:r>
            <a:r>
              <a:rPr lang="he-IL" dirty="0" smtClean="0"/>
              <a:t>חלוקות באופן טהרתן</a:t>
            </a:r>
            <a:endParaRPr lang="he-IL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B295-0DBC-4814-ABF1-26558A854B53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85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71938" y="228600"/>
            <a:ext cx="4929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בראייה של ארבעה ימים יש שלוש אפשרויות עיקריות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57850" y="71437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אפשרות ב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13765" y="1072936"/>
            <a:ext cx="99199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כל ארבעת הימים שייכים לתחילת ימי נידתה</a:t>
            </a:r>
          </a:p>
          <a:p>
            <a:r>
              <a:rPr lang="he-IL" dirty="0" smtClean="0"/>
              <a:t>במקרה כזה, עליה למנות שלושה ימים להשלים את ימי נדה, ועוד 11 יום של ימי הזיבה</a:t>
            </a:r>
          </a:p>
          <a:p>
            <a:r>
              <a:rPr lang="he-IL" dirty="0" smtClean="0"/>
              <a:t>סך </a:t>
            </a:r>
            <a:r>
              <a:rPr lang="he-IL" dirty="0" err="1" smtClean="0"/>
              <a:t>הכל</a:t>
            </a:r>
            <a:r>
              <a:rPr lang="he-IL" dirty="0" smtClean="0"/>
              <a:t> 14 יום    ואז היא חוזרת לפתחה</a:t>
            </a:r>
            <a:endParaRPr lang="en-US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083802"/>
              </p:ext>
            </p:extLst>
          </p:nvPr>
        </p:nvGraphicFramePr>
        <p:xfrm>
          <a:off x="2811136" y="304060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51976" y="2943045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5258" y="303304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6118" y="301592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0778" y="2962442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34406" y="2946646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18034" y="2974712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</a:p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86537" y="304060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טבלה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355090"/>
              </p:ext>
            </p:extLst>
          </p:nvPr>
        </p:nvGraphicFramePr>
        <p:xfrm>
          <a:off x="2811136" y="4039765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2114006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928585" y="4042792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70164" y="4032213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8454" y="4030516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59314" y="4015091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18034" y="4032213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92169" y="4039765"/>
            <a:ext cx="83747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2" name="טבלה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764114"/>
              </p:ext>
            </p:extLst>
          </p:nvPr>
        </p:nvGraphicFramePr>
        <p:xfrm>
          <a:off x="2851098" y="497561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882757" y="4932766"/>
            <a:ext cx="82237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7798" y="4932766"/>
            <a:ext cx="89452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47976" y="4837865"/>
            <a:ext cx="867371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מכאן ראוי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84266" y="4938154"/>
            <a:ext cx="842349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13766" y="4941972"/>
            <a:ext cx="8072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778343" y="4942523"/>
            <a:ext cx="82562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26499" y="5004947"/>
            <a:ext cx="89550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64626"/>
              </p:ext>
            </p:extLst>
          </p:nvPr>
        </p:nvGraphicFramePr>
        <p:xfrm>
          <a:off x="2851098" y="595059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882757" y="5953620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22992" y="5943041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00986" y="5925919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08416" y="5941344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13766" y="5925919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691898" y="5943041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32131" y="5950593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73733" y="5428709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>
            <a:off x="5361025" y="4054364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72570" y="2948268"/>
            <a:ext cx="13951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700A-6A7D-4724-9487-2817ADA85521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39" name="מציין מיקום של מספר שקופית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20</a:t>
            </a:fld>
            <a:endParaRPr lang="he-IL"/>
          </a:p>
        </p:txBody>
      </p:sp>
      <p:grpSp>
        <p:nvGrpSpPr>
          <p:cNvPr id="42" name="קבוצה 41"/>
          <p:cNvGrpSpPr/>
          <p:nvPr/>
        </p:nvGrpSpPr>
        <p:grpSpPr>
          <a:xfrm>
            <a:off x="571523" y="4165714"/>
            <a:ext cx="791740" cy="839233"/>
            <a:chOff x="700477" y="4956024"/>
            <a:chExt cx="791740" cy="839233"/>
          </a:xfrm>
        </p:grpSpPr>
        <p:sp>
          <p:nvSpPr>
            <p:cNvPr id="43" name="TextBox 42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734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71938" y="228600"/>
            <a:ext cx="4929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בראייה של ארבעה ימים יש שלוש אפשרויות עיקריות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57849" y="65812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אפשרות ג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03175" y="1336623"/>
            <a:ext cx="7560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שני הימים הראשונים של ראייתה היו מסוף ימי הזיבה</a:t>
            </a:r>
          </a:p>
          <a:p>
            <a:r>
              <a:rPr lang="he-IL" dirty="0" smtClean="0"/>
              <a:t>והימים האחרונים היו תחילת נידתה – זו האפשרות החמורה ביותר </a:t>
            </a:r>
          </a:p>
          <a:p>
            <a:r>
              <a:rPr lang="he-IL" dirty="0" smtClean="0"/>
              <a:t>כי היא לא תוכל להתחיל מחדש את ימי נידתה עד שתמנה 16 יום לפי החישוב הבא:</a:t>
            </a:r>
          </a:p>
          <a:p>
            <a:r>
              <a:rPr lang="he-IL" dirty="0" smtClean="0"/>
              <a:t>חמישה ימים להשלמת ימי נדה, ועוד 11 ימי זיבה מאחר שהיא טועה </a:t>
            </a:r>
          </a:p>
          <a:p>
            <a:r>
              <a:rPr lang="he-IL" dirty="0" smtClean="0"/>
              <a:t>עליה להחמיר למנות 16 יום, לכלול גם אפשרות זו ואז, ביום ה 21 חוזרת היא לפתחה</a:t>
            </a:r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210163"/>
              </p:ext>
            </p:extLst>
          </p:nvPr>
        </p:nvGraphicFramePr>
        <p:xfrm>
          <a:off x="1988815" y="303728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22937" y="302973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13797" y="301261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1225" y="3028040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12085" y="3012615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4216" y="303728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טבלה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144260"/>
              </p:ext>
            </p:extLst>
          </p:nvPr>
        </p:nvGraphicFramePr>
        <p:xfrm>
          <a:off x="2008994" y="4086997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126443" y="409002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68022" y="4079445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58882" y="4062323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66312" y="4077748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7172" y="4062323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15892" y="407944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90027" y="4086997"/>
            <a:ext cx="83747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3" name="טבלה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587099"/>
              </p:ext>
            </p:extLst>
          </p:nvPr>
        </p:nvGraphicFramePr>
        <p:xfrm>
          <a:off x="2008994" y="482350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9040653" y="4780655"/>
            <a:ext cx="82237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90028" y="4685754"/>
            <a:ext cx="936496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21</a:t>
            </a:r>
          </a:p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מכאן ראויה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71662" y="4789861"/>
            <a:ext cx="8072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936239" y="4790412"/>
            <a:ext cx="82562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0" name="טבלה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953200"/>
              </p:ext>
            </p:extLst>
          </p:nvPr>
        </p:nvGraphicFramePr>
        <p:xfrm>
          <a:off x="2008994" y="594815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040653" y="5951178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80888" y="5940599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58882" y="5923477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66312" y="5938902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71662" y="5923477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849794" y="5940599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0027" y="5948151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20427" y="5398671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40" name="TextBox 39"/>
          <p:cNvSpPr txBox="1"/>
          <p:nvPr/>
        </p:nvSpPr>
        <p:spPr>
          <a:xfrm>
            <a:off x="5607551" y="4789861"/>
            <a:ext cx="94091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001125" y="2979504"/>
            <a:ext cx="119262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73738" y="2995048"/>
            <a:ext cx="119262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</a:p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94142" y="4832560"/>
            <a:ext cx="94091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69275" y="4797318"/>
            <a:ext cx="94091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2FF1-C305-406E-8559-03866C7DE3D9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21</a:t>
            </a:fld>
            <a:endParaRPr lang="he-IL"/>
          </a:p>
        </p:txBody>
      </p:sp>
      <p:grpSp>
        <p:nvGrpSpPr>
          <p:cNvPr id="45" name="קבוצה 44"/>
          <p:cNvGrpSpPr/>
          <p:nvPr/>
        </p:nvGrpSpPr>
        <p:grpSpPr>
          <a:xfrm>
            <a:off x="477210" y="3802281"/>
            <a:ext cx="791740" cy="839233"/>
            <a:chOff x="700477" y="4956024"/>
            <a:chExt cx="791740" cy="839233"/>
          </a:xfrm>
        </p:grpSpPr>
        <p:sp>
          <p:nvSpPr>
            <p:cNvPr id="46" name="TextBox 45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434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0"/>
                            </p:stCondLst>
                            <p:childTnLst>
                              <p:par>
                                <p:cTn id="10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68284" y="520505"/>
            <a:ext cx="6443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יש שתי אפשרויות נוספות ובשתיהן חוזרת האישה לפתחה לפני 16 יום</a:t>
            </a:r>
          </a:p>
          <a:p>
            <a:pPr algn="ctr"/>
            <a:endParaRPr lang="he-IL" dirty="0" smtClean="0"/>
          </a:p>
          <a:p>
            <a:pPr algn="ctr"/>
            <a:r>
              <a:rPr lang="he-IL" dirty="0" smtClean="0"/>
              <a:t>אפשרות א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57865" y="1772529"/>
            <a:ext cx="7863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היום הראשון לראייתה הוא סוף ימי הזיבה, ושלושת הימים שאחריהם הם תחילת נידתה</a:t>
            </a:r>
          </a:p>
          <a:p>
            <a:r>
              <a:rPr lang="he-IL" dirty="0" smtClean="0"/>
              <a:t>במקרה זה "פתח נידתה" יחול לאחר 15 יום בלבד (מיום 5 עד יום 20)</a:t>
            </a:r>
            <a:endParaRPr lang="en-US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32858"/>
              </p:ext>
            </p:extLst>
          </p:nvPr>
        </p:nvGraphicFramePr>
        <p:xfrm>
          <a:off x="1988815" y="303728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22937" y="302973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3797" y="301261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1225" y="3028040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12085" y="3012615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4216" y="303728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טבלה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955566"/>
              </p:ext>
            </p:extLst>
          </p:nvPr>
        </p:nvGraphicFramePr>
        <p:xfrm>
          <a:off x="2008994" y="4086997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126443" y="409002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8022" y="4079445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58882" y="4062323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66312" y="4077748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7172" y="4062323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15892" y="4079445"/>
            <a:ext cx="7431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90027" y="4086997"/>
            <a:ext cx="83747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9" name="טבלה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141928"/>
              </p:ext>
            </p:extLst>
          </p:nvPr>
        </p:nvGraphicFramePr>
        <p:xfrm>
          <a:off x="2008994" y="482350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040653" y="4780655"/>
            <a:ext cx="82237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90027" y="4766540"/>
            <a:ext cx="93649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71662" y="4789861"/>
            <a:ext cx="8072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36239" y="4790412"/>
            <a:ext cx="82562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טבלה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033688"/>
              </p:ext>
            </p:extLst>
          </p:nvPr>
        </p:nvGraphicFramePr>
        <p:xfrm>
          <a:off x="2008994" y="594815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040653" y="5951178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0888" y="5940599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58882" y="5923477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66312" y="5938902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71662" y="5923477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49794" y="5940599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90027" y="5948151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20427" y="5398671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5607551" y="4789861"/>
            <a:ext cx="94091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01125" y="2979504"/>
            <a:ext cx="119262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69275" y="4797318"/>
            <a:ext cx="94091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36239" y="2982637"/>
            <a:ext cx="743107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 ראתה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79651" y="4685753"/>
            <a:ext cx="936496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20 מכאן ראויה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2110-CE35-4018-8F00-183B489A40C1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5" name="מציין מיקום של כותרת תחתונה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36" name="מציין מיקום של מספר שקופית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22</a:t>
            </a:fld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416161" y="4033684"/>
            <a:ext cx="791740" cy="839233"/>
            <a:chOff x="700477" y="4956024"/>
            <a:chExt cx="791740" cy="839233"/>
          </a:xfrm>
        </p:grpSpPr>
        <p:sp>
          <p:nvSpPr>
            <p:cNvPr id="42" name="TextBox 41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703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0"/>
                            </p:stCondLst>
                            <p:childTnLst>
                              <p:par>
                                <p:cTn id="9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000"/>
                            </p:stCondLst>
                            <p:childTnLst>
                              <p:par>
                                <p:cTn id="9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9000"/>
                            </p:stCondLst>
                            <p:childTnLst>
                              <p:par>
                                <p:cTn id="1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7" grpId="0" animBg="1"/>
      <p:bldP spid="39" grpId="0" animBg="1"/>
      <p:bldP spid="4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8284" y="520505"/>
            <a:ext cx="6443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יש שתי אפשרויות נוספות ובשתיהן חוזרת האישה לפתחה לפני 16 יום</a:t>
            </a:r>
          </a:p>
          <a:p>
            <a:pPr algn="ctr"/>
            <a:endParaRPr lang="he-IL" dirty="0" smtClean="0"/>
          </a:p>
          <a:p>
            <a:pPr algn="ctr"/>
            <a:r>
              <a:rPr lang="he-IL" dirty="0" smtClean="0"/>
              <a:t>אפשרות ב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47083" y="1420478"/>
            <a:ext cx="8074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שני הימים הראשונים שראתה דם הם </a:t>
            </a:r>
            <a:r>
              <a:rPr lang="he-IL" b="1" dirty="0" smtClean="0"/>
              <a:t>סוף י</a:t>
            </a:r>
            <a:r>
              <a:rPr lang="he-IL" dirty="0" smtClean="0"/>
              <a:t>מי נדה,  הימים האחרונים הם </a:t>
            </a:r>
            <a:r>
              <a:rPr lang="he-IL" b="1" dirty="0" smtClean="0"/>
              <a:t>תחילת </a:t>
            </a:r>
            <a:r>
              <a:rPr lang="he-IL" dirty="0" smtClean="0"/>
              <a:t>ימי זיבה</a:t>
            </a:r>
          </a:p>
          <a:p>
            <a:r>
              <a:rPr lang="he-IL" dirty="0" smtClean="0"/>
              <a:t>במקרה כזה, "פתח נידתה" יחול לאחר תשעה ימים נקיים בלבד</a:t>
            </a:r>
          </a:p>
          <a:p>
            <a:pPr algn="ctr"/>
            <a:r>
              <a:rPr lang="he-IL" dirty="0" smtClean="0"/>
              <a:t>מאחר ועלינו לחשוש למקרה חמור ביותר בו האפשרות שהימים האחרונים הם ת</a:t>
            </a:r>
            <a:r>
              <a:rPr lang="he-IL" b="1" dirty="0" smtClean="0"/>
              <a:t>חילת</a:t>
            </a:r>
            <a:r>
              <a:rPr lang="he-IL" dirty="0" smtClean="0"/>
              <a:t> נדה האישה חוזרת לפתחה רק לאחר 16 יום</a:t>
            </a:r>
            <a:endParaRPr lang="en-US" dirty="0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763056"/>
              </p:ext>
            </p:extLst>
          </p:nvPr>
        </p:nvGraphicFramePr>
        <p:xfrm>
          <a:off x="2008994" y="282639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43116" y="2818839"/>
            <a:ext cx="7431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33976" y="2801717"/>
            <a:ext cx="7431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7972" y="2801717"/>
            <a:ext cx="898180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 ביום זיבה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71662" y="2801717"/>
            <a:ext cx="903709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 ראתה ביום זיבה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4395" y="2826391"/>
            <a:ext cx="7431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טבלה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191935"/>
              </p:ext>
            </p:extLst>
          </p:nvPr>
        </p:nvGraphicFramePr>
        <p:xfrm>
          <a:off x="2008994" y="4086997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126443" y="4090024"/>
            <a:ext cx="7431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68022" y="4079445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58882" y="4062323"/>
            <a:ext cx="8182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66312" y="4077748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7172" y="4062323"/>
            <a:ext cx="8182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15892" y="4079445"/>
            <a:ext cx="7431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0" name="טבלה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414461"/>
              </p:ext>
            </p:extLst>
          </p:nvPr>
        </p:nvGraphicFramePr>
        <p:xfrm>
          <a:off x="2008994" y="482350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040653" y="4780655"/>
            <a:ext cx="82237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90027" y="4766540"/>
            <a:ext cx="93649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71662" y="4789861"/>
            <a:ext cx="80720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36239" y="4790412"/>
            <a:ext cx="82562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5" name="טבלה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16252"/>
              </p:ext>
            </p:extLst>
          </p:nvPr>
        </p:nvGraphicFramePr>
        <p:xfrm>
          <a:off x="2008994" y="594815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040653" y="5951178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80888" y="5940599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58882" y="5923477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66312" y="5938902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71662" y="5923477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49794" y="5940599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0027" y="5948151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27069" y="3451423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5607551" y="4789861"/>
            <a:ext cx="94091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021304" y="2768606"/>
            <a:ext cx="1192621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69275" y="4797318"/>
            <a:ext cx="94091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830444" y="2771739"/>
            <a:ext cx="1048734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 </a:t>
            </a:r>
          </a:p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159730" y="3849379"/>
            <a:ext cx="936496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 14 מכאן ראויה ל"פתח"</a:t>
            </a:r>
            <a:endParaRPr lang="he-IL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12613" y="4778335"/>
            <a:ext cx="936496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20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796B-8C31-4376-A5E1-9D8BAF34DC9E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19" name="מציין מיקום של מספר שקופית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23</a:t>
            </a:fld>
            <a:endParaRPr lang="he-IL"/>
          </a:p>
        </p:txBody>
      </p:sp>
      <p:grpSp>
        <p:nvGrpSpPr>
          <p:cNvPr id="40" name="קבוצה 39"/>
          <p:cNvGrpSpPr/>
          <p:nvPr/>
        </p:nvGrpSpPr>
        <p:grpSpPr>
          <a:xfrm>
            <a:off x="500833" y="4027463"/>
            <a:ext cx="791740" cy="839233"/>
            <a:chOff x="700477" y="4956024"/>
            <a:chExt cx="791740" cy="839233"/>
          </a:xfrm>
        </p:grpSpPr>
        <p:sp>
          <p:nvSpPr>
            <p:cNvPr id="41" name="TextBox 40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60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25218" y="309489"/>
            <a:ext cx="31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"פתחה לאחר חמישה עשר יום"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831106"/>
            <a:ext cx="115214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כמו במקרה הקודם, יש להחמיר ולחשוש ששני הימים הראשונים היו מסוף ימי זיבה, ושאר הימים שראתה דם הם מתחילת נידתה.</a:t>
            </a:r>
          </a:p>
          <a:p>
            <a:r>
              <a:rPr lang="he-IL" dirty="0" smtClean="0"/>
              <a:t>במקרה זה, צריכה למנות ארבעה ימים להשלים ימי נידתה ועוד 11 יום ימי זיבתה (ס"ה 15 יום} כדי לצאת מספק של ימי הזיבה.</a:t>
            </a:r>
          </a:p>
          <a:p>
            <a:r>
              <a:rPr lang="he-IL" dirty="0" smtClean="0"/>
              <a:t>יוצא שביום ה 21 חוזרת לפתחה</a:t>
            </a:r>
          </a:p>
          <a:p>
            <a:r>
              <a:rPr lang="he-IL" dirty="0" smtClean="0"/>
              <a:t>אבל יותר מ 15 יום איננה צריכה למנות כי אם נרצה לאחר את תחילת נידתה עד אחרי היום השלישי, </a:t>
            </a:r>
          </a:p>
          <a:p>
            <a:r>
              <a:rPr lang="he-IL" dirty="0" smtClean="0"/>
              <a:t>נמצא שראתה דם לפחות שלושה ימים בימי זיבתה,</a:t>
            </a:r>
          </a:p>
          <a:p>
            <a:r>
              <a:rPr lang="he-IL" dirty="0" smtClean="0"/>
              <a:t>אם כן, היא זבה גדולה ואיננה נעשית נדה עד שתספור שבעה נקיים ואז יסתיימו ימי זיבתה</a:t>
            </a:r>
          </a:p>
          <a:p>
            <a:r>
              <a:rPr lang="he-IL" dirty="0" smtClean="0"/>
              <a:t>לכן, כשסופרת 15 נקיים ואחר כך רואה, זהו בוודאי פתחה (רש"י)</a:t>
            </a:r>
            <a:endParaRPr lang="en-US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279021"/>
              </p:ext>
            </p:extLst>
          </p:nvPr>
        </p:nvGraphicFramePr>
        <p:xfrm>
          <a:off x="2008994" y="3166746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43116" y="3159194"/>
            <a:ext cx="743107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7972" y="3142072"/>
            <a:ext cx="89818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1662" y="3142072"/>
            <a:ext cx="903709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84395" y="3166746"/>
            <a:ext cx="743107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010197"/>
              </p:ext>
            </p:extLst>
          </p:nvPr>
        </p:nvGraphicFramePr>
        <p:xfrm>
          <a:off x="2008994" y="4255966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126443" y="4258993"/>
            <a:ext cx="743107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68022" y="4248414"/>
            <a:ext cx="818201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58882" y="4231292"/>
            <a:ext cx="818201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66312" y="4246717"/>
            <a:ext cx="81820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7172" y="4231292"/>
            <a:ext cx="81820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15892" y="4248414"/>
            <a:ext cx="743107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0" name="טבלה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91153"/>
              </p:ext>
            </p:extLst>
          </p:nvPr>
        </p:nvGraphicFramePr>
        <p:xfrm>
          <a:off x="2008993" y="5358385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040652" y="5315540"/>
            <a:ext cx="82237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37483" y="5301425"/>
            <a:ext cx="10890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21 ראוי לפתח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71661" y="5324746"/>
            <a:ext cx="8072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36238" y="5325297"/>
            <a:ext cx="82562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5" name="טבלה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942568"/>
              </p:ext>
            </p:extLst>
          </p:nvPr>
        </p:nvGraphicFramePr>
        <p:xfrm>
          <a:off x="2008994" y="6288506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040653" y="6291533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80888" y="6280954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58882" y="6263832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66312" y="6279257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71662" y="6263832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49794" y="6280954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0027" y="6288506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99504" y="4748753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5607550" y="5324746"/>
            <a:ext cx="94091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021304" y="3108961"/>
            <a:ext cx="119262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69274" y="5332203"/>
            <a:ext cx="94091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830444" y="3112094"/>
            <a:ext cx="1048734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 </a:t>
            </a:r>
          </a:p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108006" y="4241942"/>
            <a:ext cx="97208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 14</a:t>
            </a:r>
            <a:endParaRPr lang="he-IL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12612" y="5313220"/>
            <a:ext cx="936496" cy="40011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44282" y="3108961"/>
            <a:ext cx="89818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91EC-C4D7-4B33-9362-BC9D14A81BBB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24</a:t>
            </a:fld>
            <a:endParaRPr lang="he-IL"/>
          </a:p>
        </p:txBody>
      </p:sp>
      <p:grpSp>
        <p:nvGrpSpPr>
          <p:cNvPr id="42" name="קבוצה 41"/>
          <p:cNvGrpSpPr/>
          <p:nvPr/>
        </p:nvGrpSpPr>
        <p:grpSpPr>
          <a:xfrm>
            <a:off x="500833" y="4027463"/>
            <a:ext cx="791740" cy="839233"/>
            <a:chOff x="700477" y="4956024"/>
            <a:chExt cx="791740" cy="839233"/>
          </a:xfrm>
        </p:grpSpPr>
        <p:sp>
          <p:nvSpPr>
            <p:cNvPr id="43" name="TextBox 42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888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25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1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20"/>
                            </p:stCondLst>
                            <p:childTnLst>
                              <p:par>
                                <p:cTn id="1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3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40"/>
                            </p:stCondLst>
                            <p:childTnLst>
                              <p:par>
                                <p:cTn id="1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50"/>
                            </p:stCondLst>
                            <p:childTnLst>
                              <p:par>
                                <p:cTn id="1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60"/>
                            </p:stCondLst>
                            <p:childTnLst>
                              <p:par>
                                <p:cTn id="1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70"/>
                            </p:stCondLst>
                            <p:childTnLst>
                              <p:par>
                                <p:cTn id="1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80"/>
                            </p:stCondLst>
                            <p:childTnLst>
                              <p:par>
                                <p:cTn id="1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25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366410" y="180503"/>
            <a:ext cx="488603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12 יום ראיתי דם – הדין: פתחה לאחר שמונה ימים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986568" y="557387"/>
            <a:ext cx="1087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האפשרות החמורה ביותר היא ששני הימים הראשונים שראתה דם היו סוף ימי זיבתה, היום השלישי היה תחילת ימי נידתה.</a:t>
            </a:r>
          </a:p>
          <a:p>
            <a:r>
              <a:rPr lang="he-IL" dirty="0" smtClean="0"/>
              <a:t>במקרה כזה פתח נידתה הבא לא יכול להיות עד לאחר היום העשרים, שהוא 17 יום מתחילת נידתה לא כולל יום זה,</a:t>
            </a:r>
          </a:p>
          <a:p>
            <a:r>
              <a:rPr lang="he-IL" dirty="0" smtClean="0"/>
              <a:t>או שמונה ימים נקיים מראייתה האחרונה.</a:t>
            </a:r>
            <a:endParaRPr lang="he-IL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404958"/>
              </p:ext>
            </p:extLst>
          </p:nvPr>
        </p:nvGraphicFramePr>
        <p:xfrm>
          <a:off x="2825921" y="1531542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29539" y="1523990"/>
            <a:ext cx="873611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 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4899" y="1506868"/>
            <a:ext cx="89818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88589" y="1506868"/>
            <a:ext cx="903709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00340" y="1531542"/>
            <a:ext cx="94409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</a:p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07137"/>
              </p:ext>
            </p:extLst>
          </p:nvPr>
        </p:nvGraphicFramePr>
        <p:xfrm>
          <a:off x="2825921" y="2620762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943370" y="2475383"/>
            <a:ext cx="883531" cy="8002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  <a:p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84949" y="2613210"/>
            <a:ext cx="818201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75809" y="2596088"/>
            <a:ext cx="818201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</a:p>
          <a:p>
            <a:pPr algn="ctr"/>
            <a:r>
              <a: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</a:t>
            </a:r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זיכה</a:t>
            </a:r>
            <a:endParaRPr lang="he-I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83239" y="2611513"/>
            <a:ext cx="818200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</a:p>
          <a:p>
            <a:r>
              <a: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</a:t>
            </a:r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זיכה</a:t>
            </a:r>
            <a:endParaRPr lang="he-I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74099" y="2596088"/>
            <a:ext cx="818200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  </a:t>
            </a:r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זיכה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52861" y="2461663"/>
            <a:ext cx="894398" cy="8002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</a:p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0" name="טבלה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050079"/>
              </p:ext>
            </p:extLst>
          </p:nvPr>
        </p:nvGraphicFramePr>
        <p:xfrm>
          <a:off x="2825920" y="3723181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857579" y="3680336"/>
            <a:ext cx="82237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54410" y="3666221"/>
            <a:ext cx="10890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21 ראוי לפתח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88588" y="3689542"/>
            <a:ext cx="8072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53165" y="3690093"/>
            <a:ext cx="82562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5" name="טבלה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884804"/>
              </p:ext>
            </p:extLst>
          </p:nvPr>
        </p:nvGraphicFramePr>
        <p:xfrm>
          <a:off x="2825921" y="4653302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857580" y="4656329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97815" y="4645750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75809" y="4628628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83239" y="4644053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88589" y="4628628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66721" y="4645750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06954" y="4653302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29660" y="3141083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6424477" y="3689542"/>
            <a:ext cx="94091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38231" y="1473757"/>
            <a:ext cx="119262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86201" y="3696999"/>
            <a:ext cx="94091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7371" y="1476890"/>
            <a:ext cx="1048734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 </a:t>
            </a:r>
          </a:p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24933" y="2606738"/>
            <a:ext cx="97208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 14</a:t>
            </a:r>
            <a:endParaRPr lang="he-IL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29539" y="3678016"/>
            <a:ext cx="936496" cy="40011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61209" y="1473757"/>
            <a:ext cx="89818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מציין מיקום של כותרת תחתונה 4"/>
          <p:cNvSpPr txBox="1">
            <a:spLocks/>
          </p:cNvSpPr>
          <p:nvPr/>
        </p:nvSpPr>
        <p:spPr>
          <a:xfrm>
            <a:off x="4855527" y="47211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2" name="מציין מיקום של מספר שקופית 5"/>
          <p:cNvSpPr txBox="1">
            <a:spLocks/>
          </p:cNvSpPr>
          <p:nvPr/>
        </p:nvSpPr>
        <p:spPr>
          <a:xfrm>
            <a:off x="2153891" y="47187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/>
          </a:p>
        </p:txBody>
      </p:sp>
      <p:sp>
        <p:nvSpPr>
          <p:cNvPr id="44" name="TextBox 43"/>
          <p:cNvSpPr txBox="1"/>
          <p:nvPr/>
        </p:nvSpPr>
        <p:spPr>
          <a:xfrm>
            <a:off x="14813" y="5256818"/>
            <a:ext cx="120491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אבל, אם תראה ביום השמיני שהוא יום ה 20 לתחילת הראייה, לא יצאה מכלל ספק ועדיין היא לא יודעת אם היא נמצאת בימי הזיבה </a:t>
            </a:r>
          </a:p>
          <a:p>
            <a:r>
              <a:rPr lang="he-IL" dirty="0" smtClean="0"/>
              <a:t>בגלל החשש שהיום השלישי היה "פתח נידתה", נמצא ש 11 ימי זיבתה יסתיימו רק לאחר היום השמיני. </a:t>
            </a:r>
          </a:p>
          <a:p>
            <a:r>
              <a:rPr lang="he-IL" dirty="0" smtClean="0"/>
              <a:t>וזאת, למרות שאישה שראתה 12 יום בוודאי זבה גדולה, והיא לא חוזרת ל"פתח נידתה" בספירת שבעה נקיים עד שיעברו ימי הזיבה,</a:t>
            </a:r>
          </a:p>
          <a:p>
            <a:r>
              <a:rPr lang="he-IL" dirty="0" smtClean="0"/>
              <a:t>או יש לחשוש שהיא בתחילת נידתה, וימי זיבתה הסתיימו כבר ביום ה 18 ונמצא שכבר ביום ה 20 לאחר ספירת שבעה נקיים כדין זבה גדולה חוזרת לפתחה. כדי לצאת מקלקול זה חייבת למנות לפחות שבעה נקיים (רש"י)</a:t>
            </a:r>
            <a:endParaRPr lang="en-US" dirty="0"/>
          </a:p>
        </p:txBody>
      </p:sp>
      <p:grpSp>
        <p:nvGrpSpPr>
          <p:cNvPr id="45" name="קבוצה 44"/>
          <p:cNvGrpSpPr/>
          <p:nvPr/>
        </p:nvGrpSpPr>
        <p:grpSpPr>
          <a:xfrm>
            <a:off x="771716" y="2934678"/>
            <a:ext cx="791740" cy="839233"/>
            <a:chOff x="700477" y="4956024"/>
            <a:chExt cx="791740" cy="839233"/>
          </a:xfrm>
        </p:grpSpPr>
        <p:sp>
          <p:nvSpPr>
            <p:cNvPr id="46" name="TextBox 45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231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2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2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10"/>
                            </p:stCondLst>
                            <p:childTnLst>
                              <p:par>
                                <p:cTn id="10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20"/>
                            </p:stCondLst>
                            <p:childTnLst>
                              <p:par>
                                <p:cTn id="1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1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30"/>
                            </p:stCondLst>
                            <p:childTnLst>
                              <p:par>
                                <p:cTn id="1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4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5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60"/>
                            </p:stCondLst>
                            <p:childTnLst>
                              <p:par>
                                <p:cTn id="1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7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80"/>
                            </p:stCondLst>
                            <p:childTnLst>
                              <p:par>
                                <p:cTn id="1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80"/>
                            </p:stCondLst>
                            <p:childTnLst>
                              <p:par>
                                <p:cTn id="1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1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1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580"/>
                            </p:stCondLst>
                            <p:childTnLst>
                              <p:par>
                                <p:cTn id="1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1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7080"/>
                            </p:stCondLst>
                            <p:childTnLst>
                              <p:par>
                                <p:cTn id="1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1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DB56-619F-4347-8A16-D0659ECAAFEB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26</a:t>
            </a:fld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314450" y="300038"/>
            <a:ext cx="95297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13 ימי ראיתי דם – הדין: פתחה לאחר שבעה</a:t>
            </a:r>
          </a:p>
          <a:p>
            <a:r>
              <a:rPr lang="he-IL" dirty="0" smtClean="0"/>
              <a:t>כלומר, מדובר ביום ה 21 לתחילת ראייתה. שאפילו אם נאמר שהיום השלישי לראייתה היה "פתח נידתה" מכל מקום, כבר עברו מאז 17 יום הכוללים שישה ימים להשלמת ימי נדה ועוד 11 ימי זיבה, </a:t>
            </a:r>
          </a:p>
          <a:p>
            <a:r>
              <a:rPr lang="he-IL" dirty="0" smtClean="0"/>
              <a:t>ולכן די לה בשבעה נקיים שהיא שמרה כדין זיבה גדולה כדי לחזור בבירור ל"פתח נידתה" </a:t>
            </a:r>
          </a:p>
          <a:p>
            <a:r>
              <a:rPr lang="he-IL" dirty="0" smtClean="0"/>
              <a:t>זה מספר הימים הנמוך ביותר שדרושים כדי לצאת מהמצב של "טועה".</a:t>
            </a:r>
          </a:p>
          <a:p>
            <a:endParaRPr lang="he-IL" dirty="0"/>
          </a:p>
          <a:p>
            <a:endParaRPr lang="he-IL" dirty="0" smtClean="0"/>
          </a:p>
        </p:txBody>
      </p:sp>
      <p:graphicFrame>
        <p:nvGraphicFramePr>
          <p:cNvPr id="10" name="טבלה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437329"/>
              </p:ext>
            </p:extLst>
          </p:nvPr>
        </p:nvGraphicFramePr>
        <p:xfrm>
          <a:off x="2661556" y="219423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65174" y="2186678"/>
            <a:ext cx="873611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 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10534" y="2169556"/>
            <a:ext cx="89818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24224" y="2169556"/>
            <a:ext cx="903709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35975" y="2194230"/>
            <a:ext cx="94409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</a:p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טבלה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836970"/>
              </p:ext>
            </p:extLst>
          </p:nvPr>
        </p:nvGraphicFramePr>
        <p:xfrm>
          <a:off x="2661556" y="328345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779005" y="3138071"/>
            <a:ext cx="883531" cy="8002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  <a:p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20584" y="3219617"/>
            <a:ext cx="81820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</a:p>
          <a:p>
            <a:pPr algn="ctr"/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זיבה</a:t>
            </a:r>
            <a:endParaRPr lang="he-I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11444" y="3258776"/>
            <a:ext cx="818201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</a:p>
          <a:p>
            <a:pPr algn="ctr"/>
            <a:r>
              <a: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</a:t>
            </a:r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זיכה</a:t>
            </a:r>
            <a:endParaRPr lang="he-I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18874" y="3274201"/>
            <a:ext cx="818200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</a:p>
          <a:p>
            <a:r>
              <a: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</a:t>
            </a:r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זיכה</a:t>
            </a:r>
            <a:endParaRPr lang="he-I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09734" y="3258776"/>
            <a:ext cx="818200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  </a:t>
            </a:r>
            <a:r>
              <a:rPr lang="he-IL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זיכה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88496" y="3124351"/>
            <a:ext cx="894398" cy="8002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</a:p>
          <a:p>
            <a:pPr algn="ctr"/>
            <a:r>
              <a:rPr lang="he-IL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ביום נדה</a:t>
            </a:r>
            <a:endParaRPr lang="he-IL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2" name="טבלה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002341"/>
              </p:ext>
            </p:extLst>
          </p:nvPr>
        </p:nvGraphicFramePr>
        <p:xfrm>
          <a:off x="2661555" y="438586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693214" y="4343024"/>
            <a:ext cx="82237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0045" y="4328909"/>
            <a:ext cx="10890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21 ראוי לפתח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24223" y="4352230"/>
            <a:ext cx="80720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588800" y="4352781"/>
            <a:ext cx="82562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7" name="טבלה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692806"/>
              </p:ext>
            </p:extLst>
          </p:nvPr>
        </p:nvGraphicFramePr>
        <p:xfrm>
          <a:off x="2661556" y="531599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693215" y="5319017"/>
            <a:ext cx="8288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3450" y="5308438"/>
            <a:ext cx="90533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11444" y="5291316"/>
            <a:ext cx="81820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18874" y="5306741"/>
            <a:ext cx="81819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24224" y="5291316"/>
            <a:ext cx="90370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02356" y="5308438"/>
            <a:ext cx="100920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742589" y="5315990"/>
            <a:ext cx="83747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28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0748" y="3597366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6" name="TextBox 35"/>
          <p:cNvSpPr txBox="1"/>
          <p:nvPr/>
        </p:nvSpPr>
        <p:spPr>
          <a:xfrm>
            <a:off x="6260112" y="4352230"/>
            <a:ext cx="94091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73866" y="2136445"/>
            <a:ext cx="1192621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</a:p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21836" y="4359687"/>
            <a:ext cx="940910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83006" y="2139578"/>
            <a:ext cx="1048734" cy="73866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 </a:t>
            </a:r>
          </a:p>
          <a:p>
            <a:pPr algn="ctr"/>
            <a:r>
              <a:rPr lang="he-IL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ראתה בימי זיבה</a:t>
            </a:r>
            <a:endParaRPr lang="he-IL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60568" y="3269426"/>
            <a:ext cx="97208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 14</a:t>
            </a:r>
            <a:endParaRPr lang="he-IL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65174" y="4340704"/>
            <a:ext cx="936496" cy="40011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20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96844" y="2136445"/>
            <a:ext cx="89818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ראתה ביום נדה</a:t>
            </a:r>
            <a:endParaRPr lang="he-I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מציין מיקום של כותרת תחתונה 4"/>
          <p:cNvSpPr txBox="1">
            <a:spLocks/>
          </p:cNvSpPr>
          <p:nvPr/>
        </p:nvSpPr>
        <p:spPr>
          <a:xfrm>
            <a:off x="4691162" y="538383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izakrossler@gmail.com</a:t>
            </a:r>
            <a:endParaRPr lang="he-IL"/>
          </a:p>
        </p:txBody>
      </p:sp>
      <p:grpSp>
        <p:nvGrpSpPr>
          <p:cNvPr id="45" name="קבוצה 44"/>
          <p:cNvGrpSpPr/>
          <p:nvPr/>
        </p:nvGrpSpPr>
        <p:grpSpPr>
          <a:xfrm>
            <a:off x="421152" y="4479784"/>
            <a:ext cx="791740" cy="839233"/>
            <a:chOff x="700477" y="4956024"/>
            <a:chExt cx="791740" cy="839233"/>
          </a:xfrm>
        </p:grpSpPr>
        <p:sp>
          <p:nvSpPr>
            <p:cNvPr id="46" name="TextBox 45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441148" y="5900718"/>
            <a:ext cx="9848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"שאין האישה חוזרת אל "פתח נידתה בטועה בשמירת פחות משבעה ימים נקיים ולא יותר מ 17 נקיים"</a:t>
            </a:r>
          </a:p>
          <a:p>
            <a:r>
              <a:rPr lang="he-IL" dirty="0" smtClean="0"/>
              <a:t>כלומר, אפילו אם ראתה יותר מ13 יום, היא לא חוזרת לפתחה בפחות משבעה נקיים </a:t>
            </a:r>
          </a:p>
          <a:p>
            <a:r>
              <a:rPr lang="he-IL" dirty="0" smtClean="0"/>
              <a:t>שהרי ממה נפשך, היא  זבה גדולה זבה לא נעשית נדה עד שתמנה נקיים (רש"י)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1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1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10"/>
                            </p:stCondLst>
                            <p:childTnLst>
                              <p:par>
                                <p:cTn id="1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20"/>
                            </p:stCondLst>
                            <p:childTnLst>
                              <p:par>
                                <p:cTn id="1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530"/>
                            </p:stCondLst>
                            <p:childTnLst>
                              <p:par>
                                <p:cTn id="1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40"/>
                            </p:stCondLst>
                            <p:childTnLst>
                              <p:par>
                                <p:cTn id="1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550"/>
                            </p:stCondLst>
                            <p:childTnLst>
                              <p:par>
                                <p:cTn id="1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560"/>
                            </p:stCondLst>
                            <p:childTnLst>
                              <p:par>
                                <p:cTn id="1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1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570"/>
                            </p:stCondLst>
                            <p:childTnLst>
                              <p:par>
                                <p:cTn id="1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580"/>
                            </p:stCondLst>
                            <p:childTnLst>
                              <p:par>
                                <p:cTn id="1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1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1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8" dur="125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08937" y="109946"/>
            <a:ext cx="680474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דיני נדה או זבה תלויים בתקופה בה רואה האישה דם</a:t>
            </a:r>
            <a:endParaRPr lang="he-IL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08937" y="1243941"/>
            <a:ext cx="7091222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נדה לשבעה ימים </a:t>
            </a:r>
            <a:r>
              <a:rPr lang="he-IL" dirty="0" smtClean="0"/>
              <a:t>– כאשר האישה רואה דם בפעם הראשונה בחייה </a:t>
            </a:r>
          </a:p>
          <a:p>
            <a:r>
              <a:rPr lang="he-IL" dirty="0"/>
              <a:t> </a:t>
            </a:r>
            <a:r>
              <a:rPr lang="he-IL" dirty="0" smtClean="0"/>
              <a:t>                               הרי היא נידה לשבעה ימים (כולל יום הראייה).</a:t>
            </a:r>
          </a:p>
          <a:p>
            <a:r>
              <a:rPr lang="he-IL" dirty="0"/>
              <a:t> </a:t>
            </a:r>
            <a:r>
              <a:rPr lang="he-IL" dirty="0" smtClean="0"/>
              <a:t>                              בין אם פסק הדם ובין אם ראתה דם כל שבעת הימים, </a:t>
            </a:r>
          </a:p>
          <a:p>
            <a:r>
              <a:rPr lang="he-IL" dirty="0"/>
              <a:t> </a:t>
            </a:r>
            <a:r>
              <a:rPr lang="he-IL" dirty="0" smtClean="0"/>
              <a:t>                              אם פסק הדם ביום השביעי, טובלת בלילה וטהורה</a:t>
            </a:r>
            <a:endParaRPr lang="he-IL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530206"/>
              </p:ext>
            </p:extLst>
          </p:nvPr>
        </p:nvGraphicFramePr>
        <p:xfrm>
          <a:off x="2439603" y="271660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57052" y="271963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73725" y="270905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64585" y="269193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72013" y="270736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62873" y="269193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46501" y="270905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15004" y="271660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56352" y="3292287"/>
            <a:ext cx="76722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לאחר </a:t>
            </a:r>
            <a:r>
              <a:rPr lang="he-IL" dirty="0" smtClean="0"/>
              <a:t>שראתה דם, </a:t>
            </a:r>
            <a:r>
              <a:rPr lang="he-IL" dirty="0"/>
              <a:t>הזמן הנורמלי לראות שוב הוא 30 יום אחרי שהתחילה לראות. </a:t>
            </a:r>
            <a:endParaRPr lang="he-IL" dirty="0" smtClean="0"/>
          </a:p>
          <a:p>
            <a:r>
              <a:rPr lang="he-IL" dirty="0" smtClean="0"/>
              <a:t>אך </a:t>
            </a:r>
            <a:r>
              <a:rPr lang="he-IL" dirty="0"/>
              <a:t>יש נשים עם מחזור קצר יותר</a:t>
            </a:r>
            <a:r>
              <a:rPr lang="he-IL" dirty="0" smtClean="0"/>
              <a:t>. </a:t>
            </a:r>
            <a:r>
              <a:rPr lang="he-IL" b="1" dirty="0" smtClean="0"/>
              <a:t>המינימום </a:t>
            </a:r>
            <a:r>
              <a:rPr lang="he-IL" b="1" dirty="0"/>
              <a:t>הנורמאלי</a:t>
            </a:r>
            <a:r>
              <a:rPr lang="he-IL" dirty="0"/>
              <a:t> הוא שיהיו </a:t>
            </a:r>
            <a:r>
              <a:rPr lang="he-IL" b="1" dirty="0"/>
              <a:t>11 ימים</a:t>
            </a:r>
            <a:r>
              <a:rPr lang="he-IL" dirty="0"/>
              <a:t> ללא ראייה. </a:t>
            </a:r>
            <a:endParaRPr lang="he-IL" dirty="0" smtClean="0"/>
          </a:p>
        </p:txBody>
      </p:sp>
      <p:graphicFrame>
        <p:nvGraphicFramePr>
          <p:cNvPr id="28" name="טבלה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564584"/>
              </p:ext>
            </p:extLst>
          </p:nvPr>
        </p:nvGraphicFramePr>
        <p:xfrm>
          <a:off x="19182" y="5212803"/>
          <a:ext cx="12173436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53338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0752463" y="5260759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90678" y="5263234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9398" y="5246112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64058" y="5263234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47686" y="5246112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738546" y="5263234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16929" y="5270786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32860" y="5270786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679" y="5240443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21625" y="5244767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33196" y="5228749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058883" y="5786682"/>
            <a:ext cx="840143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20</a:t>
            </a:r>
          </a:p>
          <a:p>
            <a:r>
              <a:rPr lang="he-IL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יום לאחר 7 ימי נדה</a:t>
            </a:r>
            <a:endParaRPr lang="he-IL" sz="1400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03443" y="5840773"/>
            <a:ext cx="827279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אם תראה דם  </a:t>
            </a:r>
            <a:r>
              <a:rPr lang="he-IL" b="1" dirty="0" smtClean="0"/>
              <a:t>לאחר</a:t>
            </a:r>
            <a:r>
              <a:rPr lang="he-IL" dirty="0" smtClean="0"/>
              <a:t> 11 יום – זה אומר שהגיע </a:t>
            </a:r>
            <a:r>
              <a:rPr lang="he-IL" b="1" dirty="0" smtClean="0"/>
              <a:t>המחזור הבא שלה </a:t>
            </a:r>
            <a:r>
              <a:rPr lang="he-IL" dirty="0" smtClean="0"/>
              <a:t>– והיא שוב נדה. </a:t>
            </a:r>
          </a:p>
          <a:p>
            <a:r>
              <a:rPr lang="he-IL" dirty="0" smtClean="0"/>
              <a:t>כלומר, אם תראה דם מיום השנים עשר ואילך (שהוא אחרי יום התשעה עשר מתחילת הנדה) </a:t>
            </a:r>
          </a:p>
          <a:p>
            <a:r>
              <a:rPr lang="he-IL" dirty="0" smtClean="0"/>
              <a:t>אינה נעשית זבה, אלא היא שוב נדה לשבעה ימים.</a:t>
            </a:r>
          </a:p>
        </p:txBody>
      </p:sp>
      <p:sp>
        <p:nvSpPr>
          <p:cNvPr id="44" name="סוגר מסולסל ימני 43"/>
          <p:cNvSpPr/>
          <p:nvPr/>
        </p:nvSpPr>
        <p:spPr>
          <a:xfrm rot="16200000">
            <a:off x="5923719" y="-958527"/>
            <a:ext cx="452808" cy="11874747"/>
          </a:xfrm>
          <a:prstGeom prst="rightBrace">
            <a:avLst>
              <a:gd name="adj1" fmla="val 448755"/>
              <a:gd name="adj2" fmla="val 4900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TextBox 44"/>
          <p:cNvSpPr txBox="1"/>
          <p:nvPr/>
        </p:nvSpPr>
        <p:spPr>
          <a:xfrm>
            <a:off x="5154746" y="4169360"/>
            <a:ext cx="1728042" cy="46166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אחד עשר יום</a:t>
            </a:r>
            <a:endParaRPr lang="he-IL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11559916" y="5249053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54404" y="662752"/>
            <a:ext cx="765313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נדה</a:t>
            </a:r>
            <a:endParaRPr lang="he-IL" sz="2400" b="1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21EE-EF82-4EC4-8FDC-AEA51225149C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3</a:t>
            </a:fld>
            <a:endParaRPr lang="he-IL"/>
          </a:p>
        </p:txBody>
      </p:sp>
      <p:grpSp>
        <p:nvGrpSpPr>
          <p:cNvPr id="41" name="קבוצה 40"/>
          <p:cNvGrpSpPr/>
          <p:nvPr/>
        </p:nvGrpSpPr>
        <p:grpSpPr>
          <a:xfrm>
            <a:off x="442330" y="3301714"/>
            <a:ext cx="791740" cy="839233"/>
            <a:chOff x="700477" y="4956024"/>
            <a:chExt cx="791740" cy="839233"/>
          </a:xfrm>
        </p:grpSpPr>
        <p:sp>
          <p:nvSpPr>
            <p:cNvPr id="43" name="TextBox 42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428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25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25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75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25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75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"/>
                            </p:stCondLst>
                            <p:childTnLst>
                              <p:par>
                                <p:cTn id="8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"/>
                            </p:stCondLst>
                            <p:childTnLst>
                              <p:par>
                                <p:cTn id="9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750"/>
                            </p:stCondLst>
                            <p:childTnLst>
                              <p:par>
                                <p:cTn id="10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250"/>
                            </p:stCondLst>
                            <p:childTnLst>
                              <p:par>
                                <p:cTn id="1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5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16" presetClass="entr" presetSubtype="37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750"/>
                            </p:stCondLst>
                            <p:childTnLst>
                              <p:par>
                                <p:cTn id="1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75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27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2" grpId="0"/>
      <p:bldP spid="44" grpId="0" animBg="1"/>
      <p:bldP spid="45" grpId="0" animBg="1"/>
      <p:bldP spid="46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9978" y="124065"/>
            <a:ext cx="922894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/>
              <a:t>זבה</a:t>
            </a:r>
            <a:endParaRPr lang="he-IL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79603" y="3287732"/>
            <a:ext cx="724553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0" i="0" dirty="0" smtClean="0">
                <a:solidFill>
                  <a:srgbClr val="3F4044"/>
                </a:solidFill>
                <a:effectLst/>
                <a:latin typeface="Helvetica Neue"/>
              </a:rPr>
              <a:t>הסבר: אם רואה דם בתוך ה11 יום שלאחר ה7 ימים – זה לא נידה, אלא זיבה.</a:t>
            </a:r>
          </a:p>
        </p:txBody>
      </p:sp>
      <p:sp>
        <p:nvSpPr>
          <p:cNvPr id="60" name="סוגר מסולסל ימני 59"/>
          <p:cNvSpPr/>
          <p:nvPr/>
        </p:nvSpPr>
        <p:spPr>
          <a:xfrm rot="16200000" flipH="1">
            <a:off x="5918749" y="-1304827"/>
            <a:ext cx="415668" cy="11874747"/>
          </a:xfrm>
          <a:prstGeom prst="rightBrace">
            <a:avLst>
              <a:gd name="adj1" fmla="val 448755"/>
              <a:gd name="adj2" fmla="val 49425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TextBox 60"/>
          <p:cNvSpPr txBox="1"/>
          <p:nvPr/>
        </p:nvSpPr>
        <p:spPr>
          <a:xfrm>
            <a:off x="5295857" y="4959182"/>
            <a:ext cx="1489166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יום</a:t>
            </a:r>
            <a:endParaRPr lang="he-IL" dirty="0"/>
          </a:p>
        </p:txBody>
      </p:sp>
      <p:sp>
        <p:nvSpPr>
          <p:cNvPr id="65" name="TextBox 64"/>
          <p:cNvSpPr txBox="1"/>
          <p:nvPr/>
        </p:nvSpPr>
        <p:spPr>
          <a:xfrm>
            <a:off x="1985019" y="685984"/>
            <a:ext cx="922323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"</a:t>
            </a:r>
            <a:r>
              <a:rPr lang="he-IL" sz="2400" b="1" dirty="0" smtClean="0"/>
              <a:t>ימי זיבה</a:t>
            </a:r>
            <a:r>
              <a:rPr lang="he-IL" dirty="0" smtClean="0"/>
              <a:t>" - הימים בהם האישה ראויה להיות זבה  - הם אחד עשרה ימים שלאחר שבעת ימי הנידה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8084" y="5755055"/>
            <a:ext cx="78333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דין הזבה משתנה לפי </a:t>
            </a:r>
            <a:r>
              <a:rPr lang="he-IL" b="1" dirty="0" smtClean="0"/>
              <a:t>מספר הימים </a:t>
            </a:r>
            <a:r>
              <a:rPr lang="he-IL" dirty="0" smtClean="0"/>
              <a:t>שהיא רואה דם בתוך 11 ימים שלאחר 7 ימי הנידה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4088366" y="1348859"/>
            <a:ext cx="4228004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 </a:t>
            </a:r>
            <a:r>
              <a:rPr lang="he-IL" sz="2400" b="1" dirty="0"/>
              <a:t>זו הלכה למשה </a:t>
            </a:r>
            <a:r>
              <a:rPr lang="he-IL" sz="2400" b="1" dirty="0" smtClean="0"/>
              <a:t>מסיני </a:t>
            </a:r>
            <a:r>
              <a:rPr lang="he-IL" sz="1400" b="1" dirty="0" smtClean="0"/>
              <a:t>מסכת נדה ע"ב  ב'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2182551" y="2745244"/>
            <a:ext cx="803963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זבה היא מי שראתה דם מיום שמיני </a:t>
            </a:r>
            <a:r>
              <a:rPr lang="he-IL" dirty="0"/>
              <a:t>ו</a:t>
            </a:r>
            <a:r>
              <a:rPr lang="he-IL" dirty="0" smtClean="0"/>
              <a:t>אילך הרי זה "דם זיבה" מפני שאין הוא בעת נידתה.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1001872" y="2073767"/>
            <a:ext cx="10412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ימי נדה</a:t>
            </a:r>
            <a:endParaRPr lang="he-IL" dirty="0"/>
          </a:p>
        </p:txBody>
      </p:sp>
      <p:graphicFrame>
        <p:nvGraphicFramePr>
          <p:cNvPr id="98" name="טבלה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531255"/>
              </p:ext>
            </p:extLst>
          </p:nvPr>
        </p:nvGraphicFramePr>
        <p:xfrm>
          <a:off x="2429234" y="2037028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9" name="TextBox 98"/>
          <p:cNvSpPr txBox="1"/>
          <p:nvPr/>
        </p:nvSpPr>
        <p:spPr>
          <a:xfrm>
            <a:off x="9546683" y="204005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863356" y="202947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054216" y="201235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61644" y="202777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352504" y="201235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536132" y="202947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604635" y="2037028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6" name="טבלה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86781"/>
              </p:ext>
            </p:extLst>
          </p:nvPr>
        </p:nvGraphicFramePr>
        <p:xfrm>
          <a:off x="74926" y="3994706"/>
          <a:ext cx="12173436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53338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07" name="TextBox 106"/>
          <p:cNvSpPr txBox="1"/>
          <p:nvPr/>
        </p:nvSpPr>
        <p:spPr>
          <a:xfrm>
            <a:off x="10808207" y="4042662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046422" y="4045137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305142" y="4028015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419802" y="4045137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8603430" y="4028015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794290" y="4045137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872673" y="4052689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888604" y="4052689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5065" y="4022346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077369" y="4026670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988940" y="4010652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1615660" y="4030956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803EC-7C61-48FE-A8E8-2B4E2D0D4F26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4</a:t>
            </a:fld>
            <a:endParaRPr lang="he-IL"/>
          </a:p>
        </p:txBody>
      </p:sp>
      <p:grpSp>
        <p:nvGrpSpPr>
          <p:cNvPr id="35" name="קבוצה 34"/>
          <p:cNvGrpSpPr/>
          <p:nvPr/>
        </p:nvGrpSpPr>
        <p:grpSpPr>
          <a:xfrm>
            <a:off x="372541" y="5072344"/>
            <a:ext cx="791740" cy="839233"/>
            <a:chOff x="700477" y="4956024"/>
            <a:chExt cx="791740" cy="839233"/>
          </a:xfrm>
        </p:grpSpPr>
        <p:sp>
          <p:nvSpPr>
            <p:cNvPr id="36" name="TextBox 35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174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75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25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75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5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500"/>
                            </p:stCondLst>
                            <p:childTnLst>
                              <p:par>
                                <p:cTn id="8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75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25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750"/>
                            </p:stCondLst>
                            <p:childTnLst>
                              <p:par>
                                <p:cTn id="10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250"/>
                            </p:stCondLst>
                            <p:childTnLst>
                              <p:par>
                                <p:cTn id="1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5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1750"/>
                            </p:stCondLst>
                            <p:childTnLst>
                              <p:par>
                                <p:cTn id="1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2250"/>
                            </p:stCondLst>
                            <p:childTnLst>
                              <p:par>
                                <p:cTn id="13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3250"/>
                            </p:stCondLst>
                            <p:childTnLst>
                              <p:par>
                                <p:cTn id="1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4250"/>
                            </p:stCondLst>
                            <p:childTnLst>
                              <p:par>
                                <p:cTn id="1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250"/>
                            </p:stCondLst>
                            <p:childTnLst>
                              <p:par>
                                <p:cTn id="147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0" grpId="0" animBg="1"/>
      <p:bldP spid="61" grpId="0" animBg="1"/>
      <p:bldP spid="65" grpId="0" animBg="1"/>
      <p:bldP spid="14" grpId="0" animBg="1"/>
      <p:bldP spid="15" grpId="0" animBg="1"/>
      <p:bldP spid="33" grpId="0" animBg="1"/>
      <p:bldP spid="16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5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3650999" y="909821"/>
            <a:ext cx="53169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b="0" i="0" dirty="0" smtClean="0">
                <a:solidFill>
                  <a:srgbClr val="3F4044"/>
                </a:solidFill>
                <a:effectLst/>
                <a:latin typeface="Helvetica Neue"/>
              </a:rPr>
              <a:t>ראתה דם באחד מימי הזיבה, או אפילו בשני ימים רצופים</a:t>
            </a:r>
          </a:p>
          <a:p>
            <a:r>
              <a:rPr lang="he-IL" dirty="0" smtClean="0">
                <a:solidFill>
                  <a:srgbClr val="3F4044"/>
                </a:solidFill>
                <a:latin typeface="Helvetica Neue"/>
              </a:rPr>
              <a:t>הרי היא טמאה באותו יום ובלילה שלאחריו</a:t>
            </a:r>
          </a:p>
          <a:p>
            <a:r>
              <a:rPr lang="he-IL" dirty="0" smtClean="0">
                <a:solidFill>
                  <a:srgbClr val="3F4044"/>
                </a:solidFill>
                <a:latin typeface="Helvetica Neue"/>
              </a:rPr>
              <a:t> וצריכה לשמור יום שלם (לילה והיום שלאחריו). </a:t>
            </a:r>
          </a:p>
        </p:txBody>
      </p:sp>
      <p:sp>
        <p:nvSpPr>
          <p:cNvPr id="32" name="סוגר מסולסל ימני 31"/>
          <p:cNvSpPr/>
          <p:nvPr/>
        </p:nvSpPr>
        <p:spPr>
          <a:xfrm rot="16200000" flipH="1">
            <a:off x="6046792" y="-2516543"/>
            <a:ext cx="415668" cy="11874747"/>
          </a:xfrm>
          <a:prstGeom prst="rightBrace">
            <a:avLst>
              <a:gd name="adj1" fmla="val 448755"/>
              <a:gd name="adj2" fmla="val 49425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TextBox 32"/>
          <p:cNvSpPr txBox="1"/>
          <p:nvPr/>
        </p:nvSpPr>
        <p:spPr>
          <a:xfrm>
            <a:off x="5214936" y="3753063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35" name="TextBox 34"/>
          <p:cNvSpPr txBox="1"/>
          <p:nvPr/>
        </p:nvSpPr>
        <p:spPr>
          <a:xfrm>
            <a:off x="1176550" y="2076988"/>
            <a:ext cx="10412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ימי נדה</a:t>
            </a:r>
            <a:endParaRPr lang="he-IL" dirty="0"/>
          </a:p>
        </p:txBody>
      </p:sp>
      <p:graphicFrame>
        <p:nvGraphicFramePr>
          <p:cNvPr id="36" name="טבלה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324040"/>
              </p:ext>
            </p:extLst>
          </p:nvPr>
        </p:nvGraphicFramePr>
        <p:xfrm>
          <a:off x="2603912" y="2040249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9721361" y="204327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38034" y="203269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228894" y="201557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36322" y="203100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27182" y="201557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710810" y="203269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79313" y="204024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4" name="טבלה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148227"/>
              </p:ext>
            </p:extLst>
          </p:nvPr>
        </p:nvGraphicFramePr>
        <p:xfrm>
          <a:off x="193242" y="2782990"/>
          <a:ext cx="12173436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53338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10926523" y="2830946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64738" y="2833421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23458" y="2816299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38118" y="2833421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721746" y="2816299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912606" y="2833421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990989" y="2840973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06920" y="2840973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73381" y="2810630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95685" y="2814954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07256" y="2798936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733976" y="2819240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979252" y="3082238"/>
            <a:ext cx="1258152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ראתה דם</a:t>
            </a:r>
            <a:endParaRPr lang="he-IL" dirty="0"/>
          </a:p>
        </p:txBody>
      </p:sp>
      <p:sp>
        <p:nvSpPr>
          <p:cNvPr id="59" name="מלבן 58"/>
          <p:cNvSpPr/>
          <p:nvPr/>
        </p:nvSpPr>
        <p:spPr>
          <a:xfrm>
            <a:off x="5193635" y="0"/>
            <a:ext cx="2058577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"/>
              </a:rPr>
              <a:t>זבה </a:t>
            </a:r>
            <a:r>
              <a:rPr lang="he-IL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"/>
              </a:rPr>
              <a:t>קטנה</a:t>
            </a:r>
          </a:p>
          <a:p>
            <a:pPr algn="ctr"/>
            <a:r>
              <a:rPr lang="he-IL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"/>
              </a:rPr>
              <a:t>שומרת יום כנגד יום</a:t>
            </a:r>
            <a:r>
              <a:rPr lang="he-IL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Helvetica Neue"/>
              </a:rPr>
              <a:t> </a:t>
            </a:r>
            <a:endParaRPr lang="he-IL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0" name="מלבן 59"/>
          <p:cNvSpPr/>
          <p:nvPr/>
        </p:nvSpPr>
        <p:spPr>
          <a:xfrm>
            <a:off x="2227835" y="4607651"/>
            <a:ext cx="83811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3F4044"/>
                </a:solidFill>
                <a:latin typeface="Helvetica Neue"/>
              </a:rPr>
              <a:t>אמנם יכולה לטבול כבר בבוקר של יום הטהרה , אלא שצריכה לחכות בלי ראיית דם עד הלילה.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536973" y="5087566"/>
            <a:ext cx="15303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יוצא מכלל זה</a:t>
            </a:r>
            <a:endParaRPr lang="he-IL" dirty="0"/>
          </a:p>
        </p:txBody>
      </p:sp>
      <p:sp>
        <p:nvSpPr>
          <p:cNvPr id="62" name="TextBox 61"/>
          <p:cNvSpPr txBox="1"/>
          <p:nvPr/>
        </p:nvSpPr>
        <p:spPr>
          <a:xfrm>
            <a:off x="2150133" y="5000017"/>
            <a:ext cx="6817807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אם ראתה ביום האחד עשרה של ימי הזיבה</a:t>
            </a:r>
          </a:p>
          <a:p>
            <a:r>
              <a:rPr lang="he-IL" dirty="0" smtClean="0"/>
              <a:t>ההלכה קובעת שבמקרה כזה אינה צריכה לשמור יום טהרה </a:t>
            </a:r>
            <a:r>
              <a:rPr lang="he-IL" dirty="0" err="1" smtClean="0"/>
              <a:t>למחרתו</a:t>
            </a:r>
            <a:endParaRPr lang="he-IL" dirty="0" smtClean="0"/>
          </a:p>
          <a:p>
            <a:r>
              <a:rPr lang="he-IL" dirty="0" smtClean="0"/>
              <a:t>משום שהיום השנים עשר (למחרת) איננו מימי הזיבה</a:t>
            </a:r>
          </a:p>
          <a:p>
            <a:r>
              <a:rPr lang="he-IL" dirty="0" smtClean="0"/>
              <a:t>דינה הוא: טובלת מיד במוצאי יום הראייה ומותרת לבעלה מן התורה (לדעת בית הלל  במשנה בנדה ע"ב א')</a:t>
            </a:r>
            <a:endParaRPr lang="he-IL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717B3-3F6A-4D60-8C51-3F937C0CCA2E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5</a:t>
            </a:fld>
            <a:endParaRPr lang="he-IL"/>
          </a:p>
        </p:txBody>
      </p:sp>
      <p:grpSp>
        <p:nvGrpSpPr>
          <p:cNvPr id="58" name="קבוצה 57"/>
          <p:cNvGrpSpPr/>
          <p:nvPr/>
        </p:nvGrpSpPr>
        <p:grpSpPr>
          <a:xfrm>
            <a:off x="775891" y="4956024"/>
            <a:ext cx="791740" cy="839233"/>
            <a:chOff x="700477" y="4956024"/>
            <a:chExt cx="791740" cy="839233"/>
          </a:xfrm>
        </p:grpSpPr>
        <p:sp>
          <p:nvSpPr>
            <p:cNvPr id="63" name="TextBox 62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991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75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1" presetClass="entr" presetSubtype="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250"/>
                            </p:stCondLst>
                            <p:childTnLst>
                              <p:par>
                                <p:cTn id="7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75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250"/>
                            </p:stCondLst>
                            <p:childTnLst>
                              <p:par>
                                <p:cTn id="8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500"/>
                            </p:stCondLst>
                            <p:childTnLst>
                              <p:par>
                                <p:cTn id="9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750"/>
                            </p:stCondLst>
                            <p:childTnLst>
                              <p:par>
                                <p:cTn id="9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5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250"/>
                            </p:stCondLst>
                            <p:childTnLst>
                              <p:par>
                                <p:cTn id="10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500"/>
                            </p:stCondLst>
                            <p:childTnLst>
                              <p:par>
                                <p:cTn id="10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250"/>
                            </p:stCondLst>
                            <p:childTnLst>
                              <p:par>
                                <p:cTn id="11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1250"/>
                            </p:stCondLst>
                            <p:childTnLst>
                              <p:par>
                                <p:cTn id="1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2" grpId="0" animBg="1"/>
      <p:bldP spid="33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49" grpId="1" animBg="1"/>
      <p:bldP spid="50" grpId="0" animBg="1"/>
      <p:bldP spid="50" grpId="1" animBg="1"/>
      <p:bldP spid="51" grpId="0" animBg="1"/>
      <p:bldP spid="52" grpId="0" animBg="1"/>
      <p:bldP spid="53" grpId="0" animBg="1"/>
      <p:bldP spid="54" grpId="0" animBg="1"/>
      <p:bldP spid="56" grpId="0" animBg="1"/>
      <p:bldP spid="57" grpId="0" animBg="1"/>
      <p:bldP spid="59" grpId="0" animBg="1"/>
      <p:bldP spid="60" grpId="0"/>
      <p:bldP spid="61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63055" y="340468"/>
            <a:ext cx="1575881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זבה גדולה</a:t>
            </a:r>
            <a:endParaRPr lang="he-IL" sz="2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93605" y="894466"/>
            <a:ext cx="67770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אם ראתה </a:t>
            </a:r>
            <a:r>
              <a:rPr lang="he-IL" dirty="0" err="1" smtClean="0"/>
              <a:t>האשה</a:t>
            </a:r>
            <a:r>
              <a:rPr lang="he-IL" dirty="0" smtClean="0"/>
              <a:t> דם במשך שלושה ימים רצופים בתוך אחד עשר ימי זיבה</a:t>
            </a:r>
            <a:endParaRPr lang="he-IL" dirty="0"/>
          </a:p>
        </p:txBody>
      </p:sp>
      <p:sp>
        <p:nvSpPr>
          <p:cNvPr id="8" name="סוגר מסולסל ימני 7"/>
          <p:cNvSpPr/>
          <p:nvPr/>
        </p:nvSpPr>
        <p:spPr>
          <a:xfrm rot="16200000" flipH="1">
            <a:off x="5940647" y="-3120898"/>
            <a:ext cx="415668" cy="11874747"/>
          </a:xfrm>
          <a:prstGeom prst="rightBrace">
            <a:avLst>
              <a:gd name="adj1" fmla="val 448755"/>
              <a:gd name="adj2" fmla="val 49425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5339811" y="3176531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1301425" y="1500456"/>
            <a:ext cx="10412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ימי נדה</a:t>
            </a:r>
            <a:endParaRPr lang="he-IL" dirty="0"/>
          </a:p>
        </p:txBody>
      </p:sp>
      <p:graphicFrame>
        <p:nvGraphicFramePr>
          <p:cNvPr id="11" name="טבלה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00128"/>
              </p:ext>
            </p:extLst>
          </p:nvPr>
        </p:nvGraphicFramePr>
        <p:xfrm>
          <a:off x="2728787" y="1463717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846236" y="146674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62909" y="145616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53769" y="143904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1197" y="1454468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52057" y="143904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35685" y="1456165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04188" y="146371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9" name="טבלה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352679"/>
              </p:ext>
            </p:extLst>
          </p:nvPr>
        </p:nvGraphicFramePr>
        <p:xfrm>
          <a:off x="87097" y="2178635"/>
          <a:ext cx="12173436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53338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0820378" y="2226591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8593" y="2229066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17313" y="2211944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31973" y="2229066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15601" y="2211944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806461" y="2229066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84844" y="2236618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00775" y="2236618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236" y="2206275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89540" y="2210599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01111" y="2194581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627831" y="2214885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21037" y="2477883"/>
            <a:ext cx="319887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ראתה דם שלושה ימים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5103385" y="5434739"/>
            <a:ext cx="28898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למחרת היום – היום השמיני – </a:t>
            </a:r>
            <a:endParaRPr lang="he-IL" dirty="0"/>
          </a:p>
        </p:txBody>
      </p:sp>
      <p:sp>
        <p:nvSpPr>
          <p:cNvPr id="34" name="מלבן 33"/>
          <p:cNvSpPr/>
          <p:nvPr/>
        </p:nvSpPr>
        <p:spPr>
          <a:xfrm>
            <a:off x="4124220" y="3623727"/>
            <a:ext cx="3765775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>
            <a:spAutoFit/>
          </a:bodyPr>
          <a:lstStyle/>
          <a:p>
            <a:r>
              <a:rPr lang="he-IL" dirty="0"/>
              <a:t>זו היא זבה גמורה </a:t>
            </a:r>
            <a:r>
              <a:rPr lang="he-IL" dirty="0" smtClean="0"/>
              <a:t>הנקראת </a:t>
            </a:r>
            <a:r>
              <a:rPr lang="he-IL" dirty="0"/>
              <a:t>"</a:t>
            </a:r>
            <a:r>
              <a:rPr lang="he-IL" b="1" dirty="0"/>
              <a:t>זבה גדולה</a:t>
            </a:r>
            <a:r>
              <a:rPr lang="he-IL" dirty="0"/>
              <a:t>"</a:t>
            </a:r>
          </a:p>
        </p:txBody>
      </p:sp>
      <p:graphicFrame>
        <p:nvGraphicFramePr>
          <p:cNvPr id="35" name="טבלה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941989"/>
              </p:ext>
            </p:extLst>
          </p:nvPr>
        </p:nvGraphicFramePr>
        <p:xfrm>
          <a:off x="2342682" y="459398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9460131" y="4597010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76804" y="4586431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67664" y="4569309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75092" y="4584734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65952" y="4569309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449580" y="4586431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18083" y="4593983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מלבן 42"/>
          <p:cNvSpPr/>
          <p:nvPr/>
        </p:nvSpPr>
        <p:spPr>
          <a:xfrm>
            <a:off x="3275741" y="4139333"/>
            <a:ext cx="5745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זבה גדולה לא </a:t>
            </a:r>
            <a:r>
              <a:rPr lang="he-IL" dirty="0" err="1" smtClean="0"/>
              <a:t>נטהרת</a:t>
            </a:r>
            <a:r>
              <a:rPr lang="he-IL" dirty="0" smtClean="0"/>
              <a:t> </a:t>
            </a:r>
            <a:r>
              <a:rPr lang="he-IL" dirty="0"/>
              <a:t>עד שתספור שבעה ימים רצופים ללא דם.</a:t>
            </a:r>
          </a:p>
        </p:txBody>
      </p:sp>
      <p:sp>
        <p:nvSpPr>
          <p:cNvPr id="44" name="מלבן 43"/>
          <p:cNvSpPr/>
          <p:nvPr/>
        </p:nvSpPr>
        <p:spPr>
          <a:xfrm>
            <a:off x="3776804" y="5015115"/>
            <a:ext cx="4982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אז טובלת ביום השביעי ומותרת לבעלה בצאת הכוכבים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25086" y="4593983"/>
            <a:ext cx="74310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46" name="מלבן 45"/>
          <p:cNvSpPr/>
          <p:nvPr/>
        </p:nvSpPr>
        <p:spPr>
          <a:xfrm>
            <a:off x="3776803" y="5871128"/>
            <a:ext cx="4837279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dirty="0"/>
              <a:t>חייבת להביא "קרבן זבה"</a:t>
            </a:r>
          </a:p>
          <a:p>
            <a:pPr algn="ctr"/>
            <a:r>
              <a:rPr lang="he-IL" dirty="0"/>
              <a:t>שמורכב משני עופות – אחד לעולה ואחד לחטאת</a:t>
            </a: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C6F74-6B78-4AAE-B37A-4E88B7C53EF4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6</a:t>
            </a:fld>
            <a:endParaRPr lang="he-IL"/>
          </a:p>
        </p:txBody>
      </p:sp>
      <p:grpSp>
        <p:nvGrpSpPr>
          <p:cNvPr id="47" name="קבוצה 46"/>
          <p:cNvGrpSpPr/>
          <p:nvPr/>
        </p:nvGrpSpPr>
        <p:grpSpPr>
          <a:xfrm>
            <a:off x="442127" y="5353539"/>
            <a:ext cx="791740" cy="839233"/>
            <a:chOff x="700477" y="4956024"/>
            <a:chExt cx="791740" cy="839233"/>
          </a:xfrm>
        </p:grpSpPr>
        <p:sp>
          <p:nvSpPr>
            <p:cNvPr id="48" name="TextBox 47"/>
            <p:cNvSpPr txBox="1"/>
            <p:nvPr/>
          </p:nvSpPr>
          <p:spPr>
            <a:xfrm>
              <a:off x="700477" y="4956024"/>
              <a:ext cx="791740" cy="279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נדה</a:t>
              </a:r>
              <a:endParaRPr lang="he-I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7961" y="5251660"/>
              <a:ext cx="774256" cy="27965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 זיבה</a:t>
              </a:r>
              <a:endParaRPr lang="he-I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17961" y="5533647"/>
              <a:ext cx="774256" cy="26161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11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ימים נקיים</a:t>
              </a:r>
              <a:endParaRPr lang="he-IL" sz="1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469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5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75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25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675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0"/>
                            </p:stCondLst>
                            <p:childTnLst>
                              <p:par>
                                <p:cTn id="9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25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0"/>
                            </p:stCondLst>
                            <p:childTnLst>
                              <p:par>
                                <p:cTn id="10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750"/>
                            </p:stCondLst>
                            <p:childTnLst>
                              <p:par>
                                <p:cTn id="10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5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250"/>
                            </p:stCondLst>
                            <p:childTnLst>
                              <p:par>
                                <p:cTn id="1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1250"/>
                            </p:stCondLst>
                            <p:childTnLst>
                              <p:par>
                                <p:cTn id="1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"/>
                            </p:stCondLst>
                            <p:childTnLst>
                              <p:par>
                                <p:cTn id="18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750"/>
                            </p:stCondLst>
                            <p:childTnLst>
                              <p:par>
                                <p:cTn id="19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500"/>
                            </p:stCondLst>
                            <p:childTnLst>
                              <p:par>
                                <p:cTn id="2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3750"/>
                            </p:stCondLst>
                            <p:childTnLst>
                              <p:par>
                                <p:cTn id="2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5750"/>
                            </p:stCondLst>
                            <p:childTnLst>
                              <p:par>
                                <p:cTn id="2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/>
      <p:bldP spid="44" grpId="0"/>
      <p:bldP spid="45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53702" y="3093396"/>
            <a:ext cx="9066178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 smtClean="0"/>
              <a:t>ימי זיבה </a:t>
            </a:r>
            <a:r>
              <a:rPr lang="he-IL" sz="2400" b="1" dirty="0" smtClean="0">
                <a:solidFill>
                  <a:schemeClr val="bg1"/>
                </a:solidFill>
              </a:rPr>
              <a:t>חמורים</a:t>
            </a:r>
            <a:r>
              <a:rPr lang="he-IL" sz="2000" b="1" dirty="0" smtClean="0"/>
              <a:t> מימי נדה </a:t>
            </a:r>
            <a:r>
              <a:rPr lang="he-IL" dirty="0" smtClean="0"/>
              <a:t>– </a:t>
            </a:r>
          </a:p>
          <a:p>
            <a:r>
              <a:rPr lang="he-IL" b="1" dirty="0" smtClean="0"/>
              <a:t>בימי </a:t>
            </a:r>
            <a:r>
              <a:rPr lang="he-IL" b="1" dirty="0"/>
              <a:t>זיבה </a:t>
            </a:r>
            <a:r>
              <a:rPr lang="he-IL" dirty="0" smtClean="0"/>
              <a:t>- אם תראה שלושה ימים (זבה גדולה), הרי היא טעונה  שבעה נקיים להיטהר וטעונה קרבן</a:t>
            </a:r>
          </a:p>
          <a:p>
            <a:r>
              <a:rPr lang="he-IL" b="1" dirty="0" smtClean="0"/>
              <a:t>בימי נדה </a:t>
            </a:r>
            <a:r>
              <a:rPr lang="he-IL" dirty="0" smtClean="0"/>
              <a:t>– אפילו שופעת דם כל שבעה ופסק ביום השביעי –טובלת וטהורה ולא צריכה להביא קרבן.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3478678" y="219032"/>
            <a:ext cx="4857420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he-IL" dirty="0"/>
              <a:t>נמצא, שלימי זיבה יש </a:t>
            </a:r>
            <a:r>
              <a:rPr lang="he-IL" sz="2000" b="1" dirty="0" err="1">
                <a:solidFill>
                  <a:schemeClr val="bg1"/>
                </a:solidFill>
              </a:rPr>
              <a:t>קולא</a:t>
            </a:r>
            <a:r>
              <a:rPr lang="he-IL" sz="2000" b="1" dirty="0">
                <a:solidFill>
                  <a:schemeClr val="bg1"/>
                </a:solidFill>
              </a:rPr>
              <a:t> </a:t>
            </a:r>
            <a:r>
              <a:rPr lang="he-IL" sz="2000" b="1" dirty="0" err="1">
                <a:solidFill>
                  <a:schemeClr val="bg1"/>
                </a:solidFill>
              </a:rPr>
              <a:t>וחומרא</a:t>
            </a:r>
            <a:r>
              <a:rPr lang="he-IL" sz="2000" b="1" dirty="0">
                <a:solidFill>
                  <a:schemeClr val="bg1"/>
                </a:solidFill>
              </a:rPr>
              <a:t> </a:t>
            </a:r>
            <a:r>
              <a:rPr lang="he-IL" dirty="0"/>
              <a:t>לעומת ימי נדה.</a:t>
            </a:r>
          </a:p>
        </p:txBody>
      </p:sp>
      <p:sp>
        <p:nvSpPr>
          <p:cNvPr id="5" name="מלבן 4"/>
          <p:cNvSpPr/>
          <p:nvPr/>
        </p:nvSpPr>
        <p:spPr>
          <a:xfrm>
            <a:off x="1566154" y="1363826"/>
            <a:ext cx="8472791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algn="ctr"/>
            <a:r>
              <a:rPr lang="he-IL" sz="2000" b="1" dirty="0"/>
              <a:t>ימי זיבה </a:t>
            </a:r>
            <a:r>
              <a:rPr lang="he-IL" sz="2400" b="1" dirty="0">
                <a:solidFill>
                  <a:schemeClr val="bg1"/>
                </a:solidFill>
              </a:rPr>
              <a:t>קלים</a:t>
            </a:r>
            <a:r>
              <a:rPr lang="he-IL" sz="2000" b="1" dirty="0"/>
              <a:t> מימי נדה </a:t>
            </a:r>
            <a:r>
              <a:rPr lang="he-IL" dirty="0"/>
              <a:t>– </a:t>
            </a:r>
            <a:endParaRPr lang="he-IL" dirty="0" smtClean="0"/>
          </a:p>
          <a:p>
            <a:r>
              <a:rPr lang="he-IL" b="1" dirty="0" smtClean="0"/>
              <a:t>בימי נדה </a:t>
            </a:r>
            <a:r>
              <a:rPr lang="he-IL" dirty="0" smtClean="0"/>
              <a:t>-   אם </a:t>
            </a:r>
            <a:r>
              <a:rPr lang="he-IL" dirty="0"/>
              <a:t>תראה דם אפילו </a:t>
            </a:r>
            <a:r>
              <a:rPr lang="he-IL" b="1" dirty="0"/>
              <a:t>פעם אחת </a:t>
            </a:r>
            <a:r>
              <a:rPr lang="he-IL" b="1" dirty="0" smtClean="0"/>
              <a:t> </a:t>
            </a:r>
            <a:r>
              <a:rPr lang="he-IL" dirty="0" smtClean="0"/>
              <a:t>טמאה </a:t>
            </a:r>
            <a:r>
              <a:rPr lang="he-IL" dirty="0"/>
              <a:t>שבעה </a:t>
            </a:r>
            <a:r>
              <a:rPr lang="he-IL" dirty="0" smtClean="0"/>
              <a:t>ימים</a:t>
            </a:r>
          </a:p>
          <a:p>
            <a:r>
              <a:rPr lang="he-IL" b="1" dirty="0" smtClean="0"/>
              <a:t>בימי זיבה </a:t>
            </a:r>
            <a:r>
              <a:rPr lang="he-IL" dirty="0" smtClean="0"/>
              <a:t>-  </a:t>
            </a:r>
            <a:r>
              <a:rPr lang="he-IL" dirty="0"/>
              <a:t>אם תראה דם בימי זיבה </a:t>
            </a:r>
            <a:r>
              <a:rPr lang="he-IL" b="1" dirty="0"/>
              <a:t>פעם אחת </a:t>
            </a:r>
            <a:r>
              <a:rPr lang="he-IL" dirty="0"/>
              <a:t>צריכה רק לשמור יום כנגד יום</a:t>
            </a:r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8261C-7CB9-478F-968B-F1CD6EC8FF41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037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6130344" y="259604"/>
            <a:ext cx="8628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smtClean="0"/>
              <a:t>פֶּ</a:t>
            </a:r>
            <a:r>
              <a:rPr lang="en-US" sz="2400" b="1" dirty="0" err="1" smtClean="0"/>
              <a:t>תַח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11235" y="866653"/>
            <a:ext cx="397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תחילת מחזור חדש של ימי נדה נקרא </a:t>
            </a:r>
            <a:r>
              <a:rPr lang="en-US" b="1" dirty="0" smtClean="0"/>
              <a:t>פֶּ</a:t>
            </a:r>
            <a:r>
              <a:rPr lang="en-US" b="1" dirty="0" err="1" smtClean="0"/>
              <a:t>תַח</a:t>
            </a:r>
            <a:r>
              <a:rPr lang="he-IL" dirty="0" smtClean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30123" y="1405648"/>
            <a:ext cx="6871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ממה שראינו עד כה, </a:t>
            </a:r>
          </a:p>
          <a:p>
            <a:r>
              <a:rPr lang="he-IL" dirty="0" smtClean="0"/>
              <a:t>בין </a:t>
            </a:r>
            <a:r>
              <a:rPr lang="en-US" b="1" dirty="0" smtClean="0"/>
              <a:t>פֶּ</a:t>
            </a:r>
            <a:r>
              <a:rPr lang="en-US" b="1" dirty="0" err="1" smtClean="0"/>
              <a:t>תַח</a:t>
            </a:r>
            <a:r>
              <a:rPr lang="he-IL" dirty="0" smtClean="0"/>
              <a:t>  אחד ל </a:t>
            </a:r>
            <a:r>
              <a:rPr lang="en-US" b="1" dirty="0" smtClean="0"/>
              <a:t>פֶּ</a:t>
            </a:r>
            <a:r>
              <a:rPr lang="en-US" b="1" dirty="0" err="1" smtClean="0"/>
              <a:t>תַח</a:t>
            </a:r>
            <a:r>
              <a:rPr lang="he-IL" b="1" dirty="0" smtClean="0"/>
              <a:t> </a:t>
            </a:r>
            <a:r>
              <a:rPr lang="he-IL" dirty="0" smtClean="0"/>
              <a:t>הבא אחריו יש </a:t>
            </a:r>
            <a:r>
              <a:rPr lang="he-IL" b="1" dirty="0" smtClean="0"/>
              <a:t>לפחות</a:t>
            </a:r>
            <a:r>
              <a:rPr lang="he-IL" dirty="0" smtClean="0"/>
              <a:t> 18 יום כולל הראייה הראשונה</a:t>
            </a:r>
            <a:endParaRPr lang="en-US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476667"/>
              </p:ext>
            </p:extLst>
          </p:nvPr>
        </p:nvGraphicFramePr>
        <p:xfrm>
          <a:off x="2106092" y="2395790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223541" y="2398817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40214" y="2388238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31074" y="237111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38502" y="238654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29362" y="2371116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12990" y="2388238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1493" y="239579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7" name="טבלה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230838"/>
              </p:ext>
            </p:extLst>
          </p:nvPr>
        </p:nvGraphicFramePr>
        <p:xfrm>
          <a:off x="124949" y="4014311"/>
          <a:ext cx="12010790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45945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45945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0695584" y="4062267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33799" y="4064742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92519" y="4047620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9861" y="4023831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90807" y="4047620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681667" y="4064742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60050" y="4072294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83523" y="4059047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4941" y="4006759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14304" y="4023831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סוגר מסולסל ימני 28"/>
          <p:cNvSpPr/>
          <p:nvPr/>
        </p:nvSpPr>
        <p:spPr>
          <a:xfrm rot="16200000">
            <a:off x="5866840" y="-2157019"/>
            <a:ext cx="452808" cy="11874747"/>
          </a:xfrm>
          <a:prstGeom prst="rightBrace">
            <a:avLst>
              <a:gd name="adj1" fmla="val 448755"/>
              <a:gd name="adj2" fmla="val 4900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TextBox 29"/>
          <p:cNvSpPr txBox="1"/>
          <p:nvPr/>
        </p:nvSpPr>
        <p:spPr>
          <a:xfrm>
            <a:off x="4569478" y="2965559"/>
            <a:ext cx="2903895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אחד עשר יום ימי זיבה</a:t>
            </a:r>
            <a:endParaRPr lang="he-IL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11503037" y="4050561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6214" y="2395790"/>
            <a:ext cx="13951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7 ימי נדה</a:t>
            </a:r>
            <a:endParaRPr lang="he-IL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3126158" y="4935855"/>
            <a:ext cx="64791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יתכן שיהיו יותר מ 18 יום בין </a:t>
            </a:r>
            <a:r>
              <a:rPr lang="en-US" b="1" dirty="0"/>
              <a:t>פֶּ֥</a:t>
            </a:r>
            <a:r>
              <a:rPr lang="en-US" b="1" dirty="0" err="1"/>
              <a:t>תַח</a:t>
            </a:r>
            <a:r>
              <a:rPr lang="he-IL" dirty="0" smtClean="0"/>
              <a:t> ל </a:t>
            </a:r>
            <a:r>
              <a:rPr lang="en-US" b="1" dirty="0" smtClean="0"/>
              <a:t>פֶּ֥</a:t>
            </a:r>
            <a:r>
              <a:rPr lang="en-US" b="1" dirty="0" err="1" smtClean="0"/>
              <a:t>תַח</a:t>
            </a:r>
            <a:r>
              <a:rPr lang="he-IL" b="1" dirty="0" smtClean="0"/>
              <a:t> </a:t>
            </a:r>
            <a:endParaRPr lang="he-IL" dirty="0" smtClean="0"/>
          </a:p>
          <a:p>
            <a:pPr algn="ctr"/>
            <a:r>
              <a:rPr lang="he-IL" dirty="0" smtClean="0"/>
              <a:t>כי ימי הנדה אינם מתחילים עד שתחזור ותראה </a:t>
            </a:r>
            <a:r>
              <a:rPr lang="he-IL" b="1" dirty="0" smtClean="0">
                <a:solidFill>
                  <a:schemeClr val="accent2">
                    <a:lumMod val="50000"/>
                  </a:schemeClr>
                </a:solidFill>
              </a:rPr>
              <a:t>דם</a:t>
            </a:r>
            <a:r>
              <a:rPr lang="he-IL" dirty="0" smtClean="0"/>
              <a:t> </a:t>
            </a:r>
            <a:r>
              <a:rPr lang="he-IL" sz="2000" b="1" dirty="0" smtClean="0"/>
              <a:t>לאחר 11 </a:t>
            </a:r>
            <a:r>
              <a:rPr lang="he-IL" dirty="0" smtClean="0"/>
              <a:t>ימי זיבה</a:t>
            </a:r>
          </a:p>
          <a:p>
            <a:pPr algn="ctr"/>
            <a:r>
              <a:rPr lang="he-IL" dirty="0" smtClean="0"/>
              <a:t>יוצא שאם לא תראה </a:t>
            </a:r>
            <a:r>
              <a:rPr lang="he-IL" b="1" dirty="0" smtClean="0">
                <a:solidFill>
                  <a:schemeClr val="accent2">
                    <a:lumMod val="50000"/>
                  </a:schemeClr>
                </a:solidFill>
              </a:rPr>
              <a:t>דם</a:t>
            </a:r>
            <a:r>
              <a:rPr lang="he-IL" dirty="0" smtClean="0"/>
              <a:t>  עד זמן מסוים לאחר ימי הזיבה, </a:t>
            </a:r>
          </a:p>
          <a:p>
            <a:pPr algn="ctr"/>
            <a:r>
              <a:rPr lang="he-IL" dirty="0" smtClean="0"/>
              <a:t>יהיה הפסק של יותר מ 18 יום בין </a:t>
            </a:r>
            <a:r>
              <a:rPr lang="en-US" b="1" dirty="0"/>
              <a:t>פֶּ֥</a:t>
            </a:r>
            <a:r>
              <a:rPr lang="en-US" b="1" dirty="0" err="1"/>
              <a:t>תַח</a:t>
            </a:r>
            <a:r>
              <a:rPr lang="he-IL" dirty="0" smtClean="0"/>
              <a:t>  נדה הקודם ל </a:t>
            </a:r>
            <a:r>
              <a:rPr lang="en-US" b="1" dirty="0"/>
              <a:t>פֶּ֥</a:t>
            </a:r>
            <a:r>
              <a:rPr lang="en-US" b="1" dirty="0" err="1"/>
              <a:t>תַח</a:t>
            </a:r>
            <a:r>
              <a:rPr lang="he-IL" dirty="0" smtClean="0"/>
              <a:t> נדה הזה. </a:t>
            </a:r>
            <a:endParaRPr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5477-8BE6-475D-B5C2-ABEB820FD7F1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izakrossler@gmail.com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31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5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750"/>
                            </p:stCondLst>
                            <p:childTnLst>
                              <p:par>
                                <p:cTn id="5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250"/>
                            </p:stCondLst>
                            <p:childTnLst>
                              <p:par>
                                <p:cTn id="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750"/>
                            </p:stCondLst>
                            <p:childTnLst>
                              <p:par>
                                <p:cTn id="8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500"/>
                            </p:stCondLst>
                            <p:childTnLst>
                              <p:par>
                                <p:cTn id="9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750"/>
                            </p:stCondLst>
                            <p:childTnLst>
                              <p:par>
                                <p:cTn id="9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000"/>
                            </p:stCondLst>
                            <p:childTnLst>
                              <p:par>
                                <p:cTn id="10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250"/>
                            </p:stCondLst>
                            <p:childTnLst>
                              <p:par>
                                <p:cTn id="10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6500"/>
                            </p:stCondLst>
                            <p:childTnLst>
                              <p:par>
                                <p:cTn id="1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750"/>
                            </p:stCondLst>
                            <p:childTnLst>
                              <p:par>
                                <p:cTn id="1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5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250"/>
                            </p:stCondLst>
                            <p:childTnLst>
                              <p:par>
                                <p:cTn id="1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750"/>
                            </p:stCondLst>
                            <p:childTnLst>
                              <p:par>
                                <p:cTn id="1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34365" y="742817"/>
            <a:ext cx="858931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/>
              <a:t>כלל נוסף</a:t>
            </a:r>
            <a:r>
              <a:rPr lang="he-IL" dirty="0" smtClean="0"/>
              <a:t>:</a:t>
            </a:r>
          </a:p>
          <a:p>
            <a:r>
              <a:rPr lang="he-IL" dirty="0" smtClean="0"/>
              <a:t> אין "זבה גדולה" נעשית נדה עד שתספור שבעה נקיים ותחזור ותראה דם לאחר 11 ימי זיבה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0394" y="1605462"/>
            <a:ext cx="9010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לפי כלל זה – </a:t>
            </a:r>
          </a:p>
          <a:p>
            <a:r>
              <a:rPr lang="he-IL" dirty="0" smtClean="0"/>
              <a:t>אם ראתה דם שלושה ימים רצופים במשך ימי הזיבה, והמשיכה לראות לסירוגין עד לאחר 11 ימי זיבה </a:t>
            </a:r>
          </a:p>
          <a:p>
            <a:r>
              <a:rPr lang="he-IL" dirty="0" smtClean="0"/>
              <a:t>מבלי שהיה לה הפסק של שבעה ימים ללא דם, </a:t>
            </a:r>
          </a:p>
          <a:p>
            <a:r>
              <a:rPr lang="he-IL" dirty="0" smtClean="0"/>
              <a:t>הרי היא עדיין "זבה" וגם אם נמשך הדבר חודש או שנה או </a:t>
            </a:r>
            <a:r>
              <a:rPr lang="he-IL" dirty="0" err="1" smtClean="0"/>
              <a:t>יןתר</a:t>
            </a:r>
            <a:r>
              <a:rPr lang="he-IL" dirty="0" smtClean="0"/>
              <a:t>.</a:t>
            </a:r>
          </a:p>
        </p:txBody>
      </p:sp>
      <p:sp>
        <p:nvSpPr>
          <p:cNvPr id="5" name="סוגר מסולסל ימני 4"/>
          <p:cNvSpPr/>
          <p:nvPr/>
        </p:nvSpPr>
        <p:spPr>
          <a:xfrm rot="16200000" flipH="1">
            <a:off x="5862401" y="-685751"/>
            <a:ext cx="415668" cy="11874747"/>
          </a:xfrm>
          <a:prstGeom prst="rightBrace">
            <a:avLst>
              <a:gd name="adj1" fmla="val 448755"/>
              <a:gd name="adj2" fmla="val 49425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5030545" y="5612739"/>
            <a:ext cx="1873490" cy="36933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אחד עשר ימי זיבה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992159" y="3694592"/>
            <a:ext cx="10412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ימי נדה</a:t>
            </a:r>
            <a:endParaRPr lang="he-IL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250444"/>
              </p:ext>
            </p:extLst>
          </p:nvPr>
        </p:nvGraphicFramePr>
        <p:xfrm>
          <a:off x="2419521" y="3657853"/>
          <a:ext cx="8128001" cy="37084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36970" y="3660880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3643" y="365030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6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4503" y="363317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5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51931" y="3648604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4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42791" y="3633179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3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26419" y="3650301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2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4922" y="3657853"/>
            <a:ext cx="743107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7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" name="טבלה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588598"/>
              </p:ext>
            </p:extLst>
          </p:nvPr>
        </p:nvGraphicFramePr>
        <p:xfrm>
          <a:off x="8851" y="4400594"/>
          <a:ext cx="12173436" cy="365760"/>
        </p:xfrm>
        <a:graphic>
          <a:graphicData uri="http://schemas.openxmlformats.org/drawingml/2006/table">
            <a:tbl>
              <a:tblPr rtl="1"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53338">
                  <a:extLst>
                    <a:ext uri="{9D8B030D-6E8A-4147-A177-3AD203B41FA5}">
                      <a16:colId xmlns:a16="http://schemas.microsoft.com/office/drawing/2014/main" val="222892480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59398562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22273725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46673556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0638727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0128552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01829201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459230699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9560583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65838073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322737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709452640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938717407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415222663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61775258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848182196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52313780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6937858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2389345595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3105058558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1531045031"/>
                    </a:ext>
                  </a:extLst>
                </a:gridCol>
                <a:gridCol w="553338">
                  <a:extLst>
                    <a:ext uri="{9D8B030D-6E8A-4147-A177-3AD203B41FA5}">
                      <a16:colId xmlns:a16="http://schemas.microsoft.com/office/drawing/2014/main" val="881450900"/>
                    </a:ext>
                  </a:extLst>
                </a:gridCol>
              </a:tblGrid>
              <a:tr h="350783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373712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0742132" y="4448550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80347" y="4451025"/>
            <a:ext cx="89440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 14 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39067" y="4433903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13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53727" y="4451025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12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37355" y="4433903"/>
            <a:ext cx="826539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11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728215" y="4451025"/>
            <a:ext cx="819307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10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06598" y="4458577"/>
            <a:ext cx="809428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15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22529" y="4458577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16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11010" y="4428234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19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11294" y="4432558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22865" y="4416540"/>
            <a:ext cx="840143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17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549585" y="4436844"/>
            <a:ext cx="612841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יום 8</a:t>
            </a:r>
            <a:endParaRPr lang="he-I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50711" y="4778490"/>
            <a:ext cx="319887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ראתה דם שלושה ימים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5967290" y="4778490"/>
            <a:ext cx="1487318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ראתה דם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2009880" y="4736011"/>
            <a:ext cx="1487318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ראתה דם</a:t>
            </a:r>
            <a:endParaRPr lang="he-IL" dirty="0"/>
          </a:p>
        </p:txBody>
      </p:sp>
      <p:sp>
        <p:nvSpPr>
          <p:cNvPr id="2" name="מלבן 1"/>
          <p:cNvSpPr/>
          <p:nvPr/>
        </p:nvSpPr>
        <p:spPr>
          <a:xfrm>
            <a:off x="2598750" y="2998569"/>
            <a:ext cx="7362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mtClean="0"/>
              <a:t>רק לאחר שתספור שבעה נקיים ואחריהם תראה שוב דם יחול "פתח נדתה" הבא</a:t>
            </a:r>
            <a:endParaRPr lang="en-US" sz="2000" b="1" dirty="0"/>
          </a:p>
        </p:txBody>
      </p:sp>
      <p:sp>
        <p:nvSpPr>
          <p:cNvPr id="33" name="מלבן 32"/>
          <p:cNvSpPr/>
          <p:nvPr/>
        </p:nvSpPr>
        <p:spPr>
          <a:xfrm>
            <a:off x="4593746" y="6361157"/>
            <a:ext cx="2454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 smtClean="0"/>
              <a:t>הסבר זה הוא ע"פ רש"י</a:t>
            </a:r>
            <a:endParaRPr lang="en-US" b="1" dirty="0"/>
          </a:p>
        </p:txBody>
      </p:sp>
      <p:sp>
        <p:nvSpPr>
          <p:cNvPr id="32" name="מציין מיקום של תאריך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2D82-70A1-4DD1-9231-D3C444DDB010}" type="datetime3">
              <a:rPr lang="he-IL" smtClean="0"/>
              <a:t>ט"ו כסלו תשפ"ד</a:t>
            </a:fld>
            <a:endParaRPr lang="he-IL"/>
          </a:p>
        </p:txBody>
      </p:sp>
      <p:sp>
        <p:nvSpPr>
          <p:cNvPr id="34" name="מציין מיקום של כותרת תחתונה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izakrossler@gmail.com</a:t>
            </a:r>
            <a:endParaRPr lang="he-IL" dirty="0"/>
          </a:p>
        </p:txBody>
      </p:sp>
      <p:sp>
        <p:nvSpPr>
          <p:cNvPr id="35" name="מציין מיקום של מספר שקופית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B394-21E4-4F92-8D9B-DED1827652D9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165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250"/>
                            </p:stCondLst>
                            <p:childTnLst>
                              <p:par>
                                <p:cTn id="5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75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25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500"/>
                            </p:stCondLst>
                            <p:childTnLst>
                              <p:par>
                                <p:cTn id="9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75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250"/>
                            </p:stCondLst>
                            <p:childTnLst>
                              <p:par>
                                <p:cTn id="10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500"/>
                            </p:stCondLst>
                            <p:childTnLst>
                              <p:par>
                                <p:cTn id="1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750"/>
                            </p:stCondLst>
                            <p:childTnLst>
                              <p:par>
                                <p:cTn id="1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7250"/>
                            </p:stCondLst>
                            <p:childTnLst>
                              <p:par>
                                <p:cTn id="1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7500"/>
                            </p:stCondLst>
                            <p:childTnLst>
                              <p:par>
                                <p:cTn id="1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7750"/>
                            </p:stCondLst>
                            <p:childTnLst>
                              <p:par>
                                <p:cTn id="13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8750"/>
                            </p:stCondLst>
                            <p:childTnLst>
                              <p:par>
                                <p:cTn id="1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750"/>
                            </p:stCondLst>
                            <p:childTnLst>
                              <p:par>
                                <p:cTn id="17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  <p:bldP spid="17" grpId="1" animBg="1"/>
      <p:bldP spid="18" grpId="0" animBg="1"/>
      <p:bldP spid="19" grpId="0" animBg="1"/>
      <p:bldP spid="19" grpId="1" animBg="1"/>
      <p:bldP spid="20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2" grpId="0"/>
      <p:bldP spid="33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4171</Words>
  <Application>Microsoft Office PowerPoint</Application>
  <PresentationFormat>מסך רחב</PresentationFormat>
  <Paragraphs>961</Paragraphs>
  <Slides>26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Helvetica Neue</vt:lpstr>
      <vt:lpstr>Times New Roman</vt:lpstr>
      <vt:lpstr>Wingdings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125</cp:revision>
  <dcterms:created xsi:type="dcterms:W3CDTF">2019-06-26T09:14:02Z</dcterms:created>
  <dcterms:modified xsi:type="dcterms:W3CDTF">2023-11-28T07:38:02Z</dcterms:modified>
</cp:coreProperties>
</file>