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9" r:id="rId2"/>
    <p:sldId id="265" r:id="rId3"/>
    <p:sldId id="260" r:id="rId4"/>
    <p:sldId id="258" r:id="rId5"/>
    <p:sldId id="256" r:id="rId6"/>
    <p:sldId id="261" r:id="rId7"/>
    <p:sldId id="262" r:id="rId8"/>
    <p:sldId id="263" r:id="rId9"/>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סגנון בהיר 3 - הדגשה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5" autoAdjust="0"/>
    <p:restoredTop sz="94660"/>
  </p:normalViewPr>
  <p:slideViewPr>
    <p:cSldViewPr snapToGrid="0">
      <p:cViewPr varScale="1">
        <p:scale>
          <a:sx n="83" d="100"/>
          <a:sy n="83" d="100"/>
        </p:scale>
        <p:origin x="254"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1524000" y="1122363"/>
            <a:ext cx="9144000" cy="2387600"/>
          </a:xfrm>
        </p:spPr>
        <p:txBody>
          <a:bodyPr anchor="b"/>
          <a:lstStyle>
            <a:lvl1pPr algn="ctr">
              <a:defRPr sz="6000"/>
            </a:lvl1p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DC8C4E08-D1AC-4D5A-98B8-6D5CE5A283ED}" type="datetimeFigureOut">
              <a:rPr lang="he-IL" smtClean="0"/>
              <a:t>ו'/שבט/תשפ"ד</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F3364CFD-2D0B-4E9B-B54F-0E2AB842E9A2}" type="slidenum">
              <a:rPr lang="he-IL" smtClean="0"/>
              <a:t>‹#›</a:t>
            </a:fld>
            <a:endParaRPr lang="he-IL"/>
          </a:p>
        </p:txBody>
      </p:sp>
    </p:spTree>
    <p:extLst>
      <p:ext uri="{BB962C8B-B14F-4D97-AF65-F5344CB8AC3E}">
        <p14:creationId xmlns:p14="http://schemas.microsoft.com/office/powerpoint/2010/main" val="26880908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DC8C4E08-D1AC-4D5A-98B8-6D5CE5A283ED}" type="datetimeFigureOut">
              <a:rPr lang="he-IL" smtClean="0"/>
              <a:t>ו'/שבט/תשפ"ד</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F3364CFD-2D0B-4E9B-B54F-0E2AB842E9A2}" type="slidenum">
              <a:rPr lang="he-IL" smtClean="0"/>
              <a:t>‹#›</a:t>
            </a:fld>
            <a:endParaRPr lang="he-IL"/>
          </a:p>
        </p:txBody>
      </p:sp>
    </p:spTree>
    <p:extLst>
      <p:ext uri="{BB962C8B-B14F-4D97-AF65-F5344CB8AC3E}">
        <p14:creationId xmlns:p14="http://schemas.microsoft.com/office/powerpoint/2010/main" val="4284155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8724900" y="365125"/>
            <a:ext cx="2628900" cy="5811838"/>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838200" y="365125"/>
            <a:ext cx="7734300" cy="5811838"/>
          </a:xfrm>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DC8C4E08-D1AC-4D5A-98B8-6D5CE5A283ED}" type="datetimeFigureOut">
              <a:rPr lang="he-IL" smtClean="0"/>
              <a:t>ו'/שבט/תשפ"ד</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F3364CFD-2D0B-4E9B-B54F-0E2AB842E9A2}" type="slidenum">
              <a:rPr lang="he-IL" smtClean="0"/>
              <a:t>‹#›</a:t>
            </a:fld>
            <a:endParaRPr lang="he-IL"/>
          </a:p>
        </p:txBody>
      </p:sp>
    </p:spTree>
    <p:extLst>
      <p:ext uri="{BB962C8B-B14F-4D97-AF65-F5344CB8AC3E}">
        <p14:creationId xmlns:p14="http://schemas.microsoft.com/office/powerpoint/2010/main" val="1532704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DC8C4E08-D1AC-4D5A-98B8-6D5CE5A283ED}" type="datetimeFigureOut">
              <a:rPr lang="he-IL" smtClean="0"/>
              <a:t>ו'/שבט/תשפ"ד</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F3364CFD-2D0B-4E9B-B54F-0E2AB842E9A2}" type="slidenum">
              <a:rPr lang="he-IL" smtClean="0"/>
              <a:t>‹#›</a:t>
            </a:fld>
            <a:endParaRPr lang="he-IL"/>
          </a:p>
        </p:txBody>
      </p:sp>
    </p:spTree>
    <p:extLst>
      <p:ext uri="{BB962C8B-B14F-4D97-AF65-F5344CB8AC3E}">
        <p14:creationId xmlns:p14="http://schemas.microsoft.com/office/powerpoint/2010/main" val="3062356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831850" y="1709738"/>
            <a:ext cx="10515600" cy="2852737"/>
          </a:xfrm>
        </p:spPr>
        <p:txBody>
          <a:bodyPr anchor="b"/>
          <a:lstStyle>
            <a:lvl1pPr>
              <a:defRPr sz="6000"/>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smtClean="0"/>
              <a:t>ערוך סגנונות טקסט של תבנית בסיס</a:t>
            </a:r>
          </a:p>
        </p:txBody>
      </p:sp>
      <p:sp>
        <p:nvSpPr>
          <p:cNvPr id="4" name="מציין מיקום של תאריך 3"/>
          <p:cNvSpPr>
            <a:spLocks noGrp="1"/>
          </p:cNvSpPr>
          <p:nvPr>
            <p:ph type="dt" sz="half" idx="10"/>
          </p:nvPr>
        </p:nvSpPr>
        <p:spPr/>
        <p:txBody>
          <a:bodyPr/>
          <a:lstStyle/>
          <a:p>
            <a:fld id="{DC8C4E08-D1AC-4D5A-98B8-6D5CE5A283ED}" type="datetimeFigureOut">
              <a:rPr lang="he-IL" smtClean="0"/>
              <a:t>ו'/שבט/תשפ"ד</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F3364CFD-2D0B-4E9B-B54F-0E2AB842E9A2}" type="slidenum">
              <a:rPr lang="he-IL" smtClean="0"/>
              <a:t>‹#›</a:t>
            </a:fld>
            <a:endParaRPr lang="he-IL"/>
          </a:p>
        </p:txBody>
      </p:sp>
    </p:spTree>
    <p:extLst>
      <p:ext uri="{BB962C8B-B14F-4D97-AF65-F5344CB8AC3E}">
        <p14:creationId xmlns:p14="http://schemas.microsoft.com/office/powerpoint/2010/main" val="4247152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838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6172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DC8C4E08-D1AC-4D5A-98B8-6D5CE5A283ED}" type="datetimeFigureOut">
              <a:rPr lang="he-IL" smtClean="0"/>
              <a:t>ו'/שבט/תשפ"ד</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F3364CFD-2D0B-4E9B-B54F-0E2AB842E9A2}" type="slidenum">
              <a:rPr lang="he-IL" smtClean="0"/>
              <a:t>‹#›</a:t>
            </a:fld>
            <a:endParaRPr lang="he-IL"/>
          </a:p>
        </p:txBody>
      </p:sp>
    </p:spTree>
    <p:extLst>
      <p:ext uri="{BB962C8B-B14F-4D97-AF65-F5344CB8AC3E}">
        <p14:creationId xmlns:p14="http://schemas.microsoft.com/office/powerpoint/2010/main" val="1185285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365125"/>
            <a:ext cx="10515600" cy="1325563"/>
          </a:xfr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4" name="מציין מיקום תוכן 3"/>
          <p:cNvSpPr>
            <a:spLocks noGrp="1"/>
          </p:cNvSpPr>
          <p:nvPr>
            <p:ph sz="half" idx="2"/>
          </p:nvPr>
        </p:nvSpPr>
        <p:spPr>
          <a:xfrm>
            <a:off x="839788" y="2505075"/>
            <a:ext cx="5157787"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6" name="מציין מיקום תוכן 5"/>
          <p:cNvSpPr>
            <a:spLocks noGrp="1"/>
          </p:cNvSpPr>
          <p:nvPr>
            <p:ph sz="quarter" idx="4"/>
          </p:nvPr>
        </p:nvSpPr>
        <p:spPr>
          <a:xfrm>
            <a:off x="6172200" y="2505075"/>
            <a:ext cx="5183188"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DC8C4E08-D1AC-4D5A-98B8-6D5CE5A283ED}" type="datetimeFigureOut">
              <a:rPr lang="he-IL" smtClean="0"/>
              <a:t>ו'/שבט/תשפ"ד</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F3364CFD-2D0B-4E9B-B54F-0E2AB842E9A2}" type="slidenum">
              <a:rPr lang="he-IL" smtClean="0"/>
              <a:t>‹#›</a:t>
            </a:fld>
            <a:endParaRPr lang="he-IL"/>
          </a:p>
        </p:txBody>
      </p:sp>
    </p:spTree>
    <p:extLst>
      <p:ext uri="{BB962C8B-B14F-4D97-AF65-F5344CB8AC3E}">
        <p14:creationId xmlns:p14="http://schemas.microsoft.com/office/powerpoint/2010/main" val="1582422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DC8C4E08-D1AC-4D5A-98B8-6D5CE5A283ED}" type="datetimeFigureOut">
              <a:rPr lang="he-IL" smtClean="0"/>
              <a:t>ו'/שבט/תשפ"ד</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F3364CFD-2D0B-4E9B-B54F-0E2AB842E9A2}" type="slidenum">
              <a:rPr lang="he-IL" smtClean="0"/>
              <a:t>‹#›</a:t>
            </a:fld>
            <a:endParaRPr lang="he-IL"/>
          </a:p>
        </p:txBody>
      </p:sp>
    </p:spTree>
    <p:extLst>
      <p:ext uri="{BB962C8B-B14F-4D97-AF65-F5344CB8AC3E}">
        <p14:creationId xmlns:p14="http://schemas.microsoft.com/office/powerpoint/2010/main" val="2886816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DC8C4E08-D1AC-4D5A-98B8-6D5CE5A283ED}" type="datetimeFigureOut">
              <a:rPr lang="he-IL" smtClean="0"/>
              <a:t>ו'/שבט/תשפ"ד</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F3364CFD-2D0B-4E9B-B54F-0E2AB842E9A2}" type="slidenum">
              <a:rPr lang="he-IL" smtClean="0"/>
              <a:t>‹#›</a:t>
            </a:fld>
            <a:endParaRPr lang="he-IL"/>
          </a:p>
        </p:txBody>
      </p:sp>
    </p:spTree>
    <p:extLst>
      <p:ext uri="{BB962C8B-B14F-4D97-AF65-F5344CB8AC3E}">
        <p14:creationId xmlns:p14="http://schemas.microsoft.com/office/powerpoint/2010/main" val="1799830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DC8C4E08-D1AC-4D5A-98B8-6D5CE5A283ED}" type="datetimeFigureOut">
              <a:rPr lang="he-IL" smtClean="0"/>
              <a:t>ו'/שבט/תשפ"ד</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F3364CFD-2D0B-4E9B-B54F-0E2AB842E9A2}" type="slidenum">
              <a:rPr lang="he-IL" smtClean="0"/>
              <a:t>‹#›</a:t>
            </a:fld>
            <a:endParaRPr lang="he-IL"/>
          </a:p>
        </p:txBody>
      </p:sp>
    </p:spTree>
    <p:extLst>
      <p:ext uri="{BB962C8B-B14F-4D97-AF65-F5344CB8AC3E}">
        <p14:creationId xmlns:p14="http://schemas.microsoft.com/office/powerpoint/2010/main" val="3546726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DC8C4E08-D1AC-4D5A-98B8-6D5CE5A283ED}" type="datetimeFigureOut">
              <a:rPr lang="he-IL" smtClean="0"/>
              <a:t>ו'/שבט/תשפ"ד</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F3364CFD-2D0B-4E9B-B54F-0E2AB842E9A2}" type="slidenum">
              <a:rPr lang="he-IL" smtClean="0"/>
              <a:t>‹#›</a:t>
            </a:fld>
            <a:endParaRPr lang="he-IL"/>
          </a:p>
        </p:txBody>
      </p:sp>
    </p:spTree>
    <p:extLst>
      <p:ext uri="{BB962C8B-B14F-4D97-AF65-F5344CB8AC3E}">
        <p14:creationId xmlns:p14="http://schemas.microsoft.com/office/powerpoint/2010/main" val="785664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C8C4E08-D1AC-4D5A-98B8-6D5CE5A283ED}" type="datetimeFigureOut">
              <a:rPr lang="he-IL" smtClean="0"/>
              <a:t>ו'/שבט/תשפ"ד</a:t>
            </a:fld>
            <a:endParaRPr lang="he-IL"/>
          </a:p>
        </p:txBody>
      </p:sp>
      <p:sp>
        <p:nvSpPr>
          <p:cNvPr id="5" name="מציין מיקום של כותרת תחתונה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F3364CFD-2D0B-4E9B-B54F-0E2AB842E9A2}" type="slidenum">
              <a:rPr lang="he-IL" smtClean="0"/>
              <a:t>‹#›</a:t>
            </a:fld>
            <a:endParaRPr lang="he-IL"/>
          </a:p>
        </p:txBody>
      </p:sp>
    </p:spTree>
    <p:extLst>
      <p:ext uri="{BB962C8B-B14F-4D97-AF65-F5344CB8AC3E}">
        <p14:creationId xmlns:p14="http://schemas.microsoft.com/office/powerpoint/2010/main" val="15116368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izakrossler@gmail.com"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20655" y="1219199"/>
            <a:ext cx="4784436" cy="707886"/>
          </a:xfrm>
          <a:prstGeom prst="rect">
            <a:avLst/>
          </a:prstGeom>
          <a:noFill/>
        </p:spPr>
        <p:txBody>
          <a:bodyPr wrap="square" rtlCol="1">
            <a:spAutoFit/>
          </a:bodyPr>
          <a:lstStyle/>
          <a:p>
            <a:r>
              <a:rPr lang="he-IL" sz="4000" dirty="0" smtClean="0"/>
              <a:t>הקדמה למסכת ערכין</a:t>
            </a:r>
            <a:endParaRPr lang="he-IL" sz="4000" dirty="0"/>
          </a:p>
        </p:txBody>
      </p:sp>
      <p:sp>
        <p:nvSpPr>
          <p:cNvPr id="4" name="כותרת משנה 2"/>
          <p:cNvSpPr txBox="1">
            <a:spLocks/>
          </p:cNvSpPr>
          <p:nvPr/>
        </p:nvSpPr>
        <p:spPr>
          <a:xfrm>
            <a:off x="1496290" y="2784619"/>
            <a:ext cx="9144000" cy="1655762"/>
          </a:xfrm>
          <a:prstGeom prst="rect">
            <a:avLst/>
          </a:prstGeom>
        </p:spPr>
        <p:txBody>
          <a:bodyPr vert="horz" lIns="91440" tIns="45720" rIns="91440" bIns="45720" rtlCol="1">
            <a:normAutofit/>
          </a:bodyPr>
          <a:lstStyle>
            <a:lvl1pPr marL="0" indent="0" algn="ctr" defTabSz="914400" rtl="1"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1"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1"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he-IL" dirty="0" smtClean="0"/>
              <a:t>יצחק רסלר</a:t>
            </a:r>
          </a:p>
          <a:p>
            <a:r>
              <a:rPr lang="en-US" dirty="0" smtClean="0">
                <a:hlinkClick r:id="rId2"/>
              </a:rPr>
              <a:t>izakrossler@gmail.com</a:t>
            </a:r>
            <a:endParaRPr lang="he-IL" dirty="0" smtClean="0"/>
          </a:p>
          <a:p>
            <a:endParaRPr lang="he-IL" dirty="0"/>
          </a:p>
        </p:txBody>
      </p:sp>
      <p:sp>
        <p:nvSpPr>
          <p:cNvPr id="5" name="TextBox 4"/>
          <p:cNvSpPr txBox="1"/>
          <p:nvPr/>
        </p:nvSpPr>
        <p:spPr>
          <a:xfrm>
            <a:off x="5329381" y="5394036"/>
            <a:ext cx="3011055" cy="646331"/>
          </a:xfrm>
          <a:prstGeom prst="rect">
            <a:avLst/>
          </a:prstGeom>
          <a:noFill/>
          <a:ln w="28575">
            <a:solidFill>
              <a:schemeClr val="tx1"/>
            </a:solidFill>
          </a:ln>
        </p:spPr>
        <p:txBody>
          <a:bodyPr wrap="square" rtlCol="1">
            <a:spAutoFit/>
          </a:bodyPr>
          <a:lstStyle/>
          <a:p>
            <a:r>
              <a:rPr lang="he-IL" dirty="0" err="1" smtClean="0"/>
              <a:t>לע"נ</a:t>
            </a:r>
            <a:r>
              <a:rPr lang="he-IL" dirty="0" smtClean="0"/>
              <a:t> סמ"ר  דביר חיים רסלר </a:t>
            </a:r>
          </a:p>
          <a:p>
            <a:r>
              <a:rPr lang="he-IL" dirty="0" smtClean="0"/>
              <a:t>נפל בשמחת תורה תשפ"ד הי"ד</a:t>
            </a:r>
            <a:endParaRPr lang="he-IL" dirty="0"/>
          </a:p>
        </p:txBody>
      </p:sp>
      <p:pic>
        <p:nvPicPr>
          <p:cNvPr id="6" name="תמונה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22254" y="4629619"/>
            <a:ext cx="1607127" cy="1607127"/>
          </a:xfrm>
          <a:prstGeom prst="rect">
            <a:avLst/>
          </a:prstGeom>
        </p:spPr>
      </p:pic>
    </p:spTree>
    <p:extLst>
      <p:ext uri="{BB962C8B-B14F-4D97-AF65-F5344CB8AC3E}">
        <p14:creationId xmlns:p14="http://schemas.microsoft.com/office/powerpoint/2010/main" val="24173768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1995055" y="991214"/>
            <a:ext cx="9531926" cy="2308324"/>
          </a:xfrm>
          <a:prstGeom prst="rect">
            <a:avLst/>
          </a:prstGeom>
        </p:spPr>
        <p:txBody>
          <a:bodyPr wrap="square">
            <a:spAutoFit/>
          </a:bodyPr>
          <a:lstStyle/>
          <a:p>
            <a:r>
              <a:rPr lang="he-IL" dirty="0" err="1"/>
              <a:t>רש"ר</a:t>
            </a:r>
            <a:r>
              <a:rPr lang="he-IL" dirty="0"/>
              <a:t> הירש ויקרא פרק </a:t>
            </a:r>
            <a:r>
              <a:rPr lang="he-IL" dirty="0" err="1"/>
              <a:t>כז</a:t>
            </a:r>
            <a:endParaRPr lang="he-IL" dirty="0"/>
          </a:p>
          <a:p>
            <a:r>
              <a:rPr lang="he-IL" dirty="0"/>
              <a:t>ספר ויקרא מורה לנו את חובתנו כלפי מקדש התורה: עלינו לסמל בקרבן ולהגשים במעשה את קידוש חיי הפרט </a:t>
            </a:r>
            <a:r>
              <a:rPr lang="he-IL" dirty="0" smtClean="0"/>
              <a:t>והכלל ...</a:t>
            </a:r>
          </a:p>
          <a:p>
            <a:r>
              <a:rPr lang="he-IL" dirty="0" smtClean="0"/>
              <a:t>כפרק </a:t>
            </a:r>
            <a:r>
              <a:rPr lang="he-IL" dirty="0"/>
              <a:t>סיום נוסף כאן פרק על מתנות נדבה למקדש: אדם רואה צורך או הוגה משאלה לתת למקדש חפץ או ערכו, ועל - ידי כך הוא מבקש לבטא את עניינו המיוחד במקדש, או רצונו לבטא את היחס המיוחד, הקיים - לפי תפיסתו - בין החפץ למקדש. </a:t>
            </a:r>
            <a:endParaRPr lang="he-IL" dirty="0" smtClean="0"/>
          </a:p>
          <a:p>
            <a:r>
              <a:rPr lang="he-IL" b="1" dirty="0" smtClean="0"/>
              <a:t>אותן </a:t>
            </a:r>
            <a:r>
              <a:rPr lang="he-IL" b="1" dirty="0"/>
              <a:t>נדבות מקדש קרויות כאן הפלאת נדר </a:t>
            </a:r>
            <a:r>
              <a:rPr lang="he-IL" dirty="0"/>
              <a:t>("כי </a:t>
            </a:r>
            <a:r>
              <a:rPr lang="he-IL" dirty="0" err="1"/>
              <a:t>יפלא</a:t>
            </a:r>
            <a:r>
              <a:rPr lang="he-IL" dirty="0"/>
              <a:t> נדר"); </a:t>
            </a:r>
            <a:endParaRPr lang="he-IL" dirty="0" smtClean="0"/>
          </a:p>
          <a:p>
            <a:r>
              <a:rPr lang="he-IL" dirty="0" smtClean="0"/>
              <a:t>אין </a:t>
            </a:r>
            <a:r>
              <a:rPr lang="he-IL" dirty="0"/>
              <a:t>הן דרושות על - פי דין, ואין הן נובעות מדרישות הדין, אלא הן נובעות מרחשי לב סובייקטיביים בהחלט. </a:t>
            </a:r>
          </a:p>
        </p:txBody>
      </p:sp>
      <p:sp>
        <p:nvSpPr>
          <p:cNvPr id="3" name="TextBox 2"/>
          <p:cNvSpPr txBox="1"/>
          <p:nvPr/>
        </p:nvSpPr>
        <p:spPr>
          <a:xfrm>
            <a:off x="766618" y="3842327"/>
            <a:ext cx="10935854" cy="2346036"/>
          </a:xfrm>
          <a:prstGeom prst="rect">
            <a:avLst/>
          </a:prstGeom>
          <a:noFill/>
        </p:spPr>
        <p:txBody>
          <a:bodyPr wrap="square" rtlCol="1">
            <a:spAutoFit/>
          </a:bodyPr>
          <a:lstStyle/>
          <a:p>
            <a:r>
              <a:rPr lang="he-IL" dirty="0" smtClean="0"/>
              <a:t>אברבנאל</a:t>
            </a:r>
          </a:p>
          <a:p>
            <a:r>
              <a:rPr lang="he-IL" dirty="0" smtClean="0"/>
              <a:t>... ופ' "כי יפליא נדר" שיפרש בעת צרתו הרי עלי ערך ונדר פדיון נפשי, או נדר ערך בני או בתי או אחד מקרוביו,</a:t>
            </a:r>
          </a:p>
          <a:p>
            <a:r>
              <a:rPr lang="he-IL" dirty="0" smtClean="0"/>
              <a:t>והוא מלשון לפלא נדר או נדבה</a:t>
            </a:r>
          </a:p>
          <a:p>
            <a:r>
              <a:rPr lang="he-IL" dirty="0" smtClean="0"/>
              <a:t>והנה בנדרים אשר כאלה לא רצתה התורה שהכהן יעריך את נפשות בני האדם כאילו הם סוס או חמור, כי אולי אחד נודר בן חכם ואם יעריכנו הכהן כל אשר לאיש </a:t>
            </a:r>
            <a:r>
              <a:rPr lang="he-IL" dirty="0" err="1" smtClean="0"/>
              <a:t>יתן</a:t>
            </a:r>
            <a:r>
              <a:rPr lang="he-IL" dirty="0" smtClean="0"/>
              <a:t> בעד נפשו, גם שלא היה ראוי שיעריכו בני ישראל בערך העבדים למה שווה כל אחד מהם לעבוד ולמשא, כי יהיה זה גנאי וחרפה רצופה לאיש אשר לו נפש יקרה וגם שימשך מזה קנאת איש מרעהו.</a:t>
            </a:r>
          </a:p>
          <a:p>
            <a:r>
              <a:rPr lang="he-IL" dirty="0" err="1" smtClean="0"/>
              <a:t>שבהיות</a:t>
            </a:r>
            <a:r>
              <a:rPr lang="he-IL" dirty="0" smtClean="0"/>
              <a:t> הכהן מעריך אדם אחד לפי שכלו ואחר משנותיו יעריך דבר מועט ותכבד האחד יותר מדי.</a:t>
            </a:r>
          </a:p>
          <a:p>
            <a:r>
              <a:rPr lang="he-IL" dirty="0" smtClean="0"/>
              <a:t>וכדי להסיר כל מכשלות האלה ביארה התורה כמה ייתן הנודר על נפש אחת, עני או עשיר, חכם או שכל.</a:t>
            </a:r>
            <a:endParaRPr lang="he-IL" dirty="0"/>
          </a:p>
        </p:txBody>
      </p:sp>
    </p:spTree>
    <p:extLst>
      <p:ext uri="{BB962C8B-B14F-4D97-AF65-F5344CB8AC3E}">
        <p14:creationId xmlns:p14="http://schemas.microsoft.com/office/powerpoint/2010/main" val="1370296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25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right)">
                                      <p:cBhvr>
                                        <p:cTn id="7" dur="500"/>
                                        <p:tgtEl>
                                          <p:spTgt spid="2">
                                            <p:txEl>
                                              <p:pRg st="0" end="0"/>
                                            </p:txEl>
                                          </p:spTgt>
                                        </p:tgtEl>
                                      </p:cBhvr>
                                    </p:animEffect>
                                  </p:childTnLst>
                                </p:cTn>
                              </p:par>
                              <p:par>
                                <p:cTn id="8" presetID="22" presetClass="entr" presetSubtype="2" fill="hold" nodeType="withEffect">
                                  <p:stCondLst>
                                    <p:cond delay="25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wipe(right)">
                                      <p:cBhvr>
                                        <p:cTn id="10" dur="500"/>
                                        <p:tgtEl>
                                          <p:spTgt spid="2">
                                            <p:txEl>
                                              <p:pRg st="1" end="1"/>
                                            </p:txEl>
                                          </p:spTgt>
                                        </p:tgtEl>
                                      </p:cBhvr>
                                    </p:animEffect>
                                  </p:childTnLst>
                                </p:cTn>
                              </p:par>
                            </p:childTnLst>
                          </p:cTn>
                        </p:par>
                        <p:par>
                          <p:cTn id="11" fill="hold">
                            <p:stCondLst>
                              <p:cond delay="750"/>
                            </p:stCondLst>
                            <p:childTnLst>
                              <p:par>
                                <p:cTn id="12" presetID="22" presetClass="entr" presetSubtype="2" fill="hold" nodeType="afterEffect">
                                  <p:stCondLst>
                                    <p:cond delay="275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wipe(right)">
                                      <p:cBhvr>
                                        <p:cTn id="14" dur="500"/>
                                        <p:tgtEl>
                                          <p:spTgt spid="2">
                                            <p:txEl>
                                              <p:pRg st="2" end="2"/>
                                            </p:txEl>
                                          </p:spTgt>
                                        </p:tgtEl>
                                      </p:cBhvr>
                                    </p:animEffect>
                                  </p:childTnLst>
                                </p:cTn>
                              </p:par>
                            </p:childTnLst>
                          </p:cTn>
                        </p:par>
                        <p:par>
                          <p:cTn id="15" fill="hold">
                            <p:stCondLst>
                              <p:cond delay="4000"/>
                            </p:stCondLst>
                            <p:childTnLst>
                              <p:par>
                                <p:cTn id="16" presetID="22" presetClass="entr" presetSubtype="2" fill="hold" nodeType="afterEffect">
                                  <p:stCondLst>
                                    <p:cond delay="3000"/>
                                  </p:stCondLst>
                                  <p:childTnLst>
                                    <p:set>
                                      <p:cBhvr>
                                        <p:cTn id="17" dur="1" fill="hold">
                                          <p:stCondLst>
                                            <p:cond delay="0"/>
                                          </p:stCondLst>
                                        </p:cTn>
                                        <p:tgtEl>
                                          <p:spTgt spid="2">
                                            <p:txEl>
                                              <p:pRg st="3" end="3"/>
                                            </p:txEl>
                                          </p:spTgt>
                                        </p:tgtEl>
                                        <p:attrNameLst>
                                          <p:attrName>style.visibility</p:attrName>
                                        </p:attrNameLst>
                                      </p:cBhvr>
                                      <p:to>
                                        <p:strVal val="visible"/>
                                      </p:to>
                                    </p:set>
                                    <p:animEffect transition="in" filter="wipe(right)">
                                      <p:cBhvr>
                                        <p:cTn id="18" dur="500"/>
                                        <p:tgtEl>
                                          <p:spTgt spid="2">
                                            <p:txEl>
                                              <p:pRg st="3" end="3"/>
                                            </p:txEl>
                                          </p:spTgt>
                                        </p:tgtEl>
                                      </p:cBhvr>
                                    </p:animEffect>
                                  </p:childTnLst>
                                </p:cTn>
                              </p:par>
                            </p:childTnLst>
                          </p:cTn>
                        </p:par>
                        <p:par>
                          <p:cTn id="19" fill="hold">
                            <p:stCondLst>
                              <p:cond delay="7500"/>
                            </p:stCondLst>
                            <p:childTnLst>
                              <p:par>
                                <p:cTn id="20" presetID="22" presetClass="entr" presetSubtype="2" fill="hold" nodeType="afterEffect">
                                  <p:stCondLst>
                                    <p:cond delay="300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wipe(right)">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7" presetClass="entr" presetSubtype="0" fill="hold"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Effect transition="in" filter="fade">
                                      <p:cBhvr>
                                        <p:cTn id="27" dur="1000"/>
                                        <p:tgtEl>
                                          <p:spTgt spid="3">
                                            <p:txEl>
                                              <p:pRg st="0" end="0"/>
                                            </p:txEl>
                                          </p:spTgt>
                                        </p:tgtEl>
                                      </p:cBhvr>
                                    </p:animEffect>
                                    <p:anim calcmode="lin" valueType="num">
                                      <p:cBhvr>
                                        <p:cTn id="2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30" presetID="47" presetClass="entr" presetSubtype="0" fill="hold" nodeType="withEffect">
                                  <p:stCondLst>
                                    <p:cond delay="250"/>
                                  </p:stCondLst>
                                  <p:childTnLst>
                                    <p:set>
                                      <p:cBhvr>
                                        <p:cTn id="31" dur="1" fill="hold">
                                          <p:stCondLst>
                                            <p:cond delay="0"/>
                                          </p:stCondLst>
                                        </p:cTn>
                                        <p:tgtEl>
                                          <p:spTgt spid="3">
                                            <p:txEl>
                                              <p:pRg st="1" end="1"/>
                                            </p:txEl>
                                          </p:spTgt>
                                        </p:tgtEl>
                                        <p:attrNameLst>
                                          <p:attrName>style.visibility</p:attrName>
                                        </p:attrNameLst>
                                      </p:cBhvr>
                                      <p:to>
                                        <p:strVal val="visible"/>
                                      </p:to>
                                    </p:set>
                                    <p:animEffect transition="in" filter="fade">
                                      <p:cBhvr>
                                        <p:cTn id="32" dur="1000"/>
                                        <p:tgtEl>
                                          <p:spTgt spid="3">
                                            <p:txEl>
                                              <p:pRg st="1" end="1"/>
                                            </p:txEl>
                                          </p:spTgt>
                                        </p:tgtEl>
                                      </p:cBhvr>
                                    </p:animEffect>
                                    <p:anim calcmode="lin" valueType="num">
                                      <p:cBhvr>
                                        <p:cTn id="3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35" presetID="47" presetClass="entr" presetSubtype="0" fill="hold" nodeType="withEffect">
                                  <p:stCondLst>
                                    <p:cond delay="3250"/>
                                  </p:stCondLst>
                                  <p:childTnLst>
                                    <p:set>
                                      <p:cBhvr>
                                        <p:cTn id="36" dur="1" fill="hold">
                                          <p:stCondLst>
                                            <p:cond delay="0"/>
                                          </p:stCondLst>
                                        </p:cTn>
                                        <p:tgtEl>
                                          <p:spTgt spid="3">
                                            <p:txEl>
                                              <p:pRg st="2" end="2"/>
                                            </p:txEl>
                                          </p:spTgt>
                                        </p:tgtEl>
                                        <p:attrNameLst>
                                          <p:attrName>style.visibility</p:attrName>
                                        </p:attrNameLst>
                                      </p:cBhvr>
                                      <p:to>
                                        <p:strVal val="visible"/>
                                      </p:to>
                                    </p:set>
                                    <p:animEffect transition="in" filter="fade">
                                      <p:cBhvr>
                                        <p:cTn id="37" dur="1000"/>
                                        <p:tgtEl>
                                          <p:spTgt spid="3">
                                            <p:txEl>
                                              <p:pRg st="2" end="2"/>
                                            </p:txEl>
                                          </p:spTgt>
                                        </p:tgtEl>
                                      </p:cBhvr>
                                    </p:animEffect>
                                    <p:anim calcmode="lin" valueType="num">
                                      <p:cBhvr>
                                        <p:cTn id="3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40" fill="hold">
                            <p:stCondLst>
                              <p:cond delay="4250"/>
                            </p:stCondLst>
                            <p:childTnLst>
                              <p:par>
                                <p:cTn id="41" presetID="42" presetClass="entr" presetSubtype="0" fill="hold" nodeType="afterEffect">
                                  <p:stCondLst>
                                    <p:cond delay="225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fade">
                                      <p:cBhvr>
                                        <p:cTn id="43" dur="1000"/>
                                        <p:tgtEl>
                                          <p:spTgt spid="3">
                                            <p:txEl>
                                              <p:pRg st="3" end="3"/>
                                            </p:txEl>
                                          </p:spTgt>
                                        </p:tgtEl>
                                      </p:cBhvr>
                                    </p:animEffect>
                                    <p:anim calcmode="lin" valueType="num">
                                      <p:cBhvr>
                                        <p:cTn id="4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3" end="3"/>
                                            </p:txEl>
                                          </p:spTgt>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3250"/>
                                  </p:stCondLst>
                                  <p:childTnLst>
                                    <p:set>
                                      <p:cBhvr>
                                        <p:cTn id="47" dur="1" fill="hold">
                                          <p:stCondLst>
                                            <p:cond delay="0"/>
                                          </p:stCondLst>
                                        </p:cTn>
                                        <p:tgtEl>
                                          <p:spTgt spid="3">
                                            <p:txEl>
                                              <p:pRg st="4" end="4"/>
                                            </p:txEl>
                                          </p:spTgt>
                                        </p:tgtEl>
                                        <p:attrNameLst>
                                          <p:attrName>style.visibility</p:attrName>
                                        </p:attrNameLst>
                                      </p:cBhvr>
                                      <p:to>
                                        <p:strVal val="visible"/>
                                      </p:to>
                                    </p:set>
                                    <p:animEffect transition="in" filter="fade">
                                      <p:cBhvr>
                                        <p:cTn id="48" dur="1000"/>
                                        <p:tgtEl>
                                          <p:spTgt spid="3">
                                            <p:txEl>
                                              <p:pRg st="4" end="4"/>
                                            </p:txEl>
                                          </p:spTgt>
                                        </p:tgtEl>
                                      </p:cBhvr>
                                    </p:animEffect>
                                    <p:anim calcmode="lin" valueType="num">
                                      <p:cBhvr>
                                        <p:cTn id="4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4" end="4"/>
                                            </p:txEl>
                                          </p:spTgt>
                                        </p:tgtEl>
                                        <p:attrNameLst>
                                          <p:attrName>ppt_y</p:attrName>
                                        </p:attrNameLst>
                                      </p:cBhvr>
                                      <p:tavLst>
                                        <p:tav tm="0">
                                          <p:val>
                                            <p:strVal val="#ppt_y+.1"/>
                                          </p:val>
                                        </p:tav>
                                        <p:tav tm="100000">
                                          <p:val>
                                            <p:strVal val="#ppt_y"/>
                                          </p:val>
                                        </p:tav>
                                      </p:tavLst>
                                    </p:anim>
                                  </p:childTnLst>
                                </p:cTn>
                              </p:par>
                              <p:par>
                                <p:cTn id="51" presetID="42" presetClass="entr" presetSubtype="0" fill="hold" nodeType="withEffect">
                                  <p:stCondLst>
                                    <p:cond delay="3250"/>
                                  </p:stCondLst>
                                  <p:childTnLst>
                                    <p:set>
                                      <p:cBhvr>
                                        <p:cTn id="52" dur="1" fill="hold">
                                          <p:stCondLst>
                                            <p:cond delay="0"/>
                                          </p:stCondLst>
                                        </p:cTn>
                                        <p:tgtEl>
                                          <p:spTgt spid="3">
                                            <p:txEl>
                                              <p:pRg st="5" end="5"/>
                                            </p:txEl>
                                          </p:spTgt>
                                        </p:tgtEl>
                                        <p:attrNameLst>
                                          <p:attrName>style.visibility</p:attrName>
                                        </p:attrNameLst>
                                      </p:cBhvr>
                                      <p:to>
                                        <p:strVal val="visible"/>
                                      </p:to>
                                    </p:set>
                                    <p:animEffect transition="in" filter="fade">
                                      <p:cBhvr>
                                        <p:cTn id="53" dur="1000"/>
                                        <p:tgtEl>
                                          <p:spTgt spid="3">
                                            <p:txEl>
                                              <p:pRg st="5" end="5"/>
                                            </p:txEl>
                                          </p:spTgt>
                                        </p:tgtEl>
                                      </p:cBhvr>
                                    </p:animEffect>
                                    <p:anim calcmode="lin" valueType="num">
                                      <p:cBhvr>
                                        <p:cTn id="5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900218" y="110253"/>
            <a:ext cx="8359386" cy="923330"/>
          </a:xfrm>
          <a:prstGeom prst="rect">
            <a:avLst/>
          </a:prstGeom>
          <a:noFill/>
        </p:spPr>
        <p:txBody>
          <a:bodyPr wrap="square" rtlCol="1">
            <a:spAutoFit/>
          </a:bodyPr>
          <a:lstStyle/>
          <a:p>
            <a:r>
              <a:rPr lang="he-IL" dirty="0" smtClean="0"/>
              <a:t>מסכת ערכין עוסקת בנדרים והקדשות לצורך בדק הבית. ועוסקת בשני סוגים של נדרי הקדש</a:t>
            </a:r>
          </a:p>
          <a:p>
            <a:pPr marL="342900" indent="-342900">
              <a:buAutoNum type="arabicPeriod"/>
            </a:pPr>
            <a:r>
              <a:rPr lang="he-IL" dirty="0" smtClean="0"/>
              <a:t>נדר לתת להקדש שווי של אדם.</a:t>
            </a:r>
          </a:p>
          <a:p>
            <a:pPr marL="342900" indent="-342900">
              <a:buAutoNum type="arabicPeriod"/>
            </a:pPr>
            <a:r>
              <a:rPr lang="he-IL" dirty="0" smtClean="0"/>
              <a:t>הקדש שדה אחוזה (שדה שניתן לאדם בירושה מהחלוקה המקורית בימי יהושוע)</a:t>
            </a:r>
            <a:endParaRPr lang="he-IL" dirty="0"/>
          </a:p>
        </p:txBody>
      </p:sp>
      <p:sp>
        <p:nvSpPr>
          <p:cNvPr id="11" name="TextBox 10"/>
          <p:cNvSpPr txBox="1"/>
          <p:nvPr/>
        </p:nvSpPr>
        <p:spPr>
          <a:xfrm>
            <a:off x="794088" y="4084405"/>
            <a:ext cx="11296312" cy="1785104"/>
          </a:xfrm>
          <a:prstGeom prst="rect">
            <a:avLst/>
          </a:prstGeom>
          <a:solidFill>
            <a:schemeClr val="bg1"/>
          </a:solidFill>
        </p:spPr>
        <p:txBody>
          <a:bodyPr wrap="square" rtlCol="1">
            <a:spAutoFit/>
          </a:bodyPr>
          <a:lstStyle/>
          <a:p>
            <a:r>
              <a:rPr lang="he-IL" dirty="0" smtClean="0"/>
              <a:t>          </a:t>
            </a:r>
            <a:r>
              <a:rPr lang="he-IL" sz="2000" b="1" dirty="0" smtClean="0"/>
              <a:t>נדרי ערך</a:t>
            </a:r>
          </a:p>
          <a:p>
            <a:pPr marL="800100" lvl="1" indent="-342900">
              <a:buFont typeface="Wingdings" panose="05000000000000000000" pitchFamily="2" charset="2"/>
              <a:buChar char="Ø"/>
            </a:pPr>
            <a:r>
              <a:rPr lang="he-IL" dirty="0" smtClean="0"/>
              <a:t>נותנים להקדש שווי של אדם, כאשר הנודר נותן את ה"ערך" שלו, שהוא הערך שקבעה התורה.</a:t>
            </a:r>
          </a:p>
          <a:p>
            <a:pPr marL="800100" lvl="1" indent="-342900">
              <a:buFont typeface="Wingdings" panose="05000000000000000000" pitchFamily="2" charset="2"/>
              <a:buChar char="Ø"/>
            </a:pPr>
            <a:r>
              <a:rPr lang="he-IL" dirty="0" smtClean="0"/>
              <a:t>התורה קבעה שמונה ערכים לבני אדם בהתאם למינם (זכר נקבה), גילם (ארבע תקופות גיל).</a:t>
            </a:r>
          </a:p>
          <a:p>
            <a:pPr marL="800100" lvl="1" indent="-342900">
              <a:buFont typeface="Wingdings" panose="05000000000000000000" pitchFamily="2" charset="2"/>
              <a:buChar char="Ø"/>
            </a:pPr>
            <a:r>
              <a:rPr lang="he-IL" dirty="0" smtClean="0"/>
              <a:t>בני האדם השייכים לאחד מקבוצות הגיל והמין, ערכם שווה ללא התחשבות במחירם אילו היו מוכרים אותם כעבד.</a:t>
            </a:r>
          </a:p>
          <a:p>
            <a:pPr marL="800100" lvl="1" indent="-342900">
              <a:buFont typeface="Wingdings" panose="05000000000000000000" pitchFamily="2" charset="2"/>
              <a:buChar char="Ø"/>
            </a:pPr>
            <a:r>
              <a:rPr lang="he-IL" dirty="0" smtClean="0"/>
              <a:t>נוסח הנדר: "הרי עלי ערכי", או "הרי עלי ערכו של פלוני" ובקיצור: "ערכי עלי"  "ערך פלוני עלי"</a:t>
            </a:r>
          </a:p>
          <a:p>
            <a:pPr marL="800100" lvl="1" indent="-342900">
              <a:buFont typeface="Wingdings" panose="05000000000000000000" pitchFamily="2" charset="2"/>
              <a:buChar char="Ø"/>
            </a:pPr>
            <a:r>
              <a:rPr lang="he-IL" dirty="0" smtClean="0"/>
              <a:t>נודר עני -  ע"פ התורה: אם אין ידו משגם הכהן עורך שומה כמה ביכולתו לשלם ויוצא ידי חובתו</a:t>
            </a:r>
            <a:endParaRPr lang="he-IL" dirty="0"/>
          </a:p>
        </p:txBody>
      </p:sp>
      <p:sp>
        <p:nvSpPr>
          <p:cNvPr id="3" name="מלבן 2"/>
          <p:cNvSpPr/>
          <p:nvPr/>
        </p:nvSpPr>
        <p:spPr>
          <a:xfrm>
            <a:off x="2900218" y="2299301"/>
            <a:ext cx="9097819" cy="1785104"/>
          </a:xfrm>
          <a:prstGeom prst="rect">
            <a:avLst/>
          </a:prstGeom>
        </p:spPr>
        <p:txBody>
          <a:bodyPr wrap="square">
            <a:spAutoFit/>
          </a:bodyPr>
          <a:lstStyle/>
          <a:p>
            <a:r>
              <a:rPr lang="he-IL" dirty="0" smtClean="0"/>
              <a:t>         </a:t>
            </a:r>
            <a:r>
              <a:rPr lang="he-IL" sz="2000" b="1" dirty="0" smtClean="0"/>
              <a:t>נדרי </a:t>
            </a:r>
            <a:r>
              <a:rPr lang="he-IL" sz="2000" b="1" dirty="0"/>
              <a:t>דמים</a:t>
            </a:r>
          </a:p>
          <a:p>
            <a:pPr marL="742950" lvl="1" indent="-285750">
              <a:buFont typeface="Wingdings" panose="05000000000000000000" pitchFamily="2" charset="2"/>
              <a:buChar char="Ø"/>
            </a:pPr>
            <a:r>
              <a:rPr lang="he-IL" dirty="0"/>
              <a:t>מחייב את האדם לתת להקדש לתת את השווי של האדם  שנדרו בדמיו</a:t>
            </a:r>
          </a:p>
          <a:p>
            <a:pPr marL="742950" lvl="1" indent="-285750">
              <a:buFont typeface="Wingdings" panose="05000000000000000000" pitchFamily="2" charset="2"/>
              <a:buChar char="Ø"/>
            </a:pPr>
            <a:r>
              <a:rPr lang="he-IL" dirty="0"/>
              <a:t>שווי זה נקבע לפי המחיר שהיה אותו אדם ראוי להימכר כעבד.</a:t>
            </a:r>
          </a:p>
          <a:p>
            <a:pPr marL="742950" lvl="1" indent="-285750">
              <a:buFont typeface="Wingdings" panose="05000000000000000000" pitchFamily="2" charset="2"/>
              <a:buChar char="Ø"/>
            </a:pPr>
            <a:r>
              <a:rPr lang="he-IL" dirty="0"/>
              <a:t>מחיר זה משתנה בהתאם לערכו האישי של כל אדם (הערכה ע"י בית דין)</a:t>
            </a:r>
          </a:p>
          <a:p>
            <a:pPr marL="742950" lvl="1" indent="-285750">
              <a:buFont typeface="Wingdings" panose="05000000000000000000" pitchFamily="2" charset="2"/>
              <a:buChar char="Ø"/>
            </a:pPr>
            <a:r>
              <a:rPr lang="he-IL" dirty="0"/>
              <a:t>נוסח נדר דמים: "הרי עלי דמי"  או "הרי עלי דמי פלוני". בקיצור: "דמי עלי" "דמי פלוני עלי</a:t>
            </a:r>
            <a:r>
              <a:rPr lang="he-IL" dirty="0" smtClean="0"/>
              <a:t>"</a:t>
            </a:r>
          </a:p>
          <a:p>
            <a:pPr marL="742950" lvl="1" indent="-285750">
              <a:buFont typeface="Wingdings" panose="05000000000000000000" pitchFamily="2" charset="2"/>
              <a:buChar char="Ø"/>
            </a:pPr>
            <a:r>
              <a:rPr lang="he-IL" dirty="0" smtClean="0"/>
              <a:t>נודר עני לא יוצא ידי חובתו עד שישלם את מלוא הסכום שנדר.</a:t>
            </a:r>
            <a:endParaRPr lang="he-IL" dirty="0"/>
          </a:p>
        </p:txBody>
      </p:sp>
      <p:sp>
        <p:nvSpPr>
          <p:cNvPr id="7" name="TextBox 6"/>
          <p:cNvSpPr txBox="1"/>
          <p:nvPr/>
        </p:nvSpPr>
        <p:spPr>
          <a:xfrm>
            <a:off x="946607" y="1098972"/>
            <a:ext cx="10478775" cy="1200329"/>
          </a:xfrm>
          <a:prstGeom prst="rect">
            <a:avLst/>
          </a:prstGeom>
          <a:noFill/>
        </p:spPr>
        <p:txBody>
          <a:bodyPr wrap="square" rtlCol="1">
            <a:spAutoFit/>
          </a:bodyPr>
          <a:lstStyle/>
          <a:p>
            <a:r>
              <a:rPr lang="he-IL" dirty="0" smtClean="0"/>
              <a:t>קיימים שני אופנים של נדר שנותנם להקדש שווי של אדם. בשתי הצורות הנוסח הכללי של נדרי הקדש " הרי עלי ..."</a:t>
            </a:r>
          </a:p>
          <a:p>
            <a:r>
              <a:rPr lang="he-IL" b="1" dirty="0" smtClean="0"/>
              <a:t>אופן אחד </a:t>
            </a:r>
            <a:r>
              <a:rPr lang="he-IL" dirty="0" smtClean="0"/>
              <a:t>מתייחס ל"דמים" ששווה אדם </a:t>
            </a:r>
            <a:r>
              <a:rPr lang="he-IL" dirty="0" err="1" smtClean="0"/>
              <a:t>מסויים</a:t>
            </a:r>
            <a:r>
              <a:rPr lang="he-IL" dirty="0" smtClean="0"/>
              <a:t>.</a:t>
            </a:r>
          </a:p>
          <a:p>
            <a:r>
              <a:rPr lang="he-IL" b="1" dirty="0" smtClean="0"/>
              <a:t> האופן השני </a:t>
            </a:r>
            <a:r>
              <a:rPr lang="he-IL" dirty="0" smtClean="0"/>
              <a:t>מתייחס ל"ערך"  הקבוע של סוג האדם </a:t>
            </a:r>
          </a:p>
          <a:p>
            <a:r>
              <a:rPr lang="he-IL" dirty="0" smtClean="0"/>
              <a:t>ההבדל היסודי בין שני האופנים הוא צורת חישוב שווי האדם.</a:t>
            </a:r>
            <a:endParaRPr lang="he-IL" dirty="0"/>
          </a:p>
        </p:txBody>
      </p:sp>
      <p:sp>
        <p:nvSpPr>
          <p:cNvPr id="8" name="TextBox 7"/>
          <p:cNvSpPr txBox="1"/>
          <p:nvPr/>
        </p:nvSpPr>
        <p:spPr>
          <a:xfrm>
            <a:off x="2494055" y="5977152"/>
            <a:ext cx="9171711" cy="646331"/>
          </a:xfrm>
          <a:prstGeom prst="rect">
            <a:avLst/>
          </a:prstGeom>
          <a:noFill/>
        </p:spPr>
        <p:txBody>
          <a:bodyPr wrap="square" rtlCol="1">
            <a:spAutoFit/>
          </a:bodyPr>
          <a:lstStyle/>
          <a:p>
            <a:r>
              <a:rPr lang="he-IL" dirty="0" smtClean="0"/>
              <a:t>גם בנדרי דמים וגם בנדרי ערך אדם יכול לקבל על עצמו או לתת את שוויו שלו או שווי של חברו</a:t>
            </a:r>
          </a:p>
          <a:p>
            <a:r>
              <a:rPr lang="he-IL" dirty="0" smtClean="0"/>
              <a:t>החיוב לתשלום בנדר על חברו הוא על הנודר בלבד</a:t>
            </a:r>
            <a:endParaRPr lang="he-IL" dirty="0"/>
          </a:p>
        </p:txBody>
      </p:sp>
    </p:spTree>
    <p:extLst>
      <p:ext uri="{BB962C8B-B14F-4D97-AF65-F5344CB8AC3E}">
        <p14:creationId xmlns:p14="http://schemas.microsoft.com/office/powerpoint/2010/main" val="1396166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250"/>
                                  </p:stCondLst>
                                  <p:childTnLst>
                                    <p:set>
                                      <p:cBhvr>
                                        <p:cTn id="6" dur="1" fill="hold">
                                          <p:stCondLst>
                                            <p:cond delay="0"/>
                                          </p:stCondLst>
                                        </p:cTn>
                                        <p:tgtEl>
                                          <p:spTgt spid="9"/>
                                        </p:tgtEl>
                                        <p:attrNameLst>
                                          <p:attrName>style.visibility</p:attrName>
                                        </p:attrNameLst>
                                      </p:cBhvr>
                                      <p:to>
                                        <p:strVal val="visible"/>
                                      </p:to>
                                    </p:set>
                                    <p:animEffect transition="in" filter="wipe(right)">
                                      <p:cBhvr>
                                        <p:cTn id="7" dur="500"/>
                                        <p:tgtEl>
                                          <p:spTgt spid="9"/>
                                        </p:tgtEl>
                                      </p:cBhvr>
                                    </p:animEffect>
                                  </p:childTnLst>
                                </p:cTn>
                              </p:par>
                            </p:childTnLst>
                          </p:cTn>
                        </p:par>
                        <p:par>
                          <p:cTn id="8" fill="hold">
                            <p:stCondLst>
                              <p:cond delay="750"/>
                            </p:stCondLst>
                            <p:childTnLst>
                              <p:par>
                                <p:cTn id="9" presetID="16" presetClass="entr" presetSubtype="21" fill="hold" grpId="0" nodeType="afterEffect">
                                  <p:stCondLst>
                                    <p:cond delay="3250"/>
                                  </p:stCondLst>
                                  <p:childTnLst>
                                    <p:set>
                                      <p:cBhvr>
                                        <p:cTn id="10" dur="1" fill="hold">
                                          <p:stCondLst>
                                            <p:cond delay="0"/>
                                          </p:stCondLst>
                                        </p:cTn>
                                        <p:tgtEl>
                                          <p:spTgt spid="7"/>
                                        </p:tgtEl>
                                        <p:attrNameLst>
                                          <p:attrName>style.visibility</p:attrName>
                                        </p:attrNameLst>
                                      </p:cBhvr>
                                      <p:to>
                                        <p:strVal val="visible"/>
                                      </p:to>
                                    </p:set>
                                    <p:animEffect transition="in" filter="barn(inVertical)">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31" presetClass="entr" presetSubtype="0" fill="hold"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7"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8"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9" dur="1000"/>
                                        <p:tgtEl>
                                          <p:spTgt spid="3">
                                            <p:txEl>
                                              <p:pRg st="0" end="0"/>
                                            </p:txEl>
                                          </p:spTgt>
                                        </p:tgtEl>
                                      </p:cBhvr>
                                    </p:animEffect>
                                  </p:childTnLst>
                                </p:cTn>
                              </p:par>
                            </p:childTnLst>
                          </p:cTn>
                        </p:par>
                        <p:par>
                          <p:cTn id="20" fill="hold">
                            <p:stCondLst>
                              <p:cond delay="1000"/>
                            </p:stCondLst>
                            <p:childTnLst>
                              <p:par>
                                <p:cTn id="21" presetID="22" presetClass="entr" presetSubtype="2" fill="hold" nodeType="afterEffect">
                                  <p:stCondLst>
                                    <p:cond delay="50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right)">
                                      <p:cBhvr>
                                        <p:cTn id="23" dur="500"/>
                                        <p:tgtEl>
                                          <p:spTgt spid="3">
                                            <p:txEl>
                                              <p:pRg st="1" end="1"/>
                                            </p:txEl>
                                          </p:spTgt>
                                        </p:tgtEl>
                                      </p:cBhvr>
                                    </p:animEffect>
                                  </p:childTnLst>
                                </p:cTn>
                              </p:par>
                            </p:childTnLst>
                          </p:cTn>
                        </p:par>
                        <p:par>
                          <p:cTn id="24" fill="hold">
                            <p:stCondLst>
                              <p:cond delay="2000"/>
                            </p:stCondLst>
                            <p:childTnLst>
                              <p:par>
                                <p:cTn id="25" presetID="22" presetClass="entr" presetSubtype="2" fill="hold" nodeType="afterEffect">
                                  <p:stCondLst>
                                    <p:cond delay="200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wipe(right)">
                                      <p:cBhvr>
                                        <p:cTn id="27" dur="500"/>
                                        <p:tgtEl>
                                          <p:spTgt spid="3">
                                            <p:txEl>
                                              <p:pRg st="2" end="2"/>
                                            </p:txEl>
                                          </p:spTgt>
                                        </p:tgtEl>
                                      </p:cBhvr>
                                    </p:animEffect>
                                  </p:childTnLst>
                                </p:cTn>
                              </p:par>
                            </p:childTnLst>
                          </p:cTn>
                        </p:par>
                        <p:par>
                          <p:cTn id="28" fill="hold">
                            <p:stCondLst>
                              <p:cond delay="4500"/>
                            </p:stCondLst>
                            <p:childTnLst>
                              <p:par>
                                <p:cTn id="29" presetID="22" presetClass="entr" presetSubtype="2" fill="hold" nodeType="afterEffect">
                                  <p:stCondLst>
                                    <p:cond delay="175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wipe(right)">
                                      <p:cBhvr>
                                        <p:cTn id="31" dur="500"/>
                                        <p:tgtEl>
                                          <p:spTgt spid="3">
                                            <p:txEl>
                                              <p:pRg st="3" end="3"/>
                                            </p:txEl>
                                          </p:spTgt>
                                        </p:tgtEl>
                                      </p:cBhvr>
                                    </p:animEffect>
                                  </p:childTnLst>
                                </p:cTn>
                              </p:par>
                            </p:childTnLst>
                          </p:cTn>
                        </p:par>
                        <p:par>
                          <p:cTn id="32" fill="hold">
                            <p:stCondLst>
                              <p:cond delay="6750"/>
                            </p:stCondLst>
                            <p:childTnLst>
                              <p:par>
                                <p:cTn id="33" presetID="22" presetClass="entr" presetSubtype="2" fill="hold" nodeType="afterEffect">
                                  <p:stCondLst>
                                    <p:cond delay="175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wipe(right)">
                                      <p:cBhvr>
                                        <p:cTn id="35" dur="500"/>
                                        <p:tgtEl>
                                          <p:spTgt spid="3">
                                            <p:txEl>
                                              <p:pRg st="4" end="4"/>
                                            </p:txEl>
                                          </p:spTgt>
                                        </p:tgtEl>
                                      </p:cBhvr>
                                    </p:animEffect>
                                  </p:childTnLst>
                                </p:cTn>
                              </p:par>
                            </p:childTnLst>
                          </p:cTn>
                        </p:par>
                        <p:par>
                          <p:cTn id="36" fill="hold">
                            <p:stCondLst>
                              <p:cond delay="9000"/>
                            </p:stCondLst>
                            <p:childTnLst>
                              <p:par>
                                <p:cTn id="37" presetID="22" presetClass="entr" presetSubtype="2" fill="hold" nodeType="afterEffect">
                                  <p:stCondLst>
                                    <p:cond delay="200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wipe(right)">
                                      <p:cBhvr>
                                        <p:cTn id="39" dur="500"/>
                                        <p:tgtEl>
                                          <p:spTgt spid="3">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31" presetClass="entr" presetSubtype="0" fill="hold" nodeType="clickEffect">
                                  <p:stCondLst>
                                    <p:cond delay="0"/>
                                  </p:stCondLst>
                                  <p:childTnLst>
                                    <p:set>
                                      <p:cBhvr>
                                        <p:cTn id="43" dur="1" fill="hold">
                                          <p:stCondLst>
                                            <p:cond delay="0"/>
                                          </p:stCondLst>
                                        </p:cTn>
                                        <p:tgtEl>
                                          <p:spTgt spid="11">
                                            <p:txEl>
                                              <p:pRg st="0" end="0"/>
                                            </p:txEl>
                                          </p:spTgt>
                                        </p:tgtEl>
                                        <p:attrNameLst>
                                          <p:attrName>style.visibility</p:attrName>
                                        </p:attrNameLst>
                                      </p:cBhvr>
                                      <p:to>
                                        <p:strVal val="visible"/>
                                      </p:to>
                                    </p:set>
                                    <p:anim calcmode="lin" valueType="num">
                                      <p:cBhvr>
                                        <p:cTn id="44" dur="1000" fill="hold"/>
                                        <p:tgtEl>
                                          <p:spTgt spid="11">
                                            <p:txEl>
                                              <p:pRg st="0" end="0"/>
                                            </p:txEl>
                                          </p:spTgt>
                                        </p:tgtEl>
                                        <p:attrNameLst>
                                          <p:attrName>ppt_w</p:attrName>
                                        </p:attrNameLst>
                                      </p:cBhvr>
                                      <p:tavLst>
                                        <p:tav tm="0">
                                          <p:val>
                                            <p:fltVal val="0"/>
                                          </p:val>
                                        </p:tav>
                                        <p:tav tm="100000">
                                          <p:val>
                                            <p:strVal val="#ppt_w"/>
                                          </p:val>
                                        </p:tav>
                                      </p:tavLst>
                                    </p:anim>
                                    <p:anim calcmode="lin" valueType="num">
                                      <p:cBhvr>
                                        <p:cTn id="45" dur="1000" fill="hold"/>
                                        <p:tgtEl>
                                          <p:spTgt spid="11">
                                            <p:txEl>
                                              <p:pRg st="0" end="0"/>
                                            </p:txEl>
                                          </p:spTgt>
                                        </p:tgtEl>
                                        <p:attrNameLst>
                                          <p:attrName>ppt_h</p:attrName>
                                        </p:attrNameLst>
                                      </p:cBhvr>
                                      <p:tavLst>
                                        <p:tav tm="0">
                                          <p:val>
                                            <p:fltVal val="0"/>
                                          </p:val>
                                        </p:tav>
                                        <p:tav tm="100000">
                                          <p:val>
                                            <p:strVal val="#ppt_h"/>
                                          </p:val>
                                        </p:tav>
                                      </p:tavLst>
                                    </p:anim>
                                    <p:anim calcmode="lin" valueType="num">
                                      <p:cBhvr>
                                        <p:cTn id="46" dur="1000" fill="hold"/>
                                        <p:tgtEl>
                                          <p:spTgt spid="11">
                                            <p:txEl>
                                              <p:pRg st="0" end="0"/>
                                            </p:txEl>
                                          </p:spTgt>
                                        </p:tgtEl>
                                        <p:attrNameLst>
                                          <p:attrName>style.rotation</p:attrName>
                                        </p:attrNameLst>
                                      </p:cBhvr>
                                      <p:tavLst>
                                        <p:tav tm="0">
                                          <p:val>
                                            <p:fltVal val="90"/>
                                          </p:val>
                                        </p:tav>
                                        <p:tav tm="100000">
                                          <p:val>
                                            <p:fltVal val="0"/>
                                          </p:val>
                                        </p:tav>
                                      </p:tavLst>
                                    </p:anim>
                                    <p:animEffect transition="in" filter="fade">
                                      <p:cBhvr>
                                        <p:cTn id="47" dur="1000"/>
                                        <p:tgtEl>
                                          <p:spTgt spid="11">
                                            <p:txEl>
                                              <p:pRg st="0" end="0"/>
                                            </p:txEl>
                                          </p:spTgt>
                                        </p:tgtEl>
                                      </p:cBhvr>
                                    </p:animEffect>
                                  </p:childTnLst>
                                </p:cTn>
                              </p:par>
                            </p:childTnLst>
                          </p:cTn>
                        </p:par>
                        <p:par>
                          <p:cTn id="48" fill="hold">
                            <p:stCondLst>
                              <p:cond delay="1000"/>
                            </p:stCondLst>
                            <p:childTnLst>
                              <p:par>
                                <p:cTn id="49" presetID="22" presetClass="entr" presetSubtype="2" fill="hold" nodeType="afterEffect">
                                  <p:stCondLst>
                                    <p:cond delay="500"/>
                                  </p:stCondLst>
                                  <p:childTnLst>
                                    <p:set>
                                      <p:cBhvr>
                                        <p:cTn id="50" dur="1" fill="hold">
                                          <p:stCondLst>
                                            <p:cond delay="0"/>
                                          </p:stCondLst>
                                        </p:cTn>
                                        <p:tgtEl>
                                          <p:spTgt spid="11">
                                            <p:txEl>
                                              <p:pRg st="1" end="1"/>
                                            </p:txEl>
                                          </p:spTgt>
                                        </p:tgtEl>
                                        <p:attrNameLst>
                                          <p:attrName>style.visibility</p:attrName>
                                        </p:attrNameLst>
                                      </p:cBhvr>
                                      <p:to>
                                        <p:strVal val="visible"/>
                                      </p:to>
                                    </p:set>
                                    <p:animEffect transition="in" filter="wipe(right)">
                                      <p:cBhvr>
                                        <p:cTn id="51" dur="500"/>
                                        <p:tgtEl>
                                          <p:spTgt spid="11">
                                            <p:txEl>
                                              <p:pRg st="1" end="1"/>
                                            </p:txEl>
                                          </p:spTgt>
                                        </p:tgtEl>
                                      </p:cBhvr>
                                    </p:animEffect>
                                  </p:childTnLst>
                                </p:cTn>
                              </p:par>
                            </p:childTnLst>
                          </p:cTn>
                        </p:par>
                        <p:par>
                          <p:cTn id="52" fill="hold">
                            <p:stCondLst>
                              <p:cond delay="2000"/>
                            </p:stCondLst>
                            <p:childTnLst>
                              <p:par>
                                <p:cTn id="53" presetID="22" presetClass="entr" presetSubtype="2" fill="hold" nodeType="afterEffect">
                                  <p:stCondLst>
                                    <p:cond delay="1750"/>
                                  </p:stCondLst>
                                  <p:childTnLst>
                                    <p:set>
                                      <p:cBhvr>
                                        <p:cTn id="54" dur="1" fill="hold">
                                          <p:stCondLst>
                                            <p:cond delay="0"/>
                                          </p:stCondLst>
                                        </p:cTn>
                                        <p:tgtEl>
                                          <p:spTgt spid="11">
                                            <p:txEl>
                                              <p:pRg st="2" end="2"/>
                                            </p:txEl>
                                          </p:spTgt>
                                        </p:tgtEl>
                                        <p:attrNameLst>
                                          <p:attrName>style.visibility</p:attrName>
                                        </p:attrNameLst>
                                      </p:cBhvr>
                                      <p:to>
                                        <p:strVal val="visible"/>
                                      </p:to>
                                    </p:set>
                                    <p:animEffect transition="in" filter="wipe(right)">
                                      <p:cBhvr>
                                        <p:cTn id="55" dur="500"/>
                                        <p:tgtEl>
                                          <p:spTgt spid="11">
                                            <p:txEl>
                                              <p:pRg st="2" end="2"/>
                                            </p:txEl>
                                          </p:spTgt>
                                        </p:tgtEl>
                                      </p:cBhvr>
                                    </p:animEffect>
                                  </p:childTnLst>
                                </p:cTn>
                              </p:par>
                            </p:childTnLst>
                          </p:cTn>
                        </p:par>
                        <p:par>
                          <p:cTn id="56" fill="hold">
                            <p:stCondLst>
                              <p:cond delay="4250"/>
                            </p:stCondLst>
                            <p:childTnLst>
                              <p:par>
                                <p:cTn id="57" presetID="22" presetClass="entr" presetSubtype="2" fill="hold" nodeType="afterEffect">
                                  <p:stCondLst>
                                    <p:cond delay="1500"/>
                                  </p:stCondLst>
                                  <p:childTnLst>
                                    <p:set>
                                      <p:cBhvr>
                                        <p:cTn id="58" dur="1" fill="hold">
                                          <p:stCondLst>
                                            <p:cond delay="0"/>
                                          </p:stCondLst>
                                        </p:cTn>
                                        <p:tgtEl>
                                          <p:spTgt spid="11">
                                            <p:txEl>
                                              <p:pRg st="3" end="3"/>
                                            </p:txEl>
                                          </p:spTgt>
                                        </p:tgtEl>
                                        <p:attrNameLst>
                                          <p:attrName>style.visibility</p:attrName>
                                        </p:attrNameLst>
                                      </p:cBhvr>
                                      <p:to>
                                        <p:strVal val="visible"/>
                                      </p:to>
                                    </p:set>
                                    <p:animEffect transition="in" filter="wipe(right)">
                                      <p:cBhvr>
                                        <p:cTn id="59" dur="500"/>
                                        <p:tgtEl>
                                          <p:spTgt spid="11">
                                            <p:txEl>
                                              <p:pRg st="3" end="3"/>
                                            </p:txEl>
                                          </p:spTgt>
                                        </p:tgtEl>
                                      </p:cBhvr>
                                    </p:animEffect>
                                  </p:childTnLst>
                                </p:cTn>
                              </p:par>
                            </p:childTnLst>
                          </p:cTn>
                        </p:par>
                        <p:par>
                          <p:cTn id="60" fill="hold">
                            <p:stCondLst>
                              <p:cond delay="6250"/>
                            </p:stCondLst>
                            <p:childTnLst>
                              <p:par>
                                <p:cTn id="61" presetID="22" presetClass="entr" presetSubtype="2" fill="hold" nodeType="afterEffect">
                                  <p:stCondLst>
                                    <p:cond delay="2000"/>
                                  </p:stCondLst>
                                  <p:childTnLst>
                                    <p:set>
                                      <p:cBhvr>
                                        <p:cTn id="62" dur="1" fill="hold">
                                          <p:stCondLst>
                                            <p:cond delay="0"/>
                                          </p:stCondLst>
                                        </p:cTn>
                                        <p:tgtEl>
                                          <p:spTgt spid="11">
                                            <p:txEl>
                                              <p:pRg st="4" end="4"/>
                                            </p:txEl>
                                          </p:spTgt>
                                        </p:tgtEl>
                                        <p:attrNameLst>
                                          <p:attrName>style.visibility</p:attrName>
                                        </p:attrNameLst>
                                      </p:cBhvr>
                                      <p:to>
                                        <p:strVal val="visible"/>
                                      </p:to>
                                    </p:set>
                                    <p:animEffect transition="in" filter="wipe(right)">
                                      <p:cBhvr>
                                        <p:cTn id="63" dur="500"/>
                                        <p:tgtEl>
                                          <p:spTgt spid="11">
                                            <p:txEl>
                                              <p:pRg st="4" end="4"/>
                                            </p:txEl>
                                          </p:spTgt>
                                        </p:tgtEl>
                                      </p:cBhvr>
                                    </p:animEffect>
                                  </p:childTnLst>
                                </p:cTn>
                              </p:par>
                            </p:childTnLst>
                          </p:cTn>
                        </p:par>
                        <p:par>
                          <p:cTn id="64" fill="hold">
                            <p:stCondLst>
                              <p:cond delay="8750"/>
                            </p:stCondLst>
                            <p:childTnLst>
                              <p:par>
                                <p:cTn id="65" presetID="22" presetClass="entr" presetSubtype="2" fill="hold" nodeType="afterEffect">
                                  <p:stCondLst>
                                    <p:cond delay="1750"/>
                                  </p:stCondLst>
                                  <p:childTnLst>
                                    <p:set>
                                      <p:cBhvr>
                                        <p:cTn id="66" dur="1" fill="hold">
                                          <p:stCondLst>
                                            <p:cond delay="0"/>
                                          </p:stCondLst>
                                        </p:cTn>
                                        <p:tgtEl>
                                          <p:spTgt spid="11">
                                            <p:txEl>
                                              <p:pRg st="5" end="5"/>
                                            </p:txEl>
                                          </p:spTgt>
                                        </p:tgtEl>
                                        <p:attrNameLst>
                                          <p:attrName>style.visibility</p:attrName>
                                        </p:attrNameLst>
                                      </p:cBhvr>
                                      <p:to>
                                        <p:strVal val="visible"/>
                                      </p:to>
                                    </p:set>
                                    <p:animEffect transition="in" filter="wipe(right)">
                                      <p:cBhvr>
                                        <p:cTn id="67" dur="500"/>
                                        <p:tgtEl>
                                          <p:spTgt spid="11">
                                            <p:txEl>
                                              <p:pRg st="5" end="5"/>
                                            </p:txEl>
                                          </p:spTgt>
                                        </p:tgtEl>
                                      </p:cBhvr>
                                    </p:animEffect>
                                  </p:childTnLst>
                                </p:cTn>
                              </p:par>
                            </p:childTnLst>
                          </p:cTn>
                        </p:par>
                        <p:par>
                          <p:cTn id="68" fill="hold">
                            <p:stCondLst>
                              <p:cond delay="11000"/>
                            </p:stCondLst>
                            <p:childTnLst>
                              <p:par>
                                <p:cTn id="69" presetID="47" presetClass="entr" presetSubtype="0" fill="hold" grpId="0" nodeType="afterEffect">
                                  <p:stCondLst>
                                    <p:cond delay="2000"/>
                                  </p:stCondLst>
                                  <p:childTnLst>
                                    <p:set>
                                      <p:cBhvr>
                                        <p:cTn id="70" dur="1" fill="hold">
                                          <p:stCondLst>
                                            <p:cond delay="0"/>
                                          </p:stCondLst>
                                        </p:cTn>
                                        <p:tgtEl>
                                          <p:spTgt spid="8"/>
                                        </p:tgtEl>
                                        <p:attrNameLst>
                                          <p:attrName>style.visibility</p:attrName>
                                        </p:attrNameLst>
                                      </p:cBhvr>
                                      <p:to>
                                        <p:strVal val="visible"/>
                                      </p:to>
                                    </p:set>
                                    <p:animEffect transition="in" filter="fade">
                                      <p:cBhvr>
                                        <p:cTn id="71" dur="1000"/>
                                        <p:tgtEl>
                                          <p:spTgt spid="8"/>
                                        </p:tgtEl>
                                      </p:cBhvr>
                                    </p:animEffect>
                                    <p:anim calcmode="lin" valueType="num">
                                      <p:cBhvr>
                                        <p:cTn id="72" dur="1000" fill="hold"/>
                                        <p:tgtEl>
                                          <p:spTgt spid="8"/>
                                        </p:tgtEl>
                                        <p:attrNameLst>
                                          <p:attrName>ppt_x</p:attrName>
                                        </p:attrNameLst>
                                      </p:cBhvr>
                                      <p:tavLst>
                                        <p:tav tm="0">
                                          <p:val>
                                            <p:strVal val="#ppt_x"/>
                                          </p:val>
                                        </p:tav>
                                        <p:tav tm="100000">
                                          <p:val>
                                            <p:strVal val="#ppt_x"/>
                                          </p:val>
                                        </p:tav>
                                      </p:tavLst>
                                    </p:anim>
                                    <p:anim calcmode="lin" valueType="num">
                                      <p:cBhvr>
                                        <p:cTn id="7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3438887" y="3754356"/>
            <a:ext cx="8339753" cy="461665"/>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a:spAutoFit/>
          </a:bodyPr>
          <a:lstStyle/>
          <a:p>
            <a:r>
              <a:rPr lang="he-IL" sz="2000" dirty="0" smtClean="0"/>
              <a:t>(ב) דַּבֵּ֞ר </a:t>
            </a:r>
            <a:r>
              <a:rPr lang="he-IL" sz="2400" b="1" dirty="0" smtClean="0"/>
              <a:t>אֶל־בְּנֵ֤י יִשְׂרָאֵל֙ </a:t>
            </a:r>
            <a:r>
              <a:rPr lang="he-IL" sz="2000" dirty="0" smtClean="0"/>
              <a:t>וְאָמַרְתָּ֣ </a:t>
            </a:r>
            <a:r>
              <a:rPr lang="he-IL" sz="2000" dirty="0" err="1" smtClean="0"/>
              <a:t>אֲלֵהֶ֔ם</a:t>
            </a:r>
            <a:r>
              <a:rPr lang="he-IL" sz="2000" dirty="0" smtClean="0"/>
              <a:t> </a:t>
            </a:r>
            <a:r>
              <a:rPr lang="he-IL" sz="2400" b="1" dirty="0" smtClean="0"/>
              <a:t>אִ֕ישׁ</a:t>
            </a:r>
            <a:r>
              <a:rPr lang="he-IL" sz="2000" dirty="0" smtClean="0"/>
              <a:t> כִּ֥י</a:t>
            </a:r>
            <a:r>
              <a:rPr lang="he-IL" sz="2000" b="1" dirty="0" smtClean="0"/>
              <a:t> </a:t>
            </a:r>
            <a:r>
              <a:rPr lang="he-IL" sz="2000" b="1" dirty="0" err="1" smtClean="0"/>
              <a:t>יַפְלִ֖א</a:t>
            </a:r>
            <a:r>
              <a:rPr lang="he-IL" sz="2000" b="1" dirty="0" smtClean="0"/>
              <a:t> </a:t>
            </a:r>
            <a:r>
              <a:rPr lang="he-IL" sz="2000" dirty="0" smtClean="0"/>
              <a:t>נֶ֑דֶר </a:t>
            </a:r>
            <a:r>
              <a:rPr lang="he-IL" sz="2400" b="1" dirty="0" smtClean="0"/>
              <a:t>בְּעֶרְכְּךָ֥ נְפָשֹׁ֖ת לַֽהֽ':</a:t>
            </a:r>
          </a:p>
        </p:txBody>
      </p:sp>
      <p:sp>
        <p:nvSpPr>
          <p:cNvPr id="9" name="הסבר אליפטי 8"/>
          <p:cNvSpPr/>
          <p:nvPr/>
        </p:nvSpPr>
        <p:spPr>
          <a:xfrm>
            <a:off x="8289108" y="4579764"/>
            <a:ext cx="2724728" cy="1365855"/>
          </a:xfrm>
          <a:prstGeom prst="wedgeEllipseCallout">
            <a:avLst>
              <a:gd name="adj1" fmla="val -107461"/>
              <a:gd name="adj2" fmla="val -82890"/>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solidFill>
                  <a:schemeClr val="tx1"/>
                </a:solidFill>
              </a:rPr>
              <a:t>ניתן לידור ערך כולו אך לא איברים </a:t>
            </a:r>
            <a:endParaRPr lang="he-IL" dirty="0">
              <a:solidFill>
                <a:schemeClr val="tx1"/>
              </a:solidFill>
            </a:endParaRPr>
          </a:p>
        </p:txBody>
      </p:sp>
      <p:sp>
        <p:nvSpPr>
          <p:cNvPr id="10" name="הסבר אליפטי 9"/>
          <p:cNvSpPr/>
          <p:nvPr/>
        </p:nvSpPr>
        <p:spPr>
          <a:xfrm>
            <a:off x="1522206" y="4743349"/>
            <a:ext cx="5578763" cy="1481960"/>
          </a:xfrm>
          <a:prstGeom prst="wedgeEllipseCallout">
            <a:avLst>
              <a:gd name="adj1" fmla="val 8307"/>
              <a:gd name="adj2" fmla="val -92468"/>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solidFill>
                  <a:schemeClr val="tx1"/>
                </a:solidFill>
              </a:rPr>
              <a:t>"נפשות" </a:t>
            </a:r>
          </a:p>
          <a:p>
            <a:pPr algn="ctr"/>
            <a:r>
              <a:rPr lang="he-IL" dirty="0">
                <a:solidFill>
                  <a:schemeClr val="tx1"/>
                </a:solidFill>
              </a:rPr>
              <a:t>ל</a:t>
            </a:r>
            <a:r>
              <a:rPr lang="he-IL" dirty="0" smtClean="0">
                <a:solidFill>
                  <a:schemeClr val="tx1"/>
                </a:solidFill>
              </a:rPr>
              <a:t>רבות מנוול ומוכה שחין.</a:t>
            </a:r>
          </a:p>
          <a:p>
            <a:pPr algn="ctr"/>
            <a:r>
              <a:rPr lang="he-IL" dirty="0" smtClean="0">
                <a:solidFill>
                  <a:schemeClr val="tx1"/>
                </a:solidFill>
              </a:rPr>
              <a:t>לרבות אחד שמעריך מאה.</a:t>
            </a:r>
          </a:p>
          <a:p>
            <a:pPr algn="ctr"/>
            <a:r>
              <a:rPr lang="he-IL" dirty="0" smtClean="0">
                <a:solidFill>
                  <a:schemeClr val="tx1"/>
                </a:solidFill>
              </a:rPr>
              <a:t>לרבות אישה שמעריכה.</a:t>
            </a:r>
          </a:p>
          <a:p>
            <a:pPr algn="ctr"/>
            <a:r>
              <a:rPr lang="he-IL" dirty="0">
                <a:solidFill>
                  <a:schemeClr val="tx1"/>
                </a:solidFill>
              </a:rPr>
              <a:t>ל</a:t>
            </a:r>
            <a:r>
              <a:rPr lang="he-IL" dirty="0" smtClean="0">
                <a:solidFill>
                  <a:schemeClr val="tx1"/>
                </a:solidFill>
              </a:rPr>
              <a:t>רבות אֶבֶר שנשמה תלויה בו.</a:t>
            </a:r>
            <a:endParaRPr lang="he-IL" dirty="0">
              <a:solidFill>
                <a:schemeClr val="tx1"/>
              </a:solidFill>
            </a:endParaRPr>
          </a:p>
        </p:txBody>
      </p:sp>
      <p:sp>
        <p:nvSpPr>
          <p:cNvPr id="12" name="הסבר אליפטי 11"/>
          <p:cNvSpPr/>
          <p:nvPr/>
        </p:nvSpPr>
        <p:spPr>
          <a:xfrm>
            <a:off x="9631557" y="2220328"/>
            <a:ext cx="1859368" cy="895927"/>
          </a:xfrm>
          <a:prstGeom prst="wedgeEllipseCallout">
            <a:avLst>
              <a:gd name="adj1" fmla="val -25084"/>
              <a:gd name="adj2" fmla="val 144974"/>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smtClean="0">
              <a:solidFill>
                <a:schemeClr val="tx1"/>
              </a:solidFill>
            </a:endParaRPr>
          </a:p>
          <a:p>
            <a:pPr algn="ctr"/>
            <a:r>
              <a:rPr lang="he-IL" dirty="0" smtClean="0">
                <a:solidFill>
                  <a:schemeClr val="tx1"/>
                </a:solidFill>
              </a:rPr>
              <a:t>ולא גוי</a:t>
            </a:r>
            <a:endParaRPr lang="he-IL" dirty="0">
              <a:solidFill>
                <a:schemeClr val="tx1"/>
              </a:solidFill>
            </a:endParaRPr>
          </a:p>
        </p:txBody>
      </p:sp>
      <p:sp>
        <p:nvSpPr>
          <p:cNvPr id="13" name="הסבר אליפטי 12"/>
          <p:cNvSpPr/>
          <p:nvPr/>
        </p:nvSpPr>
        <p:spPr>
          <a:xfrm>
            <a:off x="6921026" y="2181460"/>
            <a:ext cx="1740434" cy="701221"/>
          </a:xfrm>
          <a:prstGeom prst="wedgeEllipseCallout">
            <a:avLst>
              <a:gd name="adj1" fmla="val -19391"/>
              <a:gd name="adj2" fmla="val 196853"/>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solidFill>
                  <a:schemeClr val="tx1"/>
                </a:solidFill>
              </a:rPr>
              <a:t> </a:t>
            </a:r>
          </a:p>
          <a:p>
            <a:pPr algn="ctr"/>
            <a:r>
              <a:rPr lang="he-IL" dirty="0" smtClean="0">
                <a:solidFill>
                  <a:schemeClr val="tx1"/>
                </a:solidFill>
              </a:rPr>
              <a:t>אפילו גוי</a:t>
            </a:r>
            <a:endParaRPr lang="he-IL" dirty="0">
              <a:solidFill>
                <a:schemeClr val="tx1"/>
              </a:solidFill>
            </a:endParaRPr>
          </a:p>
        </p:txBody>
      </p:sp>
      <p:sp>
        <p:nvSpPr>
          <p:cNvPr id="14" name="TextBox 13"/>
          <p:cNvSpPr txBox="1"/>
          <p:nvPr/>
        </p:nvSpPr>
        <p:spPr>
          <a:xfrm>
            <a:off x="8106137" y="1757732"/>
            <a:ext cx="2635247" cy="369332"/>
          </a:xfrm>
          <a:prstGeom prst="rect">
            <a:avLst/>
          </a:prstGeom>
          <a:solidFill>
            <a:schemeClr val="accent6">
              <a:lumMod val="20000"/>
              <a:lumOff val="80000"/>
            </a:schemeClr>
          </a:solidFill>
          <a:scene3d>
            <a:camera prst="orthographicFront"/>
            <a:lightRig rig="threePt" dir="t"/>
          </a:scene3d>
          <a:sp3d>
            <a:bevelT prst="angle"/>
          </a:sp3d>
        </p:spPr>
        <p:txBody>
          <a:bodyPr wrap="square" rtlCol="1">
            <a:spAutoFit/>
          </a:bodyPr>
          <a:lstStyle/>
          <a:p>
            <a:r>
              <a:rPr lang="he-IL" dirty="0" smtClean="0"/>
              <a:t>מחלוקת ר' יהודה ור' מאיר</a:t>
            </a:r>
            <a:endParaRPr lang="he-IL" dirty="0"/>
          </a:p>
        </p:txBody>
      </p:sp>
      <p:sp>
        <p:nvSpPr>
          <p:cNvPr id="16" name="הסבר אליפטי 15"/>
          <p:cNvSpPr/>
          <p:nvPr/>
        </p:nvSpPr>
        <p:spPr>
          <a:xfrm>
            <a:off x="374849" y="943514"/>
            <a:ext cx="5499477" cy="1325799"/>
          </a:xfrm>
          <a:prstGeom prst="wedgeEllipseCallout">
            <a:avLst>
              <a:gd name="adj1" fmla="val 64134"/>
              <a:gd name="adj2" fmla="val 172572"/>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dirty="0" smtClean="0">
                <a:solidFill>
                  <a:schemeClr val="tx1"/>
                </a:solidFill>
              </a:rPr>
              <a:t>רבנו בחיי: לא אמר ידור אלא "יפליא" מלשון פלאות, חכמה, כי הנדר מושך מהחכמה, והחכמה למעלה מהנדר, הנדר למעלה מהשבועה</a:t>
            </a:r>
            <a:endParaRPr lang="he-IL" dirty="0">
              <a:solidFill>
                <a:schemeClr val="tx1"/>
              </a:solidFill>
            </a:endParaRPr>
          </a:p>
        </p:txBody>
      </p:sp>
      <p:sp>
        <p:nvSpPr>
          <p:cNvPr id="2" name="מלבן 1"/>
          <p:cNvSpPr/>
          <p:nvPr/>
        </p:nvSpPr>
        <p:spPr>
          <a:xfrm>
            <a:off x="9878771" y="2319223"/>
            <a:ext cx="1412567" cy="369332"/>
          </a:xfrm>
          <a:prstGeom prst="rect">
            <a:avLst/>
          </a:prstGeom>
        </p:spPr>
        <p:txBody>
          <a:bodyPr wrap="none">
            <a:spAutoFit/>
          </a:bodyPr>
          <a:lstStyle/>
          <a:p>
            <a:r>
              <a:rPr lang="he-IL" b="1" dirty="0" smtClean="0"/>
              <a:t>"בְּנֵ֤י </a:t>
            </a:r>
            <a:r>
              <a:rPr lang="he-IL" b="1" dirty="0"/>
              <a:t>יִשְׂרָאֵל֙ </a:t>
            </a:r>
            <a:r>
              <a:rPr lang="he-IL" b="1" dirty="0" smtClean="0"/>
              <a:t>"</a:t>
            </a:r>
            <a:endParaRPr lang="he-IL" dirty="0"/>
          </a:p>
        </p:txBody>
      </p:sp>
      <p:sp>
        <p:nvSpPr>
          <p:cNvPr id="3" name="מלבן 2"/>
          <p:cNvSpPr/>
          <p:nvPr/>
        </p:nvSpPr>
        <p:spPr>
          <a:xfrm>
            <a:off x="7408766" y="2241475"/>
            <a:ext cx="764954" cy="369332"/>
          </a:xfrm>
          <a:prstGeom prst="rect">
            <a:avLst/>
          </a:prstGeom>
        </p:spPr>
        <p:txBody>
          <a:bodyPr wrap="none">
            <a:spAutoFit/>
          </a:bodyPr>
          <a:lstStyle/>
          <a:p>
            <a:r>
              <a:rPr lang="he-IL" b="1" dirty="0" smtClean="0"/>
              <a:t>"אִ֕ישׁ"</a:t>
            </a:r>
            <a:endParaRPr lang="he-IL" dirty="0"/>
          </a:p>
        </p:txBody>
      </p:sp>
      <p:sp>
        <p:nvSpPr>
          <p:cNvPr id="17" name="מלבן 16"/>
          <p:cNvSpPr/>
          <p:nvPr/>
        </p:nvSpPr>
        <p:spPr>
          <a:xfrm>
            <a:off x="6457972" y="832489"/>
            <a:ext cx="4283412" cy="369332"/>
          </a:xfrm>
          <a:prstGeom prst="rect">
            <a:avLst/>
          </a:prstGeom>
        </p:spPr>
        <p:txBody>
          <a:bodyPr wrap="square">
            <a:spAutoFit/>
          </a:bodyPr>
          <a:lstStyle/>
          <a:p>
            <a:r>
              <a:rPr lang="he-IL" dirty="0" smtClean="0"/>
              <a:t>ויקרא פרק </a:t>
            </a:r>
            <a:r>
              <a:rPr lang="he-IL" dirty="0" err="1" smtClean="0"/>
              <a:t>כז</a:t>
            </a:r>
            <a:r>
              <a:rPr lang="he-IL" dirty="0" smtClean="0"/>
              <a:t>   א) וַיְדַבֵּ֥ר ה֖' </a:t>
            </a:r>
            <a:r>
              <a:rPr lang="he-IL" dirty="0" err="1" smtClean="0"/>
              <a:t>אֶל־מֹשֶׁ֥ה</a:t>
            </a:r>
            <a:r>
              <a:rPr lang="he-IL" dirty="0" smtClean="0"/>
              <a:t> </a:t>
            </a:r>
            <a:r>
              <a:rPr lang="he-IL" dirty="0" err="1" smtClean="0"/>
              <a:t>לֵּאמֹֽר</a:t>
            </a:r>
            <a:r>
              <a:rPr lang="he-IL" dirty="0" smtClean="0"/>
              <a:t>:</a:t>
            </a:r>
          </a:p>
        </p:txBody>
      </p:sp>
      <p:sp>
        <p:nvSpPr>
          <p:cNvPr id="11" name="TextBox 10"/>
          <p:cNvSpPr txBox="1"/>
          <p:nvPr/>
        </p:nvSpPr>
        <p:spPr>
          <a:xfrm>
            <a:off x="7408766" y="194388"/>
            <a:ext cx="3401857" cy="369332"/>
          </a:xfrm>
          <a:prstGeom prst="rect">
            <a:avLst/>
          </a:prstGeom>
          <a:noFill/>
        </p:spPr>
        <p:txBody>
          <a:bodyPr wrap="square" rtlCol="1">
            <a:spAutoFit/>
          </a:bodyPr>
          <a:lstStyle/>
          <a:p>
            <a:r>
              <a:rPr lang="he-IL" dirty="0" smtClean="0"/>
              <a:t>המקור </a:t>
            </a:r>
            <a:r>
              <a:rPr lang="he-IL" dirty="0" smtClean="0"/>
              <a:t>לערכים </a:t>
            </a:r>
            <a:r>
              <a:rPr lang="he-IL" dirty="0" smtClean="0"/>
              <a:t>מן התורה</a:t>
            </a:r>
            <a:endParaRPr lang="he-IL" dirty="0"/>
          </a:p>
        </p:txBody>
      </p:sp>
      <p:sp>
        <p:nvSpPr>
          <p:cNvPr id="5" name="הסבר אליפטי 4"/>
          <p:cNvSpPr/>
          <p:nvPr/>
        </p:nvSpPr>
        <p:spPr>
          <a:xfrm>
            <a:off x="-19047" y="2095213"/>
            <a:ext cx="3334327" cy="2424126"/>
          </a:xfrm>
          <a:prstGeom prst="wedgeEllipseCallout">
            <a:avLst>
              <a:gd name="adj1" fmla="val 105206"/>
              <a:gd name="adj2" fmla="val 23255"/>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solidFill>
                  <a:schemeClr val="tx1"/>
                </a:solidFill>
              </a:rPr>
              <a:t>רש"י: אין </a:t>
            </a:r>
            <a:r>
              <a:rPr lang="he-IL" dirty="0">
                <a:solidFill>
                  <a:schemeClr val="tx1"/>
                </a:solidFill>
              </a:rPr>
              <a:t>ערך זה לשון דמים</a:t>
            </a:r>
            <a:r>
              <a:rPr lang="he-IL" dirty="0" smtClean="0">
                <a:solidFill>
                  <a:schemeClr val="tx1"/>
                </a:solidFill>
              </a:rPr>
              <a:t>, </a:t>
            </a:r>
            <a:r>
              <a:rPr lang="he-IL" dirty="0">
                <a:solidFill>
                  <a:schemeClr val="tx1"/>
                </a:solidFill>
              </a:rPr>
              <a:t>אלא בין שהוא יקר בין שהוא זול, כפי שניו הוא הערך הקצוב עליו בפרשה זו: </a:t>
            </a:r>
          </a:p>
        </p:txBody>
      </p:sp>
    </p:spTree>
    <p:extLst>
      <p:ext uri="{BB962C8B-B14F-4D97-AF65-F5344CB8AC3E}">
        <p14:creationId xmlns:p14="http://schemas.microsoft.com/office/powerpoint/2010/main" val="738824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250"/>
                                  </p:stCondLst>
                                  <p:childTnLst>
                                    <p:set>
                                      <p:cBhvr>
                                        <p:cTn id="6" dur="1" fill="hold">
                                          <p:stCondLst>
                                            <p:cond delay="0"/>
                                          </p:stCondLst>
                                        </p:cTn>
                                        <p:tgtEl>
                                          <p:spTgt spid="11"/>
                                        </p:tgtEl>
                                        <p:attrNameLst>
                                          <p:attrName>style.visibility</p:attrName>
                                        </p:attrNameLst>
                                      </p:cBhvr>
                                      <p:to>
                                        <p:strVal val="visible"/>
                                      </p:to>
                                    </p:set>
                                    <p:animEffect transition="in" filter="wipe(right)">
                                      <p:cBhvr>
                                        <p:cTn id="7" dur="500"/>
                                        <p:tgtEl>
                                          <p:spTgt spid="11"/>
                                        </p:tgtEl>
                                      </p:cBhvr>
                                    </p:animEffect>
                                  </p:childTnLst>
                                </p:cTn>
                              </p:par>
                            </p:childTnLst>
                          </p:cTn>
                        </p:par>
                        <p:par>
                          <p:cTn id="8" fill="hold">
                            <p:stCondLst>
                              <p:cond delay="750"/>
                            </p:stCondLst>
                            <p:childTnLst>
                              <p:par>
                                <p:cTn id="9" presetID="53" presetClass="entr" presetSubtype="16" fill="hold" grpId="0" nodeType="afterEffect">
                                  <p:stCondLst>
                                    <p:cond delay="1750"/>
                                  </p:stCondLst>
                                  <p:childTnLst>
                                    <p:set>
                                      <p:cBhvr>
                                        <p:cTn id="10" dur="1" fill="hold">
                                          <p:stCondLst>
                                            <p:cond delay="0"/>
                                          </p:stCondLst>
                                        </p:cTn>
                                        <p:tgtEl>
                                          <p:spTgt spid="17"/>
                                        </p:tgtEl>
                                        <p:attrNameLst>
                                          <p:attrName>style.visibility</p:attrName>
                                        </p:attrNameLst>
                                      </p:cBhvr>
                                      <p:to>
                                        <p:strVal val="visible"/>
                                      </p:to>
                                    </p:set>
                                    <p:anim calcmode="lin" valueType="num">
                                      <p:cBhvr>
                                        <p:cTn id="11" dur="500" fill="hold"/>
                                        <p:tgtEl>
                                          <p:spTgt spid="17"/>
                                        </p:tgtEl>
                                        <p:attrNameLst>
                                          <p:attrName>ppt_w</p:attrName>
                                        </p:attrNameLst>
                                      </p:cBhvr>
                                      <p:tavLst>
                                        <p:tav tm="0">
                                          <p:val>
                                            <p:fltVal val="0"/>
                                          </p:val>
                                        </p:tav>
                                        <p:tav tm="100000">
                                          <p:val>
                                            <p:strVal val="#ppt_w"/>
                                          </p:val>
                                        </p:tav>
                                      </p:tavLst>
                                    </p:anim>
                                    <p:anim calcmode="lin" valueType="num">
                                      <p:cBhvr>
                                        <p:cTn id="12" dur="500" fill="hold"/>
                                        <p:tgtEl>
                                          <p:spTgt spid="17"/>
                                        </p:tgtEl>
                                        <p:attrNameLst>
                                          <p:attrName>ppt_h</p:attrName>
                                        </p:attrNameLst>
                                      </p:cBhvr>
                                      <p:tavLst>
                                        <p:tav tm="0">
                                          <p:val>
                                            <p:fltVal val="0"/>
                                          </p:val>
                                        </p:tav>
                                        <p:tav tm="100000">
                                          <p:val>
                                            <p:strVal val="#ppt_h"/>
                                          </p:val>
                                        </p:tav>
                                      </p:tavLst>
                                    </p:anim>
                                    <p:animEffect transition="in" filter="fade">
                                      <p:cBhvr>
                                        <p:cTn id="13" dur="500"/>
                                        <p:tgtEl>
                                          <p:spTgt spid="17"/>
                                        </p:tgtEl>
                                      </p:cBhvr>
                                    </p:animEffect>
                                  </p:childTnLst>
                                </p:cTn>
                              </p:par>
                            </p:childTnLst>
                          </p:cTn>
                        </p:par>
                        <p:par>
                          <p:cTn id="14" fill="hold">
                            <p:stCondLst>
                              <p:cond delay="3000"/>
                            </p:stCondLst>
                            <p:childTnLst>
                              <p:par>
                                <p:cTn id="15" presetID="53" presetClass="entr" presetSubtype="16" fill="hold" grpId="0" nodeType="afterEffect">
                                  <p:stCondLst>
                                    <p:cond delay="1500"/>
                                  </p:stCondLst>
                                  <p:childTnLst>
                                    <p:set>
                                      <p:cBhvr>
                                        <p:cTn id="16" dur="1" fill="hold">
                                          <p:stCondLst>
                                            <p:cond delay="0"/>
                                          </p:stCondLst>
                                        </p:cTn>
                                        <p:tgtEl>
                                          <p:spTgt spid="4"/>
                                        </p:tgtEl>
                                        <p:attrNameLst>
                                          <p:attrName>style.visibility</p:attrName>
                                        </p:attrNameLst>
                                      </p:cBhvr>
                                      <p:to>
                                        <p:strVal val="visible"/>
                                      </p:to>
                                    </p:set>
                                    <p:anim calcmode="lin" valueType="num">
                                      <p:cBhvr>
                                        <p:cTn id="17" dur="500" fill="hold"/>
                                        <p:tgtEl>
                                          <p:spTgt spid="4"/>
                                        </p:tgtEl>
                                        <p:attrNameLst>
                                          <p:attrName>ppt_w</p:attrName>
                                        </p:attrNameLst>
                                      </p:cBhvr>
                                      <p:tavLst>
                                        <p:tav tm="0">
                                          <p:val>
                                            <p:fltVal val="0"/>
                                          </p:val>
                                        </p:tav>
                                        <p:tav tm="100000">
                                          <p:val>
                                            <p:strVal val="#ppt_w"/>
                                          </p:val>
                                        </p:tav>
                                      </p:tavLst>
                                    </p:anim>
                                    <p:anim calcmode="lin" valueType="num">
                                      <p:cBhvr>
                                        <p:cTn id="18" dur="500" fill="hold"/>
                                        <p:tgtEl>
                                          <p:spTgt spid="4"/>
                                        </p:tgtEl>
                                        <p:attrNameLst>
                                          <p:attrName>ppt_h</p:attrName>
                                        </p:attrNameLst>
                                      </p:cBhvr>
                                      <p:tavLst>
                                        <p:tav tm="0">
                                          <p:val>
                                            <p:fltVal val="0"/>
                                          </p:val>
                                        </p:tav>
                                        <p:tav tm="100000">
                                          <p:val>
                                            <p:strVal val="#ppt_h"/>
                                          </p:val>
                                        </p:tav>
                                      </p:tavLst>
                                    </p:anim>
                                    <p:animEffect transition="in" filter="fade">
                                      <p:cBhvr>
                                        <p:cTn id="19" dur="500"/>
                                        <p:tgtEl>
                                          <p:spTgt spid="4"/>
                                        </p:tgtEl>
                                      </p:cBhvr>
                                    </p:animEffect>
                                  </p:childTnLst>
                                </p:cTn>
                              </p:par>
                            </p:childTnLst>
                          </p:cTn>
                        </p:par>
                        <p:par>
                          <p:cTn id="20" fill="hold">
                            <p:stCondLst>
                              <p:cond delay="5000"/>
                            </p:stCondLst>
                            <p:childTnLst>
                              <p:par>
                                <p:cTn id="21" presetID="53" presetClass="entr" presetSubtype="16" fill="hold" grpId="0" nodeType="afterEffect">
                                  <p:stCondLst>
                                    <p:cond delay="2750"/>
                                  </p:stCondLst>
                                  <p:childTnLst>
                                    <p:set>
                                      <p:cBhvr>
                                        <p:cTn id="22" dur="1" fill="hold">
                                          <p:stCondLst>
                                            <p:cond delay="0"/>
                                          </p:stCondLst>
                                        </p:cTn>
                                        <p:tgtEl>
                                          <p:spTgt spid="2"/>
                                        </p:tgtEl>
                                        <p:attrNameLst>
                                          <p:attrName>style.visibility</p:attrName>
                                        </p:attrNameLst>
                                      </p:cBhvr>
                                      <p:to>
                                        <p:strVal val="visible"/>
                                      </p:to>
                                    </p:set>
                                    <p:anim calcmode="lin" valueType="num">
                                      <p:cBhvr>
                                        <p:cTn id="23" dur="500" fill="hold"/>
                                        <p:tgtEl>
                                          <p:spTgt spid="2"/>
                                        </p:tgtEl>
                                        <p:attrNameLst>
                                          <p:attrName>ppt_w</p:attrName>
                                        </p:attrNameLst>
                                      </p:cBhvr>
                                      <p:tavLst>
                                        <p:tav tm="0">
                                          <p:val>
                                            <p:fltVal val="0"/>
                                          </p:val>
                                        </p:tav>
                                        <p:tav tm="100000">
                                          <p:val>
                                            <p:strVal val="#ppt_w"/>
                                          </p:val>
                                        </p:tav>
                                      </p:tavLst>
                                    </p:anim>
                                    <p:anim calcmode="lin" valueType="num">
                                      <p:cBhvr>
                                        <p:cTn id="24" dur="500" fill="hold"/>
                                        <p:tgtEl>
                                          <p:spTgt spid="2"/>
                                        </p:tgtEl>
                                        <p:attrNameLst>
                                          <p:attrName>ppt_h</p:attrName>
                                        </p:attrNameLst>
                                      </p:cBhvr>
                                      <p:tavLst>
                                        <p:tav tm="0">
                                          <p:val>
                                            <p:fltVal val="0"/>
                                          </p:val>
                                        </p:tav>
                                        <p:tav tm="100000">
                                          <p:val>
                                            <p:strVal val="#ppt_h"/>
                                          </p:val>
                                        </p:tav>
                                      </p:tavLst>
                                    </p:anim>
                                    <p:animEffect transition="in" filter="fade">
                                      <p:cBhvr>
                                        <p:cTn id="25" dur="500"/>
                                        <p:tgtEl>
                                          <p:spTgt spid="2"/>
                                        </p:tgtEl>
                                      </p:cBhvr>
                                    </p:animEffect>
                                  </p:childTnLst>
                                </p:cTn>
                              </p:par>
                            </p:childTnLst>
                          </p:cTn>
                        </p:par>
                        <p:par>
                          <p:cTn id="26" fill="hold">
                            <p:stCondLst>
                              <p:cond delay="8250"/>
                            </p:stCondLst>
                            <p:childTnLst>
                              <p:par>
                                <p:cTn id="27" presetID="22" presetClass="entr" presetSubtype="1" fill="hold" grpId="0" nodeType="afterEffect">
                                  <p:stCondLst>
                                    <p:cond delay="1000"/>
                                  </p:stCondLst>
                                  <p:childTnLst>
                                    <p:set>
                                      <p:cBhvr>
                                        <p:cTn id="28" dur="1" fill="hold">
                                          <p:stCondLst>
                                            <p:cond delay="0"/>
                                          </p:stCondLst>
                                        </p:cTn>
                                        <p:tgtEl>
                                          <p:spTgt spid="12"/>
                                        </p:tgtEl>
                                        <p:attrNameLst>
                                          <p:attrName>style.visibility</p:attrName>
                                        </p:attrNameLst>
                                      </p:cBhvr>
                                      <p:to>
                                        <p:strVal val="visible"/>
                                      </p:to>
                                    </p:set>
                                    <p:animEffect transition="in" filter="wipe(up)">
                                      <p:cBhvr>
                                        <p:cTn id="29" dur="2250"/>
                                        <p:tgtEl>
                                          <p:spTgt spid="12"/>
                                        </p:tgtEl>
                                      </p:cBhvr>
                                    </p:animEffect>
                                  </p:childTnLst>
                                </p:cTn>
                              </p:par>
                            </p:childTnLst>
                          </p:cTn>
                        </p:par>
                        <p:par>
                          <p:cTn id="30" fill="hold">
                            <p:stCondLst>
                              <p:cond delay="11500"/>
                            </p:stCondLst>
                            <p:childTnLst>
                              <p:par>
                                <p:cTn id="31" presetID="31" presetClass="entr" presetSubtype="0" fill="hold" grpId="0" nodeType="afterEffect">
                                  <p:stCondLst>
                                    <p:cond delay="750"/>
                                  </p:stCondLst>
                                  <p:childTnLst>
                                    <p:set>
                                      <p:cBhvr>
                                        <p:cTn id="32" dur="1" fill="hold">
                                          <p:stCondLst>
                                            <p:cond delay="0"/>
                                          </p:stCondLst>
                                        </p:cTn>
                                        <p:tgtEl>
                                          <p:spTgt spid="14"/>
                                        </p:tgtEl>
                                        <p:attrNameLst>
                                          <p:attrName>style.visibility</p:attrName>
                                        </p:attrNameLst>
                                      </p:cBhvr>
                                      <p:to>
                                        <p:strVal val="visible"/>
                                      </p:to>
                                    </p:set>
                                    <p:anim calcmode="lin" valueType="num">
                                      <p:cBhvr>
                                        <p:cTn id="33" dur="1000" fill="hold"/>
                                        <p:tgtEl>
                                          <p:spTgt spid="14"/>
                                        </p:tgtEl>
                                        <p:attrNameLst>
                                          <p:attrName>ppt_w</p:attrName>
                                        </p:attrNameLst>
                                      </p:cBhvr>
                                      <p:tavLst>
                                        <p:tav tm="0">
                                          <p:val>
                                            <p:fltVal val="0"/>
                                          </p:val>
                                        </p:tav>
                                        <p:tav tm="100000">
                                          <p:val>
                                            <p:strVal val="#ppt_w"/>
                                          </p:val>
                                        </p:tav>
                                      </p:tavLst>
                                    </p:anim>
                                    <p:anim calcmode="lin" valueType="num">
                                      <p:cBhvr>
                                        <p:cTn id="34" dur="1000" fill="hold"/>
                                        <p:tgtEl>
                                          <p:spTgt spid="14"/>
                                        </p:tgtEl>
                                        <p:attrNameLst>
                                          <p:attrName>ppt_h</p:attrName>
                                        </p:attrNameLst>
                                      </p:cBhvr>
                                      <p:tavLst>
                                        <p:tav tm="0">
                                          <p:val>
                                            <p:fltVal val="0"/>
                                          </p:val>
                                        </p:tav>
                                        <p:tav tm="100000">
                                          <p:val>
                                            <p:strVal val="#ppt_h"/>
                                          </p:val>
                                        </p:tav>
                                      </p:tavLst>
                                    </p:anim>
                                    <p:anim calcmode="lin" valueType="num">
                                      <p:cBhvr>
                                        <p:cTn id="35" dur="1000" fill="hold"/>
                                        <p:tgtEl>
                                          <p:spTgt spid="14"/>
                                        </p:tgtEl>
                                        <p:attrNameLst>
                                          <p:attrName>style.rotation</p:attrName>
                                        </p:attrNameLst>
                                      </p:cBhvr>
                                      <p:tavLst>
                                        <p:tav tm="0">
                                          <p:val>
                                            <p:fltVal val="90"/>
                                          </p:val>
                                        </p:tav>
                                        <p:tav tm="100000">
                                          <p:val>
                                            <p:fltVal val="0"/>
                                          </p:val>
                                        </p:tav>
                                      </p:tavLst>
                                    </p:anim>
                                    <p:animEffect transition="in" filter="fade">
                                      <p:cBhvr>
                                        <p:cTn id="36" dur="1000"/>
                                        <p:tgtEl>
                                          <p:spTgt spid="14"/>
                                        </p:tgtEl>
                                      </p:cBhvr>
                                    </p:animEffect>
                                  </p:childTnLst>
                                </p:cTn>
                              </p:par>
                            </p:childTnLst>
                          </p:cTn>
                        </p:par>
                        <p:par>
                          <p:cTn id="37" fill="hold">
                            <p:stCondLst>
                              <p:cond delay="13250"/>
                            </p:stCondLst>
                            <p:childTnLst>
                              <p:par>
                                <p:cTn id="38" presetID="53" presetClass="entr" presetSubtype="16" fill="hold" grpId="0" nodeType="afterEffect">
                                  <p:stCondLst>
                                    <p:cond delay="1000"/>
                                  </p:stCondLst>
                                  <p:childTnLst>
                                    <p:set>
                                      <p:cBhvr>
                                        <p:cTn id="39" dur="1" fill="hold">
                                          <p:stCondLst>
                                            <p:cond delay="0"/>
                                          </p:stCondLst>
                                        </p:cTn>
                                        <p:tgtEl>
                                          <p:spTgt spid="3"/>
                                        </p:tgtEl>
                                        <p:attrNameLst>
                                          <p:attrName>style.visibility</p:attrName>
                                        </p:attrNameLst>
                                      </p:cBhvr>
                                      <p:to>
                                        <p:strVal val="visible"/>
                                      </p:to>
                                    </p:set>
                                    <p:anim calcmode="lin" valueType="num">
                                      <p:cBhvr>
                                        <p:cTn id="40" dur="500" fill="hold"/>
                                        <p:tgtEl>
                                          <p:spTgt spid="3"/>
                                        </p:tgtEl>
                                        <p:attrNameLst>
                                          <p:attrName>ppt_w</p:attrName>
                                        </p:attrNameLst>
                                      </p:cBhvr>
                                      <p:tavLst>
                                        <p:tav tm="0">
                                          <p:val>
                                            <p:fltVal val="0"/>
                                          </p:val>
                                        </p:tav>
                                        <p:tav tm="100000">
                                          <p:val>
                                            <p:strVal val="#ppt_w"/>
                                          </p:val>
                                        </p:tav>
                                      </p:tavLst>
                                    </p:anim>
                                    <p:anim calcmode="lin" valueType="num">
                                      <p:cBhvr>
                                        <p:cTn id="41" dur="500" fill="hold"/>
                                        <p:tgtEl>
                                          <p:spTgt spid="3"/>
                                        </p:tgtEl>
                                        <p:attrNameLst>
                                          <p:attrName>ppt_h</p:attrName>
                                        </p:attrNameLst>
                                      </p:cBhvr>
                                      <p:tavLst>
                                        <p:tav tm="0">
                                          <p:val>
                                            <p:fltVal val="0"/>
                                          </p:val>
                                        </p:tav>
                                        <p:tav tm="100000">
                                          <p:val>
                                            <p:strVal val="#ppt_h"/>
                                          </p:val>
                                        </p:tav>
                                      </p:tavLst>
                                    </p:anim>
                                    <p:animEffect transition="in" filter="fade">
                                      <p:cBhvr>
                                        <p:cTn id="42" dur="500"/>
                                        <p:tgtEl>
                                          <p:spTgt spid="3"/>
                                        </p:tgtEl>
                                      </p:cBhvr>
                                    </p:animEffect>
                                  </p:childTnLst>
                                </p:cTn>
                              </p:par>
                            </p:childTnLst>
                          </p:cTn>
                        </p:par>
                        <p:par>
                          <p:cTn id="43" fill="hold">
                            <p:stCondLst>
                              <p:cond delay="14750"/>
                            </p:stCondLst>
                            <p:childTnLst>
                              <p:par>
                                <p:cTn id="44" presetID="22" presetClass="entr" presetSubtype="1" fill="hold" grpId="0" nodeType="afterEffect">
                                  <p:stCondLst>
                                    <p:cond delay="1000"/>
                                  </p:stCondLst>
                                  <p:childTnLst>
                                    <p:set>
                                      <p:cBhvr>
                                        <p:cTn id="45" dur="1" fill="hold">
                                          <p:stCondLst>
                                            <p:cond delay="0"/>
                                          </p:stCondLst>
                                        </p:cTn>
                                        <p:tgtEl>
                                          <p:spTgt spid="13"/>
                                        </p:tgtEl>
                                        <p:attrNameLst>
                                          <p:attrName>style.visibility</p:attrName>
                                        </p:attrNameLst>
                                      </p:cBhvr>
                                      <p:to>
                                        <p:strVal val="visible"/>
                                      </p:to>
                                    </p:set>
                                    <p:animEffect transition="in" filter="wipe(up)">
                                      <p:cBhvr>
                                        <p:cTn id="46" dur="2250"/>
                                        <p:tgtEl>
                                          <p:spTgt spid="13"/>
                                        </p:tgtEl>
                                      </p:cBhvr>
                                    </p:animEffect>
                                  </p:childTnLst>
                                </p:cTn>
                              </p:par>
                            </p:childTnLst>
                          </p:cTn>
                        </p:par>
                        <p:par>
                          <p:cTn id="47" fill="hold">
                            <p:stCondLst>
                              <p:cond delay="18000"/>
                            </p:stCondLst>
                            <p:childTnLst>
                              <p:par>
                                <p:cTn id="48" presetID="22" presetClass="entr" presetSubtype="8" fill="hold" grpId="0" nodeType="afterEffect">
                                  <p:stCondLst>
                                    <p:cond delay="2000"/>
                                  </p:stCondLst>
                                  <p:childTnLst>
                                    <p:set>
                                      <p:cBhvr>
                                        <p:cTn id="49" dur="1" fill="hold">
                                          <p:stCondLst>
                                            <p:cond delay="0"/>
                                          </p:stCondLst>
                                        </p:cTn>
                                        <p:tgtEl>
                                          <p:spTgt spid="16"/>
                                        </p:tgtEl>
                                        <p:attrNameLst>
                                          <p:attrName>style.visibility</p:attrName>
                                        </p:attrNameLst>
                                      </p:cBhvr>
                                      <p:to>
                                        <p:strVal val="visible"/>
                                      </p:to>
                                    </p:set>
                                    <p:animEffect transition="in" filter="wipe(left)">
                                      <p:cBhvr>
                                        <p:cTn id="50" dur="2750"/>
                                        <p:tgtEl>
                                          <p:spTgt spid="16"/>
                                        </p:tgtEl>
                                      </p:cBhvr>
                                    </p:animEffect>
                                  </p:childTnLst>
                                </p:cTn>
                              </p:par>
                            </p:childTnLst>
                          </p:cTn>
                        </p:par>
                        <p:par>
                          <p:cTn id="51" fill="hold">
                            <p:stCondLst>
                              <p:cond delay="22750"/>
                            </p:stCondLst>
                            <p:childTnLst>
                              <p:par>
                                <p:cTn id="52" presetID="22" presetClass="entr" presetSubtype="4" fill="hold" grpId="0" nodeType="afterEffect">
                                  <p:stCondLst>
                                    <p:cond delay="2750"/>
                                  </p:stCondLst>
                                  <p:childTnLst>
                                    <p:set>
                                      <p:cBhvr>
                                        <p:cTn id="53" dur="1" fill="hold">
                                          <p:stCondLst>
                                            <p:cond delay="0"/>
                                          </p:stCondLst>
                                        </p:cTn>
                                        <p:tgtEl>
                                          <p:spTgt spid="9"/>
                                        </p:tgtEl>
                                        <p:attrNameLst>
                                          <p:attrName>style.visibility</p:attrName>
                                        </p:attrNameLst>
                                      </p:cBhvr>
                                      <p:to>
                                        <p:strVal val="visible"/>
                                      </p:to>
                                    </p:set>
                                    <p:animEffect transition="in" filter="wipe(down)">
                                      <p:cBhvr>
                                        <p:cTn id="54" dur="2750"/>
                                        <p:tgtEl>
                                          <p:spTgt spid="9"/>
                                        </p:tgtEl>
                                      </p:cBhvr>
                                    </p:animEffect>
                                  </p:childTnLst>
                                </p:cTn>
                              </p:par>
                            </p:childTnLst>
                          </p:cTn>
                        </p:par>
                        <p:par>
                          <p:cTn id="55" fill="hold">
                            <p:stCondLst>
                              <p:cond delay="28250"/>
                            </p:stCondLst>
                            <p:childTnLst>
                              <p:par>
                                <p:cTn id="56" presetID="22" presetClass="entr" presetSubtype="8" fill="hold" grpId="0" nodeType="afterEffect">
                                  <p:stCondLst>
                                    <p:cond delay="2250"/>
                                  </p:stCondLst>
                                  <p:childTnLst>
                                    <p:set>
                                      <p:cBhvr>
                                        <p:cTn id="57" dur="1" fill="hold">
                                          <p:stCondLst>
                                            <p:cond delay="0"/>
                                          </p:stCondLst>
                                        </p:cTn>
                                        <p:tgtEl>
                                          <p:spTgt spid="5"/>
                                        </p:tgtEl>
                                        <p:attrNameLst>
                                          <p:attrName>style.visibility</p:attrName>
                                        </p:attrNameLst>
                                      </p:cBhvr>
                                      <p:to>
                                        <p:strVal val="visible"/>
                                      </p:to>
                                    </p:set>
                                    <p:animEffect transition="in" filter="wipe(left)">
                                      <p:cBhvr>
                                        <p:cTn id="58" dur="2250"/>
                                        <p:tgtEl>
                                          <p:spTgt spid="5"/>
                                        </p:tgtEl>
                                      </p:cBhvr>
                                    </p:animEffect>
                                  </p:childTnLst>
                                </p:cTn>
                              </p:par>
                            </p:childTnLst>
                          </p:cTn>
                        </p:par>
                        <p:par>
                          <p:cTn id="59" fill="hold">
                            <p:stCondLst>
                              <p:cond delay="32750"/>
                            </p:stCondLst>
                            <p:childTnLst>
                              <p:par>
                                <p:cTn id="60" presetID="22" presetClass="entr" presetSubtype="4" fill="hold" grpId="0" nodeType="afterEffect">
                                  <p:stCondLst>
                                    <p:cond delay="1750"/>
                                  </p:stCondLst>
                                  <p:childTnLst>
                                    <p:set>
                                      <p:cBhvr>
                                        <p:cTn id="61" dur="1" fill="hold">
                                          <p:stCondLst>
                                            <p:cond delay="0"/>
                                          </p:stCondLst>
                                        </p:cTn>
                                        <p:tgtEl>
                                          <p:spTgt spid="10"/>
                                        </p:tgtEl>
                                        <p:attrNameLst>
                                          <p:attrName>style.visibility</p:attrName>
                                        </p:attrNameLst>
                                      </p:cBhvr>
                                      <p:to>
                                        <p:strVal val="visible"/>
                                      </p:to>
                                    </p:set>
                                    <p:animEffect transition="in" filter="wipe(down)">
                                      <p:cBhvr>
                                        <p:cTn id="62" dur="3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 grpId="0" animBg="1"/>
      <p:bldP spid="10" grpId="0" animBg="1"/>
      <p:bldP spid="12" grpId="0" animBg="1"/>
      <p:bldP spid="13" grpId="0" animBg="1"/>
      <p:bldP spid="14" grpId="0" animBg="1"/>
      <p:bldP spid="16" grpId="0" animBg="1"/>
      <p:bldP spid="2" grpId="0"/>
      <p:bldP spid="3" grpId="0"/>
      <p:bldP spid="17" grpId="0"/>
      <p:bldP spid="11" grpId="0"/>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טבלה 1"/>
          <p:cNvGraphicFramePr>
            <a:graphicFrameLocks noGrp="1"/>
          </p:cNvGraphicFramePr>
          <p:nvPr>
            <p:extLst>
              <p:ext uri="{D42A27DB-BD31-4B8C-83A1-F6EECF244321}">
                <p14:modId xmlns:p14="http://schemas.microsoft.com/office/powerpoint/2010/main" val="3520228056"/>
              </p:ext>
            </p:extLst>
          </p:nvPr>
        </p:nvGraphicFramePr>
        <p:xfrm>
          <a:off x="805486" y="591558"/>
          <a:ext cx="5661891" cy="5974454"/>
        </p:xfrm>
        <a:graphic>
          <a:graphicData uri="http://schemas.openxmlformats.org/drawingml/2006/table">
            <a:tbl>
              <a:tblPr rtl="1" firstRow="1" bandRow="1">
                <a:tableStyleId>{E8B1032C-EA38-4F05-BA0D-38AFFFC7BED3}</a:tableStyleId>
              </a:tblPr>
              <a:tblGrid>
                <a:gridCol w="2225964">
                  <a:extLst>
                    <a:ext uri="{9D8B030D-6E8A-4147-A177-3AD203B41FA5}">
                      <a16:colId xmlns:a16="http://schemas.microsoft.com/office/drawing/2014/main" val="1928720806"/>
                    </a:ext>
                  </a:extLst>
                </a:gridCol>
                <a:gridCol w="1717963">
                  <a:extLst>
                    <a:ext uri="{9D8B030D-6E8A-4147-A177-3AD203B41FA5}">
                      <a16:colId xmlns:a16="http://schemas.microsoft.com/office/drawing/2014/main" val="1579959868"/>
                    </a:ext>
                  </a:extLst>
                </a:gridCol>
                <a:gridCol w="1717964">
                  <a:extLst>
                    <a:ext uri="{9D8B030D-6E8A-4147-A177-3AD203B41FA5}">
                      <a16:colId xmlns:a16="http://schemas.microsoft.com/office/drawing/2014/main" val="1615927861"/>
                    </a:ext>
                  </a:extLst>
                </a:gridCol>
              </a:tblGrid>
              <a:tr h="600482">
                <a:tc>
                  <a:txBody>
                    <a:bodyPr/>
                    <a:lstStyle/>
                    <a:p>
                      <a:pPr rtl="1"/>
                      <a:endParaRPr lang="he-IL" dirty="0"/>
                    </a:p>
                  </a:txBody>
                  <a:tcPr/>
                </a:tc>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3592343056"/>
                  </a:ext>
                </a:extLst>
              </a:tr>
              <a:tr h="600482">
                <a:tc>
                  <a:txBody>
                    <a:bodyPr/>
                    <a:lstStyle/>
                    <a:p>
                      <a:pPr rtl="1"/>
                      <a:endParaRPr lang="he-IL" dirty="0"/>
                    </a:p>
                  </a:txBody>
                  <a:tcPr/>
                </a:tc>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2839816557"/>
                  </a:ext>
                </a:extLst>
              </a:tr>
              <a:tr h="895254">
                <a:tc>
                  <a:txBody>
                    <a:bodyPr/>
                    <a:lstStyle/>
                    <a:p>
                      <a:pPr rtl="1"/>
                      <a:endParaRPr lang="he-IL" dirty="0"/>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755429497"/>
                  </a:ext>
                </a:extLst>
              </a:tr>
              <a:tr h="937212">
                <a:tc>
                  <a:txBody>
                    <a:bodyPr/>
                    <a:lstStyle/>
                    <a:p>
                      <a:pPr rtl="1"/>
                      <a:endParaRPr lang="he-IL" dirty="0"/>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2489891377"/>
                  </a:ext>
                </a:extLst>
              </a:tr>
              <a:tr h="1039376">
                <a:tc>
                  <a:txBody>
                    <a:bodyPr/>
                    <a:lstStyle/>
                    <a:p>
                      <a:pPr rtl="1"/>
                      <a:endParaRPr lang="he-IL" dirty="0"/>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2107549358"/>
                  </a:ext>
                </a:extLst>
              </a:tr>
              <a:tr h="950824">
                <a:tc>
                  <a:txBody>
                    <a:bodyPr/>
                    <a:lstStyle/>
                    <a:p>
                      <a:pPr rtl="1"/>
                      <a:endParaRPr lang="he-IL" dirty="0"/>
                    </a:p>
                  </a:txBody>
                  <a:tcPr/>
                </a:tc>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1123222639"/>
                  </a:ext>
                </a:extLst>
              </a:tr>
              <a:tr h="950824">
                <a:tc>
                  <a:txBody>
                    <a:bodyPr/>
                    <a:lstStyle/>
                    <a:p>
                      <a:pPr rtl="1"/>
                      <a:endParaRPr lang="he-IL" dirty="0"/>
                    </a:p>
                  </a:txBody>
                  <a:tcPr/>
                </a:tc>
                <a:tc gridSpan="2">
                  <a:txBody>
                    <a:bodyPr/>
                    <a:lstStyle/>
                    <a:p>
                      <a:pPr rtl="1"/>
                      <a:endParaRPr lang="he-IL" dirty="0"/>
                    </a:p>
                  </a:txBody>
                  <a:tcPr/>
                </a:tc>
                <a:tc hMerge="1">
                  <a:txBody>
                    <a:bodyPr/>
                    <a:lstStyle/>
                    <a:p>
                      <a:pPr rtl="1"/>
                      <a:endParaRPr lang="he-IL" dirty="0"/>
                    </a:p>
                  </a:txBody>
                  <a:tcPr/>
                </a:tc>
                <a:extLst>
                  <a:ext uri="{0D108BD9-81ED-4DB2-BD59-A6C34878D82A}">
                    <a16:rowId xmlns:a16="http://schemas.microsoft.com/office/drawing/2014/main" val="3718218173"/>
                  </a:ext>
                </a:extLst>
              </a:tr>
            </a:tbl>
          </a:graphicData>
        </a:graphic>
      </p:graphicFrame>
      <p:sp>
        <p:nvSpPr>
          <p:cNvPr id="4" name="TextBox 3"/>
          <p:cNvSpPr txBox="1"/>
          <p:nvPr/>
        </p:nvSpPr>
        <p:spPr>
          <a:xfrm>
            <a:off x="2845514" y="703089"/>
            <a:ext cx="1076031" cy="369332"/>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dirty="0" smtClean="0"/>
              <a:t>ערך זכר</a:t>
            </a:r>
            <a:endParaRPr lang="he-IL" dirty="0"/>
          </a:p>
        </p:txBody>
      </p:sp>
      <p:sp>
        <p:nvSpPr>
          <p:cNvPr id="7" name="TextBox 6"/>
          <p:cNvSpPr txBox="1"/>
          <p:nvPr/>
        </p:nvSpPr>
        <p:spPr>
          <a:xfrm>
            <a:off x="1088157" y="703089"/>
            <a:ext cx="1297598" cy="369332"/>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r>
              <a:rPr lang="he-IL" dirty="0" smtClean="0"/>
              <a:t>ערך נקבה</a:t>
            </a:r>
            <a:endParaRPr lang="he-IL" dirty="0"/>
          </a:p>
        </p:txBody>
      </p:sp>
      <p:sp>
        <p:nvSpPr>
          <p:cNvPr id="5" name="TextBox 4"/>
          <p:cNvSpPr txBox="1"/>
          <p:nvPr/>
        </p:nvSpPr>
        <p:spPr>
          <a:xfrm>
            <a:off x="4327695" y="1288298"/>
            <a:ext cx="1868634" cy="369332"/>
          </a:xfrm>
          <a:prstGeom prst="rect">
            <a:avLst/>
          </a:prstGeom>
          <a:solidFill>
            <a:schemeClr val="accent1">
              <a:lumMod val="20000"/>
              <a:lumOff val="80000"/>
            </a:schemeClr>
          </a:solidFill>
          <a:scene3d>
            <a:camera prst="orthographicFront"/>
            <a:lightRig rig="threePt" dir="t"/>
          </a:scene3d>
          <a:sp3d>
            <a:bevelT prst="slope"/>
          </a:sp3d>
        </p:spPr>
        <p:txBody>
          <a:bodyPr wrap="square" rtlCol="1">
            <a:spAutoFit/>
          </a:bodyPr>
          <a:lstStyle/>
          <a:p>
            <a:pPr algn="ctr"/>
            <a:r>
              <a:rPr lang="he-IL" dirty="0" smtClean="0"/>
              <a:t>0 - חודש</a:t>
            </a:r>
            <a:endParaRPr lang="he-IL" dirty="0"/>
          </a:p>
        </p:txBody>
      </p:sp>
      <p:sp>
        <p:nvSpPr>
          <p:cNvPr id="8" name="TextBox 7"/>
          <p:cNvSpPr txBox="1"/>
          <p:nvPr/>
        </p:nvSpPr>
        <p:spPr>
          <a:xfrm>
            <a:off x="4320324" y="2090504"/>
            <a:ext cx="1939299" cy="369332"/>
          </a:xfrm>
          <a:prstGeom prst="rect">
            <a:avLst/>
          </a:prstGeom>
          <a:solidFill>
            <a:schemeClr val="accent1">
              <a:lumMod val="20000"/>
              <a:lumOff val="80000"/>
            </a:schemeClr>
          </a:solidFill>
          <a:scene3d>
            <a:camera prst="orthographicFront"/>
            <a:lightRig rig="threePt" dir="t"/>
          </a:scene3d>
          <a:sp3d>
            <a:bevelT prst="slope"/>
          </a:sp3d>
        </p:spPr>
        <p:txBody>
          <a:bodyPr wrap="square" rtlCol="1">
            <a:spAutoFit/>
          </a:bodyPr>
          <a:lstStyle/>
          <a:p>
            <a:pPr algn="ctr"/>
            <a:r>
              <a:rPr lang="he-IL" dirty="0" smtClean="0"/>
              <a:t>חודש – 5 שנים</a:t>
            </a:r>
            <a:endParaRPr lang="he-IL" dirty="0"/>
          </a:p>
        </p:txBody>
      </p:sp>
      <p:sp>
        <p:nvSpPr>
          <p:cNvPr id="9" name="TextBox 8"/>
          <p:cNvSpPr txBox="1"/>
          <p:nvPr/>
        </p:nvSpPr>
        <p:spPr>
          <a:xfrm>
            <a:off x="4292362" y="2912055"/>
            <a:ext cx="1939299" cy="369332"/>
          </a:xfrm>
          <a:prstGeom prst="rect">
            <a:avLst/>
          </a:prstGeom>
          <a:solidFill>
            <a:schemeClr val="accent1">
              <a:lumMod val="20000"/>
              <a:lumOff val="80000"/>
            </a:schemeClr>
          </a:solidFill>
          <a:scene3d>
            <a:camera prst="orthographicFront"/>
            <a:lightRig rig="threePt" dir="t"/>
          </a:scene3d>
          <a:sp3d>
            <a:bevelT prst="slope"/>
          </a:sp3d>
        </p:spPr>
        <p:txBody>
          <a:bodyPr wrap="square" rtlCol="1">
            <a:spAutoFit/>
          </a:bodyPr>
          <a:lstStyle/>
          <a:p>
            <a:pPr algn="ctr"/>
            <a:r>
              <a:rPr lang="he-IL" dirty="0" smtClean="0"/>
              <a:t>5 שנים – 20 שנה</a:t>
            </a:r>
            <a:endParaRPr lang="he-IL" dirty="0"/>
          </a:p>
        </p:txBody>
      </p:sp>
      <p:sp>
        <p:nvSpPr>
          <p:cNvPr id="10" name="TextBox 9"/>
          <p:cNvSpPr txBox="1"/>
          <p:nvPr/>
        </p:nvSpPr>
        <p:spPr>
          <a:xfrm>
            <a:off x="4257833" y="3991263"/>
            <a:ext cx="2015109" cy="369332"/>
          </a:xfrm>
          <a:prstGeom prst="rect">
            <a:avLst/>
          </a:prstGeom>
          <a:solidFill>
            <a:schemeClr val="accent1">
              <a:lumMod val="20000"/>
              <a:lumOff val="80000"/>
            </a:schemeClr>
          </a:solidFill>
          <a:scene3d>
            <a:camera prst="orthographicFront"/>
            <a:lightRig rig="threePt" dir="t"/>
          </a:scene3d>
          <a:sp3d>
            <a:bevelT prst="slope"/>
          </a:sp3d>
        </p:spPr>
        <p:txBody>
          <a:bodyPr wrap="square" rtlCol="1">
            <a:spAutoFit/>
          </a:bodyPr>
          <a:lstStyle/>
          <a:p>
            <a:pPr algn="ctr"/>
            <a:r>
              <a:rPr lang="he-IL" dirty="0" smtClean="0"/>
              <a:t>20 שנה - 60 שנה</a:t>
            </a:r>
            <a:endParaRPr lang="he-IL" dirty="0"/>
          </a:p>
        </p:txBody>
      </p:sp>
      <p:sp>
        <p:nvSpPr>
          <p:cNvPr id="11" name="TextBox 10"/>
          <p:cNvSpPr txBox="1"/>
          <p:nvPr/>
        </p:nvSpPr>
        <p:spPr>
          <a:xfrm>
            <a:off x="4387868" y="4876359"/>
            <a:ext cx="2042647" cy="369332"/>
          </a:xfrm>
          <a:prstGeom prst="rect">
            <a:avLst/>
          </a:prstGeom>
          <a:solidFill>
            <a:schemeClr val="accent1">
              <a:lumMod val="20000"/>
              <a:lumOff val="80000"/>
            </a:schemeClr>
          </a:solidFill>
          <a:scene3d>
            <a:camera prst="orthographicFront"/>
            <a:lightRig rig="threePt" dir="t"/>
          </a:scene3d>
          <a:sp3d>
            <a:bevelT prst="slope"/>
          </a:sp3d>
        </p:spPr>
        <p:txBody>
          <a:bodyPr wrap="square" rtlCol="1">
            <a:spAutoFit/>
          </a:bodyPr>
          <a:lstStyle/>
          <a:p>
            <a:pPr algn="ctr"/>
            <a:r>
              <a:rPr lang="he-IL" dirty="0" smtClean="0"/>
              <a:t>60 שנה ומעלה</a:t>
            </a:r>
            <a:endParaRPr lang="he-IL" dirty="0"/>
          </a:p>
        </p:txBody>
      </p:sp>
      <p:sp>
        <p:nvSpPr>
          <p:cNvPr id="12" name="TextBox 11"/>
          <p:cNvSpPr txBox="1"/>
          <p:nvPr/>
        </p:nvSpPr>
        <p:spPr>
          <a:xfrm>
            <a:off x="2655334" y="1220445"/>
            <a:ext cx="1297596" cy="369332"/>
          </a:xfrm>
          <a:prstGeom prst="rect">
            <a:avLst/>
          </a:prstGeom>
          <a:solidFill>
            <a:schemeClr val="accent1">
              <a:lumMod val="20000"/>
              <a:lumOff val="80000"/>
            </a:schemeClr>
          </a:solidFill>
        </p:spPr>
        <p:txBody>
          <a:bodyPr wrap="square" rtlCol="1">
            <a:spAutoFit/>
          </a:bodyPr>
          <a:lstStyle/>
          <a:p>
            <a:r>
              <a:rPr lang="he-IL" dirty="0" smtClean="0"/>
              <a:t>0  שקלים</a:t>
            </a:r>
            <a:endParaRPr lang="he-IL" dirty="0"/>
          </a:p>
        </p:txBody>
      </p:sp>
      <p:sp>
        <p:nvSpPr>
          <p:cNvPr id="13" name="TextBox 12"/>
          <p:cNvSpPr txBox="1"/>
          <p:nvPr/>
        </p:nvSpPr>
        <p:spPr>
          <a:xfrm>
            <a:off x="2417140" y="3970341"/>
            <a:ext cx="1535790" cy="369332"/>
          </a:xfrm>
          <a:prstGeom prst="rect">
            <a:avLst/>
          </a:prstGeom>
          <a:solidFill>
            <a:schemeClr val="accent1">
              <a:lumMod val="20000"/>
              <a:lumOff val="80000"/>
            </a:schemeClr>
          </a:solidFill>
        </p:spPr>
        <p:txBody>
          <a:bodyPr wrap="square" rtlCol="1">
            <a:spAutoFit/>
          </a:bodyPr>
          <a:lstStyle/>
          <a:p>
            <a:r>
              <a:rPr lang="he-IL" dirty="0" smtClean="0"/>
              <a:t>50  שקלים</a:t>
            </a:r>
            <a:endParaRPr lang="he-IL" dirty="0"/>
          </a:p>
        </p:txBody>
      </p:sp>
      <p:sp>
        <p:nvSpPr>
          <p:cNvPr id="14" name="TextBox 13"/>
          <p:cNvSpPr txBox="1"/>
          <p:nvPr/>
        </p:nvSpPr>
        <p:spPr>
          <a:xfrm>
            <a:off x="2491218" y="2931716"/>
            <a:ext cx="1535790" cy="369332"/>
          </a:xfrm>
          <a:prstGeom prst="rect">
            <a:avLst/>
          </a:prstGeom>
          <a:solidFill>
            <a:schemeClr val="accent1">
              <a:lumMod val="20000"/>
              <a:lumOff val="80000"/>
            </a:schemeClr>
          </a:solidFill>
        </p:spPr>
        <p:txBody>
          <a:bodyPr wrap="square" rtlCol="1">
            <a:spAutoFit/>
          </a:bodyPr>
          <a:lstStyle/>
          <a:p>
            <a:r>
              <a:rPr lang="he-IL" dirty="0" smtClean="0"/>
              <a:t>20  שקלים</a:t>
            </a:r>
            <a:endParaRPr lang="he-IL" dirty="0"/>
          </a:p>
        </p:txBody>
      </p:sp>
      <p:sp>
        <p:nvSpPr>
          <p:cNvPr id="15" name="TextBox 14"/>
          <p:cNvSpPr txBox="1"/>
          <p:nvPr/>
        </p:nvSpPr>
        <p:spPr>
          <a:xfrm>
            <a:off x="2528866" y="2089293"/>
            <a:ext cx="1535790" cy="369332"/>
          </a:xfrm>
          <a:prstGeom prst="rect">
            <a:avLst/>
          </a:prstGeom>
          <a:solidFill>
            <a:schemeClr val="accent1">
              <a:lumMod val="20000"/>
              <a:lumOff val="80000"/>
            </a:schemeClr>
          </a:solidFill>
        </p:spPr>
        <p:txBody>
          <a:bodyPr wrap="square" rtlCol="1">
            <a:spAutoFit/>
          </a:bodyPr>
          <a:lstStyle/>
          <a:p>
            <a:r>
              <a:rPr lang="he-IL" dirty="0" smtClean="0"/>
              <a:t>5  שקלים</a:t>
            </a:r>
            <a:endParaRPr lang="he-IL" dirty="0"/>
          </a:p>
        </p:txBody>
      </p:sp>
      <p:sp>
        <p:nvSpPr>
          <p:cNvPr id="16" name="TextBox 15"/>
          <p:cNvSpPr txBox="1"/>
          <p:nvPr/>
        </p:nvSpPr>
        <p:spPr>
          <a:xfrm>
            <a:off x="2560091" y="4828398"/>
            <a:ext cx="1535790" cy="369332"/>
          </a:xfrm>
          <a:prstGeom prst="rect">
            <a:avLst/>
          </a:prstGeom>
          <a:solidFill>
            <a:schemeClr val="accent1">
              <a:lumMod val="20000"/>
              <a:lumOff val="80000"/>
            </a:schemeClr>
          </a:solidFill>
        </p:spPr>
        <p:txBody>
          <a:bodyPr wrap="square" rtlCol="1">
            <a:spAutoFit/>
          </a:bodyPr>
          <a:lstStyle/>
          <a:p>
            <a:r>
              <a:rPr lang="he-IL" dirty="0" smtClean="0"/>
              <a:t>15  שקלים</a:t>
            </a:r>
            <a:endParaRPr lang="he-IL" dirty="0"/>
          </a:p>
        </p:txBody>
      </p:sp>
      <p:sp>
        <p:nvSpPr>
          <p:cNvPr id="17" name="TextBox 16"/>
          <p:cNvSpPr txBox="1"/>
          <p:nvPr/>
        </p:nvSpPr>
        <p:spPr>
          <a:xfrm>
            <a:off x="928549" y="1333025"/>
            <a:ext cx="1297596" cy="369332"/>
          </a:xfrm>
          <a:prstGeom prst="rect">
            <a:avLst/>
          </a:prstGeom>
          <a:solidFill>
            <a:schemeClr val="accent1">
              <a:lumMod val="20000"/>
              <a:lumOff val="80000"/>
            </a:schemeClr>
          </a:solidFill>
        </p:spPr>
        <p:txBody>
          <a:bodyPr wrap="square" rtlCol="1">
            <a:spAutoFit/>
          </a:bodyPr>
          <a:lstStyle/>
          <a:p>
            <a:r>
              <a:rPr lang="he-IL" dirty="0" smtClean="0"/>
              <a:t>0  שקלים</a:t>
            </a:r>
            <a:endParaRPr lang="he-IL" dirty="0"/>
          </a:p>
        </p:txBody>
      </p:sp>
      <p:sp>
        <p:nvSpPr>
          <p:cNvPr id="18" name="TextBox 17"/>
          <p:cNvSpPr txBox="1"/>
          <p:nvPr/>
        </p:nvSpPr>
        <p:spPr>
          <a:xfrm>
            <a:off x="915049" y="4830097"/>
            <a:ext cx="1297596" cy="369332"/>
          </a:xfrm>
          <a:prstGeom prst="rect">
            <a:avLst/>
          </a:prstGeom>
          <a:solidFill>
            <a:schemeClr val="accent1">
              <a:lumMod val="20000"/>
              <a:lumOff val="80000"/>
            </a:schemeClr>
          </a:solidFill>
        </p:spPr>
        <p:txBody>
          <a:bodyPr wrap="square" rtlCol="1">
            <a:spAutoFit/>
          </a:bodyPr>
          <a:lstStyle/>
          <a:p>
            <a:r>
              <a:rPr lang="he-IL" dirty="0" smtClean="0"/>
              <a:t>10  שקלים</a:t>
            </a:r>
            <a:endParaRPr lang="he-IL" dirty="0"/>
          </a:p>
        </p:txBody>
      </p:sp>
      <p:sp>
        <p:nvSpPr>
          <p:cNvPr id="19" name="TextBox 18"/>
          <p:cNvSpPr txBox="1"/>
          <p:nvPr/>
        </p:nvSpPr>
        <p:spPr>
          <a:xfrm>
            <a:off x="815161" y="3928619"/>
            <a:ext cx="1297596" cy="369332"/>
          </a:xfrm>
          <a:prstGeom prst="rect">
            <a:avLst/>
          </a:prstGeom>
          <a:solidFill>
            <a:schemeClr val="accent1">
              <a:lumMod val="20000"/>
              <a:lumOff val="80000"/>
            </a:schemeClr>
          </a:solidFill>
        </p:spPr>
        <p:txBody>
          <a:bodyPr wrap="square" rtlCol="1">
            <a:spAutoFit/>
          </a:bodyPr>
          <a:lstStyle/>
          <a:p>
            <a:r>
              <a:rPr lang="he-IL" dirty="0" smtClean="0"/>
              <a:t>30  שקלים</a:t>
            </a:r>
            <a:endParaRPr lang="he-IL" dirty="0"/>
          </a:p>
        </p:txBody>
      </p:sp>
      <p:sp>
        <p:nvSpPr>
          <p:cNvPr id="20" name="TextBox 19"/>
          <p:cNvSpPr txBox="1"/>
          <p:nvPr/>
        </p:nvSpPr>
        <p:spPr>
          <a:xfrm>
            <a:off x="900307" y="2959059"/>
            <a:ext cx="1297596" cy="369332"/>
          </a:xfrm>
          <a:prstGeom prst="rect">
            <a:avLst/>
          </a:prstGeom>
          <a:solidFill>
            <a:schemeClr val="accent1">
              <a:lumMod val="20000"/>
              <a:lumOff val="80000"/>
            </a:schemeClr>
          </a:solidFill>
        </p:spPr>
        <p:txBody>
          <a:bodyPr wrap="square" rtlCol="1">
            <a:spAutoFit/>
          </a:bodyPr>
          <a:lstStyle/>
          <a:p>
            <a:r>
              <a:rPr lang="he-IL" dirty="0" smtClean="0"/>
              <a:t>10  שקלים</a:t>
            </a:r>
            <a:endParaRPr lang="he-IL" dirty="0"/>
          </a:p>
        </p:txBody>
      </p:sp>
      <p:sp>
        <p:nvSpPr>
          <p:cNvPr id="21" name="TextBox 20"/>
          <p:cNvSpPr txBox="1"/>
          <p:nvPr/>
        </p:nvSpPr>
        <p:spPr>
          <a:xfrm>
            <a:off x="921178" y="2089293"/>
            <a:ext cx="1297596" cy="369332"/>
          </a:xfrm>
          <a:prstGeom prst="rect">
            <a:avLst/>
          </a:prstGeom>
          <a:solidFill>
            <a:schemeClr val="accent1">
              <a:lumMod val="20000"/>
              <a:lumOff val="80000"/>
            </a:schemeClr>
          </a:solidFill>
        </p:spPr>
        <p:txBody>
          <a:bodyPr wrap="square" rtlCol="1">
            <a:spAutoFit/>
          </a:bodyPr>
          <a:lstStyle/>
          <a:p>
            <a:r>
              <a:rPr lang="he-IL" dirty="0" smtClean="0"/>
              <a:t>3  שקלים</a:t>
            </a:r>
            <a:endParaRPr lang="he-IL" dirty="0"/>
          </a:p>
        </p:txBody>
      </p:sp>
      <p:sp>
        <p:nvSpPr>
          <p:cNvPr id="22" name="TextBox 21"/>
          <p:cNvSpPr txBox="1"/>
          <p:nvPr/>
        </p:nvSpPr>
        <p:spPr>
          <a:xfrm>
            <a:off x="3081031" y="46084"/>
            <a:ext cx="2654810" cy="369332"/>
          </a:xfrm>
          <a:prstGeom prst="rect">
            <a:avLst/>
          </a:prstGeom>
          <a:noFill/>
        </p:spPr>
        <p:txBody>
          <a:bodyPr wrap="square" rtlCol="1">
            <a:spAutoFit/>
          </a:bodyPr>
          <a:lstStyle/>
          <a:p>
            <a:r>
              <a:rPr lang="he-IL" dirty="0" smtClean="0"/>
              <a:t>שמונת הערכים שבתורה</a:t>
            </a:r>
            <a:endParaRPr lang="he-IL" dirty="0"/>
          </a:p>
        </p:txBody>
      </p:sp>
      <p:sp>
        <p:nvSpPr>
          <p:cNvPr id="23" name="מלבן 22"/>
          <p:cNvSpPr/>
          <p:nvPr/>
        </p:nvSpPr>
        <p:spPr>
          <a:xfrm>
            <a:off x="6562198" y="2820559"/>
            <a:ext cx="5288056" cy="646331"/>
          </a:xfrm>
          <a:prstGeom prst="rect">
            <a:avLst/>
          </a:prstGeom>
          <a:solidFill>
            <a:schemeClr val="accent4">
              <a:lumMod val="20000"/>
              <a:lumOff val="80000"/>
            </a:schemeClr>
          </a:solidFill>
          <a:scene3d>
            <a:camera prst="orthographicFront"/>
            <a:lightRig rig="threePt" dir="t"/>
          </a:scene3d>
          <a:sp3d>
            <a:bevelT prst="slope"/>
          </a:sp3d>
        </p:spPr>
        <p:txBody>
          <a:bodyPr wrap="square">
            <a:spAutoFit/>
          </a:bodyPr>
          <a:lstStyle/>
          <a:p>
            <a:r>
              <a:rPr lang="he-IL" dirty="0" smtClean="0"/>
              <a:t>(ה) וְאִ֨ם </a:t>
            </a:r>
            <a:r>
              <a:rPr lang="he-IL" b="1" dirty="0" err="1" smtClean="0"/>
              <a:t>מִבֶּן־חָמֵ֜ש</a:t>
            </a:r>
            <a:r>
              <a:rPr lang="he-IL" b="1" dirty="0" smtClean="0"/>
              <a:t>ׁ שָׁנִ֗ים וְעַד֙ </a:t>
            </a:r>
            <a:r>
              <a:rPr lang="he-IL" b="1" dirty="0" err="1" smtClean="0"/>
              <a:t>בֶּן־עֶשְׂרִ֣ים</a:t>
            </a:r>
            <a:r>
              <a:rPr lang="he-IL" b="1" dirty="0" smtClean="0"/>
              <a:t> </a:t>
            </a:r>
            <a:r>
              <a:rPr lang="he-IL" dirty="0" smtClean="0"/>
              <a:t>שָׁנָ֔ה </a:t>
            </a:r>
          </a:p>
          <a:p>
            <a:r>
              <a:rPr lang="he-IL" dirty="0" smtClean="0"/>
              <a:t>וְהָיָ֧ה עֶרְכְּךָ֛ </a:t>
            </a:r>
            <a:r>
              <a:rPr lang="he-IL" b="1" dirty="0" smtClean="0"/>
              <a:t>הַזָּכָ֖ר עֶשְׂרִ֣ים </a:t>
            </a:r>
            <a:r>
              <a:rPr lang="he-IL" dirty="0" smtClean="0"/>
              <a:t>שְׁקָלִ֑ים </a:t>
            </a:r>
            <a:r>
              <a:rPr lang="he-IL" b="1" dirty="0" smtClean="0"/>
              <a:t>וְלַנְּקֵבָ֖ה עֲשֶׂ֥רֶת </a:t>
            </a:r>
            <a:r>
              <a:rPr lang="he-IL" dirty="0" smtClean="0"/>
              <a:t>שְׁקָלִֽים: </a:t>
            </a:r>
            <a:endParaRPr lang="he-IL" dirty="0"/>
          </a:p>
        </p:txBody>
      </p:sp>
      <p:sp>
        <p:nvSpPr>
          <p:cNvPr id="25" name="מלבן 24"/>
          <p:cNvSpPr/>
          <p:nvPr/>
        </p:nvSpPr>
        <p:spPr>
          <a:xfrm>
            <a:off x="6509784" y="4750441"/>
            <a:ext cx="5518965" cy="646331"/>
          </a:xfrm>
          <a:prstGeom prst="rect">
            <a:avLst/>
          </a:prstGeom>
          <a:solidFill>
            <a:schemeClr val="accent4">
              <a:lumMod val="20000"/>
              <a:lumOff val="80000"/>
            </a:schemeClr>
          </a:solidFill>
          <a:scene3d>
            <a:camera prst="orthographicFront"/>
            <a:lightRig rig="threePt" dir="t"/>
          </a:scene3d>
          <a:sp3d>
            <a:bevelT prst="slope"/>
          </a:sp3d>
        </p:spPr>
        <p:txBody>
          <a:bodyPr wrap="square">
            <a:spAutoFit/>
          </a:bodyPr>
          <a:lstStyle/>
          <a:p>
            <a:pPr algn="ctr"/>
            <a:r>
              <a:rPr lang="he-IL" dirty="0" smtClean="0"/>
              <a:t>(ז) </a:t>
            </a:r>
            <a:r>
              <a:rPr lang="he-IL" b="1" dirty="0" err="1" smtClean="0"/>
              <a:t>וְ֠אִם־מִבֶּן־שִׁשִּׁ֨ים</a:t>
            </a:r>
            <a:r>
              <a:rPr lang="he-IL" b="1" dirty="0" smtClean="0"/>
              <a:t> שָׁנָ֤ה וָמַ֙עְלָה֙ </a:t>
            </a:r>
            <a:r>
              <a:rPr lang="he-IL" dirty="0" err="1" smtClean="0"/>
              <a:t>אִם־ז</a:t>
            </a:r>
            <a:r>
              <a:rPr lang="he-IL" b="1" dirty="0" err="1" smtClean="0"/>
              <a:t>ָכָ֔ר</a:t>
            </a:r>
            <a:r>
              <a:rPr lang="he-IL" b="1" dirty="0" smtClean="0"/>
              <a:t> </a:t>
            </a:r>
            <a:r>
              <a:rPr lang="he-IL" dirty="0" smtClean="0"/>
              <a:t>וְהָיָ֣ה עֶרְכְּךָ֔ </a:t>
            </a:r>
          </a:p>
          <a:p>
            <a:pPr algn="ctr"/>
            <a:r>
              <a:rPr lang="he-IL" b="1" dirty="0" smtClean="0"/>
              <a:t>חֲמִשָּׁ֥ה עָשָׂ֖ר שָׁ֑קֶל וְלַנְּקֵבָ֖ה עֲשָׂרָ֥ה שְׁקָלִֽים</a:t>
            </a:r>
            <a:r>
              <a:rPr lang="he-IL" dirty="0" smtClean="0"/>
              <a:t>:</a:t>
            </a:r>
            <a:endParaRPr lang="he-IL" dirty="0"/>
          </a:p>
        </p:txBody>
      </p:sp>
      <p:sp>
        <p:nvSpPr>
          <p:cNvPr id="26" name="מלבן 25"/>
          <p:cNvSpPr/>
          <p:nvPr/>
        </p:nvSpPr>
        <p:spPr>
          <a:xfrm>
            <a:off x="6577844" y="3639308"/>
            <a:ext cx="5272409" cy="769441"/>
          </a:xfrm>
          <a:prstGeom prst="rect">
            <a:avLst/>
          </a:prstGeom>
          <a:solidFill>
            <a:schemeClr val="accent4">
              <a:lumMod val="20000"/>
              <a:lumOff val="80000"/>
            </a:schemeClr>
          </a:solidFill>
          <a:scene3d>
            <a:camera prst="orthographicFront"/>
            <a:lightRig rig="threePt" dir="t"/>
          </a:scene3d>
          <a:sp3d>
            <a:bevelT prst="convex"/>
          </a:sp3d>
        </p:spPr>
        <p:txBody>
          <a:bodyPr wrap="square">
            <a:spAutoFit/>
          </a:bodyPr>
          <a:lstStyle/>
          <a:p>
            <a:r>
              <a:rPr lang="he-IL" sz="2000" dirty="0"/>
              <a:t>(ג) וְהָיָ֤ה </a:t>
            </a:r>
            <a:r>
              <a:rPr lang="he-IL" sz="2400" b="1" dirty="0"/>
              <a:t>עֶרְכְּךָ֙ </a:t>
            </a:r>
            <a:r>
              <a:rPr lang="he-IL" sz="2000" dirty="0"/>
              <a:t>ה</a:t>
            </a:r>
            <a:r>
              <a:rPr lang="he-IL" sz="2000" b="1" u="sng" dirty="0"/>
              <a:t>ַזָּכָ֔ר </a:t>
            </a:r>
            <a:r>
              <a:rPr lang="he-IL" sz="2000" dirty="0"/>
              <a:t>מִבֶּן֙ עֶשְׂרִ֣ים שָׁנָ֔ה וְעַ֖ד </a:t>
            </a:r>
            <a:r>
              <a:rPr lang="he-IL" sz="2000" dirty="0" err="1"/>
              <a:t>בֶּן־שִׁשִּׁ֣ים</a:t>
            </a:r>
            <a:r>
              <a:rPr lang="he-IL" sz="2000" dirty="0"/>
              <a:t> </a:t>
            </a:r>
            <a:r>
              <a:rPr lang="he-IL" sz="2000" dirty="0" smtClean="0"/>
              <a:t>שָׁנָ֑ה  וְהָיָ֣ה </a:t>
            </a:r>
            <a:r>
              <a:rPr lang="he-IL" sz="2000" dirty="0"/>
              <a:t>עֶרְכְּךָ֗ חֲמִשִּׁ֛ים שֶׁ֥קֶל כֶּ֖סֶף בְּשֶׁ֥קֶל הַקֹּֽדֶשׁ:</a:t>
            </a:r>
          </a:p>
        </p:txBody>
      </p:sp>
      <p:sp>
        <p:nvSpPr>
          <p:cNvPr id="27" name="מלבן 26"/>
          <p:cNvSpPr/>
          <p:nvPr/>
        </p:nvSpPr>
        <p:spPr>
          <a:xfrm>
            <a:off x="6577845" y="4350331"/>
            <a:ext cx="5226394" cy="400110"/>
          </a:xfrm>
          <a:prstGeom prst="rect">
            <a:avLst/>
          </a:prstGeom>
          <a:solidFill>
            <a:schemeClr val="accent4">
              <a:lumMod val="20000"/>
              <a:lumOff val="80000"/>
            </a:schemeClr>
          </a:solidFill>
          <a:scene3d>
            <a:camera prst="orthographicFront"/>
            <a:lightRig rig="threePt" dir="t"/>
          </a:scene3d>
          <a:sp3d>
            <a:bevelT prst="convex"/>
          </a:sp3d>
        </p:spPr>
        <p:txBody>
          <a:bodyPr wrap="square">
            <a:spAutoFit/>
          </a:bodyPr>
          <a:lstStyle/>
          <a:p>
            <a:r>
              <a:rPr lang="he-IL" sz="2000" dirty="0"/>
              <a:t>(ד) </a:t>
            </a:r>
            <a:r>
              <a:rPr lang="he-IL" sz="2000" dirty="0" err="1"/>
              <a:t>וְאִם־</a:t>
            </a:r>
            <a:r>
              <a:rPr lang="he-IL" sz="2000" b="1" u="sng" dirty="0" err="1"/>
              <a:t>נְקֵבָ֖ה</a:t>
            </a:r>
            <a:r>
              <a:rPr lang="he-IL" sz="2000" dirty="0"/>
              <a:t> הִ֑וא וְהָיָ֥ה עֶרְכְּךָ֖ שְׁלֹשִׁ֥ים שָֽׁקֶל:</a:t>
            </a:r>
          </a:p>
        </p:txBody>
      </p:sp>
      <p:sp>
        <p:nvSpPr>
          <p:cNvPr id="28" name="הסבר אליפטי 27"/>
          <p:cNvSpPr/>
          <p:nvPr/>
        </p:nvSpPr>
        <p:spPr>
          <a:xfrm>
            <a:off x="5827599" y="-29240"/>
            <a:ext cx="4473224" cy="693581"/>
          </a:xfrm>
          <a:prstGeom prst="wedgeEllipseCallout">
            <a:avLst>
              <a:gd name="adj1" fmla="val -19800"/>
              <a:gd name="adj2" fmla="val 239616"/>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1" dirty="0" smtClean="0">
                <a:solidFill>
                  <a:schemeClr val="tx1"/>
                </a:solidFill>
              </a:rPr>
              <a:t>זכר</a:t>
            </a:r>
            <a:r>
              <a:rPr lang="he-IL" dirty="0" smtClean="0">
                <a:solidFill>
                  <a:schemeClr val="tx1"/>
                </a:solidFill>
              </a:rPr>
              <a:t> ודאי,  </a:t>
            </a:r>
            <a:r>
              <a:rPr lang="he-IL" b="1" dirty="0" smtClean="0">
                <a:solidFill>
                  <a:schemeClr val="tx1"/>
                </a:solidFill>
              </a:rPr>
              <a:t>נקבה</a:t>
            </a:r>
            <a:r>
              <a:rPr lang="he-IL" dirty="0" smtClean="0">
                <a:solidFill>
                  <a:schemeClr val="tx1"/>
                </a:solidFill>
              </a:rPr>
              <a:t> ודאי</a:t>
            </a:r>
          </a:p>
          <a:p>
            <a:pPr algn="ctr"/>
            <a:r>
              <a:rPr lang="he-IL" dirty="0" smtClean="0">
                <a:solidFill>
                  <a:schemeClr val="tx1"/>
                </a:solidFill>
              </a:rPr>
              <a:t>אך לא טומטום </a:t>
            </a:r>
            <a:r>
              <a:rPr lang="he-IL" dirty="0" err="1" smtClean="0">
                <a:solidFill>
                  <a:schemeClr val="tx1"/>
                </a:solidFill>
              </a:rPr>
              <a:t>ואדרוגינוס</a:t>
            </a:r>
            <a:endParaRPr lang="he-IL" dirty="0">
              <a:solidFill>
                <a:schemeClr val="tx1"/>
              </a:solidFill>
            </a:endParaRPr>
          </a:p>
        </p:txBody>
      </p:sp>
      <p:sp>
        <p:nvSpPr>
          <p:cNvPr id="29" name="TextBox 28"/>
          <p:cNvSpPr txBox="1"/>
          <p:nvPr/>
        </p:nvSpPr>
        <p:spPr>
          <a:xfrm>
            <a:off x="4718112" y="731029"/>
            <a:ext cx="674965" cy="369332"/>
          </a:xfrm>
          <a:prstGeom prst="rect">
            <a:avLst/>
          </a:prstGeom>
          <a:solidFill>
            <a:schemeClr val="accent6">
              <a:lumMod val="20000"/>
              <a:lumOff val="80000"/>
            </a:schemeClr>
          </a:solidFill>
          <a:scene3d>
            <a:camera prst="orthographicFront"/>
            <a:lightRig rig="threePt" dir="t"/>
          </a:scene3d>
          <a:sp3d>
            <a:bevelT w="165100" prst="coolSlant"/>
          </a:sp3d>
        </p:spPr>
        <p:txBody>
          <a:bodyPr wrap="square" rtlCol="1">
            <a:spAutoFit/>
          </a:bodyPr>
          <a:lstStyle/>
          <a:p>
            <a:pPr algn="ctr"/>
            <a:r>
              <a:rPr lang="he-IL" dirty="0" smtClean="0"/>
              <a:t>גיל</a:t>
            </a:r>
            <a:endParaRPr lang="he-IL" dirty="0"/>
          </a:p>
        </p:txBody>
      </p:sp>
      <p:sp>
        <p:nvSpPr>
          <p:cNvPr id="41" name="TextBox 40"/>
          <p:cNvSpPr txBox="1"/>
          <p:nvPr/>
        </p:nvSpPr>
        <p:spPr>
          <a:xfrm>
            <a:off x="4493210" y="5642682"/>
            <a:ext cx="1537601" cy="923330"/>
          </a:xfrm>
          <a:prstGeom prst="rect">
            <a:avLst/>
          </a:prstGeom>
          <a:noFill/>
        </p:spPr>
        <p:txBody>
          <a:bodyPr wrap="square" rtlCol="1">
            <a:spAutoFit/>
          </a:bodyPr>
          <a:lstStyle/>
          <a:p>
            <a:r>
              <a:rPr lang="he-IL" dirty="0" smtClean="0"/>
              <a:t>בעל הטורי חישב כמה שקלים נותנים</a:t>
            </a:r>
            <a:endParaRPr lang="he-IL" dirty="0"/>
          </a:p>
        </p:txBody>
      </p:sp>
      <p:sp>
        <p:nvSpPr>
          <p:cNvPr id="43" name="TextBox 42"/>
          <p:cNvSpPr txBox="1"/>
          <p:nvPr/>
        </p:nvSpPr>
        <p:spPr>
          <a:xfrm>
            <a:off x="826576" y="5691829"/>
            <a:ext cx="3329284" cy="923330"/>
          </a:xfrm>
          <a:prstGeom prst="rect">
            <a:avLst/>
          </a:prstGeom>
          <a:noFill/>
        </p:spPr>
        <p:txBody>
          <a:bodyPr wrap="square" rtlCol="1">
            <a:spAutoFit/>
          </a:bodyPr>
          <a:lstStyle/>
          <a:p>
            <a:r>
              <a:rPr lang="he-IL" dirty="0"/>
              <a:t>143 סכום זה מכפר על 45 קללות שבתורת </a:t>
            </a:r>
            <a:r>
              <a:rPr lang="he-IL" dirty="0" err="1"/>
              <a:t>כהנים</a:t>
            </a:r>
            <a:r>
              <a:rPr lang="he-IL" dirty="0"/>
              <a:t>, ו- 98 קללות בספר דברים, לכן סמך ערכין </a:t>
            </a:r>
            <a:r>
              <a:rPr lang="he-IL" dirty="0" smtClean="0"/>
              <a:t>לקללות</a:t>
            </a:r>
            <a:endParaRPr lang="he-IL" dirty="0"/>
          </a:p>
        </p:txBody>
      </p:sp>
      <p:sp>
        <p:nvSpPr>
          <p:cNvPr id="3" name="אליפסה 2"/>
          <p:cNvSpPr/>
          <p:nvPr/>
        </p:nvSpPr>
        <p:spPr>
          <a:xfrm>
            <a:off x="994056" y="1834367"/>
            <a:ext cx="1526231" cy="3808316"/>
          </a:xfrm>
          <a:prstGeom prst="ellipse">
            <a:avLst/>
          </a:prstGeom>
          <a:noFill/>
          <a:ln w="19050">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4" name="אליפסה 33"/>
          <p:cNvSpPr/>
          <p:nvPr/>
        </p:nvSpPr>
        <p:spPr>
          <a:xfrm>
            <a:off x="2836944" y="1894211"/>
            <a:ext cx="1526231" cy="3667779"/>
          </a:xfrm>
          <a:prstGeom prst="ellipse">
            <a:avLst/>
          </a:prstGeom>
          <a:noFill/>
          <a:ln w="19050">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 name="הסבר אליפטי 5"/>
          <p:cNvSpPr/>
          <p:nvPr/>
        </p:nvSpPr>
        <p:spPr>
          <a:xfrm>
            <a:off x="9227127" y="130563"/>
            <a:ext cx="2932411" cy="1527068"/>
          </a:xfrm>
          <a:prstGeom prst="wedgeEllipseCallout">
            <a:avLst>
              <a:gd name="adj1" fmla="val -1620"/>
              <a:gd name="adj2" fmla="val 130902"/>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400" dirty="0" smtClean="0">
                <a:solidFill>
                  <a:schemeClr val="tx1"/>
                </a:solidFill>
              </a:rPr>
              <a:t>רש"י" (</a:t>
            </a:r>
            <a:r>
              <a:rPr lang="he-IL" sz="1400" dirty="0">
                <a:solidFill>
                  <a:schemeClr val="tx1"/>
                </a:solidFill>
              </a:rPr>
              <a:t>ה) </a:t>
            </a:r>
            <a:r>
              <a:rPr lang="he-IL" sz="1400" dirty="0" smtClean="0">
                <a:solidFill>
                  <a:schemeClr val="tx1"/>
                </a:solidFill>
              </a:rPr>
              <a:t>שנים </a:t>
            </a:r>
            <a:r>
              <a:rPr lang="he-IL" sz="1400" dirty="0">
                <a:solidFill>
                  <a:schemeClr val="tx1"/>
                </a:solidFill>
              </a:rPr>
              <a:t>- לא שיהא הנודר קטן, שאין בדברי קטן כלום, אלא גדול שאמר ערך קטן זה, שהוא בן חמש שנים, עלי: </a:t>
            </a:r>
          </a:p>
        </p:txBody>
      </p:sp>
      <p:sp>
        <p:nvSpPr>
          <p:cNvPr id="35" name="מלבן 34"/>
          <p:cNvSpPr/>
          <p:nvPr/>
        </p:nvSpPr>
        <p:spPr>
          <a:xfrm>
            <a:off x="6562198" y="1950793"/>
            <a:ext cx="5222746" cy="646331"/>
          </a:xfrm>
          <a:prstGeom prst="rect">
            <a:avLst/>
          </a:prstGeom>
          <a:solidFill>
            <a:schemeClr val="accent4">
              <a:lumMod val="20000"/>
              <a:lumOff val="80000"/>
            </a:schemeClr>
          </a:solidFill>
          <a:scene3d>
            <a:camera prst="orthographicFront"/>
            <a:lightRig rig="threePt" dir="t"/>
          </a:scene3d>
          <a:sp3d>
            <a:bevelT prst="slope"/>
          </a:sp3d>
        </p:spPr>
        <p:txBody>
          <a:bodyPr wrap="square">
            <a:spAutoFit/>
          </a:bodyPr>
          <a:lstStyle/>
          <a:p>
            <a:r>
              <a:rPr lang="he-IL" dirty="0"/>
              <a:t>(ו) וְאִ֣ם </a:t>
            </a:r>
            <a:r>
              <a:rPr lang="he-IL" b="1" dirty="0" err="1"/>
              <a:t>מִבֶּן־חֹ֗דֶש</a:t>
            </a:r>
            <a:r>
              <a:rPr lang="he-IL" b="1" dirty="0"/>
              <a:t>ׁ וְעַד֙ </a:t>
            </a:r>
            <a:r>
              <a:rPr lang="he-IL" b="1" dirty="0" err="1"/>
              <a:t>בֶּן־חָמֵ֣ש</a:t>
            </a:r>
            <a:r>
              <a:rPr lang="he-IL" b="1" dirty="0"/>
              <a:t>ׁ </a:t>
            </a:r>
            <a:r>
              <a:rPr lang="he-IL" b="1" dirty="0" smtClean="0"/>
              <a:t>שָׁנִ֔ים </a:t>
            </a:r>
            <a:r>
              <a:rPr lang="he-IL" dirty="0" smtClean="0"/>
              <a:t>וְהָיָ֤ה </a:t>
            </a:r>
            <a:r>
              <a:rPr lang="he-IL" dirty="0"/>
              <a:t>עֶרְכְּךָ֙ </a:t>
            </a:r>
            <a:r>
              <a:rPr lang="he-IL" b="1" dirty="0"/>
              <a:t>הַזָּכָ֔ר חֲמִשָּׁ֥ה שְׁקָלִ֖ים </a:t>
            </a:r>
            <a:r>
              <a:rPr lang="he-IL" dirty="0" smtClean="0"/>
              <a:t>כָּ֑סֶף  </a:t>
            </a:r>
            <a:r>
              <a:rPr lang="he-IL" b="1" dirty="0"/>
              <a:t>וְלַנְּקֵבָ֣ה </a:t>
            </a:r>
            <a:r>
              <a:rPr lang="he-IL" dirty="0"/>
              <a:t>עֶרְכְּךָ֔</a:t>
            </a:r>
            <a:r>
              <a:rPr lang="he-IL" b="1" dirty="0"/>
              <a:t> שְׁלֹ֥שֶׁת שְׁקָלִ֖ים כָּֽסֶף:</a:t>
            </a:r>
          </a:p>
        </p:txBody>
      </p:sp>
      <p:sp>
        <p:nvSpPr>
          <p:cNvPr id="36" name="אליפסה 35"/>
          <p:cNvSpPr/>
          <p:nvPr/>
        </p:nvSpPr>
        <p:spPr>
          <a:xfrm>
            <a:off x="9133177" y="2214437"/>
            <a:ext cx="849037" cy="456574"/>
          </a:xfrm>
          <a:prstGeom prst="ellipse">
            <a:avLst/>
          </a:prstGeom>
          <a:noFill/>
          <a:ln w="127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7" name="אליפסה 36"/>
          <p:cNvSpPr/>
          <p:nvPr/>
        </p:nvSpPr>
        <p:spPr>
          <a:xfrm>
            <a:off x="6896565" y="1819151"/>
            <a:ext cx="596461" cy="488377"/>
          </a:xfrm>
          <a:prstGeom prst="ellipse">
            <a:avLst/>
          </a:prstGeom>
          <a:noFill/>
          <a:ln w="127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74316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250"/>
                                  </p:stCondLst>
                                  <p:childTnLst>
                                    <p:set>
                                      <p:cBhvr>
                                        <p:cTn id="6" dur="1" fill="hold">
                                          <p:stCondLst>
                                            <p:cond delay="0"/>
                                          </p:stCondLst>
                                        </p:cTn>
                                        <p:tgtEl>
                                          <p:spTgt spid="22"/>
                                        </p:tgtEl>
                                        <p:attrNameLst>
                                          <p:attrName>style.visibility</p:attrName>
                                        </p:attrNameLst>
                                      </p:cBhvr>
                                      <p:to>
                                        <p:strVal val="visible"/>
                                      </p:to>
                                    </p:set>
                                    <p:animEffect transition="in" filter="wipe(right)">
                                      <p:cBhvr>
                                        <p:cTn id="7" dur="500"/>
                                        <p:tgtEl>
                                          <p:spTgt spid="22"/>
                                        </p:tgtEl>
                                      </p:cBhvr>
                                    </p:animEffect>
                                  </p:childTnLst>
                                </p:cTn>
                              </p:par>
                            </p:childTnLst>
                          </p:cTn>
                        </p:par>
                        <p:par>
                          <p:cTn id="8" fill="hold">
                            <p:stCondLst>
                              <p:cond delay="750"/>
                            </p:stCondLst>
                            <p:childTnLst>
                              <p:par>
                                <p:cTn id="9" presetID="22" presetClass="entr" presetSubtype="2" fill="hold" nodeType="afterEffect">
                                  <p:stCondLst>
                                    <p:cond delay="1000"/>
                                  </p:stCondLst>
                                  <p:childTnLst>
                                    <p:set>
                                      <p:cBhvr>
                                        <p:cTn id="10" dur="1" fill="hold">
                                          <p:stCondLst>
                                            <p:cond delay="0"/>
                                          </p:stCondLst>
                                        </p:cTn>
                                        <p:tgtEl>
                                          <p:spTgt spid="2"/>
                                        </p:tgtEl>
                                        <p:attrNameLst>
                                          <p:attrName>style.visibility</p:attrName>
                                        </p:attrNameLst>
                                      </p:cBhvr>
                                      <p:to>
                                        <p:strVal val="visible"/>
                                      </p:to>
                                    </p:set>
                                    <p:animEffect transition="in" filter="wipe(right)">
                                      <p:cBhvr>
                                        <p:cTn id="11" dur="500"/>
                                        <p:tgtEl>
                                          <p:spTgt spid="2"/>
                                        </p:tgtEl>
                                      </p:cBhvr>
                                    </p:animEffect>
                                  </p:childTnLst>
                                </p:cTn>
                              </p:par>
                            </p:childTnLst>
                          </p:cTn>
                        </p:par>
                        <p:par>
                          <p:cTn id="12" fill="hold">
                            <p:stCondLst>
                              <p:cond delay="2250"/>
                            </p:stCondLst>
                            <p:childTnLst>
                              <p:par>
                                <p:cTn id="13" presetID="31" presetClass="entr" presetSubtype="0" fill="hold" grpId="0" nodeType="afterEffect">
                                  <p:stCondLst>
                                    <p:cond delay="250"/>
                                  </p:stCondLst>
                                  <p:childTnLst>
                                    <p:set>
                                      <p:cBhvr>
                                        <p:cTn id="14" dur="1" fill="hold">
                                          <p:stCondLst>
                                            <p:cond delay="0"/>
                                          </p:stCondLst>
                                        </p:cTn>
                                        <p:tgtEl>
                                          <p:spTgt spid="29"/>
                                        </p:tgtEl>
                                        <p:attrNameLst>
                                          <p:attrName>style.visibility</p:attrName>
                                        </p:attrNameLst>
                                      </p:cBhvr>
                                      <p:to>
                                        <p:strVal val="visible"/>
                                      </p:to>
                                    </p:set>
                                    <p:anim calcmode="lin" valueType="num">
                                      <p:cBhvr>
                                        <p:cTn id="15" dur="1000" fill="hold"/>
                                        <p:tgtEl>
                                          <p:spTgt spid="29"/>
                                        </p:tgtEl>
                                        <p:attrNameLst>
                                          <p:attrName>ppt_w</p:attrName>
                                        </p:attrNameLst>
                                      </p:cBhvr>
                                      <p:tavLst>
                                        <p:tav tm="0">
                                          <p:val>
                                            <p:fltVal val="0"/>
                                          </p:val>
                                        </p:tav>
                                        <p:tav tm="100000">
                                          <p:val>
                                            <p:strVal val="#ppt_w"/>
                                          </p:val>
                                        </p:tav>
                                      </p:tavLst>
                                    </p:anim>
                                    <p:anim calcmode="lin" valueType="num">
                                      <p:cBhvr>
                                        <p:cTn id="16" dur="1000" fill="hold"/>
                                        <p:tgtEl>
                                          <p:spTgt spid="29"/>
                                        </p:tgtEl>
                                        <p:attrNameLst>
                                          <p:attrName>ppt_h</p:attrName>
                                        </p:attrNameLst>
                                      </p:cBhvr>
                                      <p:tavLst>
                                        <p:tav tm="0">
                                          <p:val>
                                            <p:fltVal val="0"/>
                                          </p:val>
                                        </p:tav>
                                        <p:tav tm="100000">
                                          <p:val>
                                            <p:strVal val="#ppt_h"/>
                                          </p:val>
                                        </p:tav>
                                      </p:tavLst>
                                    </p:anim>
                                    <p:anim calcmode="lin" valueType="num">
                                      <p:cBhvr>
                                        <p:cTn id="17" dur="1000" fill="hold"/>
                                        <p:tgtEl>
                                          <p:spTgt spid="29"/>
                                        </p:tgtEl>
                                        <p:attrNameLst>
                                          <p:attrName>style.rotation</p:attrName>
                                        </p:attrNameLst>
                                      </p:cBhvr>
                                      <p:tavLst>
                                        <p:tav tm="0">
                                          <p:val>
                                            <p:fltVal val="90"/>
                                          </p:val>
                                        </p:tav>
                                        <p:tav tm="100000">
                                          <p:val>
                                            <p:fltVal val="0"/>
                                          </p:val>
                                        </p:tav>
                                      </p:tavLst>
                                    </p:anim>
                                    <p:animEffect transition="in" filter="fade">
                                      <p:cBhvr>
                                        <p:cTn id="18" dur="1000"/>
                                        <p:tgtEl>
                                          <p:spTgt spid="29"/>
                                        </p:tgtEl>
                                      </p:cBhvr>
                                    </p:animEffect>
                                  </p:childTnLst>
                                </p:cTn>
                              </p:par>
                              <p:par>
                                <p:cTn id="19" presetID="31" presetClass="entr" presetSubtype="0" fill="hold" grpId="0" nodeType="withEffect">
                                  <p:stCondLst>
                                    <p:cond delay="250"/>
                                  </p:stCondLst>
                                  <p:childTnLst>
                                    <p:set>
                                      <p:cBhvr>
                                        <p:cTn id="20" dur="1" fill="hold">
                                          <p:stCondLst>
                                            <p:cond delay="0"/>
                                          </p:stCondLst>
                                        </p:cTn>
                                        <p:tgtEl>
                                          <p:spTgt spid="4"/>
                                        </p:tgtEl>
                                        <p:attrNameLst>
                                          <p:attrName>style.visibility</p:attrName>
                                        </p:attrNameLst>
                                      </p:cBhvr>
                                      <p:to>
                                        <p:strVal val="visible"/>
                                      </p:to>
                                    </p:set>
                                    <p:anim calcmode="lin" valueType="num">
                                      <p:cBhvr>
                                        <p:cTn id="21" dur="1000" fill="hold"/>
                                        <p:tgtEl>
                                          <p:spTgt spid="4"/>
                                        </p:tgtEl>
                                        <p:attrNameLst>
                                          <p:attrName>ppt_w</p:attrName>
                                        </p:attrNameLst>
                                      </p:cBhvr>
                                      <p:tavLst>
                                        <p:tav tm="0">
                                          <p:val>
                                            <p:fltVal val="0"/>
                                          </p:val>
                                        </p:tav>
                                        <p:tav tm="100000">
                                          <p:val>
                                            <p:strVal val="#ppt_w"/>
                                          </p:val>
                                        </p:tav>
                                      </p:tavLst>
                                    </p:anim>
                                    <p:anim calcmode="lin" valueType="num">
                                      <p:cBhvr>
                                        <p:cTn id="22" dur="1000" fill="hold"/>
                                        <p:tgtEl>
                                          <p:spTgt spid="4"/>
                                        </p:tgtEl>
                                        <p:attrNameLst>
                                          <p:attrName>ppt_h</p:attrName>
                                        </p:attrNameLst>
                                      </p:cBhvr>
                                      <p:tavLst>
                                        <p:tav tm="0">
                                          <p:val>
                                            <p:fltVal val="0"/>
                                          </p:val>
                                        </p:tav>
                                        <p:tav tm="100000">
                                          <p:val>
                                            <p:strVal val="#ppt_h"/>
                                          </p:val>
                                        </p:tav>
                                      </p:tavLst>
                                    </p:anim>
                                    <p:anim calcmode="lin" valueType="num">
                                      <p:cBhvr>
                                        <p:cTn id="23" dur="1000" fill="hold"/>
                                        <p:tgtEl>
                                          <p:spTgt spid="4"/>
                                        </p:tgtEl>
                                        <p:attrNameLst>
                                          <p:attrName>style.rotation</p:attrName>
                                        </p:attrNameLst>
                                      </p:cBhvr>
                                      <p:tavLst>
                                        <p:tav tm="0">
                                          <p:val>
                                            <p:fltVal val="90"/>
                                          </p:val>
                                        </p:tav>
                                        <p:tav tm="100000">
                                          <p:val>
                                            <p:fltVal val="0"/>
                                          </p:val>
                                        </p:tav>
                                      </p:tavLst>
                                    </p:anim>
                                    <p:animEffect transition="in" filter="fade">
                                      <p:cBhvr>
                                        <p:cTn id="24" dur="1000"/>
                                        <p:tgtEl>
                                          <p:spTgt spid="4"/>
                                        </p:tgtEl>
                                      </p:cBhvr>
                                    </p:animEffect>
                                  </p:childTnLst>
                                </p:cTn>
                              </p:par>
                              <p:par>
                                <p:cTn id="25" presetID="31" presetClass="entr" presetSubtype="0" fill="hold" grpId="0" nodeType="withEffect">
                                  <p:stCondLst>
                                    <p:cond delay="250"/>
                                  </p:stCondLst>
                                  <p:childTnLst>
                                    <p:set>
                                      <p:cBhvr>
                                        <p:cTn id="26" dur="1" fill="hold">
                                          <p:stCondLst>
                                            <p:cond delay="0"/>
                                          </p:stCondLst>
                                        </p:cTn>
                                        <p:tgtEl>
                                          <p:spTgt spid="7"/>
                                        </p:tgtEl>
                                        <p:attrNameLst>
                                          <p:attrName>style.visibility</p:attrName>
                                        </p:attrNameLst>
                                      </p:cBhvr>
                                      <p:to>
                                        <p:strVal val="visible"/>
                                      </p:to>
                                    </p:set>
                                    <p:anim calcmode="lin" valueType="num">
                                      <p:cBhvr>
                                        <p:cTn id="27" dur="1000" fill="hold"/>
                                        <p:tgtEl>
                                          <p:spTgt spid="7"/>
                                        </p:tgtEl>
                                        <p:attrNameLst>
                                          <p:attrName>ppt_w</p:attrName>
                                        </p:attrNameLst>
                                      </p:cBhvr>
                                      <p:tavLst>
                                        <p:tav tm="0">
                                          <p:val>
                                            <p:fltVal val="0"/>
                                          </p:val>
                                        </p:tav>
                                        <p:tav tm="100000">
                                          <p:val>
                                            <p:strVal val="#ppt_w"/>
                                          </p:val>
                                        </p:tav>
                                      </p:tavLst>
                                    </p:anim>
                                    <p:anim calcmode="lin" valueType="num">
                                      <p:cBhvr>
                                        <p:cTn id="28" dur="1000" fill="hold"/>
                                        <p:tgtEl>
                                          <p:spTgt spid="7"/>
                                        </p:tgtEl>
                                        <p:attrNameLst>
                                          <p:attrName>ppt_h</p:attrName>
                                        </p:attrNameLst>
                                      </p:cBhvr>
                                      <p:tavLst>
                                        <p:tav tm="0">
                                          <p:val>
                                            <p:fltVal val="0"/>
                                          </p:val>
                                        </p:tav>
                                        <p:tav tm="100000">
                                          <p:val>
                                            <p:strVal val="#ppt_h"/>
                                          </p:val>
                                        </p:tav>
                                      </p:tavLst>
                                    </p:anim>
                                    <p:anim calcmode="lin" valueType="num">
                                      <p:cBhvr>
                                        <p:cTn id="29" dur="1000" fill="hold"/>
                                        <p:tgtEl>
                                          <p:spTgt spid="7"/>
                                        </p:tgtEl>
                                        <p:attrNameLst>
                                          <p:attrName>style.rotation</p:attrName>
                                        </p:attrNameLst>
                                      </p:cBhvr>
                                      <p:tavLst>
                                        <p:tav tm="0">
                                          <p:val>
                                            <p:fltVal val="90"/>
                                          </p:val>
                                        </p:tav>
                                        <p:tav tm="100000">
                                          <p:val>
                                            <p:fltVal val="0"/>
                                          </p:val>
                                        </p:tav>
                                      </p:tavLst>
                                    </p:anim>
                                    <p:animEffect transition="in" filter="fade">
                                      <p:cBhvr>
                                        <p:cTn id="30" dur="1000"/>
                                        <p:tgtEl>
                                          <p:spTgt spid="7"/>
                                        </p:tgtEl>
                                      </p:cBhvr>
                                    </p:animEffect>
                                  </p:childTnLst>
                                </p:cTn>
                              </p:par>
                            </p:childTnLst>
                          </p:cTn>
                        </p:par>
                        <p:par>
                          <p:cTn id="31" fill="hold">
                            <p:stCondLst>
                              <p:cond delay="3500"/>
                            </p:stCondLst>
                            <p:childTnLst>
                              <p:par>
                                <p:cTn id="32" presetID="2" presetClass="entr" presetSubtype="2" fill="hold" grpId="0" nodeType="afterEffect">
                                  <p:stCondLst>
                                    <p:cond delay="1000"/>
                                  </p:stCondLst>
                                  <p:childTnLst>
                                    <p:set>
                                      <p:cBhvr>
                                        <p:cTn id="33" dur="1" fill="hold">
                                          <p:stCondLst>
                                            <p:cond delay="0"/>
                                          </p:stCondLst>
                                        </p:cTn>
                                        <p:tgtEl>
                                          <p:spTgt spid="5"/>
                                        </p:tgtEl>
                                        <p:attrNameLst>
                                          <p:attrName>style.visibility</p:attrName>
                                        </p:attrNameLst>
                                      </p:cBhvr>
                                      <p:to>
                                        <p:strVal val="visible"/>
                                      </p:to>
                                    </p:set>
                                    <p:anim calcmode="lin" valueType="num">
                                      <p:cBhvr additive="base">
                                        <p:cTn id="34" dur="500" fill="hold"/>
                                        <p:tgtEl>
                                          <p:spTgt spid="5"/>
                                        </p:tgtEl>
                                        <p:attrNameLst>
                                          <p:attrName>ppt_x</p:attrName>
                                        </p:attrNameLst>
                                      </p:cBhvr>
                                      <p:tavLst>
                                        <p:tav tm="0">
                                          <p:val>
                                            <p:strVal val="1+#ppt_w/2"/>
                                          </p:val>
                                        </p:tav>
                                        <p:tav tm="100000">
                                          <p:val>
                                            <p:strVal val="#ppt_x"/>
                                          </p:val>
                                        </p:tav>
                                      </p:tavLst>
                                    </p:anim>
                                    <p:anim calcmode="lin" valueType="num">
                                      <p:cBhvr additive="base">
                                        <p:cTn id="35" dur="500" fill="hold"/>
                                        <p:tgtEl>
                                          <p:spTgt spid="5"/>
                                        </p:tgtEl>
                                        <p:attrNameLst>
                                          <p:attrName>ppt_y</p:attrName>
                                        </p:attrNameLst>
                                      </p:cBhvr>
                                      <p:tavLst>
                                        <p:tav tm="0">
                                          <p:val>
                                            <p:strVal val="#ppt_y"/>
                                          </p:val>
                                        </p:tav>
                                        <p:tav tm="100000">
                                          <p:val>
                                            <p:strVal val="#ppt_y"/>
                                          </p:val>
                                        </p:tav>
                                      </p:tavLst>
                                    </p:anim>
                                  </p:childTnLst>
                                </p:cTn>
                              </p:par>
                            </p:childTnLst>
                          </p:cTn>
                        </p:par>
                        <p:par>
                          <p:cTn id="36" fill="hold">
                            <p:stCondLst>
                              <p:cond delay="5000"/>
                            </p:stCondLst>
                            <p:childTnLst>
                              <p:par>
                                <p:cTn id="37" presetID="2" presetClass="entr" presetSubtype="2" fill="hold" grpId="0" nodeType="afterEffect">
                                  <p:stCondLst>
                                    <p:cond delay="250"/>
                                  </p:stCondLst>
                                  <p:childTnLst>
                                    <p:set>
                                      <p:cBhvr>
                                        <p:cTn id="38" dur="1" fill="hold">
                                          <p:stCondLst>
                                            <p:cond delay="0"/>
                                          </p:stCondLst>
                                        </p:cTn>
                                        <p:tgtEl>
                                          <p:spTgt spid="12"/>
                                        </p:tgtEl>
                                        <p:attrNameLst>
                                          <p:attrName>style.visibility</p:attrName>
                                        </p:attrNameLst>
                                      </p:cBhvr>
                                      <p:to>
                                        <p:strVal val="visible"/>
                                      </p:to>
                                    </p:set>
                                    <p:anim calcmode="lin" valueType="num">
                                      <p:cBhvr additive="base">
                                        <p:cTn id="39" dur="500" fill="hold"/>
                                        <p:tgtEl>
                                          <p:spTgt spid="12"/>
                                        </p:tgtEl>
                                        <p:attrNameLst>
                                          <p:attrName>ppt_x</p:attrName>
                                        </p:attrNameLst>
                                      </p:cBhvr>
                                      <p:tavLst>
                                        <p:tav tm="0">
                                          <p:val>
                                            <p:strVal val="1+#ppt_w/2"/>
                                          </p:val>
                                        </p:tav>
                                        <p:tav tm="100000">
                                          <p:val>
                                            <p:strVal val="#ppt_x"/>
                                          </p:val>
                                        </p:tav>
                                      </p:tavLst>
                                    </p:anim>
                                    <p:anim calcmode="lin" valueType="num">
                                      <p:cBhvr additive="base">
                                        <p:cTn id="40" dur="500" fill="hold"/>
                                        <p:tgtEl>
                                          <p:spTgt spid="12"/>
                                        </p:tgtEl>
                                        <p:attrNameLst>
                                          <p:attrName>ppt_y</p:attrName>
                                        </p:attrNameLst>
                                      </p:cBhvr>
                                      <p:tavLst>
                                        <p:tav tm="0">
                                          <p:val>
                                            <p:strVal val="#ppt_y"/>
                                          </p:val>
                                        </p:tav>
                                        <p:tav tm="100000">
                                          <p:val>
                                            <p:strVal val="#ppt_y"/>
                                          </p:val>
                                        </p:tav>
                                      </p:tavLst>
                                    </p:anim>
                                  </p:childTnLst>
                                </p:cTn>
                              </p:par>
                            </p:childTnLst>
                          </p:cTn>
                        </p:par>
                        <p:par>
                          <p:cTn id="41" fill="hold">
                            <p:stCondLst>
                              <p:cond delay="5750"/>
                            </p:stCondLst>
                            <p:childTnLst>
                              <p:par>
                                <p:cTn id="42" presetID="2" presetClass="entr" presetSubtype="2" fill="hold" grpId="0" nodeType="afterEffect">
                                  <p:stCondLst>
                                    <p:cond delay="250"/>
                                  </p:stCondLst>
                                  <p:childTnLst>
                                    <p:set>
                                      <p:cBhvr>
                                        <p:cTn id="43" dur="1" fill="hold">
                                          <p:stCondLst>
                                            <p:cond delay="0"/>
                                          </p:stCondLst>
                                        </p:cTn>
                                        <p:tgtEl>
                                          <p:spTgt spid="17"/>
                                        </p:tgtEl>
                                        <p:attrNameLst>
                                          <p:attrName>style.visibility</p:attrName>
                                        </p:attrNameLst>
                                      </p:cBhvr>
                                      <p:to>
                                        <p:strVal val="visible"/>
                                      </p:to>
                                    </p:set>
                                    <p:anim calcmode="lin" valueType="num">
                                      <p:cBhvr additive="base">
                                        <p:cTn id="44" dur="500" fill="hold"/>
                                        <p:tgtEl>
                                          <p:spTgt spid="17"/>
                                        </p:tgtEl>
                                        <p:attrNameLst>
                                          <p:attrName>ppt_x</p:attrName>
                                        </p:attrNameLst>
                                      </p:cBhvr>
                                      <p:tavLst>
                                        <p:tav tm="0">
                                          <p:val>
                                            <p:strVal val="1+#ppt_w/2"/>
                                          </p:val>
                                        </p:tav>
                                        <p:tav tm="100000">
                                          <p:val>
                                            <p:strVal val="#ppt_x"/>
                                          </p:val>
                                        </p:tav>
                                      </p:tavLst>
                                    </p:anim>
                                    <p:anim calcmode="lin" valueType="num">
                                      <p:cBhvr additive="base">
                                        <p:cTn id="45" dur="500" fill="hold"/>
                                        <p:tgtEl>
                                          <p:spTgt spid="17"/>
                                        </p:tgtEl>
                                        <p:attrNameLst>
                                          <p:attrName>ppt_y</p:attrName>
                                        </p:attrNameLst>
                                      </p:cBhvr>
                                      <p:tavLst>
                                        <p:tav tm="0">
                                          <p:val>
                                            <p:strVal val="#ppt_y"/>
                                          </p:val>
                                        </p:tav>
                                        <p:tav tm="100000">
                                          <p:val>
                                            <p:strVal val="#ppt_y"/>
                                          </p:val>
                                        </p:tav>
                                      </p:tavLst>
                                    </p:anim>
                                  </p:childTnLst>
                                </p:cTn>
                              </p:par>
                            </p:childTnLst>
                          </p:cTn>
                        </p:par>
                        <p:par>
                          <p:cTn id="46" fill="hold">
                            <p:stCondLst>
                              <p:cond delay="6500"/>
                            </p:stCondLst>
                            <p:childTnLst>
                              <p:par>
                                <p:cTn id="47" presetID="53" presetClass="entr" presetSubtype="16" fill="hold" grpId="0" nodeType="afterEffect">
                                  <p:stCondLst>
                                    <p:cond delay="2250"/>
                                  </p:stCondLst>
                                  <p:childTnLst>
                                    <p:set>
                                      <p:cBhvr>
                                        <p:cTn id="48" dur="1" fill="hold">
                                          <p:stCondLst>
                                            <p:cond delay="0"/>
                                          </p:stCondLst>
                                        </p:cTn>
                                        <p:tgtEl>
                                          <p:spTgt spid="35"/>
                                        </p:tgtEl>
                                        <p:attrNameLst>
                                          <p:attrName>style.visibility</p:attrName>
                                        </p:attrNameLst>
                                      </p:cBhvr>
                                      <p:to>
                                        <p:strVal val="visible"/>
                                      </p:to>
                                    </p:set>
                                    <p:anim calcmode="lin" valueType="num">
                                      <p:cBhvr>
                                        <p:cTn id="49" dur="500" fill="hold"/>
                                        <p:tgtEl>
                                          <p:spTgt spid="35"/>
                                        </p:tgtEl>
                                        <p:attrNameLst>
                                          <p:attrName>ppt_w</p:attrName>
                                        </p:attrNameLst>
                                      </p:cBhvr>
                                      <p:tavLst>
                                        <p:tav tm="0">
                                          <p:val>
                                            <p:fltVal val="0"/>
                                          </p:val>
                                        </p:tav>
                                        <p:tav tm="100000">
                                          <p:val>
                                            <p:strVal val="#ppt_w"/>
                                          </p:val>
                                        </p:tav>
                                      </p:tavLst>
                                    </p:anim>
                                    <p:anim calcmode="lin" valueType="num">
                                      <p:cBhvr>
                                        <p:cTn id="50" dur="500" fill="hold"/>
                                        <p:tgtEl>
                                          <p:spTgt spid="35"/>
                                        </p:tgtEl>
                                        <p:attrNameLst>
                                          <p:attrName>ppt_h</p:attrName>
                                        </p:attrNameLst>
                                      </p:cBhvr>
                                      <p:tavLst>
                                        <p:tav tm="0">
                                          <p:val>
                                            <p:fltVal val="0"/>
                                          </p:val>
                                        </p:tav>
                                        <p:tav tm="100000">
                                          <p:val>
                                            <p:strVal val="#ppt_h"/>
                                          </p:val>
                                        </p:tav>
                                      </p:tavLst>
                                    </p:anim>
                                    <p:animEffect transition="in" filter="fade">
                                      <p:cBhvr>
                                        <p:cTn id="51" dur="500"/>
                                        <p:tgtEl>
                                          <p:spTgt spid="35"/>
                                        </p:tgtEl>
                                      </p:cBhvr>
                                    </p:animEffect>
                                  </p:childTnLst>
                                </p:cTn>
                              </p:par>
                              <p:par>
                                <p:cTn id="52" presetID="22" presetClass="entr" presetSubtype="2" fill="hold" grpId="0" nodeType="withEffect">
                                  <p:stCondLst>
                                    <p:cond delay="2000"/>
                                  </p:stCondLst>
                                  <p:childTnLst>
                                    <p:set>
                                      <p:cBhvr>
                                        <p:cTn id="53" dur="1" fill="hold">
                                          <p:stCondLst>
                                            <p:cond delay="0"/>
                                          </p:stCondLst>
                                        </p:cTn>
                                        <p:tgtEl>
                                          <p:spTgt spid="37"/>
                                        </p:tgtEl>
                                        <p:attrNameLst>
                                          <p:attrName>style.visibility</p:attrName>
                                        </p:attrNameLst>
                                      </p:cBhvr>
                                      <p:to>
                                        <p:strVal val="visible"/>
                                      </p:to>
                                    </p:set>
                                    <p:animEffect transition="in" filter="wipe(right)">
                                      <p:cBhvr>
                                        <p:cTn id="54" dur="1000"/>
                                        <p:tgtEl>
                                          <p:spTgt spid="37"/>
                                        </p:tgtEl>
                                      </p:cBhvr>
                                    </p:animEffect>
                                  </p:childTnLst>
                                </p:cTn>
                              </p:par>
                              <p:par>
                                <p:cTn id="55" presetID="22" presetClass="entr" presetSubtype="4" fill="hold" grpId="0" nodeType="withEffect">
                                  <p:stCondLst>
                                    <p:cond delay="2000"/>
                                  </p:stCondLst>
                                  <p:childTnLst>
                                    <p:set>
                                      <p:cBhvr>
                                        <p:cTn id="56" dur="1" fill="hold">
                                          <p:stCondLst>
                                            <p:cond delay="0"/>
                                          </p:stCondLst>
                                        </p:cTn>
                                        <p:tgtEl>
                                          <p:spTgt spid="36"/>
                                        </p:tgtEl>
                                        <p:attrNameLst>
                                          <p:attrName>style.visibility</p:attrName>
                                        </p:attrNameLst>
                                      </p:cBhvr>
                                      <p:to>
                                        <p:strVal val="visible"/>
                                      </p:to>
                                    </p:set>
                                    <p:animEffect transition="in" filter="wipe(down)">
                                      <p:cBhvr>
                                        <p:cTn id="57" dur="500"/>
                                        <p:tgtEl>
                                          <p:spTgt spid="36"/>
                                        </p:tgtEl>
                                      </p:cBhvr>
                                    </p:animEffect>
                                  </p:childTnLst>
                                </p:cTn>
                              </p:par>
                            </p:childTnLst>
                          </p:cTn>
                        </p:par>
                        <p:par>
                          <p:cTn id="58" fill="hold">
                            <p:stCondLst>
                              <p:cond delay="9500"/>
                            </p:stCondLst>
                            <p:childTnLst>
                              <p:par>
                                <p:cTn id="59" presetID="22" presetClass="entr" presetSubtype="1" fill="hold" grpId="0" nodeType="afterEffect">
                                  <p:stCondLst>
                                    <p:cond delay="2000"/>
                                  </p:stCondLst>
                                  <p:childTnLst>
                                    <p:set>
                                      <p:cBhvr>
                                        <p:cTn id="60" dur="1" fill="hold">
                                          <p:stCondLst>
                                            <p:cond delay="0"/>
                                          </p:stCondLst>
                                        </p:cTn>
                                        <p:tgtEl>
                                          <p:spTgt spid="28"/>
                                        </p:tgtEl>
                                        <p:attrNameLst>
                                          <p:attrName>style.visibility</p:attrName>
                                        </p:attrNameLst>
                                      </p:cBhvr>
                                      <p:to>
                                        <p:strVal val="visible"/>
                                      </p:to>
                                    </p:set>
                                    <p:animEffect transition="in" filter="wipe(up)">
                                      <p:cBhvr>
                                        <p:cTn id="61" dur="500"/>
                                        <p:tgtEl>
                                          <p:spTgt spid="28"/>
                                        </p:tgtEl>
                                      </p:cBhvr>
                                    </p:animEffect>
                                  </p:childTnLst>
                                </p:cTn>
                              </p:par>
                            </p:childTnLst>
                          </p:cTn>
                        </p:par>
                        <p:par>
                          <p:cTn id="62" fill="hold">
                            <p:stCondLst>
                              <p:cond delay="12000"/>
                            </p:stCondLst>
                            <p:childTnLst>
                              <p:par>
                                <p:cTn id="63" presetID="2" presetClass="entr" presetSubtype="2" fill="hold" grpId="0" nodeType="afterEffect">
                                  <p:stCondLst>
                                    <p:cond delay="1000"/>
                                  </p:stCondLst>
                                  <p:childTnLst>
                                    <p:set>
                                      <p:cBhvr>
                                        <p:cTn id="64" dur="1" fill="hold">
                                          <p:stCondLst>
                                            <p:cond delay="0"/>
                                          </p:stCondLst>
                                        </p:cTn>
                                        <p:tgtEl>
                                          <p:spTgt spid="8"/>
                                        </p:tgtEl>
                                        <p:attrNameLst>
                                          <p:attrName>style.visibility</p:attrName>
                                        </p:attrNameLst>
                                      </p:cBhvr>
                                      <p:to>
                                        <p:strVal val="visible"/>
                                      </p:to>
                                    </p:set>
                                    <p:anim calcmode="lin" valueType="num">
                                      <p:cBhvr additive="base">
                                        <p:cTn id="65" dur="500" fill="hold"/>
                                        <p:tgtEl>
                                          <p:spTgt spid="8"/>
                                        </p:tgtEl>
                                        <p:attrNameLst>
                                          <p:attrName>ppt_x</p:attrName>
                                        </p:attrNameLst>
                                      </p:cBhvr>
                                      <p:tavLst>
                                        <p:tav tm="0">
                                          <p:val>
                                            <p:strVal val="1+#ppt_w/2"/>
                                          </p:val>
                                        </p:tav>
                                        <p:tav tm="100000">
                                          <p:val>
                                            <p:strVal val="#ppt_x"/>
                                          </p:val>
                                        </p:tav>
                                      </p:tavLst>
                                    </p:anim>
                                    <p:anim calcmode="lin" valueType="num">
                                      <p:cBhvr additive="base">
                                        <p:cTn id="66" dur="500" fill="hold"/>
                                        <p:tgtEl>
                                          <p:spTgt spid="8"/>
                                        </p:tgtEl>
                                        <p:attrNameLst>
                                          <p:attrName>ppt_y</p:attrName>
                                        </p:attrNameLst>
                                      </p:cBhvr>
                                      <p:tavLst>
                                        <p:tav tm="0">
                                          <p:val>
                                            <p:strVal val="#ppt_y"/>
                                          </p:val>
                                        </p:tav>
                                        <p:tav tm="100000">
                                          <p:val>
                                            <p:strVal val="#ppt_y"/>
                                          </p:val>
                                        </p:tav>
                                      </p:tavLst>
                                    </p:anim>
                                  </p:childTnLst>
                                </p:cTn>
                              </p:par>
                            </p:childTnLst>
                          </p:cTn>
                        </p:par>
                        <p:par>
                          <p:cTn id="67" fill="hold">
                            <p:stCondLst>
                              <p:cond delay="13500"/>
                            </p:stCondLst>
                            <p:childTnLst>
                              <p:par>
                                <p:cTn id="68" presetID="2" presetClass="entr" presetSubtype="2" fill="hold" grpId="0" nodeType="afterEffect">
                                  <p:stCondLst>
                                    <p:cond delay="250"/>
                                  </p:stCondLst>
                                  <p:childTnLst>
                                    <p:set>
                                      <p:cBhvr>
                                        <p:cTn id="69" dur="1" fill="hold">
                                          <p:stCondLst>
                                            <p:cond delay="0"/>
                                          </p:stCondLst>
                                        </p:cTn>
                                        <p:tgtEl>
                                          <p:spTgt spid="15"/>
                                        </p:tgtEl>
                                        <p:attrNameLst>
                                          <p:attrName>style.visibility</p:attrName>
                                        </p:attrNameLst>
                                      </p:cBhvr>
                                      <p:to>
                                        <p:strVal val="visible"/>
                                      </p:to>
                                    </p:set>
                                    <p:anim calcmode="lin" valueType="num">
                                      <p:cBhvr additive="base">
                                        <p:cTn id="70" dur="500" fill="hold"/>
                                        <p:tgtEl>
                                          <p:spTgt spid="15"/>
                                        </p:tgtEl>
                                        <p:attrNameLst>
                                          <p:attrName>ppt_x</p:attrName>
                                        </p:attrNameLst>
                                      </p:cBhvr>
                                      <p:tavLst>
                                        <p:tav tm="0">
                                          <p:val>
                                            <p:strVal val="1+#ppt_w/2"/>
                                          </p:val>
                                        </p:tav>
                                        <p:tav tm="100000">
                                          <p:val>
                                            <p:strVal val="#ppt_x"/>
                                          </p:val>
                                        </p:tav>
                                      </p:tavLst>
                                    </p:anim>
                                    <p:anim calcmode="lin" valueType="num">
                                      <p:cBhvr additive="base">
                                        <p:cTn id="71" dur="500" fill="hold"/>
                                        <p:tgtEl>
                                          <p:spTgt spid="15"/>
                                        </p:tgtEl>
                                        <p:attrNameLst>
                                          <p:attrName>ppt_y</p:attrName>
                                        </p:attrNameLst>
                                      </p:cBhvr>
                                      <p:tavLst>
                                        <p:tav tm="0">
                                          <p:val>
                                            <p:strVal val="#ppt_y"/>
                                          </p:val>
                                        </p:tav>
                                        <p:tav tm="100000">
                                          <p:val>
                                            <p:strVal val="#ppt_y"/>
                                          </p:val>
                                        </p:tav>
                                      </p:tavLst>
                                    </p:anim>
                                  </p:childTnLst>
                                </p:cTn>
                              </p:par>
                            </p:childTnLst>
                          </p:cTn>
                        </p:par>
                        <p:par>
                          <p:cTn id="72" fill="hold">
                            <p:stCondLst>
                              <p:cond delay="14250"/>
                            </p:stCondLst>
                            <p:childTnLst>
                              <p:par>
                                <p:cTn id="73" presetID="2" presetClass="entr" presetSubtype="4" fill="hold" grpId="0" nodeType="afterEffect">
                                  <p:stCondLst>
                                    <p:cond delay="250"/>
                                  </p:stCondLst>
                                  <p:childTnLst>
                                    <p:set>
                                      <p:cBhvr>
                                        <p:cTn id="74" dur="1" fill="hold">
                                          <p:stCondLst>
                                            <p:cond delay="0"/>
                                          </p:stCondLst>
                                        </p:cTn>
                                        <p:tgtEl>
                                          <p:spTgt spid="21"/>
                                        </p:tgtEl>
                                        <p:attrNameLst>
                                          <p:attrName>style.visibility</p:attrName>
                                        </p:attrNameLst>
                                      </p:cBhvr>
                                      <p:to>
                                        <p:strVal val="visible"/>
                                      </p:to>
                                    </p:set>
                                    <p:anim calcmode="lin" valueType="num">
                                      <p:cBhvr additive="base">
                                        <p:cTn id="75" dur="500" fill="hold"/>
                                        <p:tgtEl>
                                          <p:spTgt spid="21"/>
                                        </p:tgtEl>
                                        <p:attrNameLst>
                                          <p:attrName>ppt_x</p:attrName>
                                        </p:attrNameLst>
                                      </p:cBhvr>
                                      <p:tavLst>
                                        <p:tav tm="0">
                                          <p:val>
                                            <p:strVal val="#ppt_x"/>
                                          </p:val>
                                        </p:tav>
                                        <p:tav tm="100000">
                                          <p:val>
                                            <p:strVal val="#ppt_x"/>
                                          </p:val>
                                        </p:tav>
                                      </p:tavLst>
                                    </p:anim>
                                    <p:anim calcmode="lin" valueType="num">
                                      <p:cBhvr additive="base">
                                        <p:cTn id="7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53" presetClass="entr" presetSubtype="16" fill="hold" grpId="0" nodeType="clickEffect">
                                  <p:stCondLst>
                                    <p:cond delay="0"/>
                                  </p:stCondLst>
                                  <p:childTnLst>
                                    <p:set>
                                      <p:cBhvr>
                                        <p:cTn id="80" dur="1" fill="hold">
                                          <p:stCondLst>
                                            <p:cond delay="0"/>
                                          </p:stCondLst>
                                        </p:cTn>
                                        <p:tgtEl>
                                          <p:spTgt spid="23"/>
                                        </p:tgtEl>
                                        <p:attrNameLst>
                                          <p:attrName>style.visibility</p:attrName>
                                        </p:attrNameLst>
                                      </p:cBhvr>
                                      <p:to>
                                        <p:strVal val="visible"/>
                                      </p:to>
                                    </p:set>
                                    <p:anim calcmode="lin" valueType="num">
                                      <p:cBhvr>
                                        <p:cTn id="81" dur="500" fill="hold"/>
                                        <p:tgtEl>
                                          <p:spTgt spid="23"/>
                                        </p:tgtEl>
                                        <p:attrNameLst>
                                          <p:attrName>ppt_w</p:attrName>
                                        </p:attrNameLst>
                                      </p:cBhvr>
                                      <p:tavLst>
                                        <p:tav tm="0">
                                          <p:val>
                                            <p:fltVal val="0"/>
                                          </p:val>
                                        </p:tav>
                                        <p:tav tm="100000">
                                          <p:val>
                                            <p:strVal val="#ppt_w"/>
                                          </p:val>
                                        </p:tav>
                                      </p:tavLst>
                                    </p:anim>
                                    <p:anim calcmode="lin" valueType="num">
                                      <p:cBhvr>
                                        <p:cTn id="82" dur="500" fill="hold"/>
                                        <p:tgtEl>
                                          <p:spTgt spid="23"/>
                                        </p:tgtEl>
                                        <p:attrNameLst>
                                          <p:attrName>ppt_h</p:attrName>
                                        </p:attrNameLst>
                                      </p:cBhvr>
                                      <p:tavLst>
                                        <p:tav tm="0">
                                          <p:val>
                                            <p:fltVal val="0"/>
                                          </p:val>
                                        </p:tav>
                                        <p:tav tm="100000">
                                          <p:val>
                                            <p:strVal val="#ppt_h"/>
                                          </p:val>
                                        </p:tav>
                                      </p:tavLst>
                                    </p:anim>
                                    <p:animEffect transition="in" filter="fade">
                                      <p:cBhvr>
                                        <p:cTn id="83" dur="500"/>
                                        <p:tgtEl>
                                          <p:spTgt spid="23"/>
                                        </p:tgtEl>
                                      </p:cBhvr>
                                    </p:animEffect>
                                  </p:childTnLst>
                                </p:cTn>
                              </p:par>
                            </p:childTnLst>
                          </p:cTn>
                        </p:par>
                        <p:par>
                          <p:cTn id="84" fill="hold">
                            <p:stCondLst>
                              <p:cond delay="500"/>
                            </p:stCondLst>
                            <p:childTnLst>
                              <p:par>
                                <p:cTn id="85" presetID="22" presetClass="entr" presetSubtype="1" fill="hold" grpId="0" nodeType="afterEffect">
                                  <p:stCondLst>
                                    <p:cond delay="2500"/>
                                  </p:stCondLst>
                                  <p:childTnLst>
                                    <p:set>
                                      <p:cBhvr>
                                        <p:cTn id="86" dur="1" fill="hold">
                                          <p:stCondLst>
                                            <p:cond delay="0"/>
                                          </p:stCondLst>
                                        </p:cTn>
                                        <p:tgtEl>
                                          <p:spTgt spid="6"/>
                                        </p:tgtEl>
                                        <p:attrNameLst>
                                          <p:attrName>style.visibility</p:attrName>
                                        </p:attrNameLst>
                                      </p:cBhvr>
                                      <p:to>
                                        <p:strVal val="visible"/>
                                      </p:to>
                                    </p:set>
                                    <p:animEffect transition="in" filter="wipe(up)">
                                      <p:cBhvr>
                                        <p:cTn id="87" dur="500"/>
                                        <p:tgtEl>
                                          <p:spTgt spid="6"/>
                                        </p:tgtEl>
                                      </p:cBhvr>
                                    </p:animEffect>
                                  </p:childTnLst>
                                </p:cTn>
                              </p:par>
                            </p:childTnLst>
                          </p:cTn>
                        </p:par>
                        <p:par>
                          <p:cTn id="88" fill="hold">
                            <p:stCondLst>
                              <p:cond delay="3500"/>
                            </p:stCondLst>
                            <p:childTnLst>
                              <p:par>
                                <p:cTn id="89" presetID="2" presetClass="entr" presetSubtype="2" fill="hold" grpId="0" nodeType="afterEffect">
                                  <p:stCondLst>
                                    <p:cond delay="2000"/>
                                  </p:stCondLst>
                                  <p:childTnLst>
                                    <p:set>
                                      <p:cBhvr>
                                        <p:cTn id="90" dur="1" fill="hold">
                                          <p:stCondLst>
                                            <p:cond delay="0"/>
                                          </p:stCondLst>
                                        </p:cTn>
                                        <p:tgtEl>
                                          <p:spTgt spid="9"/>
                                        </p:tgtEl>
                                        <p:attrNameLst>
                                          <p:attrName>style.visibility</p:attrName>
                                        </p:attrNameLst>
                                      </p:cBhvr>
                                      <p:to>
                                        <p:strVal val="visible"/>
                                      </p:to>
                                    </p:set>
                                    <p:anim calcmode="lin" valueType="num">
                                      <p:cBhvr additive="base">
                                        <p:cTn id="91" dur="500" fill="hold"/>
                                        <p:tgtEl>
                                          <p:spTgt spid="9"/>
                                        </p:tgtEl>
                                        <p:attrNameLst>
                                          <p:attrName>ppt_x</p:attrName>
                                        </p:attrNameLst>
                                      </p:cBhvr>
                                      <p:tavLst>
                                        <p:tav tm="0">
                                          <p:val>
                                            <p:strVal val="1+#ppt_w/2"/>
                                          </p:val>
                                        </p:tav>
                                        <p:tav tm="100000">
                                          <p:val>
                                            <p:strVal val="#ppt_x"/>
                                          </p:val>
                                        </p:tav>
                                      </p:tavLst>
                                    </p:anim>
                                    <p:anim calcmode="lin" valueType="num">
                                      <p:cBhvr additive="base">
                                        <p:cTn id="92" dur="500" fill="hold"/>
                                        <p:tgtEl>
                                          <p:spTgt spid="9"/>
                                        </p:tgtEl>
                                        <p:attrNameLst>
                                          <p:attrName>ppt_y</p:attrName>
                                        </p:attrNameLst>
                                      </p:cBhvr>
                                      <p:tavLst>
                                        <p:tav tm="0">
                                          <p:val>
                                            <p:strVal val="#ppt_y"/>
                                          </p:val>
                                        </p:tav>
                                        <p:tav tm="100000">
                                          <p:val>
                                            <p:strVal val="#ppt_y"/>
                                          </p:val>
                                        </p:tav>
                                      </p:tavLst>
                                    </p:anim>
                                  </p:childTnLst>
                                </p:cTn>
                              </p:par>
                            </p:childTnLst>
                          </p:cTn>
                        </p:par>
                        <p:par>
                          <p:cTn id="93" fill="hold">
                            <p:stCondLst>
                              <p:cond delay="6000"/>
                            </p:stCondLst>
                            <p:childTnLst>
                              <p:par>
                                <p:cTn id="94" presetID="2" presetClass="entr" presetSubtype="2" fill="hold" grpId="0" nodeType="afterEffect">
                                  <p:stCondLst>
                                    <p:cond delay="250"/>
                                  </p:stCondLst>
                                  <p:childTnLst>
                                    <p:set>
                                      <p:cBhvr>
                                        <p:cTn id="95" dur="1" fill="hold">
                                          <p:stCondLst>
                                            <p:cond delay="0"/>
                                          </p:stCondLst>
                                        </p:cTn>
                                        <p:tgtEl>
                                          <p:spTgt spid="14"/>
                                        </p:tgtEl>
                                        <p:attrNameLst>
                                          <p:attrName>style.visibility</p:attrName>
                                        </p:attrNameLst>
                                      </p:cBhvr>
                                      <p:to>
                                        <p:strVal val="visible"/>
                                      </p:to>
                                    </p:set>
                                    <p:anim calcmode="lin" valueType="num">
                                      <p:cBhvr additive="base">
                                        <p:cTn id="96" dur="500" fill="hold"/>
                                        <p:tgtEl>
                                          <p:spTgt spid="14"/>
                                        </p:tgtEl>
                                        <p:attrNameLst>
                                          <p:attrName>ppt_x</p:attrName>
                                        </p:attrNameLst>
                                      </p:cBhvr>
                                      <p:tavLst>
                                        <p:tav tm="0">
                                          <p:val>
                                            <p:strVal val="1+#ppt_w/2"/>
                                          </p:val>
                                        </p:tav>
                                        <p:tav tm="100000">
                                          <p:val>
                                            <p:strVal val="#ppt_x"/>
                                          </p:val>
                                        </p:tav>
                                      </p:tavLst>
                                    </p:anim>
                                    <p:anim calcmode="lin" valueType="num">
                                      <p:cBhvr additive="base">
                                        <p:cTn id="97" dur="500" fill="hold"/>
                                        <p:tgtEl>
                                          <p:spTgt spid="14"/>
                                        </p:tgtEl>
                                        <p:attrNameLst>
                                          <p:attrName>ppt_y</p:attrName>
                                        </p:attrNameLst>
                                      </p:cBhvr>
                                      <p:tavLst>
                                        <p:tav tm="0">
                                          <p:val>
                                            <p:strVal val="#ppt_y"/>
                                          </p:val>
                                        </p:tav>
                                        <p:tav tm="100000">
                                          <p:val>
                                            <p:strVal val="#ppt_y"/>
                                          </p:val>
                                        </p:tav>
                                      </p:tavLst>
                                    </p:anim>
                                  </p:childTnLst>
                                </p:cTn>
                              </p:par>
                            </p:childTnLst>
                          </p:cTn>
                        </p:par>
                        <p:par>
                          <p:cTn id="98" fill="hold">
                            <p:stCondLst>
                              <p:cond delay="6750"/>
                            </p:stCondLst>
                            <p:childTnLst>
                              <p:par>
                                <p:cTn id="99" presetID="2" presetClass="entr" presetSubtype="2" fill="hold" grpId="0" nodeType="afterEffect">
                                  <p:stCondLst>
                                    <p:cond delay="250"/>
                                  </p:stCondLst>
                                  <p:childTnLst>
                                    <p:set>
                                      <p:cBhvr>
                                        <p:cTn id="100" dur="1" fill="hold">
                                          <p:stCondLst>
                                            <p:cond delay="0"/>
                                          </p:stCondLst>
                                        </p:cTn>
                                        <p:tgtEl>
                                          <p:spTgt spid="20"/>
                                        </p:tgtEl>
                                        <p:attrNameLst>
                                          <p:attrName>style.visibility</p:attrName>
                                        </p:attrNameLst>
                                      </p:cBhvr>
                                      <p:to>
                                        <p:strVal val="visible"/>
                                      </p:to>
                                    </p:set>
                                    <p:anim calcmode="lin" valueType="num">
                                      <p:cBhvr additive="base">
                                        <p:cTn id="101" dur="500" fill="hold"/>
                                        <p:tgtEl>
                                          <p:spTgt spid="20"/>
                                        </p:tgtEl>
                                        <p:attrNameLst>
                                          <p:attrName>ppt_x</p:attrName>
                                        </p:attrNameLst>
                                      </p:cBhvr>
                                      <p:tavLst>
                                        <p:tav tm="0">
                                          <p:val>
                                            <p:strVal val="1+#ppt_w/2"/>
                                          </p:val>
                                        </p:tav>
                                        <p:tav tm="100000">
                                          <p:val>
                                            <p:strVal val="#ppt_x"/>
                                          </p:val>
                                        </p:tav>
                                      </p:tavLst>
                                    </p:anim>
                                    <p:anim calcmode="lin" valueType="num">
                                      <p:cBhvr additive="base">
                                        <p:cTn id="102" dur="500" fill="hold"/>
                                        <p:tgtEl>
                                          <p:spTgt spid="20"/>
                                        </p:tgtEl>
                                        <p:attrNameLst>
                                          <p:attrName>ppt_y</p:attrName>
                                        </p:attrNameLst>
                                      </p:cBhvr>
                                      <p:tavLst>
                                        <p:tav tm="0">
                                          <p:val>
                                            <p:strVal val="#ppt_y"/>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53" presetClass="entr" presetSubtype="16" fill="hold" grpId="0" nodeType="clickEffect">
                                  <p:stCondLst>
                                    <p:cond delay="0"/>
                                  </p:stCondLst>
                                  <p:childTnLst>
                                    <p:set>
                                      <p:cBhvr>
                                        <p:cTn id="106" dur="1" fill="hold">
                                          <p:stCondLst>
                                            <p:cond delay="0"/>
                                          </p:stCondLst>
                                        </p:cTn>
                                        <p:tgtEl>
                                          <p:spTgt spid="26"/>
                                        </p:tgtEl>
                                        <p:attrNameLst>
                                          <p:attrName>style.visibility</p:attrName>
                                        </p:attrNameLst>
                                      </p:cBhvr>
                                      <p:to>
                                        <p:strVal val="visible"/>
                                      </p:to>
                                    </p:set>
                                    <p:anim calcmode="lin" valueType="num">
                                      <p:cBhvr>
                                        <p:cTn id="107" dur="500" fill="hold"/>
                                        <p:tgtEl>
                                          <p:spTgt spid="26"/>
                                        </p:tgtEl>
                                        <p:attrNameLst>
                                          <p:attrName>ppt_w</p:attrName>
                                        </p:attrNameLst>
                                      </p:cBhvr>
                                      <p:tavLst>
                                        <p:tav tm="0">
                                          <p:val>
                                            <p:fltVal val="0"/>
                                          </p:val>
                                        </p:tav>
                                        <p:tav tm="100000">
                                          <p:val>
                                            <p:strVal val="#ppt_w"/>
                                          </p:val>
                                        </p:tav>
                                      </p:tavLst>
                                    </p:anim>
                                    <p:anim calcmode="lin" valueType="num">
                                      <p:cBhvr>
                                        <p:cTn id="108" dur="500" fill="hold"/>
                                        <p:tgtEl>
                                          <p:spTgt spid="26"/>
                                        </p:tgtEl>
                                        <p:attrNameLst>
                                          <p:attrName>ppt_h</p:attrName>
                                        </p:attrNameLst>
                                      </p:cBhvr>
                                      <p:tavLst>
                                        <p:tav tm="0">
                                          <p:val>
                                            <p:fltVal val="0"/>
                                          </p:val>
                                        </p:tav>
                                        <p:tav tm="100000">
                                          <p:val>
                                            <p:strVal val="#ppt_h"/>
                                          </p:val>
                                        </p:tav>
                                      </p:tavLst>
                                    </p:anim>
                                    <p:animEffect transition="in" filter="fade">
                                      <p:cBhvr>
                                        <p:cTn id="109" dur="500"/>
                                        <p:tgtEl>
                                          <p:spTgt spid="26"/>
                                        </p:tgtEl>
                                      </p:cBhvr>
                                    </p:animEffect>
                                  </p:childTnLst>
                                </p:cTn>
                              </p:par>
                            </p:childTnLst>
                          </p:cTn>
                        </p:par>
                        <p:par>
                          <p:cTn id="110" fill="hold">
                            <p:stCondLst>
                              <p:cond delay="500"/>
                            </p:stCondLst>
                            <p:childTnLst>
                              <p:par>
                                <p:cTn id="111" presetID="53" presetClass="entr" presetSubtype="16" fill="hold" grpId="0" nodeType="afterEffect">
                                  <p:stCondLst>
                                    <p:cond delay="2000"/>
                                  </p:stCondLst>
                                  <p:childTnLst>
                                    <p:set>
                                      <p:cBhvr>
                                        <p:cTn id="112" dur="1" fill="hold">
                                          <p:stCondLst>
                                            <p:cond delay="0"/>
                                          </p:stCondLst>
                                        </p:cTn>
                                        <p:tgtEl>
                                          <p:spTgt spid="27"/>
                                        </p:tgtEl>
                                        <p:attrNameLst>
                                          <p:attrName>style.visibility</p:attrName>
                                        </p:attrNameLst>
                                      </p:cBhvr>
                                      <p:to>
                                        <p:strVal val="visible"/>
                                      </p:to>
                                    </p:set>
                                    <p:anim calcmode="lin" valueType="num">
                                      <p:cBhvr>
                                        <p:cTn id="113" dur="500" fill="hold"/>
                                        <p:tgtEl>
                                          <p:spTgt spid="27"/>
                                        </p:tgtEl>
                                        <p:attrNameLst>
                                          <p:attrName>ppt_w</p:attrName>
                                        </p:attrNameLst>
                                      </p:cBhvr>
                                      <p:tavLst>
                                        <p:tav tm="0">
                                          <p:val>
                                            <p:fltVal val="0"/>
                                          </p:val>
                                        </p:tav>
                                        <p:tav tm="100000">
                                          <p:val>
                                            <p:strVal val="#ppt_w"/>
                                          </p:val>
                                        </p:tav>
                                      </p:tavLst>
                                    </p:anim>
                                    <p:anim calcmode="lin" valueType="num">
                                      <p:cBhvr>
                                        <p:cTn id="114" dur="500" fill="hold"/>
                                        <p:tgtEl>
                                          <p:spTgt spid="27"/>
                                        </p:tgtEl>
                                        <p:attrNameLst>
                                          <p:attrName>ppt_h</p:attrName>
                                        </p:attrNameLst>
                                      </p:cBhvr>
                                      <p:tavLst>
                                        <p:tav tm="0">
                                          <p:val>
                                            <p:fltVal val="0"/>
                                          </p:val>
                                        </p:tav>
                                        <p:tav tm="100000">
                                          <p:val>
                                            <p:strVal val="#ppt_h"/>
                                          </p:val>
                                        </p:tav>
                                      </p:tavLst>
                                    </p:anim>
                                    <p:animEffect transition="in" filter="fade">
                                      <p:cBhvr>
                                        <p:cTn id="115" dur="500"/>
                                        <p:tgtEl>
                                          <p:spTgt spid="27"/>
                                        </p:tgtEl>
                                      </p:cBhvr>
                                    </p:animEffect>
                                  </p:childTnLst>
                                </p:cTn>
                              </p:par>
                            </p:childTnLst>
                          </p:cTn>
                        </p:par>
                        <p:par>
                          <p:cTn id="116" fill="hold">
                            <p:stCondLst>
                              <p:cond delay="3000"/>
                            </p:stCondLst>
                            <p:childTnLst>
                              <p:par>
                                <p:cTn id="117" presetID="2" presetClass="entr" presetSubtype="3" fill="hold" grpId="0" nodeType="afterEffect">
                                  <p:stCondLst>
                                    <p:cond delay="1250"/>
                                  </p:stCondLst>
                                  <p:childTnLst>
                                    <p:set>
                                      <p:cBhvr>
                                        <p:cTn id="118" dur="1" fill="hold">
                                          <p:stCondLst>
                                            <p:cond delay="0"/>
                                          </p:stCondLst>
                                        </p:cTn>
                                        <p:tgtEl>
                                          <p:spTgt spid="10"/>
                                        </p:tgtEl>
                                        <p:attrNameLst>
                                          <p:attrName>style.visibility</p:attrName>
                                        </p:attrNameLst>
                                      </p:cBhvr>
                                      <p:to>
                                        <p:strVal val="visible"/>
                                      </p:to>
                                    </p:set>
                                    <p:anim calcmode="lin" valueType="num">
                                      <p:cBhvr additive="base">
                                        <p:cTn id="119" dur="500" fill="hold"/>
                                        <p:tgtEl>
                                          <p:spTgt spid="10"/>
                                        </p:tgtEl>
                                        <p:attrNameLst>
                                          <p:attrName>ppt_x</p:attrName>
                                        </p:attrNameLst>
                                      </p:cBhvr>
                                      <p:tavLst>
                                        <p:tav tm="0">
                                          <p:val>
                                            <p:strVal val="1+#ppt_w/2"/>
                                          </p:val>
                                        </p:tav>
                                        <p:tav tm="100000">
                                          <p:val>
                                            <p:strVal val="#ppt_x"/>
                                          </p:val>
                                        </p:tav>
                                      </p:tavLst>
                                    </p:anim>
                                    <p:anim calcmode="lin" valueType="num">
                                      <p:cBhvr additive="base">
                                        <p:cTn id="120" dur="500" fill="hold"/>
                                        <p:tgtEl>
                                          <p:spTgt spid="10"/>
                                        </p:tgtEl>
                                        <p:attrNameLst>
                                          <p:attrName>ppt_y</p:attrName>
                                        </p:attrNameLst>
                                      </p:cBhvr>
                                      <p:tavLst>
                                        <p:tav tm="0">
                                          <p:val>
                                            <p:strVal val="0-#ppt_h/2"/>
                                          </p:val>
                                        </p:tav>
                                        <p:tav tm="100000">
                                          <p:val>
                                            <p:strVal val="#ppt_y"/>
                                          </p:val>
                                        </p:tav>
                                      </p:tavLst>
                                    </p:anim>
                                  </p:childTnLst>
                                </p:cTn>
                              </p:par>
                            </p:childTnLst>
                          </p:cTn>
                        </p:par>
                        <p:par>
                          <p:cTn id="121" fill="hold">
                            <p:stCondLst>
                              <p:cond delay="4750"/>
                            </p:stCondLst>
                            <p:childTnLst>
                              <p:par>
                                <p:cTn id="122" presetID="2" presetClass="entr" presetSubtype="3" fill="hold" grpId="0" nodeType="afterEffect">
                                  <p:stCondLst>
                                    <p:cond delay="0"/>
                                  </p:stCondLst>
                                  <p:childTnLst>
                                    <p:set>
                                      <p:cBhvr>
                                        <p:cTn id="123" dur="1" fill="hold">
                                          <p:stCondLst>
                                            <p:cond delay="0"/>
                                          </p:stCondLst>
                                        </p:cTn>
                                        <p:tgtEl>
                                          <p:spTgt spid="13"/>
                                        </p:tgtEl>
                                        <p:attrNameLst>
                                          <p:attrName>style.visibility</p:attrName>
                                        </p:attrNameLst>
                                      </p:cBhvr>
                                      <p:to>
                                        <p:strVal val="visible"/>
                                      </p:to>
                                    </p:set>
                                    <p:anim calcmode="lin" valueType="num">
                                      <p:cBhvr additive="base">
                                        <p:cTn id="124" dur="500" fill="hold"/>
                                        <p:tgtEl>
                                          <p:spTgt spid="13"/>
                                        </p:tgtEl>
                                        <p:attrNameLst>
                                          <p:attrName>ppt_x</p:attrName>
                                        </p:attrNameLst>
                                      </p:cBhvr>
                                      <p:tavLst>
                                        <p:tav tm="0">
                                          <p:val>
                                            <p:strVal val="1+#ppt_w/2"/>
                                          </p:val>
                                        </p:tav>
                                        <p:tav tm="100000">
                                          <p:val>
                                            <p:strVal val="#ppt_x"/>
                                          </p:val>
                                        </p:tav>
                                      </p:tavLst>
                                    </p:anim>
                                    <p:anim calcmode="lin" valueType="num">
                                      <p:cBhvr additive="base">
                                        <p:cTn id="125" dur="500" fill="hold"/>
                                        <p:tgtEl>
                                          <p:spTgt spid="13"/>
                                        </p:tgtEl>
                                        <p:attrNameLst>
                                          <p:attrName>ppt_y</p:attrName>
                                        </p:attrNameLst>
                                      </p:cBhvr>
                                      <p:tavLst>
                                        <p:tav tm="0">
                                          <p:val>
                                            <p:strVal val="0-#ppt_h/2"/>
                                          </p:val>
                                        </p:tav>
                                        <p:tav tm="100000">
                                          <p:val>
                                            <p:strVal val="#ppt_y"/>
                                          </p:val>
                                        </p:tav>
                                      </p:tavLst>
                                    </p:anim>
                                  </p:childTnLst>
                                </p:cTn>
                              </p:par>
                            </p:childTnLst>
                          </p:cTn>
                        </p:par>
                        <p:par>
                          <p:cTn id="126" fill="hold">
                            <p:stCondLst>
                              <p:cond delay="5250"/>
                            </p:stCondLst>
                            <p:childTnLst>
                              <p:par>
                                <p:cTn id="127" presetID="2" presetClass="entr" presetSubtype="3" fill="hold" grpId="0" nodeType="afterEffect">
                                  <p:stCondLst>
                                    <p:cond delay="250"/>
                                  </p:stCondLst>
                                  <p:childTnLst>
                                    <p:set>
                                      <p:cBhvr>
                                        <p:cTn id="128" dur="1" fill="hold">
                                          <p:stCondLst>
                                            <p:cond delay="0"/>
                                          </p:stCondLst>
                                        </p:cTn>
                                        <p:tgtEl>
                                          <p:spTgt spid="19"/>
                                        </p:tgtEl>
                                        <p:attrNameLst>
                                          <p:attrName>style.visibility</p:attrName>
                                        </p:attrNameLst>
                                      </p:cBhvr>
                                      <p:to>
                                        <p:strVal val="visible"/>
                                      </p:to>
                                    </p:set>
                                    <p:anim calcmode="lin" valueType="num">
                                      <p:cBhvr additive="base">
                                        <p:cTn id="129" dur="500" fill="hold"/>
                                        <p:tgtEl>
                                          <p:spTgt spid="19"/>
                                        </p:tgtEl>
                                        <p:attrNameLst>
                                          <p:attrName>ppt_x</p:attrName>
                                        </p:attrNameLst>
                                      </p:cBhvr>
                                      <p:tavLst>
                                        <p:tav tm="0">
                                          <p:val>
                                            <p:strVal val="1+#ppt_w/2"/>
                                          </p:val>
                                        </p:tav>
                                        <p:tav tm="100000">
                                          <p:val>
                                            <p:strVal val="#ppt_x"/>
                                          </p:val>
                                        </p:tav>
                                      </p:tavLst>
                                    </p:anim>
                                    <p:anim calcmode="lin" valueType="num">
                                      <p:cBhvr additive="base">
                                        <p:cTn id="130" dur="500" fill="hold"/>
                                        <p:tgtEl>
                                          <p:spTgt spid="19"/>
                                        </p:tgtEl>
                                        <p:attrNameLst>
                                          <p:attrName>ppt_y</p:attrName>
                                        </p:attrNameLst>
                                      </p:cBhvr>
                                      <p:tavLst>
                                        <p:tav tm="0">
                                          <p:val>
                                            <p:strVal val="0-#ppt_h/2"/>
                                          </p:val>
                                        </p:tav>
                                        <p:tav tm="100000">
                                          <p:val>
                                            <p:strVal val="#ppt_y"/>
                                          </p:val>
                                        </p:tav>
                                      </p:tavLst>
                                    </p:anim>
                                  </p:childTnLst>
                                </p:cTn>
                              </p:par>
                            </p:childTnLst>
                          </p:cTn>
                        </p:par>
                      </p:childTnLst>
                    </p:cTn>
                  </p:par>
                  <p:par>
                    <p:cTn id="131" fill="hold">
                      <p:stCondLst>
                        <p:cond delay="indefinite"/>
                      </p:stCondLst>
                      <p:childTnLst>
                        <p:par>
                          <p:cTn id="132" fill="hold">
                            <p:stCondLst>
                              <p:cond delay="0"/>
                            </p:stCondLst>
                            <p:childTnLst>
                              <p:par>
                                <p:cTn id="133" presetID="53" presetClass="entr" presetSubtype="16" fill="hold" grpId="0" nodeType="clickEffect">
                                  <p:stCondLst>
                                    <p:cond delay="0"/>
                                  </p:stCondLst>
                                  <p:childTnLst>
                                    <p:set>
                                      <p:cBhvr>
                                        <p:cTn id="134" dur="1" fill="hold">
                                          <p:stCondLst>
                                            <p:cond delay="0"/>
                                          </p:stCondLst>
                                        </p:cTn>
                                        <p:tgtEl>
                                          <p:spTgt spid="25"/>
                                        </p:tgtEl>
                                        <p:attrNameLst>
                                          <p:attrName>style.visibility</p:attrName>
                                        </p:attrNameLst>
                                      </p:cBhvr>
                                      <p:to>
                                        <p:strVal val="visible"/>
                                      </p:to>
                                    </p:set>
                                    <p:anim calcmode="lin" valueType="num">
                                      <p:cBhvr>
                                        <p:cTn id="135" dur="500" fill="hold"/>
                                        <p:tgtEl>
                                          <p:spTgt spid="25"/>
                                        </p:tgtEl>
                                        <p:attrNameLst>
                                          <p:attrName>ppt_w</p:attrName>
                                        </p:attrNameLst>
                                      </p:cBhvr>
                                      <p:tavLst>
                                        <p:tav tm="0">
                                          <p:val>
                                            <p:fltVal val="0"/>
                                          </p:val>
                                        </p:tav>
                                        <p:tav tm="100000">
                                          <p:val>
                                            <p:strVal val="#ppt_w"/>
                                          </p:val>
                                        </p:tav>
                                      </p:tavLst>
                                    </p:anim>
                                    <p:anim calcmode="lin" valueType="num">
                                      <p:cBhvr>
                                        <p:cTn id="136" dur="500" fill="hold"/>
                                        <p:tgtEl>
                                          <p:spTgt spid="25"/>
                                        </p:tgtEl>
                                        <p:attrNameLst>
                                          <p:attrName>ppt_h</p:attrName>
                                        </p:attrNameLst>
                                      </p:cBhvr>
                                      <p:tavLst>
                                        <p:tav tm="0">
                                          <p:val>
                                            <p:fltVal val="0"/>
                                          </p:val>
                                        </p:tav>
                                        <p:tav tm="100000">
                                          <p:val>
                                            <p:strVal val="#ppt_h"/>
                                          </p:val>
                                        </p:tav>
                                      </p:tavLst>
                                    </p:anim>
                                    <p:animEffect transition="in" filter="fade">
                                      <p:cBhvr>
                                        <p:cTn id="137" dur="500"/>
                                        <p:tgtEl>
                                          <p:spTgt spid="25"/>
                                        </p:tgtEl>
                                      </p:cBhvr>
                                    </p:animEffect>
                                  </p:childTnLst>
                                </p:cTn>
                              </p:par>
                            </p:childTnLst>
                          </p:cTn>
                        </p:par>
                        <p:par>
                          <p:cTn id="138" fill="hold">
                            <p:stCondLst>
                              <p:cond delay="500"/>
                            </p:stCondLst>
                            <p:childTnLst>
                              <p:par>
                                <p:cTn id="139" presetID="2" presetClass="entr" presetSubtype="9" fill="hold" grpId="0" nodeType="afterEffect">
                                  <p:stCondLst>
                                    <p:cond delay="2000"/>
                                  </p:stCondLst>
                                  <p:childTnLst>
                                    <p:set>
                                      <p:cBhvr>
                                        <p:cTn id="140" dur="1" fill="hold">
                                          <p:stCondLst>
                                            <p:cond delay="0"/>
                                          </p:stCondLst>
                                        </p:cTn>
                                        <p:tgtEl>
                                          <p:spTgt spid="11"/>
                                        </p:tgtEl>
                                        <p:attrNameLst>
                                          <p:attrName>style.visibility</p:attrName>
                                        </p:attrNameLst>
                                      </p:cBhvr>
                                      <p:to>
                                        <p:strVal val="visible"/>
                                      </p:to>
                                    </p:set>
                                    <p:anim calcmode="lin" valueType="num">
                                      <p:cBhvr additive="base">
                                        <p:cTn id="141" dur="500" fill="hold"/>
                                        <p:tgtEl>
                                          <p:spTgt spid="11"/>
                                        </p:tgtEl>
                                        <p:attrNameLst>
                                          <p:attrName>ppt_x</p:attrName>
                                        </p:attrNameLst>
                                      </p:cBhvr>
                                      <p:tavLst>
                                        <p:tav tm="0">
                                          <p:val>
                                            <p:strVal val="0-#ppt_w/2"/>
                                          </p:val>
                                        </p:tav>
                                        <p:tav tm="100000">
                                          <p:val>
                                            <p:strVal val="#ppt_x"/>
                                          </p:val>
                                        </p:tav>
                                      </p:tavLst>
                                    </p:anim>
                                    <p:anim calcmode="lin" valueType="num">
                                      <p:cBhvr additive="base">
                                        <p:cTn id="142" dur="500" fill="hold"/>
                                        <p:tgtEl>
                                          <p:spTgt spid="11"/>
                                        </p:tgtEl>
                                        <p:attrNameLst>
                                          <p:attrName>ppt_y</p:attrName>
                                        </p:attrNameLst>
                                      </p:cBhvr>
                                      <p:tavLst>
                                        <p:tav tm="0">
                                          <p:val>
                                            <p:strVal val="0-#ppt_h/2"/>
                                          </p:val>
                                        </p:tav>
                                        <p:tav tm="100000">
                                          <p:val>
                                            <p:strVal val="#ppt_y"/>
                                          </p:val>
                                        </p:tav>
                                      </p:tavLst>
                                    </p:anim>
                                  </p:childTnLst>
                                </p:cTn>
                              </p:par>
                            </p:childTnLst>
                          </p:cTn>
                        </p:par>
                        <p:par>
                          <p:cTn id="143" fill="hold">
                            <p:stCondLst>
                              <p:cond delay="3000"/>
                            </p:stCondLst>
                            <p:childTnLst>
                              <p:par>
                                <p:cTn id="144" presetID="2" presetClass="entr" presetSubtype="9" fill="hold" grpId="0" nodeType="afterEffect">
                                  <p:stCondLst>
                                    <p:cond delay="250"/>
                                  </p:stCondLst>
                                  <p:childTnLst>
                                    <p:set>
                                      <p:cBhvr>
                                        <p:cTn id="145" dur="1" fill="hold">
                                          <p:stCondLst>
                                            <p:cond delay="0"/>
                                          </p:stCondLst>
                                        </p:cTn>
                                        <p:tgtEl>
                                          <p:spTgt spid="16"/>
                                        </p:tgtEl>
                                        <p:attrNameLst>
                                          <p:attrName>style.visibility</p:attrName>
                                        </p:attrNameLst>
                                      </p:cBhvr>
                                      <p:to>
                                        <p:strVal val="visible"/>
                                      </p:to>
                                    </p:set>
                                    <p:anim calcmode="lin" valueType="num">
                                      <p:cBhvr additive="base">
                                        <p:cTn id="146" dur="500" fill="hold"/>
                                        <p:tgtEl>
                                          <p:spTgt spid="16"/>
                                        </p:tgtEl>
                                        <p:attrNameLst>
                                          <p:attrName>ppt_x</p:attrName>
                                        </p:attrNameLst>
                                      </p:cBhvr>
                                      <p:tavLst>
                                        <p:tav tm="0">
                                          <p:val>
                                            <p:strVal val="0-#ppt_w/2"/>
                                          </p:val>
                                        </p:tav>
                                        <p:tav tm="100000">
                                          <p:val>
                                            <p:strVal val="#ppt_x"/>
                                          </p:val>
                                        </p:tav>
                                      </p:tavLst>
                                    </p:anim>
                                    <p:anim calcmode="lin" valueType="num">
                                      <p:cBhvr additive="base">
                                        <p:cTn id="147" dur="500" fill="hold"/>
                                        <p:tgtEl>
                                          <p:spTgt spid="16"/>
                                        </p:tgtEl>
                                        <p:attrNameLst>
                                          <p:attrName>ppt_y</p:attrName>
                                        </p:attrNameLst>
                                      </p:cBhvr>
                                      <p:tavLst>
                                        <p:tav tm="0">
                                          <p:val>
                                            <p:strVal val="0-#ppt_h/2"/>
                                          </p:val>
                                        </p:tav>
                                        <p:tav tm="100000">
                                          <p:val>
                                            <p:strVal val="#ppt_y"/>
                                          </p:val>
                                        </p:tav>
                                      </p:tavLst>
                                    </p:anim>
                                  </p:childTnLst>
                                </p:cTn>
                              </p:par>
                            </p:childTnLst>
                          </p:cTn>
                        </p:par>
                        <p:par>
                          <p:cTn id="148" fill="hold">
                            <p:stCondLst>
                              <p:cond delay="3750"/>
                            </p:stCondLst>
                            <p:childTnLst>
                              <p:par>
                                <p:cTn id="149" presetID="2" presetClass="entr" presetSubtype="9" fill="hold" grpId="0" nodeType="afterEffect">
                                  <p:stCondLst>
                                    <p:cond delay="250"/>
                                  </p:stCondLst>
                                  <p:childTnLst>
                                    <p:set>
                                      <p:cBhvr>
                                        <p:cTn id="150" dur="1" fill="hold">
                                          <p:stCondLst>
                                            <p:cond delay="0"/>
                                          </p:stCondLst>
                                        </p:cTn>
                                        <p:tgtEl>
                                          <p:spTgt spid="18"/>
                                        </p:tgtEl>
                                        <p:attrNameLst>
                                          <p:attrName>style.visibility</p:attrName>
                                        </p:attrNameLst>
                                      </p:cBhvr>
                                      <p:to>
                                        <p:strVal val="visible"/>
                                      </p:to>
                                    </p:set>
                                    <p:anim calcmode="lin" valueType="num">
                                      <p:cBhvr additive="base">
                                        <p:cTn id="151" dur="500" fill="hold"/>
                                        <p:tgtEl>
                                          <p:spTgt spid="18"/>
                                        </p:tgtEl>
                                        <p:attrNameLst>
                                          <p:attrName>ppt_x</p:attrName>
                                        </p:attrNameLst>
                                      </p:cBhvr>
                                      <p:tavLst>
                                        <p:tav tm="0">
                                          <p:val>
                                            <p:strVal val="0-#ppt_w/2"/>
                                          </p:val>
                                        </p:tav>
                                        <p:tav tm="100000">
                                          <p:val>
                                            <p:strVal val="#ppt_x"/>
                                          </p:val>
                                        </p:tav>
                                      </p:tavLst>
                                    </p:anim>
                                    <p:anim calcmode="lin" valueType="num">
                                      <p:cBhvr additive="base">
                                        <p:cTn id="152" dur="500" fill="hold"/>
                                        <p:tgtEl>
                                          <p:spTgt spid="18"/>
                                        </p:tgtEl>
                                        <p:attrNameLst>
                                          <p:attrName>ppt_y</p:attrName>
                                        </p:attrNameLst>
                                      </p:cBhvr>
                                      <p:tavLst>
                                        <p:tav tm="0">
                                          <p:val>
                                            <p:strVal val="0-#ppt_h/2"/>
                                          </p:val>
                                        </p:tav>
                                        <p:tav tm="100000">
                                          <p:val>
                                            <p:strVal val="#ppt_y"/>
                                          </p:val>
                                        </p:tav>
                                      </p:tavLst>
                                    </p:anim>
                                  </p:childTnLst>
                                </p:cTn>
                              </p:par>
                            </p:childTnLst>
                          </p:cTn>
                        </p:par>
                      </p:childTnLst>
                    </p:cTn>
                  </p:par>
                  <p:par>
                    <p:cTn id="153" fill="hold">
                      <p:stCondLst>
                        <p:cond delay="indefinite"/>
                      </p:stCondLst>
                      <p:childTnLst>
                        <p:par>
                          <p:cTn id="154" fill="hold">
                            <p:stCondLst>
                              <p:cond delay="0"/>
                            </p:stCondLst>
                            <p:childTnLst>
                              <p:par>
                                <p:cTn id="155" presetID="42" presetClass="entr" presetSubtype="0" fill="hold" grpId="0" nodeType="clickEffect">
                                  <p:stCondLst>
                                    <p:cond delay="0"/>
                                  </p:stCondLst>
                                  <p:childTnLst>
                                    <p:set>
                                      <p:cBhvr>
                                        <p:cTn id="156" dur="1" fill="hold">
                                          <p:stCondLst>
                                            <p:cond delay="0"/>
                                          </p:stCondLst>
                                        </p:cTn>
                                        <p:tgtEl>
                                          <p:spTgt spid="41"/>
                                        </p:tgtEl>
                                        <p:attrNameLst>
                                          <p:attrName>style.visibility</p:attrName>
                                        </p:attrNameLst>
                                      </p:cBhvr>
                                      <p:to>
                                        <p:strVal val="visible"/>
                                      </p:to>
                                    </p:set>
                                    <p:animEffect transition="in" filter="fade">
                                      <p:cBhvr>
                                        <p:cTn id="157" dur="1000"/>
                                        <p:tgtEl>
                                          <p:spTgt spid="41"/>
                                        </p:tgtEl>
                                      </p:cBhvr>
                                    </p:animEffect>
                                    <p:anim calcmode="lin" valueType="num">
                                      <p:cBhvr>
                                        <p:cTn id="158" dur="1000" fill="hold"/>
                                        <p:tgtEl>
                                          <p:spTgt spid="41"/>
                                        </p:tgtEl>
                                        <p:attrNameLst>
                                          <p:attrName>ppt_x</p:attrName>
                                        </p:attrNameLst>
                                      </p:cBhvr>
                                      <p:tavLst>
                                        <p:tav tm="0">
                                          <p:val>
                                            <p:strVal val="#ppt_x"/>
                                          </p:val>
                                        </p:tav>
                                        <p:tav tm="100000">
                                          <p:val>
                                            <p:strVal val="#ppt_x"/>
                                          </p:val>
                                        </p:tav>
                                      </p:tavLst>
                                    </p:anim>
                                    <p:anim calcmode="lin" valueType="num">
                                      <p:cBhvr>
                                        <p:cTn id="159" dur="1000" fill="hold"/>
                                        <p:tgtEl>
                                          <p:spTgt spid="41"/>
                                        </p:tgtEl>
                                        <p:attrNameLst>
                                          <p:attrName>ppt_y</p:attrName>
                                        </p:attrNameLst>
                                      </p:cBhvr>
                                      <p:tavLst>
                                        <p:tav tm="0">
                                          <p:val>
                                            <p:strVal val="#ppt_y+.1"/>
                                          </p:val>
                                        </p:tav>
                                        <p:tav tm="100000">
                                          <p:val>
                                            <p:strVal val="#ppt_y"/>
                                          </p:val>
                                        </p:tav>
                                      </p:tavLst>
                                    </p:anim>
                                  </p:childTnLst>
                                </p:cTn>
                              </p:par>
                            </p:childTnLst>
                          </p:cTn>
                        </p:par>
                        <p:par>
                          <p:cTn id="160" fill="hold">
                            <p:stCondLst>
                              <p:cond delay="1000"/>
                            </p:stCondLst>
                            <p:childTnLst>
                              <p:par>
                                <p:cTn id="161" presetID="22" presetClass="entr" presetSubtype="8" fill="hold" grpId="0" nodeType="afterEffect">
                                  <p:stCondLst>
                                    <p:cond delay="1250"/>
                                  </p:stCondLst>
                                  <p:childTnLst>
                                    <p:set>
                                      <p:cBhvr>
                                        <p:cTn id="162" dur="1" fill="hold">
                                          <p:stCondLst>
                                            <p:cond delay="0"/>
                                          </p:stCondLst>
                                        </p:cTn>
                                        <p:tgtEl>
                                          <p:spTgt spid="34"/>
                                        </p:tgtEl>
                                        <p:attrNameLst>
                                          <p:attrName>style.visibility</p:attrName>
                                        </p:attrNameLst>
                                      </p:cBhvr>
                                      <p:to>
                                        <p:strVal val="visible"/>
                                      </p:to>
                                    </p:set>
                                    <p:animEffect transition="in" filter="wipe(left)">
                                      <p:cBhvr>
                                        <p:cTn id="163" dur="1750"/>
                                        <p:tgtEl>
                                          <p:spTgt spid="34"/>
                                        </p:tgtEl>
                                      </p:cBhvr>
                                    </p:animEffect>
                                  </p:childTnLst>
                                </p:cTn>
                              </p:par>
                              <p:par>
                                <p:cTn id="164" presetID="22" presetClass="entr" presetSubtype="8" fill="hold" grpId="0" nodeType="withEffect">
                                  <p:stCondLst>
                                    <p:cond delay="1250"/>
                                  </p:stCondLst>
                                  <p:childTnLst>
                                    <p:set>
                                      <p:cBhvr>
                                        <p:cTn id="165" dur="1" fill="hold">
                                          <p:stCondLst>
                                            <p:cond delay="0"/>
                                          </p:stCondLst>
                                        </p:cTn>
                                        <p:tgtEl>
                                          <p:spTgt spid="3"/>
                                        </p:tgtEl>
                                        <p:attrNameLst>
                                          <p:attrName>style.visibility</p:attrName>
                                        </p:attrNameLst>
                                      </p:cBhvr>
                                      <p:to>
                                        <p:strVal val="visible"/>
                                      </p:to>
                                    </p:set>
                                    <p:animEffect transition="in" filter="wipe(left)">
                                      <p:cBhvr>
                                        <p:cTn id="166" dur="1750"/>
                                        <p:tgtEl>
                                          <p:spTgt spid="3"/>
                                        </p:tgtEl>
                                      </p:cBhvr>
                                    </p:animEffect>
                                  </p:childTnLst>
                                </p:cTn>
                              </p:par>
                            </p:childTnLst>
                          </p:cTn>
                        </p:par>
                        <p:par>
                          <p:cTn id="167" fill="hold">
                            <p:stCondLst>
                              <p:cond delay="4000"/>
                            </p:stCondLst>
                            <p:childTnLst>
                              <p:par>
                                <p:cTn id="168" presetID="2" presetClass="entr" presetSubtype="2" fill="hold" grpId="0" nodeType="afterEffect">
                                  <p:stCondLst>
                                    <p:cond delay="1500"/>
                                  </p:stCondLst>
                                  <p:childTnLst>
                                    <p:set>
                                      <p:cBhvr>
                                        <p:cTn id="169" dur="1" fill="hold">
                                          <p:stCondLst>
                                            <p:cond delay="0"/>
                                          </p:stCondLst>
                                        </p:cTn>
                                        <p:tgtEl>
                                          <p:spTgt spid="43"/>
                                        </p:tgtEl>
                                        <p:attrNameLst>
                                          <p:attrName>style.visibility</p:attrName>
                                        </p:attrNameLst>
                                      </p:cBhvr>
                                      <p:to>
                                        <p:strVal val="visible"/>
                                      </p:to>
                                    </p:set>
                                    <p:anim calcmode="lin" valueType="num">
                                      <p:cBhvr additive="base">
                                        <p:cTn id="170" dur="500" fill="hold"/>
                                        <p:tgtEl>
                                          <p:spTgt spid="43"/>
                                        </p:tgtEl>
                                        <p:attrNameLst>
                                          <p:attrName>ppt_x</p:attrName>
                                        </p:attrNameLst>
                                      </p:cBhvr>
                                      <p:tavLst>
                                        <p:tav tm="0">
                                          <p:val>
                                            <p:strVal val="1+#ppt_w/2"/>
                                          </p:val>
                                        </p:tav>
                                        <p:tav tm="100000">
                                          <p:val>
                                            <p:strVal val="#ppt_x"/>
                                          </p:val>
                                        </p:tav>
                                      </p:tavLst>
                                    </p:anim>
                                    <p:anim calcmode="lin" valueType="num">
                                      <p:cBhvr additive="base">
                                        <p:cTn id="171" dur="500" fill="hold"/>
                                        <p:tgtEl>
                                          <p:spTgt spid="4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5"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p:bldP spid="23" grpId="0" animBg="1"/>
      <p:bldP spid="25" grpId="0" animBg="1"/>
      <p:bldP spid="26" grpId="0" animBg="1"/>
      <p:bldP spid="27" grpId="0" animBg="1"/>
      <p:bldP spid="28" grpId="0" animBg="1"/>
      <p:bldP spid="29" grpId="0" animBg="1"/>
      <p:bldP spid="41" grpId="0"/>
      <p:bldP spid="43" grpId="0"/>
      <p:bldP spid="3" grpId="0" animBg="1"/>
      <p:bldP spid="34" grpId="0" animBg="1"/>
      <p:bldP spid="6" grpId="0" animBg="1"/>
      <p:bldP spid="35" grpId="0" animBg="1"/>
      <p:bldP spid="36" grpId="0" animBg="1"/>
      <p:bldP spid="3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106860" y="176018"/>
            <a:ext cx="3703782" cy="369332"/>
          </a:xfrm>
          <a:prstGeom prst="rect">
            <a:avLst/>
          </a:prstGeom>
          <a:noFill/>
        </p:spPr>
        <p:txBody>
          <a:bodyPr wrap="square" rtlCol="1">
            <a:spAutoFit/>
          </a:bodyPr>
          <a:lstStyle/>
          <a:p>
            <a:r>
              <a:rPr lang="he-IL" dirty="0" smtClean="0"/>
              <a:t>דין עני שאיננו יכול לשלם את ערך שנדר</a:t>
            </a:r>
            <a:endParaRPr lang="he-IL" dirty="0"/>
          </a:p>
        </p:txBody>
      </p:sp>
      <p:sp>
        <p:nvSpPr>
          <p:cNvPr id="3" name="מלבן 2"/>
          <p:cNvSpPr/>
          <p:nvPr/>
        </p:nvSpPr>
        <p:spPr>
          <a:xfrm>
            <a:off x="2431267" y="795460"/>
            <a:ext cx="9458036" cy="369332"/>
          </a:xfrm>
          <a:prstGeom prst="rect">
            <a:avLst/>
          </a:prstGeom>
          <a:solidFill>
            <a:schemeClr val="accent4">
              <a:lumMod val="20000"/>
              <a:lumOff val="80000"/>
            </a:schemeClr>
          </a:solidFill>
          <a:scene3d>
            <a:camera prst="orthographicFront"/>
            <a:lightRig rig="threePt" dir="t"/>
          </a:scene3d>
          <a:sp3d>
            <a:bevelT prst="slope"/>
          </a:sp3d>
        </p:spPr>
        <p:txBody>
          <a:bodyPr wrap="square">
            <a:spAutoFit/>
          </a:bodyPr>
          <a:lstStyle/>
          <a:p>
            <a:r>
              <a:rPr lang="he-IL" dirty="0"/>
              <a:t>(ח) </a:t>
            </a:r>
            <a:r>
              <a:rPr lang="he-IL" dirty="0" err="1"/>
              <a:t>וְאִם־מָ֥ך</a:t>
            </a:r>
            <a:r>
              <a:rPr lang="he-IL" dirty="0"/>
              <a:t>ְ הוּא֙ מֵֽעֶרְכֶּ֔ךָ ו</a:t>
            </a:r>
            <a:r>
              <a:rPr lang="he-IL" b="1" dirty="0"/>
              <a:t>ְהֶֽעֱמִידוֹ֙ </a:t>
            </a:r>
            <a:r>
              <a:rPr lang="he-IL" dirty="0"/>
              <a:t>לִפְנֵ֣י הַכֹּהֵ֔ן ו</a:t>
            </a:r>
            <a:r>
              <a:rPr lang="he-IL" b="1" dirty="0"/>
              <a:t>ְהֶעֱרִ֥יךְ </a:t>
            </a:r>
            <a:r>
              <a:rPr lang="he-IL" dirty="0"/>
              <a:t>אֹת֖וֹ הַכֹּהֵ֑ן עַל־פִּ֗י אֲשֶׁ֤ר תַּשִּׂיג֙ יַ֣ד הַנֹּדֵ֔ר יַעֲרִיכֶ֖נּוּ הַכֹּהֵֽן: ס</a:t>
            </a:r>
          </a:p>
        </p:txBody>
      </p:sp>
      <p:sp>
        <p:nvSpPr>
          <p:cNvPr id="4" name="הסבר אליפטי 3"/>
          <p:cNvSpPr/>
          <p:nvPr/>
        </p:nvSpPr>
        <p:spPr>
          <a:xfrm>
            <a:off x="140649" y="-104554"/>
            <a:ext cx="4581236" cy="877455"/>
          </a:xfrm>
          <a:prstGeom prst="wedgeEllipseCallout">
            <a:avLst>
              <a:gd name="adj1" fmla="val 131790"/>
              <a:gd name="adj2" fmla="val 54079"/>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b="1" dirty="0" smtClean="0">
                <a:solidFill>
                  <a:srgbClr val="FF0000"/>
                </a:solidFill>
              </a:rPr>
              <a:t>והעמיד – והעריך</a:t>
            </a:r>
          </a:p>
          <a:p>
            <a:pPr algn="ctr"/>
            <a:r>
              <a:rPr lang="he-IL" dirty="0" smtClean="0">
                <a:solidFill>
                  <a:srgbClr val="FF0000"/>
                </a:solidFill>
              </a:rPr>
              <a:t>כל שאינו בהעמדה אינו בהערכה להוציא את המת והגוסס</a:t>
            </a:r>
            <a:endParaRPr lang="he-IL" dirty="0">
              <a:solidFill>
                <a:srgbClr val="FF0000"/>
              </a:solidFill>
            </a:endParaRPr>
          </a:p>
        </p:txBody>
      </p:sp>
      <p:sp>
        <p:nvSpPr>
          <p:cNvPr id="5" name="TextBox 4"/>
          <p:cNvSpPr txBox="1"/>
          <p:nvPr/>
        </p:nvSpPr>
        <p:spPr>
          <a:xfrm>
            <a:off x="7764245" y="2153567"/>
            <a:ext cx="4137891" cy="369332"/>
          </a:xfrm>
          <a:prstGeom prst="rect">
            <a:avLst/>
          </a:prstGeom>
          <a:noFill/>
        </p:spPr>
        <p:txBody>
          <a:bodyPr wrap="square" rtlCol="1">
            <a:spAutoFit/>
          </a:bodyPr>
          <a:lstStyle/>
          <a:p>
            <a:r>
              <a:rPr lang="he-IL" dirty="0" smtClean="0"/>
              <a:t>דין המקדיש בהמה למזבח (קדושת הגוף)</a:t>
            </a:r>
            <a:endParaRPr lang="he-IL" dirty="0"/>
          </a:p>
        </p:txBody>
      </p:sp>
      <p:sp>
        <p:nvSpPr>
          <p:cNvPr id="6" name="מלבן 5"/>
          <p:cNvSpPr/>
          <p:nvPr/>
        </p:nvSpPr>
        <p:spPr>
          <a:xfrm>
            <a:off x="4651591" y="2546603"/>
            <a:ext cx="7250545" cy="369332"/>
          </a:xfrm>
          <a:prstGeom prst="rect">
            <a:avLst/>
          </a:prstGeom>
          <a:solidFill>
            <a:schemeClr val="accent6">
              <a:lumMod val="20000"/>
              <a:lumOff val="80000"/>
            </a:schemeClr>
          </a:solidFill>
          <a:scene3d>
            <a:camera prst="orthographicFront"/>
            <a:lightRig rig="threePt" dir="t"/>
          </a:scene3d>
          <a:sp3d>
            <a:bevelT prst="slope"/>
          </a:sp3d>
        </p:spPr>
        <p:txBody>
          <a:bodyPr wrap="square">
            <a:spAutoFit/>
          </a:bodyPr>
          <a:lstStyle/>
          <a:p>
            <a:r>
              <a:rPr lang="he-IL" dirty="0"/>
              <a:t>(ט) </a:t>
            </a:r>
            <a:r>
              <a:rPr lang="he-IL" dirty="0" err="1"/>
              <a:t>וְאִם־בְּהֵמָ֔ה</a:t>
            </a:r>
            <a:r>
              <a:rPr lang="he-IL" dirty="0"/>
              <a:t> אֲשֶׁ֨ר יַקְרִ֧יבוּ מִמֶּ֛נָּה קָרְבָּ֖ן לַֽה֑' </a:t>
            </a:r>
            <a:r>
              <a:rPr lang="he-IL" b="1" dirty="0"/>
              <a:t>כֹּל֩ אֲשֶׁ֨ר </a:t>
            </a:r>
            <a:r>
              <a:rPr lang="he-IL" b="1" dirty="0" err="1"/>
              <a:t>יִתֵּ֥ן</a:t>
            </a:r>
            <a:r>
              <a:rPr lang="he-IL" b="1" dirty="0"/>
              <a:t> מִמֶּ֛נּוּ לַה֖' </a:t>
            </a:r>
            <a:r>
              <a:rPr lang="he-IL" b="1" dirty="0" err="1"/>
              <a:t>יִֽהְיֶה־קֹּֽדֶש</a:t>
            </a:r>
            <a:r>
              <a:rPr lang="he-IL" b="1" dirty="0"/>
              <a:t>ׁ</a:t>
            </a:r>
            <a:r>
              <a:rPr lang="he-IL" b="1" dirty="0" smtClean="0"/>
              <a:t>:</a:t>
            </a:r>
            <a:endParaRPr lang="he-IL" b="1" dirty="0"/>
          </a:p>
        </p:txBody>
      </p:sp>
      <p:sp>
        <p:nvSpPr>
          <p:cNvPr id="7" name="מלבן 6"/>
          <p:cNvSpPr/>
          <p:nvPr/>
        </p:nvSpPr>
        <p:spPr>
          <a:xfrm>
            <a:off x="1792783" y="3082312"/>
            <a:ext cx="10030692" cy="369332"/>
          </a:xfrm>
          <a:prstGeom prst="rect">
            <a:avLst/>
          </a:prstGeom>
          <a:solidFill>
            <a:schemeClr val="accent6">
              <a:lumMod val="20000"/>
              <a:lumOff val="80000"/>
            </a:schemeClr>
          </a:solidFill>
          <a:scene3d>
            <a:camera prst="orthographicFront"/>
            <a:lightRig rig="threePt" dir="t"/>
          </a:scene3d>
          <a:sp3d>
            <a:bevelT prst="slope"/>
          </a:sp3d>
        </p:spPr>
        <p:txBody>
          <a:bodyPr wrap="square">
            <a:spAutoFit/>
          </a:bodyPr>
          <a:lstStyle/>
          <a:p>
            <a:r>
              <a:rPr lang="he-IL" dirty="0"/>
              <a:t>(י) </a:t>
            </a:r>
            <a:r>
              <a:rPr lang="he-IL" b="1" dirty="0"/>
              <a:t>לֹ֣א </a:t>
            </a:r>
            <a:r>
              <a:rPr lang="he-IL" b="1" dirty="0" err="1"/>
              <a:t>יַחֲלִיפֶ֗נּו</a:t>
            </a:r>
            <a:r>
              <a:rPr lang="he-IL" b="1" dirty="0"/>
              <a:t>ּ </a:t>
            </a:r>
            <a:r>
              <a:rPr lang="he-IL" b="1" dirty="0" err="1"/>
              <a:t>וְלֹֽא־יָמִ֥יר</a:t>
            </a:r>
            <a:r>
              <a:rPr lang="he-IL" b="1" dirty="0"/>
              <a:t> אֹת֛וֹ </a:t>
            </a:r>
            <a:r>
              <a:rPr lang="he-IL" dirty="0"/>
              <a:t>ט֥וֹב בְּרָ֖ע </a:t>
            </a:r>
            <a:r>
              <a:rPr lang="he-IL" dirty="0" err="1"/>
              <a:t>אוֹ־רַ֣ע</a:t>
            </a:r>
            <a:r>
              <a:rPr lang="he-IL" dirty="0"/>
              <a:t> בְּט֑וֹב </a:t>
            </a:r>
            <a:r>
              <a:rPr lang="he-IL" dirty="0" err="1"/>
              <a:t>וְאִם־הָמֵ֨ר</a:t>
            </a:r>
            <a:r>
              <a:rPr lang="he-IL" dirty="0"/>
              <a:t> יָמִ֤יר בְּהֵמָה֙ בִּבְהֵמָ֔ה </a:t>
            </a:r>
            <a:r>
              <a:rPr lang="he-IL" b="1" dirty="0" err="1"/>
              <a:t>וְהָֽיָה־ה֥וּא</a:t>
            </a:r>
            <a:r>
              <a:rPr lang="he-IL" b="1" dirty="0"/>
              <a:t> וּתְמוּרָת֖וֹ </a:t>
            </a:r>
            <a:r>
              <a:rPr lang="he-IL" b="1" dirty="0" err="1"/>
              <a:t>יִֽהְיֶה־קֹּֽדֶש</a:t>
            </a:r>
            <a:r>
              <a:rPr lang="he-IL" b="1" dirty="0"/>
              <a:t>ׁ</a:t>
            </a:r>
            <a:r>
              <a:rPr lang="he-IL" dirty="0"/>
              <a:t>:</a:t>
            </a:r>
          </a:p>
        </p:txBody>
      </p:sp>
      <p:sp>
        <p:nvSpPr>
          <p:cNvPr id="8" name="TextBox 7"/>
          <p:cNvSpPr txBox="1"/>
          <p:nvPr/>
        </p:nvSpPr>
        <p:spPr>
          <a:xfrm>
            <a:off x="8041336" y="3469933"/>
            <a:ext cx="3943927" cy="369332"/>
          </a:xfrm>
          <a:prstGeom prst="rect">
            <a:avLst/>
          </a:prstGeom>
          <a:noFill/>
        </p:spPr>
        <p:txBody>
          <a:bodyPr wrap="square" rtlCol="1">
            <a:spAutoFit/>
          </a:bodyPr>
          <a:lstStyle/>
          <a:p>
            <a:r>
              <a:rPr lang="he-IL" dirty="0" smtClean="0"/>
              <a:t>דין בהמה שהוקדשה למזבח ונפל בה מום</a:t>
            </a:r>
            <a:endParaRPr lang="he-IL" dirty="0"/>
          </a:p>
        </p:txBody>
      </p:sp>
      <p:sp>
        <p:nvSpPr>
          <p:cNvPr id="9" name="מלבן 8"/>
          <p:cNvSpPr/>
          <p:nvPr/>
        </p:nvSpPr>
        <p:spPr>
          <a:xfrm>
            <a:off x="3622453" y="3881884"/>
            <a:ext cx="8349672" cy="369332"/>
          </a:xfrm>
          <a:prstGeom prst="rect">
            <a:avLst/>
          </a:prstGeom>
          <a:solidFill>
            <a:schemeClr val="accent6">
              <a:lumMod val="20000"/>
              <a:lumOff val="80000"/>
            </a:schemeClr>
          </a:solidFill>
          <a:scene3d>
            <a:camera prst="orthographicFront"/>
            <a:lightRig rig="threePt" dir="t"/>
          </a:scene3d>
          <a:sp3d>
            <a:bevelT prst="slope"/>
          </a:sp3d>
        </p:spPr>
        <p:txBody>
          <a:bodyPr wrap="square">
            <a:spAutoFit/>
          </a:bodyPr>
          <a:lstStyle/>
          <a:p>
            <a:r>
              <a:rPr lang="he-IL" dirty="0"/>
              <a:t>(יא) וְאִם֙ </a:t>
            </a:r>
            <a:r>
              <a:rPr lang="he-IL" b="1" dirty="0" err="1"/>
              <a:t>כָּל־בְּהֵמָ֣ה</a:t>
            </a:r>
            <a:r>
              <a:rPr lang="he-IL" b="1" dirty="0"/>
              <a:t> טְמֵאָ֔ה </a:t>
            </a:r>
            <a:r>
              <a:rPr lang="he-IL" dirty="0"/>
              <a:t>אֲ֠שֶׁר </a:t>
            </a:r>
            <a:r>
              <a:rPr lang="he-IL" b="1" dirty="0" err="1"/>
              <a:t>לֹא־יַקְרִ֧יבו</a:t>
            </a:r>
            <a:r>
              <a:rPr lang="he-IL" b="1" dirty="0"/>
              <a:t>ּ </a:t>
            </a:r>
            <a:r>
              <a:rPr lang="he-IL" dirty="0"/>
              <a:t>מִמֶּ֛נָּה קָרְבָּ֖ן לַֽה֑' </a:t>
            </a:r>
            <a:r>
              <a:rPr lang="he-IL" b="1" dirty="0"/>
              <a:t>וְהֶֽעֱמִ֥יד </a:t>
            </a:r>
            <a:r>
              <a:rPr lang="he-IL" b="1" dirty="0" err="1"/>
              <a:t>אֶת־הַבְּהֵמָ֖ה</a:t>
            </a:r>
            <a:r>
              <a:rPr lang="he-IL" b="1" dirty="0"/>
              <a:t> לִפְנֵ֥י הַכֹּהֵֽן</a:t>
            </a:r>
            <a:r>
              <a:rPr lang="he-IL" dirty="0" smtClean="0"/>
              <a:t>:</a:t>
            </a:r>
            <a:endParaRPr lang="he-IL" dirty="0"/>
          </a:p>
        </p:txBody>
      </p:sp>
      <p:sp>
        <p:nvSpPr>
          <p:cNvPr id="10" name="מלבן 9"/>
          <p:cNvSpPr/>
          <p:nvPr/>
        </p:nvSpPr>
        <p:spPr>
          <a:xfrm>
            <a:off x="7751412" y="4620548"/>
            <a:ext cx="4233851" cy="369332"/>
          </a:xfrm>
          <a:prstGeom prst="rect">
            <a:avLst/>
          </a:prstGeom>
          <a:solidFill>
            <a:schemeClr val="accent6">
              <a:lumMod val="20000"/>
              <a:lumOff val="80000"/>
            </a:schemeClr>
          </a:solidFill>
          <a:scene3d>
            <a:camera prst="orthographicFront"/>
            <a:lightRig rig="threePt" dir="t"/>
          </a:scene3d>
          <a:sp3d>
            <a:bevelT prst="slope"/>
          </a:sp3d>
        </p:spPr>
        <p:txBody>
          <a:bodyPr wrap="none">
            <a:spAutoFit/>
          </a:bodyPr>
          <a:lstStyle/>
          <a:p>
            <a:r>
              <a:rPr lang="he-IL" dirty="0"/>
              <a:t>(</a:t>
            </a:r>
            <a:r>
              <a:rPr lang="he-IL" dirty="0" err="1"/>
              <a:t>יג</a:t>
            </a:r>
            <a:r>
              <a:rPr lang="he-IL" dirty="0"/>
              <a:t>) </a:t>
            </a:r>
            <a:r>
              <a:rPr lang="he-IL" b="1" dirty="0" err="1"/>
              <a:t>וְאִם־גָּאֹ֖ל</a:t>
            </a:r>
            <a:r>
              <a:rPr lang="he-IL" b="1" dirty="0"/>
              <a:t> </a:t>
            </a:r>
            <a:r>
              <a:rPr lang="he-IL" b="1" dirty="0" err="1"/>
              <a:t>יִגְאָלֶ֑נָּה</a:t>
            </a:r>
            <a:r>
              <a:rPr lang="he-IL" b="1" dirty="0"/>
              <a:t> וְיָסַ֥ף </a:t>
            </a:r>
            <a:r>
              <a:rPr lang="he-IL" b="1" dirty="0" err="1"/>
              <a:t>חֲמִישִׁת֖ו</a:t>
            </a:r>
            <a:r>
              <a:rPr lang="he-IL" b="1" dirty="0"/>
              <a:t>ֹ </a:t>
            </a:r>
            <a:r>
              <a:rPr lang="he-IL" dirty="0" err="1"/>
              <a:t>עַל־עֶרְכֶּֽך</a:t>
            </a:r>
            <a:r>
              <a:rPr lang="he-IL" dirty="0"/>
              <a:t>ָ:</a:t>
            </a:r>
          </a:p>
        </p:txBody>
      </p:sp>
      <p:sp>
        <p:nvSpPr>
          <p:cNvPr id="11" name="מלבן 10"/>
          <p:cNvSpPr/>
          <p:nvPr/>
        </p:nvSpPr>
        <p:spPr>
          <a:xfrm>
            <a:off x="6547557" y="4251216"/>
            <a:ext cx="5437706" cy="369332"/>
          </a:xfrm>
          <a:prstGeom prst="rect">
            <a:avLst/>
          </a:prstGeom>
          <a:solidFill>
            <a:schemeClr val="accent6">
              <a:lumMod val="20000"/>
              <a:lumOff val="80000"/>
            </a:schemeClr>
          </a:solidFill>
          <a:scene3d>
            <a:camera prst="orthographicFront"/>
            <a:lightRig rig="threePt" dir="t"/>
          </a:scene3d>
          <a:sp3d>
            <a:bevelT prst="slope"/>
          </a:sp3d>
        </p:spPr>
        <p:txBody>
          <a:bodyPr wrap="none">
            <a:spAutoFit/>
          </a:bodyPr>
          <a:lstStyle/>
          <a:p>
            <a:r>
              <a:rPr lang="he-IL" dirty="0"/>
              <a:t>(</a:t>
            </a:r>
            <a:r>
              <a:rPr lang="he-IL" dirty="0" err="1"/>
              <a:t>יב</a:t>
            </a:r>
            <a:r>
              <a:rPr lang="he-IL" dirty="0"/>
              <a:t>) </a:t>
            </a:r>
            <a:r>
              <a:rPr lang="he-IL" b="1" dirty="0"/>
              <a:t>וְהֶעֱרִ֤יךְ הַכֹּהֵן֙ </a:t>
            </a:r>
            <a:r>
              <a:rPr lang="he-IL" dirty="0"/>
              <a:t>אֹתָ֔הּ בֵּ֥ין ט֖וֹב וּבֵ֣ין רָ֑ע כְּעֶרְכְּךָ֥ הַכֹּהֵ֖ן כֵּ֥ן יִהְיֶֽה:</a:t>
            </a:r>
          </a:p>
        </p:txBody>
      </p:sp>
      <p:sp>
        <p:nvSpPr>
          <p:cNvPr id="12" name="TextBox 11"/>
          <p:cNvSpPr txBox="1"/>
          <p:nvPr/>
        </p:nvSpPr>
        <p:spPr>
          <a:xfrm>
            <a:off x="7841673" y="5210812"/>
            <a:ext cx="4234157" cy="369332"/>
          </a:xfrm>
          <a:prstGeom prst="rect">
            <a:avLst/>
          </a:prstGeom>
          <a:noFill/>
        </p:spPr>
        <p:txBody>
          <a:bodyPr wrap="square" rtlCol="1">
            <a:spAutoFit/>
          </a:bodyPr>
          <a:lstStyle/>
          <a:p>
            <a:r>
              <a:rPr lang="he-IL" dirty="0" smtClean="0"/>
              <a:t>דין המקדיש את ביתו או את נכסיו לבדק הבית</a:t>
            </a:r>
            <a:endParaRPr lang="he-IL" dirty="0"/>
          </a:p>
        </p:txBody>
      </p:sp>
      <p:sp>
        <p:nvSpPr>
          <p:cNvPr id="13" name="מלבן 12"/>
          <p:cNvSpPr/>
          <p:nvPr/>
        </p:nvSpPr>
        <p:spPr>
          <a:xfrm>
            <a:off x="3024193" y="5693179"/>
            <a:ext cx="9051637" cy="369332"/>
          </a:xfrm>
          <a:prstGeom prst="rect">
            <a:avLst/>
          </a:prstGeom>
          <a:solidFill>
            <a:schemeClr val="accent6">
              <a:lumMod val="20000"/>
              <a:lumOff val="80000"/>
            </a:schemeClr>
          </a:solidFill>
          <a:scene3d>
            <a:camera prst="orthographicFront"/>
            <a:lightRig rig="threePt" dir="t"/>
          </a:scene3d>
          <a:sp3d>
            <a:bevelT prst="slope"/>
          </a:sp3d>
        </p:spPr>
        <p:txBody>
          <a:bodyPr wrap="square">
            <a:spAutoFit/>
          </a:bodyPr>
          <a:lstStyle/>
          <a:p>
            <a:r>
              <a:rPr lang="he-IL" dirty="0"/>
              <a:t>(יד) וְאִ֗ישׁ </a:t>
            </a:r>
            <a:r>
              <a:rPr lang="he-IL" b="1" dirty="0" err="1"/>
              <a:t>כִּֽי־יַקְדִּ֨ש</a:t>
            </a:r>
            <a:r>
              <a:rPr lang="he-IL" b="1" dirty="0"/>
              <a:t>ׁ </a:t>
            </a:r>
            <a:r>
              <a:rPr lang="he-IL" b="1" dirty="0" err="1"/>
              <a:t>אֶת־בֵּית֥ו</a:t>
            </a:r>
            <a:r>
              <a:rPr lang="he-IL" b="1" dirty="0"/>
              <a:t>ֹ </a:t>
            </a:r>
            <a:r>
              <a:rPr lang="he-IL" dirty="0"/>
              <a:t>קֹ֙דֶשׁ֙ לַֽה֔' וְהֶעֱרִיכוֹ֙ הַכֹּהֵ֔ן בֵּ֥ין ט֖וֹב וּבֵ֣ין רָ֑ע כַּאֲשֶׁ֨ר יַעֲרִ֥יךְ אֹת֛וֹ הַכֹּהֵ֖ן כֵּ֥ן יָקֽוּם</a:t>
            </a:r>
            <a:r>
              <a:rPr lang="he-IL" dirty="0" smtClean="0"/>
              <a:t>:</a:t>
            </a:r>
            <a:endParaRPr lang="he-IL" dirty="0"/>
          </a:p>
        </p:txBody>
      </p:sp>
      <p:sp>
        <p:nvSpPr>
          <p:cNvPr id="14" name="מלבן 13"/>
          <p:cNvSpPr/>
          <p:nvPr/>
        </p:nvSpPr>
        <p:spPr>
          <a:xfrm>
            <a:off x="5407175" y="6062511"/>
            <a:ext cx="6668655" cy="369332"/>
          </a:xfrm>
          <a:prstGeom prst="rect">
            <a:avLst/>
          </a:prstGeom>
          <a:solidFill>
            <a:schemeClr val="accent6">
              <a:lumMod val="20000"/>
              <a:lumOff val="80000"/>
            </a:schemeClr>
          </a:solidFill>
          <a:scene3d>
            <a:camera prst="orthographicFront"/>
            <a:lightRig rig="threePt" dir="t"/>
          </a:scene3d>
          <a:sp3d>
            <a:bevelT prst="slope"/>
          </a:sp3d>
        </p:spPr>
        <p:txBody>
          <a:bodyPr wrap="square">
            <a:spAutoFit/>
          </a:bodyPr>
          <a:lstStyle/>
          <a:p>
            <a:r>
              <a:rPr lang="he-IL" dirty="0"/>
              <a:t>(טו) </a:t>
            </a:r>
            <a:r>
              <a:rPr lang="he-IL" dirty="0" err="1"/>
              <a:t>וְאִ֨ם־</a:t>
            </a:r>
            <a:r>
              <a:rPr lang="he-IL" b="1" dirty="0" err="1"/>
              <a:t>הַמַּקְדִּ֔יש</a:t>
            </a:r>
            <a:r>
              <a:rPr lang="he-IL" b="1" dirty="0"/>
              <a:t>ׁ יִגְאַ֖ל </a:t>
            </a:r>
            <a:r>
              <a:rPr lang="he-IL" b="1" dirty="0" err="1"/>
              <a:t>אֶת־בֵּית֑ו</a:t>
            </a:r>
            <a:r>
              <a:rPr lang="he-IL" b="1" dirty="0"/>
              <a:t>ֹ וְ֠יָסַף חֲמִישִׁ֧ית </a:t>
            </a:r>
            <a:r>
              <a:rPr lang="he-IL" dirty="0" err="1"/>
              <a:t>כֶּֽסֶף־עֶרְכְּך</a:t>
            </a:r>
            <a:r>
              <a:rPr lang="he-IL" dirty="0"/>
              <a:t>ָ֛ עָלָ֖יו וְהָ֥יָה לֽוֹ:</a:t>
            </a:r>
          </a:p>
        </p:txBody>
      </p:sp>
      <p:sp>
        <p:nvSpPr>
          <p:cNvPr id="15" name="הסבר אליפטי 14"/>
          <p:cNvSpPr/>
          <p:nvPr/>
        </p:nvSpPr>
        <p:spPr>
          <a:xfrm>
            <a:off x="526473" y="1182627"/>
            <a:ext cx="8229600" cy="1447857"/>
          </a:xfrm>
          <a:prstGeom prst="wedgeEllipseCallout">
            <a:avLst>
              <a:gd name="adj1" fmla="val 74320"/>
              <a:gd name="adj2" fmla="val -53604"/>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sz="1400" dirty="0" smtClean="0">
                <a:solidFill>
                  <a:schemeClr val="tx1"/>
                </a:solidFill>
              </a:rPr>
              <a:t>רבינו בחיי:   דרשו </a:t>
            </a:r>
            <a:r>
              <a:rPr lang="he-IL" sz="1400" dirty="0">
                <a:solidFill>
                  <a:schemeClr val="tx1"/>
                </a:solidFill>
              </a:rPr>
              <a:t>רז"ל: </a:t>
            </a:r>
            <a:r>
              <a:rPr lang="he-IL" sz="1400" dirty="0" smtClean="0">
                <a:solidFill>
                  <a:schemeClr val="tx1"/>
                </a:solidFill>
              </a:rPr>
              <a:t>החייהו </a:t>
            </a:r>
            <a:r>
              <a:rPr lang="he-IL" sz="1400" dirty="0">
                <a:solidFill>
                  <a:schemeClr val="tx1"/>
                </a:solidFill>
              </a:rPr>
              <a:t>מערכך, לומר שאם נדר ערכי עלי </a:t>
            </a:r>
            <a:r>
              <a:rPr lang="he-IL" sz="1400" dirty="0" smtClean="0">
                <a:solidFill>
                  <a:schemeClr val="tx1"/>
                </a:solidFill>
              </a:rPr>
              <a:t>והוא חייב </a:t>
            </a:r>
            <a:r>
              <a:rPr lang="he-IL" sz="1400" dirty="0">
                <a:solidFill>
                  <a:schemeClr val="tx1"/>
                </a:solidFill>
              </a:rPr>
              <a:t>לתת הערך הקצוב בפרשה לפי שניו כדי לצאת ידי נדרו והקדשו, </a:t>
            </a:r>
            <a:r>
              <a:rPr lang="he-IL" sz="1400" dirty="0" smtClean="0">
                <a:solidFill>
                  <a:schemeClr val="tx1"/>
                </a:solidFill>
              </a:rPr>
              <a:t>הוא </a:t>
            </a:r>
            <a:r>
              <a:rPr lang="he-IL" sz="1400" dirty="0">
                <a:solidFill>
                  <a:schemeClr val="tx1"/>
                </a:solidFill>
              </a:rPr>
              <a:t>עני ואינו רוצה </a:t>
            </a:r>
            <a:r>
              <a:rPr lang="he-IL" sz="1400" dirty="0" err="1">
                <a:solidFill>
                  <a:schemeClr val="tx1"/>
                </a:solidFill>
              </a:rPr>
              <a:t>ליתן</a:t>
            </a:r>
            <a:r>
              <a:rPr lang="he-IL" sz="1400" dirty="0">
                <a:solidFill>
                  <a:schemeClr val="tx1"/>
                </a:solidFill>
              </a:rPr>
              <a:t>, ב"ד </a:t>
            </a:r>
            <a:r>
              <a:rPr lang="he-IL" sz="1400" dirty="0" err="1">
                <a:solidFill>
                  <a:schemeClr val="tx1"/>
                </a:solidFill>
              </a:rPr>
              <a:t>נכנסין</a:t>
            </a:r>
            <a:r>
              <a:rPr lang="he-IL" sz="1400" dirty="0">
                <a:solidFill>
                  <a:schemeClr val="tx1"/>
                </a:solidFill>
              </a:rPr>
              <a:t> לביתו </a:t>
            </a:r>
            <a:r>
              <a:rPr lang="he-IL" sz="1400" dirty="0" err="1">
                <a:solidFill>
                  <a:schemeClr val="tx1"/>
                </a:solidFill>
              </a:rPr>
              <a:t>וממשכנין</a:t>
            </a:r>
            <a:r>
              <a:rPr lang="he-IL" sz="1400" dirty="0">
                <a:solidFill>
                  <a:schemeClr val="tx1"/>
                </a:solidFill>
              </a:rPr>
              <a:t> אותו </a:t>
            </a:r>
            <a:r>
              <a:rPr lang="he-IL" sz="1400" dirty="0" err="1">
                <a:solidFill>
                  <a:schemeClr val="tx1"/>
                </a:solidFill>
              </a:rPr>
              <a:t>ומשיירין</a:t>
            </a:r>
            <a:r>
              <a:rPr lang="he-IL" sz="1400" dirty="0">
                <a:solidFill>
                  <a:schemeClr val="tx1"/>
                </a:solidFill>
              </a:rPr>
              <a:t> לו כדי חייו מערך עצמו, </a:t>
            </a:r>
            <a:r>
              <a:rPr lang="he-IL" sz="1400" dirty="0" err="1">
                <a:solidFill>
                  <a:schemeClr val="tx1"/>
                </a:solidFill>
              </a:rPr>
              <a:t>ונוטלין</a:t>
            </a:r>
            <a:r>
              <a:rPr lang="he-IL" sz="1400" dirty="0">
                <a:solidFill>
                  <a:schemeClr val="tx1"/>
                </a:solidFill>
              </a:rPr>
              <a:t> את השאר, ויצא בזה ידי הקדש ואף על פי שלא השלים כל ערכו, ואף על פי שנתעשר שוב אינו חייב כלום. </a:t>
            </a:r>
          </a:p>
        </p:txBody>
      </p:sp>
    </p:spTree>
    <p:extLst>
      <p:ext uri="{BB962C8B-B14F-4D97-AF65-F5344CB8AC3E}">
        <p14:creationId xmlns:p14="http://schemas.microsoft.com/office/powerpoint/2010/main" val="4201968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25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250"/>
                            </p:stCondLst>
                            <p:childTnLst>
                              <p:par>
                                <p:cTn id="12" presetID="53" presetClass="entr" presetSubtype="16" fill="hold" grpId="0" nodeType="afterEffect">
                                  <p:stCondLst>
                                    <p:cond delay="125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par>
                          <p:cTn id="17" fill="hold">
                            <p:stCondLst>
                              <p:cond delay="3000"/>
                            </p:stCondLst>
                            <p:childTnLst>
                              <p:par>
                                <p:cTn id="18" presetID="22" presetClass="entr" presetSubtype="8" fill="hold" grpId="0" nodeType="afterEffect">
                                  <p:stCondLst>
                                    <p:cond delay="2000"/>
                                  </p:stCondLst>
                                  <p:childTnLst>
                                    <p:set>
                                      <p:cBhvr>
                                        <p:cTn id="19" dur="1" fill="hold">
                                          <p:stCondLst>
                                            <p:cond delay="0"/>
                                          </p:stCondLst>
                                        </p:cTn>
                                        <p:tgtEl>
                                          <p:spTgt spid="15"/>
                                        </p:tgtEl>
                                        <p:attrNameLst>
                                          <p:attrName>style.visibility</p:attrName>
                                        </p:attrNameLst>
                                      </p:cBhvr>
                                      <p:to>
                                        <p:strVal val="visible"/>
                                      </p:to>
                                    </p:set>
                                    <p:animEffect transition="in" filter="wipe(left)">
                                      <p:cBhvr>
                                        <p:cTn id="20" dur="2000"/>
                                        <p:tgtEl>
                                          <p:spTgt spid="15"/>
                                        </p:tgtEl>
                                      </p:cBhvr>
                                    </p:animEffect>
                                  </p:childTnLst>
                                </p:cTn>
                              </p:par>
                            </p:childTnLst>
                          </p:cTn>
                        </p:par>
                        <p:par>
                          <p:cTn id="21" fill="hold">
                            <p:stCondLst>
                              <p:cond delay="7000"/>
                            </p:stCondLst>
                            <p:childTnLst>
                              <p:par>
                                <p:cTn id="22" presetID="22" presetClass="entr" presetSubtype="8" fill="hold" grpId="0" nodeType="afterEffect">
                                  <p:stCondLst>
                                    <p:cond delay="4000"/>
                                  </p:stCondLst>
                                  <p:childTnLst>
                                    <p:set>
                                      <p:cBhvr>
                                        <p:cTn id="23" dur="1" fill="hold">
                                          <p:stCondLst>
                                            <p:cond delay="0"/>
                                          </p:stCondLst>
                                        </p:cTn>
                                        <p:tgtEl>
                                          <p:spTgt spid="4"/>
                                        </p:tgtEl>
                                        <p:attrNameLst>
                                          <p:attrName>style.visibility</p:attrName>
                                        </p:attrNameLst>
                                      </p:cBhvr>
                                      <p:to>
                                        <p:strVal val="visible"/>
                                      </p:to>
                                    </p:set>
                                    <p:animEffect transition="in" filter="wipe(left)">
                                      <p:cBhvr>
                                        <p:cTn id="24" dur="2250"/>
                                        <p:tgtEl>
                                          <p:spTgt spid="4"/>
                                        </p:tgtEl>
                                      </p:cBhvr>
                                    </p:animEffect>
                                  </p:childTnLst>
                                </p:cTn>
                              </p:par>
                            </p:childTnLst>
                          </p:cTn>
                        </p:par>
                        <p:par>
                          <p:cTn id="25" fill="hold">
                            <p:stCondLst>
                              <p:cond delay="13250"/>
                            </p:stCondLst>
                            <p:childTnLst>
                              <p:par>
                                <p:cTn id="26" presetID="31" presetClass="entr" presetSubtype="0" fill="hold" grpId="0" nodeType="afterEffect">
                                  <p:stCondLst>
                                    <p:cond delay="2000"/>
                                  </p:stCondLst>
                                  <p:childTnLst>
                                    <p:set>
                                      <p:cBhvr>
                                        <p:cTn id="27" dur="1" fill="hold">
                                          <p:stCondLst>
                                            <p:cond delay="0"/>
                                          </p:stCondLst>
                                        </p:cTn>
                                        <p:tgtEl>
                                          <p:spTgt spid="5"/>
                                        </p:tgtEl>
                                        <p:attrNameLst>
                                          <p:attrName>style.visibility</p:attrName>
                                        </p:attrNameLst>
                                      </p:cBhvr>
                                      <p:to>
                                        <p:strVal val="visible"/>
                                      </p:to>
                                    </p:set>
                                    <p:anim calcmode="lin" valueType="num">
                                      <p:cBhvr>
                                        <p:cTn id="28" dur="1000" fill="hold"/>
                                        <p:tgtEl>
                                          <p:spTgt spid="5"/>
                                        </p:tgtEl>
                                        <p:attrNameLst>
                                          <p:attrName>ppt_w</p:attrName>
                                        </p:attrNameLst>
                                      </p:cBhvr>
                                      <p:tavLst>
                                        <p:tav tm="0">
                                          <p:val>
                                            <p:fltVal val="0"/>
                                          </p:val>
                                        </p:tav>
                                        <p:tav tm="100000">
                                          <p:val>
                                            <p:strVal val="#ppt_w"/>
                                          </p:val>
                                        </p:tav>
                                      </p:tavLst>
                                    </p:anim>
                                    <p:anim calcmode="lin" valueType="num">
                                      <p:cBhvr>
                                        <p:cTn id="29" dur="1000" fill="hold"/>
                                        <p:tgtEl>
                                          <p:spTgt spid="5"/>
                                        </p:tgtEl>
                                        <p:attrNameLst>
                                          <p:attrName>ppt_h</p:attrName>
                                        </p:attrNameLst>
                                      </p:cBhvr>
                                      <p:tavLst>
                                        <p:tav tm="0">
                                          <p:val>
                                            <p:fltVal val="0"/>
                                          </p:val>
                                        </p:tav>
                                        <p:tav tm="100000">
                                          <p:val>
                                            <p:strVal val="#ppt_h"/>
                                          </p:val>
                                        </p:tav>
                                      </p:tavLst>
                                    </p:anim>
                                    <p:anim calcmode="lin" valueType="num">
                                      <p:cBhvr>
                                        <p:cTn id="30" dur="1000" fill="hold"/>
                                        <p:tgtEl>
                                          <p:spTgt spid="5"/>
                                        </p:tgtEl>
                                        <p:attrNameLst>
                                          <p:attrName>style.rotation</p:attrName>
                                        </p:attrNameLst>
                                      </p:cBhvr>
                                      <p:tavLst>
                                        <p:tav tm="0">
                                          <p:val>
                                            <p:fltVal val="90"/>
                                          </p:val>
                                        </p:tav>
                                        <p:tav tm="100000">
                                          <p:val>
                                            <p:fltVal val="0"/>
                                          </p:val>
                                        </p:tav>
                                      </p:tavLst>
                                    </p:anim>
                                    <p:animEffect transition="in" filter="fade">
                                      <p:cBhvr>
                                        <p:cTn id="31" dur="1000"/>
                                        <p:tgtEl>
                                          <p:spTgt spid="5"/>
                                        </p:tgtEl>
                                      </p:cBhvr>
                                    </p:animEffect>
                                  </p:childTnLst>
                                </p:cTn>
                              </p:par>
                            </p:childTnLst>
                          </p:cTn>
                        </p:par>
                        <p:par>
                          <p:cTn id="32" fill="hold">
                            <p:stCondLst>
                              <p:cond delay="16250"/>
                            </p:stCondLst>
                            <p:childTnLst>
                              <p:par>
                                <p:cTn id="33" presetID="53" presetClass="entr" presetSubtype="16" fill="hold" grpId="0" nodeType="afterEffect">
                                  <p:stCondLst>
                                    <p:cond delay="1750"/>
                                  </p:stCondLst>
                                  <p:childTnLst>
                                    <p:set>
                                      <p:cBhvr>
                                        <p:cTn id="34" dur="1" fill="hold">
                                          <p:stCondLst>
                                            <p:cond delay="0"/>
                                          </p:stCondLst>
                                        </p:cTn>
                                        <p:tgtEl>
                                          <p:spTgt spid="6"/>
                                        </p:tgtEl>
                                        <p:attrNameLst>
                                          <p:attrName>style.visibility</p:attrName>
                                        </p:attrNameLst>
                                      </p:cBhvr>
                                      <p:to>
                                        <p:strVal val="visible"/>
                                      </p:to>
                                    </p:set>
                                    <p:anim calcmode="lin" valueType="num">
                                      <p:cBhvr>
                                        <p:cTn id="35" dur="500" fill="hold"/>
                                        <p:tgtEl>
                                          <p:spTgt spid="6"/>
                                        </p:tgtEl>
                                        <p:attrNameLst>
                                          <p:attrName>ppt_w</p:attrName>
                                        </p:attrNameLst>
                                      </p:cBhvr>
                                      <p:tavLst>
                                        <p:tav tm="0">
                                          <p:val>
                                            <p:fltVal val="0"/>
                                          </p:val>
                                        </p:tav>
                                        <p:tav tm="100000">
                                          <p:val>
                                            <p:strVal val="#ppt_w"/>
                                          </p:val>
                                        </p:tav>
                                      </p:tavLst>
                                    </p:anim>
                                    <p:anim calcmode="lin" valueType="num">
                                      <p:cBhvr>
                                        <p:cTn id="36" dur="500" fill="hold"/>
                                        <p:tgtEl>
                                          <p:spTgt spid="6"/>
                                        </p:tgtEl>
                                        <p:attrNameLst>
                                          <p:attrName>ppt_h</p:attrName>
                                        </p:attrNameLst>
                                      </p:cBhvr>
                                      <p:tavLst>
                                        <p:tav tm="0">
                                          <p:val>
                                            <p:fltVal val="0"/>
                                          </p:val>
                                        </p:tav>
                                        <p:tav tm="100000">
                                          <p:val>
                                            <p:strVal val="#ppt_h"/>
                                          </p:val>
                                        </p:tav>
                                      </p:tavLst>
                                    </p:anim>
                                    <p:animEffect transition="in" filter="fade">
                                      <p:cBhvr>
                                        <p:cTn id="37" dur="500"/>
                                        <p:tgtEl>
                                          <p:spTgt spid="6"/>
                                        </p:tgtEl>
                                      </p:cBhvr>
                                    </p:animEffect>
                                  </p:childTnLst>
                                </p:cTn>
                              </p:par>
                            </p:childTnLst>
                          </p:cTn>
                        </p:par>
                        <p:par>
                          <p:cTn id="38" fill="hold">
                            <p:stCondLst>
                              <p:cond delay="18500"/>
                            </p:stCondLst>
                            <p:childTnLst>
                              <p:par>
                                <p:cTn id="39" presetID="53" presetClass="entr" presetSubtype="16" fill="hold" grpId="0" nodeType="afterEffect">
                                  <p:stCondLst>
                                    <p:cond delay="2750"/>
                                  </p:stCondLst>
                                  <p:childTnLst>
                                    <p:set>
                                      <p:cBhvr>
                                        <p:cTn id="40" dur="1" fill="hold">
                                          <p:stCondLst>
                                            <p:cond delay="0"/>
                                          </p:stCondLst>
                                        </p:cTn>
                                        <p:tgtEl>
                                          <p:spTgt spid="7"/>
                                        </p:tgtEl>
                                        <p:attrNameLst>
                                          <p:attrName>style.visibility</p:attrName>
                                        </p:attrNameLst>
                                      </p:cBhvr>
                                      <p:to>
                                        <p:strVal val="visible"/>
                                      </p:to>
                                    </p:set>
                                    <p:anim calcmode="lin" valueType="num">
                                      <p:cBhvr>
                                        <p:cTn id="41" dur="500" fill="hold"/>
                                        <p:tgtEl>
                                          <p:spTgt spid="7"/>
                                        </p:tgtEl>
                                        <p:attrNameLst>
                                          <p:attrName>ppt_w</p:attrName>
                                        </p:attrNameLst>
                                      </p:cBhvr>
                                      <p:tavLst>
                                        <p:tav tm="0">
                                          <p:val>
                                            <p:fltVal val="0"/>
                                          </p:val>
                                        </p:tav>
                                        <p:tav tm="100000">
                                          <p:val>
                                            <p:strVal val="#ppt_w"/>
                                          </p:val>
                                        </p:tav>
                                      </p:tavLst>
                                    </p:anim>
                                    <p:anim calcmode="lin" valueType="num">
                                      <p:cBhvr>
                                        <p:cTn id="42" dur="500" fill="hold"/>
                                        <p:tgtEl>
                                          <p:spTgt spid="7"/>
                                        </p:tgtEl>
                                        <p:attrNameLst>
                                          <p:attrName>ppt_h</p:attrName>
                                        </p:attrNameLst>
                                      </p:cBhvr>
                                      <p:tavLst>
                                        <p:tav tm="0">
                                          <p:val>
                                            <p:fltVal val="0"/>
                                          </p:val>
                                        </p:tav>
                                        <p:tav tm="100000">
                                          <p:val>
                                            <p:strVal val="#ppt_h"/>
                                          </p:val>
                                        </p:tav>
                                      </p:tavLst>
                                    </p:anim>
                                    <p:animEffect transition="in" filter="fade">
                                      <p:cBhvr>
                                        <p:cTn id="43" dur="500"/>
                                        <p:tgtEl>
                                          <p:spTgt spid="7"/>
                                        </p:tgtEl>
                                      </p:cBhvr>
                                    </p:animEffect>
                                  </p:childTnLst>
                                </p:cTn>
                              </p:par>
                            </p:childTnLst>
                          </p:cTn>
                        </p:par>
                        <p:par>
                          <p:cTn id="44" fill="hold">
                            <p:stCondLst>
                              <p:cond delay="21750"/>
                            </p:stCondLst>
                            <p:childTnLst>
                              <p:par>
                                <p:cTn id="45" presetID="31" presetClass="entr" presetSubtype="0" fill="hold" grpId="0" nodeType="afterEffect">
                                  <p:stCondLst>
                                    <p:cond delay="2750"/>
                                  </p:stCondLst>
                                  <p:childTnLst>
                                    <p:set>
                                      <p:cBhvr>
                                        <p:cTn id="46" dur="1" fill="hold">
                                          <p:stCondLst>
                                            <p:cond delay="0"/>
                                          </p:stCondLst>
                                        </p:cTn>
                                        <p:tgtEl>
                                          <p:spTgt spid="8"/>
                                        </p:tgtEl>
                                        <p:attrNameLst>
                                          <p:attrName>style.visibility</p:attrName>
                                        </p:attrNameLst>
                                      </p:cBhvr>
                                      <p:to>
                                        <p:strVal val="visible"/>
                                      </p:to>
                                    </p:set>
                                    <p:anim calcmode="lin" valueType="num">
                                      <p:cBhvr>
                                        <p:cTn id="47" dur="1000" fill="hold"/>
                                        <p:tgtEl>
                                          <p:spTgt spid="8"/>
                                        </p:tgtEl>
                                        <p:attrNameLst>
                                          <p:attrName>ppt_w</p:attrName>
                                        </p:attrNameLst>
                                      </p:cBhvr>
                                      <p:tavLst>
                                        <p:tav tm="0">
                                          <p:val>
                                            <p:fltVal val="0"/>
                                          </p:val>
                                        </p:tav>
                                        <p:tav tm="100000">
                                          <p:val>
                                            <p:strVal val="#ppt_w"/>
                                          </p:val>
                                        </p:tav>
                                      </p:tavLst>
                                    </p:anim>
                                    <p:anim calcmode="lin" valueType="num">
                                      <p:cBhvr>
                                        <p:cTn id="48" dur="1000" fill="hold"/>
                                        <p:tgtEl>
                                          <p:spTgt spid="8"/>
                                        </p:tgtEl>
                                        <p:attrNameLst>
                                          <p:attrName>ppt_h</p:attrName>
                                        </p:attrNameLst>
                                      </p:cBhvr>
                                      <p:tavLst>
                                        <p:tav tm="0">
                                          <p:val>
                                            <p:fltVal val="0"/>
                                          </p:val>
                                        </p:tav>
                                        <p:tav tm="100000">
                                          <p:val>
                                            <p:strVal val="#ppt_h"/>
                                          </p:val>
                                        </p:tav>
                                      </p:tavLst>
                                    </p:anim>
                                    <p:anim calcmode="lin" valueType="num">
                                      <p:cBhvr>
                                        <p:cTn id="49" dur="1000" fill="hold"/>
                                        <p:tgtEl>
                                          <p:spTgt spid="8"/>
                                        </p:tgtEl>
                                        <p:attrNameLst>
                                          <p:attrName>style.rotation</p:attrName>
                                        </p:attrNameLst>
                                      </p:cBhvr>
                                      <p:tavLst>
                                        <p:tav tm="0">
                                          <p:val>
                                            <p:fltVal val="90"/>
                                          </p:val>
                                        </p:tav>
                                        <p:tav tm="100000">
                                          <p:val>
                                            <p:fltVal val="0"/>
                                          </p:val>
                                        </p:tav>
                                      </p:tavLst>
                                    </p:anim>
                                    <p:animEffect transition="in" filter="fade">
                                      <p:cBhvr>
                                        <p:cTn id="50" dur="1000"/>
                                        <p:tgtEl>
                                          <p:spTgt spid="8"/>
                                        </p:tgtEl>
                                      </p:cBhvr>
                                    </p:animEffect>
                                  </p:childTnLst>
                                </p:cTn>
                              </p:par>
                            </p:childTnLst>
                          </p:cTn>
                        </p:par>
                        <p:par>
                          <p:cTn id="51" fill="hold">
                            <p:stCondLst>
                              <p:cond delay="25500"/>
                            </p:stCondLst>
                            <p:childTnLst>
                              <p:par>
                                <p:cTn id="52" presetID="53" presetClass="entr" presetSubtype="16" fill="hold" grpId="0" nodeType="afterEffect">
                                  <p:stCondLst>
                                    <p:cond delay="1500"/>
                                  </p:stCondLst>
                                  <p:childTnLst>
                                    <p:set>
                                      <p:cBhvr>
                                        <p:cTn id="53" dur="1" fill="hold">
                                          <p:stCondLst>
                                            <p:cond delay="0"/>
                                          </p:stCondLst>
                                        </p:cTn>
                                        <p:tgtEl>
                                          <p:spTgt spid="9"/>
                                        </p:tgtEl>
                                        <p:attrNameLst>
                                          <p:attrName>style.visibility</p:attrName>
                                        </p:attrNameLst>
                                      </p:cBhvr>
                                      <p:to>
                                        <p:strVal val="visible"/>
                                      </p:to>
                                    </p:set>
                                    <p:anim calcmode="lin" valueType="num">
                                      <p:cBhvr>
                                        <p:cTn id="54" dur="500" fill="hold"/>
                                        <p:tgtEl>
                                          <p:spTgt spid="9"/>
                                        </p:tgtEl>
                                        <p:attrNameLst>
                                          <p:attrName>ppt_w</p:attrName>
                                        </p:attrNameLst>
                                      </p:cBhvr>
                                      <p:tavLst>
                                        <p:tav tm="0">
                                          <p:val>
                                            <p:fltVal val="0"/>
                                          </p:val>
                                        </p:tav>
                                        <p:tav tm="100000">
                                          <p:val>
                                            <p:strVal val="#ppt_w"/>
                                          </p:val>
                                        </p:tav>
                                      </p:tavLst>
                                    </p:anim>
                                    <p:anim calcmode="lin" valueType="num">
                                      <p:cBhvr>
                                        <p:cTn id="55" dur="500" fill="hold"/>
                                        <p:tgtEl>
                                          <p:spTgt spid="9"/>
                                        </p:tgtEl>
                                        <p:attrNameLst>
                                          <p:attrName>ppt_h</p:attrName>
                                        </p:attrNameLst>
                                      </p:cBhvr>
                                      <p:tavLst>
                                        <p:tav tm="0">
                                          <p:val>
                                            <p:fltVal val="0"/>
                                          </p:val>
                                        </p:tav>
                                        <p:tav tm="100000">
                                          <p:val>
                                            <p:strVal val="#ppt_h"/>
                                          </p:val>
                                        </p:tav>
                                      </p:tavLst>
                                    </p:anim>
                                    <p:animEffect transition="in" filter="fade">
                                      <p:cBhvr>
                                        <p:cTn id="56" dur="500"/>
                                        <p:tgtEl>
                                          <p:spTgt spid="9"/>
                                        </p:tgtEl>
                                      </p:cBhvr>
                                    </p:animEffect>
                                  </p:childTnLst>
                                </p:cTn>
                              </p:par>
                            </p:childTnLst>
                          </p:cTn>
                        </p:par>
                        <p:par>
                          <p:cTn id="57" fill="hold">
                            <p:stCondLst>
                              <p:cond delay="27500"/>
                            </p:stCondLst>
                            <p:childTnLst>
                              <p:par>
                                <p:cTn id="58" presetID="53" presetClass="entr" presetSubtype="16" fill="hold" grpId="0" nodeType="afterEffect">
                                  <p:stCondLst>
                                    <p:cond delay="2250"/>
                                  </p:stCondLst>
                                  <p:childTnLst>
                                    <p:set>
                                      <p:cBhvr>
                                        <p:cTn id="59" dur="1" fill="hold">
                                          <p:stCondLst>
                                            <p:cond delay="0"/>
                                          </p:stCondLst>
                                        </p:cTn>
                                        <p:tgtEl>
                                          <p:spTgt spid="11"/>
                                        </p:tgtEl>
                                        <p:attrNameLst>
                                          <p:attrName>style.visibility</p:attrName>
                                        </p:attrNameLst>
                                      </p:cBhvr>
                                      <p:to>
                                        <p:strVal val="visible"/>
                                      </p:to>
                                    </p:set>
                                    <p:anim calcmode="lin" valueType="num">
                                      <p:cBhvr>
                                        <p:cTn id="60" dur="500" fill="hold"/>
                                        <p:tgtEl>
                                          <p:spTgt spid="11"/>
                                        </p:tgtEl>
                                        <p:attrNameLst>
                                          <p:attrName>ppt_w</p:attrName>
                                        </p:attrNameLst>
                                      </p:cBhvr>
                                      <p:tavLst>
                                        <p:tav tm="0">
                                          <p:val>
                                            <p:fltVal val="0"/>
                                          </p:val>
                                        </p:tav>
                                        <p:tav tm="100000">
                                          <p:val>
                                            <p:strVal val="#ppt_w"/>
                                          </p:val>
                                        </p:tav>
                                      </p:tavLst>
                                    </p:anim>
                                    <p:anim calcmode="lin" valueType="num">
                                      <p:cBhvr>
                                        <p:cTn id="61" dur="500" fill="hold"/>
                                        <p:tgtEl>
                                          <p:spTgt spid="11"/>
                                        </p:tgtEl>
                                        <p:attrNameLst>
                                          <p:attrName>ppt_h</p:attrName>
                                        </p:attrNameLst>
                                      </p:cBhvr>
                                      <p:tavLst>
                                        <p:tav tm="0">
                                          <p:val>
                                            <p:fltVal val="0"/>
                                          </p:val>
                                        </p:tav>
                                        <p:tav tm="100000">
                                          <p:val>
                                            <p:strVal val="#ppt_h"/>
                                          </p:val>
                                        </p:tav>
                                      </p:tavLst>
                                    </p:anim>
                                    <p:animEffect transition="in" filter="fade">
                                      <p:cBhvr>
                                        <p:cTn id="62" dur="500"/>
                                        <p:tgtEl>
                                          <p:spTgt spid="11"/>
                                        </p:tgtEl>
                                      </p:cBhvr>
                                    </p:animEffect>
                                  </p:childTnLst>
                                </p:cTn>
                              </p:par>
                            </p:childTnLst>
                          </p:cTn>
                        </p:par>
                        <p:par>
                          <p:cTn id="63" fill="hold">
                            <p:stCondLst>
                              <p:cond delay="30250"/>
                            </p:stCondLst>
                            <p:childTnLst>
                              <p:par>
                                <p:cTn id="64" presetID="53" presetClass="entr" presetSubtype="16" fill="hold" grpId="0" nodeType="afterEffect">
                                  <p:stCondLst>
                                    <p:cond delay="2000"/>
                                  </p:stCondLst>
                                  <p:childTnLst>
                                    <p:set>
                                      <p:cBhvr>
                                        <p:cTn id="65" dur="1" fill="hold">
                                          <p:stCondLst>
                                            <p:cond delay="0"/>
                                          </p:stCondLst>
                                        </p:cTn>
                                        <p:tgtEl>
                                          <p:spTgt spid="10"/>
                                        </p:tgtEl>
                                        <p:attrNameLst>
                                          <p:attrName>style.visibility</p:attrName>
                                        </p:attrNameLst>
                                      </p:cBhvr>
                                      <p:to>
                                        <p:strVal val="visible"/>
                                      </p:to>
                                    </p:set>
                                    <p:anim calcmode="lin" valueType="num">
                                      <p:cBhvr>
                                        <p:cTn id="66" dur="500" fill="hold"/>
                                        <p:tgtEl>
                                          <p:spTgt spid="10"/>
                                        </p:tgtEl>
                                        <p:attrNameLst>
                                          <p:attrName>ppt_w</p:attrName>
                                        </p:attrNameLst>
                                      </p:cBhvr>
                                      <p:tavLst>
                                        <p:tav tm="0">
                                          <p:val>
                                            <p:fltVal val="0"/>
                                          </p:val>
                                        </p:tav>
                                        <p:tav tm="100000">
                                          <p:val>
                                            <p:strVal val="#ppt_w"/>
                                          </p:val>
                                        </p:tav>
                                      </p:tavLst>
                                    </p:anim>
                                    <p:anim calcmode="lin" valueType="num">
                                      <p:cBhvr>
                                        <p:cTn id="67" dur="500" fill="hold"/>
                                        <p:tgtEl>
                                          <p:spTgt spid="10"/>
                                        </p:tgtEl>
                                        <p:attrNameLst>
                                          <p:attrName>ppt_h</p:attrName>
                                        </p:attrNameLst>
                                      </p:cBhvr>
                                      <p:tavLst>
                                        <p:tav tm="0">
                                          <p:val>
                                            <p:fltVal val="0"/>
                                          </p:val>
                                        </p:tav>
                                        <p:tav tm="100000">
                                          <p:val>
                                            <p:strVal val="#ppt_h"/>
                                          </p:val>
                                        </p:tav>
                                      </p:tavLst>
                                    </p:anim>
                                    <p:animEffect transition="in" filter="fade">
                                      <p:cBhvr>
                                        <p:cTn id="68" dur="500"/>
                                        <p:tgtEl>
                                          <p:spTgt spid="10"/>
                                        </p:tgtEl>
                                      </p:cBhvr>
                                    </p:animEffect>
                                  </p:childTnLst>
                                </p:cTn>
                              </p:par>
                            </p:childTnLst>
                          </p:cTn>
                        </p:par>
                        <p:par>
                          <p:cTn id="69" fill="hold">
                            <p:stCondLst>
                              <p:cond delay="32750"/>
                            </p:stCondLst>
                            <p:childTnLst>
                              <p:par>
                                <p:cTn id="70" presetID="31" presetClass="entr" presetSubtype="0" fill="hold" grpId="0" nodeType="afterEffect">
                                  <p:stCondLst>
                                    <p:cond delay="2000"/>
                                  </p:stCondLst>
                                  <p:childTnLst>
                                    <p:set>
                                      <p:cBhvr>
                                        <p:cTn id="71" dur="1" fill="hold">
                                          <p:stCondLst>
                                            <p:cond delay="0"/>
                                          </p:stCondLst>
                                        </p:cTn>
                                        <p:tgtEl>
                                          <p:spTgt spid="12"/>
                                        </p:tgtEl>
                                        <p:attrNameLst>
                                          <p:attrName>style.visibility</p:attrName>
                                        </p:attrNameLst>
                                      </p:cBhvr>
                                      <p:to>
                                        <p:strVal val="visible"/>
                                      </p:to>
                                    </p:set>
                                    <p:anim calcmode="lin" valueType="num">
                                      <p:cBhvr>
                                        <p:cTn id="72" dur="1000" fill="hold"/>
                                        <p:tgtEl>
                                          <p:spTgt spid="12"/>
                                        </p:tgtEl>
                                        <p:attrNameLst>
                                          <p:attrName>ppt_w</p:attrName>
                                        </p:attrNameLst>
                                      </p:cBhvr>
                                      <p:tavLst>
                                        <p:tav tm="0">
                                          <p:val>
                                            <p:fltVal val="0"/>
                                          </p:val>
                                        </p:tav>
                                        <p:tav tm="100000">
                                          <p:val>
                                            <p:strVal val="#ppt_w"/>
                                          </p:val>
                                        </p:tav>
                                      </p:tavLst>
                                    </p:anim>
                                    <p:anim calcmode="lin" valueType="num">
                                      <p:cBhvr>
                                        <p:cTn id="73" dur="1000" fill="hold"/>
                                        <p:tgtEl>
                                          <p:spTgt spid="12"/>
                                        </p:tgtEl>
                                        <p:attrNameLst>
                                          <p:attrName>ppt_h</p:attrName>
                                        </p:attrNameLst>
                                      </p:cBhvr>
                                      <p:tavLst>
                                        <p:tav tm="0">
                                          <p:val>
                                            <p:fltVal val="0"/>
                                          </p:val>
                                        </p:tav>
                                        <p:tav tm="100000">
                                          <p:val>
                                            <p:strVal val="#ppt_h"/>
                                          </p:val>
                                        </p:tav>
                                      </p:tavLst>
                                    </p:anim>
                                    <p:anim calcmode="lin" valueType="num">
                                      <p:cBhvr>
                                        <p:cTn id="74" dur="1000" fill="hold"/>
                                        <p:tgtEl>
                                          <p:spTgt spid="12"/>
                                        </p:tgtEl>
                                        <p:attrNameLst>
                                          <p:attrName>style.rotation</p:attrName>
                                        </p:attrNameLst>
                                      </p:cBhvr>
                                      <p:tavLst>
                                        <p:tav tm="0">
                                          <p:val>
                                            <p:fltVal val="90"/>
                                          </p:val>
                                        </p:tav>
                                        <p:tav tm="100000">
                                          <p:val>
                                            <p:fltVal val="0"/>
                                          </p:val>
                                        </p:tav>
                                      </p:tavLst>
                                    </p:anim>
                                    <p:animEffect transition="in" filter="fade">
                                      <p:cBhvr>
                                        <p:cTn id="75" dur="1000"/>
                                        <p:tgtEl>
                                          <p:spTgt spid="12"/>
                                        </p:tgtEl>
                                      </p:cBhvr>
                                    </p:animEffect>
                                  </p:childTnLst>
                                </p:cTn>
                              </p:par>
                            </p:childTnLst>
                          </p:cTn>
                        </p:par>
                        <p:par>
                          <p:cTn id="76" fill="hold">
                            <p:stCondLst>
                              <p:cond delay="35750"/>
                            </p:stCondLst>
                            <p:childTnLst>
                              <p:par>
                                <p:cTn id="77" presetID="53" presetClass="entr" presetSubtype="16" fill="hold" grpId="0" nodeType="afterEffect">
                                  <p:stCondLst>
                                    <p:cond delay="1500"/>
                                  </p:stCondLst>
                                  <p:childTnLst>
                                    <p:set>
                                      <p:cBhvr>
                                        <p:cTn id="78" dur="1" fill="hold">
                                          <p:stCondLst>
                                            <p:cond delay="0"/>
                                          </p:stCondLst>
                                        </p:cTn>
                                        <p:tgtEl>
                                          <p:spTgt spid="13"/>
                                        </p:tgtEl>
                                        <p:attrNameLst>
                                          <p:attrName>style.visibility</p:attrName>
                                        </p:attrNameLst>
                                      </p:cBhvr>
                                      <p:to>
                                        <p:strVal val="visible"/>
                                      </p:to>
                                    </p:set>
                                    <p:anim calcmode="lin" valueType="num">
                                      <p:cBhvr>
                                        <p:cTn id="79" dur="500" fill="hold"/>
                                        <p:tgtEl>
                                          <p:spTgt spid="13"/>
                                        </p:tgtEl>
                                        <p:attrNameLst>
                                          <p:attrName>ppt_w</p:attrName>
                                        </p:attrNameLst>
                                      </p:cBhvr>
                                      <p:tavLst>
                                        <p:tav tm="0">
                                          <p:val>
                                            <p:fltVal val="0"/>
                                          </p:val>
                                        </p:tav>
                                        <p:tav tm="100000">
                                          <p:val>
                                            <p:strVal val="#ppt_w"/>
                                          </p:val>
                                        </p:tav>
                                      </p:tavLst>
                                    </p:anim>
                                    <p:anim calcmode="lin" valueType="num">
                                      <p:cBhvr>
                                        <p:cTn id="80" dur="500" fill="hold"/>
                                        <p:tgtEl>
                                          <p:spTgt spid="13"/>
                                        </p:tgtEl>
                                        <p:attrNameLst>
                                          <p:attrName>ppt_h</p:attrName>
                                        </p:attrNameLst>
                                      </p:cBhvr>
                                      <p:tavLst>
                                        <p:tav tm="0">
                                          <p:val>
                                            <p:fltVal val="0"/>
                                          </p:val>
                                        </p:tav>
                                        <p:tav tm="100000">
                                          <p:val>
                                            <p:strVal val="#ppt_h"/>
                                          </p:val>
                                        </p:tav>
                                      </p:tavLst>
                                    </p:anim>
                                    <p:animEffect transition="in" filter="fade">
                                      <p:cBhvr>
                                        <p:cTn id="81" dur="500"/>
                                        <p:tgtEl>
                                          <p:spTgt spid="13"/>
                                        </p:tgtEl>
                                      </p:cBhvr>
                                    </p:animEffect>
                                  </p:childTnLst>
                                </p:cTn>
                              </p:par>
                            </p:childTnLst>
                          </p:cTn>
                        </p:par>
                        <p:par>
                          <p:cTn id="82" fill="hold">
                            <p:stCondLst>
                              <p:cond delay="37750"/>
                            </p:stCondLst>
                            <p:childTnLst>
                              <p:par>
                                <p:cTn id="83" presetID="53" presetClass="entr" presetSubtype="16" fill="hold" grpId="0" nodeType="afterEffect">
                                  <p:stCondLst>
                                    <p:cond delay="2250"/>
                                  </p:stCondLst>
                                  <p:childTnLst>
                                    <p:set>
                                      <p:cBhvr>
                                        <p:cTn id="84" dur="1" fill="hold">
                                          <p:stCondLst>
                                            <p:cond delay="0"/>
                                          </p:stCondLst>
                                        </p:cTn>
                                        <p:tgtEl>
                                          <p:spTgt spid="14"/>
                                        </p:tgtEl>
                                        <p:attrNameLst>
                                          <p:attrName>style.visibility</p:attrName>
                                        </p:attrNameLst>
                                      </p:cBhvr>
                                      <p:to>
                                        <p:strVal val="visible"/>
                                      </p:to>
                                    </p:set>
                                    <p:anim calcmode="lin" valueType="num">
                                      <p:cBhvr>
                                        <p:cTn id="85" dur="500" fill="hold"/>
                                        <p:tgtEl>
                                          <p:spTgt spid="14"/>
                                        </p:tgtEl>
                                        <p:attrNameLst>
                                          <p:attrName>ppt_w</p:attrName>
                                        </p:attrNameLst>
                                      </p:cBhvr>
                                      <p:tavLst>
                                        <p:tav tm="0">
                                          <p:val>
                                            <p:fltVal val="0"/>
                                          </p:val>
                                        </p:tav>
                                        <p:tav tm="100000">
                                          <p:val>
                                            <p:strVal val="#ppt_w"/>
                                          </p:val>
                                        </p:tav>
                                      </p:tavLst>
                                    </p:anim>
                                    <p:anim calcmode="lin" valueType="num">
                                      <p:cBhvr>
                                        <p:cTn id="86" dur="500" fill="hold"/>
                                        <p:tgtEl>
                                          <p:spTgt spid="14"/>
                                        </p:tgtEl>
                                        <p:attrNameLst>
                                          <p:attrName>ppt_h</p:attrName>
                                        </p:attrNameLst>
                                      </p:cBhvr>
                                      <p:tavLst>
                                        <p:tav tm="0">
                                          <p:val>
                                            <p:fltVal val="0"/>
                                          </p:val>
                                        </p:tav>
                                        <p:tav tm="100000">
                                          <p:val>
                                            <p:strVal val="#ppt_h"/>
                                          </p:val>
                                        </p:tav>
                                      </p:tavLst>
                                    </p:anim>
                                    <p:animEffect transition="in" filter="fade">
                                      <p:cBhvr>
                                        <p:cTn id="8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p:bldP spid="6" grpId="0" animBg="1"/>
      <p:bldP spid="7" grpId="0" animBg="1"/>
      <p:bldP spid="8" grpId="0"/>
      <p:bldP spid="9" grpId="0" animBg="1"/>
      <p:bldP spid="10" grpId="0" animBg="1"/>
      <p:bldP spid="11" grpId="0" animBg="1"/>
      <p:bldP spid="12" grpId="0"/>
      <p:bldP spid="13" grpId="0" animBg="1"/>
      <p:bldP spid="14" grpId="0" animBg="1"/>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217891" y="332509"/>
            <a:ext cx="2429164" cy="369332"/>
          </a:xfrm>
          <a:prstGeom prst="rect">
            <a:avLst/>
          </a:prstGeom>
          <a:noFill/>
        </p:spPr>
        <p:txBody>
          <a:bodyPr wrap="square" rtlCol="1">
            <a:spAutoFit/>
          </a:bodyPr>
          <a:lstStyle/>
          <a:p>
            <a:r>
              <a:rPr lang="he-IL" dirty="0" smtClean="0"/>
              <a:t>דין המקדיש שדה אחוזה</a:t>
            </a:r>
            <a:endParaRPr lang="he-IL" dirty="0"/>
          </a:p>
        </p:txBody>
      </p:sp>
      <p:sp>
        <p:nvSpPr>
          <p:cNvPr id="3" name="מלבן 2"/>
          <p:cNvSpPr/>
          <p:nvPr/>
        </p:nvSpPr>
        <p:spPr>
          <a:xfrm>
            <a:off x="1773383" y="818916"/>
            <a:ext cx="9947564" cy="369332"/>
          </a:xfrm>
          <a:prstGeom prst="rect">
            <a:avLst/>
          </a:prstGeom>
          <a:solidFill>
            <a:schemeClr val="accent6">
              <a:lumMod val="20000"/>
              <a:lumOff val="80000"/>
            </a:schemeClr>
          </a:solidFill>
          <a:scene3d>
            <a:camera prst="orthographicFront"/>
            <a:lightRig rig="threePt" dir="t"/>
          </a:scene3d>
          <a:sp3d>
            <a:bevelT prst="slope"/>
          </a:sp3d>
        </p:spPr>
        <p:txBody>
          <a:bodyPr wrap="square">
            <a:spAutoFit/>
          </a:bodyPr>
          <a:lstStyle/>
          <a:p>
            <a:r>
              <a:rPr lang="he-IL" dirty="0"/>
              <a:t>(</a:t>
            </a:r>
            <a:r>
              <a:rPr lang="he-IL" dirty="0" err="1"/>
              <a:t>טז</a:t>
            </a:r>
            <a:r>
              <a:rPr lang="he-IL" dirty="0"/>
              <a:t>) וְאִ֣ם׀ </a:t>
            </a:r>
            <a:r>
              <a:rPr lang="he-IL" b="1" dirty="0"/>
              <a:t>מִשְּׂדֵ֣ה אֲחֻזָּת֗וֹ יַקְדִּ֥ישׁ </a:t>
            </a:r>
            <a:r>
              <a:rPr lang="he-IL" dirty="0"/>
              <a:t>אִישׁ֙ לַֽה֔' וְהָיָ֥ה </a:t>
            </a:r>
            <a:r>
              <a:rPr lang="he-IL" b="1" dirty="0"/>
              <a:t>עֶרְכְּךָ֖ לְפִ֣י זַרְע֑וֹ </a:t>
            </a:r>
            <a:r>
              <a:rPr lang="he-IL" dirty="0"/>
              <a:t>זֶ֚רַע חֹ֣מֶר שְׂעֹרִ֔ים </a:t>
            </a:r>
            <a:r>
              <a:rPr lang="he-IL" dirty="0" err="1"/>
              <a:t>בַּחֲמִשִּׁ֖ים</a:t>
            </a:r>
            <a:r>
              <a:rPr lang="he-IL" dirty="0"/>
              <a:t> שֶׁ֥קֶל כָּֽסֶף</a:t>
            </a:r>
            <a:r>
              <a:rPr lang="he-IL" dirty="0" smtClean="0"/>
              <a:t>:</a:t>
            </a:r>
            <a:endParaRPr lang="he-IL" dirty="0"/>
          </a:p>
        </p:txBody>
      </p:sp>
      <p:sp>
        <p:nvSpPr>
          <p:cNvPr id="4" name="מלבן 3"/>
          <p:cNvSpPr/>
          <p:nvPr/>
        </p:nvSpPr>
        <p:spPr>
          <a:xfrm>
            <a:off x="5080002" y="2864966"/>
            <a:ext cx="6640945" cy="369332"/>
          </a:xfrm>
          <a:prstGeom prst="rect">
            <a:avLst/>
          </a:prstGeom>
          <a:solidFill>
            <a:schemeClr val="accent6">
              <a:lumMod val="20000"/>
              <a:lumOff val="80000"/>
            </a:schemeClr>
          </a:solidFill>
          <a:scene3d>
            <a:camera prst="orthographicFront"/>
            <a:lightRig rig="threePt" dir="t"/>
          </a:scene3d>
          <a:sp3d>
            <a:bevelT prst="slope"/>
          </a:sp3d>
        </p:spPr>
        <p:txBody>
          <a:bodyPr wrap="square">
            <a:spAutoFit/>
          </a:bodyPr>
          <a:lstStyle/>
          <a:p>
            <a:r>
              <a:rPr lang="he-IL" dirty="0"/>
              <a:t>(</a:t>
            </a:r>
            <a:r>
              <a:rPr lang="he-IL" dirty="0" err="1"/>
              <a:t>כא</a:t>
            </a:r>
            <a:r>
              <a:rPr lang="he-IL" dirty="0"/>
              <a:t>) וְהָיָ֨ה הַשָּׂדֶ֜ה </a:t>
            </a:r>
            <a:r>
              <a:rPr lang="he-IL" b="1" dirty="0"/>
              <a:t>בְּצֵאת֣וֹ </a:t>
            </a:r>
            <a:r>
              <a:rPr lang="he-IL" b="1" dirty="0" err="1"/>
              <a:t>בַיֹּבֵ֗ל</a:t>
            </a:r>
            <a:r>
              <a:rPr lang="he-IL" b="1" dirty="0"/>
              <a:t> קֹ֛דֶשׁ לַֽה֖' כִּשְׂדֵ֣ה הַחֵ֑רֶם </a:t>
            </a:r>
            <a:r>
              <a:rPr lang="he-IL" dirty="0"/>
              <a:t>לַכֹּהֵ֖ן תִּהְיֶ֥ה אֲחֻזָּתֽוֹ:</a:t>
            </a:r>
          </a:p>
        </p:txBody>
      </p:sp>
      <p:sp>
        <p:nvSpPr>
          <p:cNvPr id="5" name="מלבן 4"/>
          <p:cNvSpPr/>
          <p:nvPr/>
        </p:nvSpPr>
        <p:spPr>
          <a:xfrm>
            <a:off x="4608947" y="2437418"/>
            <a:ext cx="7112000" cy="369332"/>
          </a:xfrm>
          <a:prstGeom prst="rect">
            <a:avLst/>
          </a:prstGeom>
          <a:solidFill>
            <a:schemeClr val="accent6">
              <a:lumMod val="20000"/>
              <a:lumOff val="80000"/>
            </a:schemeClr>
          </a:solidFill>
          <a:scene3d>
            <a:camera prst="orthographicFront"/>
            <a:lightRig rig="threePt" dir="t"/>
          </a:scene3d>
          <a:sp3d>
            <a:bevelT prst="slope"/>
          </a:sp3d>
        </p:spPr>
        <p:txBody>
          <a:bodyPr wrap="square">
            <a:spAutoFit/>
          </a:bodyPr>
          <a:lstStyle/>
          <a:p>
            <a:r>
              <a:rPr lang="he-IL" dirty="0"/>
              <a:t>(כ) </a:t>
            </a:r>
            <a:r>
              <a:rPr lang="he-IL" b="1" dirty="0" err="1"/>
              <a:t>וְאִם־לֹ֤א</a:t>
            </a:r>
            <a:r>
              <a:rPr lang="he-IL" b="1" dirty="0"/>
              <a:t> יִגְאַל֙ </a:t>
            </a:r>
            <a:r>
              <a:rPr lang="he-IL" b="1" dirty="0" err="1"/>
              <a:t>אֶת־הַשָּׂדֶ֔ה</a:t>
            </a:r>
            <a:r>
              <a:rPr lang="he-IL" b="1" dirty="0"/>
              <a:t> </a:t>
            </a:r>
            <a:r>
              <a:rPr lang="he-IL" b="1" dirty="0" err="1"/>
              <a:t>וְאִם־מָכַ֥ר</a:t>
            </a:r>
            <a:r>
              <a:rPr lang="he-IL" b="1" dirty="0"/>
              <a:t> </a:t>
            </a:r>
            <a:r>
              <a:rPr lang="he-IL" b="1" dirty="0" err="1"/>
              <a:t>אֶת־הַשָּׂדֶ֖ה</a:t>
            </a:r>
            <a:r>
              <a:rPr lang="he-IL" b="1" dirty="0"/>
              <a:t> </a:t>
            </a:r>
            <a:r>
              <a:rPr lang="he-IL" dirty="0"/>
              <a:t>לְאִ֣ישׁ אַחֵ֑ר </a:t>
            </a:r>
            <a:r>
              <a:rPr lang="he-IL" b="1" dirty="0"/>
              <a:t>לֹ֥א יִגָּאֵ֖ל עֽוֹד:</a:t>
            </a:r>
          </a:p>
        </p:txBody>
      </p:sp>
      <p:sp>
        <p:nvSpPr>
          <p:cNvPr id="6" name="מלבן 5"/>
          <p:cNvSpPr/>
          <p:nvPr/>
        </p:nvSpPr>
        <p:spPr>
          <a:xfrm>
            <a:off x="4197929" y="2009870"/>
            <a:ext cx="7523018" cy="369332"/>
          </a:xfrm>
          <a:prstGeom prst="rect">
            <a:avLst/>
          </a:prstGeom>
          <a:solidFill>
            <a:schemeClr val="accent6">
              <a:lumMod val="20000"/>
              <a:lumOff val="80000"/>
            </a:schemeClr>
          </a:solidFill>
          <a:scene3d>
            <a:camera prst="orthographicFront"/>
            <a:lightRig rig="threePt" dir="t"/>
          </a:scene3d>
          <a:sp3d>
            <a:bevelT prst="slope"/>
          </a:sp3d>
        </p:spPr>
        <p:txBody>
          <a:bodyPr wrap="square">
            <a:spAutoFit/>
          </a:bodyPr>
          <a:lstStyle/>
          <a:p>
            <a:r>
              <a:rPr lang="he-IL" dirty="0"/>
              <a:t>(</a:t>
            </a:r>
            <a:r>
              <a:rPr lang="he-IL" dirty="0" err="1"/>
              <a:t>יט</a:t>
            </a:r>
            <a:r>
              <a:rPr lang="he-IL" dirty="0"/>
              <a:t>) </a:t>
            </a:r>
            <a:r>
              <a:rPr lang="he-IL" b="1" dirty="0" err="1"/>
              <a:t>וְאִם־גָּאֹ֤ל</a:t>
            </a:r>
            <a:r>
              <a:rPr lang="he-IL" b="1" dirty="0"/>
              <a:t> יִגְאַל֙ </a:t>
            </a:r>
            <a:r>
              <a:rPr lang="he-IL" b="1" dirty="0" err="1"/>
              <a:t>אֶת־הַשָּׂדֶ֔ה</a:t>
            </a:r>
            <a:r>
              <a:rPr lang="he-IL" b="1" dirty="0"/>
              <a:t> </a:t>
            </a:r>
            <a:r>
              <a:rPr lang="he-IL" dirty="0"/>
              <a:t>הַמַּקְדִּ֖ישׁ אֹת֑וֹ </a:t>
            </a:r>
            <a:r>
              <a:rPr lang="he-IL" b="1" dirty="0"/>
              <a:t>וְ֠יָסַף חֲמִשִׁ֧ית </a:t>
            </a:r>
            <a:r>
              <a:rPr lang="he-IL" dirty="0" err="1"/>
              <a:t>כֶּֽסֶף־עֶרְכְּך</a:t>
            </a:r>
            <a:r>
              <a:rPr lang="he-IL" dirty="0"/>
              <a:t>ָ֛ עָלָ֖יו וְקָ֥ם לֽוֹ:</a:t>
            </a:r>
          </a:p>
        </p:txBody>
      </p:sp>
      <p:sp>
        <p:nvSpPr>
          <p:cNvPr id="7" name="מלבן 6"/>
          <p:cNvSpPr/>
          <p:nvPr/>
        </p:nvSpPr>
        <p:spPr>
          <a:xfrm>
            <a:off x="1496292" y="1582322"/>
            <a:ext cx="10224656" cy="369332"/>
          </a:xfrm>
          <a:prstGeom prst="rect">
            <a:avLst/>
          </a:prstGeom>
          <a:solidFill>
            <a:schemeClr val="accent6">
              <a:lumMod val="20000"/>
              <a:lumOff val="80000"/>
            </a:schemeClr>
          </a:solidFill>
          <a:scene3d>
            <a:camera prst="orthographicFront"/>
            <a:lightRig rig="threePt" dir="t"/>
          </a:scene3d>
          <a:sp3d>
            <a:bevelT prst="slope"/>
          </a:sp3d>
        </p:spPr>
        <p:txBody>
          <a:bodyPr wrap="square">
            <a:spAutoFit/>
          </a:bodyPr>
          <a:lstStyle/>
          <a:p>
            <a:r>
              <a:rPr lang="he-IL" dirty="0"/>
              <a:t>(</a:t>
            </a:r>
            <a:r>
              <a:rPr lang="he-IL" dirty="0" err="1"/>
              <a:t>יח</a:t>
            </a:r>
            <a:r>
              <a:rPr lang="he-IL" dirty="0"/>
              <a:t>) </a:t>
            </a:r>
            <a:r>
              <a:rPr lang="he-IL" b="1" dirty="0" err="1"/>
              <a:t>וְאִם־אַחַ֣ר</a:t>
            </a:r>
            <a:r>
              <a:rPr lang="he-IL" b="1" dirty="0"/>
              <a:t> </a:t>
            </a:r>
            <a:r>
              <a:rPr lang="he-IL" b="1" dirty="0" err="1"/>
              <a:t>הַיֹּבֵל</a:t>
            </a:r>
            <a:r>
              <a:rPr lang="he-IL" b="1" dirty="0"/>
              <a:t>֘ יַקְדִּ֣ישׁ </a:t>
            </a:r>
            <a:r>
              <a:rPr lang="he-IL" dirty="0"/>
              <a:t>שָׂדֵהוּ֒ </a:t>
            </a:r>
            <a:r>
              <a:rPr lang="he-IL" b="1" dirty="0" err="1"/>
              <a:t>וְחִשַּׁב־ל֨ו</a:t>
            </a:r>
            <a:r>
              <a:rPr lang="he-IL" b="1" dirty="0"/>
              <a:t>ֹ הַכֹּהֵ֜ן </a:t>
            </a:r>
            <a:r>
              <a:rPr lang="he-IL" dirty="0" err="1"/>
              <a:t>אֶת־הַכֶּ֗סֶף</a:t>
            </a:r>
            <a:r>
              <a:rPr lang="he-IL" dirty="0"/>
              <a:t> </a:t>
            </a:r>
            <a:r>
              <a:rPr lang="he-IL" b="1" dirty="0"/>
              <a:t>עַל־פִּ֤י הַשָּׁנִים֙ הַנּ֣וֹתָרֹ֔ת עַ֖ד שְׁנַ֣ת </a:t>
            </a:r>
            <a:r>
              <a:rPr lang="he-IL" b="1" dirty="0" err="1"/>
              <a:t>הַיֹּבֵ֑</a:t>
            </a:r>
            <a:r>
              <a:rPr lang="he-IL" dirty="0" err="1"/>
              <a:t>ל</a:t>
            </a:r>
            <a:r>
              <a:rPr lang="he-IL" dirty="0"/>
              <a:t> וְנִגְרַ֖ע מֵֽעֶרְכֶּֽךָ:</a:t>
            </a:r>
          </a:p>
        </p:txBody>
      </p:sp>
      <p:sp>
        <p:nvSpPr>
          <p:cNvPr id="8" name="מלבן 7"/>
          <p:cNvSpPr/>
          <p:nvPr/>
        </p:nvSpPr>
        <p:spPr>
          <a:xfrm>
            <a:off x="7354046" y="1142081"/>
            <a:ext cx="4366901" cy="369332"/>
          </a:xfrm>
          <a:prstGeom prst="rect">
            <a:avLst/>
          </a:prstGeom>
          <a:solidFill>
            <a:schemeClr val="accent6">
              <a:lumMod val="20000"/>
              <a:lumOff val="80000"/>
            </a:schemeClr>
          </a:solidFill>
          <a:scene3d>
            <a:camera prst="orthographicFront"/>
            <a:lightRig rig="threePt" dir="t"/>
          </a:scene3d>
          <a:sp3d>
            <a:bevelT prst="slope"/>
          </a:sp3d>
        </p:spPr>
        <p:txBody>
          <a:bodyPr wrap="none">
            <a:spAutoFit/>
          </a:bodyPr>
          <a:lstStyle/>
          <a:p>
            <a:r>
              <a:rPr lang="he-IL" dirty="0"/>
              <a:t>(</a:t>
            </a:r>
            <a:r>
              <a:rPr lang="he-IL" dirty="0" err="1"/>
              <a:t>יז</a:t>
            </a:r>
            <a:r>
              <a:rPr lang="he-IL" dirty="0"/>
              <a:t>) </a:t>
            </a:r>
            <a:r>
              <a:rPr lang="he-IL" b="1" dirty="0" err="1"/>
              <a:t>אִם־מִשְּׁנַ֥ת</a:t>
            </a:r>
            <a:r>
              <a:rPr lang="he-IL" b="1" dirty="0"/>
              <a:t> </a:t>
            </a:r>
            <a:r>
              <a:rPr lang="he-IL" b="1" dirty="0" err="1"/>
              <a:t>הַיֹּבֵ֖ל</a:t>
            </a:r>
            <a:r>
              <a:rPr lang="he-IL" b="1" dirty="0"/>
              <a:t> יַקְדִּ֣ישׁ </a:t>
            </a:r>
            <a:r>
              <a:rPr lang="he-IL" dirty="0"/>
              <a:t>שָׂדֵ֑הוּ </a:t>
            </a:r>
            <a:r>
              <a:rPr lang="he-IL" b="1" dirty="0"/>
              <a:t>כְּעֶרְכְּךָ֖ יָקֽוּם</a:t>
            </a:r>
            <a:r>
              <a:rPr lang="he-IL" dirty="0"/>
              <a:t>:</a:t>
            </a:r>
          </a:p>
        </p:txBody>
      </p:sp>
      <p:sp>
        <p:nvSpPr>
          <p:cNvPr id="9" name="TextBox 8"/>
          <p:cNvSpPr txBox="1"/>
          <p:nvPr/>
        </p:nvSpPr>
        <p:spPr>
          <a:xfrm>
            <a:off x="9347199" y="3463636"/>
            <a:ext cx="2466109" cy="369332"/>
          </a:xfrm>
          <a:prstGeom prst="rect">
            <a:avLst/>
          </a:prstGeom>
          <a:noFill/>
        </p:spPr>
        <p:txBody>
          <a:bodyPr wrap="square" rtlCol="1">
            <a:spAutoFit/>
          </a:bodyPr>
          <a:lstStyle/>
          <a:p>
            <a:r>
              <a:rPr lang="he-IL" dirty="0" smtClean="0"/>
              <a:t>דין המ</a:t>
            </a:r>
            <a:r>
              <a:rPr lang="he-IL" dirty="0"/>
              <a:t>ק</a:t>
            </a:r>
            <a:r>
              <a:rPr lang="he-IL" dirty="0" smtClean="0"/>
              <a:t>דיש שדה מקנה</a:t>
            </a:r>
            <a:endParaRPr lang="he-IL" dirty="0"/>
          </a:p>
        </p:txBody>
      </p:sp>
      <p:sp>
        <p:nvSpPr>
          <p:cNvPr id="10" name="מלבן 9"/>
          <p:cNvSpPr/>
          <p:nvPr/>
        </p:nvSpPr>
        <p:spPr>
          <a:xfrm>
            <a:off x="6197599" y="3927976"/>
            <a:ext cx="5615709" cy="369332"/>
          </a:xfrm>
          <a:prstGeom prst="rect">
            <a:avLst/>
          </a:prstGeom>
          <a:solidFill>
            <a:schemeClr val="accent6">
              <a:lumMod val="20000"/>
              <a:lumOff val="80000"/>
            </a:schemeClr>
          </a:solidFill>
          <a:scene3d>
            <a:camera prst="orthographicFront"/>
            <a:lightRig rig="threePt" dir="t"/>
          </a:scene3d>
          <a:sp3d>
            <a:bevelT prst="slope"/>
          </a:sp3d>
        </p:spPr>
        <p:txBody>
          <a:bodyPr wrap="square">
            <a:spAutoFit/>
          </a:bodyPr>
          <a:lstStyle/>
          <a:p>
            <a:r>
              <a:rPr lang="he-IL" dirty="0"/>
              <a:t>(</a:t>
            </a:r>
            <a:r>
              <a:rPr lang="he-IL" dirty="0" err="1"/>
              <a:t>כב</a:t>
            </a:r>
            <a:r>
              <a:rPr lang="he-IL" dirty="0"/>
              <a:t>) וְאִם֙ </a:t>
            </a:r>
            <a:r>
              <a:rPr lang="he-IL" dirty="0" err="1"/>
              <a:t>אֶת־שְׂדֵ֣ה</a:t>
            </a:r>
            <a:r>
              <a:rPr lang="he-IL" dirty="0"/>
              <a:t> </a:t>
            </a:r>
            <a:r>
              <a:rPr lang="he-IL" dirty="0" err="1"/>
              <a:t>מִקְנָת֔ו</a:t>
            </a:r>
            <a:r>
              <a:rPr lang="he-IL" dirty="0"/>
              <a:t>ֹ אֲשֶׁ֕ר לֹ֖א מִשְּׂדֵ֣ה אֲחֻזָּת֑וֹ יַקְדִּ֖ישׁ לַֽהֽ</a:t>
            </a:r>
            <a:r>
              <a:rPr lang="he-IL" dirty="0" smtClean="0"/>
              <a:t>':</a:t>
            </a:r>
            <a:endParaRPr lang="he-IL" dirty="0"/>
          </a:p>
        </p:txBody>
      </p:sp>
      <p:sp>
        <p:nvSpPr>
          <p:cNvPr id="11" name="מלבן 10"/>
          <p:cNvSpPr/>
          <p:nvPr/>
        </p:nvSpPr>
        <p:spPr>
          <a:xfrm>
            <a:off x="5329382" y="4806320"/>
            <a:ext cx="6495067" cy="369332"/>
          </a:xfrm>
          <a:prstGeom prst="rect">
            <a:avLst/>
          </a:prstGeom>
          <a:solidFill>
            <a:schemeClr val="accent6">
              <a:lumMod val="20000"/>
              <a:lumOff val="80000"/>
            </a:schemeClr>
          </a:solidFill>
          <a:scene3d>
            <a:camera prst="orthographicFront"/>
            <a:lightRig rig="threePt" dir="t"/>
          </a:scene3d>
          <a:sp3d>
            <a:bevelT prst="slope"/>
          </a:sp3d>
        </p:spPr>
        <p:txBody>
          <a:bodyPr wrap="square">
            <a:spAutoFit/>
          </a:bodyPr>
          <a:lstStyle/>
          <a:p>
            <a:r>
              <a:rPr lang="he-IL" dirty="0"/>
              <a:t>(כד) בִּשְׁנַ֤ת הַיּוֹבֵל֙ יָשׁ֣וּב הַשָּׂדֶ֔ה לַאֲשֶׁ֥ר קָנָ֖הוּ מֵאִתּ֑וֹ </a:t>
            </a:r>
            <a:r>
              <a:rPr lang="he-IL" dirty="0" err="1"/>
              <a:t>לַאֲשֶׁר־ל֖ו</a:t>
            </a:r>
            <a:r>
              <a:rPr lang="he-IL" dirty="0"/>
              <a:t>ֹ אֲחֻזַּ֥ת הָאָֽרֶץ:</a:t>
            </a:r>
          </a:p>
        </p:txBody>
      </p:sp>
      <p:sp>
        <p:nvSpPr>
          <p:cNvPr id="12" name="מלבן 11"/>
          <p:cNvSpPr/>
          <p:nvPr/>
        </p:nvSpPr>
        <p:spPr>
          <a:xfrm>
            <a:off x="3657600" y="4366157"/>
            <a:ext cx="8146472" cy="369332"/>
          </a:xfrm>
          <a:prstGeom prst="rect">
            <a:avLst/>
          </a:prstGeom>
          <a:solidFill>
            <a:schemeClr val="accent6">
              <a:lumMod val="20000"/>
              <a:lumOff val="80000"/>
            </a:schemeClr>
          </a:solidFill>
          <a:scene3d>
            <a:camera prst="orthographicFront"/>
            <a:lightRig rig="threePt" dir="t"/>
          </a:scene3d>
          <a:sp3d>
            <a:bevelT prst="slope"/>
          </a:sp3d>
        </p:spPr>
        <p:txBody>
          <a:bodyPr wrap="square">
            <a:spAutoFit/>
          </a:bodyPr>
          <a:lstStyle/>
          <a:p>
            <a:r>
              <a:rPr lang="he-IL" dirty="0"/>
              <a:t>(</a:t>
            </a:r>
            <a:r>
              <a:rPr lang="he-IL" dirty="0" err="1"/>
              <a:t>כג</a:t>
            </a:r>
            <a:r>
              <a:rPr lang="he-IL" dirty="0"/>
              <a:t>) </a:t>
            </a:r>
            <a:r>
              <a:rPr lang="he-IL" dirty="0" err="1"/>
              <a:t>וְחִשַּׁב־ל֣ו</a:t>
            </a:r>
            <a:r>
              <a:rPr lang="he-IL" dirty="0"/>
              <a:t>ֹ הַכֹּהֵ֗ן אֵ֚ת מִכְסַ֣ת </a:t>
            </a:r>
            <a:r>
              <a:rPr lang="he-IL" dirty="0" err="1"/>
              <a:t>הָֽעֶרְכְּך</a:t>
            </a:r>
            <a:r>
              <a:rPr lang="he-IL" dirty="0"/>
              <a:t>ָ֔ עַ֖ד שְׁנַ֣ת </a:t>
            </a:r>
            <a:r>
              <a:rPr lang="he-IL" dirty="0" err="1"/>
              <a:t>הַיֹּבֵ֑ל</a:t>
            </a:r>
            <a:r>
              <a:rPr lang="he-IL" dirty="0"/>
              <a:t> וְנָתַ֤ן </a:t>
            </a:r>
            <a:r>
              <a:rPr lang="he-IL" dirty="0" err="1"/>
              <a:t>אֶת־הָעֶרְכְּך</a:t>
            </a:r>
            <a:r>
              <a:rPr lang="he-IL" dirty="0"/>
              <a:t>ָ֙ בַּיּ֣וֹם הַה֔וּא קֹ֖דֶשׁ לַהֽ':</a:t>
            </a:r>
          </a:p>
        </p:txBody>
      </p:sp>
      <p:sp>
        <p:nvSpPr>
          <p:cNvPr id="13" name="TextBox 12"/>
          <p:cNvSpPr txBox="1"/>
          <p:nvPr/>
        </p:nvSpPr>
        <p:spPr>
          <a:xfrm>
            <a:off x="6594764" y="5384800"/>
            <a:ext cx="2336800" cy="369332"/>
          </a:xfrm>
          <a:prstGeom prst="rect">
            <a:avLst/>
          </a:prstGeom>
          <a:noFill/>
        </p:spPr>
        <p:txBody>
          <a:bodyPr wrap="square" rtlCol="1">
            <a:spAutoFit/>
          </a:bodyPr>
          <a:lstStyle/>
          <a:p>
            <a:r>
              <a:rPr lang="he-IL" dirty="0" smtClean="0"/>
              <a:t>צורת התשלום </a:t>
            </a:r>
            <a:r>
              <a:rPr lang="he-IL" dirty="0" err="1" smtClean="0"/>
              <a:t>בערכין</a:t>
            </a:r>
            <a:endParaRPr lang="he-IL" dirty="0"/>
          </a:p>
        </p:txBody>
      </p:sp>
      <p:sp>
        <p:nvSpPr>
          <p:cNvPr id="14" name="מלבן 13"/>
          <p:cNvSpPr/>
          <p:nvPr/>
        </p:nvSpPr>
        <p:spPr>
          <a:xfrm>
            <a:off x="4382575" y="5914931"/>
            <a:ext cx="5604419" cy="369332"/>
          </a:xfrm>
          <a:prstGeom prst="rect">
            <a:avLst/>
          </a:prstGeom>
          <a:solidFill>
            <a:schemeClr val="accent6">
              <a:lumMod val="20000"/>
              <a:lumOff val="80000"/>
            </a:schemeClr>
          </a:solidFill>
          <a:scene3d>
            <a:camera prst="orthographicFront"/>
            <a:lightRig rig="threePt" dir="t"/>
          </a:scene3d>
          <a:sp3d>
            <a:bevelT prst="slope"/>
          </a:sp3d>
        </p:spPr>
        <p:txBody>
          <a:bodyPr wrap="none">
            <a:spAutoFit/>
          </a:bodyPr>
          <a:lstStyle/>
          <a:p>
            <a:r>
              <a:rPr lang="he-IL" dirty="0"/>
              <a:t>(כה) </a:t>
            </a:r>
            <a:r>
              <a:rPr lang="he-IL" dirty="0" err="1"/>
              <a:t>ו</a:t>
            </a:r>
            <a:r>
              <a:rPr lang="he-IL" b="1" dirty="0" err="1"/>
              <a:t>ְכָל־עֶרְכְּך</a:t>
            </a:r>
            <a:r>
              <a:rPr lang="he-IL" b="1" dirty="0"/>
              <a:t>ָ֔</a:t>
            </a:r>
            <a:r>
              <a:rPr lang="he-IL" dirty="0"/>
              <a:t> יִהְיֶ֖ה </a:t>
            </a:r>
            <a:r>
              <a:rPr lang="he-IL" b="1" dirty="0"/>
              <a:t>בְּשֶׁ֣קֶל הַקֹּ֑דֶשׁ </a:t>
            </a:r>
            <a:r>
              <a:rPr lang="he-IL" dirty="0"/>
              <a:t>עֶשְׂרִ֥ים גֵּרָ֖ה יִהְיֶ֥ה הַשָּֽׁקֶל: ס</a:t>
            </a:r>
          </a:p>
        </p:txBody>
      </p:sp>
      <p:sp>
        <p:nvSpPr>
          <p:cNvPr id="15" name="הסבר אליפטי 14"/>
          <p:cNvSpPr/>
          <p:nvPr/>
        </p:nvSpPr>
        <p:spPr>
          <a:xfrm>
            <a:off x="1847273" y="4608945"/>
            <a:ext cx="2535302" cy="1505528"/>
          </a:xfrm>
          <a:prstGeom prst="wedgeEllipseCallout">
            <a:avLst>
              <a:gd name="adj1" fmla="val 206132"/>
              <a:gd name="adj2" fmla="val 37960"/>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solidFill>
                  <a:srgbClr val="FF0000"/>
                </a:solidFill>
              </a:rPr>
              <a:t>כל הערכים שאתה מעריך, לא יהיו פחותים משקל</a:t>
            </a:r>
            <a:endParaRPr lang="he-IL" dirty="0">
              <a:solidFill>
                <a:srgbClr val="FF0000"/>
              </a:solidFill>
            </a:endParaRPr>
          </a:p>
        </p:txBody>
      </p:sp>
    </p:spTree>
    <p:extLst>
      <p:ext uri="{BB962C8B-B14F-4D97-AF65-F5344CB8AC3E}">
        <p14:creationId xmlns:p14="http://schemas.microsoft.com/office/powerpoint/2010/main" val="2899148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25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250"/>
                            </p:stCondLst>
                            <p:childTnLst>
                              <p:par>
                                <p:cTn id="12" presetID="2" presetClass="entr" presetSubtype="2" fill="hold" grpId="0" nodeType="afterEffect">
                                  <p:stCondLst>
                                    <p:cond delay="100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1+#ppt_w/2"/>
                                          </p:val>
                                        </p:tav>
                                        <p:tav tm="100000">
                                          <p:val>
                                            <p:strVal val="#ppt_x"/>
                                          </p:val>
                                        </p:tav>
                                      </p:tavLst>
                                    </p:anim>
                                    <p:anim calcmode="lin" valueType="num">
                                      <p:cBhvr additive="base">
                                        <p:cTn id="15" dur="500" fill="hold"/>
                                        <p:tgtEl>
                                          <p:spTgt spid="3"/>
                                        </p:tgtEl>
                                        <p:attrNameLst>
                                          <p:attrName>ppt_y</p:attrName>
                                        </p:attrNameLst>
                                      </p:cBhvr>
                                      <p:tavLst>
                                        <p:tav tm="0">
                                          <p:val>
                                            <p:strVal val="#ppt_y"/>
                                          </p:val>
                                        </p:tav>
                                        <p:tav tm="100000">
                                          <p:val>
                                            <p:strVal val="#ppt_y"/>
                                          </p:val>
                                        </p:tav>
                                      </p:tavLst>
                                    </p:anim>
                                  </p:childTnLst>
                                </p:cTn>
                              </p:par>
                              <p:par>
                                <p:cTn id="16" presetID="2" presetClass="entr" presetSubtype="2" fill="hold" grpId="0" nodeType="withEffect">
                                  <p:stCondLst>
                                    <p:cond delay="100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1+#ppt_w/2"/>
                                          </p:val>
                                        </p:tav>
                                        <p:tav tm="100000">
                                          <p:val>
                                            <p:strVal val="#ppt_x"/>
                                          </p:val>
                                        </p:tav>
                                      </p:tavLst>
                                    </p:anim>
                                    <p:anim calcmode="lin" valueType="num">
                                      <p:cBhvr additive="base">
                                        <p:cTn id="19" dur="500" fill="hold"/>
                                        <p:tgtEl>
                                          <p:spTgt spid="4"/>
                                        </p:tgtEl>
                                        <p:attrNameLst>
                                          <p:attrName>ppt_y</p:attrName>
                                        </p:attrNameLst>
                                      </p:cBhvr>
                                      <p:tavLst>
                                        <p:tav tm="0">
                                          <p:val>
                                            <p:strVal val="#ppt_y"/>
                                          </p:val>
                                        </p:tav>
                                        <p:tav tm="100000">
                                          <p:val>
                                            <p:strVal val="#ppt_y"/>
                                          </p:val>
                                        </p:tav>
                                      </p:tavLst>
                                    </p:anim>
                                  </p:childTnLst>
                                </p:cTn>
                              </p:par>
                              <p:par>
                                <p:cTn id="20" presetID="2" presetClass="entr" presetSubtype="2" fill="hold" grpId="0" nodeType="withEffect">
                                  <p:stCondLst>
                                    <p:cond delay="1000"/>
                                  </p:stCondLst>
                                  <p:childTnLst>
                                    <p:set>
                                      <p:cBhvr>
                                        <p:cTn id="21" dur="1" fill="hold">
                                          <p:stCondLst>
                                            <p:cond delay="0"/>
                                          </p:stCondLst>
                                        </p:cTn>
                                        <p:tgtEl>
                                          <p:spTgt spid="5"/>
                                        </p:tgtEl>
                                        <p:attrNameLst>
                                          <p:attrName>style.visibility</p:attrName>
                                        </p:attrNameLst>
                                      </p:cBhvr>
                                      <p:to>
                                        <p:strVal val="visible"/>
                                      </p:to>
                                    </p:set>
                                    <p:anim calcmode="lin" valueType="num">
                                      <p:cBhvr additive="base">
                                        <p:cTn id="22" dur="500" fill="hold"/>
                                        <p:tgtEl>
                                          <p:spTgt spid="5"/>
                                        </p:tgtEl>
                                        <p:attrNameLst>
                                          <p:attrName>ppt_x</p:attrName>
                                        </p:attrNameLst>
                                      </p:cBhvr>
                                      <p:tavLst>
                                        <p:tav tm="0">
                                          <p:val>
                                            <p:strVal val="1+#ppt_w/2"/>
                                          </p:val>
                                        </p:tav>
                                        <p:tav tm="100000">
                                          <p:val>
                                            <p:strVal val="#ppt_x"/>
                                          </p:val>
                                        </p:tav>
                                      </p:tavLst>
                                    </p:anim>
                                    <p:anim calcmode="lin" valueType="num">
                                      <p:cBhvr additive="base">
                                        <p:cTn id="23" dur="500" fill="hold"/>
                                        <p:tgtEl>
                                          <p:spTgt spid="5"/>
                                        </p:tgtEl>
                                        <p:attrNameLst>
                                          <p:attrName>ppt_y</p:attrName>
                                        </p:attrNameLst>
                                      </p:cBhvr>
                                      <p:tavLst>
                                        <p:tav tm="0">
                                          <p:val>
                                            <p:strVal val="#ppt_y"/>
                                          </p:val>
                                        </p:tav>
                                        <p:tav tm="100000">
                                          <p:val>
                                            <p:strVal val="#ppt_y"/>
                                          </p:val>
                                        </p:tav>
                                      </p:tavLst>
                                    </p:anim>
                                  </p:childTnLst>
                                </p:cTn>
                              </p:par>
                              <p:par>
                                <p:cTn id="24" presetID="2" presetClass="entr" presetSubtype="2" fill="hold" grpId="0" nodeType="withEffect">
                                  <p:stCondLst>
                                    <p:cond delay="1000"/>
                                  </p:stCondLst>
                                  <p:childTnLst>
                                    <p:set>
                                      <p:cBhvr>
                                        <p:cTn id="25" dur="1" fill="hold">
                                          <p:stCondLst>
                                            <p:cond delay="0"/>
                                          </p:stCondLst>
                                        </p:cTn>
                                        <p:tgtEl>
                                          <p:spTgt spid="6"/>
                                        </p:tgtEl>
                                        <p:attrNameLst>
                                          <p:attrName>style.visibility</p:attrName>
                                        </p:attrNameLst>
                                      </p:cBhvr>
                                      <p:to>
                                        <p:strVal val="visible"/>
                                      </p:to>
                                    </p:set>
                                    <p:anim calcmode="lin" valueType="num">
                                      <p:cBhvr additive="base">
                                        <p:cTn id="26" dur="500" fill="hold"/>
                                        <p:tgtEl>
                                          <p:spTgt spid="6"/>
                                        </p:tgtEl>
                                        <p:attrNameLst>
                                          <p:attrName>ppt_x</p:attrName>
                                        </p:attrNameLst>
                                      </p:cBhvr>
                                      <p:tavLst>
                                        <p:tav tm="0">
                                          <p:val>
                                            <p:strVal val="1+#ppt_w/2"/>
                                          </p:val>
                                        </p:tav>
                                        <p:tav tm="100000">
                                          <p:val>
                                            <p:strVal val="#ppt_x"/>
                                          </p:val>
                                        </p:tav>
                                      </p:tavLst>
                                    </p:anim>
                                    <p:anim calcmode="lin" valueType="num">
                                      <p:cBhvr additive="base">
                                        <p:cTn id="27" dur="500" fill="hold"/>
                                        <p:tgtEl>
                                          <p:spTgt spid="6"/>
                                        </p:tgtEl>
                                        <p:attrNameLst>
                                          <p:attrName>ppt_y</p:attrName>
                                        </p:attrNameLst>
                                      </p:cBhvr>
                                      <p:tavLst>
                                        <p:tav tm="0">
                                          <p:val>
                                            <p:strVal val="#ppt_y"/>
                                          </p:val>
                                        </p:tav>
                                        <p:tav tm="100000">
                                          <p:val>
                                            <p:strVal val="#ppt_y"/>
                                          </p:val>
                                        </p:tav>
                                      </p:tavLst>
                                    </p:anim>
                                  </p:childTnLst>
                                </p:cTn>
                              </p:par>
                              <p:par>
                                <p:cTn id="28" presetID="2" presetClass="entr" presetSubtype="2" fill="hold" grpId="0" nodeType="withEffect">
                                  <p:stCondLst>
                                    <p:cond delay="1000"/>
                                  </p:stCondLst>
                                  <p:childTnLst>
                                    <p:set>
                                      <p:cBhvr>
                                        <p:cTn id="29" dur="1" fill="hold">
                                          <p:stCondLst>
                                            <p:cond delay="0"/>
                                          </p:stCondLst>
                                        </p:cTn>
                                        <p:tgtEl>
                                          <p:spTgt spid="7"/>
                                        </p:tgtEl>
                                        <p:attrNameLst>
                                          <p:attrName>style.visibility</p:attrName>
                                        </p:attrNameLst>
                                      </p:cBhvr>
                                      <p:to>
                                        <p:strVal val="visible"/>
                                      </p:to>
                                    </p:set>
                                    <p:anim calcmode="lin" valueType="num">
                                      <p:cBhvr additive="base">
                                        <p:cTn id="30" dur="500" fill="hold"/>
                                        <p:tgtEl>
                                          <p:spTgt spid="7"/>
                                        </p:tgtEl>
                                        <p:attrNameLst>
                                          <p:attrName>ppt_x</p:attrName>
                                        </p:attrNameLst>
                                      </p:cBhvr>
                                      <p:tavLst>
                                        <p:tav tm="0">
                                          <p:val>
                                            <p:strVal val="1+#ppt_w/2"/>
                                          </p:val>
                                        </p:tav>
                                        <p:tav tm="100000">
                                          <p:val>
                                            <p:strVal val="#ppt_x"/>
                                          </p:val>
                                        </p:tav>
                                      </p:tavLst>
                                    </p:anim>
                                    <p:anim calcmode="lin" valueType="num">
                                      <p:cBhvr additive="base">
                                        <p:cTn id="31" dur="500" fill="hold"/>
                                        <p:tgtEl>
                                          <p:spTgt spid="7"/>
                                        </p:tgtEl>
                                        <p:attrNameLst>
                                          <p:attrName>ppt_y</p:attrName>
                                        </p:attrNameLst>
                                      </p:cBhvr>
                                      <p:tavLst>
                                        <p:tav tm="0">
                                          <p:val>
                                            <p:strVal val="#ppt_y"/>
                                          </p:val>
                                        </p:tav>
                                        <p:tav tm="100000">
                                          <p:val>
                                            <p:strVal val="#ppt_y"/>
                                          </p:val>
                                        </p:tav>
                                      </p:tavLst>
                                    </p:anim>
                                  </p:childTnLst>
                                </p:cTn>
                              </p:par>
                              <p:par>
                                <p:cTn id="32" presetID="2" presetClass="entr" presetSubtype="2" fill="hold" grpId="0" nodeType="withEffect">
                                  <p:stCondLst>
                                    <p:cond delay="1000"/>
                                  </p:stCondLst>
                                  <p:childTnLst>
                                    <p:set>
                                      <p:cBhvr>
                                        <p:cTn id="33" dur="1" fill="hold">
                                          <p:stCondLst>
                                            <p:cond delay="0"/>
                                          </p:stCondLst>
                                        </p:cTn>
                                        <p:tgtEl>
                                          <p:spTgt spid="8"/>
                                        </p:tgtEl>
                                        <p:attrNameLst>
                                          <p:attrName>style.visibility</p:attrName>
                                        </p:attrNameLst>
                                      </p:cBhvr>
                                      <p:to>
                                        <p:strVal val="visible"/>
                                      </p:to>
                                    </p:set>
                                    <p:anim calcmode="lin" valueType="num">
                                      <p:cBhvr additive="base">
                                        <p:cTn id="34" dur="500" fill="hold"/>
                                        <p:tgtEl>
                                          <p:spTgt spid="8"/>
                                        </p:tgtEl>
                                        <p:attrNameLst>
                                          <p:attrName>ppt_x</p:attrName>
                                        </p:attrNameLst>
                                      </p:cBhvr>
                                      <p:tavLst>
                                        <p:tav tm="0">
                                          <p:val>
                                            <p:strVal val="1+#ppt_w/2"/>
                                          </p:val>
                                        </p:tav>
                                        <p:tav tm="100000">
                                          <p:val>
                                            <p:strVal val="#ppt_x"/>
                                          </p:val>
                                        </p:tav>
                                      </p:tavLst>
                                    </p:anim>
                                    <p:anim calcmode="lin" valueType="num">
                                      <p:cBhvr additive="base">
                                        <p:cTn id="35"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31" presetClass="entr" presetSubtype="0" fill="hold" grpId="0" nodeType="clickEffect">
                                  <p:stCondLst>
                                    <p:cond delay="0"/>
                                  </p:stCondLst>
                                  <p:childTnLst>
                                    <p:set>
                                      <p:cBhvr>
                                        <p:cTn id="39" dur="1" fill="hold">
                                          <p:stCondLst>
                                            <p:cond delay="0"/>
                                          </p:stCondLst>
                                        </p:cTn>
                                        <p:tgtEl>
                                          <p:spTgt spid="9"/>
                                        </p:tgtEl>
                                        <p:attrNameLst>
                                          <p:attrName>style.visibility</p:attrName>
                                        </p:attrNameLst>
                                      </p:cBhvr>
                                      <p:to>
                                        <p:strVal val="visible"/>
                                      </p:to>
                                    </p:set>
                                    <p:anim calcmode="lin" valueType="num">
                                      <p:cBhvr>
                                        <p:cTn id="40" dur="1000" fill="hold"/>
                                        <p:tgtEl>
                                          <p:spTgt spid="9"/>
                                        </p:tgtEl>
                                        <p:attrNameLst>
                                          <p:attrName>ppt_w</p:attrName>
                                        </p:attrNameLst>
                                      </p:cBhvr>
                                      <p:tavLst>
                                        <p:tav tm="0">
                                          <p:val>
                                            <p:fltVal val="0"/>
                                          </p:val>
                                        </p:tav>
                                        <p:tav tm="100000">
                                          <p:val>
                                            <p:strVal val="#ppt_w"/>
                                          </p:val>
                                        </p:tav>
                                      </p:tavLst>
                                    </p:anim>
                                    <p:anim calcmode="lin" valueType="num">
                                      <p:cBhvr>
                                        <p:cTn id="41" dur="1000" fill="hold"/>
                                        <p:tgtEl>
                                          <p:spTgt spid="9"/>
                                        </p:tgtEl>
                                        <p:attrNameLst>
                                          <p:attrName>ppt_h</p:attrName>
                                        </p:attrNameLst>
                                      </p:cBhvr>
                                      <p:tavLst>
                                        <p:tav tm="0">
                                          <p:val>
                                            <p:fltVal val="0"/>
                                          </p:val>
                                        </p:tav>
                                        <p:tav tm="100000">
                                          <p:val>
                                            <p:strVal val="#ppt_h"/>
                                          </p:val>
                                        </p:tav>
                                      </p:tavLst>
                                    </p:anim>
                                    <p:anim calcmode="lin" valueType="num">
                                      <p:cBhvr>
                                        <p:cTn id="42" dur="1000" fill="hold"/>
                                        <p:tgtEl>
                                          <p:spTgt spid="9"/>
                                        </p:tgtEl>
                                        <p:attrNameLst>
                                          <p:attrName>style.rotation</p:attrName>
                                        </p:attrNameLst>
                                      </p:cBhvr>
                                      <p:tavLst>
                                        <p:tav tm="0">
                                          <p:val>
                                            <p:fltVal val="90"/>
                                          </p:val>
                                        </p:tav>
                                        <p:tav tm="100000">
                                          <p:val>
                                            <p:fltVal val="0"/>
                                          </p:val>
                                        </p:tav>
                                      </p:tavLst>
                                    </p:anim>
                                    <p:animEffect transition="in" filter="fade">
                                      <p:cBhvr>
                                        <p:cTn id="43" dur="1000"/>
                                        <p:tgtEl>
                                          <p:spTgt spid="9"/>
                                        </p:tgtEl>
                                      </p:cBhvr>
                                    </p:animEffect>
                                  </p:childTnLst>
                                </p:cTn>
                              </p:par>
                            </p:childTnLst>
                          </p:cTn>
                        </p:par>
                        <p:par>
                          <p:cTn id="44" fill="hold">
                            <p:stCondLst>
                              <p:cond delay="1000"/>
                            </p:stCondLst>
                            <p:childTnLst>
                              <p:par>
                                <p:cTn id="45" presetID="2" presetClass="entr" presetSubtype="2" fill="hold" grpId="0" nodeType="afterEffect">
                                  <p:stCondLst>
                                    <p:cond delay="1000"/>
                                  </p:stCondLst>
                                  <p:childTnLst>
                                    <p:set>
                                      <p:cBhvr>
                                        <p:cTn id="46" dur="1" fill="hold">
                                          <p:stCondLst>
                                            <p:cond delay="0"/>
                                          </p:stCondLst>
                                        </p:cTn>
                                        <p:tgtEl>
                                          <p:spTgt spid="10"/>
                                        </p:tgtEl>
                                        <p:attrNameLst>
                                          <p:attrName>style.visibility</p:attrName>
                                        </p:attrNameLst>
                                      </p:cBhvr>
                                      <p:to>
                                        <p:strVal val="visible"/>
                                      </p:to>
                                    </p:set>
                                    <p:anim calcmode="lin" valueType="num">
                                      <p:cBhvr additive="base">
                                        <p:cTn id="47" dur="500" fill="hold"/>
                                        <p:tgtEl>
                                          <p:spTgt spid="10"/>
                                        </p:tgtEl>
                                        <p:attrNameLst>
                                          <p:attrName>ppt_x</p:attrName>
                                        </p:attrNameLst>
                                      </p:cBhvr>
                                      <p:tavLst>
                                        <p:tav tm="0">
                                          <p:val>
                                            <p:strVal val="1+#ppt_w/2"/>
                                          </p:val>
                                        </p:tav>
                                        <p:tav tm="100000">
                                          <p:val>
                                            <p:strVal val="#ppt_x"/>
                                          </p:val>
                                        </p:tav>
                                      </p:tavLst>
                                    </p:anim>
                                    <p:anim calcmode="lin" valueType="num">
                                      <p:cBhvr additive="base">
                                        <p:cTn id="48" dur="500" fill="hold"/>
                                        <p:tgtEl>
                                          <p:spTgt spid="10"/>
                                        </p:tgtEl>
                                        <p:attrNameLst>
                                          <p:attrName>ppt_y</p:attrName>
                                        </p:attrNameLst>
                                      </p:cBhvr>
                                      <p:tavLst>
                                        <p:tav tm="0">
                                          <p:val>
                                            <p:strVal val="#ppt_y"/>
                                          </p:val>
                                        </p:tav>
                                        <p:tav tm="100000">
                                          <p:val>
                                            <p:strVal val="#ppt_y"/>
                                          </p:val>
                                        </p:tav>
                                      </p:tavLst>
                                    </p:anim>
                                  </p:childTnLst>
                                </p:cTn>
                              </p:par>
                            </p:childTnLst>
                          </p:cTn>
                        </p:par>
                        <p:par>
                          <p:cTn id="49" fill="hold">
                            <p:stCondLst>
                              <p:cond delay="2500"/>
                            </p:stCondLst>
                            <p:childTnLst>
                              <p:par>
                                <p:cTn id="50" presetID="2" presetClass="entr" presetSubtype="2" fill="hold" grpId="0" nodeType="afterEffect">
                                  <p:stCondLst>
                                    <p:cond delay="0"/>
                                  </p:stCondLst>
                                  <p:childTnLst>
                                    <p:set>
                                      <p:cBhvr>
                                        <p:cTn id="51" dur="1" fill="hold">
                                          <p:stCondLst>
                                            <p:cond delay="0"/>
                                          </p:stCondLst>
                                        </p:cTn>
                                        <p:tgtEl>
                                          <p:spTgt spid="12"/>
                                        </p:tgtEl>
                                        <p:attrNameLst>
                                          <p:attrName>style.visibility</p:attrName>
                                        </p:attrNameLst>
                                      </p:cBhvr>
                                      <p:to>
                                        <p:strVal val="visible"/>
                                      </p:to>
                                    </p:set>
                                    <p:anim calcmode="lin" valueType="num">
                                      <p:cBhvr additive="base">
                                        <p:cTn id="52" dur="500" fill="hold"/>
                                        <p:tgtEl>
                                          <p:spTgt spid="12"/>
                                        </p:tgtEl>
                                        <p:attrNameLst>
                                          <p:attrName>ppt_x</p:attrName>
                                        </p:attrNameLst>
                                      </p:cBhvr>
                                      <p:tavLst>
                                        <p:tav tm="0">
                                          <p:val>
                                            <p:strVal val="1+#ppt_w/2"/>
                                          </p:val>
                                        </p:tav>
                                        <p:tav tm="100000">
                                          <p:val>
                                            <p:strVal val="#ppt_x"/>
                                          </p:val>
                                        </p:tav>
                                      </p:tavLst>
                                    </p:anim>
                                    <p:anim calcmode="lin" valueType="num">
                                      <p:cBhvr additive="base">
                                        <p:cTn id="53" dur="500" fill="hold"/>
                                        <p:tgtEl>
                                          <p:spTgt spid="12"/>
                                        </p:tgtEl>
                                        <p:attrNameLst>
                                          <p:attrName>ppt_y</p:attrName>
                                        </p:attrNameLst>
                                      </p:cBhvr>
                                      <p:tavLst>
                                        <p:tav tm="0">
                                          <p:val>
                                            <p:strVal val="#ppt_y"/>
                                          </p:val>
                                        </p:tav>
                                        <p:tav tm="100000">
                                          <p:val>
                                            <p:strVal val="#ppt_y"/>
                                          </p:val>
                                        </p:tav>
                                      </p:tavLst>
                                    </p:anim>
                                  </p:childTnLst>
                                </p:cTn>
                              </p:par>
                            </p:childTnLst>
                          </p:cTn>
                        </p:par>
                        <p:par>
                          <p:cTn id="54" fill="hold">
                            <p:stCondLst>
                              <p:cond delay="3000"/>
                            </p:stCondLst>
                            <p:childTnLst>
                              <p:par>
                                <p:cTn id="55" presetID="2" presetClass="entr" presetSubtype="2" fill="hold" grpId="0" nodeType="afterEffect">
                                  <p:stCondLst>
                                    <p:cond delay="1000"/>
                                  </p:stCondLst>
                                  <p:childTnLst>
                                    <p:set>
                                      <p:cBhvr>
                                        <p:cTn id="56" dur="1" fill="hold">
                                          <p:stCondLst>
                                            <p:cond delay="0"/>
                                          </p:stCondLst>
                                        </p:cTn>
                                        <p:tgtEl>
                                          <p:spTgt spid="11"/>
                                        </p:tgtEl>
                                        <p:attrNameLst>
                                          <p:attrName>style.visibility</p:attrName>
                                        </p:attrNameLst>
                                      </p:cBhvr>
                                      <p:to>
                                        <p:strVal val="visible"/>
                                      </p:to>
                                    </p:set>
                                    <p:anim calcmode="lin" valueType="num">
                                      <p:cBhvr additive="base">
                                        <p:cTn id="57" dur="500" fill="hold"/>
                                        <p:tgtEl>
                                          <p:spTgt spid="11"/>
                                        </p:tgtEl>
                                        <p:attrNameLst>
                                          <p:attrName>ppt_x</p:attrName>
                                        </p:attrNameLst>
                                      </p:cBhvr>
                                      <p:tavLst>
                                        <p:tav tm="0">
                                          <p:val>
                                            <p:strVal val="1+#ppt_w/2"/>
                                          </p:val>
                                        </p:tav>
                                        <p:tav tm="100000">
                                          <p:val>
                                            <p:strVal val="#ppt_x"/>
                                          </p:val>
                                        </p:tav>
                                      </p:tavLst>
                                    </p:anim>
                                    <p:anim calcmode="lin" valueType="num">
                                      <p:cBhvr additive="base">
                                        <p:cTn id="58"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anim calcmode="lin" valueType="num">
                                      <p:cBhvr>
                                        <p:cTn id="63" dur="1000" fill="hold"/>
                                        <p:tgtEl>
                                          <p:spTgt spid="13"/>
                                        </p:tgtEl>
                                        <p:attrNameLst>
                                          <p:attrName>ppt_w</p:attrName>
                                        </p:attrNameLst>
                                      </p:cBhvr>
                                      <p:tavLst>
                                        <p:tav tm="0">
                                          <p:val>
                                            <p:fltVal val="0"/>
                                          </p:val>
                                        </p:tav>
                                        <p:tav tm="100000">
                                          <p:val>
                                            <p:strVal val="#ppt_w"/>
                                          </p:val>
                                        </p:tav>
                                      </p:tavLst>
                                    </p:anim>
                                    <p:anim calcmode="lin" valueType="num">
                                      <p:cBhvr>
                                        <p:cTn id="64" dur="1000" fill="hold"/>
                                        <p:tgtEl>
                                          <p:spTgt spid="13"/>
                                        </p:tgtEl>
                                        <p:attrNameLst>
                                          <p:attrName>ppt_h</p:attrName>
                                        </p:attrNameLst>
                                      </p:cBhvr>
                                      <p:tavLst>
                                        <p:tav tm="0">
                                          <p:val>
                                            <p:fltVal val="0"/>
                                          </p:val>
                                        </p:tav>
                                        <p:tav tm="100000">
                                          <p:val>
                                            <p:strVal val="#ppt_h"/>
                                          </p:val>
                                        </p:tav>
                                      </p:tavLst>
                                    </p:anim>
                                    <p:anim calcmode="lin" valueType="num">
                                      <p:cBhvr>
                                        <p:cTn id="65" dur="1000" fill="hold"/>
                                        <p:tgtEl>
                                          <p:spTgt spid="13"/>
                                        </p:tgtEl>
                                        <p:attrNameLst>
                                          <p:attrName>style.rotation</p:attrName>
                                        </p:attrNameLst>
                                      </p:cBhvr>
                                      <p:tavLst>
                                        <p:tav tm="0">
                                          <p:val>
                                            <p:fltVal val="90"/>
                                          </p:val>
                                        </p:tav>
                                        <p:tav tm="100000">
                                          <p:val>
                                            <p:fltVal val="0"/>
                                          </p:val>
                                        </p:tav>
                                      </p:tavLst>
                                    </p:anim>
                                    <p:animEffect transition="in" filter="fade">
                                      <p:cBhvr>
                                        <p:cTn id="66" dur="1000"/>
                                        <p:tgtEl>
                                          <p:spTgt spid="13"/>
                                        </p:tgtEl>
                                      </p:cBhvr>
                                    </p:animEffect>
                                  </p:childTnLst>
                                </p:cTn>
                              </p:par>
                            </p:childTnLst>
                          </p:cTn>
                        </p:par>
                        <p:par>
                          <p:cTn id="67" fill="hold">
                            <p:stCondLst>
                              <p:cond delay="1000"/>
                            </p:stCondLst>
                            <p:childTnLst>
                              <p:par>
                                <p:cTn id="68" presetID="2" presetClass="entr" presetSubtype="2" fill="hold" grpId="0" nodeType="afterEffect">
                                  <p:stCondLst>
                                    <p:cond delay="1000"/>
                                  </p:stCondLst>
                                  <p:childTnLst>
                                    <p:set>
                                      <p:cBhvr>
                                        <p:cTn id="69" dur="1" fill="hold">
                                          <p:stCondLst>
                                            <p:cond delay="0"/>
                                          </p:stCondLst>
                                        </p:cTn>
                                        <p:tgtEl>
                                          <p:spTgt spid="14"/>
                                        </p:tgtEl>
                                        <p:attrNameLst>
                                          <p:attrName>style.visibility</p:attrName>
                                        </p:attrNameLst>
                                      </p:cBhvr>
                                      <p:to>
                                        <p:strVal val="visible"/>
                                      </p:to>
                                    </p:set>
                                    <p:anim calcmode="lin" valueType="num">
                                      <p:cBhvr additive="base">
                                        <p:cTn id="70" dur="500" fill="hold"/>
                                        <p:tgtEl>
                                          <p:spTgt spid="14"/>
                                        </p:tgtEl>
                                        <p:attrNameLst>
                                          <p:attrName>ppt_x</p:attrName>
                                        </p:attrNameLst>
                                      </p:cBhvr>
                                      <p:tavLst>
                                        <p:tav tm="0">
                                          <p:val>
                                            <p:strVal val="1+#ppt_w/2"/>
                                          </p:val>
                                        </p:tav>
                                        <p:tav tm="100000">
                                          <p:val>
                                            <p:strVal val="#ppt_x"/>
                                          </p:val>
                                        </p:tav>
                                      </p:tavLst>
                                    </p:anim>
                                    <p:anim calcmode="lin" valueType="num">
                                      <p:cBhvr additive="base">
                                        <p:cTn id="71" dur="500" fill="hold"/>
                                        <p:tgtEl>
                                          <p:spTgt spid="14"/>
                                        </p:tgtEl>
                                        <p:attrNameLst>
                                          <p:attrName>ppt_y</p:attrName>
                                        </p:attrNameLst>
                                      </p:cBhvr>
                                      <p:tavLst>
                                        <p:tav tm="0">
                                          <p:val>
                                            <p:strVal val="#ppt_y"/>
                                          </p:val>
                                        </p:tav>
                                        <p:tav tm="100000">
                                          <p:val>
                                            <p:strVal val="#ppt_y"/>
                                          </p:val>
                                        </p:tav>
                                      </p:tavLst>
                                    </p:anim>
                                  </p:childTnLst>
                                </p:cTn>
                              </p:par>
                            </p:childTnLst>
                          </p:cTn>
                        </p:par>
                        <p:par>
                          <p:cTn id="72" fill="hold">
                            <p:stCondLst>
                              <p:cond delay="2500"/>
                            </p:stCondLst>
                            <p:childTnLst>
                              <p:par>
                                <p:cTn id="73" presetID="22" presetClass="entr" presetSubtype="8" fill="hold" grpId="0" nodeType="afterEffect">
                                  <p:stCondLst>
                                    <p:cond delay="2000"/>
                                  </p:stCondLst>
                                  <p:childTnLst>
                                    <p:set>
                                      <p:cBhvr>
                                        <p:cTn id="74" dur="1" fill="hold">
                                          <p:stCondLst>
                                            <p:cond delay="0"/>
                                          </p:stCondLst>
                                        </p:cTn>
                                        <p:tgtEl>
                                          <p:spTgt spid="15"/>
                                        </p:tgtEl>
                                        <p:attrNameLst>
                                          <p:attrName>style.visibility</p:attrName>
                                        </p:attrNameLst>
                                      </p:cBhvr>
                                      <p:to>
                                        <p:strVal val="visible"/>
                                      </p:to>
                                    </p:set>
                                    <p:animEffect transition="in" filter="wipe(left)">
                                      <p:cBhvr>
                                        <p:cTn id="75" dur="225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6" grpId="0" animBg="1"/>
      <p:bldP spid="7" grpId="0" animBg="1"/>
      <p:bldP spid="8" grpId="0" animBg="1"/>
      <p:bldP spid="9" grpId="0"/>
      <p:bldP spid="10" grpId="0" animBg="1"/>
      <p:bldP spid="11" grpId="0" animBg="1"/>
      <p:bldP spid="12" grpId="0" animBg="1"/>
      <p:bldP spid="13" grpId="0"/>
      <p:bldP spid="14" grpId="0" animBg="1"/>
      <p:bldP spid="1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635317" y="206981"/>
            <a:ext cx="2299855" cy="369332"/>
          </a:xfrm>
          <a:prstGeom prst="rect">
            <a:avLst/>
          </a:prstGeom>
          <a:noFill/>
        </p:spPr>
        <p:txBody>
          <a:bodyPr wrap="square" rtlCol="1">
            <a:spAutoFit/>
          </a:bodyPr>
          <a:lstStyle/>
          <a:p>
            <a:r>
              <a:rPr lang="he-IL" dirty="0" smtClean="0"/>
              <a:t>דין בכור  בהמה טהורה</a:t>
            </a:r>
            <a:endParaRPr lang="he-IL" dirty="0"/>
          </a:p>
        </p:txBody>
      </p:sp>
      <p:sp>
        <p:nvSpPr>
          <p:cNvPr id="3" name="מלבן 2"/>
          <p:cNvSpPr/>
          <p:nvPr/>
        </p:nvSpPr>
        <p:spPr>
          <a:xfrm>
            <a:off x="4257964" y="684166"/>
            <a:ext cx="7675418" cy="369332"/>
          </a:xfrm>
          <a:prstGeom prst="rect">
            <a:avLst/>
          </a:prstGeom>
          <a:solidFill>
            <a:schemeClr val="accent4">
              <a:lumMod val="20000"/>
              <a:lumOff val="80000"/>
            </a:schemeClr>
          </a:solidFill>
          <a:scene3d>
            <a:camera prst="orthographicFront"/>
            <a:lightRig rig="threePt" dir="t"/>
          </a:scene3d>
          <a:sp3d>
            <a:bevelT prst="slope"/>
          </a:sp3d>
        </p:spPr>
        <p:txBody>
          <a:bodyPr wrap="square">
            <a:spAutoFit/>
          </a:bodyPr>
          <a:lstStyle/>
          <a:p>
            <a:r>
              <a:rPr lang="he-IL" dirty="0"/>
              <a:t>(</a:t>
            </a:r>
            <a:r>
              <a:rPr lang="he-IL" dirty="0" err="1"/>
              <a:t>כו</a:t>
            </a:r>
            <a:r>
              <a:rPr lang="he-IL" dirty="0"/>
              <a:t>) </a:t>
            </a:r>
            <a:r>
              <a:rPr lang="he-IL" b="1" dirty="0" err="1"/>
              <a:t>אַךְ־בְּכ֞וֹר</a:t>
            </a:r>
            <a:r>
              <a:rPr lang="he-IL" b="1" dirty="0"/>
              <a:t> </a:t>
            </a:r>
            <a:r>
              <a:rPr lang="he-IL" b="1" dirty="0" err="1"/>
              <a:t>אֲשֶׁר־יְבֻכַּ֤ר</a:t>
            </a:r>
            <a:r>
              <a:rPr lang="he-IL" b="1" dirty="0"/>
              <a:t> לַֽה֙</a:t>
            </a:r>
            <a:r>
              <a:rPr lang="he-IL" dirty="0"/>
              <a:t>' בִּבְהֵמָ֔ה </a:t>
            </a:r>
            <a:r>
              <a:rPr lang="he-IL" dirty="0" err="1"/>
              <a:t>לֹֽא־יַקְדִּ֥יש</a:t>
            </a:r>
            <a:r>
              <a:rPr lang="he-IL" dirty="0"/>
              <a:t>ׁ אִ֖ישׁ אֹת֑וֹ </a:t>
            </a:r>
            <a:r>
              <a:rPr lang="he-IL" dirty="0" err="1"/>
              <a:t>אִם־שׁ֣וֹר</a:t>
            </a:r>
            <a:r>
              <a:rPr lang="he-IL" dirty="0"/>
              <a:t> </a:t>
            </a:r>
            <a:r>
              <a:rPr lang="he-IL" dirty="0" err="1"/>
              <a:t>אִם־שֶׂ֔ה</a:t>
            </a:r>
            <a:r>
              <a:rPr lang="he-IL" dirty="0"/>
              <a:t> </a:t>
            </a:r>
            <a:r>
              <a:rPr lang="he-IL" b="1" dirty="0"/>
              <a:t>לַֽה֖' הֽוּא</a:t>
            </a:r>
            <a:r>
              <a:rPr lang="he-IL" dirty="0"/>
              <a:t>:</a:t>
            </a:r>
          </a:p>
        </p:txBody>
      </p:sp>
      <p:sp>
        <p:nvSpPr>
          <p:cNvPr id="4" name="TextBox 3"/>
          <p:cNvSpPr txBox="1"/>
          <p:nvPr/>
        </p:nvSpPr>
        <p:spPr>
          <a:xfrm>
            <a:off x="7065818" y="1330377"/>
            <a:ext cx="4867564" cy="369332"/>
          </a:xfrm>
          <a:prstGeom prst="rect">
            <a:avLst/>
          </a:prstGeom>
          <a:noFill/>
        </p:spPr>
        <p:txBody>
          <a:bodyPr wrap="square" rtlCol="1">
            <a:spAutoFit/>
          </a:bodyPr>
          <a:lstStyle/>
          <a:p>
            <a:r>
              <a:rPr lang="he-IL" dirty="0" smtClean="0"/>
              <a:t>דין המקדיש בהמה שאינה ראויה למזבח לבדק הבית</a:t>
            </a:r>
            <a:endParaRPr lang="he-IL" dirty="0"/>
          </a:p>
        </p:txBody>
      </p:sp>
      <p:sp>
        <p:nvSpPr>
          <p:cNvPr id="5" name="מלבן 4"/>
          <p:cNvSpPr/>
          <p:nvPr/>
        </p:nvSpPr>
        <p:spPr>
          <a:xfrm>
            <a:off x="3620655" y="1819521"/>
            <a:ext cx="8312727" cy="369332"/>
          </a:xfrm>
          <a:prstGeom prst="rect">
            <a:avLst/>
          </a:prstGeom>
          <a:solidFill>
            <a:schemeClr val="accent4">
              <a:lumMod val="20000"/>
              <a:lumOff val="80000"/>
            </a:schemeClr>
          </a:solidFill>
          <a:scene3d>
            <a:camera prst="orthographicFront"/>
            <a:lightRig rig="threePt" dir="t"/>
          </a:scene3d>
          <a:sp3d>
            <a:bevelT prst="slope"/>
          </a:sp3d>
        </p:spPr>
        <p:txBody>
          <a:bodyPr wrap="square">
            <a:spAutoFit/>
          </a:bodyPr>
          <a:lstStyle/>
          <a:p>
            <a:r>
              <a:rPr lang="he-IL" dirty="0"/>
              <a:t>(</a:t>
            </a:r>
            <a:r>
              <a:rPr lang="he-IL" dirty="0" err="1"/>
              <a:t>כז</a:t>
            </a:r>
            <a:r>
              <a:rPr lang="he-IL" dirty="0"/>
              <a:t>) וְאִ֨ם </a:t>
            </a:r>
            <a:r>
              <a:rPr lang="he-IL" b="1" dirty="0"/>
              <a:t>בַּבְּהֵמָ֤ה הַטְּמֵאָה֙ </a:t>
            </a:r>
            <a:r>
              <a:rPr lang="he-IL" dirty="0"/>
              <a:t>וּפָדָ֣ה בְעֶרְכֶּ֔ךָ </a:t>
            </a:r>
            <a:r>
              <a:rPr lang="he-IL" b="1" dirty="0"/>
              <a:t>וְיָסַ֥ף </a:t>
            </a:r>
            <a:r>
              <a:rPr lang="he-IL" b="1" dirty="0" err="1"/>
              <a:t>חֲמִשִׁת֖ו</a:t>
            </a:r>
            <a:r>
              <a:rPr lang="he-IL" b="1" dirty="0"/>
              <a:t>ֹ </a:t>
            </a:r>
            <a:r>
              <a:rPr lang="he-IL" dirty="0"/>
              <a:t>עָלָ֑יו </a:t>
            </a:r>
            <a:r>
              <a:rPr lang="he-IL" b="1" dirty="0" err="1"/>
              <a:t>וְאִם־לֹ֥א</a:t>
            </a:r>
            <a:r>
              <a:rPr lang="he-IL" b="1" dirty="0"/>
              <a:t> יִגָּאֵ֖ל וְנִמְכַּ֥ר בְּעֶרְכֶּֽךָ</a:t>
            </a:r>
            <a:r>
              <a:rPr lang="he-IL" dirty="0"/>
              <a:t>: </a:t>
            </a:r>
          </a:p>
        </p:txBody>
      </p:sp>
      <p:sp>
        <p:nvSpPr>
          <p:cNvPr id="6" name="מלבן 5"/>
          <p:cNvSpPr/>
          <p:nvPr/>
        </p:nvSpPr>
        <p:spPr>
          <a:xfrm>
            <a:off x="314037" y="2847719"/>
            <a:ext cx="11637818" cy="369332"/>
          </a:xfrm>
          <a:prstGeom prst="rect">
            <a:avLst/>
          </a:prstGeom>
          <a:solidFill>
            <a:schemeClr val="accent4">
              <a:lumMod val="20000"/>
              <a:lumOff val="80000"/>
            </a:schemeClr>
          </a:solidFill>
          <a:scene3d>
            <a:camera prst="orthographicFront"/>
            <a:lightRig rig="threePt" dir="t"/>
          </a:scene3d>
          <a:sp3d>
            <a:bevelT prst="slope"/>
          </a:sp3d>
        </p:spPr>
        <p:txBody>
          <a:bodyPr wrap="square">
            <a:spAutoFit/>
          </a:bodyPr>
          <a:lstStyle/>
          <a:p>
            <a:r>
              <a:rPr lang="he-IL" dirty="0"/>
              <a:t>(</a:t>
            </a:r>
            <a:r>
              <a:rPr lang="he-IL" dirty="0" err="1"/>
              <a:t>כח</a:t>
            </a:r>
            <a:r>
              <a:rPr lang="he-IL" dirty="0"/>
              <a:t>) </a:t>
            </a:r>
            <a:r>
              <a:rPr lang="he-IL" dirty="0" err="1"/>
              <a:t>אַךְ־</a:t>
            </a:r>
            <a:r>
              <a:rPr lang="he-IL" b="1" dirty="0" err="1"/>
              <a:t>כָּל־חֵ֡רֶם</a:t>
            </a:r>
            <a:r>
              <a:rPr lang="he-IL" b="1" dirty="0"/>
              <a:t> </a:t>
            </a:r>
            <a:r>
              <a:rPr lang="he-IL" dirty="0"/>
              <a:t>אֲשֶׁ֣ר </a:t>
            </a:r>
            <a:r>
              <a:rPr lang="he-IL" dirty="0" err="1"/>
              <a:t>יַחֲרִם</a:t>
            </a:r>
            <a:r>
              <a:rPr lang="he-IL" dirty="0"/>
              <a:t>֩ אִ֨ישׁ לַֽה֜' </a:t>
            </a:r>
            <a:r>
              <a:rPr lang="he-IL" dirty="0" err="1"/>
              <a:t>מִכָּל־אֲשֶׁר־ל֗ו</a:t>
            </a:r>
            <a:r>
              <a:rPr lang="he-IL" dirty="0"/>
              <a:t>ֹ מֵאָדָ֤ם וּבְהֵמָה֙ וּמִשְּׂדֵ֣ה אֲחֻזָּת֔וֹ </a:t>
            </a:r>
            <a:r>
              <a:rPr lang="he-IL" b="1" dirty="0"/>
              <a:t>לֹ֥א </a:t>
            </a:r>
            <a:r>
              <a:rPr lang="he-IL" b="1" dirty="0" err="1"/>
              <a:t>יִמָּכֵ֖ר</a:t>
            </a:r>
            <a:r>
              <a:rPr lang="he-IL" b="1" dirty="0"/>
              <a:t> וְלֹ֣א יִגָּאֵ֑ל</a:t>
            </a:r>
            <a:r>
              <a:rPr lang="he-IL" dirty="0"/>
              <a:t> </a:t>
            </a:r>
            <a:r>
              <a:rPr lang="he-IL" dirty="0" err="1"/>
              <a:t>כָּל־חֵ֕רֶם</a:t>
            </a:r>
            <a:r>
              <a:rPr lang="he-IL" dirty="0"/>
              <a:t> </a:t>
            </a:r>
            <a:r>
              <a:rPr lang="he-IL" b="1" dirty="0" err="1"/>
              <a:t>קֹֽדֶשׁ־קָֽדָשִׁ֥ים</a:t>
            </a:r>
            <a:r>
              <a:rPr lang="he-IL" b="1" dirty="0"/>
              <a:t> ה֖וּא לַהֽ</a:t>
            </a:r>
            <a:r>
              <a:rPr lang="he-IL" b="1" dirty="0" smtClean="0"/>
              <a:t>':</a:t>
            </a:r>
            <a:endParaRPr lang="he-IL" b="1" dirty="0"/>
          </a:p>
        </p:txBody>
      </p:sp>
      <p:sp>
        <p:nvSpPr>
          <p:cNvPr id="7" name="TextBox 6"/>
          <p:cNvSpPr txBox="1"/>
          <p:nvPr/>
        </p:nvSpPr>
        <p:spPr>
          <a:xfrm>
            <a:off x="10723418" y="2359998"/>
            <a:ext cx="1209964" cy="369454"/>
          </a:xfrm>
          <a:prstGeom prst="rect">
            <a:avLst/>
          </a:prstGeom>
          <a:noFill/>
        </p:spPr>
        <p:txBody>
          <a:bodyPr wrap="square" rtlCol="1">
            <a:spAutoFit/>
          </a:bodyPr>
          <a:lstStyle/>
          <a:p>
            <a:r>
              <a:rPr lang="he-IL" dirty="0" smtClean="0"/>
              <a:t>דין חרם</a:t>
            </a:r>
            <a:endParaRPr lang="he-IL" dirty="0"/>
          </a:p>
        </p:txBody>
      </p:sp>
      <p:sp>
        <p:nvSpPr>
          <p:cNvPr id="8" name="מלבן 7"/>
          <p:cNvSpPr/>
          <p:nvPr/>
        </p:nvSpPr>
        <p:spPr>
          <a:xfrm>
            <a:off x="6863603" y="3336999"/>
            <a:ext cx="5088252" cy="369332"/>
          </a:xfrm>
          <a:prstGeom prst="rect">
            <a:avLst/>
          </a:prstGeom>
          <a:solidFill>
            <a:schemeClr val="accent4">
              <a:lumMod val="20000"/>
              <a:lumOff val="80000"/>
            </a:schemeClr>
          </a:solidFill>
          <a:scene3d>
            <a:camera prst="orthographicFront"/>
            <a:lightRig rig="threePt" dir="t"/>
          </a:scene3d>
          <a:sp3d>
            <a:bevelT prst="slope"/>
          </a:sp3d>
        </p:spPr>
        <p:txBody>
          <a:bodyPr wrap="none">
            <a:spAutoFit/>
          </a:bodyPr>
          <a:lstStyle/>
          <a:p>
            <a:r>
              <a:rPr lang="he-IL" dirty="0"/>
              <a:t>(</a:t>
            </a:r>
            <a:r>
              <a:rPr lang="he-IL" dirty="0" err="1"/>
              <a:t>כט</a:t>
            </a:r>
            <a:r>
              <a:rPr lang="he-IL" dirty="0"/>
              <a:t>)</a:t>
            </a:r>
            <a:r>
              <a:rPr lang="he-IL" b="1" dirty="0"/>
              <a:t> </a:t>
            </a:r>
            <a:r>
              <a:rPr lang="he-IL" b="1" dirty="0" err="1"/>
              <a:t>כָּל־חֵ֗רֶם</a:t>
            </a:r>
            <a:r>
              <a:rPr lang="he-IL" b="1" dirty="0"/>
              <a:t> </a:t>
            </a:r>
            <a:r>
              <a:rPr lang="he-IL" dirty="0"/>
              <a:t>אֲשֶׁ֧ר </a:t>
            </a:r>
            <a:r>
              <a:rPr lang="he-IL" dirty="0" err="1"/>
              <a:t>יָחֳרַ֛ם</a:t>
            </a:r>
            <a:r>
              <a:rPr lang="he-IL" dirty="0"/>
              <a:t> </a:t>
            </a:r>
            <a:r>
              <a:rPr lang="he-IL" dirty="0" err="1"/>
              <a:t>מִן־הָאָדָ֖ם</a:t>
            </a:r>
            <a:r>
              <a:rPr lang="he-IL" dirty="0"/>
              <a:t> </a:t>
            </a:r>
            <a:r>
              <a:rPr lang="he-IL" b="1" dirty="0"/>
              <a:t>לֹ֣א יִפָּדֶ֑ה מ֖וֹת יוּמָֽת:</a:t>
            </a:r>
          </a:p>
        </p:txBody>
      </p:sp>
      <p:sp>
        <p:nvSpPr>
          <p:cNvPr id="9" name="TextBox 8"/>
          <p:cNvSpPr txBox="1"/>
          <p:nvPr/>
        </p:nvSpPr>
        <p:spPr>
          <a:xfrm>
            <a:off x="10317018" y="3877401"/>
            <a:ext cx="1616364" cy="369332"/>
          </a:xfrm>
          <a:prstGeom prst="rect">
            <a:avLst/>
          </a:prstGeom>
          <a:noFill/>
        </p:spPr>
        <p:txBody>
          <a:bodyPr wrap="square" rtlCol="1">
            <a:spAutoFit/>
          </a:bodyPr>
          <a:lstStyle/>
          <a:p>
            <a:r>
              <a:rPr lang="he-IL" dirty="0" smtClean="0"/>
              <a:t>דין מעשר שני</a:t>
            </a:r>
            <a:endParaRPr lang="he-IL" dirty="0"/>
          </a:p>
        </p:txBody>
      </p:sp>
      <p:sp>
        <p:nvSpPr>
          <p:cNvPr id="10" name="מלבן 9"/>
          <p:cNvSpPr/>
          <p:nvPr/>
        </p:nvSpPr>
        <p:spPr>
          <a:xfrm>
            <a:off x="6259803" y="4327454"/>
            <a:ext cx="5756705" cy="369332"/>
          </a:xfrm>
          <a:prstGeom prst="rect">
            <a:avLst/>
          </a:prstGeom>
          <a:solidFill>
            <a:schemeClr val="accent4">
              <a:lumMod val="20000"/>
              <a:lumOff val="80000"/>
            </a:schemeClr>
          </a:solidFill>
        </p:spPr>
        <p:txBody>
          <a:bodyPr wrap="none">
            <a:spAutoFit/>
          </a:bodyPr>
          <a:lstStyle/>
          <a:p>
            <a:r>
              <a:rPr lang="he-IL" dirty="0"/>
              <a:t>(ל) </a:t>
            </a:r>
            <a:r>
              <a:rPr lang="he-IL" dirty="0" err="1"/>
              <a:t>וְכָל־</a:t>
            </a:r>
            <a:r>
              <a:rPr lang="he-IL" b="1" dirty="0" err="1"/>
              <a:t>מַעְשַׂ֨ר</a:t>
            </a:r>
            <a:r>
              <a:rPr lang="he-IL" b="1" dirty="0"/>
              <a:t> הָאָ֜רֶץ </a:t>
            </a:r>
            <a:r>
              <a:rPr lang="he-IL" dirty="0"/>
              <a:t>מִזֶּ֤רַע הָאָ֙רֶץ֙ מִפְּרִ֣י הָעֵ֔ץ </a:t>
            </a:r>
            <a:r>
              <a:rPr lang="he-IL" b="1" dirty="0"/>
              <a:t>לַה֖' ה֑וּא קֹ֖דֶשׁ לַֽהֽ</a:t>
            </a:r>
            <a:r>
              <a:rPr lang="he-IL" dirty="0"/>
              <a:t>':</a:t>
            </a:r>
          </a:p>
        </p:txBody>
      </p:sp>
      <p:sp>
        <p:nvSpPr>
          <p:cNvPr id="11" name="TextBox 10"/>
          <p:cNvSpPr txBox="1"/>
          <p:nvPr/>
        </p:nvSpPr>
        <p:spPr>
          <a:xfrm>
            <a:off x="10547927" y="4867856"/>
            <a:ext cx="1468581" cy="369332"/>
          </a:xfrm>
          <a:prstGeom prst="rect">
            <a:avLst/>
          </a:prstGeom>
          <a:noFill/>
        </p:spPr>
        <p:txBody>
          <a:bodyPr wrap="square" rtlCol="1">
            <a:spAutoFit/>
          </a:bodyPr>
          <a:lstStyle/>
          <a:p>
            <a:r>
              <a:rPr lang="he-IL" dirty="0" smtClean="0"/>
              <a:t>מעשר בהמה</a:t>
            </a:r>
            <a:endParaRPr lang="he-IL" dirty="0"/>
          </a:p>
        </p:txBody>
      </p:sp>
      <p:sp>
        <p:nvSpPr>
          <p:cNvPr id="12" name="מלבן 11"/>
          <p:cNvSpPr/>
          <p:nvPr/>
        </p:nvSpPr>
        <p:spPr>
          <a:xfrm>
            <a:off x="3292763" y="6136816"/>
            <a:ext cx="8848437" cy="369332"/>
          </a:xfrm>
          <a:prstGeom prst="rect">
            <a:avLst/>
          </a:prstGeom>
          <a:solidFill>
            <a:schemeClr val="accent4">
              <a:lumMod val="20000"/>
              <a:lumOff val="80000"/>
            </a:schemeClr>
          </a:solidFill>
          <a:scene3d>
            <a:camera prst="orthographicFront"/>
            <a:lightRig rig="threePt" dir="t"/>
          </a:scene3d>
          <a:sp3d>
            <a:bevelT prst="slope"/>
          </a:sp3d>
        </p:spPr>
        <p:txBody>
          <a:bodyPr wrap="square">
            <a:spAutoFit/>
          </a:bodyPr>
          <a:lstStyle/>
          <a:p>
            <a:r>
              <a:rPr lang="he-IL" dirty="0" smtClean="0"/>
              <a:t>(</a:t>
            </a:r>
            <a:r>
              <a:rPr lang="he-IL" dirty="0"/>
              <a:t>לג) לֹ֧א יְבַקֵּ֛ר </a:t>
            </a:r>
            <a:r>
              <a:rPr lang="he-IL" dirty="0" err="1"/>
              <a:t>בֵּֽין־ט֥וֹב</a:t>
            </a:r>
            <a:r>
              <a:rPr lang="he-IL" dirty="0"/>
              <a:t> לָרַ֖ע וְלֹ֣א יְמִירֶ֑נּוּ </a:t>
            </a:r>
            <a:r>
              <a:rPr lang="he-IL" dirty="0" err="1"/>
              <a:t>וְאִם־הָמֵ֣ר</a:t>
            </a:r>
            <a:r>
              <a:rPr lang="he-IL" dirty="0"/>
              <a:t> יְמִירֶ֔נּוּ </a:t>
            </a:r>
            <a:r>
              <a:rPr lang="he-IL" dirty="0" err="1"/>
              <a:t>וְהָֽיָה־ה֧וּא</a:t>
            </a:r>
            <a:r>
              <a:rPr lang="he-IL" dirty="0"/>
              <a:t> וּתְמוּרָת֛וֹ </a:t>
            </a:r>
            <a:r>
              <a:rPr lang="he-IL" dirty="0" err="1"/>
              <a:t>יִֽהְיֶה־קֹ֖דֶש</a:t>
            </a:r>
            <a:r>
              <a:rPr lang="he-IL" dirty="0"/>
              <a:t>ׁ לֹ֥א יִגָּאֵֽל:</a:t>
            </a:r>
          </a:p>
        </p:txBody>
      </p:sp>
      <p:sp>
        <p:nvSpPr>
          <p:cNvPr id="13" name="מלבן 12"/>
          <p:cNvSpPr/>
          <p:nvPr/>
        </p:nvSpPr>
        <p:spPr>
          <a:xfrm>
            <a:off x="7366525" y="5290122"/>
            <a:ext cx="4673074" cy="369332"/>
          </a:xfrm>
          <a:prstGeom prst="rect">
            <a:avLst/>
          </a:prstGeom>
          <a:solidFill>
            <a:schemeClr val="accent4">
              <a:lumMod val="20000"/>
              <a:lumOff val="80000"/>
            </a:schemeClr>
          </a:solidFill>
          <a:scene3d>
            <a:camera prst="orthographicFront"/>
            <a:lightRig rig="threePt" dir="t"/>
          </a:scene3d>
          <a:sp3d>
            <a:bevelT prst="slope"/>
          </a:sp3d>
        </p:spPr>
        <p:txBody>
          <a:bodyPr wrap="none">
            <a:spAutoFit/>
          </a:bodyPr>
          <a:lstStyle/>
          <a:p>
            <a:r>
              <a:rPr lang="he-IL" dirty="0" smtClean="0"/>
              <a:t>(לא</a:t>
            </a:r>
            <a:r>
              <a:rPr lang="he-IL" dirty="0"/>
              <a:t>) </a:t>
            </a:r>
            <a:r>
              <a:rPr lang="he-IL" dirty="0" err="1"/>
              <a:t>וְאִם־גָּאֹ֥ל</a:t>
            </a:r>
            <a:r>
              <a:rPr lang="he-IL" dirty="0"/>
              <a:t> יִגְאַ֛ל אִ֖ישׁ מִמַּֽעַשְׂר֑וֹ </a:t>
            </a:r>
            <a:r>
              <a:rPr lang="he-IL" dirty="0" err="1"/>
              <a:t>חֲמִשִׁית֖ו</a:t>
            </a:r>
            <a:r>
              <a:rPr lang="he-IL" dirty="0"/>
              <a:t>ֹ יֹסֵ֥ף עָלָֽיו:</a:t>
            </a:r>
          </a:p>
        </p:txBody>
      </p:sp>
      <p:sp>
        <p:nvSpPr>
          <p:cNvPr id="14" name="מלבן 13"/>
          <p:cNvSpPr/>
          <p:nvPr/>
        </p:nvSpPr>
        <p:spPr>
          <a:xfrm>
            <a:off x="4419599" y="5686763"/>
            <a:ext cx="7620000" cy="369332"/>
          </a:xfrm>
          <a:prstGeom prst="rect">
            <a:avLst/>
          </a:prstGeom>
          <a:solidFill>
            <a:schemeClr val="accent4">
              <a:lumMod val="20000"/>
              <a:lumOff val="80000"/>
            </a:schemeClr>
          </a:solidFill>
          <a:scene3d>
            <a:camera prst="orthographicFront"/>
            <a:lightRig rig="threePt" dir="t"/>
          </a:scene3d>
          <a:sp3d>
            <a:bevelT prst="slope"/>
          </a:sp3d>
        </p:spPr>
        <p:txBody>
          <a:bodyPr wrap="square">
            <a:spAutoFit/>
          </a:bodyPr>
          <a:lstStyle/>
          <a:p>
            <a:r>
              <a:rPr lang="he-IL" dirty="0" smtClean="0"/>
              <a:t>(</a:t>
            </a:r>
            <a:r>
              <a:rPr lang="he-IL" dirty="0"/>
              <a:t>לב) </a:t>
            </a:r>
            <a:r>
              <a:rPr lang="he-IL" dirty="0" err="1"/>
              <a:t>וְכָל־מַעְשַׂ֤ר</a:t>
            </a:r>
            <a:r>
              <a:rPr lang="he-IL" dirty="0"/>
              <a:t> בָּקָר֙ וָצֹ֔אן כֹּ֥ל </a:t>
            </a:r>
            <a:r>
              <a:rPr lang="he-IL" dirty="0" err="1"/>
              <a:t>אֲשֶׁר־יַעֲבֹ֖ר</a:t>
            </a:r>
            <a:r>
              <a:rPr lang="he-IL" dirty="0"/>
              <a:t> תַּ֣חַת הַשָּׁ֑בֶט הָֽעֲשִׂירִ֕י </a:t>
            </a:r>
            <a:r>
              <a:rPr lang="he-IL" dirty="0" err="1"/>
              <a:t>יִֽהְיֶה־קֹּ֖דֶש</a:t>
            </a:r>
            <a:r>
              <a:rPr lang="he-IL" dirty="0"/>
              <a:t>ׁ לַֽהֽ':</a:t>
            </a:r>
          </a:p>
        </p:txBody>
      </p:sp>
    </p:spTree>
    <p:extLst>
      <p:ext uri="{BB962C8B-B14F-4D97-AF65-F5344CB8AC3E}">
        <p14:creationId xmlns:p14="http://schemas.microsoft.com/office/powerpoint/2010/main" val="2841681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25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250"/>
                            </p:stCondLst>
                            <p:childTnLst>
                              <p:par>
                                <p:cTn id="12" presetID="2" presetClass="entr" presetSubtype="2" fill="hold" grpId="0" nodeType="afterEffect">
                                  <p:stCondLst>
                                    <p:cond delay="100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1+#ppt_w/2"/>
                                          </p:val>
                                        </p:tav>
                                        <p:tav tm="100000">
                                          <p:val>
                                            <p:strVal val="#ppt_x"/>
                                          </p:val>
                                        </p:tav>
                                      </p:tavLst>
                                    </p:anim>
                                    <p:anim calcmode="lin" valueType="num">
                                      <p:cBhvr additive="base">
                                        <p:cTn id="15" dur="500" fill="hold"/>
                                        <p:tgtEl>
                                          <p:spTgt spid="3"/>
                                        </p:tgtEl>
                                        <p:attrNameLst>
                                          <p:attrName>ppt_y</p:attrName>
                                        </p:attrNameLst>
                                      </p:cBhvr>
                                      <p:tavLst>
                                        <p:tav tm="0">
                                          <p:val>
                                            <p:strVal val="#ppt_y"/>
                                          </p:val>
                                        </p:tav>
                                        <p:tav tm="100000">
                                          <p:val>
                                            <p:strVal val="#ppt_y"/>
                                          </p:val>
                                        </p:tav>
                                      </p:tavLst>
                                    </p:anim>
                                  </p:childTnLst>
                                </p:cTn>
                              </p:par>
                            </p:childTnLst>
                          </p:cTn>
                        </p:par>
                        <p:par>
                          <p:cTn id="16" fill="hold">
                            <p:stCondLst>
                              <p:cond delay="2750"/>
                            </p:stCondLst>
                            <p:childTnLst>
                              <p:par>
                                <p:cTn id="17" presetID="31" presetClass="entr" presetSubtype="0" fill="hold" grpId="0" nodeType="afterEffect">
                                  <p:stCondLst>
                                    <p:cond delay="2000"/>
                                  </p:stCondLst>
                                  <p:childTnLst>
                                    <p:set>
                                      <p:cBhvr>
                                        <p:cTn id="18" dur="1" fill="hold">
                                          <p:stCondLst>
                                            <p:cond delay="0"/>
                                          </p:stCondLst>
                                        </p:cTn>
                                        <p:tgtEl>
                                          <p:spTgt spid="4"/>
                                        </p:tgtEl>
                                        <p:attrNameLst>
                                          <p:attrName>style.visibility</p:attrName>
                                        </p:attrNameLst>
                                      </p:cBhvr>
                                      <p:to>
                                        <p:strVal val="visible"/>
                                      </p:to>
                                    </p:set>
                                    <p:anim calcmode="lin" valueType="num">
                                      <p:cBhvr>
                                        <p:cTn id="19" dur="1000" fill="hold"/>
                                        <p:tgtEl>
                                          <p:spTgt spid="4"/>
                                        </p:tgtEl>
                                        <p:attrNameLst>
                                          <p:attrName>ppt_w</p:attrName>
                                        </p:attrNameLst>
                                      </p:cBhvr>
                                      <p:tavLst>
                                        <p:tav tm="0">
                                          <p:val>
                                            <p:fltVal val="0"/>
                                          </p:val>
                                        </p:tav>
                                        <p:tav tm="100000">
                                          <p:val>
                                            <p:strVal val="#ppt_w"/>
                                          </p:val>
                                        </p:tav>
                                      </p:tavLst>
                                    </p:anim>
                                    <p:anim calcmode="lin" valueType="num">
                                      <p:cBhvr>
                                        <p:cTn id="20" dur="1000" fill="hold"/>
                                        <p:tgtEl>
                                          <p:spTgt spid="4"/>
                                        </p:tgtEl>
                                        <p:attrNameLst>
                                          <p:attrName>ppt_h</p:attrName>
                                        </p:attrNameLst>
                                      </p:cBhvr>
                                      <p:tavLst>
                                        <p:tav tm="0">
                                          <p:val>
                                            <p:fltVal val="0"/>
                                          </p:val>
                                        </p:tav>
                                        <p:tav tm="100000">
                                          <p:val>
                                            <p:strVal val="#ppt_h"/>
                                          </p:val>
                                        </p:tav>
                                      </p:tavLst>
                                    </p:anim>
                                    <p:anim calcmode="lin" valueType="num">
                                      <p:cBhvr>
                                        <p:cTn id="21" dur="1000" fill="hold"/>
                                        <p:tgtEl>
                                          <p:spTgt spid="4"/>
                                        </p:tgtEl>
                                        <p:attrNameLst>
                                          <p:attrName>style.rotation</p:attrName>
                                        </p:attrNameLst>
                                      </p:cBhvr>
                                      <p:tavLst>
                                        <p:tav tm="0">
                                          <p:val>
                                            <p:fltVal val="90"/>
                                          </p:val>
                                        </p:tav>
                                        <p:tav tm="100000">
                                          <p:val>
                                            <p:fltVal val="0"/>
                                          </p:val>
                                        </p:tav>
                                      </p:tavLst>
                                    </p:anim>
                                    <p:animEffect transition="in" filter="fade">
                                      <p:cBhvr>
                                        <p:cTn id="22" dur="1000"/>
                                        <p:tgtEl>
                                          <p:spTgt spid="4"/>
                                        </p:tgtEl>
                                      </p:cBhvr>
                                    </p:animEffect>
                                  </p:childTnLst>
                                </p:cTn>
                              </p:par>
                            </p:childTnLst>
                          </p:cTn>
                        </p:par>
                        <p:par>
                          <p:cTn id="23" fill="hold">
                            <p:stCondLst>
                              <p:cond delay="5750"/>
                            </p:stCondLst>
                            <p:childTnLst>
                              <p:par>
                                <p:cTn id="24" presetID="22" presetClass="entr" presetSubtype="2" fill="hold" grpId="0" nodeType="afterEffect">
                                  <p:stCondLst>
                                    <p:cond delay="2000"/>
                                  </p:stCondLst>
                                  <p:childTnLst>
                                    <p:set>
                                      <p:cBhvr>
                                        <p:cTn id="25" dur="1" fill="hold">
                                          <p:stCondLst>
                                            <p:cond delay="0"/>
                                          </p:stCondLst>
                                        </p:cTn>
                                        <p:tgtEl>
                                          <p:spTgt spid="5"/>
                                        </p:tgtEl>
                                        <p:attrNameLst>
                                          <p:attrName>style.visibility</p:attrName>
                                        </p:attrNameLst>
                                      </p:cBhvr>
                                      <p:to>
                                        <p:strVal val="visible"/>
                                      </p:to>
                                    </p:set>
                                    <p:animEffect transition="in" filter="wipe(right)">
                                      <p:cBhvr>
                                        <p:cTn id="26" dur="500"/>
                                        <p:tgtEl>
                                          <p:spTgt spid="5"/>
                                        </p:tgtEl>
                                      </p:cBhvr>
                                    </p:animEffect>
                                  </p:childTnLst>
                                </p:cTn>
                              </p:par>
                            </p:childTnLst>
                          </p:cTn>
                        </p:par>
                        <p:par>
                          <p:cTn id="27" fill="hold">
                            <p:stCondLst>
                              <p:cond delay="8250"/>
                            </p:stCondLst>
                            <p:childTnLst>
                              <p:par>
                                <p:cTn id="28" presetID="31" presetClass="entr" presetSubtype="0" fill="hold" grpId="0" nodeType="afterEffect">
                                  <p:stCondLst>
                                    <p:cond delay="2250"/>
                                  </p:stCondLst>
                                  <p:childTnLst>
                                    <p:set>
                                      <p:cBhvr>
                                        <p:cTn id="29" dur="1" fill="hold">
                                          <p:stCondLst>
                                            <p:cond delay="0"/>
                                          </p:stCondLst>
                                        </p:cTn>
                                        <p:tgtEl>
                                          <p:spTgt spid="7"/>
                                        </p:tgtEl>
                                        <p:attrNameLst>
                                          <p:attrName>style.visibility</p:attrName>
                                        </p:attrNameLst>
                                      </p:cBhvr>
                                      <p:to>
                                        <p:strVal val="visible"/>
                                      </p:to>
                                    </p:set>
                                    <p:anim calcmode="lin" valueType="num">
                                      <p:cBhvr>
                                        <p:cTn id="30" dur="1000" fill="hold"/>
                                        <p:tgtEl>
                                          <p:spTgt spid="7"/>
                                        </p:tgtEl>
                                        <p:attrNameLst>
                                          <p:attrName>ppt_w</p:attrName>
                                        </p:attrNameLst>
                                      </p:cBhvr>
                                      <p:tavLst>
                                        <p:tav tm="0">
                                          <p:val>
                                            <p:fltVal val="0"/>
                                          </p:val>
                                        </p:tav>
                                        <p:tav tm="100000">
                                          <p:val>
                                            <p:strVal val="#ppt_w"/>
                                          </p:val>
                                        </p:tav>
                                      </p:tavLst>
                                    </p:anim>
                                    <p:anim calcmode="lin" valueType="num">
                                      <p:cBhvr>
                                        <p:cTn id="31" dur="1000" fill="hold"/>
                                        <p:tgtEl>
                                          <p:spTgt spid="7"/>
                                        </p:tgtEl>
                                        <p:attrNameLst>
                                          <p:attrName>ppt_h</p:attrName>
                                        </p:attrNameLst>
                                      </p:cBhvr>
                                      <p:tavLst>
                                        <p:tav tm="0">
                                          <p:val>
                                            <p:fltVal val="0"/>
                                          </p:val>
                                        </p:tav>
                                        <p:tav tm="100000">
                                          <p:val>
                                            <p:strVal val="#ppt_h"/>
                                          </p:val>
                                        </p:tav>
                                      </p:tavLst>
                                    </p:anim>
                                    <p:anim calcmode="lin" valueType="num">
                                      <p:cBhvr>
                                        <p:cTn id="32" dur="1000" fill="hold"/>
                                        <p:tgtEl>
                                          <p:spTgt spid="7"/>
                                        </p:tgtEl>
                                        <p:attrNameLst>
                                          <p:attrName>style.rotation</p:attrName>
                                        </p:attrNameLst>
                                      </p:cBhvr>
                                      <p:tavLst>
                                        <p:tav tm="0">
                                          <p:val>
                                            <p:fltVal val="90"/>
                                          </p:val>
                                        </p:tav>
                                        <p:tav tm="100000">
                                          <p:val>
                                            <p:fltVal val="0"/>
                                          </p:val>
                                        </p:tav>
                                      </p:tavLst>
                                    </p:anim>
                                    <p:animEffect transition="in" filter="fade">
                                      <p:cBhvr>
                                        <p:cTn id="33" dur="1000"/>
                                        <p:tgtEl>
                                          <p:spTgt spid="7"/>
                                        </p:tgtEl>
                                      </p:cBhvr>
                                    </p:animEffect>
                                  </p:childTnLst>
                                </p:cTn>
                              </p:par>
                            </p:childTnLst>
                          </p:cTn>
                        </p:par>
                        <p:par>
                          <p:cTn id="34" fill="hold">
                            <p:stCondLst>
                              <p:cond delay="11500"/>
                            </p:stCondLst>
                            <p:childTnLst>
                              <p:par>
                                <p:cTn id="35" presetID="22" presetClass="entr" presetSubtype="2" fill="hold" grpId="0" nodeType="afterEffect">
                                  <p:stCondLst>
                                    <p:cond delay="2000"/>
                                  </p:stCondLst>
                                  <p:childTnLst>
                                    <p:set>
                                      <p:cBhvr>
                                        <p:cTn id="36" dur="1" fill="hold">
                                          <p:stCondLst>
                                            <p:cond delay="0"/>
                                          </p:stCondLst>
                                        </p:cTn>
                                        <p:tgtEl>
                                          <p:spTgt spid="6"/>
                                        </p:tgtEl>
                                        <p:attrNameLst>
                                          <p:attrName>style.visibility</p:attrName>
                                        </p:attrNameLst>
                                      </p:cBhvr>
                                      <p:to>
                                        <p:strVal val="visible"/>
                                      </p:to>
                                    </p:set>
                                    <p:animEffect transition="in" filter="wipe(right)">
                                      <p:cBhvr>
                                        <p:cTn id="37" dur="500"/>
                                        <p:tgtEl>
                                          <p:spTgt spid="6"/>
                                        </p:tgtEl>
                                      </p:cBhvr>
                                    </p:animEffect>
                                  </p:childTnLst>
                                </p:cTn>
                              </p:par>
                            </p:childTnLst>
                          </p:cTn>
                        </p:par>
                        <p:par>
                          <p:cTn id="38" fill="hold">
                            <p:stCondLst>
                              <p:cond delay="14000"/>
                            </p:stCondLst>
                            <p:childTnLst>
                              <p:par>
                                <p:cTn id="39" presetID="22" presetClass="entr" presetSubtype="2" fill="hold" grpId="0" nodeType="afterEffect">
                                  <p:stCondLst>
                                    <p:cond delay="2000"/>
                                  </p:stCondLst>
                                  <p:childTnLst>
                                    <p:set>
                                      <p:cBhvr>
                                        <p:cTn id="40" dur="1" fill="hold">
                                          <p:stCondLst>
                                            <p:cond delay="0"/>
                                          </p:stCondLst>
                                        </p:cTn>
                                        <p:tgtEl>
                                          <p:spTgt spid="8"/>
                                        </p:tgtEl>
                                        <p:attrNameLst>
                                          <p:attrName>style.visibility</p:attrName>
                                        </p:attrNameLst>
                                      </p:cBhvr>
                                      <p:to>
                                        <p:strVal val="visible"/>
                                      </p:to>
                                    </p:set>
                                    <p:animEffect transition="in" filter="wipe(right)">
                                      <p:cBhvr>
                                        <p:cTn id="41" dur="500"/>
                                        <p:tgtEl>
                                          <p:spTgt spid="8"/>
                                        </p:tgtEl>
                                      </p:cBhvr>
                                    </p:animEffect>
                                  </p:childTnLst>
                                </p:cTn>
                              </p:par>
                            </p:childTnLst>
                          </p:cTn>
                        </p:par>
                      </p:childTnLst>
                    </p:cTn>
                  </p:par>
                  <p:par>
                    <p:cTn id="42" fill="hold">
                      <p:stCondLst>
                        <p:cond delay="indefinite"/>
                      </p:stCondLst>
                      <p:childTnLst>
                        <p:par>
                          <p:cTn id="43" fill="hold">
                            <p:stCondLst>
                              <p:cond delay="0"/>
                            </p:stCondLst>
                            <p:childTnLst>
                              <p:par>
                                <p:cTn id="44" presetID="31" presetClass="entr" presetSubtype="0" fill="hold" grpId="0" nodeType="clickEffect">
                                  <p:stCondLst>
                                    <p:cond delay="0"/>
                                  </p:stCondLst>
                                  <p:childTnLst>
                                    <p:set>
                                      <p:cBhvr>
                                        <p:cTn id="45" dur="1" fill="hold">
                                          <p:stCondLst>
                                            <p:cond delay="0"/>
                                          </p:stCondLst>
                                        </p:cTn>
                                        <p:tgtEl>
                                          <p:spTgt spid="9"/>
                                        </p:tgtEl>
                                        <p:attrNameLst>
                                          <p:attrName>style.visibility</p:attrName>
                                        </p:attrNameLst>
                                      </p:cBhvr>
                                      <p:to>
                                        <p:strVal val="visible"/>
                                      </p:to>
                                    </p:set>
                                    <p:anim calcmode="lin" valueType="num">
                                      <p:cBhvr>
                                        <p:cTn id="46" dur="1000" fill="hold"/>
                                        <p:tgtEl>
                                          <p:spTgt spid="9"/>
                                        </p:tgtEl>
                                        <p:attrNameLst>
                                          <p:attrName>ppt_w</p:attrName>
                                        </p:attrNameLst>
                                      </p:cBhvr>
                                      <p:tavLst>
                                        <p:tav tm="0">
                                          <p:val>
                                            <p:fltVal val="0"/>
                                          </p:val>
                                        </p:tav>
                                        <p:tav tm="100000">
                                          <p:val>
                                            <p:strVal val="#ppt_w"/>
                                          </p:val>
                                        </p:tav>
                                      </p:tavLst>
                                    </p:anim>
                                    <p:anim calcmode="lin" valueType="num">
                                      <p:cBhvr>
                                        <p:cTn id="47" dur="1000" fill="hold"/>
                                        <p:tgtEl>
                                          <p:spTgt spid="9"/>
                                        </p:tgtEl>
                                        <p:attrNameLst>
                                          <p:attrName>ppt_h</p:attrName>
                                        </p:attrNameLst>
                                      </p:cBhvr>
                                      <p:tavLst>
                                        <p:tav tm="0">
                                          <p:val>
                                            <p:fltVal val="0"/>
                                          </p:val>
                                        </p:tav>
                                        <p:tav tm="100000">
                                          <p:val>
                                            <p:strVal val="#ppt_h"/>
                                          </p:val>
                                        </p:tav>
                                      </p:tavLst>
                                    </p:anim>
                                    <p:anim calcmode="lin" valueType="num">
                                      <p:cBhvr>
                                        <p:cTn id="48" dur="1000" fill="hold"/>
                                        <p:tgtEl>
                                          <p:spTgt spid="9"/>
                                        </p:tgtEl>
                                        <p:attrNameLst>
                                          <p:attrName>style.rotation</p:attrName>
                                        </p:attrNameLst>
                                      </p:cBhvr>
                                      <p:tavLst>
                                        <p:tav tm="0">
                                          <p:val>
                                            <p:fltVal val="90"/>
                                          </p:val>
                                        </p:tav>
                                        <p:tav tm="100000">
                                          <p:val>
                                            <p:fltVal val="0"/>
                                          </p:val>
                                        </p:tav>
                                      </p:tavLst>
                                    </p:anim>
                                    <p:animEffect transition="in" filter="fade">
                                      <p:cBhvr>
                                        <p:cTn id="49" dur="1000"/>
                                        <p:tgtEl>
                                          <p:spTgt spid="9"/>
                                        </p:tgtEl>
                                      </p:cBhvr>
                                    </p:animEffect>
                                  </p:childTnLst>
                                </p:cTn>
                              </p:par>
                            </p:childTnLst>
                          </p:cTn>
                        </p:par>
                        <p:par>
                          <p:cTn id="50" fill="hold">
                            <p:stCondLst>
                              <p:cond delay="1000"/>
                            </p:stCondLst>
                            <p:childTnLst>
                              <p:par>
                                <p:cTn id="51" presetID="22" presetClass="entr" presetSubtype="2" fill="hold" grpId="0" nodeType="afterEffect">
                                  <p:stCondLst>
                                    <p:cond delay="1000"/>
                                  </p:stCondLst>
                                  <p:childTnLst>
                                    <p:set>
                                      <p:cBhvr>
                                        <p:cTn id="52" dur="1" fill="hold">
                                          <p:stCondLst>
                                            <p:cond delay="0"/>
                                          </p:stCondLst>
                                        </p:cTn>
                                        <p:tgtEl>
                                          <p:spTgt spid="10"/>
                                        </p:tgtEl>
                                        <p:attrNameLst>
                                          <p:attrName>style.visibility</p:attrName>
                                        </p:attrNameLst>
                                      </p:cBhvr>
                                      <p:to>
                                        <p:strVal val="visible"/>
                                      </p:to>
                                    </p:set>
                                    <p:animEffect transition="in" filter="wipe(right)">
                                      <p:cBhvr>
                                        <p:cTn id="53" dur="500"/>
                                        <p:tgtEl>
                                          <p:spTgt spid="10"/>
                                        </p:tgtEl>
                                      </p:cBhvr>
                                    </p:animEffect>
                                  </p:childTnLst>
                                </p:cTn>
                              </p:par>
                            </p:childTnLst>
                          </p:cTn>
                        </p:par>
                        <p:par>
                          <p:cTn id="54" fill="hold">
                            <p:stCondLst>
                              <p:cond delay="2500"/>
                            </p:stCondLst>
                            <p:childTnLst>
                              <p:par>
                                <p:cTn id="55" presetID="31" presetClass="entr" presetSubtype="0" fill="hold" grpId="0" nodeType="afterEffect">
                                  <p:stCondLst>
                                    <p:cond delay="2250"/>
                                  </p:stCondLst>
                                  <p:childTnLst>
                                    <p:set>
                                      <p:cBhvr>
                                        <p:cTn id="56" dur="1" fill="hold">
                                          <p:stCondLst>
                                            <p:cond delay="0"/>
                                          </p:stCondLst>
                                        </p:cTn>
                                        <p:tgtEl>
                                          <p:spTgt spid="11"/>
                                        </p:tgtEl>
                                        <p:attrNameLst>
                                          <p:attrName>style.visibility</p:attrName>
                                        </p:attrNameLst>
                                      </p:cBhvr>
                                      <p:to>
                                        <p:strVal val="visible"/>
                                      </p:to>
                                    </p:set>
                                    <p:anim calcmode="lin" valueType="num">
                                      <p:cBhvr>
                                        <p:cTn id="57" dur="1000" fill="hold"/>
                                        <p:tgtEl>
                                          <p:spTgt spid="11"/>
                                        </p:tgtEl>
                                        <p:attrNameLst>
                                          <p:attrName>ppt_w</p:attrName>
                                        </p:attrNameLst>
                                      </p:cBhvr>
                                      <p:tavLst>
                                        <p:tav tm="0">
                                          <p:val>
                                            <p:fltVal val="0"/>
                                          </p:val>
                                        </p:tav>
                                        <p:tav tm="100000">
                                          <p:val>
                                            <p:strVal val="#ppt_w"/>
                                          </p:val>
                                        </p:tav>
                                      </p:tavLst>
                                    </p:anim>
                                    <p:anim calcmode="lin" valueType="num">
                                      <p:cBhvr>
                                        <p:cTn id="58" dur="1000" fill="hold"/>
                                        <p:tgtEl>
                                          <p:spTgt spid="11"/>
                                        </p:tgtEl>
                                        <p:attrNameLst>
                                          <p:attrName>ppt_h</p:attrName>
                                        </p:attrNameLst>
                                      </p:cBhvr>
                                      <p:tavLst>
                                        <p:tav tm="0">
                                          <p:val>
                                            <p:fltVal val="0"/>
                                          </p:val>
                                        </p:tav>
                                        <p:tav tm="100000">
                                          <p:val>
                                            <p:strVal val="#ppt_h"/>
                                          </p:val>
                                        </p:tav>
                                      </p:tavLst>
                                    </p:anim>
                                    <p:anim calcmode="lin" valueType="num">
                                      <p:cBhvr>
                                        <p:cTn id="59" dur="1000" fill="hold"/>
                                        <p:tgtEl>
                                          <p:spTgt spid="11"/>
                                        </p:tgtEl>
                                        <p:attrNameLst>
                                          <p:attrName>style.rotation</p:attrName>
                                        </p:attrNameLst>
                                      </p:cBhvr>
                                      <p:tavLst>
                                        <p:tav tm="0">
                                          <p:val>
                                            <p:fltVal val="90"/>
                                          </p:val>
                                        </p:tav>
                                        <p:tav tm="100000">
                                          <p:val>
                                            <p:fltVal val="0"/>
                                          </p:val>
                                        </p:tav>
                                      </p:tavLst>
                                    </p:anim>
                                    <p:animEffect transition="in" filter="fade">
                                      <p:cBhvr>
                                        <p:cTn id="60" dur="1000"/>
                                        <p:tgtEl>
                                          <p:spTgt spid="11"/>
                                        </p:tgtEl>
                                      </p:cBhvr>
                                    </p:animEffect>
                                  </p:childTnLst>
                                </p:cTn>
                              </p:par>
                            </p:childTnLst>
                          </p:cTn>
                        </p:par>
                        <p:par>
                          <p:cTn id="61" fill="hold">
                            <p:stCondLst>
                              <p:cond delay="5750"/>
                            </p:stCondLst>
                            <p:childTnLst>
                              <p:par>
                                <p:cTn id="62" presetID="22" presetClass="entr" presetSubtype="2" fill="hold" grpId="0" nodeType="afterEffect">
                                  <p:stCondLst>
                                    <p:cond delay="0"/>
                                  </p:stCondLst>
                                  <p:childTnLst>
                                    <p:set>
                                      <p:cBhvr>
                                        <p:cTn id="63" dur="1" fill="hold">
                                          <p:stCondLst>
                                            <p:cond delay="0"/>
                                          </p:stCondLst>
                                        </p:cTn>
                                        <p:tgtEl>
                                          <p:spTgt spid="13"/>
                                        </p:tgtEl>
                                        <p:attrNameLst>
                                          <p:attrName>style.visibility</p:attrName>
                                        </p:attrNameLst>
                                      </p:cBhvr>
                                      <p:to>
                                        <p:strVal val="visible"/>
                                      </p:to>
                                    </p:set>
                                    <p:animEffect transition="in" filter="wipe(right)">
                                      <p:cBhvr>
                                        <p:cTn id="64" dur="500"/>
                                        <p:tgtEl>
                                          <p:spTgt spid="13"/>
                                        </p:tgtEl>
                                      </p:cBhvr>
                                    </p:animEffect>
                                  </p:childTnLst>
                                </p:cTn>
                              </p:par>
                            </p:childTnLst>
                          </p:cTn>
                        </p:par>
                        <p:par>
                          <p:cTn id="65" fill="hold">
                            <p:stCondLst>
                              <p:cond delay="6250"/>
                            </p:stCondLst>
                            <p:childTnLst>
                              <p:par>
                                <p:cTn id="66" presetID="22" presetClass="entr" presetSubtype="2" fill="hold" grpId="0" nodeType="afterEffect">
                                  <p:stCondLst>
                                    <p:cond delay="0"/>
                                  </p:stCondLst>
                                  <p:childTnLst>
                                    <p:set>
                                      <p:cBhvr>
                                        <p:cTn id="67" dur="1" fill="hold">
                                          <p:stCondLst>
                                            <p:cond delay="0"/>
                                          </p:stCondLst>
                                        </p:cTn>
                                        <p:tgtEl>
                                          <p:spTgt spid="14"/>
                                        </p:tgtEl>
                                        <p:attrNameLst>
                                          <p:attrName>style.visibility</p:attrName>
                                        </p:attrNameLst>
                                      </p:cBhvr>
                                      <p:to>
                                        <p:strVal val="visible"/>
                                      </p:to>
                                    </p:set>
                                    <p:animEffect transition="in" filter="wipe(right)">
                                      <p:cBhvr>
                                        <p:cTn id="68" dur="500"/>
                                        <p:tgtEl>
                                          <p:spTgt spid="14"/>
                                        </p:tgtEl>
                                      </p:cBhvr>
                                    </p:animEffect>
                                  </p:childTnLst>
                                </p:cTn>
                              </p:par>
                            </p:childTnLst>
                          </p:cTn>
                        </p:par>
                        <p:par>
                          <p:cTn id="69" fill="hold">
                            <p:stCondLst>
                              <p:cond delay="6750"/>
                            </p:stCondLst>
                            <p:childTnLst>
                              <p:par>
                                <p:cTn id="70" presetID="22" presetClass="entr" presetSubtype="2" fill="hold" grpId="0" nodeType="afterEffect">
                                  <p:stCondLst>
                                    <p:cond delay="750"/>
                                  </p:stCondLst>
                                  <p:childTnLst>
                                    <p:set>
                                      <p:cBhvr>
                                        <p:cTn id="71" dur="1" fill="hold">
                                          <p:stCondLst>
                                            <p:cond delay="0"/>
                                          </p:stCondLst>
                                        </p:cTn>
                                        <p:tgtEl>
                                          <p:spTgt spid="12"/>
                                        </p:tgtEl>
                                        <p:attrNameLst>
                                          <p:attrName>style.visibility</p:attrName>
                                        </p:attrNameLst>
                                      </p:cBhvr>
                                      <p:to>
                                        <p:strVal val="visible"/>
                                      </p:to>
                                    </p:set>
                                    <p:animEffect transition="in" filter="wipe(right)">
                                      <p:cBhvr>
                                        <p:cTn id="7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P spid="5" grpId="0" animBg="1"/>
      <p:bldP spid="6" grpId="0" animBg="1"/>
      <p:bldP spid="7" grpId="0"/>
      <p:bldP spid="8" grpId="0" animBg="1"/>
      <p:bldP spid="9" grpId="0"/>
      <p:bldP spid="10" grpId="0" animBg="1"/>
      <p:bldP spid="11" grpId="0"/>
      <p:bldP spid="12" grpId="0" animBg="1"/>
      <p:bldP spid="13" grpId="0" animBg="1"/>
      <p:bldP spid="14" grpId="0" animBg="1"/>
    </p:bld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1369</TotalTime>
  <Words>1470</Words>
  <Application>Microsoft Office PowerPoint</Application>
  <PresentationFormat>מסך רחב</PresentationFormat>
  <Paragraphs>128</Paragraphs>
  <Slides>8</Slides>
  <Notes>0</Notes>
  <HiddenSlides>0</HiddenSlides>
  <MMClips>0</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8</vt:i4>
      </vt:variant>
    </vt:vector>
  </HeadingPairs>
  <TitlesOfParts>
    <vt:vector size="14" baseType="lpstr">
      <vt:lpstr>Arial</vt:lpstr>
      <vt:lpstr>Calibri</vt:lpstr>
      <vt:lpstr>Calibri Light</vt:lpstr>
      <vt:lpstr>Times New Roman</vt:lpstr>
      <vt:lpstr>Wingdings</vt:lpstr>
      <vt:lpstr>ערכת נושא Office</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יצחק רסלר</dc:creator>
  <cp:lastModifiedBy>יצחק רסלר</cp:lastModifiedBy>
  <cp:revision>67</cp:revision>
  <dcterms:created xsi:type="dcterms:W3CDTF">2023-12-26T06:59:11Z</dcterms:created>
  <dcterms:modified xsi:type="dcterms:W3CDTF">2024-01-16T10:12:10Z</dcterms:modified>
</cp:coreProperties>
</file>