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2" r:id="rId2"/>
    <p:sldId id="274" r:id="rId3"/>
    <p:sldId id="276" r:id="rId4"/>
    <p:sldId id="275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5" r:id="rId13"/>
    <p:sldId id="287" r:id="rId14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סגנון בהיר 3 - הדגשה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סגנון ביניים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סגנון ביניים 2 - הדגשה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ABFCF23-3B69-468F-B69F-88F6DE6A72F2}" styleName="סגנון ביניים 1 - הדגשה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סגנון ביניים 1 - הדגשה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39D47AB-6F78-4428-B95B-469AE45CC4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5B8E2AE6-2864-4960-BE82-77B9D82D0A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C2999784-4E79-4736-B00D-66A823E19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66FC-21FA-408D-AEA1-ECBD1EE656FA}" type="datetimeFigureOut">
              <a:rPr lang="he-IL" smtClean="0"/>
              <a:t>ו'/ניסן/תשפ"ד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A06B2277-ED4D-4EB2-B677-DFECF0716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332F657D-1AF9-4248-A387-B2D3D146D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2262-0030-4F64-9064-2855753E31F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51811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25D0FB9-8EEC-4946-8210-939BD6A1E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8039AA0D-25D4-41A1-A854-71EDCB17FD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1B723140-F40A-4B72-8742-17BA310D5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66FC-21FA-408D-AEA1-ECBD1EE656FA}" type="datetimeFigureOut">
              <a:rPr lang="he-IL" smtClean="0"/>
              <a:t>ו'/ניסן/תשפ"ד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C287790-9644-44E7-B27E-4784ED1F4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AF121ED-B7D0-4D44-8AB2-E5FCEA363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2262-0030-4F64-9064-2855753E31F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56762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9B837C59-B4DC-4B50-A9B9-F109792619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419208D1-FCFD-426C-B5AD-24296B735E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8F18E8DA-BC4E-47E9-ACC0-429D20F01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66FC-21FA-408D-AEA1-ECBD1EE656FA}" type="datetimeFigureOut">
              <a:rPr lang="he-IL" smtClean="0"/>
              <a:t>ו'/ניסן/תשפ"ד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3B03150C-BAB8-44EC-A8F0-AB465CED5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A68FF935-FAA1-4B7F-A16D-6212AB1EC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2262-0030-4F64-9064-2855753E31F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2815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EE923B9-93A4-42AC-89A3-233B8A096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E91599F-2C39-4FA3-AA8D-13F8CA0F8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F8F513FB-4827-4D2E-95D6-891EC44B7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66FC-21FA-408D-AEA1-ECBD1EE656FA}" type="datetimeFigureOut">
              <a:rPr lang="he-IL" smtClean="0"/>
              <a:t>ו'/ניסן/תשפ"ד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7A8FFC9B-0A49-46D0-BB0B-B915D0EC6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13920B64-8FE0-4C1E-912A-4C326F164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2262-0030-4F64-9064-2855753E31F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94525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BA2419E-9269-48BB-A6F3-64A32F9BD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F2F83D4F-033D-40DD-A4CB-203CC7C209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C7435B3F-0EC4-4B19-97DF-613764D13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66FC-21FA-408D-AEA1-ECBD1EE656FA}" type="datetimeFigureOut">
              <a:rPr lang="he-IL" smtClean="0"/>
              <a:t>ו'/ניסן/תשפ"ד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3844281-8A95-483A-BCF3-C02EA3F4C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D0F3B78-EC44-4FBE-AD74-2F89C8AEC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2262-0030-4F64-9064-2855753E31F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10565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A73E547-59F0-49D1-8C4F-C160496C2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F7B229B2-C454-4B74-92F4-C267588F9D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9F212DCB-3E15-4580-AC9A-8A5CD9D4CF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5BA883A9-824C-49ED-A0A0-692695DED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66FC-21FA-408D-AEA1-ECBD1EE656FA}" type="datetimeFigureOut">
              <a:rPr lang="he-IL" smtClean="0"/>
              <a:t>ו'/ניסן/תשפ"ד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293AD2D6-E427-447C-9C2D-EDB590AFE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173E9B53-E979-450F-8489-071FF3530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2262-0030-4F64-9064-2855753E31F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5788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7B377E9-CF15-4CC1-A481-7D8DBBFFA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BAB11994-9613-4DEE-9946-3D0E9C5A02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14D2AA2E-A1DF-4A54-B6A0-486E96CEEB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CB4C1931-C4E6-4CB0-9BE9-4B307C5CFF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EFDD7AFD-93BB-467F-BB89-FB85DA8FD8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362B4747-043B-44F2-AB72-23F2C9AC8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66FC-21FA-408D-AEA1-ECBD1EE656FA}" type="datetimeFigureOut">
              <a:rPr lang="he-IL" smtClean="0"/>
              <a:t>ו'/ניסן/תשפ"ד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E28CE806-7D26-43C2-B048-86B6867E1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40856E6E-08B1-4393-9343-884AB2450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2262-0030-4F64-9064-2855753E31F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67552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38D7B5E-B9A5-4033-AAAE-3A3014437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0C1C6EBF-D1CF-4A19-AF78-63DE92AF8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66FC-21FA-408D-AEA1-ECBD1EE656FA}" type="datetimeFigureOut">
              <a:rPr lang="he-IL" smtClean="0"/>
              <a:t>ו'/ניסן/תשפ"ד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E5191ACD-2036-4749-B08F-2BD5F4501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66AD3B7F-58D7-440F-AF10-C32D0FE7A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2262-0030-4F64-9064-2855753E31F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36990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5CEE1903-2D85-434F-BA98-AF899D6EE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66FC-21FA-408D-AEA1-ECBD1EE656FA}" type="datetimeFigureOut">
              <a:rPr lang="he-IL" smtClean="0"/>
              <a:t>ו'/ניסן/תשפ"ד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91C4CE3A-3656-4CD5-8AA1-871653ADA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EF33B345-62F6-4691-BE33-B6444A6E6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2262-0030-4F64-9064-2855753E31F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81763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7F84DC7-BCCC-402C-B523-10BBC58BB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61567AB8-22F2-46E2-8294-D9FA00DE7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D8ECD864-3F63-455F-89B4-2B49FD23B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D5D45588-8E6D-4643-B031-1B0E4809F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66FC-21FA-408D-AEA1-ECBD1EE656FA}" type="datetimeFigureOut">
              <a:rPr lang="he-IL" smtClean="0"/>
              <a:t>ו'/ניסן/תשפ"ד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98404DE5-6539-43A2-952F-BF85C2574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B6CBEC12-018A-47EC-BFCD-BB94AD463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2262-0030-4F64-9064-2855753E31F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38160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07E206C-C60A-4A5E-B7E9-C4B29802D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652558E8-5392-4AA2-B696-D14B2A05B1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C207FC07-BDB4-4C44-BDA7-BC8EC635F7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1D6B0354-6056-4212-9392-C0499C092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66FC-21FA-408D-AEA1-ECBD1EE656FA}" type="datetimeFigureOut">
              <a:rPr lang="he-IL" smtClean="0"/>
              <a:t>ו'/ניסן/תשפ"ד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3934583A-3532-44D3-99F7-12C2DE05D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ADB99C0B-918B-4F62-82B7-998799486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2262-0030-4F64-9064-2855753E31F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43890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66D555BE-DB62-469E-855B-8ADBDD597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996C8CE4-5B65-4FB7-A551-E011E3D16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6307DCC7-5F14-4253-B2F9-54B9B939B3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066FC-21FA-408D-AEA1-ECBD1EE656FA}" type="datetimeFigureOut">
              <a:rPr lang="he-IL" smtClean="0"/>
              <a:t>ו'/ניסן/תשפ"ד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7B2C5D4C-3101-4721-A677-1CEA9053A5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6E3A2694-3E09-42C1-8C29-52C05095D8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F2262-0030-4F64-9064-2855753E31F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87249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izakrossler@gmail.com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D0E6758-32A1-4415-BA47-65B3C9EEF750}"/>
              </a:ext>
            </a:extLst>
          </p:cNvPr>
          <p:cNvSpPr txBox="1">
            <a:spLocks/>
          </p:cNvSpPr>
          <p:nvPr/>
        </p:nvSpPr>
        <p:spPr>
          <a:xfrm>
            <a:off x="1325417" y="16279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1" anchor="b">
            <a:norm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e-IL" dirty="0"/>
              <a:t>בבא מציעא</a:t>
            </a:r>
            <a:br>
              <a:rPr lang="he-IL" dirty="0"/>
            </a:br>
            <a:r>
              <a:rPr lang="he-IL" dirty="0"/>
              <a:t>מצגת עזר ללימוד דף כ"ב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1CA69D37-2859-4F7D-8815-6BF111168A9E}"/>
              </a:ext>
            </a:extLst>
          </p:cNvPr>
          <p:cNvSpPr txBox="1">
            <a:spLocks/>
          </p:cNvSpPr>
          <p:nvPr/>
        </p:nvSpPr>
        <p:spPr>
          <a:xfrm>
            <a:off x="1676400" y="375443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/>
              <a:t>יצחק רסלר</a:t>
            </a:r>
          </a:p>
          <a:p>
            <a:r>
              <a:rPr lang="en-US">
                <a:hlinkClick r:id="rId2"/>
              </a:rPr>
              <a:t>izakrossler@gmail.com</a:t>
            </a:r>
            <a:endParaRPr lang="he-IL"/>
          </a:p>
          <a:p>
            <a:endParaRPr lang="he-IL" dirty="0"/>
          </a:p>
        </p:txBody>
      </p:sp>
      <p:sp>
        <p:nvSpPr>
          <p:cNvPr id="4" name="TextBox 5">
            <a:extLst>
              <a:ext uri="{FF2B5EF4-FFF2-40B4-BE49-F238E27FC236}">
                <a16:creationId xmlns:a16="http://schemas.microsoft.com/office/drawing/2014/main" id="{D81D87D3-3BFB-4E3F-8397-FFB24AA2071C}"/>
              </a:ext>
            </a:extLst>
          </p:cNvPr>
          <p:cNvSpPr txBox="1"/>
          <p:nvPr/>
        </p:nvSpPr>
        <p:spPr>
          <a:xfrm>
            <a:off x="4562763" y="5514109"/>
            <a:ext cx="3011055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dirty="0" err="1"/>
              <a:t>לע"נ</a:t>
            </a:r>
            <a:r>
              <a:rPr lang="he-IL" dirty="0"/>
              <a:t> סמ"ר  דביר חיים רסלר </a:t>
            </a:r>
          </a:p>
          <a:p>
            <a:r>
              <a:rPr lang="he-IL" dirty="0"/>
              <a:t>נפל בשמחת תורה תשפ"ד הי"ד</a:t>
            </a:r>
          </a:p>
        </p:txBody>
      </p:sp>
      <p:pic>
        <p:nvPicPr>
          <p:cNvPr id="5" name="תמונה 4">
            <a:extLst>
              <a:ext uri="{FF2B5EF4-FFF2-40B4-BE49-F238E27FC236}">
                <a16:creationId xmlns:a16="http://schemas.microsoft.com/office/drawing/2014/main" id="{7F3992A4-2659-444C-A443-02D102F086B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5636" y="4749692"/>
            <a:ext cx="1607127" cy="1607127"/>
          </a:xfrm>
          <a:prstGeom prst="rect">
            <a:avLst/>
          </a:prstGeom>
        </p:spPr>
      </p:pic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C2D8E513-681B-4B7D-8F85-4F22F752F7AB}"/>
              </a:ext>
            </a:extLst>
          </p:cNvPr>
          <p:cNvSpPr txBox="1"/>
          <p:nvPr/>
        </p:nvSpPr>
        <p:spPr>
          <a:xfrm>
            <a:off x="3992880" y="2767429"/>
            <a:ext cx="39624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dirty="0"/>
              <a:t>פרק ב'  "אלו מציאות"</a:t>
            </a:r>
          </a:p>
        </p:txBody>
      </p:sp>
    </p:spTree>
    <p:extLst>
      <p:ext uri="{BB962C8B-B14F-4D97-AF65-F5344CB8AC3E}">
        <p14:creationId xmlns:p14="http://schemas.microsoft.com/office/powerpoint/2010/main" val="2990924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B0C17AC3-C4A6-4A89-9A05-737A6CBB4117}"/>
              </a:ext>
            </a:extLst>
          </p:cNvPr>
          <p:cNvSpPr txBox="1"/>
          <p:nvPr/>
        </p:nvSpPr>
        <p:spPr>
          <a:xfrm>
            <a:off x="3983217" y="317171"/>
            <a:ext cx="422556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e-IL" sz="2000" b="0" i="0" dirty="0"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דין  תמרים שהרוח רגילה להשיר מהדקלים</a:t>
            </a:r>
            <a:endParaRPr lang="he-IL" sz="2000" dirty="0"/>
          </a:p>
        </p:txBody>
      </p:sp>
      <p:graphicFrame>
        <p:nvGraphicFramePr>
          <p:cNvPr id="6" name="טבלה 6">
            <a:extLst>
              <a:ext uri="{FF2B5EF4-FFF2-40B4-BE49-F238E27FC236}">
                <a16:creationId xmlns:a16="http://schemas.microsoft.com/office/drawing/2014/main" id="{60AD86BB-ED45-4CBE-BE15-FED8B02160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8024368"/>
              </p:ext>
            </p:extLst>
          </p:nvPr>
        </p:nvGraphicFramePr>
        <p:xfrm>
          <a:off x="669304" y="1065229"/>
          <a:ext cx="11331018" cy="261122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777006">
                  <a:extLst>
                    <a:ext uri="{9D8B030D-6E8A-4147-A177-3AD203B41FA5}">
                      <a16:colId xmlns:a16="http://schemas.microsoft.com/office/drawing/2014/main" val="2079907979"/>
                    </a:ext>
                  </a:extLst>
                </a:gridCol>
                <a:gridCol w="3777006">
                  <a:extLst>
                    <a:ext uri="{9D8B030D-6E8A-4147-A177-3AD203B41FA5}">
                      <a16:colId xmlns:a16="http://schemas.microsoft.com/office/drawing/2014/main" val="104492994"/>
                    </a:ext>
                  </a:extLst>
                </a:gridCol>
                <a:gridCol w="3777006">
                  <a:extLst>
                    <a:ext uri="{9D8B030D-6E8A-4147-A177-3AD203B41FA5}">
                      <a16:colId xmlns:a16="http://schemas.microsoft.com/office/drawing/2014/main" val="3349550757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2672149"/>
                  </a:ext>
                </a:extLst>
              </a:tr>
              <a:tr h="810705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6052820"/>
                  </a:ext>
                </a:extLst>
              </a:tr>
              <a:tr h="886120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0710243"/>
                  </a:ext>
                </a:extLst>
              </a:tr>
            </a:tbl>
          </a:graphicData>
        </a:graphic>
      </p:graphicFrame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97601E69-6F8E-4546-9B38-35CBE60FE2F5}"/>
              </a:ext>
            </a:extLst>
          </p:cNvPr>
          <p:cNvSpPr txBox="1"/>
          <p:nvPr/>
        </p:nvSpPr>
        <p:spPr>
          <a:xfrm>
            <a:off x="4892511" y="1201917"/>
            <a:ext cx="3091991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כאשר התמרים של אנשים סתם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2A5F47F7-4D3B-4338-BE2F-6F247B1A0668}"/>
              </a:ext>
            </a:extLst>
          </p:cNvPr>
          <p:cNvSpPr txBox="1"/>
          <p:nvPr/>
        </p:nvSpPr>
        <p:spPr>
          <a:xfrm>
            <a:off x="876691" y="1201917"/>
            <a:ext cx="3525627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כאשר הוחזקו שם תמרים של יתומים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AF6E13B1-FB62-4AB5-B2A4-B18ED535D19F}"/>
              </a:ext>
            </a:extLst>
          </p:cNvPr>
          <p:cNvSpPr txBox="1"/>
          <p:nvPr/>
        </p:nvSpPr>
        <p:spPr>
          <a:xfrm>
            <a:off x="9245338" y="3059668"/>
            <a:ext cx="219958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כאשר יש גדר סביבם</a:t>
            </a: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F6CC21CD-5CB3-4D25-8B57-9F844E37813B}"/>
              </a:ext>
            </a:extLst>
          </p:cNvPr>
          <p:cNvSpPr txBox="1"/>
          <p:nvPr/>
        </p:nvSpPr>
        <p:spPr>
          <a:xfrm>
            <a:off x="9245338" y="2193874"/>
            <a:ext cx="219958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כאשר אין גדר סביבם</a:t>
            </a: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F3E4C62D-D502-4103-84FA-311D52AF0A12}"/>
              </a:ext>
            </a:extLst>
          </p:cNvPr>
          <p:cNvSpPr txBox="1"/>
          <p:nvPr/>
        </p:nvSpPr>
        <p:spPr>
          <a:xfrm>
            <a:off x="5554745" y="3059668"/>
            <a:ext cx="937965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אסורים</a:t>
            </a:r>
          </a:p>
        </p:txBody>
      </p:sp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B788B6E1-D4DC-4730-890B-8B9E86DD2639}"/>
              </a:ext>
            </a:extLst>
          </p:cNvPr>
          <p:cNvSpPr txBox="1"/>
          <p:nvPr/>
        </p:nvSpPr>
        <p:spPr>
          <a:xfrm>
            <a:off x="2183487" y="3059668"/>
            <a:ext cx="937965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אסורים</a:t>
            </a:r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4FC151AA-913C-4E41-9E13-260D0545CA63}"/>
              </a:ext>
            </a:extLst>
          </p:cNvPr>
          <p:cNvSpPr txBox="1"/>
          <p:nvPr/>
        </p:nvSpPr>
        <p:spPr>
          <a:xfrm>
            <a:off x="2183487" y="2174699"/>
            <a:ext cx="937965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אסורים</a:t>
            </a:r>
          </a:p>
        </p:txBody>
      </p:sp>
      <p:sp>
        <p:nvSpPr>
          <p:cNvPr id="14" name="תיבת טקסט 13">
            <a:extLst>
              <a:ext uri="{FF2B5EF4-FFF2-40B4-BE49-F238E27FC236}">
                <a16:creationId xmlns:a16="http://schemas.microsoft.com/office/drawing/2014/main" id="{1EDC1586-AF60-40FB-B9F8-9F47020CDB24}"/>
              </a:ext>
            </a:extLst>
          </p:cNvPr>
          <p:cNvSpPr txBox="1"/>
          <p:nvPr/>
        </p:nvSpPr>
        <p:spPr>
          <a:xfrm>
            <a:off x="5554746" y="2193874"/>
            <a:ext cx="937965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מותרים</a:t>
            </a:r>
          </a:p>
        </p:txBody>
      </p:sp>
      <p:sp>
        <p:nvSpPr>
          <p:cNvPr id="17" name="בועת דיבור: מלבן עם פינות מעוגלות 16">
            <a:extLst>
              <a:ext uri="{FF2B5EF4-FFF2-40B4-BE49-F238E27FC236}">
                <a16:creationId xmlns:a16="http://schemas.microsoft.com/office/drawing/2014/main" id="{1A9108DF-3738-488A-9777-0CD2D5E03240}"/>
              </a:ext>
            </a:extLst>
          </p:cNvPr>
          <p:cNvSpPr/>
          <p:nvPr/>
        </p:nvSpPr>
        <p:spPr>
          <a:xfrm>
            <a:off x="7098385" y="3705189"/>
            <a:ext cx="4901938" cy="2932537"/>
          </a:xfrm>
          <a:prstGeom prst="wedgeRoundRectCallout">
            <a:avLst>
              <a:gd name="adj1" fmla="val -63172"/>
              <a:gd name="adj2" fmla="val -90266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משום שאנשים מתייאשים בהם מעיקרא - קודם נפילתם, משום שיודעים ששקצים ורמשים עתידים לאוכלם כשיפלו. אבל בלא טעם זה היה אסור,</a:t>
            </a:r>
          </a:p>
          <a:p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ולא רק לפי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לאביי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הסובר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שיאוש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שלא מדעת לא הוי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יאוש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אלא אפילו לשיטת רבא לא מהני, </a:t>
            </a:r>
          </a:p>
          <a:p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וכמו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שפירש"י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שמדובר כאן בתמרים שיש בהם סימן (שהרי הם דבר שחזותו מוכיח עליו ולא הוי כמו תאנה שנמאסתם עם נפילתה) וא"כ קשה שלכאורה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באיסורא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שבא לידו. אכן לפי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האוקימתא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משום שקצים ורמשים מובן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לכו"ע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למה הם מותרים</a:t>
            </a:r>
            <a:endParaRPr lang="he-IL" dirty="0"/>
          </a:p>
        </p:txBody>
      </p:sp>
      <p:sp>
        <p:nvSpPr>
          <p:cNvPr id="18" name="בועת דיבור: מלבן עם פינות מעוגלות 17">
            <a:extLst>
              <a:ext uri="{FF2B5EF4-FFF2-40B4-BE49-F238E27FC236}">
                <a16:creationId xmlns:a16="http://schemas.microsoft.com/office/drawing/2014/main" id="{5F2D1833-5057-47E4-911D-BC53C6AB6049}"/>
              </a:ext>
            </a:extLst>
          </p:cNvPr>
          <p:cNvSpPr/>
          <p:nvPr/>
        </p:nvSpPr>
        <p:spPr>
          <a:xfrm>
            <a:off x="1093509" y="4468305"/>
            <a:ext cx="3073137" cy="1055802"/>
          </a:xfrm>
          <a:prstGeom prst="wedgeRoundRectCallout">
            <a:avLst>
              <a:gd name="adj1" fmla="val 96758"/>
              <a:gd name="adj2" fmla="val -143880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שאין שקצים ורמשים יכולים לאוכלם - שאינם יכולים להיכנס תחת האילן מחמת הגדר</a:t>
            </a:r>
            <a:endParaRPr lang="he-IL" dirty="0"/>
          </a:p>
        </p:txBody>
      </p:sp>
      <p:sp>
        <p:nvSpPr>
          <p:cNvPr id="15" name="תיבת טקסט 14">
            <a:extLst>
              <a:ext uri="{FF2B5EF4-FFF2-40B4-BE49-F238E27FC236}">
                <a16:creationId xmlns:a16="http://schemas.microsoft.com/office/drawing/2014/main" id="{6E55FF13-F155-4C55-AE19-E94647CF375B}"/>
              </a:ext>
            </a:extLst>
          </p:cNvPr>
          <p:cNvSpPr txBox="1"/>
          <p:nvPr/>
        </p:nvSpPr>
        <p:spPr>
          <a:xfrm>
            <a:off x="10831397" y="0"/>
            <a:ext cx="122862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דף כ"ב, ב'</a:t>
            </a:r>
          </a:p>
        </p:txBody>
      </p:sp>
    </p:spTree>
    <p:extLst>
      <p:ext uri="{BB962C8B-B14F-4D97-AF65-F5344CB8AC3E}">
        <p14:creationId xmlns:p14="http://schemas.microsoft.com/office/powerpoint/2010/main" val="2444362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50"/>
                            </p:stCondLst>
                            <p:childTnLst>
                              <p:par>
                                <p:cTn id="12" presetID="22" presetClass="entr" presetSubtype="2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750"/>
                            </p:stCondLst>
                            <p:childTnLst>
                              <p:par>
                                <p:cTn id="22" presetID="53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500"/>
                            </p:stCondLst>
                            <p:childTnLst>
                              <p:par>
                                <p:cTn id="28" presetID="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8000"/>
                            </p:stCondLst>
                            <p:childTnLst>
                              <p:par>
                                <p:cTn id="38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1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0"/>
                            </p:stCondLst>
                            <p:childTnLst>
                              <p:par>
                                <p:cTn id="42" presetID="2" presetClass="entr" presetSubtype="8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0"/>
                            </p:stCondLst>
                            <p:childTnLst>
                              <p:par>
                                <p:cTn id="62" presetID="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81E50896-8562-4DED-BDF7-2DF40552DCD6}"/>
              </a:ext>
            </a:extLst>
          </p:cNvPr>
          <p:cNvSpPr txBox="1"/>
          <p:nvPr/>
        </p:nvSpPr>
        <p:spPr>
          <a:xfrm>
            <a:off x="10831397" y="0"/>
            <a:ext cx="122862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דף כ"ב, ב'</a:t>
            </a:r>
          </a:p>
        </p:txBody>
      </p:sp>
      <p:graphicFrame>
        <p:nvGraphicFramePr>
          <p:cNvPr id="27" name="טבלה 27">
            <a:extLst>
              <a:ext uri="{FF2B5EF4-FFF2-40B4-BE49-F238E27FC236}">
                <a16:creationId xmlns:a16="http://schemas.microsoft.com/office/drawing/2014/main" id="{DDA9B773-B52F-4BE7-AC55-F000ACBDF3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859269"/>
              </p:ext>
            </p:extLst>
          </p:nvPr>
        </p:nvGraphicFramePr>
        <p:xfrm>
          <a:off x="655166" y="608815"/>
          <a:ext cx="11720662" cy="6816244"/>
        </p:xfrm>
        <a:graphic>
          <a:graphicData uri="http://schemas.openxmlformats.org/drawingml/2006/table">
            <a:tbl>
              <a:tblPr rtl="1" firstRow="1" bandRow="1">
                <a:tableStyleId>{BC89EF96-8CEA-46FF-86C4-4CE0E7609802}</a:tableStyleId>
              </a:tblPr>
              <a:tblGrid>
                <a:gridCol w="5860331">
                  <a:extLst>
                    <a:ext uri="{9D8B030D-6E8A-4147-A177-3AD203B41FA5}">
                      <a16:colId xmlns:a16="http://schemas.microsoft.com/office/drawing/2014/main" val="2316137917"/>
                    </a:ext>
                  </a:extLst>
                </a:gridCol>
                <a:gridCol w="5860331">
                  <a:extLst>
                    <a:ext uri="{9D8B030D-6E8A-4147-A177-3AD203B41FA5}">
                      <a16:colId xmlns:a16="http://schemas.microsoft.com/office/drawing/2014/main" val="2795072194"/>
                    </a:ext>
                  </a:extLst>
                </a:gridCol>
              </a:tblGrid>
              <a:tr h="57160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9321330"/>
                  </a:ext>
                </a:extLst>
              </a:tr>
              <a:tr h="852588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e-IL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319235"/>
                  </a:ext>
                </a:extLst>
              </a:tr>
              <a:tr h="1974736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0850126"/>
                  </a:ext>
                </a:extLst>
              </a:tr>
              <a:tr h="976272">
                <a:tc gridSpan="2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8357457"/>
                  </a:ext>
                </a:extLst>
              </a:tr>
              <a:tr h="1124558">
                <a:tc gridSpan="2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5694436"/>
                  </a:ext>
                </a:extLst>
              </a:tr>
              <a:tr h="131649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7294674"/>
                  </a:ext>
                </a:extLst>
              </a:tr>
            </a:tbl>
          </a:graphicData>
        </a:graphic>
      </p:graphicFrame>
      <p:sp>
        <p:nvSpPr>
          <p:cNvPr id="28" name="תיבת טקסט 27">
            <a:extLst>
              <a:ext uri="{FF2B5EF4-FFF2-40B4-BE49-F238E27FC236}">
                <a16:creationId xmlns:a16="http://schemas.microsoft.com/office/drawing/2014/main" id="{1B16430D-031A-4FEE-8401-5EC4AC3CFDE0}"/>
              </a:ext>
            </a:extLst>
          </p:cNvPr>
          <p:cNvSpPr txBox="1"/>
          <p:nvPr/>
        </p:nvSpPr>
        <p:spPr>
          <a:xfrm>
            <a:off x="9101968" y="124207"/>
            <a:ext cx="160962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e-IL" dirty="0"/>
              <a:t>שנינו במשנתנו: </a:t>
            </a:r>
          </a:p>
        </p:txBody>
      </p:sp>
      <p:sp>
        <p:nvSpPr>
          <p:cNvPr id="29" name="תיבת טקסט 28">
            <a:extLst>
              <a:ext uri="{FF2B5EF4-FFF2-40B4-BE49-F238E27FC236}">
                <a16:creationId xmlns:a16="http://schemas.microsoft.com/office/drawing/2014/main" id="{A3732968-9326-47EA-8160-655A42693742}"/>
              </a:ext>
            </a:extLst>
          </p:cNvPr>
          <p:cNvSpPr txBox="1"/>
          <p:nvPr/>
        </p:nvSpPr>
        <p:spPr>
          <a:xfrm>
            <a:off x="5416877" y="128563"/>
            <a:ext cx="334415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כְּרִיכוֹת בִּרְשׁוּת הָרַבִּים הֲרֵי אֵלּוּ שֶׁלּוֹ </a:t>
            </a:r>
            <a:endParaRPr lang="he-IL" dirty="0"/>
          </a:p>
        </p:txBody>
      </p:sp>
      <p:sp>
        <p:nvSpPr>
          <p:cNvPr id="30" name="תיבת טקסט 29">
            <a:extLst>
              <a:ext uri="{FF2B5EF4-FFF2-40B4-BE49-F238E27FC236}">
                <a16:creationId xmlns:a16="http://schemas.microsoft.com/office/drawing/2014/main" id="{884B42D9-B8C2-4EF7-901A-2C2D21DEA25C}"/>
              </a:ext>
            </a:extLst>
          </p:cNvPr>
          <p:cNvSpPr txBox="1"/>
          <p:nvPr/>
        </p:nvSpPr>
        <p:spPr>
          <a:xfrm>
            <a:off x="8102336" y="796118"/>
            <a:ext cx="343449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אָמַר רַבָּה וַאֲפִילּוּ בְּדָבָר שֶׁיֵּשׁ בּוֹ סִימָן </a:t>
            </a:r>
            <a:endParaRPr lang="he-IL" dirty="0"/>
          </a:p>
        </p:txBody>
      </p:sp>
      <p:sp>
        <p:nvSpPr>
          <p:cNvPr id="31" name="תיבת טקסט 30">
            <a:extLst>
              <a:ext uri="{FF2B5EF4-FFF2-40B4-BE49-F238E27FC236}">
                <a16:creationId xmlns:a16="http://schemas.microsoft.com/office/drawing/2014/main" id="{5125E8F9-A549-448F-8CAB-0335A8466742}"/>
              </a:ext>
            </a:extLst>
          </p:cNvPr>
          <p:cNvSpPr txBox="1"/>
          <p:nvPr/>
        </p:nvSpPr>
        <p:spPr>
          <a:xfrm>
            <a:off x="6578336" y="777378"/>
            <a:ext cx="1336249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dirty="0"/>
              <a:t>הרי אלו שלו. </a:t>
            </a:r>
          </a:p>
        </p:txBody>
      </p:sp>
      <p:sp>
        <p:nvSpPr>
          <p:cNvPr id="32" name="תיבת טקסט 31">
            <a:extLst>
              <a:ext uri="{FF2B5EF4-FFF2-40B4-BE49-F238E27FC236}">
                <a16:creationId xmlns:a16="http://schemas.microsoft.com/office/drawing/2014/main" id="{086A6D85-91A1-4623-9E48-A15B6D14E833}"/>
              </a:ext>
            </a:extLst>
          </p:cNvPr>
          <p:cNvSpPr txBox="1"/>
          <p:nvPr/>
        </p:nvSpPr>
        <p:spPr>
          <a:xfrm>
            <a:off x="7178125" y="2169686"/>
            <a:ext cx="4565715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אַלְמָא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קָסָבַר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רַבָּה סִימָן הֶעָשׂוּי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לִידָּרֵס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לָא הָוֵי סִימָן </a:t>
            </a:r>
            <a:endParaRPr lang="he-IL" dirty="0"/>
          </a:p>
        </p:txBody>
      </p:sp>
      <p:sp>
        <p:nvSpPr>
          <p:cNvPr id="33" name="תיבת טקסט 32">
            <a:extLst>
              <a:ext uri="{FF2B5EF4-FFF2-40B4-BE49-F238E27FC236}">
                <a16:creationId xmlns:a16="http://schemas.microsoft.com/office/drawing/2014/main" id="{27968E6B-11EC-420F-A8FF-BDBA58938F42}"/>
              </a:ext>
            </a:extLst>
          </p:cNvPr>
          <p:cNvSpPr txBox="1"/>
          <p:nvPr/>
        </p:nvSpPr>
        <p:spPr>
          <a:xfrm>
            <a:off x="6696576" y="1164200"/>
            <a:ext cx="504726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e-IL" dirty="0"/>
              <a:t>מדברי רבה, שאף כשיש בכריכות סימן - הרי אלו שלו, </a:t>
            </a:r>
          </a:p>
          <a:p>
            <a:r>
              <a:rPr lang="he-IL" dirty="0"/>
              <a:t>ואין אנו אומרים שאין הבעלים מתייאשים </a:t>
            </a:r>
          </a:p>
          <a:p>
            <a:r>
              <a:rPr lang="he-IL" dirty="0"/>
              <a:t>משום שהם סומכים על הסימן, מכאן מוכיחה הגמרא </a:t>
            </a:r>
          </a:p>
        </p:txBody>
      </p:sp>
      <p:sp>
        <p:nvSpPr>
          <p:cNvPr id="34" name="תיבת טקסט 33">
            <a:extLst>
              <a:ext uri="{FF2B5EF4-FFF2-40B4-BE49-F238E27FC236}">
                <a16:creationId xmlns:a16="http://schemas.microsoft.com/office/drawing/2014/main" id="{7F560667-AE51-4949-8D4A-72983E684932}"/>
              </a:ext>
            </a:extLst>
          </p:cNvPr>
          <p:cNvSpPr txBox="1"/>
          <p:nvPr/>
        </p:nvSpPr>
        <p:spPr>
          <a:xfrm>
            <a:off x="6696576" y="2546997"/>
            <a:ext cx="504726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e-IL" dirty="0"/>
              <a:t>סימן העשוי </a:t>
            </a:r>
            <a:r>
              <a:rPr lang="he-IL" dirty="0" err="1"/>
              <a:t>לידרס</a:t>
            </a:r>
            <a:r>
              <a:rPr lang="he-IL" dirty="0"/>
              <a:t> על ידי בני אדם, </a:t>
            </a:r>
          </a:p>
          <a:p>
            <a:r>
              <a:rPr lang="he-IL" dirty="0"/>
              <a:t>כגון שעוברים באותו מקום הרבה בני אדם,</a:t>
            </a:r>
          </a:p>
          <a:p>
            <a:r>
              <a:rPr lang="he-IL" dirty="0"/>
              <a:t> והחפץ עצמו נמוך, ונוח </a:t>
            </a:r>
            <a:r>
              <a:rPr lang="he-IL" dirty="0" err="1"/>
              <a:t>לידרס</a:t>
            </a:r>
            <a:r>
              <a:rPr lang="he-IL" dirty="0"/>
              <a:t> - לא הוי סימן </a:t>
            </a:r>
          </a:p>
          <a:p>
            <a:r>
              <a:rPr lang="he-IL" dirty="0"/>
              <a:t>משום שאין בעליו סומך על הסימן, </a:t>
            </a:r>
          </a:p>
          <a:p>
            <a:r>
              <a:rPr lang="he-IL" dirty="0"/>
              <a:t>שאומר הוא בליבו: ודאי נשחת הוא בדריכת הרגלים </a:t>
            </a:r>
          </a:p>
        </p:txBody>
      </p:sp>
      <p:sp>
        <p:nvSpPr>
          <p:cNvPr id="35" name="תיבת טקסט 34">
            <a:extLst>
              <a:ext uri="{FF2B5EF4-FFF2-40B4-BE49-F238E27FC236}">
                <a16:creationId xmlns:a16="http://schemas.microsoft.com/office/drawing/2014/main" id="{A31853CB-1B0B-4647-BD61-F952B267FE98}"/>
              </a:ext>
            </a:extLst>
          </p:cNvPr>
          <p:cNvSpPr txBox="1"/>
          <p:nvPr/>
        </p:nvSpPr>
        <p:spPr>
          <a:xfrm>
            <a:off x="1476871" y="790034"/>
            <a:ext cx="4136794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רָבָא אָמַר לֹא שָׁנוּ אֶלָּא בְּדָבָר שֶׁאֵין בּוֹ סִימָן</a:t>
            </a:r>
            <a:endParaRPr lang="he-IL" dirty="0"/>
          </a:p>
        </p:txBody>
      </p:sp>
      <p:sp>
        <p:nvSpPr>
          <p:cNvPr id="36" name="תיבת טקסט 35">
            <a:extLst>
              <a:ext uri="{FF2B5EF4-FFF2-40B4-BE49-F238E27FC236}">
                <a16:creationId xmlns:a16="http://schemas.microsoft.com/office/drawing/2014/main" id="{CFFD9366-FB82-4633-9503-178A26C20BD6}"/>
              </a:ext>
            </a:extLst>
          </p:cNvPr>
          <p:cNvSpPr txBox="1"/>
          <p:nvPr/>
        </p:nvSpPr>
        <p:spPr>
          <a:xfrm>
            <a:off x="1696824" y="2539018"/>
            <a:ext cx="4154863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אַלְמָא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קָסָבַר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רָבָא סִימָן הֶעָשׂוּי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לִידָּרֵס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הָוֵי סִימָן</a:t>
            </a:r>
            <a:endParaRPr lang="he-IL" dirty="0"/>
          </a:p>
        </p:txBody>
      </p:sp>
      <p:sp>
        <p:nvSpPr>
          <p:cNvPr id="37" name="תיבת טקסט 36">
            <a:extLst>
              <a:ext uri="{FF2B5EF4-FFF2-40B4-BE49-F238E27FC236}">
                <a16:creationId xmlns:a16="http://schemas.microsoft.com/office/drawing/2014/main" id="{1493F9B9-DB99-4506-9261-9B181F8D912C}"/>
              </a:ext>
            </a:extLst>
          </p:cNvPr>
          <p:cNvSpPr txBox="1"/>
          <p:nvPr/>
        </p:nvSpPr>
        <p:spPr>
          <a:xfrm>
            <a:off x="570323" y="6360105"/>
            <a:ext cx="6094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e-IL" dirty="0"/>
              <a:t>, </a:t>
            </a:r>
          </a:p>
        </p:txBody>
      </p:sp>
      <p:sp>
        <p:nvSpPr>
          <p:cNvPr id="38" name="תיבת טקסט 37">
            <a:extLst>
              <a:ext uri="{FF2B5EF4-FFF2-40B4-BE49-F238E27FC236}">
                <a16:creationId xmlns:a16="http://schemas.microsoft.com/office/drawing/2014/main" id="{205DA4DE-966B-4A05-B43E-ACBFBF6525DA}"/>
              </a:ext>
            </a:extLst>
          </p:cNvPr>
          <p:cNvSpPr txBox="1"/>
          <p:nvPr/>
        </p:nvSpPr>
        <p:spPr>
          <a:xfrm>
            <a:off x="1696824" y="3073034"/>
            <a:ext cx="40888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e-IL" dirty="0"/>
              <a:t>משום שבעל </a:t>
            </a:r>
            <a:r>
              <a:rPr lang="he-IL" dirty="0" err="1"/>
              <a:t>האבידה</a:t>
            </a:r>
            <a:r>
              <a:rPr lang="he-IL" dirty="0"/>
              <a:t> עדיין סומך על הסימן,</a:t>
            </a:r>
          </a:p>
          <a:p>
            <a:r>
              <a:rPr lang="he-IL" dirty="0"/>
              <a:t> וסובר שלא ידרסוהו.</a:t>
            </a:r>
          </a:p>
        </p:txBody>
      </p:sp>
      <p:sp>
        <p:nvSpPr>
          <p:cNvPr id="39" name="תיבת טקסט 38">
            <a:extLst>
              <a:ext uri="{FF2B5EF4-FFF2-40B4-BE49-F238E27FC236}">
                <a16:creationId xmlns:a16="http://schemas.microsoft.com/office/drawing/2014/main" id="{0581354B-8E0D-4266-968D-DF907DE3F6A3}"/>
              </a:ext>
            </a:extLst>
          </p:cNvPr>
          <p:cNvSpPr txBox="1"/>
          <p:nvPr/>
        </p:nvSpPr>
        <p:spPr>
          <a:xfrm>
            <a:off x="2007908" y="1474064"/>
            <a:ext cx="3532694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אֲבָל בְּדָבָר שֶׁיֵּשׁ בּוֹ סִימָן חַיָּיב לְהַכְרִיז </a:t>
            </a:r>
            <a:endParaRPr lang="he-IL" dirty="0"/>
          </a:p>
        </p:txBody>
      </p:sp>
      <p:sp>
        <p:nvSpPr>
          <p:cNvPr id="40" name="תיבת טקסט 39">
            <a:extLst>
              <a:ext uri="{FF2B5EF4-FFF2-40B4-BE49-F238E27FC236}">
                <a16:creationId xmlns:a16="http://schemas.microsoft.com/office/drawing/2014/main" id="{6EC58939-A0D3-47FD-8C0B-BF92A3537A3F}"/>
              </a:ext>
            </a:extLst>
          </p:cNvPr>
          <p:cNvSpPr txBox="1"/>
          <p:nvPr/>
        </p:nvSpPr>
        <p:spPr>
          <a:xfrm>
            <a:off x="6551631" y="4359546"/>
            <a:ext cx="3608109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וְאִיכָּא דְּמַתְנֵי לְהָא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שְׁמַעְתָּא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בְּאַנְפֵּי נַפְשַׁהּ </a:t>
            </a:r>
            <a:endParaRPr lang="he-IL" dirty="0"/>
          </a:p>
        </p:txBody>
      </p:sp>
      <p:sp>
        <p:nvSpPr>
          <p:cNvPr id="41" name="תיבת טקסט 40">
            <a:extLst>
              <a:ext uri="{FF2B5EF4-FFF2-40B4-BE49-F238E27FC236}">
                <a16:creationId xmlns:a16="http://schemas.microsoft.com/office/drawing/2014/main" id="{71AC5134-CA3F-4EB1-BCEF-354497B67287}"/>
              </a:ext>
            </a:extLst>
          </p:cNvPr>
          <p:cNvSpPr txBox="1"/>
          <p:nvPr/>
        </p:nvSpPr>
        <p:spPr>
          <a:xfrm>
            <a:off x="2148140" y="4368932"/>
            <a:ext cx="42785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e-IL" dirty="0"/>
              <a:t>יש השונים את מחלוקת רבה ורבא בפני עצמה, </a:t>
            </a:r>
          </a:p>
        </p:txBody>
      </p:sp>
      <p:sp>
        <p:nvSpPr>
          <p:cNvPr id="42" name="תיבת טקסט 41">
            <a:extLst>
              <a:ext uri="{FF2B5EF4-FFF2-40B4-BE49-F238E27FC236}">
                <a16:creationId xmlns:a16="http://schemas.microsoft.com/office/drawing/2014/main" id="{EB9E4888-0CCA-4845-9176-F9F0FB70D4AD}"/>
              </a:ext>
            </a:extLst>
          </p:cNvPr>
          <p:cNvSpPr txBox="1"/>
          <p:nvPr/>
        </p:nvSpPr>
        <p:spPr>
          <a:xfrm>
            <a:off x="5361098" y="5539639"/>
            <a:ext cx="1885362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סִימָן הֶעָשׂוּי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לִידָּרֵס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endParaRPr lang="he-IL" dirty="0"/>
          </a:p>
        </p:txBody>
      </p:sp>
      <p:sp>
        <p:nvSpPr>
          <p:cNvPr id="43" name="תיבת טקסט 42">
            <a:extLst>
              <a:ext uri="{FF2B5EF4-FFF2-40B4-BE49-F238E27FC236}">
                <a16:creationId xmlns:a16="http://schemas.microsoft.com/office/drawing/2014/main" id="{02B10970-F8BE-4A60-B8DE-0656EA5B6401}"/>
              </a:ext>
            </a:extLst>
          </p:cNvPr>
          <p:cNvSpPr txBox="1"/>
          <p:nvPr/>
        </p:nvSpPr>
        <p:spPr>
          <a:xfrm>
            <a:off x="8102336" y="6164344"/>
            <a:ext cx="2328027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רַבָּה אָמַר לָא הָוֵי סִימָן</a:t>
            </a:r>
            <a:endParaRPr lang="he-IL" dirty="0"/>
          </a:p>
        </p:txBody>
      </p:sp>
      <p:sp>
        <p:nvSpPr>
          <p:cNvPr id="44" name="תיבת טקסט 43">
            <a:extLst>
              <a:ext uri="{FF2B5EF4-FFF2-40B4-BE49-F238E27FC236}">
                <a16:creationId xmlns:a16="http://schemas.microsoft.com/office/drawing/2014/main" id="{96E386E1-87D1-4EB0-8E50-426C0EBE365B}"/>
              </a:ext>
            </a:extLst>
          </p:cNvPr>
          <p:cNvSpPr txBox="1"/>
          <p:nvPr/>
        </p:nvSpPr>
        <p:spPr>
          <a:xfrm>
            <a:off x="2922309" y="6343590"/>
            <a:ext cx="1885362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וְרָבָא אָמַר הָוֵי סִימָן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10169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750"/>
                            </p:stCondLst>
                            <p:childTnLst>
                              <p:par>
                                <p:cTn id="15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75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75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25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25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2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53" presetClass="entr" presetSubtype="16" fill="hold" grpId="0" nodeType="after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750"/>
                            </p:stCondLst>
                            <p:childTnLst>
                              <p:par>
                                <p:cTn id="6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000"/>
                            </p:stCondLst>
                            <p:childTnLst>
                              <p:par>
                                <p:cTn id="79" presetID="3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6000"/>
                            </p:stCondLst>
                            <p:childTnLst>
                              <p:par>
                                <p:cTn id="86" presetID="53" presetClass="entr" presetSubtype="16" fill="hold" grpId="0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8250"/>
                            </p:stCondLst>
                            <p:childTnLst>
                              <p:par>
                                <p:cTn id="92" presetID="53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 animBg="1"/>
      <p:bldP spid="30" grpId="0" animBg="1"/>
      <p:bldP spid="31" grpId="0" animBg="1"/>
      <p:bldP spid="32" grpId="0" animBg="1"/>
      <p:bldP spid="33" grpId="0"/>
      <p:bldP spid="34" grpId="0"/>
      <p:bldP spid="35" grpId="0" animBg="1"/>
      <p:bldP spid="36" grpId="0" animBg="1"/>
      <p:bldP spid="38" grpId="0"/>
      <p:bldP spid="39" grpId="0" animBg="1"/>
      <p:bldP spid="40" grpId="0" animBg="1"/>
      <p:bldP spid="41" grpId="0"/>
      <p:bldP spid="42" grpId="0" animBg="1"/>
      <p:bldP spid="43" grpId="0" animBg="1"/>
      <p:bldP spid="4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טבלה 3">
            <a:extLst>
              <a:ext uri="{FF2B5EF4-FFF2-40B4-BE49-F238E27FC236}">
                <a16:creationId xmlns:a16="http://schemas.microsoft.com/office/drawing/2014/main" id="{62F743E1-16AB-4C1A-B253-918C076172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141421"/>
              </p:ext>
            </p:extLst>
          </p:nvPr>
        </p:nvGraphicFramePr>
        <p:xfrm>
          <a:off x="81036" y="742897"/>
          <a:ext cx="11998960" cy="19954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853583">
                  <a:extLst>
                    <a:ext uri="{9D8B030D-6E8A-4147-A177-3AD203B41FA5}">
                      <a16:colId xmlns:a16="http://schemas.microsoft.com/office/drawing/2014/main" val="3742083371"/>
                    </a:ext>
                  </a:extLst>
                </a:gridCol>
                <a:gridCol w="2861250">
                  <a:extLst>
                    <a:ext uri="{9D8B030D-6E8A-4147-A177-3AD203B41FA5}">
                      <a16:colId xmlns:a16="http://schemas.microsoft.com/office/drawing/2014/main" val="2915746964"/>
                    </a:ext>
                  </a:extLst>
                </a:gridCol>
                <a:gridCol w="2964769">
                  <a:extLst>
                    <a:ext uri="{9D8B030D-6E8A-4147-A177-3AD203B41FA5}">
                      <a16:colId xmlns:a16="http://schemas.microsoft.com/office/drawing/2014/main" val="577393082"/>
                    </a:ext>
                  </a:extLst>
                </a:gridCol>
                <a:gridCol w="2214880">
                  <a:extLst>
                    <a:ext uri="{9D8B030D-6E8A-4147-A177-3AD203B41FA5}">
                      <a16:colId xmlns:a16="http://schemas.microsoft.com/office/drawing/2014/main" val="2618443301"/>
                    </a:ext>
                  </a:extLst>
                </a:gridCol>
                <a:gridCol w="2104478">
                  <a:extLst>
                    <a:ext uri="{9D8B030D-6E8A-4147-A177-3AD203B41FA5}">
                      <a16:colId xmlns:a16="http://schemas.microsoft.com/office/drawing/2014/main" val="2940249779"/>
                    </a:ext>
                  </a:extLst>
                </a:gridCol>
              </a:tblGrid>
              <a:tr h="742668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3731171"/>
                  </a:ext>
                </a:extLst>
              </a:tr>
              <a:tr h="1252792">
                <a:tc gridSpan="5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686535"/>
                  </a:ext>
                </a:extLst>
              </a:tr>
            </a:tbl>
          </a:graphicData>
        </a:graphic>
      </p:graphicFrame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BEC4102B-A271-4BB5-9AAB-2E4B53EA384F}"/>
              </a:ext>
            </a:extLst>
          </p:cNvPr>
          <p:cNvSpPr txBox="1"/>
          <p:nvPr/>
        </p:nvSpPr>
        <p:spPr>
          <a:xfrm>
            <a:off x="8817538" y="1047461"/>
            <a:ext cx="599204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הדין</a:t>
            </a: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2A61A0DC-D8FC-40E6-A1F0-05B21DC985B5}"/>
              </a:ext>
            </a:extLst>
          </p:cNvPr>
          <p:cNvSpPr txBox="1"/>
          <p:nvPr/>
        </p:nvSpPr>
        <p:spPr>
          <a:xfrm>
            <a:off x="2377593" y="1012616"/>
            <a:ext cx="1583658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על מי הקושיה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C2B74252-F01D-4DF7-B536-335B338B02FC}"/>
              </a:ext>
            </a:extLst>
          </p:cNvPr>
          <p:cNvSpPr txBox="1"/>
          <p:nvPr/>
        </p:nvSpPr>
        <p:spPr>
          <a:xfrm>
            <a:off x="10482873" y="994054"/>
            <a:ext cx="938383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המקרה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4629F707-807E-4628-9AF9-356D52ADF0C3}"/>
              </a:ext>
            </a:extLst>
          </p:cNvPr>
          <p:cNvSpPr txBox="1"/>
          <p:nvPr/>
        </p:nvSpPr>
        <p:spPr>
          <a:xfrm>
            <a:off x="215576" y="988292"/>
            <a:ext cx="1692938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תשובת הגמרא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2D9ADC19-E2A4-4948-85BE-B2863F5FC5F3}"/>
              </a:ext>
            </a:extLst>
          </p:cNvPr>
          <p:cNvSpPr txBox="1"/>
          <p:nvPr/>
        </p:nvSpPr>
        <p:spPr>
          <a:xfrm>
            <a:off x="5388047" y="1047461"/>
            <a:ext cx="1420037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בירור המקרה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102076E9-5CA4-45BC-BF28-C3B5A0E59660}"/>
              </a:ext>
            </a:extLst>
          </p:cNvPr>
          <p:cNvSpPr txBox="1"/>
          <p:nvPr/>
        </p:nvSpPr>
        <p:spPr>
          <a:xfrm>
            <a:off x="10128075" y="1786960"/>
            <a:ext cx="1582564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כְּרִיכוֹת בִּרְשׁוּת הָרַבִּים</a:t>
            </a:r>
            <a:endParaRPr lang="he-IL" dirty="0"/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DB0BD10C-260C-4BA2-B15B-FD46658AC550}"/>
              </a:ext>
            </a:extLst>
          </p:cNvPr>
          <p:cNvSpPr txBox="1"/>
          <p:nvPr/>
        </p:nvSpPr>
        <p:spPr>
          <a:xfrm>
            <a:off x="8348002" y="1951185"/>
            <a:ext cx="1427991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הֲרֵי אֵלּוּ שֶׁלּוֹ</a:t>
            </a:r>
            <a:endParaRPr lang="he-IL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B3B3F88B-D28D-4D34-9273-BAA8405BC2EC}"/>
              </a:ext>
            </a:extLst>
          </p:cNvPr>
          <p:cNvSpPr txBox="1"/>
          <p:nvPr/>
        </p:nvSpPr>
        <p:spPr>
          <a:xfrm>
            <a:off x="1908514" y="1651667"/>
            <a:ext cx="2052737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pPr fontAlgn="t"/>
            <a:r>
              <a:rPr lang="he-IL" dirty="0" err="1"/>
              <a:t>תְּיוּבְתָּא</a:t>
            </a:r>
            <a:r>
              <a:rPr lang="he-IL" dirty="0"/>
              <a:t> </a:t>
            </a:r>
            <a:r>
              <a:rPr lang="he-IL" dirty="0" err="1"/>
              <a:t>דְּרָבָא</a:t>
            </a:r>
            <a:endParaRPr lang="en-US" dirty="0"/>
          </a:p>
          <a:p>
            <a:pPr fontAlgn="t"/>
            <a:r>
              <a:rPr lang="he-IL" dirty="0"/>
              <a:t>שאמר שאף שהסימן עשוי </a:t>
            </a:r>
            <a:r>
              <a:rPr lang="he-IL" dirty="0" err="1"/>
              <a:t>לידרס</a:t>
            </a:r>
            <a:r>
              <a:rPr lang="he-IL" dirty="0"/>
              <a:t> - הרי הוא סימן!</a:t>
            </a:r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A270A1F4-13C7-4F83-A86F-A16311F38334}"/>
              </a:ext>
            </a:extLst>
          </p:cNvPr>
          <p:cNvSpPr txBox="1"/>
          <p:nvPr/>
        </p:nvSpPr>
        <p:spPr>
          <a:xfrm>
            <a:off x="93752" y="1644801"/>
            <a:ext cx="1796767" cy="4524315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אָמַר לָךְ רָבָא לְעוֹלָם דְּלֵית בְּהוּ סִימָן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וּדְקָא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אָמְרַתְּ בִּרְשׁוּת הַיָּחִיד מַאי מַכְרֵיז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מַכְרֵיז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מָקוֹם</a:t>
            </a:r>
            <a:endParaRPr 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he-IL" sz="1600" dirty="0"/>
              <a:t>אין זו קושיה, משום שאפשר לומר שהמוצא אינו מכריז את שם </a:t>
            </a:r>
            <a:r>
              <a:rPr lang="he-IL" sz="1600" dirty="0" err="1"/>
              <a:t>האבידה</a:t>
            </a:r>
            <a:r>
              <a:rPr lang="he-IL" sz="1600" dirty="0"/>
              <a:t>, אלא מכריז את מקום מציאת </a:t>
            </a:r>
            <a:r>
              <a:rPr lang="he-IL" sz="1600" dirty="0" err="1"/>
              <a:t>האבידה</a:t>
            </a:r>
            <a:r>
              <a:rPr lang="he-IL" sz="1600" dirty="0"/>
              <a:t>.</a:t>
            </a:r>
          </a:p>
          <a:p>
            <a:r>
              <a:rPr lang="he-IL" sz="1600" dirty="0"/>
              <a:t>וכך הוא מכריז: מי שאבדה לו </a:t>
            </a:r>
            <a:r>
              <a:rPr lang="he-IL" sz="1600" dirty="0" err="1"/>
              <a:t>אבידה</a:t>
            </a:r>
            <a:r>
              <a:rPr lang="he-IL" sz="1600" dirty="0"/>
              <a:t> במקום פלוני, יבוא ויאמר מה איבד!</a:t>
            </a:r>
          </a:p>
          <a:p>
            <a:r>
              <a:rPr lang="he-IL" sz="1600" dirty="0"/>
              <a:t>ובעל </a:t>
            </a:r>
            <a:r>
              <a:rPr lang="he-IL" sz="1600" dirty="0" err="1"/>
              <a:t>האבידה</a:t>
            </a:r>
            <a:r>
              <a:rPr lang="he-IL" sz="1600" dirty="0"/>
              <a:t> יבוא ויאמר: איבדתי שם חפץ פלוני</a:t>
            </a:r>
          </a:p>
        </p:txBody>
      </p:sp>
      <p:sp>
        <p:nvSpPr>
          <p:cNvPr id="14" name="תיבת טקסט 13">
            <a:extLst>
              <a:ext uri="{FF2B5EF4-FFF2-40B4-BE49-F238E27FC236}">
                <a16:creationId xmlns:a16="http://schemas.microsoft.com/office/drawing/2014/main" id="{70FA39A4-3E03-44D5-AA88-70E1A58F61AA}"/>
              </a:ext>
            </a:extLst>
          </p:cNvPr>
          <p:cNvSpPr txBox="1"/>
          <p:nvPr/>
        </p:nvSpPr>
        <p:spPr>
          <a:xfrm>
            <a:off x="10515600" y="-17972"/>
            <a:ext cx="16764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דף כ"ב, ב'</a:t>
            </a:r>
          </a:p>
        </p:txBody>
      </p: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D090E26D-0D5A-45B3-8A20-E75F6BB5F562}"/>
              </a:ext>
            </a:extLst>
          </p:cNvPr>
          <p:cNvSpPr txBox="1"/>
          <p:nvPr/>
        </p:nvSpPr>
        <p:spPr>
          <a:xfrm>
            <a:off x="5659120" y="232912"/>
            <a:ext cx="708660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תְּנַן</a:t>
            </a:r>
            <a:endParaRPr lang="he-IL" sz="2400" b="1" dirty="0"/>
          </a:p>
        </p:txBody>
      </p:sp>
      <p:sp>
        <p:nvSpPr>
          <p:cNvPr id="18" name="תיבת טקסט 17">
            <a:extLst>
              <a:ext uri="{FF2B5EF4-FFF2-40B4-BE49-F238E27FC236}">
                <a16:creationId xmlns:a16="http://schemas.microsoft.com/office/drawing/2014/main" id="{33723A9B-6987-463B-B8C9-92DEFF7AC616}"/>
              </a:ext>
            </a:extLst>
          </p:cNvPr>
          <p:cNvSpPr txBox="1"/>
          <p:nvPr/>
        </p:nvSpPr>
        <p:spPr>
          <a:xfrm>
            <a:off x="10181737" y="3157175"/>
            <a:ext cx="1582564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כְּרִיכוֹת בִּרְשׁוּת הַיָּחִיד </a:t>
            </a:r>
            <a:endParaRPr lang="he-IL" dirty="0"/>
          </a:p>
        </p:txBody>
      </p:sp>
      <p:sp>
        <p:nvSpPr>
          <p:cNvPr id="19" name="תיבת טקסט 18">
            <a:extLst>
              <a:ext uri="{FF2B5EF4-FFF2-40B4-BE49-F238E27FC236}">
                <a16:creationId xmlns:a16="http://schemas.microsoft.com/office/drawing/2014/main" id="{967467F9-FD11-499E-A7FB-7743F07EB2EB}"/>
              </a:ext>
            </a:extLst>
          </p:cNvPr>
          <p:cNvSpPr txBox="1"/>
          <p:nvPr/>
        </p:nvSpPr>
        <p:spPr>
          <a:xfrm>
            <a:off x="8348002" y="3286480"/>
            <a:ext cx="1427991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נוֹטֵל וּמַכְרִיז</a:t>
            </a:r>
            <a:endParaRPr lang="he-IL" dirty="0"/>
          </a:p>
        </p:txBody>
      </p:sp>
      <p:sp>
        <p:nvSpPr>
          <p:cNvPr id="20" name="תיבת טקסט 19">
            <a:extLst>
              <a:ext uri="{FF2B5EF4-FFF2-40B4-BE49-F238E27FC236}">
                <a16:creationId xmlns:a16="http://schemas.microsoft.com/office/drawing/2014/main" id="{BDD3591E-1252-49B0-9871-2FA1EA6B3714}"/>
              </a:ext>
            </a:extLst>
          </p:cNvPr>
          <p:cNvSpPr txBox="1"/>
          <p:nvPr/>
        </p:nvSpPr>
        <p:spPr>
          <a:xfrm>
            <a:off x="4022674" y="1674674"/>
            <a:ext cx="3973246" cy="17543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הֵיכִי דָּמֵי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אִי דְּלֵית בְּהוּ סִימָן בִּרְשׁוּת הַיָּחִיד מַאי מַכְרֵיז 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he-IL" dirty="0"/>
              <a:t>אם אין בכריכות סימן, אם כן, אם נמצאו ברשות היחיד - מה יכריז המוצא? הרי אין בהם סימן שיוכל בעל </a:t>
            </a:r>
            <a:r>
              <a:rPr lang="he-IL" dirty="0" err="1"/>
              <a:t>האבידה</a:t>
            </a:r>
            <a:r>
              <a:rPr lang="he-IL" dirty="0"/>
              <a:t> לתת כדי ליטול את </a:t>
            </a:r>
            <a:r>
              <a:rPr lang="he-IL" dirty="0" err="1"/>
              <a:t>אבידתו</a:t>
            </a:r>
            <a:r>
              <a:rPr lang="he-IL" dirty="0"/>
              <a:t>!</a:t>
            </a:r>
          </a:p>
        </p:txBody>
      </p:sp>
      <p:sp>
        <p:nvSpPr>
          <p:cNvPr id="23" name="תיבת טקסט 22">
            <a:extLst>
              <a:ext uri="{FF2B5EF4-FFF2-40B4-BE49-F238E27FC236}">
                <a16:creationId xmlns:a16="http://schemas.microsoft.com/office/drawing/2014/main" id="{A991D167-C343-41D7-93A5-4A48AE00F1AF}"/>
              </a:ext>
            </a:extLst>
          </p:cNvPr>
          <p:cNvSpPr txBox="1"/>
          <p:nvPr/>
        </p:nvSpPr>
        <p:spPr>
          <a:xfrm>
            <a:off x="3401332" y="3422212"/>
            <a:ext cx="4594588" cy="123110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אֶלָּא לָאו דְּאִית בְּהוּ סִימָן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וְקָתָנֵי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בִּרְשׁוּת הָרַבִּים הֲרֵי אֵלּוּ שֶׁלּוֹ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אַלְמָא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סִימָן הֶעָשׂוּי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לִידָּרֵס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לָא הָוֵי סִימָן </a:t>
            </a:r>
            <a:endParaRPr 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he-IL" sz="1400" dirty="0"/>
              <a:t> על </a:t>
            </a:r>
            <a:r>
              <a:rPr lang="he-IL" sz="1400" dirty="0" err="1"/>
              <a:t>כרחך</a:t>
            </a:r>
            <a:r>
              <a:rPr lang="he-IL" sz="1400" dirty="0"/>
              <a:t> מדובר שיש בהם סימן.</a:t>
            </a:r>
          </a:p>
          <a:p>
            <a:r>
              <a:rPr lang="he-IL" sz="1400" dirty="0" err="1"/>
              <a:t>וקתני</a:t>
            </a:r>
            <a:r>
              <a:rPr lang="he-IL" sz="1400" dirty="0"/>
              <a:t>: ברשות הרבים הרי אלו שלו, אף שיש בהם סימן! </a:t>
            </a:r>
          </a:p>
          <a:p>
            <a:r>
              <a:rPr lang="he-IL" sz="1400" dirty="0" err="1"/>
              <a:t>אלמא</a:t>
            </a:r>
            <a:r>
              <a:rPr lang="he-IL" sz="1400" dirty="0"/>
              <a:t>: סימן העשוי </a:t>
            </a:r>
            <a:r>
              <a:rPr lang="he-IL" sz="1400" dirty="0" err="1"/>
              <a:t>לידרס</a:t>
            </a:r>
            <a:r>
              <a:rPr lang="he-IL" sz="1400" dirty="0"/>
              <a:t> </a:t>
            </a:r>
            <a:r>
              <a:rPr lang="he-IL" sz="1400" b="1" dirty="0"/>
              <a:t>– ולא הווי סימן </a:t>
            </a:r>
            <a:r>
              <a:rPr lang="he-IL" sz="1400" dirty="0"/>
              <a:t>לכן הרי אלו שלו, </a:t>
            </a:r>
            <a:r>
              <a:rPr lang="he-IL" sz="1400" b="1" dirty="0"/>
              <a:t>,</a:t>
            </a:r>
            <a:endParaRPr lang="he-IL" sz="1400" dirty="0"/>
          </a:p>
        </p:txBody>
      </p:sp>
      <p:sp>
        <p:nvSpPr>
          <p:cNvPr id="27" name="תיבת טקסט 26">
            <a:extLst>
              <a:ext uri="{FF2B5EF4-FFF2-40B4-BE49-F238E27FC236}">
                <a16:creationId xmlns:a16="http://schemas.microsoft.com/office/drawing/2014/main" id="{8E3055F2-D68B-40E6-A513-02D2BB99A3D0}"/>
              </a:ext>
            </a:extLst>
          </p:cNvPr>
          <p:cNvSpPr txBox="1"/>
          <p:nvPr/>
        </p:nvSpPr>
        <p:spPr>
          <a:xfrm>
            <a:off x="5849742" y="4769489"/>
            <a:ext cx="1036076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dirty="0" err="1"/>
              <a:t>דאיתמר</a:t>
            </a:r>
            <a:r>
              <a:rPr lang="he-IL" dirty="0"/>
              <a:t>: </a:t>
            </a:r>
          </a:p>
        </p:txBody>
      </p:sp>
      <p:sp>
        <p:nvSpPr>
          <p:cNvPr id="28" name="תיבת טקסט 27">
            <a:extLst>
              <a:ext uri="{FF2B5EF4-FFF2-40B4-BE49-F238E27FC236}">
                <a16:creationId xmlns:a16="http://schemas.microsoft.com/office/drawing/2014/main" id="{2BAAC1E7-E13E-4C7E-B53E-4E2D957725F4}"/>
              </a:ext>
            </a:extLst>
          </p:cNvPr>
          <p:cNvSpPr txBox="1"/>
          <p:nvPr/>
        </p:nvSpPr>
        <p:spPr>
          <a:xfrm>
            <a:off x="9477703" y="5416913"/>
            <a:ext cx="2620545" cy="12003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מָקוֹם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 - </a:t>
            </a:r>
            <a:r>
              <a:rPr lang="he-IL" dirty="0" err="1"/>
              <a:t>אבידה</a:t>
            </a:r>
            <a:r>
              <a:rPr lang="he-IL" dirty="0"/>
              <a:t> שאין סימן בגופה, והסימן שאפשר לתת בה הוא רק המקום שבו נמצאה </a:t>
            </a:r>
            <a:r>
              <a:rPr lang="he-IL" dirty="0" err="1"/>
              <a:t>האבידה</a:t>
            </a:r>
            <a:r>
              <a:rPr lang="he-IL" dirty="0"/>
              <a:t>,</a:t>
            </a:r>
          </a:p>
        </p:txBody>
      </p:sp>
      <p:sp>
        <p:nvSpPr>
          <p:cNvPr id="31" name="תיבת טקסט 30">
            <a:extLst>
              <a:ext uri="{FF2B5EF4-FFF2-40B4-BE49-F238E27FC236}">
                <a16:creationId xmlns:a16="http://schemas.microsoft.com/office/drawing/2014/main" id="{AC3E1F13-E991-483F-8B98-B053AA48E48C}"/>
              </a:ext>
            </a:extLst>
          </p:cNvPr>
          <p:cNvSpPr txBox="1"/>
          <p:nvPr/>
        </p:nvSpPr>
        <p:spPr>
          <a:xfrm>
            <a:off x="4217895" y="5647746"/>
            <a:ext cx="2053368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וְרָבָא אָמַר הָוֵי סִימָן</a:t>
            </a:r>
            <a:endParaRPr lang="he-IL" dirty="0"/>
          </a:p>
        </p:txBody>
      </p:sp>
      <p:sp>
        <p:nvSpPr>
          <p:cNvPr id="32" name="תיבת טקסט 31">
            <a:extLst>
              <a:ext uri="{FF2B5EF4-FFF2-40B4-BE49-F238E27FC236}">
                <a16:creationId xmlns:a16="http://schemas.microsoft.com/office/drawing/2014/main" id="{77890A04-30DF-483A-AA33-BD463D5B63A8}"/>
              </a:ext>
            </a:extLst>
          </p:cNvPr>
          <p:cNvSpPr txBox="1"/>
          <p:nvPr/>
        </p:nvSpPr>
        <p:spPr>
          <a:xfrm>
            <a:off x="6836229" y="5668626"/>
            <a:ext cx="2343314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רַבָּה אָמַר לָא הָוֵי סִימָן </a:t>
            </a:r>
            <a:endParaRPr lang="he-IL" dirty="0"/>
          </a:p>
        </p:txBody>
      </p:sp>
      <p:sp>
        <p:nvSpPr>
          <p:cNvPr id="34" name="תיבת טקסט 33">
            <a:extLst>
              <a:ext uri="{FF2B5EF4-FFF2-40B4-BE49-F238E27FC236}">
                <a16:creationId xmlns:a16="http://schemas.microsoft.com/office/drawing/2014/main" id="{2C9E4510-4FC7-4074-82D5-2AF6D371069A}"/>
              </a:ext>
            </a:extLst>
          </p:cNvPr>
          <p:cNvSpPr txBox="1"/>
          <p:nvPr/>
        </p:nvSpPr>
        <p:spPr>
          <a:xfrm>
            <a:off x="8717279" y="4785884"/>
            <a:ext cx="2816063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וְרַבָּה אָמַר מָקוֹם לָא הָוֵי סִימָן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10119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750"/>
                            </p:stCondLst>
                            <p:childTnLst>
                              <p:par>
                                <p:cTn id="52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7750"/>
                            </p:stCondLst>
                            <p:childTnLst>
                              <p:par>
                                <p:cTn id="58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9750"/>
                            </p:stCondLst>
                            <p:childTnLst>
                              <p:par>
                                <p:cTn id="64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1250"/>
                            </p:stCondLst>
                            <p:childTnLst>
                              <p:par>
                                <p:cTn id="70" presetID="53" presetClass="entr" presetSubtype="16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4750"/>
                            </p:stCondLst>
                            <p:childTnLst>
                              <p:par>
                                <p:cTn id="76" presetID="31" presetClass="entr" presetSubtype="0" fill="hold" grpId="0" nodeType="after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9000"/>
                            </p:stCondLst>
                            <p:childTnLst>
                              <p:par>
                                <p:cTn id="83" presetID="16" presetClass="entr" presetSubtype="37" fill="hold" grpId="0" nodeType="after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31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750"/>
                            </p:stCondLst>
                            <p:childTnLst>
                              <p:par>
                                <p:cTn id="99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4750"/>
                            </p:stCondLst>
                            <p:childTnLst>
                              <p:par>
                                <p:cTn id="105" presetID="53" presetClass="entr" presetSubtype="16" fill="hold" grpId="0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7000"/>
                            </p:stCondLst>
                            <p:childTnLst>
                              <p:par>
                                <p:cTn id="111" presetID="53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12" grpId="0" animBg="1"/>
      <p:bldP spid="13" grpId="0" animBg="1"/>
      <p:bldP spid="18" grpId="0" animBg="1"/>
      <p:bldP spid="19" grpId="0" animBg="1"/>
      <p:bldP spid="20" grpId="0" animBg="1"/>
      <p:bldP spid="23" grpId="0" animBg="1"/>
      <p:bldP spid="27" grpId="0" animBg="1"/>
      <p:bldP spid="28" grpId="0" animBg="1"/>
      <p:bldP spid="31" grpId="0" animBg="1"/>
      <p:bldP spid="32" grpId="0" animBg="1"/>
      <p:bldP spid="3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טבלה 3">
            <a:extLst>
              <a:ext uri="{FF2B5EF4-FFF2-40B4-BE49-F238E27FC236}">
                <a16:creationId xmlns:a16="http://schemas.microsoft.com/office/drawing/2014/main" id="{3AEC0040-D6D5-4423-8004-3FEBFFCF32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0832012"/>
              </p:ext>
            </p:extLst>
          </p:nvPr>
        </p:nvGraphicFramePr>
        <p:xfrm>
          <a:off x="81036" y="558800"/>
          <a:ext cx="11998960" cy="184207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853583">
                  <a:extLst>
                    <a:ext uri="{9D8B030D-6E8A-4147-A177-3AD203B41FA5}">
                      <a16:colId xmlns:a16="http://schemas.microsoft.com/office/drawing/2014/main" val="3742083371"/>
                    </a:ext>
                  </a:extLst>
                </a:gridCol>
                <a:gridCol w="2861250">
                  <a:extLst>
                    <a:ext uri="{9D8B030D-6E8A-4147-A177-3AD203B41FA5}">
                      <a16:colId xmlns:a16="http://schemas.microsoft.com/office/drawing/2014/main" val="2915746964"/>
                    </a:ext>
                  </a:extLst>
                </a:gridCol>
                <a:gridCol w="2964769">
                  <a:extLst>
                    <a:ext uri="{9D8B030D-6E8A-4147-A177-3AD203B41FA5}">
                      <a16:colId xmlns:a16="http://schemas.microsoft.com/office/drawing/2014/main" val="577393082"/>
                    </a:ext>
                  </a:extLst>
                </a:gridCol>
                <a:gridCol w="2214880">
                  <a:extLst>
                    <a:ext uri="{9D8B030D-6E8A-4147-A177-3AD203B41FA5}">
                      <a16:colId xmlns:a16="http://schemas.microsoft.com/office/drawing/2014/main" val="2618443301"/>
                    </a:ext>
                  </a:extLst>
                </a:gridCol>
                <a:gridCol w="2104478">
                  <a:extLst>
                    <a:ext uri="{9D8B030D-6E8A-4147-A177-3AD203B41FA5}">
                      <a16:colId xmlns:a16="http://schemas.microsoft.com/office/drawing/2014/main" val="2940249779"/>
                    </a:ext>
                  </a:extLst>
                </a:gridCol>
              </a:tblGrid>
              <a:tr h="58928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3731171"/>
                  </a:ext>
                </a:extLst>
              </a:tr>
              <a:tr h="1252792">
                <a:tc gridSpan="5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686535"/>
                  </a:ext>
                </a:extLst>
              </a:tr>
            </a:tbl>
          </a:graphicData>
        </a:graphic>
      </p:graphicFrame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84788114-72EA-4CAC-B9F2-BDDFBB2DA095}"/>
              </a:ext>
            </a:extLst>
          </p:cNvPr>
          <p:cNvSpPr txBox="1"/>
          <p:nvPr/>
        </p:nvSpPr>
        <p:spPr>
          <a:xfrm>
            <a:off x="8762395" y="618960"/>
            <a:ext cx="599204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הדין</a:t>
            </a: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F578E1D6-D027-401B-828A-03E58E3236DF}"/>
              </a:ext>
            </a:extLst>
          </p:cNvPr>
          <p:cNvSpPr txBox="1"/>
          <p:nvPr/>
        </p:nvSpPr>
        <p:spPr>
          <a:xfrm>
            <a:off x="2445683" y="625395"/>
            <a:ext cx="1583658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על מי הקושיה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ACF0ABF9-7961-4989-BA4D-5594E07F4FFE}"/>
              </a:ext>
            </a:extLst>
          </p:cNvPr>
          <p:cNvSpPr txBox="1"/>
          <p:nvPr/>
        </p:nvSpPr>
        <p:spPr>
          <a:xfrm>
            <a:off x="10614953" y="678129"/>
            <a:ext cx="938383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המקרה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9AF27697-6489-41AB-95BF-1BB0A8F082FD}"/>
              </a:ext>
            </a:extLst>
          </p:cNvPr>
          <p:cNvSpPr txBox="1"/>
          <p:nvPr/>
        </p:nvSpPr>
        <p:spPr>
          <a:xfrm>
            <a:off x="233827" y="613144"/>
            <a:ext cx="1692938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תשובת הגמרא</a:t>
            </a:r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96CA2947-CCAB-4B0E-B482-B7CD81C433A4}"/>
              </a:ext>
            </a:extLst>
          </p:cNvPr>
          <p:cNvSpPr txBox="1"/>
          <p:nvPr/>
        </p:nvSpPr>
        <p:spPr>
          <a:xfrm>
            <a:off x="5411986" y="619746"/>
            <a:ext cx="1420037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בירור המקרה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EA32B5E7-183D-413C-A74B-15F3F00A42DD}"/>
              </a:ext>
            </a:extLst>
          </p:cNvPr>
          <p:cNvSpPr txBox="1"/>
          <p:nvPr/>
        </p:nvSpPr>
        <p:spPr>
          <a:xfrm>
            <a:off x="10292862" y="1130804"/>
            <a:ext cx="1582564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כְּרִיכוֹת בִּרְשׁוּת הָרַבִּים</a:t>
            </a:r>
            <a:endParaRPr lang="he-IL" dirty="0"/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097D50F6-57B0-4614-9AB8-E1153E97F49A}"/>
              </a:ext>
            </a:extLst>
          </p:cNvPr>
          <p:cNvSpPr txBox="1"/>
          <p:nvPr/>
        </p:nvSpPr>
        <p:spPr>
          <a:xfrm>
            <a:off x="8352104" y="1148495"/>
            <a:ext cx="1427991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הֲרֵי אֵלּוּ שֶׁלּוֹ</a:t>
            </a:r>
            <a:endParaRPr lang="he-IL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04410149-F00F-4343-8103-83C612984358}"/>
              </a:ext>
            </a:extLst>
          </p:cNvPr>
          <p:cNvSpPr txBox="1"/>
          <p:nvPr/>
        </p:nvSpPr>
        <p:spPr>
          <a:xfrm>
            <a:off x="2416007" y="1525086"/>
            <a:ext cx="1390771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pPr fontAlgn="t"/>
            <a:r>
              <a:rPr lang="he-IL" dirty="0"/>
              <a:t>גם על רבא</a:t>
            </a:r>
          </a:p>
          <a:p>
            <a:pPr fontAlgn="t"/>
            <a:r>
              <a:rPr lang="he-IL" dirty="0"/>
              <a:t>וגם על רבה</a:t>
            </a: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B0FD8A9E-8C04-4B02-8EAC-03E067A58D11}"/>
              </a:ext>
            </a:extLst>
          </p:cNvPr>
          <p:cNvSpPr txBox="1"/>
          <p:nvPr/>
        </p:nvSpPr>
        <p:spPr>
          <a:xfrm>
            <a:off x="183952" y="1323023"/>
            <a:ext cx="1796767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רבה מתרץ לטעמיה [לשיטתו] - שמדובר שיש בכריכות סימן.</a:t>
            </a:r>
          </a:p>
        </p:txBody>
      </p:sp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7BA1A8A3-287E-4DAF-8EB7-E53FD72CE8AD}"/>
              </a:ext>
            </a:extLst>
          </p:cNvPr>
          <p:cNvSpPr txBox="1"/>
          <p:nvPr/>
        </p:nvSpPr>
        <p:spPr>
          <a:xfrm>
            <a:off x="10515600" y="-17972"/>
            <a:ext cx="16764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דף כ"ב, ב'</a:t>
            </a:r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9A810C07-2D70-4B6F-B399-F66BEDA587B0}"/>
              </a:ext>
            </a:extLst>
          </p:cNvPr>
          <p:cNvSpPr txBox="1"/>
          <p:nvPr/>
        </p:nvSpPr>
        <p:spPr>
          <a:xfrm>
            <a:off x="5562603" y="152291"/>
            <a:ext cx="1420036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תָּא שְׁמַע</a:t>
            </a:r>
            <a:endParaRPr lang="he-IL" sz="2400" b="1" dirty="0"/>
          </a:p>
        </p:txBody>
      </p:sp>
      <p:sp>
        <p:nvSpPr>
          <p:cNvPr id="14" name="תיבת טקסט 13">
            <a:extLst>
              <a:ext uri="{FF2B5EF4-FFF2-40B4-BE49-F238E27FC236}">
                <a16:creationId xmlns:a16="http://schemas.microsoft.com/office/drawing/2014/main" id="{F90A2D29-20FB-484E-AD4E-A18B65573333}"/>
              </a:ext>
            </a:extLst>
          </p:cNvPr>
          <p:cNvSpPr txBox="1"/>
          <p:nvPr/>
        </p:nvSpPr>
        <p:spPr>
          <a:xfrm>
            <a:off x="10403138" y="2375224"/>
            <a:ext cx="1582564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כְּרִיכוֹת בִּרְשׁוּת הַיָּחִיד </a:t>
            </a:r>
            <a:endParaRPr lang="he-IL" dirty="0"/>
          </a:p>
        </p:txBody>
      </p:sp>
      <p:sp>
        <p:nvSpPr>
          <p:cNvPr id="15" name="תיבת טקסט 14">
            <a:extLst>
              <a:ext uri="{FF2B5EF4-FFF2-40B4-BE49-F238E27FC236}">
                <a16:creationId xmlns:a16="http://schemas.microsoft.com/office/drawing/2014/main" id="{A735CEDC-1CB8-4B87-A836-11FFC883B777}"/>
              </a:ext>
            </a:extLst>
          </p:cNvPr>
          <p:cNvSpPr txBox="1"/>
          <p:nvPr/>
        </p:nvSpPr>
        <p:spPr>
          <a:xfrm>
            <a:off x="8380555" y="2395884"/>
            <a:ext cx="1395438" cy="38128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נוֹטֵל וּמַכְרִיז</a:t>
            </a:r>
            <a:endParaRPr lang="he-IL" dirty="0"/>
          </a:p>
        </p:txBody>
      </p: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AFB73EC1-7934-4B68-A84F-5CCF66A786C3}"/>
              </a:ext>
            </a:extLst>
          </p:cNvPr>
          <p:cNvSpPr txBox="1"/>
          <p:nvPr/>
        </p:nvSpPr>
        <p:spPr>
          <a:xfrm>
            <a:off x="4374757" y="1157297"/>
            <a:ext cx="3973246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רבה שביאר במשנתנו, שהטעם שברשות הרבים הרי אלו שלו - היינו משום שנדרס הסימן, כיצד מתרץ ברייתא זו? </a:t>
            </a:r>
          </a:p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במה שונות אלומות, שצריך להכריז עליהן אף אם נמצאו ברשות הרבים?</a:t>
            </a:r>
          </a:p>
        </p:txBody>
      </p:sp>
      <p:sp>
        <p:nvSpPr>
          <p:cNvPr id="17" name="תיבת טקסט 16">
            <a:extLst>
              <a:ext uri="{FF2B5EF4-FFF2-40B4-BE49-F238E27FC236}">
                <a16:creationId xmlns:a16="http://schemas.microsoft.com/office/drawing/2014/main" id="{8B5D90EB-F35D-4ED5-869E-8224DE134FDE}"/>
              </a:ext>
            </a:extLst>
          </p:cNvPr>
          <p:cNvSpPr txBox="1"/>
          <p:nvPr/>
        </p:nvSpPr>
        <p:spPr>
          <a:xfrm>
            <a:off x="4389278" y="2622539"/>
            <a:ext cx="3966732" cy="132343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sz="2000" dirty="0">
                <a:solidFill>
                  <a:srgbClr val="000000"/>
                </a:solidFill>
                <a:latin typeface="Arial" panose="020B0604020202020204" pitchFamily="34" charset="0"/>
              </a:rPr>
              <a:t>ורבא, שאמר שמדובר במשנתנו שאין בכריכות סימן, אלא הסימן הוא מקום המציאה, כיצד מתרץ ברייתא זו ? </a:t>
            </a:r>
          </a:p>
          <a:p>
            <a:r>
              <a:rPr lang="he-IL" sz="2000" dirty="0">
                <a:solidFill>
                  <a:srgbClr val="000000"/>
                </a:solidFill>
                <a:latin typeface="Arial" panose="020B0604020202020204" pitchFamily="34" charset="0"/>
              </a:rPr>
              <a:t>מה החילוק בין אלומות לכריכות?</a:t>
            </a:r>
            <a:endParaRPr lang="he-IL" dirty="0"/>
          </a:p>
        </p:txBody>
      </p:sp>
      <p:sp>
        <p:nvSpPr>
          <p:cNvPr id="21" name="תיבת טקסט 20">
            <a:extLst>
              <a:ext uri="{FF2B5EF4-FFF2-40B4-BE49-F238E27FC236}">
                <a16:creationId xmlns:a16="http://schemas.microsoft.com/office/drawing/2014/main" id="{5B233B42-316B-4D94-AF10-1F40BB394DDF}"/>
              </a:ext>
            </a:extLst>
          </p:cNvPr>
          <p:cNvSpPr txBox="1"/>
          <p:nvPr/>
        </p:nvSpPr>
        <p:spPr>
          <a:xfrm>
            <a:off x="6910658" y="4421230"/>
            <a:ext cx="2619835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הֲרֵי אֵלּוּ שֶׁלּוֹ מִשּׁוּם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דְּמִדַּרְסָא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והסימן נשחק</a:t>
            </a:r>
            <a:endParaRPr lang="he-IL" dirty="0"/>
          </a:p>
        </p:txBody>
      </p:sp>
      <p:sp>
        <p:nvSpPr>
          <p:cNvPr id="23" name="תיבת טקסט 22">
            <a:extLst>
              <a:ext uri="{FF2B5EF4-FFF2-40B4-BE49-F238E27FC236}">
                <a16:creationId xmlns:a16="http://schemas.microsoft.com/office/drawing/2014/main" id="{D3395DD9-207F-42D1-8617-6FCDD8111F29}"/>
              </a:ext>
            </a:extLst>
          </p:cNvPr>
          <p:cNvSpPr txBox="1"/>
          <p:nvPr/>
        </p:nvSpPr>
        <p:spPr>
          <a:xfrm>
            <a:off x="9869745" y="3146570"/>
            <a:ext cx="2322255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וְהָאֲלוּמּוֹת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עומרים גדולים 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בֵּין בִּרְשׁוּת הָרַבִּים 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בֵּין בִּרְשׁוּת הַיָּחִיד</a:t>
            </a:r>
            <a:endParaRPr lang="he-IL" dirty="0"/>
          </a:p>
        </p:txBody>
      </p:sp>
      <p:sp>
        <p:nvSpPr>
          <p:cNvPr id="25" name="תיבת טקסט 24">
            <a:extLst>
              <a:ext uri="{FF2B5EF4-FFF2-40B4-BE49-F238E27FC236}">
                <a16:creationId xmlns:a16="http://schemas.microsoft.com/office/drawing/2014/main" id="{3E0D4541-A65C-493A-A917-0D47F5EC8E17}"/>
              </a:ext>
            </a:extLst>
          </p:cNvPr>
          <p:cNvSpPr txBox="1"/>
          <p:nvPr/>
        </p:nvSpPr>
        <p:spPr>
          <a:xfrm>
            <a:off x="8413064" y="3266251"/>
            <a:ext cx="1395438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נוֹטֵל וּמַכְרִיז</a:t>
            </a:r>
            <a:endParaRPr lang="he-IL" dirty="0"/>
          </a:p>
        </p:txBody>
      </p:sp>
      <p:sp>
        <p:nvSpPr>
          <p:cNvPr id="26" name="תיבת טקסט 25">
            <a:extLst>
              <a:ext uri="{FF2B5EF4-FFF2-40B4-BE49-F238E27FC236}">
                <a16:creationId xmlns:a16="http://schemas.microsoft.com/office/drawing/2014/main" id="{E3A3A9B4-3E8D-47BD-AD3E-DE9ECCF9F295}"/>
              </a:ext>
            </a:extLst>
          </p:cNvPr>
          <p:cNvSpPr txBox="1"/>
          <p:nvPr/>
        </p:nvSpPr>
        <p:spPr>
          <a:xfrm>
            <a:off x="29906" y="2439365"/>
            <a:ext cx="1878608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ורבא מתרץ לטעמיה - באופן שמכריז מקום </a:t>
            </a:r>
          </a:p>
        </p:txBody>
      </p:sp>
      <p:sp>
        <p:nvSpPr>
          <p:cNvPr id="30" name="תיבת טקסט 29">
            <a:extLst>
              <a:ext uri="{FF2B5EF4-FFF2-40B4-BE49-F238E27FC236}">
                <a16:creationId xmlns:a16="http://schemas.microsoft.com/office/drawing/2014/main" id="{83087476-49FE-4269-ADCC-3DB355C5C6DF}"/>
              </a:ext>
            </a:extLst>
          </p:cNvPr>
          <p:cNvSpPr txBox="1"/>
          <p:nvPr/>
        </p:nvSpPr>
        <p:spPr>
          <a:xfrm>
            <a:off x="7061353" y="4001789"/>
            <a:ext cx="3341785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רַבָּה מְתָרֵץ לְטַעְמֵיהּ מדובר </a:t>
            </a:r>
            <a:r>
              <a:rPr lang="he-IL" sz="1800" b="1" dirty="0">
                <a:solidFill>
                  <a:srgbClr val="000000"/>
                </a:solidFill>
                <a:latin typeface="Arial" panose="020B0604020202020204" pitchFamily="34" charset="0"/>
              </a:rPr>
              <a:t>ב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סימן </a:t>
            </a:r>
            <a:endParaRPr lang="he-IL" dirty="0"/>
          </a:p>
        </p:txBody>
      </p:sp>
      <p:sp>
        <p:nvSpPr>
          <p:cNvPr id="31" name="תיבת טקסט 30">
            <a:extLst>
              <a:ext uri="{FF2B5EF4-FFF2-40B4-BE49-F238E27FC236}">
                <a16:creationId xmlns:a16="http://schemas.microsoft.com/office/drawing/2014/main" id="{C85A289A-4D57-4300-A065-C4E58D2E2E12}"/>
              </a:ext>
            </a:extLst>
          </p:cNvPr>
          <p:cNvSpPr txBox="1"/>
          <p:nvPr/>
        </p:nvSpPr>
        <p:spPr>
          <a:xfrm>
            <a:off x="9644333" y="4575119"/>
            <a:ext cx="2535498" cy="3385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כְּרִיכוֹת בִּרְשׁוּת הָרַבִּים</a:t>
            </a:r>
            <a:endParaRPr lang="he-IL" sz="1600" dirty="0"/>
          </a:p>
        </p:txBody>
      </p:sp>
      <p:sp>
        <p:nvSpPr>
          <p:cNvPr id="32" name="תיבת טקסט 31">
            <a:extLst>
              <a:ext uri="{FF2B5EF4-FFF2-40B4-BE49-F238E27FC236}">
                <a16:creationId xmlns:a16="http://schemas.microsoft.com/office/drawing/2014/main" id="{C0EED2C9-D5FD-4A88-A716-7C807E141C18}"/>
              </a:ext>
            </a:extLst>
          </p:cNvPr>
          <p:cNvSpPr txBox="1"/>
          <p:nvPr/>
        </p:nvSpPr>
        <p:spPr>
          <a:xfrm>
            <a:off x="9691640" y="5336160"/>
            <a:ext cx="2488191" cy="3385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בִּרְשׁוּת הַיָּחִיד</a:t>
            </a:r>
            <a:endParaRPr lang="he-IL" sz="1600" dirty="0"/>
          </a:p>
        </p:txBody>
      </p:sp>
      <p:sp>
        <p:nvSpPr>
          <p:cNvPr id="33" name="תיבת טקסט 32">
            <a:extLst>
              <a:ext uri="{FF2B5EF4-FFF2-40B4-BE49-F238E27FC236}">
                <a16:creationId xmlns:a16="http://schemas.microsoft.com/office/drawing/2014/main" id="{92F5D1AE-7D5A-40C4-99A0-B4A86378A8FB}"/>
              </a:ext>
            </a:extLst>
          </p:cNvPr>
          <p:cNvSpPr txBox="1"/>
          <p:nvPr/>
        </p:nvSpPr>
        <p:spPr>
          <a:xfrm>
            <a:off x="6731929" y="5249614"/>
            <a:ext cx="2977292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נוֹטֵל וּמַכְרִיז דְּלָא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מִדַּרְסָא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הבעלים סומך על הסימן שבהם</a:t>
            </a:r>
            <a:endParaRPr lang="he-IL" dirty="0"/>
          </a:p>
        </p:txBody>
      </p:sp>
      <p:sp>
        <p:nvSpPr>
          <p:cNvPr id="34" name="תיבת טקסט 33">
            <a:extLst>
              <a:ext uri="{FF2B5EF4-FFF2-40B4-BE49-F238E27FC236}">
                <a16:creationId xmlns:a16="http://schemas.microsoft.com/office/drawing/2014/main" id="{EFA0E86B-5835-4FD7-AD19-878B09335C52}"/>
              </a:ext>
            </a:extLst>
          </p:cNvPr>
          <p:cNvSpPr txBox="1"/>
          <p:nvPr/>
        </p:nvSpPr>
        <p:spPr>
          <a:xfrm>
            <a:off x="9667986" y="6137254"/>
            <a:ext cx="2488191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וְהָאֲלוּמּוֹת בֵּין בִּרְשׁוּת הָרַבִּים וּבֵין בִּרְשׁוּת הַיָּחִיד</a:t>
            </a:r>
            <a:endParaRPr lang="he-IL" sz="1600" dirty="0"/>
          </a:p>
        </p:txBody>
      </p:sp>
      <p:sp>
        <p:nvSpPr>
          <p:cNvPr id="36" name="תיבת טקסט 35">
            <a:extLst>
              <a:ext uri="{FF2B5EF4-FFF2-40B4-BE49-F238E27FC236}">
                <a16:creationId xmlns:a16="http://schemas.microsoft.com/office/drawing/2014/main" id="{41424725-C1D8-451B-829C-D1914296D9D0}"/>
              </a:ext>
            </a:extLst>
          </p:cNvPr>
          <p:cNvSpPr txBox="1"/>
          <p:nvPr/>
        </p:nvSpPr>
        <p:spPr>
          <a:xfrm>
            <a:off x="6178215" y="5868313"/>
            <a:ext cx="3597778" cy="86177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נוֹטֵל וּמַכְרִיז כֵּיוָן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דִּגְבִיהָן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לָא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מִדַּרְסָא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כיון שהן גדולות וגבוהות ואף אם אבדו ברשות הרבים, נותר עליהן הסימן, ולא נשחת.</a:t>
            </a:r>
          </a:p>
        </p:txBody>
      </p:sp>
      <p:sp>
        <p:nvSpPr>
          <p:cNvPr id="38" name="תיבת טקסט 37">
            <a:extLst>
              <a:ext uri="{FF2B5EF4-FFF2-40B4-BE49-F238E27FC236}">
                <a16:creationId xmlns:a16="http://schemas.microsoft.com/office/drawing/2014/main" id="{DDE4E663-EFD3-4EA1-A84B-BE7CC8E98128}"/>
              </a:ext>
            </a:extLst>
          </p:cNvPr>
          <p:cNvSpPr txBox="1"/>
          <p:nvPr/>
        </p:nvSpPr>
        <p:spPr>
          <a:xfrm>
            <a:off x="464993" y="3516665"/>
            <a:ext cx="3341785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וְרָבָא מְתָרֵץ לְטַעְמֵיהּ מדובר </a:t>
            </a:r>
            <a:r>
              <a:rPr lang="he-IL" sz="1800" dirty="0">
                <a:solidFill>
                  <a:srgbClr val="000000"/>
                </a:solidFill>
                <a:latin typeface="Arial" panose="020B0604020202020204" pitchFamily="34" charset="0"/>
              </a:rPr>
              <a:t>ב</a:t>
            </a:r>
            <a:r>
              <a:rPr lang="he-IL" sz="1800" b="1" dirty="0">
                <a:solidFill>
                  <a:srgbClr val="000000"/>
                </a:solidFill>
                <a:latin typeface="Arial" panose="020B0604020202020204" pitchFamily="34" charset="0"/>
              </a:rPr>
              <a:t>ְּמָקוֹם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endParaRPr lang="he-IL" dirty="0"/>
          </a:p>
        </p:txBody>
      </p:sp>
      <p:sp>
        <p:nvSpPr>
          <p:cNvPr id="39" name="תיבת טקסט 38">
            <a:extLst>
              <a:ext uri="{FF2B5EF4-FFF2-40B4-BE49-F238E27FC236}">
                <a16:creationId xmlns:a16="http://schemas.microsoft.com/office/drawing/2014/main" id="{CD245387-EE23-4D2A-B455-B7DDE5A3244F}"/>
              </a:ext>
            </a:extLst>
          </p:cNvPr>
          <p:cNvSpPr txBox="1"/>
          <p:nvPr/>
        </p:nvSpPr>
        <p:spPr>
          <a:xfrm>
            <a:off x="4029341" y="4641650"/>
            <a:ext cx="209692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כְּרִיכוֹת בִּרְשׁוּת הָרַבִּים</a:t>
            </a:r>
            <a:endParaRPr lang="he-IL" sz="1600" dirty="0"/>
          </a:p>
        </p:txBody>
      </p:sp>
      <p:sp>
        <p:nvSpPr>
          <p:cNvPr id="40" name="תיבת טקסט 39">
            <a:extLst>
              <a:ext uri="{FF2B5EF4-FFF2-40B4-BE49-F238E27FC236}">
                <a16:creationId xmlns:a16="http://schemas.microsoft.com/office/drawing/2014/main" id="{C90EEC17-452C-4C45-9CD7-3F2DA4C396D3}"/>
              </a:ext>
            </a:extLst>
          </p:cNvPr>
          <p:cNvSpPr txBox="1"/>
          <p:nvPr/>
        </p:nvSpPr>
        <p:spPr>
          <a:xfrm>
            <a:off x="5592235" y="4048193"/>
            <a:ext cx="124482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דף כ"ג, א'</a:t>
            </a:r>
          </a:p>
        </p:txBody>
      </p:sp>
      <p:sp>
        <p:nvSpPr>
          <p:cNvPr id="41" name="תיבת טקסט 40">
            <a:extLst>
              <a:ext uri="{FF2B5EF4-FFF2-40B4-BE49-F238E27FC236}">
                <a16:creationId xmlns:a16="http://schemas.microsoft.com/office/drawing/2014/main" id="{8CC4F7A8-B392-4E43-95B0-A8A98E2F81BB}"/>
              </a:ext>
            </a:extLst>
          </p:cNvPr>
          <p:cNvSpPr txBox="1"/>
          <p:nvPr/>
        </p:nvSpPr>
        <p:spPr>
          <a:xfrm>
            <a:off x="373547" y="3979086"/>
            <a:ext cx="3442713" cy="101566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הֲרֵי אֵלּוּ שֶׁלּוֹ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דְּמִינַּשְׁתְּפָא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משום שהן מתגלגלות ברגלי אדם ובהמה העוברים ברשות הרבים, ואינם נמצאים במקום שנפלו תחילה, ולכן אינו יכול להכריז מקום.</a:t>
            </a:r>
            <a:endParaRPr lang="he-IL" dirty="0"/>
          </a:p>
        </p:txBody>
      </p:sp>
      <p:sp>
        <p:nvSpPr>
          <p:cNvPr id="42" name="תיבת טקסט 41">
            <a:extLst>
              <a:ext uri="{FF2B5EF4-FFF2-40B4-BE49-F238E27FC236}">
                <a16:creationId xmlns:a16="http://schemas.microsoft.com/office/drawing/2014/main" id="{20A31E08-3FF8-483E-A79D-018B1338C5F9}"/>
              </a:ext>
            </a:extLst>
          </p:cNvPr>
          <p:cNvSpPr txBox="1"/>
          <p:nvPr/>
        </p:nvSpPr>
        <p:spPr>
          <a:xfrm>
            <a:off x="4081294" y="5326669"/>
            <a:ext cx="209692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כְּרִיכוֹת בִּרְשׁוּת הַיָּחִיד </a:t>
            </a:r>
            <a:endParaRPr lang="he-IL" sz="1600" dirty="0"/>
          </a:p>
        </p:txBody>
      </p:sp>
      <p:sp>
        <p:nvSpPr>
          <p:cNvPr id="43" name="תיבת טקסט 42">
            <a:extLst>
              <a:ext uri="{FF2B5EF4-FFF2-40B4-BE49-F238E27FC236}">
                <a16:creationId xmlns:a16="http://schemas.microsoft.com/office/drawing/2014/main" id="{CFBF28FE-0D3C-44C7-A9FC-D0337F4A2CC7}"/>
              </a:ext>
            </a:extLst>
          </p:cNvPr>
          <p:cNvSpPr txBox="1"/>
          <p:nvPr/>
        </p:nvSpPr>
        <p:spPr>
          <a:xfrm>
            <a:off x="55022" y="5001790"/>
            <a:ext cx="3743486" cy="9233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חַיָּיב לְהַכְרִיז דְּלָא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מִינַּשְׁתְּפָא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משום שברשות היחיד הכריכות לא מתגלגלות ברגלי אדם ובהמה , ויכול להכריז מקום.</a:t>
            </a:r>
          </a:p>
        </p:txBody>
      </p:sp>
      <p:sp>
        <p:nvSpPr>
          <p:cNvPr id="44" name="תיבת טקסט 43">
            <a:extLst>
              <a:ext uri="{FF2B5EF4-FFF2-40B4-BE49-F238E27FC236}">
                <a16:creationId xmlns:a16="http://schemas.microsoft.com/office/drawing/2014/main" id="{2F4D9CDE-AB73-4296-94F4-F21CF41661F6}"/>
              </a:ext>
            </a:extLst>
          </p:cNvPr>
          <p:cNvSpPr txBox="1"/>
          <p:nvPr/>
        </p:nvSpPr>
        <p:spPr>
          <a:xfrm>
            <a:off x="3708480" y="6102787"/>
            <a:ext cx="2488191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וְהָאֲלוּמּוֹת בֵּין בִּרְשׁוּת הָרַבִּים וּבֵין בִּרְשׁוּת הַיָּחִיד</a:t>
            </a:r>
            <a:endParaRPr lang="he-IL" sz="1600" dirty="0"/>
          </a:p>
        </p:txBody>
      </p:sp>
      <p:sp>
        <p:nvSpPr>
          <p:cNvPr id="45" name="תיבת טקסט 44">
            <a:extLst>
              <a:ext uri="{FF2B5EF4-FFF2-40B4-BE49-F238E27FC236}">
                <a16:creationId xmlns:a16="http://schemas.microsoft.com/office/drawing/2014/main" id="{8A69528B-085A-440B-B6A8-3293E370C6BB}"/>
              </a:ext>
            </a:extLst>
          </p:cNvPr>
          <p:cNvSpPr txBox="1"/>
          <p:nvPr/>
        </p:nvSpPr>
        <p:spPr>
          <a:xfrm>
            <a:off x="108081" y="5905658"/>
            <a:ext cx="3627563" cy="9233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נוֹטֵל וּמַכְרִיז כֵּיוָן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דְּיַקִּירֵי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שהן שגדולות וכבדות לָא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מִינַּשְׁתְּפָא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לא מתגלגלות ברגלי אדם ובהמה , ויכול להכריז מקום.</a:t>
            </a:r>
          </a:p>
        </p:txBody>
      </p:sp>
    </p:spTree>
    <p:extLst>
      <p:ext uri="{BB962C8B-B14F-4D97-AF65-F5344CB8AC3E}">
        <p14:creationId xmlns:p14="http://schemas.microsoft.com/office/powerpoint/2010/main" val="102742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250"/>
                            </p:stCondLst>
                            <p:childTnLst>
                              <p:par>
                                <p:cTn id="52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7250"/>
                            </p:stCondLst>
                            <p:childTnLst>
                              <p:par>
                                <p:cTn id="58" presetID="42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9000"/>
                            </p:stCondLst>
                            <p:childTnLst>
                              <p:par>
                                <p:cTn id="64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500"/>
                            </p:stCondLst>
                            <p:childTnLst>
                              <p:par>
                                <p:cTn id="70" presetID="16" presetClass="entr" presetSubtype="21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2250"/>
                            </p:stCondLst>
                            <p:childTnLst>
                              <p:par>
                                <p:cTn id="74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3750"/>
                            </p:stCondLst>
                            <p:childTnLst>
                              <p:par>
                                <p:cTn id="80" presetID="53" presetClass="entr" presetSubtype="16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7250"/>
                            </p:stCondLst>
                            <p:childTnLst>
                              <p:par>
                                <p:cTn id="86" presetID="31" presetClass="entr" presetSubtype="0" fill="hold" grpId="0" nodeType="after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500"/>
                            </p:stCondLst>
                            <p:childTnLst>
                              <p:par>
                                <p:cTn id="110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16" presetID="45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8250"/>
                            </p:stCondLst>
                            <p:childTnLst>
                              <p:par>
                                <p:cTn id="122" presetID="5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9250"/>
                            </p:stCondLst>
                            <p:childTnLst>
                              <p:par>
                                <p:cTn id="128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750"/>
                            </p:stCondLst>
                            <p:childTnLst>
                              <p:par>
                                <p:cTn id="132" presetID="53" presetClass="entr" presetSubtype="1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3250"/>
                            </p:stCondLst>
                            <p:childTnLst>
                              <p:par>
                                <p:cTn id="138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"/>
                            </p:stCondLst>
                            <p:childTnLst>
                              <p:par>
                                <p:cTn id="147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500"/>
                            </p:stCondLst>
                            <p:childTnLst>
                              <p:par>
                                <p:cTn id="154" presetID="53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4500"/>
                            </p:stCondLst>
                            <p:childTnLst>
                              <p:par>
                                <p:cTn id="160" presetID="16" presetClass="entr" presetSubtype="21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6250"/>
                            </p:stCondLst>
                            <p:childTnLst>
                              <p:par>
                                <p:cTn id="164" presetID="53" presetClass="entr" presetSubtype="16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9750"/>
                            </p:stCondLst>
                            <p:childTnLst>
                              <p:par>
                                <p:cTn id="170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1250"/>
                            </p:stCondLst>
                            <p:childTnLst>
                              <p:par>
                                <p:cTn id="17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1750"/>
                            </p:stCondLst>
                            <p:childTnLst>
                              <p:par>
                                <p:cTn id="18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17" grpId="0" animBg="1"/>
      <p:bldP spid="21" grpId="0" animBg="1"/>
      <p:bldP spid="23" grpId="0" animBg="1"/>
      <p:bldP spid="25" grpId="0" animBg="1"/>
      <p:bldP spid="26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6" grpId="0" animBg="1"/>
      <p:bldP spid="38" grpId="0" animBg="1"/>
      <p:bldP spid="39" grpId="0" animBg="1"/>
      <p:bldP spid="40" grpId="0"/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טבלה 3">
            <a:extLst>
              <a:ext uri="{FF2B5EF4-FFF2-40B4-BE49-F238E27FC236}">
                <a16:creationId xmlns:a16="http://schemas.microsoft.com/office/drawing/2014/main" id="{46404BEF-DCE3-4BBB-A8D9-18BCCEEBD1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187142"/>
              </p:ext>
            </p:extLst>
          </p:nvPr>
        </p:nvGraphicFramePr>
        <p:xfrm>
          <a:off x="50858" y="466837"/>
          <a:ext cx="12044650" cy="511383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85131">
                  <a:extLst>
                    <a:ext uri="{9D8B030D-6E8A-4147-A177-3AD203B41FA5}">
                      <a16:colId xmlns:a16="http://schemas.microsoft.com/office/drawing/2014/main" val="3742083371"/>
                    </a:ext>
                  </a:extLst>
                </a:gridCol>
                <a:gridCol w="2632075">
                  <a:extLst>
                    <a:ext uri="{9D8B030D-6E8A-4147-A177-3AD203B41FA5}">
                      <a16:colId xmlns:a16="http://schemas.microsoft.com/office/drawing/2014/main" val="2915746964"/>
                    </a:ext>
                  </a:extLst>
                </a:gridCol>
                <a:gridCol w="2626040">
                  <a:extLst>
                    <a:ext uri="{9D8B030D-6E8A-4147-A177-3AD203B41FA5}">
                      <a16:colId xmlns:a16="http://schemas.microsoft.com/office/drawing/2014/main" val="577393082"/>
                    </a:ext>
                  </a:extLst>
                </a:gridCol>
                <a:gridCol w="1780952">
                  <a:extLst>
                    <a:ext uri="{9D8B030D-6E8A-4147-A177-3AD203B41FA5}">
                      <a16:colId xmlns:a16="http://schemas.microsoft.com/office/drawing/2014/main" val="2618443301"/>
                    </a:ext>
                  </a:extLst>
                </a:gridCol>
                <a:gridCol w="2920452">
                  <a:extLst>
                    <a:ext uri="{9D8B030D-6E8A-4147-A177-3AD203B41FA5}">
                      <a16:colId xmlns:a16="http://schemas.microsoft.com/office/drawing/2014/main" val="2940249779"/>
                    </a:ext>
                  </a:extLst>
                </a:gridCol>
              </a:tblGrid>
              <a:tr h="742881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3731171"/>
                  </a:ext>
                </a:extLst>
              </a:tr>
              <a:tr h="1253151">
                <a:tc gridSpan="5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686535"/>
                  </a:ext>
                </a:extLst>
              </a:tr>
              <a:tr h="1666071">
                <a:tc gridSpan="5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12485"/>
                  </a:ext>
                </a:extLst>
              </a:tr>
              <a:tr h="1451728">
                <a:tc gridSpan="5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0134655"/>
                  </a:ext>
                </a:extLst>
              </a:tr>
            </a:tbl>
          </a:graphicData>
        </a:graphic>
      </p:graphicFrame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04FB902C-00E3-4F9D-9703-C326D83AC81B}"/>
              </a:ext>
            </a:extLst>
          </p:cNvPr>
          <p:cNvSpPr txBox="1"/>
          <p:nvPr/>
        </p:nvSpPr>
        <p:spPr>
          <a:xfrm>
            <a:off x="10112231" y="1317051"/>
            <a:ext cx="1922605" cy="12003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הַגַּנָּב שֶׁנָּטַל מִזֶּה וְנָתַן לָזֶה וְכֵן גַּזְלָן שֶׁנָּטַל מִזֶּה וְנָּטַל מִזֶּה וְנָתַן לָזֶה</a:t>
            </a:r>
            <a:endParaRPr lang="he-IL" dirty="0"/>
          </a:p>
        </p:txBody>
      </p:sp>
      <p:sp>
        <p:nvSpPr>
          <p:cNvPr id="17" name="תיבת טקסט 16">
            <a:extLst>
              <a:ext uri="{FF2B5EF4-FFF2-40B4-BE49-F238E27FC236}">
                <a16:creationId xmlns:a16="http://schemas.microsoft.com/office/drawing/2014/main" id="{9392985B-478F-4B5E-9ED8-3893E102B9CB}"/>
              </a:ext>
            </a:extLst>
          </p:cNvPr>
          <p:cNvSpPr txBox="1"/>
          <p:nvPr/>
        </p:nvSpPr>
        <p:spPr>
          <a:xfrm>
            <a:off x="7616748" y="1283116"/>
            <a:ext cx="2507274" cy="147732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מַה שֶּׁנָּטַל נָטַל </a:t>
            </a:r>
          </a:p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וּמַה שֶּׁנָּתַן נָתַן </a:t>
            </a:r>
          </a:p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הסיבה: אותו חפץ שייך לאדם שקיבלו לבסוף, כי חזקה ש</a:t>
            </a:r>
            <a:r>
              <a:rPr lang="he-IL" b="1" dirty="0">
                <a:solidFill>
                  <a:srgbClr val="000000"/>
                </a:solidFill>
                <a:latin typeface="Arial" panose="020B0604020202020204" pitchFamily="34" charset="0"/>
              </a:rPr>
              <a:t>הבעלים התייאשו.</a:t>
            </a:r>
          </a:p>
        </p:txBody>
      </p:sp>
      <p:sp>
        <p:nvSpPr>
          <p:cNvPr id="18" name="תיבת טקסט 17">
            <a:extLst>
              <a:ext uri="{FF2B5EF4-FFF2-40B4-BE49-F238E27FC236}">
                <a16:creationId xmlns:a16="http://schemas.microsoft.com/office/drawing/2014/main" id="{35F10E4C-60D1-4BA5-954F-FE23F0B9524F}"/>
              </a:ext>
            </a:extLst>
          </p:cNvPr>
          <p:cNvSpPr txBox="1"/>
          <p:nvPr/>
        </p:nvSpPr>
        <p:spPr>
          <a:xfrm>
            <a:off x="8517799" y="684388"/>
            <a:ext cx="599204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הדין</a:t>
            </a:r>
          </a:p>
        </p:txBody>
      </p:sp>
      <p:sp>
        <p:nvSpPr>
          <p:cNvPr id="19" name="תיבת טקסט 18">
            <a:extLst>
              <a:ext uri="{FF2B5EF4-FFF2-40B4-BE49-F238E27FC236}">
                <a16:creationId xmlns:a16="http://schemas.microsoft.com/office/drawing/2014/main" id="{DDEBCD09-E459-44E2-AA39-3C7309D32D63}"/>
              </a:ext>
            </a:extLst>
          </p:cNvPr>
          <p:cNvSpPr txBox="1"/>
          <p:nvPr/>
        </p:nvSpPr>
        <p:spPr>
          <a:xfrm>
            <a:off x="4755636" y="1234098"/>
            <a:ext cx="2892686" cy="2893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בִּשְׁלָמָא</a:t>
            </a: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 גַּזְלָן וְיַרְדֵּן </a:t>
            </a:r>
            <a:r>
              <a:rPr lang="he-IL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דְּקָא</a:t>
            </a: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 חָזֵי לְהוּ </a:t>
            </a:r>
            <a:r>
              <a:rPr lang="he-IL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וּמִיָּאַש</a:t>
            </a: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ׁ אֶלָּא גַּנָּב מִי </a:t>
            </a:r>
            <a:r>
              <a:rPr lang="he-IL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קָא</a:t>
            </a: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 חָזֵי לֵיהּ </a:t>
            </a:r>
            <a:r>
              <a:rPr lang="he-IL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דְּמִיָּאַש</a:t>
            </a: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ׁ </a:t>
            </a:r>
          </a:p>
          <a:p>
            <a:r>
              <a:rPr lang="he-IL" sz="1400" dirty="0"/>
              <a:t>כמובן שכאשר גזלן וירדן נטלו ממנו, שהחפץ של המקבל, משום שבעל החפץ רואה אותם בעת שהם נוטלים אותו ממנו - ומתייאש, </a:t>
            </a:r>
            <a:r>
              <a:rPr lang="he-IL" sz="1400" b="1" dirty="0"/>
              <a:t>והרי זה </a:t>
            </a:r>
            <a:r>
              <a:rPr lang="he-IL" sz="1400" b="1" dirty="0" err="1"/>
              <a:t>יאוש</a:t>
            </a:r>
            <a:r>
              <a:rPr lang="he-IL" sz="1400" b="1" dirty="0"/>
              <a:t> מדעת.</a:t>
            </a:r>
          </a:p>
          <a:p>
            <a:r>
              <a:rPr lang="he-IL" sz="1400" dirty="0"/>
              <a:t>אלא כאשר גנב, נטל ממנו וכי בעל החפץ רואה את הגנב – שיגרום לו להתייאש משום כך? והרי הגניבה נעשית בסתר, באין רואים!</a:t>
            </a:r>
          </a:p>
          <a:p>
            <a:r>
              <a:rPr lang="he-IL" sz="1400" dirty="0"/>
              <a:t>אלא, מוכח מכאן, שכיון שכשייודע לו לבסוף - </a:t>
            </a:r>
            <a:r>
              <a:rPr lang="he-IL" sz="1400" b="1" dirty="0"/>
              <a:t>יתייאש, הרי זה נחשב ייאוש כבר מעתה, </a:t>
            </a:r>
            <a:r>
              <a:rPr lang="he-IL" sz="1400" dirty="0"/>
              <a:t>וכדברי רבא</a:t>
            </a:r>
          </a:p>
        </p:txBody>
      </p:sp>
      <p:sp>
        <p:nvSpPr>
          <p:cNvPr id="21" name="תיבת טקסט 20">
            <a:extLst>
              <a:ext uri="{FF2B5EF4-FFF2-40B4-BE49-F238E27FC236}">
                <a16:creationId xmlns:a16="http://schemas.microsoft.com/office/drawing/2014/main" id="{9CC3B38D-C4B4-4D17-80E7-74AB66A51D29}"/>
              </a:ext>
            </a:extLst>
          </p:cNvPr>
          <p:cNvSpPr txBox="1"/>
          <p:nvPr/>
        </p:nvSpPr>
        <p:spPr>
          <a:xfrm>
            <a:off x="3168563" y="709747"/>
            <a:ext cx="1583658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על מי הקושיה</a:t>
            </a:r>
          </a:p>
        </p:txBody>
      </p:sp>
      <p:sp>
        <p:nvSpPr>
          <p:cNvPr id="22" name="תיבת טקסט 21">
            <a:extLst>
              <a:ext uri="{FF2B5EF4-FFF2-40B4-BE49-F238E27FC236}">
                <a16:creationId xmlns:a16="http://schemas.microsoft.com/office/drawing/2014/main" id="{5EA66833-31BE-4E7E-9609-B2A49BF8A847}"/>
              </a:ext>
            </a:extLst>
          </p:cNvPr>
          <p:cNvSpPr txBox="1"/>
          <p:nvPr/>
        </p:nvSpPr>
        <p:spPr>
          <a:xfrm>
            <a:off x="5621727" y="681701"/>
            <a:ext cx="1420037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בירור המקרה</a:t>
            </a:r>
          </a:p>
        </p:txBody>
      </p:sp>
      <p:sp>
        <p:nvSpPr>
          <p:cNvPr id="23" name="תיבת טקסט 22">
            <a:extLst>
              <a:ext uri="{FF2B5EF4-FFF2-40B4-BE49-F238E27FC236}">
                <a16:creationId xmlns:a16="http://schemas.microsoft.com/office/drawing/2014/main" id="{6C92E075-EE43-4500-9850-45467105C3C0}"/>
              </a:ext>
            </a:extLst>
          </p:cNvPr>
          <p:cNvSpPr txBox="1"/>
          <p:nvPr/>
        </p:nvSpPr>
        <p:spPr>
          <a:xfrm>
            <a:off x="10415417" y="684388"/>
            <a:ext cx="938383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המקרה</a:t>
            </a:r>
          </a:p>
        </p:txBody>
      </p:sp>
      <p:sp>
        <p:nvSpPr>
          <p:cNvPr id="24" name="תיבת טקסט 23">
            <a:extLst>
              <a:ext uri="{FF2B5EF4-FFF2-40B4-BE49-F238E27FC236}">
                <a16:creationId xmlns:a16="http://schemas.microsoft.com/office/drawing/2014/main" id="{597FEC46-D586-47B5-92CC-8EB5E97B28AB}"/>
              </a:ext>
            </a:extLst>
          </p:cNvPr>
          <p:cNvSpPr txBox="1"/>
          <p:nvPr/>
        </p:nvSpPr>
        <p:spPr>
          <a:xfrm>
            <a:off x="5561041" y="-81280"/>
            <a:ext cx="184559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תא שְׁמַע </a:t>
            </a:r>
            <a:endParaRPr lang="he-IL" sz="2800" b="1" dirty="0"/>
          </a:p>
        </p:txBody>
      </p:sp>
      <p:sp>
        <p:nvSpPr>
          <p:cNvPr id="25" name="תיבת טקסט 24">
            <a:extLst>
              <a:ext uri="{FF2B5EF4-FFF2-40B4-BE49-F238E27FC236}">
                <a16:creationId xmlns:a16="http://schemas.microsoft.com/office/drawing/2014/main" id="{232EF11D-7A48-46F7-90F3-15F9E32DCF02}"/>
              </a:ext>
            </a:extLst>
          </p:cNvPr>
          <p:cNvSpPr txBox="1"/>
          <p:nvPr/>
        </p:nvSpPr>
        <p:spPr>
          <a:xfrm>
            <a:off x="10515600" y="-17972"/>
            <a:ext cx="16764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דף כ"ב, א'</a:t>
            </a:r>
          </a:p>
        </p:txBody>
      </p:sp>
      <p:sp>
        <p:nvSpPr>
          <p:cNvPr id="27" name="תיבת טקסט 26">
            <a:extLst>
              <a:ext uri="{FF2B5EF4-FFF2-40B4-BE49-F238E27FC236}">
                <a16:creationId xmlns:a16="http://schemas.microsoft.com/office/drawing/2014/main" id="{D8A9C083-3377-4D45-B9F4-99C2005000B0}"/>
              </a:ext>
            </a:extLst>
          </p:cNvPr>
          <p:cNvSpPr txBox="1"/>
          <p:nvPr/>
        </p:nvSpPr>
        <p:spPr>
          <a:xfrm>
            <a:off x="1068931" y="759280"/>
            <a:ext cx="1692938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תשובת הגמרא</a:t>
            </a:r>
          </a:p>
        </p:txBody>
      </p:sp>
      <p:sp>
        <p:nvSpPr>
          <p:cNvPr id="28" name="תיבת טקסט 27">
            <a:extLst>
              <a:ext uri="{FF2B5EF4-FFF2-40B4-BE49-F238E27FC236}">
                <a16:creationId xmlns:a16="http://schemas.microsoft.com/office/drawing/2014/main" id="{4CA4761D-2DC0-4827-8753-A3C09B523ACF}"/>
              </a:ext>
            </a:extLst>
          </p:cNvPr>
          <p:cNvSpPr txBox="1"/>
          <p:nvPr/>
        </p:nvSpPr>
        <p:spPr>
          <a:xfrm>
            <a:off x="308771" y="1275888"/>
            <a:ext cx="2651288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תַּרְגְּמַהּ רַב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פָּפָּא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בְּלִסְטִים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מְזוּיָּן גנב שנטל ממנו בחוזקה. לכו התייאש מהחפץ.</a:t>
            </a:r>
          </a:p>
        </p:txBody>
      </p:sp>
      <p:sp>
        <p:nvSpPr>
          <p:cNvPr id="29" name="תיבת טקסט 28">
            <a:extLst>
              <a:ext uri="{FF2B5EF4-FFF2-40B4-BE49-F238E27FC236}">
                <a16:creationId xmlns:a16="http://schemas.microsoft.com/office/drawing/2014/main" id="{6D6D39FC-3A6F-4615-9003-B2C3885DA87B}"/>
              </a:ext>
            </a:extLst>
          </p:cNvPr>
          <p:cNvSpPr txBox="1"/>
          <p:nvPr/>
        </p:nvSpPr>
        <p:spPr>
          <a:xfrm>
            <a:off x="308771" y="2430527"/>
            <a:ext cx="2651288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שואלת הגמרא: </a:t>
            </a:r>
          </a:p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אִי הָכִי הַיְינוּ גַּזְלָן ? </a:t>
            </a:r>
          </a:p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תשובה: תְּרֵי גַּוְונֵי גַּזְלָן</a:t>
            </a:r>
            <a:endParaRPr lang="he-IL" dirty="0"/>
          </a:p>
        </p:txBody>
      </p:sp>
      <p:sp>
        <p:nvSpPr>
          <p:cNvPr id="32" name="תיבת טקסט 31">
            <a:extLst>
              <a:ext uri="{FF2B5EF4-FFF2-40B4-BE49-F238E27FC236}">
                <a16:creationId xmlns:a16="http://schemas.microsoft.com/office/drawing/2014/main" id="{90D182D9-1667-417B-94B1-39278419871D}"/>
              </a:ext>
            </a:extLst>
          </p:cNvPr>
          <p:cNvSpPr txBox="1"/>
          <p:nvPr/>
        </p:nvSpPr>
        <p:spPr>
          <a:xfrm>
            <a:off x="10074943" y="4096962"/>
            <a:ext cx="1922605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שָׁטַף נָהָר קוֹרָיו עֵצָיו וַאֲבָנָיו וּנְתָנוֹ בְּתוֹךְ שְׂדֵה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חֲבֵירו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ֹ</a:t>
            </a:r>
            <a:endParaRPr lang="he-IL" dirty="0"/>
          </a:p>
        </p:txBody>
      </p:sp>
      <p:sp>
        <p:nvSpPr>
          <p:cNvPr id="33" name="תיבת טקסט 32">
            <a:extLst>
              <a:ext uri="{FF2B5EF4-FFF2-40B4-BE49-F238E27FC236}">
                <a16:creationId xmlns:a16="http://schemas.microsoft.com/office/drawing/2014/main" id="{9A8CEFE7-382A-48AD-9F9B-CC9CDFDF2B21}"/>
              </a:ext>
            </a:extLst>
          </p:cNvPr>
          <p:cNvSpPr txBox="1"/>
          <p:nvPr/>
        </p:nvSpPr>
        <p:spPr>
          <a:xfrm>
            <a:off x="7775940" y="4111265"/>
            <a:ext cx="2265451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הֲרֵי אֵלּוּ שֶׁלּוֹ מִפְּנֵי </a:t>
            </a:r>
            <a:r>
              <a:rPr lang="he-IL" b="1" dirty="0" err="1">
                <a:solidFill>
                  <a:srgbClr val="000000"/>
                </a:solidFill>
                <a:latin typeface="Arial" panose="020B0604020202020204" pitchFamily="34" charset="0"/>
              </a:rPr>
              <a:t>שֶׁנִּתְיָאֲשׁו</a:t>
            </a:r>
            <a:r>
              <a:rPr lang="he-IL" b="1" dirty="0">
                <a:solidFill>
                  <a:srgbClr val="000000"/>
                </a:solidFill>
                <a:latin typeface="Arial" panose="020B0604020202020204" pitchFamily="34" charset="0"/>
              </a:rPr>
              <a:t>ּ הַבְּעָלִים</a:t>
            </a:r>
          </a:p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שיש קול  והבעלים יודעים על כך </a:t>
            </a:r>
          </a:p>
        </p:txBody>
      </p:sp>
      <p:sp>
        <p:nvSpPr>
          <p:cNvPr id="34" name="תיבת טקסט 33">
            <a:extLst>
              <a:ext uri="{FF2B5EF4-FFF2-40B4-BE49-F238E27FC236}">
                <a16:creationId xmlns:a16="http://schemas.microsoft.com/office/drawing/2014/main" id="{D8E6F184-8E19-4A98-A763-580FDB41C58D}"/>
              </a:ext>
            </a:extLst>
          </p:cNvPr>
          <p:cNvSpPr txBox="1"/>
          <p:nvPr/>
        </p:nvSpPr>
        <p:spPr>
          <a:xfrm>
            <a:off x="5053923" y="4064671"/>
            <a:ext cx="2497763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טַעְמָא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דְּנִתְיָאֲשׁו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ּ הַבְּעָלִים הָא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סְתָמָא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לָא -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באבידה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אחרת, שאין הבעלים יודעים עליה - </a:t>
            </a:r>
            <a:r>
              <a:rPr lang="he-IL" b="1" dirty="0">
                <a:solidFill>
                  <a:srgbClr val="000000"/>
                </a:solidFill>
                <a:latin typeface="Arial" panose="020B0604020202020204" pitchFamily="34" charset="0"/>
              </a:rPr>
              <a:t>לא הוי ייאוש, 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ואינה של מוצאה </a:t>
            </a:r>
            <a:endParaRPr lang="he-IL" dirty="0"/>
          </a:p>
        </p:txBody>
      </p:sp>
      <p:sp>
        <p:nvSpPr>
          <p:cNvPr id="35" name="תיבת טקסט 34">
            <a:extLst>
              <a:ext uri="{FF2B5EF4-FFF2-40B4-BE49-F238E27FC236}">
                <a16:creationId xmlns:a16="http://schemas.microsoft.com/office/drawing/2014/main" id="{965D1322-6DD1-4951-89AC-E5E20D6EDD6E}"/>
              </a:ext>
            </a:extLst>
          </p:cNvPr>
          <p:cNvSpPr txBox="1"/>
          <p:nvPr/>
        </p:nvSpPr>
        <p:spPr>
          <a:xfrm>
            <a:off x="230086" y="4445233"/>
            <a:ext cx="2651288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הָכָא בְּמַאי עָסְקִינַן כְּשֶׁיָּכוֹל לְהַצִּיל</a:t>
            </a:r>
            <a:endParaRPr lang="he-IL" dirty="0"/>
          </a:p>
        </p:txBody>
      </p:sp>
      <p:sp>
        <p:nvSpPr>
          <p:cNvPr id="37" name="תיבת טקסט 36">
            <a:extLst>
              <a:ext uri="{FF2B5EF4-FFF2-40B4-BE49-F238E27FC236}">
                <a16:creationId xmlns:a16="http://schemas.microsoft.com/office/drawing/2014/main" id="{3A4D0D90-B1EB-4993-B1C6-BDBD8FB4305F}"/>
              </a:ext>
            </a:extLst>
          </p:cNvPr>
          <p:cNvSpPr txBox="1"/>
          <p:nvPr/>
        </p:nvSpPr>
        <p:spPr>
          <a:xfrm>
            <a:off x="3091015" y="4387837"/>
            <a:ext cx="1759437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sz="1600" dirty="0"/>
              <a:t>קשה על אביי שאמר  </a:t>
            </a:r>
            <a:r>
              <a:rPr lang="he-IL" sz="1600" b="1" dirty="0" err="1"/>
              <a:t>שיאוש</a:t>
            </a:r>
            <a:r>
              <a:rPr lang="he-IL" sz="1600" b="1" dirty="0"/>
              <a:t> שלא מדעת - הוי </a:t>
            </a:r>
            <a:r>
              <a:rPr lang="he-IL" sz="1600" b="1" dirty="0" err="1"/>
              <a:t>יאוש</a:t>
            </a:r>
            <a:r>
              <a:rPr lang="he-IL" sz="1600" b="1" dirty="0"/>
              <a:t>!</a:t>
            </a:r>
          </a:p>
        </p:txBody>
      </p:sp>
      <p:sp>
        <p:nvSpPr>
          <p:cNvPr id="39" name="בועת דיבור: מלבן עם פינות מעוגלות 38">
            <a:extLst>
              <a:ext uri="{FF2B5EF4-FFF2-40B4-BE49-F238E27FC236}">
                <a16:creationId xmlns:a16="http://schemas.microsoft.com/office/drawing/2014/main" id="{FCA430BD-9C3F-4BC8-A573-9EBF80A26969}"/>
              </a:ext>
            </a:extLst>
          </p:cNvPr>
          <p:cNvSpPr/>
          <p:nvPr/>
        </p:nvSpPr>
        <p:spPr>
          <a:xfrm>
            <a:off x="85324" y="-7323"/>
            <a:ext cx="5278527" cy="1290439"/>
          </a:xfrm>
          <a:prstGeom prst="wedgeRoundRectCallout">
            <a:avLst>
              <a:gd name="adj1" fmla="val 3349"/>
              <a:gd name="adj2" fmla="val 181573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1400" dirty="0">
                <a:solidFill>
                  <a:schemeClr val="tx1"/>
                </a:solidFill>
              </a:rPr>
              <a:t>הרי גם גזלן נוטל בחזקה! ולמה נשנה גזלן פעמיים </a:t>
            </a:r>
            <a:r>
              <a:rPr lang="he-IL" sz="1400" dirty="0" err="1">
                <a:solidFill>
                  <a:schemeClr val="tx1"/>
                </a:solidFill>
              </a:rPr>
              <a:t>בברייתא</a:t>
            </a:r>
            <a:r>
              <a:rPr lang="he-IL" sz="1400" dirty="0">
                <a:solidFill>
                  <a:schemeClr val="tx1"/>
                </a:solidFill>
              </a:rPr>
              <a:t>?!</a:t>
            </a:r>
          </a:p>
          <a:p>
            <a:r>
              <a:rPr lang="he-IL" sz="1400" dirty="0">
                <a:solidFill>
                  <a:schemeClr val="tx1"/>
                </a:solidFill>
              </a:rPr>
              <a:t>ומבארת הגמרא: שני אופנים של גזלן:</a:t>
            </a:r>
          </a:p>
          <a:p>
            <a:r>
              <a:rPr lang="he-IL" sz="1400" dirty="0">
                <a:solidFill>
                  <a:schemeClr val="tx1"/>
                </a:solidFill>
              </a:rPr>
              <a:t>א. גזלן סתם, שאינו פוחד ונחבא מבני אדם, אלא גוזל בגלוי.</a:t>
            </a:r>
          </a:p>
          <a:p>
            <a:r>
              <a:rPr lang="he-IL" sz="1400" dirty="0">
                <a:solidFill>
                  <a:schemeClr val="tx1"/>
                </a:solidFill>
              </a:rPr>
              <a:t>ב. לסטים מזויין, שלכתחילה נחבא הוא מבני אדם, ורק לכשנזקק לכך, נוטל בחזקה על ידי כלי זין שבידו.</a:t>
            </a:r>
          </a:p>
        </p:txBody>
      </p:sp>
      <p:sp>
        <p:nvSpPr>
          <p:cNvPr id="40" name="תיבת טקסט 39">
            <a:extLst>
              <a:ext uri="{FF2B5EF4-FFF2-40B4-BE49-F238E27FC236}">
                <a16:creationId xmlns:a16="http://schemas.microsoft.com/office/drawing/2014/main" id="{C9AB5A80-A437-4962-B2EE-85A2378E7C0B}"/>
              </a:ext>
            </a:extLst>
          </p:cNvPr>
          <p:cNvSpPr txBox="1"/>
          <p:nvPr/>
        </p:nvSpPr>
        <p:spPr>
          <a:xfrm>
            <a:off x="3091015" y="1322054"/>
            <a:ext cx="1583658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sz="1600" dirty="0"/>
              <a:t>אביי שאמר</a:t>
            </a:r>
            <a:r>
              <a:rPr lang="he-IL" sz="1600" b="1" dirty="0"/>
              <a:t>: ייאוש שלא מדעת</a:t>
            </a:r>
            <a:r>
              <a:rPr lang="he-IL" sz="1600" dirty="0"/>
              <a:t> </a:t>
            </a:r>
            <a:r>
              <a:rPr lang="he-IL" sz="1600" b="1" dirty="0"/>
              <a:t>לא הווי ייאוש</a:t>
            </a:r>
            <a:endParaRPr lang="he-IL" sz="1600" dirty="0"/>
          </a:p>
        </p:txBody>
      </p:sp>
      <p:sp>
        <p:nvSpPr>
          <p:cNvPr id="41" name="תיבת טקסט 40">
            <a:extLst>
              <a:ext uri="{FF2B5EF4-FFF2-40B4-BE49-F238E27FC236}">
                <a16:creationId xmlns:a16="http://schemas.microsoft.com/office/drawing/2014/main" id="{F3EFC9CE-3A0C-490A-9CED-2F1380956498}"/>
              </a:ext>
            </a:extLst>
          </p:cNvPr>
          <p:cNvSpPr txBox="1"/>
          <p:nvPr/>
        </p:nvSpPr>
        <p:spPr>
          <a:xfrm>
            <a:off x="10112231" y="5601801"/>
            <a:ext cx="1922605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אִי הָכִי אֵימָא סֵיפָא אִם הָיוּ הַבְּעָלִים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מְרַדְּפִין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ַאחֲרֵיהֶם</a:t>
            </a:r>
            <a:endParaRPr lang="he-IL" dirty="0"/>
          </a:p>
        </p:txBody>
      </p:sp>
      <p:sp>
        <p:nvSpPr>
          <p:cNvPr id="42" name="תיבת טקסט 41">
            <a:extLst>
              <a:ext uri="{FF2B5EF4-FFF2-40B4-BE49-F238E27FC236}">
                <a16:creationId xmlns:a16="http://schemas.microsoft.com/office/drawing/2014/main" id="{B27EB13A-D2CD-41B1-99B7-D125C0C261FB}"/>
              </a:ext>
            </a:extLst>
          </p:cNvPr>
          <p:cNvSpPr txBox="1"/>
          <p:nvPr/>
        </p:nvSpPr>
        <p:spPr>
          <a:xfrm>
            <a:off x="7737660" y="5601801"/>
            <a:ext cx="2265451" cy="9233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חַיָּיב לְהַחְזִיר משום שמרדיפתם מוכח שלא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נתייאשו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44" name="תיבת טקסט 43">
            <a:extLst>
              <a:ext uri="{FF2B5EF4-FFF2-40B4-BE49-F238E27FC236}">
                <a16:creationId xmlns:a16="http://schemas.microsoft.com/office/drawing/2014/main" id="{1B465BFA-0597-436A-AF82-FF294BCAFF1C}"/>
              </a:ext>
            </a:extLst>
          </p:cNvPr>
          <p:cNvSpPr txBox="1"/>
          <p:nvPr/>
        </p:nvSpPr>
        <p:spPr>
          <a:xfrm>
            <a:off x="4885230" y="5506289"/>
            <a:ext cx="2797870" cy="132343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אִי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בִּיכוֹלִין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לְהַצִּיל מַאי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אִרְיָא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מְרַדְּפִין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אֲפִילּוּ אֵין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מְרַדְּפִין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נָמֵי</a:t>
            </a:r>
          </a:p>
          <a:p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כי הבעלים, לא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נתייאשו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וחייב להחזיר, שהרי </a:t>
            </a:r>
            <a:r>
              <a:rPr lang="he-I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הבעלים סומכים 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על כך שיוכלו להציל יום אחר  </a:t>
            </a:r>
            <a:endParaRPr lang="he-IL" sz="1600" dirty="0"/>
          </a:p>
        </p:txBody>
      </p:sp>
      <p:sp>
        <p:nvSpPr>
          <p:cNvPr id="47" name="תיבת טקסט 46">
            <a:extLst>
              <a:ext uri="{FF2B5EF4-FFF2-40B4-BE49-F238E27FC236}">
                <a16:creationId xmlns:a16="http://schemas.microsoft.com/office/drawing/2014/main" id="{931D968C-44C8-455E-819C-888BD7470009}"/>
              </a:ext>
            </a:extLst>
          </p:cNvPr>
          <p:cNvSpPr txBox="1"/>
          <p:nvPr/>
        </p:nvSpPr>
        <p:spPr>
          <a:xfrm>
            <a:off x="3058998" y="3028063"/>
            <a:ext cx="61179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e-IL" dirty="0"/>
          </a:p>
        </p:txBody>
      </p:sp>
      <p:sp>
        <p:nvSpPr>
          <p:cNvPr id="48" name="תיבת טקסט 47">
            <a:extLst>
              <a:ext uri="{FF2B5EF4-FFF2-40B4-BE49-F238E27FC236}">
                <a16:creationId xmlns:a16="http://schemas.microsoft.com/office/drawing/2014/main" id="{15C4D70D-79A7-4F7B-934E-062B4F1CE93A}"/>
              </a:ext>
            </a:extLst>
          </p:cNvPr>
          <p:cNvSpPr txBox="1"/>
          <p:nvPr/>
        </p:nvSpPr>
        <p:spPr>
          <a:xfrm>
            <a:off x="308771" y="5555020"/>
            <a:ext cx="2651288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הָכָא בְּמַאי עָסְקִינַן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בִּיכוֹלִין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לְהַצִּיל עַל יְדֵי הַדְּחָק </a:t>
            </a:r>
          </a:p>
          <a:p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מְרַדְּפִין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לָא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אִיָּיאוּש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ׁ </a:t>
            </a:r>
          </a:p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אֵין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מְרַדְּפִין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אִיָּיאוֹשֵׁי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מִיָּאַש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ׁ</a:t>
            </a:r>
            <a:endParaRPr lang="he-IL" dirty="0"/>
          </a:p>
        </p:txBody>
      </p:sp>
      <p:sp>
        <p:nvSpPr>
          <p:cNvPr id="49" name="תיבת טקסט 48">
            <a:extLst>
              <a:ext uri="{FF2B5EF4-FFF2-40B4-BE49-F238E27FC236}">
                <a16:creationId xmlns:a16="http://schemas.microsoft.com/office/drawing/2014/main" id="{442228A3-5A40-4368-BDA3-D3BBF175051B}"/>
              </a:ext>
            </a:extLst>
          </p:cNvPr>
          <p:cNvSpPr txBox="1"/>
          <p:nvPr/>
        </p:nvSpPr>
        <p:spPr>
          <a:xfrm>
            <a:off x="3001677" y="5828766"/>
            <a:ext cx="1759437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sz="1600" dirty="0"/>
              <a:t>קשה על אביי שאמר  </a:t>
            </a:r>
            <a:r>
              <a:rPr lang="he-IL" sz="1600" b="1" dirty="0" err="1"/>
              <a:t>שיאוש</a:t>
            </a:r>
            <a:r>
              <a:rPr lang="he-IL" sz="1600" b="1" dirty="0"/>
              <a:t> שלא מדעת - הוי </a:t>
            </a:r>
            <a:r>
              <a:rPr lang="he-IL" sz="1600" b="1" dirty="0" err="1"/>
              <a:t>יאוש</a:t>
            </a:r>
            <a:r>
              <a:rPr lang="he-IL" sz="1600" b="1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777176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45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75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250"/>
                            </p:stCondLst>
                            <p:childTnLst>
                              <p:par>
                                <p:cTn id="52" presetID="42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9250"/>
                            </p:stCondLst>
                            <p:childTnLst>
                              <p:par>
                                <p:cTn id="58" presetID="42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2250"/>
                            </p:stCondLst>
                            <p:childTnLst>
                              <p:par>
                                <p:cTn id="64" presetID="42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7250"/>
                            </p:stCondLst>
                            <p:childTnLst>
                              <p:par>
                                <p:cTn id="70" presetID="42" presetClass="entr" presetSubtype="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9500"/>
                            </p:stCondLst>
                            <p:childTnLst>
                              <p:par>
                                <p:cTn id="76" presetID="42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2500"/>
                            </p:stCondLst>
                            <p:childTnLst>
                              <p:par>
                                <p:cTn id="82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2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3000"/>
                            </p:stCondLst>
                            <p:childTnLst>
                              <p:par>
                                <p:cTn id="97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500"/>
                            </p:stCondLst>
                            <p:childTnLst>
                              <p:par>
                                <p:cTn id="101" presetID="16" presetClass="entr" presetSubtype="21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8500"/>
                            </p:stCondLst>
                            <p:childTnLst>
                              <p:par>
                                <p:cTn id="105" presetID="16" presetClass="entr" presetSubtype="21" fill="hold" grpId="0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" presetClass="entr" presetSubtype="8" fill="hold" grpId="0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750"/>
                            </p:stCondLst>
                            <p:childTnLst>
                              <p:par>
                                <p:cTn id="120" presetID="2" presetClass="entr" presetSubtype="8" fill="hold" grpId="0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0"/>
                            </p:stCondLst>
                            <p:childTnLst>
                              <p:par>
                                <p:cTn id="125" presetID="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8500"/>
                            </p:stCondLst>
                            <p:childTnLst>
                              <p:par>
                                <p:cTn id="130" presetID="2" presetClass="entr" presetSubtype="8" fill="hold" grpId="0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24" grpId="0"/>
      <p:bldP spid="27" grpId="0" animBg="1"/>
      <p:bldP spid="28" grpId="0" animBg="1"/>
      <p:bldP spid="29" grpId="0" animBg="1"/>
      <p:bldP spid="32" grpId="0" animBg="1"/>
      <p:bldP spid="33" grpId="0" animBg="1"/>
      <p:bldP spid="34" grpId="0" animBg="1"/>
      <p:bldP spid="35" grpId="0" animBg="1"/>
      <p:bldP spid="37" grpId="0" animBg="1"/>
      <p:bldP spid="39" grpId="0" animBg="1"/>
      <p:bldP spid="39" grpId="1" animBg="1"/>
      <p:bldP spid="40" grpId="0" animBg="1"/>
      <p:bldP spid="41" grpId="0" animBg="1"/>
      <p:bldP spid="42" grpId="0" animBg="1"/>
      <p:bldP spid="44" grpId="0" animBg="1"/>
      <p:bldP spid="48" grpId="0" animBg="1"/>
      <p:bldP spid="4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7EF8C076-275E-43B2-A2EB-1CC1B47BB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5943" y="144461"/>
            <a:ext cx="6374671" cy="415498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2000" b="0" i="0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דין  שטף נהר קורות ועצים ואבנים שלו  , ונתנם תוך שדה של חברו,</a:t>
            </a:r>
            <a:endParaRPr kumimoji="0" lang="he-IL" altLang="he-IL" sz="100" b="0" i="0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100" b="0" i="0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טבלה 4">
            <a:extLst>
              <a:ext uri="{FF2B5EF4-FFF2-40B4-BE49-F238E27FC236}">
                <a16:creationId xmlns:a16="http://schemas.microsoft.com/office/drawing/2014/main" id="{EA590481-C577-4F38-949B-89111999CA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3498071"/>
              </p:ext>
            </p:extLst>
          </p:nvPr>
        </p:nvGraphicFramePr>
        <p:xfrm>
          <a:off x="91722" y="1167300"/>
          <a:ext cx="12008555" cy="4953403"/>
        </p:xfrm>
        <a:graphic>
          <a:graphicData uri="http://schemas.openxmlformats.org/drawingml/2006/table">
            <a:tbl>
              <a:tblPr rtl="1" firstRow="1" bandRow="1">
                <a:tableStyleId>{BC89EF96-8CEA-46FF-86C4-4CE0E7609802}</a:tableStyleId>
              </a:tblPr>
              <a:tblGrid>
                <a:gridCol w="1738722">
                  <a:extLst>
                    <a:ext uri="{9D8B030D-6E8A-4147-A177-3AD203B41FA5}">
                      <a16:colId xmlns:a16="http://schemas.microsoft.com/office/drawing/2014/main" val="3124217901"/>
                    </a:ext>
                  </a:extLst>
                </a:gridCol>
                <a:gridCol w="1489435">
                  <a:extLst>
                    <a:ext uri="{9D8B030D-6E8A-4147-A177-3AD203B41FA5}">
                      <a16:colId xmlns:a16="http://schemas.microsoft.com/office/drawing/2014/main" val="2378107253"/>
                    </a:ext>
                  </a:extLst>
                </a:gridCol>
                <a:gridCol w="1858651">
                  <a:extLst>
                    <a:ext uri="{9D8B030D-6E8A-4147-A177-3AD203B41FA5}">
                      <a16:colId xmlns:a16="http://schemas.microsoft.com/office/drawing/2014/main" val="1682878317"/>
                    </a:ext>
                  </a:extLst>
                </a:gridCol>
                <a:gridCol w="1629266">
                  <a:extLst>
                    <a:ext uri="{9D8B030D-6E8A-4147-A177-3AD203B41FA5}">
                      <a16:colId xmlns:a16="http://schemas.microsoft.com/office/drawing/2014/main" val="779217844"/>
                    </a:ext>
                  </a:extLst>
                </a:gridCol>
                <a:gridCol w="1612905">
                  <a:extLst>
                    <a:ext uri="{9D8B030D-6E8A-4147-A177-3AD203B41FA5}">
                      <a16:colId xmlns:a16="http://schemas.microsoft.com/office/drawing/2014/main" val="3157523976"/>
                    </a:ext>
                  </a:extLst>
                </a:gridCol>
                <a:gridCol w="1774461">
                  <a:extLst>
                    <a:ext uri="{9D8B030D-6E8A-4147-A177-3AD203B41FA5}">
                      <a16:colId xmlns:a16="http://schemas.microsoft.com/office/drawing/2014/main" val="1175482411"/>
                    </a:ext>
                  </a:extLst>
                </a:gridCol>
                <a:gridCol w="1905115">
                  <a:extLst>
                    <a:ext uri="{9D8B030D-6E8A-4147-A177-3AD203B41FA5}">
                      <a16:colId xmlns:a16="http://schemas.microsoft.com/office/drawing/2014/main" val="3052870445"/>
                    </a:ext>
                  </a:extLst>
                </a:gridCol>
              </a:tblGrid>
              <a:tr h="537327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048448"/>
                  </a:ext>
                </a:extLst>
              </a:tr>
              <a:tr h="962567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1448756"/>
                  </a:ext>
                </a:extLst>
              </a:tr>
              <a:tr h="962567">
                <a:tc rowSpan="5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803466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1137936"/>
                  </a:ext>
                </a:extLst>
              </a:tr>
              <a:tr h="975970"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745797"/>
                  </a:ext>
                </a:extLst>
              </a:tr>
              <a:tr h="198381"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8880841"/>
                  </a:ext>
                </a:extLst>
              </a:tr>
              <a:tr h="1245471"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1489840"/>
                  </a:ext>
                </a:extLst>
              </a:tr>
            </a:tbl>
          </a:graphicData>
        </a:graphic>
      </p:graphicFrame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5546F8DD-3816-4D81-ABE3-B4E1A540F827}"/>
              </a:ext>
            </a:extLst>
          </p:cNvPr>
          <p:cNvSpPr txBox="1"/>
          <p:nvPr/>
        </p:nvSpPr>
        <p:spPr>
          <a:xfrm>
            <a:off x="7346054" y="1233487"/>
            <a:ext cx="1734533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/>
              <a:t>כשיש בהם סימן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30BE9A91-EC32-4FBD-938C-E770DF84D23B}"/>
              </a:ext>
            </a:extLst>
          </p:cNvPr>
          <p:cNvSpPr txBox="1"/>
          <p:nvPr/>
        </p:nvSpPr>
        <p:spPr>
          <a:xfrm>
            <a:off x="1247900" y="1257780"/>
            <a:ext cx="1734533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/>
              <a:t>כשאין בהם סימן</a:t>
            </a:r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2CDD3E1A-482D-43DE-8BBB-12D9E6BDF7B5}"/>
              </a:ext>
            </a:extLst>
          </p:cNvPr>
          <p:cNvSpPr txBox="1"/>
          <p:nvPr/>
        </p:nvSpPr>
        <p:spPr>
          <a:xfrm>
            <a:off x="10369151" y="2085519"/>
            <a:ext cx="166383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הבעלים לא ידעו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F8C4EBC2-ECBA-4C24-8945-94F5FCC17F13}"/>
              </a:ext>
            </a:extLst>
          </p:cNvPr>
          <p:cNvSpPr txBox="1"/>
          <p:nvPr/>
        </p:nvSpPr>
        <p:spPr>
          <a:xfrm>
            <a:off x="3871200" y="2454851"/>
            <a:ext cx="1315038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הבעלים ידעו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F446D4B0-5CB8-41F8-A1BB-A5961FF29AB9}"/>
              </a:ext>
            </a:extLst>
          </p:cNvPr>
          <p:cNvSpPr txBox="1"/>
          <p:nvPr/>
        </p:nvSpPr>
        <p:spPr>
          <a:xfrm>
            <a:off x="2075395" y="1941286"/>
            <a:ext cx="166383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הבעלים רודפים</a:t>
            </a: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448EF519-90B8-45E6-A4ED-897ACB1D7907}"/>
              </a:ext>
            </a:extLst>
          </p:cNvPr>
          <p:cNvSpPr txBox="1"/>
          <p:nvPr/>
        </p:nvSpPr>
        <p:spPr>
          <a:xfrm>
            <a:off x="2150806" y="2821399"/>
            <a:ext cx="1256123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הבעלים </a:t>
            </a:r>
          </a:p>
          <a:p>
            <a:pPr algn="ctr"/>
            <a:r>
              <a:rPr lang="he-IL" dirty="0"/>
              <a:t>לא רודפים</a:t>
            </a:r>
          </a:p>
        </p:txBody>
      </p:sp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73C65176-B442-4352-85D2-F5FAB9651507}"/>
              </a:ext>
            </a:extLst>
          </p:cNvPr>
          <p:cNvSpPr txBox="1"/>
          <p:nvPr/>
        </p:nvSpPr>
        <p:spPr>
          <a:xfrm>
            <a:off x="6987576" y="2980143"/>
            <a:ext cx="166383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הבעלים רודפים</a:t>
            </a:r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6CF39252-0211-4E8B-8320-B9B3A80BDE90}"/>
              </a:ext>
            </a:extLst>
          </p:cNvPr>
          <p:cNvSpPr txBox="1"/>
          <p:nvPr/>
        </p:nvSpPr>
        <p:spPr>
          <a:xfrm>
            <a:off x="2217328" y="4045671"/>
            <a:ext cx="125612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שיטת אביי</a:t>
            </a:r>
          </a:p>
        </p:txBody>
      </p:sp>
      <p:sp>
        <p:nvSpPr>
          <p:cNvPr id="14" name="תיבת טקסט 13">
            <a:extLst>
              <a:ext uri="{FF2B5EF4-FFF2-40B4-BE49-F238E27FC236}">
                <a16:creationId xmlns:a16="http://schemas.microsoft.com/office/drawing/2014/main" id="{BAE39D92-BE77-4F69-8171-4E4247EB1F8A}"/>
              </a:ext>
            </a:extLst>
          </p:cNvPr>
          <p:cNvSpPr txBox="1"/>
          <p:nvPr/>
        </p:nvSpPr>
        <p:spPr>
          <a:xfrm>
            <a:off x="7292180" y="3849958"/>
            <a:ext cx="1256122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הבעלים </a:t>
            </a:r>
          </a:p>
          <a:p>
            <a:r>
              <a:rPr lang="he-IL" dirty="0"/>
              <a:t>לא רודפים</a:t>
            </a:r>
          </a:p>
        </p:txBody>
      </p:sp>
      <p:sp>
        <p:nvSpPr>
          <p:cNvPr id="15" name="תיבת טקסט 14">
            <a:extLst>
              <a:ext uri="{FF2B5EF4-FFF2-40B4-BE49-F238E27FC236}">
                <a16:creationId xmlns:a16="http://schemas.microsoft.com/office/drawing/2014/main" id="{A82072DE-5FF6-4F28-8085-28DA9A8CD85F}"/>
              </a:ext>
            </a:extLst>
          </p:cNvPr>
          <p:cNvSpPr txBox="1"/>
          <p:nvPr/>
        </p:nvSpPr>
        <p:spPr>
          <a:xfrm>
            <a:off x="136382" y="1923204"/>
            <a:ext cx="166383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לא הווי ייאוש</a:t>
            </a:r>
          </a:p>
        </p:txBody>
      </p: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2E96A327-482D-4722-9CF0-86EAF28C51D3}"/>
              </a:ext>
            </a:extLst>
          </p:cNvPr>
          <p:cNvSpPr txBox="1"/>
          <p:nvPr/>
        </p:nvSpPr>
        <p:spPr>
          <a:xfrm>
            <a:off x="133238" y="2955052"/>
            <a:ext cx="166383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הווי ייאוש</a:t>
            </a:r>
          </a:p>
        </p:txBody>
      </p:sp>
      <p:sp>
        <p:nvSpPr>
          <p:cNvPr id="17" name="תיבת טקסט 16">
            <a:extLst>
              <a:ext uri="{FF2B5EF4-FFF2-40B4-BE49-F238E27FC236}">
                <a16:creationId xmlns:a16="http://schemas.microsoft.com/office/drawing/2014/main" id="{FF1A07FA-7F6A-4234-BB39-55F0716FFB76}"/>
              </a:ext>
            </a:extLst>
          </p:cNvPr>
          <p:cNvSpPr txBox="1"/>
          <p:nvPr/>
        </p:nvSpPr>
        <p:spPr>
          <a:xfrm>
            <a:off x="2150806" y="5202783"/>
            <a:ext cx="125612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שיטת רבא</a:t>
            </a:r>
          </a:p>
        </p:txBody>
      </p:sp>
      <p:sp>
        <p:nvSpPr>
          <p:cNvPr id="18" name="תיבת טקסט 17">
            <a:extLst>
              <a:ext uri="{FF2B5EF4-FFF2-40B4-BE49-F238E27FC236}">
                <a16:creationId xmlns:a16="http://schemas.microsoft.com/office/drawing/2014/main" id="{73030254-48B4-4203-A272-0EE3E19B2AE5}"/>
              </a:ext>
            </a:extLst>
          </p:cNvPr>
          <p:cNvSpPr txBox="1"/>
          <p:nvPr/>
        </p:nvSpPr>
        <p:spPr>
          <a:xfrm>
            <a:off x="231552" y="4036035"/>
            <a:ext cx="166383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לא הווי ייאוש</a:t>
            </a:r>
          </a:p>
        </p:txBody>
      </p:sp>
      <p:sp>
        <p:nvSpPr>
          <p:cNvPr id="19" name="תיבת טקסט 18">
            <a:extLst>
              <a:ext uri="{FF2B5EF4-FFF2-40B4-BE49-F238E27FC236}">
                <a16:creationId xmlns:a16="http://schemas.microsoft.com/office/drawing/2014/main" id="{ED64376C-AF8F-4058-BBDF-E80846B58707}"/>
              </a:ext>
            </a:extLst>
          </p:cNvPr>
          <p:cNvSpPr txBox="1"/>
          <p:nvPr/>
        </p:nvSpPr>
        <p:spPr>
          <a:xfrm>
            <a:off x="161467" y="5224810"/>
            <a:ext cx="166383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הווי ייאוש</a:t>
            </a:r>
          </a:p>
        </p:txBody>
      </p:sp>
      <p:sp>
        <p:nvSpPr>
          <p:cNvPr id="20" name="תיבת טקסט 19">
            <a:extLst>
              <a:ext uri="{FF2B5EF4-FFF2-40B4-BE49-F238E27FC236}">
                <a16:creationId xmlns:a16="http://schemas.microsoft.com/office/drawing/2014/main" id="{CC80904E-4689-4AD9-877C-CE45EB645834}"/>
              </a:ext>
            </a:extLst>
          </p:cNvPr>
          <p:cNvSpPr txBox="1"/>
          <p:nvPr/>
        </p:nvSpPr>
        <p:spPr>
          <a:xfrm>
            <a:off x="8323795" y="2026164"/>
            <a:ext cx="166383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לא הווי ייאוש</a:t>
            </a:r>
          </a:p>
        </p:txBody>
      </p:sp>
      <p:sp>
        <p:nvSpPr>
          <p:cNvPr id="21" name="תיבת טקסט 20">
            <a:extLst>
              <a:ext uri="{FF2B5EF4-FFF2-40B4-BE49-F238E27FC236}">
                <a16:creationId xmlns:a16="http://schemas.microsoft.com/office/drawing/2014/main" id="{0C777A0B-8FE8-4AC7-AEF4-04C119DADAAB}"/>
              </a:ext>
            </a:extLst>
          </p:cNvPr>
          <p:cNvSpPr txBox="1"/>
          <p:nvPr/>
        </p:nvSpPr>
        <p:spPr>
          <a:xfrm>
            <a:off x="3657403" y="4602188"/>
            <a:ext cx="166383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הבעלים לא ידעו</a:t>
            </a:r>
          </a:p>
        </p:txBody>
      </p:sp>
      <p:sp>
        <p:nvSpPr>
          <p:cNvPr id="22" name="תיבת טקסט 21">
            <a:extLst>
              <a:ext uri="{FF2B5EF4-FFF2-40B4-BE49-F238E27FC236}">
                <a16:creationId xmlns:a16="http://schemas.microsoft.com/office/drawing/2014/main" id="{3B237B5F-A0C4-4FA2-9CEA-3E3963CE8D06}"/>
              </a:ext>
            </a:extLst>
          </p:cNvPr>
          <p:cNvSpPr txBox="1"/>
          <p:nvPr/>
        </p:nvSpPr>
        <p:spPr>
          <a:xfrm>
            <a:off x="5792263" y="2844284"/>
            <a:ext cx="953621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לא הווי </a:t>
            </a:r>
          </a:p>
          <a:p>
            <a:r>
              <a:rPr lang="he-IL" dirty="0"/>
              <a:t>ייאוש</a:t>
            </a:r>
          </a:p>
        </p:txBody>
      </p:sp>
      <p:sp>
        <p:nvSpPr>
          <p:cNvPr id="23" name="תיבת טקסט 22">
            <a:extLst>
              <a:ext uri="{FF2B5EF4-FFF2-40B4-BE49-F238E27FC236}">
                <a16:creationId xmlns:a16="http://schemas.microsoft.com/office/drawing/2014/main" id="{BD235595-A746-4DAE-81A9-868D79247424}"/>
              </a:ext>
            </a:extLst>
          </p:cNvPr>
          <p:cNvSpPr txBox="1"/>
          <p:nvPr/>
        </p:nvSpPr>
        <p:spPr>
          <a:xfrm>
            <a:off x="5578941" y="3956283"/>
            <a:ext cx="1330255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הווי ייאוש</a:t>
            </a:r>
          </a:p>
        </p:txBody>
      </p:sp>
      <p:sp>
        <p:nvSpPr>
          <p:cNvPr id="24" name="תיבת טקסט 23">
            <a:extLst>
              <a:ext uri="{FF2B5EF4-FFF2-40B4-BE49-F238E27FC236}">
                <a16:creationId xmlns:a16="http://schemas.microsoft.com/office/drawing/2014/main" id="{DD440F06-6B50-400F-A724-92B7BCEB648D}"/>
              </a:ext>
            </a:extLst>
          </p:cNvPr>
          <p:cNvSpPr txBox="1"/>
          <p:nvPr/>
        </p:nvSpPr>
        <p:spPr>
          <a:xfrm>
            <a:off x="10543547" y="4232856"/>
            <a:ext cx="1315038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הבעלים ידעו</a:t>
            </a:r>
          </a:p>
        </p:txBody>
      </p:sp>
      <p:sp>
        <p:nvSpPr>
          <p:cNvPr id="25" name="תיבת טקסט 24">
            <a:extLst>
              <a:ext uri="{FF2B5EF4-FFF2-40B4-BE49-F238E27FC236}">
                <a16:creationId xmlns:a16="http://schemas.microsoft.com/office/drawing/2014/main" id="{F032E3BF-CDE2-4A0A-9969-D3427090FE2A}"/>
              </a:ext>
            </a:extLst>
          </p:cNvPr>
          <p:cNvSpPr txBox="1"/>
          <p:nvPr/>
        </p:nvSpPr>
        <p:spPr>
          <a:xfrm>
            <a:off x="8931286" y="3450773"/>
            <a:ext cx="1315038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יכולים להציל ע"י הדחק</a:t>
            </a:r>
          </a:p>
        </p:txBody>
      </p:sp>
      <p:sp>
        <p:nvSpPr>
          <p:cNvPr id="26" name="תיבת טקסט 25">
            <a:extLst>
              <a:ext uri="{FF2B5EF4-FFF2-40B4-BE49-F238E27FC236}">
                <a16:creationId xmlns:a16="http://schemas.microsoft.com/office/drawing/2014/main" id="{BDA7AA08-666F-4090-ACF0-BC19599B8A88}"/>
              </a:ext>
            </a:extLst>
          </p:cNvPr>
          <p:cNvSpPr txBox="1"/>
          <p:nvPr/>
        </p:nvSpPr>
        <p:spPr>
          <a:xfrm>
            <a:off x="8922685" y="4925784"/>
            <a:ext cx="1315038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לא יכולים להציל כלל</a:t>
            </a:r>
          </a:p>
        </p:txBody>
      </p:sp>
      <p:sp>
        <p:nvSpPr>
          <p:cNvPr id="27" name="תיבת טקסט 26">
            <a:extLst>
              <a:ext uri="{FF2B5EF4-FFF2-40B4-BE49-F238E27FC236}">
                <a16:creationId xmlns:a16="http://schemas.microsoft.com/office/drawing/2014/main" id="{9F0E3B79-20AB-4A96-8797-9D25815E90FF}"/>
              </a:ext>
            </a:extLst>
          </p:cNvPr>
          <p:cNvSpPr txBox="1"/>
          <p:nvPr/>
        </p:nvSpPr>
        <p:spPr>
          <a:xfrm>
            <a:off x="7200894" y="5103466"/>
            <a:ext cx="166383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לא הווי ייאוש</a:t>
            </a:r>
          </a:p>
        </p:txBody>
      </p:sp>
      <p:sp>
        <p:nvSpPr>
          <p:cNvPr id="28" name="תיבת טקסט 27">
            <a:extLst>
              <a:ext uri="{FF2B5EF4-FFF2-40B4-BE49-F238E27FC236}">
                <a16:creationId xmlns:a16="http://schemas.microsoft.com/office/drawing/2014/main" id="{86881093-94FF-4EF2-81CE-463B250CCD84}"/>
              </a:ext>
            </a:extLst>
          </p:cNvPr>
          <p:cNvSpPr txBox="1"/>
          <p:nvPr/>
        </p:nvSpPr>
        <p:spPr>
          <a:xfrm>
            <a:off x="5358627" y="1810072"/>
            <a:ext cx="2593447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מזה שאינם רודפים רואים שהם מפקירים את רכושם</a:t>
            </a:r>
            <a:endParaRPr lang="he-IL" dirty="0"/>
          </a:p>
        </p:txBody>
      </p:sp>
      <p:sp>
        <p:nvSpPr>
          <p:cNvPr id="29" name="תיבת טקסט 28">
            <a:extLst>
              <a:ext uri="{FF2B5EF4-FFF2-40B4-BE49-F238E27FC236}">
                <a16:creationId xmlns:a16="http://schemas.microsoft.com/office/drawing/2014/main" id="{ADC8155E-0D81-42F0-B810-5C9CE74F10D9}"/>
              </a:ext>
            </a:extLst>
          </p:cNvPr>
          <p:cNvSpPr txBox="1"/>
          <p:nvPr/>
        </p:nvSpPr>
        <p:spPr>
          <a:xfrm>
            <a:off x="5350213" y="4932423"/>
            <a:ext cx="2042770" cy="9541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מאחר </a:t>
            </a:r>
            <a:r>
              <a:rPr lang="he-IL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שיש לו סימן, </a:t>
            </a:r>
          </a:p>
          <a:p>
            <a:r>
              <a:rPr lang="he-IL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אומר בליבו מי שימצא יכריז ואתן את הסימן ואקבל אותם לכו לא מתייאש</a:t>
            </a:r>
            <a:endParaRPr lang="he-IL" sz="1400" dirty="0"/>
          </a:p>
        </p:txBody>
      </p:sp>
    </p:spTree>
    <p:extLst>
      <p:ext uri="{BB962C8B-B14F-4D97-AF65-F5344CB8AC3E}">
        <p14:creationId xmlns:p14="http://schemas.microsoft.com/office/powerpoint/2010/main" val="2177520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75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750"/>
                            </p:stCondLst>
                            <p:childTnLst>
                              <p:par>
                                <p:cTn id="26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75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250"/>
                            </p:stCondLst>
                            <p:childTnLst>
                              <p:par>
                                <p:cTn id="37" presetID="3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1250"/>
                            </p:stCondLst>
                            <p:childTnLst>
                              <p:par>
                                <p:cTn id="44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2750"/>
                            </p:stCondLst>
                            <p:childTnLst>
                              <p:par>
                                <p:cTn id="51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4250"/>
                            </p:stCondLst>
                            <p:childTnLst>
                              <p:par>
                                <p:cTn id="56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6250"/>
                            </p:stCondLst>
                            <p:childTnLst>
                              <p:par>
                                <p:cTn id="63" presetID="2" presetClass="entr" presetSubtype="2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8000"/>
                            </p:stCondLst>
                            <p:childTnLst>
                              <p:par>
                                <p:cTn id="68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0"/>
                            </p:stCondLst>
                            <p:childTnLst>
                              <p:par>
                                <p:cTn id="75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2000"/>
                            </p:stCondLst>
                            <p:childTnLst>
                              <p:par>
                                <p:cTn id="82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3500"/>
                            </p:stCondLst>
                            <p:childTnLst>
                              <p:par>
                                <p:cTn id="86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3500"/>
                            </p:stCondLst>
                            <p:childTnLst>
                              <p:par>
                                <p:cTn id="106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500"/>
                            </p:stCondLst>
                            <p:childTnLst>
                              <p:par>
                                <p:cTn id="113" presetID="16" presetClass="entr" presetSubtype="21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7250"/>
                            </p:stCondLst>
                            <p:childTnLst>
                              <p:par>
                                <p:cTn id="117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9250"/>
                            </p:stCondLst>
                            <p:childTnLst>
                              <p:par>
                                <p:cTn id="124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750"/>
                            </p:stCondLst>
                            <p:childTnLst>
                              <p:par>
                                <p:cTn id="130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2250"/>
                            </p:stCondLst>
                            <p:childTnLst>
                              <p:par>
                                <p:cTn id="136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4250"/>
                            </p:stCondLst>
                            <p:childTnLst>
                              <p:par>
                                <p:cTn id="143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5750"/>
                            </p:stCondLst>
                            <p:childTnLst>
                              <p:par>
                                <p:cTn id="149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טבלה 3">
            <a:extLst>
              <a:ext uri="{FF2B5EF4-FFF2-40B4-BE49-F238E27FC236}">
                <a16:creationId xmlns:a16="http://schemas.microsoft.com/office/drawing/2014/main" id="{E3B37E72-A792-48F8-8F64-48DC641ECF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8362718"/>
              </p:ext>
            </p:extLst>
          </p:nvPr>
        </p:nvGraphicFramePr>
        <p:xfrm>
          <a:off x="81280" y="335280"/>
          <a:ext cx="12183855" cy="483831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85131">
                  <a:extLst>
                    <a:ext uri="{9D8B030D-6E8A-4147-A177-3AD203B41FA5}">
                      <a16:colId xmlns:a16="http://schemas.microsoft.com/office/drawing/2014/main" val="3742083371"/>
                    </a:ext>
                  </a:extLst>
                </a:gridCol>
                <a:gridCol w="2632075">
                  <a:extLst>
                    <a:ext uri="{9D8B030D-6E8A-4147-A177-3AD203B41FA5}">
                      <a16:colId xmlns:a16="http://schemas.microsoft.com/office/drawing/2014/main" val="2915746964"/>
                    </a:ext>
                  </a:extLst>
                </a:gridCol>
                <a:gridCol w="2626040">
                  <a:extLst>
                    <a:ext uri="{9D8B030D-6E8A-4147-A177-3AD203B41FA5}">
                      <a16:colId xmlns:a16="http://schemas.microsoft.com/office/drawing/2014/main" val="577393082"/>
                    </a:ext>
                  </a:extLst>
                </a:gridCol>
                <a:gridCol w="1780952">
                  <a:extLst>
                    <a:ext uri="{9D8B030D-6E8A-4147-A177-3AD203B41FA5}">
                      <a16:colId xmlns:a16="http://schemas.microsoft.com/office/drawing/2014/main" val="2618443301"/>
                    </a:ext>
                  </a:extLst>
                </a:gridCol>
                <a:gridCol w="3059657">
                  <a:extLst>
                    <a:ext uri="{9D8B030D-6E8A-4147-A177-3AD203B41FA5}">
                      <a16:colId xmlns:a16="http://schemas.microsoft.com/office/drawing/2014/main" val="2940249779"/>
                    </a:ext>
                  </a:extLst>
                </a:gridCol>
              </a:tblGrid>
              <a:tr h="46736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3731171"/>
                  </a:ext>
                </a:extLst>
              </a:tr>
              <a:tr h="1253151">
                <a:tc gridSpan="5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686535"/>
                  </a:ext>
                </a:extLst>
              </a:tr>
              <a:tr h="1666071">
                <a:tc gridSpan="5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12485"/>
                  </a:ext>
                </a:extLst>
              </a:tr>
              <a:tr h="1451728">
                <a:tc gridSpan="5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0134655"/>
                  </a:ext>
                </a:extLst>
              </a:tr>
            </a:tbl>
          </a:graphicData>
        </a:graphic>
      </p:graphicFrame>
      <p:sp>
        <p:nvSpPr>
          <p:cNvPr id="15" name="תיבת טקסט 14">
            <a:extLst>
              <a:ext uri="{FF2B5EF4-FFF2-40B4-BE49-F238E27FC236}">
                <a16:creationId xmlns:a16="http://schemas.microsoft.com/office/drawing/2014/main" id="{58C1F028-836C-43BD-86C8-519787D92C1F}"/>
              </a:ext>
            </a:extLst>
          </p:cNvPr>
          <p:cNvSpPr txBox="1"/>
          <p:nvPr/>
        </p:nvSpPr>
        <p:spPr>
          <a:xfrm>
            <a:off x="10112231" y="927100"/>
            <a:ext cx="1922605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 כֵּיצַד אָמְרוּ הַתּוֹרֵם שֶׁלֹּא מִדַּעַת הבעלים</a:t>
            </a:r>
          </a:p>
        </p:txBody>
      </p: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D9B758FB-1ADF-4283-A893-B49EE07E263D}"/>
              </a:ext>
            </a:extLst>
          </p:cNvPr>
          <p:cNvSpPr txBox="1"/>
          <p:nvPr/>
        </p:nvSpPr>
        <p:spPr>
          <a:xfrm>
            <a:off x="7866239" y="895904"/>
            <a:ext cx="1922605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/>
              <a:t>תְּרוּמָתוֹ תְּרוּמָה</a:t>
            </a:r>
            <a:endParaRPr lang="he-IL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7" name="תיבת טקסט 16">
            <a:extLst>
              <a:ext uri="{FF2B5EF4-FFF2-40B4-BE49-F238E27FC236}">
                <a16:creationId xmlns:a16="http://schemas.microsoft.com/office/drawing/2014/main" id="{125E535A-6315-4CA9-8F6C-2341C011D33A}"/>
              </a:ext>
            </a:extLst>
          </p:cNvPr>
          <p:cNvSpPr txBox="1"/>
          <p:nvPr/>
        </p:nvSpPr>
        <p:spPr>
          <a:xfrm>
            <a:off x="8503797" y="397506"/>
            <a:ext cx="599204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הדין</a:t>
            </a:r>
          </a:p>
        </p:txBody>
      </p:sp>
      <p:sp>
        <p:nvSpPr>
          <p:cNvPr id="18" name="תיבת טקסט 17">
            <a:extLst>
              <a:ext uri="{FF2B5EF4-FFF2-40B4-BE49-F238E27FC236}">
                <a16:creationId xmlns:a16="http://schemas.microsoft.com/office/drawing/2014/main" id="{F941C295-D936-45FD-A4FF-DA273AE7855C}"/>
              </a:ext>
            </a:extLst>
          </p:cNvPr>
          <p:cNvSpPr txBox="1"/>
          <p:nvPr/>
        </p:nvSpPr>
        <p:spPr>
          <a:xfrm>
            <a:off x="4573253" y="766838"/>
            <a:ext cx="3122319" cy="30469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sz="1600" dirty="0"/>
              <a:t>וְכִי נִמְצְאוּ יָפוֹת מֵהֶן תְּרוּמָתוֹ תְּרוּמָה </a:t>
            </a:r>
            <a:r>
              <a:rPr lang="he-IL" sz="1600" dirty="0" err="1"/>
              <a:t>אַמַּאי</a:t>
            </a:r>
            <a:r>
              <a:rPr lang="he-IL" sz="1600" dirty="0"/>
              <a:t> ? בְּעִידָּנָא </a:t>
            </a:r>
            <a:r>
              <a:rPr lang="he-IL" sz="1600" dirty="0" err="1"/>
              <a:t>דִּתְרַם</a:t>
            </a:r>
            <a:r>
              <a:rPr lang="he-IL" sz="1600" dirty="0"/>
              <a:t> הָא לָא </a:t>
            </a:r>
            <a:r>
              <a:rPr lang="he-IL" sz="1600" dirty="0" err="1"/>
              <a:t>הֲוָה</a:t>
            </a:r>
            <a:r>
              <a:rPr lang="he-IL" sz="1600" dirty="0"/>
              <a:t> יָדַע </a:t>
            </a:r>
          </a:p>
          <a:p>
            <a:r>
              <a:rPr lang="he-IL" sz="1600" dirty="0"/>
              <a:t>בעל הפירות בזמן התרומה לא ידע מכך, ואם כן, </a:t>
            </a:r>
            <a:r>
              <a:rPr lang="he-IL" sz="1600" b="1" dirty="0"/>
              <a:t>לא הייתה דעת בעלים </a:t>
            </a:r>
            <a:r>
              <a:rPr lang="he-IL" sz="1600" dirty="0"/>
              <a:t>בשעת ההפרשה! אלא, על </a:t>
            </a:r>
            <a:r>
              <a:rPr lang="he-IL" sz="1600" dirty="0" err="1"/>
              <a:t>כרחך</a:t>
            </a:r>
            <a:r>
              <a:rPr lang="he-IL" sz="1600" dirty="0"/>
              <a:t> שאנו אומרים, שכיון שבשעה שנודע לו - נוח לו בכך, הרי זה כאילו היה נוח לו גם בשעת התרומה.</a:t>
            </a:r>
          </a:p>
          <a:p>
            <a:r>
              <a:rPr lang="he-IL" sz="1600" dirty="0"/>
              <a:t> והוא הדין לעניין ייאוש, שכיון שבשעה שנודע לו </a:t>
            </a:r>
            <a:r>
              <a:rPr lang="he-IL" sz="1600" dirty="0" err="1"/>
              <a:t>מהאבידה</a:t>
            </a:r>
            <a:r>
              <a:rPr lang="he-IL" sz="1600" dirty="0"/>
              <a:t> - התייאש ממנה, הרי זה כאילו התייאש מתחילה, וכדברי רבא!</a:t>
            </a:r>
          </a:p>
        </p:txBody>
      </p:sp>
      <p:sp>
        <p:nvSpPr>
          <p:cNvPr id="19" name="תיבת טקסט 18">
            <a:extLst>
              <a:ext uri="{FF2B5EF4-FFF2-40B4-BE49-F238E27FC236}">
                <a16:creationId xmlns:a16="http://schemas.microsoft.com/office/drawing/2014/main" id="{C2CB6B39-7B80-4D4C-AD19-3B14E82C03DF}"/>
              </a:ext>
            </a:extLst>
          </p:cNvPr>
          <p:cNvSpPr txBox="1"/>
          <p:nvPr/>
        </p:nvSpPr>
        <p:spPr>
          <a:xfrm>
            <a:off x="3094438" y="397506"/>
            <a:ext cx="1583658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על מי הקושיה</a:t>
            </a:r>
          </a:p>
        </p:txBody>
      </p:sp>
      <p:sp>
        <p:nvSpPr>
          <p:cNvPr id="20" name="תיבת טקסט 19">
            <a:extLst>
              <a:ext uri="{FF2B5EF4-FFF2-40B4-BE49-F238E27FC236}">
                <a16:creationId xmlns:a16="http://schemas.microsoft.com/office/drawing/2014/main" id="{307A0CC6-05AD-4232-8333-A04839B51C62}"/>
              </a:ext>
            </a:extLst>
          </p:cNvPr>
          <p:cNvSpPr txBox="1"/>
          <p:nvPr/>
        </p:nvSpPr>
        <p:spPr>
          <a:xfrm>
            <a:off x="5565970" y="378498"/>
            <a:ext cx="1420037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בירור המקרה</a:t>
            </a:r>
          </a:p>
        </p:txBody>
      </p:sp>
      <p:sp>
        <p:nvSpPr>
          <p:cNvPr id="21" name="תיבת טקסט 20">
            <a:extLst>
              <a:ext uri="{FF2B5EF4-FFF2-40B4-BE49-F238E27FC236}">
                <a16:creationId xmlns:a16="http://schemas.microsoft.com/office/drawing/2014/main" id="{CF694729-1C94-48A2-A790-6AFE7A550C77}"/>
              </a:ext>
            </a:extLst>
          </p:cNvPr>
          <p:cNvSpPr txBox="1"/>
          <p:nvPr/>
        </p:nvSpPr>
        <p:spPr>
          <a:xfrm>
            <a:off x="10793340" y="409674"/>
            <a:ext cx="938383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המקרה</a:t>
            </a:r>
          </a:p>
        </p:txBody>
      </p:sp>
      <p:sp>
        <p:nvSpPr>
          <p:cNvPr id="22" name="תיבת טקסט 21">
            <a:extLst>
              <a:ext uri="{FF2B5EF4-FFF2-40B4-BE49-F238E27FC236}">
                <a16:creationId xmlns:a16="http://schemas.microsoft.com/office/drawing/2014/main" id="{5E197CA0-02CB-47D4-A3CD-CC61C1E1FEF8}"/>
              </a:ext>
            </a:extLst>
          </p:cNvPr>
          <p:cNvSpPr txBox="1"/>
          <p:nvPr/>
        </p:nvSpPr>
        <p:spPr>
          <a:xfrm>
            <a:off x="996762" y="405664"/>
            <a:ext cx="1692938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תשובת הגמרא</a:t>
            </a:r>
          </a:p>
        </p:txBody>
      </p:sp>
      <p:sp>
        <p:nvSpPr>
          <p:cNvPr id="23" name="תיבת טקסט 22">
            <a:extLst>
              <a:ext uri="{FF2B5EF4-FFF2-40B4-BE49-F238E27FC236}">
                <a16:creationId xmlns:a16="http://schemas.microsoft.com/office/drawing/2014/main" id="{AFDA6118-88CB-4D00-8A41-E641ADC72598}"/>
              </a:ext>
            </a:extLst>
          </p:cNvPr>
          <p:cNvSpPr txBox="1"/>
          <p:nvPr/>
        </p:nvSpPr>
        <p:spPr>
          <a:xfrm>
            <a:off x="142873" y="747830"/>
            <a:ext cx="2880081" cy="1815882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sz="1600" dirty="0"/>
              <a:t>תַּרְגְּמַהּ רָבָא אַלִּיבָּא </a:t>
            </a:r>
            <a:r>
              <a:rPr lang="he-IL" sz="1600" dirty="0" err="1"/>
              <a:t>דְּאַבָּיֵי</a:t>
            </a:r>
            <a:r>
              <a:rPr lang="he-IL" sz="1600" dirty="0"/>
              <a:t> </a:t>
            </a:r>
            <a:r>
              <a:rPr lang="he-IL" sz="1600" dirty="0" err="1"/>
              <a:t>דְּשַׁוְּיֵה</a:t>
            </a:r>
            <a:r>
              <a:rPr lang="he-IL" sz="1600" dirty="0"/>
              <a:t>ּ שָׁלִיחַ</a:t>
            </a:r>
          </a:p>
          <a:p>
            <a:r>
              <a:rPr lang="he-IL" sz="1600" dirty="0"/>
              <a:t>אין מדובר בתורם שלא מדעת ממש, אלא שהבעלים עשה את התורם שליח לתרום עבורו, ולכן אין צריך גילוי דעת הבעלים על עצם ההפרשה, אלא רק על צורתה,</a:t>
            </a:r>
          </a:p>
        </p:txBody>
      </p:sp>
      <p:sp>
        <p:nvSpPr>
          <p:cNvPr id="24" name="תיבת טקסט 23">
            <a:extLst>
              <a:ext uri="{FF2B5EF4-FFF2-40B4-BE49-F238E27FC236}">
                <a16:creationId xmlns:a16="http://schemas.microsoft.com/office/drawing/2014/main" id="{FB9A808A-1913-4299-B42C-2B4EFAAA99AE}"/>
              </a:ext>
            </a:extLst>
          </p:cNvPr>
          <p:cNvSpPr txBox="1"/>
          <p:nvPr/>
        </p:nvSpPr>
        <p:spPr>
          <a:xfrm>
            <a:off x="142873" y="2650287"/>
            <a:ext cx="4375971" cy="1231106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הָכִי נָמֵי מִסְתַּבְּרָא דְּאִי </a:t>
            </a:r>
            <a:r>
              <a:rPr lang="he-IL" dirty="0" err="1"/>
              <a:t>סָלְקָא</a:t>
            </a:r>
            <a:r>
              <a:rPr lang="he-IL" dirty="0"/>
              <a:t> דַעְתָּךְ דְּלָא שַׁוְּויֵהּ שָׁלִיחַ מִי </a:t>
            </a:r>
            <a:r>
              <a:rPr lang="he-IL" dirty="0" err="1"/>
              <a:t>הָוְיָא</a:t>
            </a:r>
            <a:r>
              <a:rPr lang="he-IL" dirty="0"/>
              <a:t> תְּרוּמָתוֹ תְּרוּמָה וְהָא </a:t>
            </a:r>
            <a:r>
              <a:rPr lang="he-IL" sz="2000" b="1" dirty="0"/>
              <a:t>אַתֶּם</a:t>
            </a:r>
            <a:r>
              <a:rPr lang="he-IL" dirty="0"/>
              <a:t> גַּם אַתֶּם אָמַר רַחֲמָנָא לְרַבּוֹת שְׁלוּחֲכֶם מָה </a:t>
            </a:r>
            <a:r>
              <a:rPr lang="he-IL" b="1" dirty="0"/>
              <a:t>אַתֶּם לְדַעְתְּכֶם</a:t>
            </a:r>
            <a:r>
              <a:rPr lang="he-IL" dirty="0"/>
              <a:t> אַף </a:t>
            </a:r>
            <a:r>
              <a:rPr lang="he-IL" b="1" dirty="0"/>
              <a:t>שְׁלוּחֲכֶם לְדַעְתְּכֶם</a:t>
            </a:r>
          </a:p>
        </p:txBody>
      </p:sp>
      <p:sp>
        <p:nvSpPr>
          <p:cNvPr id="25" name="תיבת טקסט 24">
            <a:extLst>
              <a:ext uri="{FF2B5EF4-FFF2-40B4-BE49-F238E27FC236}">
                <a16:creationId xmlns:a16="http://schemas.microsoft.com/office/drawing/2014/main" id="{C7CA6FA9-FA45-47E5-B5B6-2A7E95D0298D}"/>
              </a:ext>
            </a:extLst>
          </p:cNvPr>
          <p:cNvSpPr txBox="1"/>
          <p:nvPr/>
        </p:nvSpPr>
        <p:spPr>
          <a:xfrm>
            <a:off x="3040341" y="853413"/>
            <a:ext cx="1583658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sz="1600" dirty="0"/>
              <a:t>אביי שאמר</a:t>
            </a:r>
            <a:r>
              <a:rPr lang="he-IL" sz="1600" b="1" dirty="0"/>
              <a:t>: ייאוש שלא מדעת</a:t>
            </a:r>
            <a:r>
              <a:rPr lang="he-IL" sz="1600" dirty="0"/>
              <a:t> </a:t>
            </a:r>
            <a:r>
              <a:rPr lang="he-IL" sz="1600" b="1" dirty="0"/>
              <a:t>לא הווי ייאוש</a:t>
            </a:r>
            <a:endParaRPr lang="he-IL" sz="1600" dirty="0"/>
          </a:p>
        </p:txBody>
      </p:sp>
      <p:sp>
        <p:nvSpPr>
          <p:cNvPr id="26" name="תיבת טקסט 25">
            <a:extLst>
              <a:ext uri="{FF2B5EF4-FFF2-40B4-BE49-F238E27FC236}">
                <a16:creationId xmlns:a16="http://schemas.microsoft.com/office/drawing/2014/main" id="{3671BD41-E562-4B29-ADB6-2411897445B0}"/>
              </a:ext>
            </a:extLst>
          </p:cNvPr>
          <p:cNvSpPr txBox="1"/>
          <p:nvPr/>
        </p:nvSpPr>
        <p:spPr>
          <a:xfrm>
            <a:off x="3058998" y="3028063"/>
            <a:ext cx="61179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e-IL" dirty="0"/>
          </a:p>
        </p:txBody>
      </p:sp>
      <p:sp>
        <p:nvSpPr>
          <p:cNvPr id="27" name="תיבת טקסט 26">
            <a:extLst>
              <a:ext uri="{FF2B5EF4-FFF2-40B4-BE49-F238E27FC236}">
                <a16:creationId xmlns:a16="http://schemas.microsoft.com/office/drawing/2014/main" id="{F598E670-CF4E-4368-A77D-016A286C9A37}"/>
              </a:ext>
            </a:extLst>
          </p:cNvPr>
          <p:cNvSpPr txBox="1"/>
          <p:nvPr/>
        </p:nvSpPr>
        <p:spPr>
          <a:xfrm>
            <a:off x="5158915" y="-81280"/>
            <a:ext cx="179052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תא שְׁמַע </a:t>
            </a:r>
            <a:endParaRPr lang="he-IL" sz="2800" b="1" dirty="0"/>
          </a:p>
        </p:txBody>
      </p:sp>
      <p:sp>
        <p:nvSpPr>
          <p:cNvPr id="28" name="תיבת טקסט 27">
            <a:extLst>
              <a:ext uri="{FF2B5EF4-FFF2-40B4-BE49-F238E27FC236}">
                <a16:creationId xmlns:a16="http://schemas.microsoft.com/office/drawing/2014/main" id="{991CB0AE-316A-45F1-91E8-4997F9B78312}"/>
              </a:ext>
            </a:extLst>
          </p:cNvPr>
          <p:cNvSpPr txBox="1"/>
          <p:nvPr/>
        </p:nvSpPr>
        <p:spPr>
          <a:xfrm>
            <a:off x="10515600" y="-17972"/>
            <a:ext cx="16764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דף כ"ב, א'</a:t>
            </a:r>
          </a:p>
        </p:txBody>
      </p:sp>
      <p:sp>
        <p:nvSpPr>
          <p:cNvPr id="29" name="תיבת טקסט 28">
            <a:extLst>
              <a:ext uri="{FF2B5EF4-FFF2-40B4-BE49-F238E27FC236}">
                <a16:creationId xmlns:a16="http://schemas.microsoft.com/office/drawing/2014/main" id="{407A7E94-14DE-45A7-86F9-9C9EC6F4E7BF}"/>
              </a:ext>
            </a:extLst>
          </p:cNvPr>
          <p:cNvSpPr txBox="1"/>
          <p:nvPr/>
        </p:nvSpPr>
        <p:spPr>
          <a:xfrm>
            <a:off x="10024182" y="1583190"/>
            <a:ext cx="1922605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 הֲרֵי שֶׁיָּרַד לְתוֹךְ שְׂדֵה </a:t>
            </a:r>
            <a:r>
              <a:rPr lang="he-IL" dirty="0" err="1"/>
              <a:t>חֲבֵירו</a:t>
            </a:r>
            <a:r>
              <a:rPr lang="he-IL" dirty="0"/>
              <a:t>ֹ וְלִיקֵּט וְתָרַם שֶׁלֹּא בִּרְשׁוּת</a:t>
            </a:r>
          </a:p>
        </p:txBody>
      </p:sp>
      <p:sp>
        <p:nvSpPr>
          <p:cNvPr id="30" name="תיבת טקסט 29">
            <a:extLst>
              <a:ext uri="{FF2B5EF4-FFF2-40B4-BE49-F238E27FC236}">
                <a16:creationId xmlns:a16="http://schemas.microsoft.com/office/drawing/2014/main" id="{D395B989-6B98-4668-943F-99F6C866CFAD}"/>
              </a:ext>
            </a:extLst>
          </p:cNvPr>
          <p:cNvSpPr txBox="1"/>
          <p:nvPr/>
        </p:nvSpPr>
        <p:spPr>
          <a:xfrm>
            <a:off x="7680363" y="1293615"/>
            <a:ext cx="2317058" cy="135421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sz="1600" dirty="0"/>
              <a:t>אִם חוֹשֵׁשׁ מִשּׁוּם גָּזֵל שמקפיד על כך שתרם שלא ברשותו, והרי זה בעיניו כגזל - אֵין תְּרוּמָתוֹ תְּרוּמָה </a:t>
            </a:r>
          </a:p>
          <a:p>
            <a:r>
              <a:rPr lang="he-IL" sz="1600" dirty="0"/>
              <a:t>וְאִם לָאו תְּרוּמָתוֹ תְּרוּמָה</a:t>
            </a:r>
            <a:endParaRPr lang="he-I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1" name="תיבת טקסט 30">
            <a:extLst>
              <a:ext uri="{FF2B5EF4-FFF2-40B4-BE49-F238E27FC236}">
                <a16:creationId xmlns:a16="http://schemas.microsoft.com/office/drawing/2014/main" id="{66E1D0F9-9D73-4DBD-B473-08C3333D8EE2}"/>
              </a:ext>
            </a:extLst>
          </p:cNvPr>
          <p:cNvSpPr txBox="1"/>
          <p:nvPr/>
        </p:nvSpPr>
        <p:spPr>
          <a:xfrm>
            <a:off x="7843812" y="2749500"/>
            <a:ext cx="4001931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וּמִנַּיִן הוּא יוֹדֵעַ אִם חוֹשֵׁשׁ מִשּׁוּם גָּזֵל וְאִם לָאו</a:t>
            </a:r>
          </a:p>
        </p:txBody>
      </p:sp>
      <p:sp>
        <p:nvSpPr>
          <p:cNvPr id="32" name="תיבת טקסט 31">
            <a:extLst>
              <a:ext uri="{FF2B5EF4-FFF2-40B4-BE49-F238E27FC236}">
                <a16:creationId xmlns:a16="http://schemas.microsoft.com/office/drawing/2014/main" id="{D8D0C769-6994-4B83-8DF5-6FEC578D578E}"/>
              </a:ext>
            </a:extLst>
          </p:cNvPr>
          <p:cNvSpPr txBox="1"/>
          <p:nvPr/>
        </p:nvSpPr>
        <p:spPr>
          <a:xfrm>
            <a:off x="10176581" y="3219443"/>
            <a:ext cx="1922605" cy="175432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הֲרֵי שֶׁבָּא בַּעַל הַבַּיִת וּמְצָאוֹ וְאָמַר לוֹ כְּלָךְ אֵצֶל יָפוֹת כלומר, היה לך לילך אל פירות יפין יותר, לתת מהן לכהן!</a:t>
            </a:r>
          </a:p>
        </p:txBody>
      </p:sp>
      <p:sp>
        <p:nvSpPr>
          <p:cNvPr id="33" name="תיבת טקסט 32">
            <a:extLst>
              <a:ext uri="{FF2B5EF4-FFF2-40B4-BE49-F238E27FC236}">
                <a16:creationId xmlns:a16="http://schemas.microsoft.com/office/drawing/2014/main" id="{B71D6525-C5FE-438C-9C5C-BC2AFEAE986F}"/>
              </a:ext>
            </a:extLst>
          </p:cNvPr>
          <p:cNvSpPr txBox="1"/>
          <p:nvPr/>
        </p:nvSpPr>
        <p:spPr>
          <a:xfrm>
            <a:off x="7749981" y="3249892"/>
            <a:ext cx="2317058" cy="181588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sz="1600" dirty="0"/>
              <a:t>אִם נִמְצְאוּ יָפוֹת מֵהֶן תְּרוּמָתוֹ תְּרוּמָה </a:t>
            </a:r>
          </a:p>
          <a:p>
            <a:r>
              <a:rPr lang="he-IL" sz="1600" dirty="0"/>
              <a:t>וְאִם לָאו אֵין תְּרוּמָתוֹ תְּרוּמָה -מוכח מדברי בעל הבית שהוא מרוצה ממעשהו של </a:t>
            </a:r>
            <a:r>
              <a:rPr lang="he-IL" sz="1600" dirty="0" err="1"/>
              <a:t>חבירו</a:t>
            </a:r>
            <a:r>
              <a:rPr lang="he-IL" sz="1600" dirty="0"/>
              <a:t>, רצונו היה לתת אפילו פירות יפים יותר.</a:t>
            </a:r>
          </a:p>
        </p:txBody>
      </p:sp>
      <p:sp>
        <p:nvSpPr>
          <p:cNvPr id="34" name="תיבת טקסט 33">
            <a:extLst>
              <a:ext uri="{FF2B5EF4-FFF2-40B4-BE49-F238E27FC236}">
                <a16:creationId xmlns:a16="http://schemas.microsoft.com/office/drawing/2014/main" id="{D003C000-9A83-46AE-875D-1F9477A7BFB0}"/>
              </a:ext>
            </a:extLst>
          </p:cNvPr>
          <p:cNvSpPr txBox="1"/>
          <p:nvPr/>
        </p:nvSpPr>
        <p:spPr>
          <a:xfrm>
            <a:off x="10269395" y="5146768"/>
            <a:ext cx="1922605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 לִיקְּטוּ הַבְּעָלִים וְהוֹסִיפוּ עֲלֵיהֶן </a:t>
            </a:r>
          </a:p>
        </p:txBody>
      </p:sp>
      <p:sp>
        <p:nvSpPr>
          <p:cNvPr id="35" name="תיבת טקסט 34">
            <a:extLst>
              <a:ext uri="{FF2B5EF4-FFF2-40B4-BE49-F238E27FC236}">
                <a16:creationId xmlns:a16="http://schemas.microsoft.com/office/drawing/2014/main" id="{5A147265-367E-4338-9C4F-1FEF72E0A8AA}"/>
              </a:ext>
            </a:extLst>
          </p:cNvPr>
          <p:cNvSpPr txBox="1"/>
          <p:nvPr/>
        </p:nvSpPr>
        <p:spPr>
          <a:xfrm>
            <a:off x="7708842" y="5193313"/>
            <a:ext cx="2467739" cy="132343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sz="2000" dirty="0"/>
              <a:t>בֵּין כָּךְ וּבֵין כָּךְ תְּרוּמָתוֹ תְּרוּמָה במעשה זה הוכיחו </a:t>
            </a:r>
            <a:r>
              <a:rPr lang="he-IL" sz="2000" dirty="0" err="1"/>
              <a:t>שנתרצו</a:t>
            </a:r>
            <a:r>
              <a:rPr lang="he-IL" sz="2000" dirty="0"/>
              <a:t> בהפרשת התרומה.</a:t>
            </a:r>
          </a:p>
        </p:txBody>
      </p:sp>
      <p:sp>
        <p:nvSpPr>
          <p:cNvPr id="38" name="תיבת טקסט 37">
            <a:extLst>
              <a:ext uri="{FF2B5EF4-FFF2-40B4-BE49-F238E27FC236}">
                <a16:creationId xmlns:a16="http://schemas.microsoft.com/office/drawing/2014/main" id="{6047AC7C-4F4A-45F0-B55F-045B79990E21}"/>
              </a:ext>
            </a:extLst>
          </p:cNvPr>
          <p:cNvSpPr txBox="1"/>
          <p:nvPr/>
        </p:nvSpPr>
        <p:spPr>
          <a:xfrm>
            <a:off x="3666929" y="3832834"/>
            <a:ext cx="4176883" cy="30469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אֶלָּא הָכָא בְּמַאי עָסְקִינַן כְּגוֹן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דְּשַׁוְּיֵה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ּ שָׁלִיחַ וַאֲמַר לֵיהּ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זִיל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תְּרוֹם וְלָא אֲמַר לֵיהּ תְּרוֹם מֵהָנֵי וּסְתָמֵיהּ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דְּבַעַל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הַבַּיִת כִּי תָּרֵים מִבֵּינוֹנִית (הוּא) תָּרֵים וַאֲזַל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אִיהו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ּ וּתְרַם מִיָּפוֹת וּבָא בַּעַל הַבַּיִת וּמְצָאוֹ וַאֲמַר לֵיהּ כְּלָךְ אֵצֶל יָפוֹת </a:t>
            </a:r>
            <a:endParaRPr 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he-IL" sz="1600" dirty="0"/>
              <a:t>ובדרך כלל, תורם בעל הבית מפירות בינוניים. והלך השליח - ותרם על דעת </a:t>
            </a:r>
            <a:r>
              <a:rPr lang="he-IL" sz="1600"/>
              <a:t>עצמו מפירות </a:t>
            </a:r>
            <a:r>
              <a:rPr lang="he-IL" sz="1600" dirty="0"/>
              <a:t>היפים.</a:t>
            </a:r>
          </a:p>
          <a:p>
            <a:r>
              <a:rPr lang="he-IL" sz="1600" dirty="0"/>
              <a:t>והואיל וכן, שסתם בעל הבית תורם מבינונית, והשליח תרם מיפות, יש לנו לברר אם בדרך זו קיים את שליחות בעל הבית, או שסטה מדרך שליחותו בכך שתרם מהיפות.</a:t>
            </a:r>
          </a:p>
          <a:p>
            <a:endParaRPr lang="he-IL" sz="1600" dirty="0"/>
          </a:p>
        </p:txBody>
      </p:sp>
      <p:sp>
        <p:nvSpPr>
          <p:cNvPr id="41" name="תיבת טקסט 40">
            <a:extLst>
              <a:ext uri="{FF2B5EF4-FFF2-40B4-BE49-F238E27FC236}">
                <a16:creationId xmlns:a16="http://schemas.microsoft.com/office/drawing/2014/main" id="{8D2723AD-221C-4CF9-8CA5-05D084B18F88}"/>
              </a:ext>
            </a:extLst>
          </p:cNvPr>
          <p:cNvSpPr txBox="1"/>
          <p:nvPr/>
        </p:nvSpPr>
        <p:spPr>
          <a:xfrm>
            <a:off x="151476" y="3965265"/>
            <a:ext cx="3445258" cy="2862322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אִם נִמְצְאוּ יָפוֹת מֵהֶן תְּרוּמָתוֹ תְּרוּמָה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כי </a:t>
            </a:r>
            <a:r>
              <a:rPr lang="he-IL" dirty="0" err="1">
                <a:solidFill>
                  <a:srgbClr val="000000"/>
                </a:solidFill>
                <a:latin typeface="Arial" panose="020B0604020202020204" pitchFamily="34" charset="0"/>
              </a:rPr>
              <a:t>נתברר</a:t>
            </a:r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לנו שדרכו של בעל הבית זה לתרום תמיד מיפות, והרי שליח זה קיים שליחותו כראוי.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 וְאִם לָאו אֵין תְּרוּמָתוֹ תְּרוּמָה</a:t>
            </a:r>
          </a:p>
          <a:p>
            <a:r>
              <a:rPr lang="he-IL" dirty="0">
                <a:solidFill>
                  <a:srgbClr val="000000"/>
                </a:solidFill>
                <a:latin typeface="Arial" panose="020B0604020202020204" pitchFamily="34" charset="0"/>
              </a:rPr>
              <a:t>שכיון שלא נמצאו פירות יפות מהן, ודאי בלשון כעס אמר לו, ואכן דרכו לתרום תמיד מבינונית ככל בעלי בתים. ואם כן, אין הוא שלוחו בתרומה זו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79730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5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9000"/>
                            </p:stCondLst>
                            <p:childTnLst>
                              <p:par>
                                <p:cTn id="60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1000"/>
                            </p:stCondLst>
                            <p:childTnLst>
                              <p:par>
                                <p:cTn id="67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2500"/>
                            </p:stCondLst>
                            <p:childTnLst>
                              <p:par>
                                <p:cTn id="72" presetID="2" presetClass="entr" presetSubtype="4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500"/>
                            </p:stCondLst>
                            <p:childTnLst>
                              <p:par>
                                <p:cTn id="77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9000"/>
                            </p:stCondLst>
                            <p:childTnLst>
                              <p:par>
                                <p:cTn id="82" presetID="2" presetClass="entr" presetSubtype="4" fill="hold" grpId="0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90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750"/>
                            </p:stCondLst>
                            <p:childTnLst>
                              <p:par>
                                <p:cTn id="92" presetID="16" presetClass="entr" presetSubtype="21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16" presetClass="entr" presetSubtype="21" fill="hold" grpId="0" nodeType="after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8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750"/>
                            </p:stCondLst>
                            <p:childTnLst>
                              <p:par>
                                <p:cTn id="110" presetID="16" presetClass="entr" presetSubtype="21" fill="hold" grpId="0" nodeType="after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8" grpId="0" animBg="1"/>
      <p:bldP spid="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C6BFCA73-1300-438C-8AA3-AFA6401851DC}"/>
              </a:ext>
            </a:extLst>
          </p:cNvPr>
          <p:cNvSpPr txBox="1"/>
          <p:nvPr/>
        </p:nvSpPr>
        <p:spPr>
          <a:xfrm>
            <a:off x="3063240" y="153467"/>
            <a:ext cx="699516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e-IL" sz="2000" b="0" i="0" dirty="0">
                <a:solidFill>
                  <a:srgbClr val="FF0000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דין עשה שליח שיתרום את תרומתו, ולא אמר לו ממה יתרום – ותרם יפות </a:t>
            </a:r>
            <a:endParaRPr lang="he-IL" sz="2000" dirty="0">
              <a:solidFill>
                <a:srgbClr val="FF0000"/>
              </a:solidFill>
            </a:endParaRPr>
          </a:p>
        </p:txBody>
      </p:sp>
      <p:graphicFrame>
        <p:nvGraphicFramePr>
          <p:cNvPr id="4" name="טבלה 4">
            <a:extLst>
              <a:ext uri="{FF2B5EF4-FFF2-40B4-BE49-F238E27FC236}">
                <a16:creationId xmlns:a16="http://schemas.microsoft.com/office/drawing/2014/main" id="{94450F52-CED1-42F4-80A0-8EFCCA4892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997502"/>
              </p:ext>
            </p:extLst>
          </p:nvPr>
        </p:nvGraphicFramePr>
        <p:xfrm>
          <a:off x="279400" y="2142253"/>
          <a:ext cx="11785600" cy="4106334"/>
        </p:xfrm>
        <a:graphic>
          <a:graphicData uri="http://schemas.openxmlformats.org/drawingml/2006/table">
            <a:tbl>
              <a:tblPr rtl="1" firstRow="1" bandRow="1">
                <a:tableStyleId>{B301B821-A1FF-4177-AEE7-76D212191A09}</a:tableStyleId>
              </a:tblPr>
              <a:tblGrid>
                <a:gridCol w="2946400">
                  <a:extLst>
                    <a:ext uri="{9D8B030D-6E8A-4147-A177-3AD203B41FA5}">
                      <a16:colId xmlns:a16="http://schemas.microsoft.com/office/drawing/2014/main" val="2448290777"/>
                    </a:ext>
                  </a:extLst>
                </a:gridCol>
                <a:gridCol w="2946400">
                  <a:extLst>
                    <a:ext uri="{9D8B030D-6E8A-4147-A177-3AD203B41FA5}">
                      <a16:colId xmlns:a16="http://schemas.microsoft.com/office/drawing/2014/main" val="1232475299"/>
                    </a:ext>
                  </a:extLst>
                </a:gridCol>
                <a:gridCol w="2946400">
                  <a:extLst>
                    <a:ext uri="{9D8B030D-6E8A-4147-A177-3AD203B41FA5}">
                      <a16:colId xmlns:a16="http://schemas.microsoft.com/office/drawing/2014/main" val="3298212677"/>
                    </a:ext>
                  </a:extLst>
                </a:gridCol>
                <a:gridCol w="2946400">
                  <a:extLst>
                    <a:ext uri="{9D8B030D-6E8A-4147-A177-3AD203B41FA5}">
                      <a16:colId xmlns:a16="http://schemas.microsoft.com/office/drawing/2014/main" val="1231198299"/>
                    </a:ext>
                  </a:extLst>
                </a:gridCol>
              </a:tblGrid>
              <a:tr h="1385711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362101"/>
                  </a:ext>
                </a:extLst>
              </a:tr>
              <a:tr h="1385711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9097010"/>
                  </a:ext>
                </a:extLst>
              </a:tr>
              <a:tr h="1334912"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2750570"/>
                  </a:ext>
                </a:extLst>
              </a:tr>
            </a:tbl>
          </a:graphicData>
        </a:graphic>
      </p:graphicFrame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501CCB38-5F38-4509-94AA-72D91A0816CC}"/>
              </a:ext>
            </a:extLst>
          </p:cNvPr>
          <p:cNvSpPr txBox="1"/>
          <p:nvPr/>
        </p:nvSpPr>
        <p:spPr>
          <a:xfrm>
            <a:off x="6390640" y="2676193"/>
            <a:ext cx="257048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כאשר בעל הבית מקפיד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AF7DBF95-4F31-48A6-BA3F-78B85D6B706C}"/>
              </a:ext>
            </a:extLst>
          </p:cNvPr>
          <p:cNvSpPr txBox="1"/>
          <p:nvPr/>
        </p:nvSpPr>
        <p:spPr>
          <a:xfrm>
            <a:off x="3942080" y="5879255"/>
            <a:ext cx="4571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dirty="0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43C045FB-27AB-4EAE-A746-62F4963EADF7}"/>
              </a:ext>
            </a:extLst>
          </p:cNvPr>
          <p:cNvSpPr txBox="1"/>
          <p:nvPr/>
        </p:nvSpPr>
        <p:spPr>
          <a:xfrm>
            <a:off x="3441700" y="2537693"/>
            <a:ext cx="2570480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כאשר אמר לו </a:t>
            </a:r>
          </a:p>
          <a:p>
            <a:pPr algn="ctr"/>
            <a:r>
              <a:rPr lang="he-IL" dirty="0"/>
              <a:t>"כלך אצל יפות"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D63DFB47-20E3-4C39-BB13-185C22C1C943}"/>
              </a:ext>
            </a:extLst>
          </p:cNvPr>
          <p:cNvSpPr txBox="1"/>
          <p:nvPr/>
        </p:nvSpPr>
        <p:spPr>
          <a:xfrm>
            <a:off x="492760" y="2537692"/>
            <a:ext cx="2570480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כאשר מוסיף </a:t>
            </a:r>
          </a:p>
          <a:p>
            <a:pPr algn="ctr"/>
            <a:r>
              <a:rPr lang="he-IL" dirty="0"/>
              <a:t>על שהשליח תרם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10712B71-B7A3-4D76-8CF4-016E9F2E7E03}"/>
              </a:ext>
            </a:extLst>
          </p:cNvPr>
          <p:cNvSpPr txBox="1"/>
          <p:nvPr/>
        </p:nvSpPr>
        <p:spPr>
          <a:xfrm>
            <a:off x="6929120" y="4010754"/>
            <a:ext cx="149352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איננה תרומה</a:t>
            </a: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DC6B1BFD-6019-4D9B-B658-01BFDA80DD23}"/>
              </a:ext>
            </a:extLst>
          </p:cNvPr>
          <p:cNvSpPr txBox="1"/>
          <p:nvPr/>
        </p:nvSpPr>
        <p:spPr>
          <a:xfrm>
            <a:off x="9519920" y="4010754"/>
            <a:ext cx="182372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נמצאו יפות יותר</a:t>
            </a: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F9F5AD0F-3E2E-40B4-AAD2-524EABFD5E05}"/>
              </a:ext>
            </a:extLst>
          </p:cNvPr>
          <p:cNvSpPr txBox="1"/>
          <p:nvPr/>
        </p:nvSpPr>
        <p:spPr>
          <a:xfrm>
            <a:off x="9276080" y="5341714"/>
            <a:ext cx="206756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לא נמצאו יפות יותר</a:t>
            </a:r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E225EB89-80BE-4FB7-9F33-2CE028D2D312}"/>
              </a:ext>
            </a:extLst>
          </p:cNvPr>
          <p:cNvSpPr txBox="1"/>
          <p:nvPr/>
        </p:nvSpPr>
        <p:spPr>
          <a:xfrm>
            <a:off x="3576320" y="5341714"/>
            <a:ext cx="149352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איננה תרומה</a:t>
            </a:r>
          </a:p>
        </p:txBody>
      </p:sp>
      <p:sp>
        <p:nvSpPr>
          <p:cNvPr id="14" name="תיבת טקסט 13">
            <a:extLst>
              <a:ext uri="{FF2B5EF4-FFF2-40B4-BE49-F238E27FC236}">
                <a16:creationId xmlns:a16="http://schemas.microsoft.com/office/drawing/2014/main" id="{6791C257-371E-4186-872E-7697C9B28400}"/>
              </a:ext>
            </a:extLst>
          </p:cNvPr>
          <p:cNvSpPr txBox="1"/>
          <p:nvPr/>
        </p:nvSpPr>
        <p:spPr>
          <a:xfrm>
            <a:off x="6847840" y="5341714"/>
            <a:ext cx="149352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איננה תרומה</a:t>
            </a:r>
          </a:p>
        </p:txBody>
      </p:sp>
      <p:sp>
        <p:nvSpPr>
          <p:cNvPr id="15" name="תיבת טקסט 14">
            <a:extLst>
              <a:ext uri="{FF2B5EF4-FFF2-40B4-BE49-F238E27FC236}">
                <a16:creationId xmlns:a16="http://schemas.microsoft.com/office/drawing/2014/main" id="{5550F8DD-8001-4C07-AB16-72FAF14075FE}"/>
              </a:ext>
            </a:extLst>
          </p:cNvPr>
          <p:cNvSpPr txBox="1"/>
          <p:nvPr/>
        </p:nvSpPr>
        <p:spPr>
          <a:xfrm>
            <a:off x="3474720" y="4010754"/>
            <a:ext cx="174752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תרומתן תרומה</a:t>
            </a:r>
          </a:p>
        </p:txBody>
      </p: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B20C6223-84E0-42FF-BA33-27E434B143B7}"/>
              </a:ext>
            </a:extLst>
          </p:cNvPr>
          <p:cNvSpPr txBox="1"/>
          <p:nvPr/>
        </p:nvSpPr>
        <p:spPr>
          <a:xfrm>
            <a:off x="370840" y="4010754"/>
            <a:ext cx="174752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תרומתן תרומה</a:t>
            </a:r>
          </a:p>
        </p:txBody>
      </p:sp>
      <p:sp>
        <p:nvSpPr>
          <p:cNvPr id="17" name="תיבת טקסט 16">
            <a:extLst>
              <a:ext uri="{FF2B5EF4-FFF2-40B4-BE49-F238E27FC236}">
                <a16:creationId xmlns:a16="http://schemas.microsoft.com/office/drawing/2014/main" id="{3D5E549E-A146-42A1-B988-FFE8DAF960E7}"/>
              </a:ext>
            </a:extLst>
          </p:cNvPr>
          <p:cNvSpPr txBox="1"/>
          <p:nvPr/>
        </p:nvSpPr>
        <p:spPr>
          <a:xfrm>
            <a:off x="487680" y="5341714"/>
            <a:ext cx="174752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תרומתן תרומה</a:t>
            </a:r>
          </a:p>
        </p:txBody>
      </p:sp>
      <p:sp>
        <p:nvSpPr>
          <p:cNvPr id="18" name="בועת דיבור: מלבן עם פינות מעוגלות 17">
            <a:extLst>
              <a:ext uri="{FF2B5EF4-FFF2-40B4-BE49-F238E27FC236}">
                <a16:creationId xmlns:a16="http://schemas.microsoft.com/office/drawing/2014/main" id="{159F80BF-F20D-4D8D-A591-DA4625947BB0}"/>
              </a:ext>
            </a:extLst>
          </p:cNvPr>
          <p:cNvSpPr/>
          <p:nvPr/>
        </p:nvSpPr>
        <p:spPr>
          <a:xfrm>
            <a:off x="495300" y="869983"/>
            <a:ext cx="11033760" cy="1026160"/>
          </a:xfrm>
          <a:prstGeom prst="wedgeRoundRectCallout">
            <a:avLst>
              <a:gd name="adj1" fmla="val -24148"/>
              <a:gd name="adj2" fmla="val -83045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מדובר שבעל הבית היה רגיל לתרום מן הבינוניות. ומבואר בגמ' שכל הנידון דווקא במקרה שעשה שליח, אבל אם לא </a:t>
            </a:r>
            <a:r>
              <a:rPr lang="he-IL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עשאו</a:t>
            </a:r>
            <a:r>
              <a:rPr lang="he-IL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שליח אלא תרם מעצמו, לא עוזר שגזרת הכתוב ל גבי תרומה "כן תרימו גם אתם" (במדבר </a:t>
            </a:r>
            <a:r>
              <a:rPr lang="he-IL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יח</a:t>
            </a:r>
            <a:r>
              <a:rPr lang="he-IL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he-IL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כח</a:t>
            </a:r>
            <a:r>
              <a:rPr lang="he-IL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– ודורשים: מה אתם </a:t>
            </a:r>
            <a:r>
              <a:rPr lang="he-IL" b="1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לדעתכם </a:t>
            </a:r>
            <a:r>
              <a:rPr lang="he-IL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אף שלוחכם שתורם צריך שיתרום </a:t>
            </a:r>
            <a:r>
              <a:rPr lang="he-IL" b="1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לדעתכם</a:t>
            </a:r>
            <a:r>
              <a:rPr lang="he-IL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ולכן אם תרם שלא ברשות בעל הבית - בכל ענין אין תרומתו תרומה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9" name="תיבת טקסט 18">
            <a:extLst>
              <a:ext uri="{FF2B5EF4-FFF2-40B4-BE49-F238E27FC236}">
                <a16:creationId xmlns:a16="http://schemas.microsoft.com/office/drawing/2014/main" id="{1C2D9A97-1E23-4A29-9BF4-0F99C976831B}"/>
              </a:ext>
            </a:extLst>
          </p:cNvPr>
          <p:cNvSpPr txBox="1"/>
          <p:nvPr/>
        </p:nvSpPr>
        <p:spPr>
          <a:xfrm>
            <a:off x="10515600" y="-17972"/>
            <a:ext cx="16764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דף כ"ב, א'</a:t>
            </a:r>
          </a:p>
        </p:txBody>
      </p:sp>
    </p:spTree>
    <p:extLst>
      <p:ext uri="{BB962C8B-B14F-4D97-AF65-F5344CB8AC3E}">
        <p14:creationId xmlns:p14="http://schemas.microsoft.com/office/powerpoint/2010/main" val="3086206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75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25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0"/>
                            </p:stCondLst>
                            <p:childTnLst>
                              <p:par>
                                <p:cTn id="33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1500"/>
                            </p:stCondLst>
                            <p:childTnLst>
                              <p:par>
                                <p:cTn id="38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3000"/>
                            </p:stCondLst>
                            <p:childTnLst>
                              <p:par>
                                <p:cTn id="43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4500"/>
                            </p:stCondLst>
                            <p:childTnLst>
                              <p:par>
                                <p:cTn id="48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0"/>
                            </p:stCondLst>
                            <p:childTnLst>
                              <p:par>
                                <p:cTn id="65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"/>
                            </p:stCondLst>
                            <p:childTnLst>
                              <p:par>
                                <p:cTn id="69" presetID="16" presetClass="entr" presetSubtype="21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טבלה 3">
            <a:extLst>
              <a:ext uri="{FF2B5EF4-FFF2-40B4-BE49-F238E27FC236}">
                <a16:creationId xmlns:a16="http://schemas.microsoft.com/office/drawing/2014/main" id="{3FA39631-1744-46CC-8667-B8E3EC434A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355015"/>
              </p:ext>
            </p:extLst>
          </p:nvPr>
        </p:nvGraphicFramePr>
        <p:xfrm>
          <a:off x="-19331" y="872083"/>
          <a:ext cx="12044650" cy="586117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854516">
                  <a:extLst>
                    <a:ext uri="{9D8B030D-6E8A-4147-A177-3AD203B41FA5}">
                      <a16:colId xmlns:a16="http://schemas.microsoft.com/office/drawing/2014/main" val="3742083371"/>
                    </a:ext>
                  </a:extLst>
                </a:gridCol>
                <a:gridCol w="2862690">
                  <a:extLst>
                    <a:ext uri="{9D8B030D-6E8A-4147-A177-3AD203B41FA5}">
                      <a16:colId xmlns:a16="http://schemas.microsoft.com/office/drawing/2014/main" val="2915746964"/>
                    </a:ext>
                  </a:extLst>
                </a:gridCol>
                <a:gridCol w="2626040">
                  <a:extLst>
                    <a:ext uri="{9D8B030D-6E8A-4147-A177-3AD203B41FA5}">
                      <a16:colId xmlns:a16="http://schemas.microsoft.com/office/drawing/2014/main" val="577393082"/>
                    </a:ext>
                  </a:extLst>
                </a:gridCol>
                <a:gridCol w="1780952">
                  <a:extLst>
                    <a:ext uri="{9D8B030D-6E8A-4147-A177-3AD203B41FA5}">
                      <a16:colId xmlns:a16="http://schemas.microsoft.com/office/drawing/2014/main" val="2618443301"/>
                    </a:ext>
                  </a:extLst>
                </a:gridCol>
                <a:gridCol w="2920452">
                  <a:extLst>
                    <a:ext uri="{9D8B030D-6E8A-4147-A177-3AD203B41FA5}">
                      <a16:colId xmlns:a16="http://schemas.microsoft.com/office/drawing/2014/main" val="2940249779"/>
                    </a:ext>
                  </a:extLst>
                </a:gridCol>
              </a:tblGrid>
              <a:tr h="742881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3731171"/>
                  </a:ext>
                </a:extLst>
              </a:tr>
              <a:tr h="1253151">
                <a:tc gridSpan="5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686535"/>
                  </a:ext>
                </a:extLst>
              </a:tr>
              <a:tr h="2018845">
                <a:tc gridSpan="5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12485"/>
                  </a:ext>
                </a:extLst>
              </a:tr>
              <a:tr h="1846294">
                <a:tc gridSpan="5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0134655"/>
                  </a:ext>
                </a:extLst>
              </a:tr>
            </a:tbl>
          </a:graphicData>
        </a:graphic>
      </p:graphicFrame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3A930772-7D49-4B1E-8278-D27F0775BD06}"/>
              </a:ext>
            </a:extLst>
          </p:cNvPr>
          <p:cNvSpPr txBox="1"/>
          <p:nvPr/>
        </p:nvSpPr>
        <p:spPr>
          <a:xfrm>
            <a:off x="10240688" y="1756199"/>
            <a:ext cx="1691956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 err="1"/>
              <a:t>עוֹדֵהו</a:t>
            </a:r>
            <a:r>
              <a:rPr lang="he-IL" dirty="0"/>
              <a:t>ּ הַטַּל עֲלֵיהֶן וְשָׂמַח</a:t>
            </a:r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73946199-723E-4B06-A2A7-7AB90EEF832F}"/>
              </a:ext>
            </a:extLst>
          </p:cNvPr>
          <p:cNvSpPr txBox="1"/>
          <p:nvPr/>
        </p:nvSpPr>
        <p:spPr>
          <a:xfrm>
            <a:off x="8284119" y="1050148"/>
            <a:ext cx="599204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הדין</a:t>
            </a:r>
          </a:p>
        </p:txBody>
      </p:sp>
      <p:sp>
        <p:nvSpPr>
          <p:cNvPr id="14" name="תיבת טקסט 13">
            <a:extLst>
              <a:ext uri="{FF2B5EF4-FFF2-40B4-BE49-F238E27FC236}">
                <a16:creationId xmlns:a16="http://schemas.microsoft.com/office/drawing/2014/main" id="{73A9F8EF-00B1-4607-AAB7-798EB418BF97}"/>
              </a:ext>
            </a:extLst>
          </p:cNvPr>
          <p:cNvSpPr txBox="1"/>
          <p:nvPr/>
        </p:nvSpPr>
        <p:spPr>
          <a:xfrm>
            <a:off x="2934883" y="1075507"/>
            <a:ext cx="1583658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על מי הקושיה</a:t>
            </a:r>
          </a:p>
        </p:txBody>
      </p: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94A5BF63-91FF-4BDA-B657-904EEAE2E966}"/>
              </a:ext>
            </a:extLst>
          </p:cNvPr>
          <p:cNvSpPr txBox="1"/>
          <p:nvPr/>
        </p:nvSpPr>
        <p:spPr>
          <a:xfrm>
            <a:off x="10181737" y="1050148"/>
            <a:ext cx="938383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המקרה</a:t>
            </a:r>
          </a:p>
        </p:txBody>
      </p:sp>
      <p:sp>
        <p:nvSpPr>
          <p:cNvPr id="17" name="תיבת טקסט 16">
            <a:extLst>
              <a:ext uri="{FF2B5EF4-FFF2-40B4-BE49-F238E27FC236}">
                <a16:creationId xmlns:a16="http://schemas.microsoft.com/office/drawing/2014/main" id="{53674CB9-AD66-4452-A72A-F81685D32FF9}"/>
              </a:ext>
            </a:extLst>
          </p:cNvPr>
          <p:cNvSpPr txBox="1"/>
          <p:nvPr/>
        </p:nvSpPr>
        <p:spPr>
          <a:xfrm>
            <a:off x="835251" y="1125040"/>
            <a:ext cx="1692938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תשובת הגמרא</a:t>
            </a:r>
          </a:p>
        </p:txBody>
      </p:sp>
      <p:sp>
        <p:nvSpPr>
          <p:cNvPr id="18" name="תיבת טקסט 17">
            <a:extLst>
              <a:ext uri="{FF2B5EF4-FFF2-40B4-BE49-F238E27FC236}">
                <a16:creationId xmlns:a16="http://schemas.microsoft.com/office/drawing/2014/main" id="{6C603B76-4A6B-4337-97ED-56E1A2630227}"/>
              </a:ext>
            </a:extLst>
          </p:cNvPr>
          <p:cNvSpPr txBox="1"/>
          <p:nvPr/>
        </p:nvSpPr>
        <p:spPr>
          <a:xfrm>
            <a:off x="2908135" y="1586214"/>
            <a:ext cx="1583658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sz="1600" dirty="0"/>
              <a:t>רבא שאמר</a:t>
            </a:r>
            <a:r>
              <a:rPr lang="he-IL" sz="1600" b="1" dirty="0"/>
              <a:t>: ייאוש שלא מדעת</a:t>
            </a:r>
            <a:r>
              <a:rPr lang="he-IL" sz="1600" dirty="0"/>
              <a:t> </a:t>
            </a:r>
            <a:r>
              <a:rPr lang="he-IL" sz="1600" b="1" dirty="0"/>
              <a:t>הווי ייאוש</a:t>
            </a:r>
            <a:endParaRPr lang="he-IL" sz="1600" dirty="0"/>
          </a:p>
        </p:txBody>
      </p:sp>
      <p:sp>
        <p:nvSpPr>
          <p:cNvPr id="19" name="תיבת טקסט 18">
            <a:extLst>
              <a:ext uri="{FF2B5EF4-FFF2-40B4-BE49-F238E27FC236}">
                <a16:creationId xmlns:a16="http://schemas.microsoft.com/office/drawing/2014/main" id="{5AB909C8-0E2F-4842-A4B1-41B78A53952A}"/>
              </a:ext>
            </a:extLst>
          </p:cNvPr>
          <p:cNvSpPr txBox="1"/>
          <p:nvPr/>
        </p:nvSpPr>
        <p:spPr>
          <a:xfrm>
            <a:off x="7172960" y="81280"/>
            <a:ext cx="184559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תא שְׁמַע </a:t>
            </a:r>
            <a:endParaRPr lang="he-IL" sz="2800" b="1" dirty="0"/>
          </a:p>
        </p:txBody>
      </p:sp>
      <p:sp>
        <p:nvSpPr>
          <p:cNvPr id="20" name="תיבת טקסט 19">
            <a:extLst>
              <a:ext uri="{FF2B5EF4-FFF2-40B4-BE49-F238E27FC236}">
                <a16:creationId xmlns:a16="http://schemas.microsoft.com/office/drawing/2014/main" id="{BD8C96D3-0DE8-451B-A2B7-C8F939FC2172}"/>
              </a:ext>
            </a:extLst>
          </p:cNvPr>
          <p:cNvSpPr txBox="1"/>
          <p:nvPr/>
        </p:nvSpPr>
        <p:spPr>
          <a:xfrm>
            <a:off x="4927184" y="1612336"/>
            <a:ext cx="2451229" cy="17543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טַעְמָא מַאי ? לָאו מִשּׁוּם דְּלָא </a:t>
            </a:r>
            <a:r>
              <a:rPr lang="he-IL" dirty="0" err="1"/>
              <a:t>אָמְרִינַן</a:t>
            </a:r>
            <a:r>
              <a:rPr lang="he-IL" dirty="0"/>
              <a:t> כֵּיוָן </a:t>
            </a:r>
            <a:r>
              <a:rPr lang="he-IL" dirty="0" err="1"/>
              <a:t>דְּאִיגַּלַּאי</a:t>
            </a:r>
            <a:r>
              <a:rPr lang="he-IL" dirty="0"/>
              <a:t> מִילְּתָא שנתגלה עתה שנוח לו בכך, אנו אומרים שגם מעיקרא נמי ניחא ליה, </a:t>
            </a:r>
          </a:p>
        </p:txBody>
      </p:sp>
      <p:sp>
        <p:nvSpPr>
          <p:cNvPr id="21" name="תיבת טקסט 20">
            <a:extLst>
              <a:ext uri="{FF2B5EF4-FFF2-40B4-BE49-F238E27FC236}">
                <a16:creationId xmlns:a16="http://schemas.microsoft.com/office/drawing/2014/main" id="{50A06D77-1101-4034-9D40-0C704C37DF92}"/>
              </a:ext>
            </a:extLst>
          </p:cNvPr>
          <p:cNvSpPr txBox="1"/>
          <p:nvPr/>
        </p:nvSpPr>
        <p:spPr>
          <a:xfrm>
            <a:off x="166681" y="1682811"/>
            <a:ext cx="2573552" cy="1077218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sz="1600" dirty="0"/>
              <a:t>שאני התם, </a:t>
            </a:r>
            <a:r>
              <a:rPr lang="he-IL" sz="1600" dirty="0" err="1"/>
              <a:t>לענין</a:t>
            </a:r>
            <a:r>
              <a:rPr lang="he-IL" sz="1600" dirty="0"/>
              <a:t> הכשר לקבלת טומאה, </a:t>
            </a:r>
            <a:r>
              <a:rPr lang="he-IL" sz="1600" dirty="0" err="1"/>
              <a:t>דכתיב</a:t>
            </a:r>
            <a:r>
              <a:rPr lang="he-IL" sz="1600" dirty="0"/>
              <a:t> באותו ענין "כי </a:t>
            </a:r>
            <a:r>
              <a:rPr lang="he-IL" sz="1600" dirty="0" err="1"/>
              <a:t>יתן</a:t>
            </a:r>
            <a:r>
              <a:rPr lang="he-IL" sz="1600" dirty="0"/>
              <a:t>", עד </a:t>
            </a:r>
            <a:r>
              <a:rPr lang="he-IL" sz="1600" dirty="0" err="1"/>
              <a:t>שיתן</a:t>
            </a:r>
            <a:r>
              <a:rPr lang="he-IL" sz="1600" dirty="0"/>
              <a:t> האדם </a:t>
            </a:r>
            <a:r>
              <a:rPr lang="he-IL" sz="1600" b="1" dirty="0"/>
              <a:t>עצמו </a:t>
            </a:r>
            <a:r>
              <a:rPr lang="he-IL" sz="1600" dirty="0"/>
              <a:t>מים על הפירות.</a:t>
            </a:r>
          </a:p>
        </p:txBody>
      </p:sp>
      <p:sp>
        <p:nvSpPr>
          <p:cNvPr id="22" name="תיבת טקסט 21">
            <a:extLst>
              <a:ext uri="{FF2B5EF4-FFF2-40B4-BE49-F238E27FC236}">
                <a16:creationId xmlns:a16="http://schemas.microsoft.com/office/drawing/2014/main" id="{2A13895C-66DC-4D6D-9FA2-3EBE38D0671C}"/>
              </a:ext>
            </a:extLst>
          </p:cNvPr>
          <p:cNvSpPr txBox="1"/>
          <p:nvPr/>
        </p:nvSpPr>
        <p:spPr>
          <a:xfrm>
            <a:off x="10140488" y="3425704"/>
            <a:ext cx="1731862" cy="12003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אבל אם נגבו הפירות התייבשו קודם ש בעליהן ראה אותן</a:t>
            </a:r>
          </a:p>
        </p:txBody>
      </p:sp>
      <p:sp>
        <p:nvSpPr>
          <p:cNvPr id="23" name="תיבת טקסט 22">
            <a:extLst>
              <a:ext uri="{FF2B5EF4-FFF2-40B4-BE49-F238E27FC236}">
                <a16:creationId xmlns:a16="http://schemas.microsoft.com/office/drawing/2014/main" id="{3D3D3F10-B2E0-4248-8E8B-79BDEFF57997}"/>
              </a:ext>
            </a:extLst>
          </p:cNvPr>
          <p:cNvSpPr txBox="1"/>
          <p:nvPr/>
        </p:nvSpPr>
        <p:spPr>
          <a:xfrm>
            <a:off x="8265818" y="3475165"/>
            <a:ext cx="1731862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אַף עַל פִּי שֶׁשָּׂמַח אֵינָן בְּכִי יוּתַּן</a:t>
            </a:r>
            <a:endParaRPr lang="he-IL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4" name="בועת דיבור: מלבן עם פינות מעוגלות 23">
            <a:extLst>
              <a:ext uri="{FF2B5EF4-FFF2-40B4-BE49-F238E27FC236}">
                <a16:creationId xmlns:a16="http://schemas.microsoft.com/office/drawing/2014/main" id="{32743C4F-EDF4-46A0-AA88-437CDFC1C61C}"/>
              </a:ext>
            </a:extLst>
          </p:cNvPr>
          <p:cNvSpPr/>
          <p:nvPr/>
        </p:nvSpPr>
        <p:spPr>
          <a:xfrm>
            <a:off x="254000" y="81280"/>
            <a:ext cx="6482080" cy="785087"/>
          </a:xfrm>
          <a:prstGeom prst="wedgeRoundRectCallout">
            <a:avLst>
              <a:gd name="adj1" fmla="val 112866"/>
              <a:gd name="adj2" fmla="val 169913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1600" dirty="0">
                <a:solidFill>
                  <a:schemeClr val="tx1"/>
                </a:solidFill>
              </a:rPr>
              <a:t>כתוב בתורה: "וכי </a:t>
            </a:r>
            <a:r>
              <a:rPr lang="he-IL" sz="1600" dirty="0" err="1">
                <a:solidFill>
                  <a:schemeClr val="tx1"/>
                </a:solidFill>
              </a:rPr>
              <a:t>יתן</a:t>
            </a:r>
            <a:r>
              <a:rPr lang="he-IL" sz="1600" dirty="0">
                <a:solidFill>
                  <a:schemeClr val="tx1"/>
                </a:solidFill>
              </a:rPr>
              <a:t> מים על זרע ונפל </a:t>
            </a:r>
            <a:r>
              <a:rPr lang="he-IL" sz="1600" dirty="0" err="1">
                <a:solidFill>
                  <a:schemeClr val="tx1"/>
                </a:solidFill>
              </a:rPr>
              <a:t>מנבלתם</a:t>
            </a:r>
            <a:r>
              <a:rPr lang="he-IL" sz="1600" dirty="0">
                <a:solidFill>
                  <a:schemeClr val="tx1"/>
                </a:solidFill>
              </a:rPr>
              <a:t> עליו טמא הוא לכם". ממקרא זה לומדים שפירות נטמאים במגע שרץ, רק לאחר שבאו עליהם משקין, שזהו הכשרן לקבלת טומאה. וביאת המים צריכה להיות ברצון הבעלים, </a:t>
            </a:r>
          </a:p>
        </p:txBody>
      </p:sp>
      <p:sp>
        <p:nvSpPr>
          <p:cNvPr id="25" name="תיבת טקסט 24">
            <a:extLst>
              <a:ext uri="{FF2B5EF4-FFF2-40B4-BE49-F238E27FC236}">
                <a16:creationId xmlns:a16="http://schemas.microsoft.com/office/drawing/2014/main" id="{72FD0CA5-7EFC-4137-8A1F-A423A5BCCB37}"/>
              </a:ext>
            </a:extLst>
          </p:cNvPr>
          <p:cNvSpPr txBox="1"/>
          <p:nvPr/>
        </p:nvSpPr>
        <p:spPr>
          <a:xfrm>
            <a:off x="5149866" y="1033247"/>
            <a:ext cx="1586214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בירור המקרה;</a:t>
            </a:r>
          </a:p>
        </p:txBody>
      </p:sp>
      <p:sp>
        <p:nvSpPr>
          <p:cNvPr id="28" name="תיבת טקסט 27">
            <a:extLst>
              <a:ext uri="{FF2B5EF4-FFF2-40B4-BE49-F238E27FC236}">
                <a16:creationId xmlns:a16="http://schemas.microsoft.com/office/drawing/2014/main" id="{E4327423-2EE3-4A1B-A8A4-AC6C1E8AA7D6}"/>
              </a:ext>
            </a:extLst>
          </p:cNvPr>
          <p:cNvSpPr txBox="1"/>
          <p:nvPr/>
        </p:nvSpPr>
        <p:spPr>
          <a:xfrm>
            <a:off x="496003" y="3334542"/>
            <a:ext cx="4309677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sz="1600" dirty="0"/>
              <a:t>אי  הכי, ברישא, </a:t>
            </a:r>
            <a:r>
              <a:rPr lang="he-IL" sz="1600" dirty="0" err="1"/>
              <a:t>שעודהו</a:t>
            </a:r>
            <a:r>
              <a:rPr lang="he-IL" sz="1600" dirty="0"/>
              <a:t> הטל עליהם, נמי לא יוכשרו הפירות, שהרי לא הוא נתן עליהם מים!?</a:t>
            </a:r>
          </a:p>
        </p:txBody>
      </p:sp>
      <p:sp>
        <p:nvSpPr>
          <p:cNvPr id="29" name="תיבת טקסט 28">
            <a:extLst>
              <a:ext uri="{FF2B5EF4-FFF2-40B4-BE49-F238E27FC236}">
                <a16:creationId xmlns:a16="http://schemas.microsoft.com/office/drawing/2014/main" id="{9EE2D5ED-BF42-4AAB-897A-FA2766F245E3}"/>
              </a:ext>
            </a:extLst>
          </p:cNvPr>
          <p:cNvSpPr txBox="1"/>
          <p:nvPr/>
        </p:nvSpPr>
        <p:spPr>
          <a:xfrm>
            <a:off x="191282" y="4075219"/>
            <a:ext cx="5028522" cy="2308324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sz="1600" dirty="0" err="1"/>
              <a:t>דרב</a:t>
            </a:r>
            <a:r>
              <a:rPr lang="he-IL" sz="1600" dirty="0"/>
              <a:t> </a:t>
            </a:r>
            <a:r>
              <a:rPr lang="he-IL" sz="1600" dirty="0" err="1"/>
              <a:t>פפא</a:t>
            </a:r>
            <a:r>
              <a:rPr lang="he-IL" sz="1600" dirty="0"/>
              <a:t> רמי: כתיב "כי </a:t>
            </a:r>
            <a:r>
              <a:rPr lang="he-IL" sz="1600" dirty="0" err="1"/>
              <a:t>יתן</a:t>
            </a:r>
            <a:r>
              <a:rPr lang="he-IL" sz="1600" dirty="0"/>
              <a:t>", שמשמע, </a:t>
            </a:r>
            <a:r>
              <a:rPr lang="he-IL" sz="1600" dirty="0" err="1"/>
              <a:t>שיתן</a:t>
            </a:r>
            <a:r>
              <a:rPr lang="he-IL" sz="1600" dirty="0"/>
              <a:t> האדם עצמו עליהם מים - ניקוד קריאת המילים "כי יותן", שמשמע, שינתנו על הפירות </a:t>
            </a:r>
            <a:r>
              <a:rPr lang="he-IL" sz="1600" b="1" dirty="0"/>
              <a:t>מים מאליהם</a:t>
            </a:r>
            <a:r>
              <a:rPr lang="he-IL" sz="1600" dirty="0"/>
              <a:t>! הא כיצד? כיצד מתיישבת סתירה זו?</a:t>
            </a:r>
          </a:p>
          <a:p>
            <a:r>
              <a:rPr lang="he-IL" sz="1600" dirty="0"/>
              <a:t>ומבאר רב </a:t>
            </a:r>
            <a:r>
              <a:rPr lang="he-IL" sz="1600" dirty="0" err="1"/>
              <a:t>פפא</a:t>
            </a:r>
            <a:r>
              <a:rPr lang="he-IL" sz="1600" dirty="0"/>
              <a:t>: צריכים אנו, שיהיה "כי יותן" – דומה ל "כי </a:t>
            </a:r>
            <a:r>
              <a:rPr lang="he-IL" sz="1600" dirty="0" err="1"/>
              <a:t>יתן</a:t>
            </a:r>
            <a:r>
              <a:rPr lang="he-IL" sz="1600" dirty="0"/>
              <a:t>".</a:t>
            </a:r>
          </a:p>
          <a:p>
            <a:r>
              <a:rPr lang="he-IL" sz="1600" dirty="0"/>
              <a:t>מה "</a:t>
            </a:r>
            <a:r>
              <a:rPr lang="he-IL" sz="1600" dirty="0" err="1"/>
              <a:t>יתן</a:t>
            </a:r>
            <a:r>
              <a:rPr lang="he-IL" sz="1600" dirty="0"/>
              <a:t>", כשנותן האדם בעצמו את המים על הפירות בידיעתו הוא נותן, אף "כי יותן" כשניתנים המים מאליהם על הפירות - צריך שינתנו לדעת בעל הפירות. ולכן בסיפא, שלא ראה בעל הפירות שניתנו עליהם מים, אף ששמח, לא הוכשרו לקבלת טומאה </a:t>
            </a:r>
          </a:p>
        </p:txBody>
      </p:sp>
      <p:sp>
        <p:nvSpPr>
          <p:cNvPr id="33" name="תיבת טקסט 32">
            <a:extLst>
              <a:ext uri="{FF2B5EF4-FFF2-40B4-BE49-F238E27FC236}">
                <a16:creationId xmlns:a16="http://schemas.microsoft.com/office/drawing/2014/main" id="{47FA7986-D18E-422E-A3C3-EB6518D4D8DC}"/>
              </a:ext>
            </a:extLst>
          </p:cNvPr>
          <p:cNvSpPr txBox="1"/>
          <p:nvPr/>
        </p:nvSpPr>
        <p:spPr>
          <a:xfrm>
            <a:off x="7499917" y="1603261"/>
            <a:ext cx="2497763" cy="156966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sz="1600" dirty="0"/>
              <a:t> הֲרֵי זֶה בְּכִי </a:t>
            </a:r>
            <a:r>
              <a:rPr lang="he-IL" sz="1600" dirty="0" err="1"/>
              <a:t>יֻתַּן</a:t>
            </a:r>
            <a:r>
              <a:rPr lang="he-IL" sz="1600" dirty="0"/>
              <a:t> י זה נחשב בכלל מה שנאמר : "וכי </a:t>
            </a:r>
            <a:r>
              <a:rPr lang="he-IL" sz="1600" dirty="0" err="1"/>
              <a:t>יתן</a:t>
            </a:r>
            <a:r>
              <a:rPr lang="he-IL" sz="1600" dirty="0"/>
              <a:t> מים על זרע ונפל </a:t>
            </a:r>
            <a:r>
              <a:rPr lang="he-IL" sz="1600" dirty="0" err="1"/>
              <a:t>מנבלתם</a:t>
            </a:r>
            <a:r>
              <a:rPr lang="he-IL" sz="1600" dirty="0"/>
              <a:t> וגו'", הפירות  הוכשרו בכך לקבל טומאה, משום ששמחתו מוכיחה שרצונו בכך.</a:t>
            </a:r>
          </a:p>
        </p:txBody>
      </p:sp>
      <p:sp>
        <p:nvSpPr>
          <p:cNvPr id="26" name="תיבת טקסט 25">
            <a:extLst>
              <a:ext uri="{FF2B5EF4-FFF2-40B4-BE49-F238E27FC236}">
                <a16:creationId xmlns:a16="http://schemas.microsoft.com/office/drawing/2014/main" id="{EC00BB13-6C05-4BA0-9DEB-0B4649E01B3A}"/>
              </a:ext>
            </a:extLst>
          </p:cNvPr>
          <p:cNvSpPr txBox="1"/>
          <p:nvPr/>
        </p:nvSpPr>
        <p:spPr>
          <a:xfrm>
            <a:off x="10515600" y="-17972"/>
            <a:ext cx="16764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דף כ"ב, ב'</a:t>
            </a:r>
          </a:p>
        </p:txBody>
      </p:sp>
    </p:spTree>
    <p:extLst>
      <p:ext uri="{BB962C8B-B14F-4D97-AF65-F5344CB8AC3E}">
        <p14:creationId xmlns:p14="http://schemas.microsoft.com/office/powerpoint/2010/main" val="3536990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2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25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25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9000"/>
                            </p:stCondLst>
                            <p:childTnLst>
                              <p:par>
                                <p:cTn id="56" presetID="42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4000"/>
                            </p:stCondLst>
                            <p:childTnLst>
                              <p:par>
                                <p:cTn id="62" presetID="47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8000"/>
                            </p:stCondLst>
                            <p:childTnLst>
                              <p:par>
                                <p:cTn id="68" presetID="47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0"/>
                            </p:stCondLst>
                            <p:childTnLst>
                              <p:par>
                                <p:cTn id="74" presetID="47" presetClass="entr" presetSubtype="0" fill="hold" grpId="0" nodeType="after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4250"/>
                            </p:stCondLst>
                            <p:childTnLst>
                              <p:par>
                                <p:cTn id="80" presetID="42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7250"/>
                            </p:stCondLst>
                            <p:childTnLst>
                              <p:par>
                                <p:cTn id="86" presetID="47" presetClass="entr" presetSubtype="0" fill="hold" grpId="0" nodeType="after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6" presetClass="entr" presetSubtype="3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8" grpId="0" animBg="1"/>
      <p:bldP spid="29" grpId="0" animBg="1"/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טבלה 3">
            <a:extLst>
              <a:ext uri="{FF2B5EF4-FFF2-40B4-BE49-F238E27FC236}">
                <a16:creationId xmlns:a16="http://schemas.microsoft.com/office/drawing/2014/main" id="{93E63CA0-7838-4521-9104-A2148FFCEA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275673"/>
              </p:ext>
            </p:extLst>
          </p:nvPr>
        </p:nvGraphicFramePr>
        <p:xfrm>
          <a:off x="20321" y="873760"/>
          <a:ext cx="11998960" cy="585949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853583">
                  <a:extLst>
                    <a:ext uri="{9D8B030D-6E8A-4147-A177-3AD203B41FA5}">
                      <a16:colId xmlns:a16="http://schemas.microsoft.com/office/drawing/2014/main" val="3742083371"/>
                    </a:ext>
                  </a:extLst>
                </a:gridCol>
                <a:gridCol w="2861250">
                  <a:extLst>
                    <a:ext uri="{9D8B030D-6E8A-4147-A177-3AD203B41FA5}">
                      <a16:colId xmlns:a16="http://schemas.microsoft.com/office/drawing/2014/main" val="2915746964"/>
                    </a:ext>
                  </a:extLst>
                </a:gridCol>
                <a:gridCol w="2624719">
                  <a:extLst>
                    <a:ext uri="{9D8B030D-6E8A-4147-A177-3AD203B41FA5}">
                      <a16:colId xmlns:a16="http://schemas.microsoft.com/office/drawing/2014/main" val="577393082"/>
                    </a:ext>
                  </a:extLst>
                </a:gridCol>
                <a:gridCol w="1780056">
                  <a:extLst>
                    <a:ext uri="{9D8B030D-6E8A-4147-A177-3AD203B41FA5}">
                      <a16:colId xmlns:a16="http://schemas.microsoft.com/office/drawing/2014/main" val="2618443301"/>
                    </a:ext>
                  </a:extLst>
                </a:gridCol>
                <a:gridCol w="2879352">
                  <a:extLst>
                    <a:ext uri="{9D8B030D-6E8A-4147-A177-3AD203B41FA5}">
                      <a16:colId xmlns:a16="http://schemas.microsoft.com/office/drawing/2014/main" val="2940249779"/>
                    </a:ext>
                  </a:extLst>
                </a:gridCol>
              </a:tblGrid>
              <a:tr h="742668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3731171"/>
                  </a:ext>
                </a:extLst>
              </a:tr>
              <a:tr h="1252792">
                <a:tc gridSpan="5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686535"/>
                  </a:ext>
                </a:extLst>
              </a:tr>
              <a:tr h="2018267">
                <a:tc gridSpan="5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12485"/>
                  </a:ext>
                </a:extLst>
              </a:tr>
              <a:tr h="1845766">
                <a:tc gridSpan="5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0134655"/>
                  </a:ext>
                </a:extLst>
              </a:tr>
            </a:tbl>
          </a:graphicData>
        </a:graphic>
      </p:graphicFrame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313910A1-9C12-4FBA-BAA8-9D1DFECB461D}"/>
              </a:ext>
            </a:extLst>
          </p:cNvPr>
          <p:cNvSpPr txBox="1"/>
          <p:nvPr/>
        </p:nvSpPr>
        <p:spPr>
          <a:xfrm>
            <a:off x="8284119" y="1050148"/>
            <a:ext cx="599204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הדין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482F5674-DE03-4D41-88F3-1001CD07A1C1}"/>
              </a:ext>
            </a:extLst>
          </p:cNvPr>
          <p:cNvSpPr txBox="1"/>
          <p:nvPr/>
        </p:nvSpPr>
        <p:spPr>
          <a:xfrm>
            <a:off x="2934883" y="1075507"/>
            <a:ext cx="1583658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על מי הקושיה</a:t>
            </a:r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6C547AAA-AEB2-47F8-847C-44F18509E01D}"/>
              </a:ext>
            </a:extLst>
          </p:cNvPr>
          <p:cNvSpPr txBox="1"/>
          <p:nvPr/>
        </p:nvSpPr>
        <p:spPr>
          <a:xfrm>
            <a:off x="10181737" y="1050148"/>
            <a:ext cx="938383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המקרה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3E3B07F1-4A19-4C3C-A125-E0D98373C9B3}"/>
              </a:ext>
            </a:extLst>
          </p:cNvPr>
          <p:cNvSpPr txBox="1"/>
          <p:nvPr/>
        </p:nvSpPr>
        <p:spPr>
          <a:xfrm>
            <a:off x="20320" y="1122923"/>
            <a:ext cx="1692938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תשובת הגמרא</a:t>
            </a: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24708CCA-4731-4DCE-9713-23C69370BD99}"/>
              </a:ext>
            </a:extLst>
          </p:cNvPr>
          <p:cNvSpPr txBox="1"/>
          <p:nvPr/>
        </p:nvSpPr>
        <p:spPr>
          <a:xfrm>
            <a:off x="4465247" y="151734"/>
            <a:ext cx="184559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תא שְׁמַע </a:t>
            </a:r>
            <a:endParaRPr lang="he-IL" sz="2800" b="1" dirty="0"/>
          </a:p>
        </p:txBody>
      </p: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1EA0A384-F12C-4F43-B065-F87F7A5B0E32}"/>
              </a:ext>
            </a:extLst>
          </p:cNvPr>
          <p:cNvSpPr txBox="1"/>
          <p:nvPr/>
        </p:nvSpPr>
        <p:spPr>
          <a:xfrm>
            <a:off x="5388047" y="1047461"/>
            <a:ext cx="1420037" cy="369332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בירור המקרה</a:t>
            </a:r>
          </a:p>
        </p:txBody>
      </p:sp>
      <p:sp>
        <p:nvSpPr>
          <p:cNvPr id="19" name="תיבת טקסט 18">
            <a:extLst>
              <a:ext uri="{FF2B5EF4-FFF2-40B4-BE49-F238E27FC236}">
                <a16:creationId xmlns:a16="http://schemas.microsoft.com/office/drawing/2014/main" id="{3037D23A-26BA-422E-8F59-82833AF1E673}"/>
              </a:ext>
            </a:extLst>
          </p:cNvPr>
          <p:cNvSpPr txBox="1"/>
          <p:nvPr/>
        </p:nvSpPr>
        <p:spPr>
          <a:xfrm>
            <a:off x="10128075" y="1786960"/>
            <a:ext cx="1582564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מנין </a:t>
            </a:r>
            <a:r>
              <a:rPr lang="he-IL" dirty="0" err="1"/>
              <a:t>לאבידה</a:t>
            </a:r>
            <a:r>
              <a:rPr lang="he-IL" dirty="0"/>
              <a:t> ששטפה נהר, </a:t>
            </a:r>
          </a:p>
        </p:txBody>
      </p:sp>
      <p:sp>
        <p:nvSpPr>
          <p:cNvPr id="20" name="תיבת טקסט 19">
            <a:extLst>
              <a:ext uri="{FF2B5EF4-FFF2-40B4-BE49-F238E27FC236}">
                <a16:creationId xmlns:a16="http://schemas.microsoft.com/office/drawing/2014/main" id="{0EF20E55-3522-451A-A71D-608D106CFF17}"/>
              </a:ext>
            </a:extLst>
          </p:cNvPr>
          <p:cNvSpPr txBox="1"/>
          <p:nvPr/>
        </p:nvSpPr>
        <p:spPr>
          <a:xfrm>
            <a:off x="8284119" y="1812331"/>
            <a:ext cx="1678272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sz="1400" dirty="0"/>
              <a:t>שֶׁהִיא מוּתֶּרֶת, ואף אם יש בה סימן? </a:t>
            </a:r>
            <a:endParaRPr lang="he-IL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1" name="תיבת טקסט 20">
            <a:extLst>
              <a:ext uri="{FF2B5EF4-FFF2-40B4-BE49-F238E27FC236}">
                <a16:creationId xmlns:a16="http://schemas.microsoft.com/office/drawing/2014/main" id="{44FC512B-4E78-498E-9A0C-86CEBCFF38E5}"/>
              </a:ext>
            </a:extLst>
          </p:cNvPr>
          <p:cNvSpPr txBox="1"/>
          <p:nvPr/>
        </p:nvSpPr>
        <p:spPr>
          <a:xfrm>
            <a:off x="3727307" y="2385087"/>
            <a:ext cx="6106475" cy="40318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sz="1400" dirty="0" err="1"/>
              <a:t>דִּכְתִיב</a:t>
            </a:r>
            <a:r>
              <a:rPr lang="he-IL" sz="1400" dirty="0"/>
              <a:t> וְכֵן תַּעֲשֶׂה לַחֲמוֹרוֹ וְכֵן תַּעֲשֶׂה לְשִׂמְלָתוֹ וְכֵן תַּעֲשֶׂה </a:t>
            </a:r>
            <a:r>
              <a:rPr lang="he-IL" sz="1400" dirty="0" err="1"/>
              <a:t>לְכׇל</a:t>
            </a:r>
            <a:r>
              <a:rPr lang="he-IL" sz="1400" dirty="0"/>
              <a:t> </a:t>
            </a:r>
            <a:r>
              <a:rPr lang="he-IL" sz="1400" dirty="0" err="1"/>
              <a:t>אֲבֵידַת</a:t>
            </a:r>
            <a:r>
              <a:rPr lang="he-IL" sz="1400" dirty="0"/>
              <a:t> אָחִיךָ אֲשֶׁר תֹּאבַד</a:t>
            </a:r>
            <a:r>
              <a:rPr lang="he-IL" sz="1600" b="1" dirty="0"/>
              <a:t> מִמֶּנּוּ </a:t>
            </a:r>
            <a:r>
              <a:rPr lang="he-IL" sz="1400" dirty="0"/>
              <a:t>וּמְצָאתָהּ מִי שֶׁאֲבוּדָה הֵימֶנּוּ וּמְצוּיָה אֵצֶל </a:t>
            </a:r>
            <a:r>
              <a:rPr lang="he-IL" sz="1400" dirty="0" err="1"/>
              <a:t>כׇּל</a:t>
            </a:r>
            <a:r>
              <a:rPr lang="he-IL" sz="1400" dirty="0"/>
              <a:t> אָדָם </a:t>
            </a:r>
            <a:r>
              <a:rPr lang="he-IL" sz="1400" dirty="0" err="1"/>
              <a:t>יָצָאתָה</a:t>
            </a:r>
            <a:r>
              <a:rPr lang="he-IL" sz="1400" dirty="0"/>
              <a:t> זוֹ שֶׁאֲבוּדָה מִמֶּנּוּ וְאֵינָהּ מְצוּיָה אֵצֶל </a:t>
            </a:r>
            <a:r>
              <a:rPr lang="he-IL" sz="1400" dirty="0" err="1"/>
              <a:t>כׇּל</a:t>
            </a:r>
            <a:r>
              <a:rPr lang="he-IL" sz="1400" dirty="0"/>
              <a:t> אָדָם</a:t>
            </a:r>
          </a:p>
          <a:p>
            <a:r>
              <a:rPr lang="he-IL" sz="1400" dirty="0"/>
              <a:t>מילת "ממנו" - יתירה . ודורשים ממנה, שדווקא מי </a:t>
            </a:r>
            <a:r>
              <a:rPr lang="he-IL" sz="1400" dirty="0" err="1"/>
              <a:t>שהאבידה</a:t>
            </a:r>
            <a:r>
              <a:rPr lang="he-IL" sz="1400" dirty="0"/>
              <a:t> </a:t>
            </a:r>
            <a:r>
              <a:rPr lang="he-IL" sz="1400" b="1" dirty="0"/>
              <a:t>אבודה הימנו</a:t>
            </a:r>
            <a:r>
              <a:rPr lang="he-IL" sz="1400" dirty="0"/>
              <a:t> - ועדיין מצויה אצל שאר כל אדם, שאנשים אחרים יכולים למצאה - אזי חייבין בהשבתה.</a:t>
            </a:r>
          </a:p>
          <a:p>
            <a:r>
              <a:rPr lang="he-IL" sz="1400" dirty="0"/>
              <a:t>יצאה מכלל זה </a:t>
            </a:r>
            <a:r>
              <a:rPr lang="he-IL" sz="1400" dirty="0" err="1"/>
              <a:t>אבידה</a:t>
            </a:r>
            <a:r>
              <a:rPr lang="he-IL" sz="1400" dirty="0"/>
              <a:t> זו, ששטפה נהר, שאבודה ממנו, ואף אינה מצויה אצל כל אדם, שהרי כשנשטפת בנהר - אין אדם יכול להצילה, ולכן היא מותרת.</a:t>
            </a:r>
          </a:p>
          <a:p>
            <a:r>
              <a:rPr lang="he-IL" sz="1400" dirty="0"/>
              <a:t>וכיון שמאותו מקרא למדים את דין </a:t>
            </a:r>
            <a:r>
              <a:rPr lang="he-IL" sz="1400" dirty="0" err="1"/>
              <a:t>אבידה</a:t>
            </a:r>
            <a:r>
              <a:rPr lang="he-IL" sz="1400" dirty="0"/>
              <a:t> המצויה אצל כל אדם, ואף את דין </a:t>
            </a:r>
            <a:r>
              <a:rPr lang="he-IL" sz="1400" dirty="0" err="1"/>
              <a:t>האבידה</a:t>
            </a:r>
            <a:r>
              <a:rPr lang="he-IL" sz="1400" dirty="0"/>
              <a:t> שאינה מצויה אצל כל אדם, והוקשו זו לזו, אם כן, נלמד </a:t>
            </a:r>
            <a:r>
              <a:rPr lang="he-IL" sz="1400" dirty="0" err="1"/>
              <a:t>שאיסורא</a:t>
            </a:r>
            <a:r>
              <a:rPr lang="he-IL" sz="1400" dirty="0"/>
              <a:t>, </a:t>
            </a:r>
            <a:r>
              <a:rPr lang="he-IL" sz="1400" dirty="0" err="1"/>
              <a:t>אבידה</a:t>
            </a:r>
            <a:r>
              <a:rPr lang="he-IL" sz="1400" dirty="0"/>
              <a:t> רגילה, שאינה מותרת לו - </a:t>
            </a:r>
            <a:r>
              <a:rPr lang="he-IL" sz="1400" dirty="0" err="1"/>
              <a:t>דומיא</a:t>
            </a:r>
            <a:r>
              <a:rPr lang="he-IL" sz="1400" dirty="0"/>
              <a:t> </a:t>
            </a:r>
            <a:r>
              <a:rPr lang="he-IL" sz="1400" dirty="0" err="1"/>
              <a:t>דהיתירא</a:t>
            </a:r>
            <a:r>
              <a:rPr lang="he-IL" sz="1400" dirty="0"/>
              <a:t>, </a:t>
            </a:r>
            <a:r>
              <a:rPr lang="he-IL" sz="1400" dirty="0" err="1"/>
              <a:t>אבידה</a:t>
            </a:r>
            <a:r>
              <a:rPr lang="he-IL" sz="1400" dirty="0"/>
              <a:t> ששטפה נהר, שמותרת למוצאה:</a:t>
            </a:r>
          </a:p>
          <a:p>
            <a:r>
              <a:rPr lang="he-IL" sz="1400" dirty="0"/>
              <a:t>מה </a:t>
            </a:r>
            <a:r>
              <a:rPr lang="he-IL" sz="1400" dirty="0" err="1"/>
              <a:t>אבידה</a:t>
            </a:r>
            <a:r>
              <a:rPr lang="he-IL" sz="1400" dirty="0"/>
              <a:t> של </a:t>
            </a:r>
            <a:r>
              <a:rPr lang="he-IL" sz="1400" dirty="0" err="1"/>
              <a:t>היתירא</a:t>
            </a:r>
            <a:r>
              <a:rPr lang="he-IL" sz="1400" dirty="0"/>
              <a:t>, שאינה מצויה לכל אדם, לא חילק בה הכתוב שיש בה סימן, ובין שאין בה סימן, ובשני המקרים -  היא מותרת לו, אף </a:t>
            </a:r>
            <a:r>
              <a:rPr lang="he-IL" sz="1400" dirty="0" err="1"/>
              <a:t>אבידה</a:t>
            </a:r>
            <a:r>
              <a:rPr lang="he-IL" sz="1400" dirty="0"/>
              <a:t> של </a:t>
            </a:r>
            <a:r>
              <a:rPr lang="he-IL" sz="1400" dirty="0" err="1"/>
              <a:t>איסורא</a:t>
            </a:r>
            <a:r>
              <a:rPr lang="he-IL" sz="1400" dirty="0"/>
              <a:t>, המצויה אצל כל אדם, שצריך להשיבה לבעליה, לא חילק בין שיש בה סימן, שאינו מתייאש ממנה, ובין שאין בה סימן - אסורה.</a:t>
            </a:r>
          </a:p>
          <a:p>
            <a:r>
              <a:rPr lang="he-IL" sz="1400" dirty="0"/>
              <a:t>ועתה, היאך מדובר </a:t>
            </a:r>
            <a:r>
              <a:rPr lang="he-IL" sz="1400" dirty="0" err="1"/>
              <a:t>באבידה</a:t>
            </a:r>
            <a:r>
              <a:rPr lang="he-IL" sz="1400" dirty="0"/>
              <a:t> המצויה אצל כל אדם, שאין בה סימן?</a:t>
            </a:r>
          </a:p>
          <a:p>
            <a:r>
              <a:rPr lang="he-IL" sz="1400" dirty="0"/>
              <a:t>אם מדובר שנודע דבר </a:t>
            </a:r>
            <a:r>
              <a:rPr lang="he-IL" sz="1400" dirty="0" err="1"/>
              <a:t>האבידה</a:t>
            </a:r>
            <a:r>
              <a:rPr lang="he-IL" sz="1400" dirty="0"/>
              <a:t> לבעלים - קודם שבאה ליד המוצא, הרי ודאי שהיא מותרת, שהרי נטלה לאחר ייאוש!</a:t>
            </a:r>
          </a:p>
          <a:p>
            <a:r>
              <a:rPr lang="he-IL" sz="1400" dirty="0"/>
              <a:t>אלא על </a:t>
            </a:r>
            <a:r>
              <a:rPr lang="he-IL" sz="1400" dirty="0" err="1"/>
              <a:t>כרחך</a:t>
            </a:r>
            <a:r>
              <a:rPr lang="he-IL" sz="1400" dirty="0"/>
              <a:t>, מדובר שנודע להם רק לאחר שבאה לידו</a:t>
            </a:r>
          </a:p>
        </p:txBody>
      </p:sp>
      <p:sp>
        <p:nvSpPr>
          <p:cNvPr id="22" name="תיבת טקסט 21">
            <a:extLst>
              <a:ext uri="{FF2B5EF4-FFF2-40B4-BE49-F238E27FC236}">
                <a16:creationId xmlns:a16="http://schemas.microsoft.com/office/drawing/2014/main" id="{0C4FF5D4-4D80-497D-8907-9B6BBD16CDC8}"/>
              </a:ext>
            </a:extLst>
          </p:cNvPr>
          <p:cNvSpPr txBox="1"/>
          <p:nvPr/>
        </p:nvSpPr>
        <p:spPr>
          <a:xfrm>
            <a:off x="1681720" y="1539671"/>
            <a:ext cx="2303040" cy="15696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sz="1600" dirty="0"/>
              <a:t>ואם כדברי רבא, </a:t>
            </a:r>
            <a:r>
              <a:rPr lang="he-IL" sz="1600" dirty="0" err="1"/>
              <a:t>שיאוש</a:t>
            </a:r>
            <a:r>
              <a:rPr lang="he-IL" sz="1600" dirty="0"/>
              <a:t> שלא מדעת הוי </a:t>
            </a:r>
            <a:r>
              <a:rPr lang="he-IL" sz="1600" dirty="0" err="1"/>
              <a:t>יאוש</a:t>
            </a:r>
            <a:r>
              <a:rPr lang="he-IL" sz="1600" dirty="0"/>
              <a:t>, הרי אף במקרה כזה צריכה להיות מותרת לו! אלא ודאי, </a:t>
            </a:r>
            <a:r>
              <a:rPr lang="he-IL" sz="1600" dirty="0" err="1"/>
              <a:t>שיאוש</a:t>
            </a:r>
            <a:r>
              <a:rPr lang="he-IL" sz="1600" dirty="0"/>
              <a:t> שלא מדעת - לא הוי ייאוש, וכדברי אביי!</a:t>
            </a:r>
          </a:p>
        </p:txBody>
      </p:sp>
      <p:sp>
        <p:nvSpPr>
          <p:cNvPr id="23" name="תיבת טקסט 22">
            <a:extLst>
              <a:ext uri="{FF2B5EF4-FFF2-40B4-BE49-F238E27FC236}">
                <a16:creationId xmlns:a16="http://schemas.microsoft.com/office/drawing/2014/main" id="{66DDE4B1-55A0-40CE-B4E5-BA6FD8CA245D}"/>
              </a:ext>
            </a:extLst>
          </p:cNvPr>
          <p:cNvSpPr txBox="1"/>
          <p:nvPr/>
        </p:nvSpPr>
        <p:spPr>
          <a:xfrm>
            <a:off x="81036" y="2048639"/>
            <a:ext cx="1496592" cy="338554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sz="1600" dirty="0" err="1"/>
              <a:t>תיובתא</a:t>
            </a:r>
            <a:r>
              <a:rPr lang="he-IL" sz="1600" dirty="0"/>
              <a:t> </a:t>
            </a:r>
            <a:r>
              <a:rPr lang="he-IL" sz="1600" dirty="0" err="1"/>
              <a:t>דרבא</a:t>
            </a:r>
            <a:r>
              <a:rPr lang="he-IL" sz="1600" dirty="0"/>
              <a:t>!</a:t>
            </a:r>
          </a:p>
        </p:txBody>
      </p:sp>
      <p:sp>
        <p:nvSpPr>
          <p:cNvPr id="14" name="תיבת טקסט 13">
            <a:extLst>
              <a:ext uri="{FF2B5EF4-FFF2-40B4-BE49-F238E27FC236}">
                <a16:creationId xmlns:a16="http://schemas.microsoft.com/office/drawing/2014/main" id="{6F54B430-44D5-45FD-85FE-786BE4CD543B}"/>
              </a:ext>
            </a:extLst>
          </p:cNvPr>
          <p:cNvSpPr txBox="1"/>
          <p:nvPr/>
        </p:nvSpPr>
        <p:spPr>
          <a:xfrm>
            <a:off x="10515600" y="-17972"/>
            <a:ext cx="16764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דף כ"ב, ב'</a:t>
            </a:r>
          </a:p>
        </p:txBody>
      </p:sp>
    </p:spTree>
    <p:extLst>
      <p:ext uri="{BB962C8B-B14F-4D97-AF65-F5344CB8AC3E}">
        <p14:creationId xmlns:p14="http://schemas.microsoft.com/office/powerpoint/2010/main" val="3212260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45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75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250"/>
                            </p:stCondLst>
                            <p:childTnLst>
                              <p:par>
                                <p:cTn id="52" presetID="42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9250"/>
                            </p:stCondLst>
                            <p:childTnLst>
                              <p:par>
                                <p:cTn id="58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1750"/>
                            </p:stCondLst>
                            <p:childTnLst>
                              <p:par>
                                <p:cTn id="62" presetID="42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4750"/>
                            </p:stCondLst>
                            <p:childTnLst>
                              <p:par>
                                <p:cTn id="68" presetID="47" presetClass="entr" presetSubtype="0" fill="hold" grpId="0" nodeType="after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0" grpId="0"/>
      <p:bldP spid="16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F32CDB24-740D-4946-8097-ED5FDDFDB8C3}"/>
              </a:ext>
            </a:extLst>
          </p:cNvPr>
          <p:cNvSpPr txBox="1"/>
          <p:nvPr/>
        </p:nvSpPr>
        <p:spPr>
          <a:xfrm>
            <a:off x="4216400" y="247867"/>
            <a:ext cx="4216400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square">
            <a:spAutoFit/>
          </a:bodyPr>
          <a:lstStyle/>
          <a:p>
            <a:r>
              <a:rPr lang="he-IL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וְהִלְכְתָא כְּווֹתֵיהּ </a:t>
            </a:r>
            <a:r>
              <a:rPr lang="he-IL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דְּאַבָּיֵי</a:t>
            </a:r>
            <a:r>
              <a:rPr lang="he-IL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בְּיַע</a:t>
            </a:r>
            <a:r>
              <a:rPr lang="he-IL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ַ"ל </a:t>
            </a:r>
            <a:r>
              <a:rPr lang="he-IL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קַג</a:t>
            </a:r>
            <a:r>
              <a:rPr lang="he-IL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ַּ"ם</a:t>
            </a:r>
            <a:endParaRPr lang="he-IL" sz="2400" dirty="0"/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32A5E71D-F369-438B-A1EF-C53A30ABF556}"/>
              </a:ext>
            </a:extLst>
          </p:cNvPr>
          <p:cNvSpPr txBox="1"/>
          <p:nvPr/>
        </p:nvSpPr>
        <p:spPr>
          <a:xfrm>
            <a:off x="3785385" y="5411547"/>
            <a:ext cx="4216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e-IL" dirty="0"/>
              <a:t>.אבל בשאר מחלוקות אביי ורבא, הלכה </a:t>
            </a:r>
            <a:r>
              <a:rPr lang="he-IL" dirty="0" err="1"/>
              <a:t>כרבא</a:t>
            </a:r>
            <a:r>
              <a:rPr lang="he-IL" dirty="0"/>
              <a:t>.</a:t>
            </a:r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6E588384-73BE-4989-97B5-D769FDB2F790}"/>
              </a:ext>
            </a:extLst>
          </p:cNvPr>
          <p:cNvSpPr txBox="1"/>
          <p:nvPr/>
        </p:nvSpPr>
        <p:spPr>
          <a:xfrm>
            <a:off x="6645897" y="1376313"/>
            <a:ext cx="3167406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א. </a:t>
            </a:r>
            <a:r>
              <a:rPr lang="he-IL" sz="2800" b="1" dirty="0" err="1"/>
              <a:t>י</a:t>
            </a:r>
            <a:r>
              <a:rPr lang="he-IL" dirty="0" err="1"/>
              <a:t>אוש</a:t>
            </a:r>
            <a:r>
              <a:rPr lang="he-IL" dirty="0"/>
              <a:t> שלא מדעת בסוגייתנו,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FBD5DDB5-83E9-49B5-B3DC-0606A02F9B51}"/>
              </a:ext>
            </a:extLst>
          </p:cNvPr>
          <p:cNvSpPr txBox="1"/>
          <p:nvPr/>
        </p:nvSpPr>
        <p:spPr>
          <a:xfrm>
            <a:off x="5192598" y="1899501"/>
            <a:ext cx="4620705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ב. </a:t>
            </a:r>
            <a:r>
              <a:rPr lang="he-IL" sz="3200" b="1" dirty="0"/>
              <a:t>ע</a:t>
            </a:r>
            <a:r>
              <a:rPr lang="he-IL" dirty="0"/>
              <a:t>ד זומם למפרע הוא נפסל, במסכת סנהדרין,</a:t>
            </a:r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5D18B19B-58B5-4722-BB33-E84DA7A3A17D}"/>
              </a:ext>
            </a:extLst>
          </p:cNvPr>
          <p:cNvSpPr txBox="1"/>
          <p:nvPr/>
        </p:nvSpPr>
        <p:spPr>
          <a:xfrm>
            <a:off x="6190268" y="2521954"/>
            <a:ext cx="3623035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ג</a:t>
            </a:r>
            <a:r>
              <a:rPr lang="he-IL" sz="2800" b="1" dirty="0"/>
              <a:t>. ל</a:t>
            </a:r>
            <a:r>
              <a:rPr lang="he-IL" dirty="0"/>
              <a:t>חי העומד מאיליו, במסכת עירובין,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F5A4D53D-B220-4B6F-B18E-98C4F4D76695}"/>
              </a:ext>
            </a:extLst>
          </p:cNvPr>
          <p:cNvSpPr txBox="1"/>
          <p:nvPr/>
        </p:nvSpPr>
        <p:spPr>
          <a:xfrm>
            <a:off x="5596903" y="3089659"/>
            <a:ext cx="4216400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ד. </a:t>
            </a:r>
            <a:r>
              <a:rPr lang="he-IL" sz="2800" b="1" dirty="0" err="1"/>
              <a:t>ק</a:t>
            </a:r>
            <a:r>
              <a:rPr lang="he-IL" dirty="0" err="1"/>
              <a:t>דושין</a:t>
            </a:r>
            <a:r>
              <a:rPr lang="he-IL" dirty="0"/>
              <a:t> שלא נמסרו לביאה, במסכת </a:t>
            </a:r>
            <a:r>
              <a:rPr lang="he-IL" dirty="0" err="1"/>
              <a:t>קדושין</a:t>
            </a:r>
            <a:r>
              <a:rPr lang="he-IL" dirty="0"/>
              <a:t>,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FC65DBD4-A808-424E-AF19-16E9E3CC8454}"/>
              </a:ext>
            </a:extLst>
          </p:cNvPr>
          <p:cNvSpPr txBox="1"/>
          <p:nvPr/>
        </p:nvSpPr>
        <p:spPr>
          <a:xfrm>
            <a:off x="5725212" y="3735942"/>
            <a:ext cx="4088091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ה. </a:t>
            </a:r>
            <a:r>
              <a:rPr lang="he-IL" sz="3200" b="1" dirty="0"/>
              <a:t>ג</a:t>
            </a:r>
            <a:r>
              <a:rPr lang="he-IL" dirty="0"/>
              <a:t>לוי </a:t>
            </a:r>
            <a:r>
              <a:rPr lang="he-IL" dirty="0" err="1"/>
              <a:t>דעתא</a:t>
            </a:r>
            <a:r>
              <a:rPr lang="he-IL" dirty="0"/>
              <a:t> </a:t>
            </a:r>
            <a:r>
              <a:rPr lang="he-IL" dirty="0" err="1"/>
              <a:t>בגיטא</a:t>
            </a:r>
            <a:r>
              <a:rPr lang="he-IL" dirty="0"/>
              <a:t>, במסכת גיטין</a:t>
            </a: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61DD2FCE-7243-45DA-A793-039F6D3D5015}"/>
              </a:ext>
            </a:extLst>
          </p:cNvPr>
          <p:cNvSpPr txBox="1"/>
          <p:nvPr/>
        </p:nvSpPr>
        <p:spPr>
          <a:xfrm>
            <a:off x="4065048" y="4382225"/>
            <a:ext cx="5762919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ו. </a:t>
            </a:r>
            <a:r>
              <a:rPr lang="he-IL" sz="3200" b="1" dirty="0"/>
              <a:t>מ</a:t>
            </a:r>
            <a:r>
              <a:rPr lang="he-IL" dirty="0"/>
              <a:t>ומר אוכל נבילות להכעיס פסול </a:t>
            </a:r>
            <a:r>
              <a:rPr lang="he-IL" dirty="0" err="1"/>
              <a:t>לענין</a:t>
            </a:r>
            <a:r>
              <a:rPr lang="he-IL" dirty="0"/>
              <a:t> עדות, במסכת סנהדרין</a:t>
            </a: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C63631B6-5373-4932-960C-FD450D58C1D0}"/>
              </a:ext>
            </a:extLst>
          </p:cNvPr>
          <p:cNvSpPr txBox="1"/>
          <p:nvPr/>
        </p:nvSpPr>
        <p:spPr>
          <a:xfrm>
            <a:off x="10515600" y="-17972"/>
            <a:ext cx="16764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דף כ"ב, ב'</a:t>
            </a:r>
          </a:p>
        </p:txBody>
      </p:sp>
    </p:spTree>
    <p:extLst>
      <p:ext uri="{BB962C8B-B14F-4D97-AF65-F5344CB8AC3E}">
        <p14:creationId xmlns:p14="http://schemas.microsoft.com/office/powerpoint/2010/main" val="3974316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50"/>
                            </p:stCondLst>
                            <p:childTnLst>
                              <p:par>
                                <p:cTn id="12" presetID="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750"/>
                            </p:stCondLst>
                            <p:childTnLst>
                              <p:par>
                                <p:cTn id="17" presetID="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250"/>
                            </p:stCondLst>
                            <p:childTnLst>
                              <p:par>
                                <p:cTn id="22" presetID="2" presetClass="entr" presetSubtype="2" fill="hold" grpId="0" nodeType="after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9000"/>
                            </p:stCondLst>
                            <p:childTnLst>
                              <p:par>
                                <p:cTn id="27" presetID="2" presetClass="entr" presetSubtype="2" fill="hold" grpId="0" nodeType="after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1750"/>
                            </p:stCondLst>
                            <p:childTnLst>
                              <p:par>
                                <p:cTn id="32" presetID="2" presetClass="entr" presetSubtype="2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4750"/>
                            </p:stCondLst>
                            <p:childTnLst>
                              <p:par>
                                <p:cTn id="37" presetID="2" presetClass="entr" presetSubtype="2" fill="hold" grpId="0" nodeType="after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7500"/>
                            </p:stCondLst>
                            <p:childTnLst>
                              <p:par>
                                <p:cTn id="42" presetID="45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2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99730A72-E120-4EF8-AB48-ED0AF7DE9B4C}"/>
              </a:ext>
            </a:extLst>
          </p:cNvPr>
          <p:cNvSpPr txBox="1"/>
          <p:nvPr/>
        </p:nvSpPr>
        <p:spPr>
          <a:xfrm>
            <a:off x="7595648" y="1688732"/>
            <a:ext cx="4185500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אֲמַר לֵיהּ כֵּיוָן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דְּאִיכָּא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שְׁקָצִים וּרְמָשִׂים </a:t>
            </a:r>
          </a:p>
          <a:p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דְּקָא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אָכְלִי לְהוּ מֵעִיקָּרָא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יָאוֹשֵׁי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מְיָאַש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ׁ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מִנַּיְיהו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ּ\</a:t>
            </a:r>
            <a:endParaRPr lang="he-IL" dirty="0"/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7EB552EE-0FFD-4F2D-9F62-48E4CA34FEF5}"/>
              </a:ext>
            </a:extLst>
          </p:cNvPr>
          <p:cNvSpPr txBox="1"/>
          <p:nvPr/>
        </p:nvSpPr>
        <p:spPr>
          <a:xfrm>
            <a:off x="10831397" y="0"/>
            <a:ext cx="122862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דף כ"ב, ב'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E98CCCD9-2594-4DF4-9CDF-CEB8E72BDCA7}"/>
              </a:ext>
            </a:extLst>
          </p:cNvPr>
          <p:cNvSpPr txBox="1"/>
          <p:nvPr/>
        </p:nvSpPr>
        <p:spPr>
          <a:xfrm>
            <a:off x="509049" y="1690418"/>
            <a:ext cx="70017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e-IL" dirty="0"/>
              <a:t>כיון שיש שקצים ורמשים שאוכלים תמרים מיד כשהם נופלים מהעץ, </a:t>
            </a:r>
          </a:p>
          <a:p>
            <a:r>
              <a:rPr lang="he-IL" dirty="0"/>
              <a:t>לכן מעיקרא, עוד לפני שנפלו, הבעלים מתייאשים מאותם פירות שיפלו מהעץ.</a:t>
            </a:r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DDA6A6BC-131F-4513-82F6-D352BFF94FB8}"/>
              </a:ext>
            </a:extLst>
          </p:cNvPr>
          <p:cNvSpPr txBox="1"/>
          <p:nvPr/>
        </p:nvSpPr>
        <p:spPr>
          <a:xfrm>
            <a:off x="7880808" y="501024"/>
            <a:ext cx="3900340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אֲמַר לֵיהּ רַב אַחָא בְּרֵיהּ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דְּרָבָא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לְרַב אָשֵׁי</a:t>
            </a:r>
          </a:p>
          <a:p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וְכִי מֵאַחַר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דְּאִיתּוֹתַב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רָבָא </a:t>
            </a:r>
          </a:p>
          <a:p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הָנֵי תַּמְרֵי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דְזִיקָא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הֵיכִי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אָכְלִינַן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לְהוּ </a:t>
            </a:r>
            <a:endParaRPr lang="he-IL" dirty="0"/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3C055586-7BE7-42C0-AA9D-2B0B7798F708}"/>
              </a:ext>
            </a:extLst>
          </p:cNvPr>
          <p:cNvSpPr txBox="1"/>
          <p:nvPr/>
        </p:nvSpPr>
        <p:spPr>
          <a:xfrm>
            <a:off x="952107" y="501024"/>
            <a:ext cx="664354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e-IL" dirty="0"/>
              <a:t>אנו נוקטים להלכה שייאוש שלא מדעת - לא הוי ייאוש, אם כן, תמרים אלו  שהרוח משירה אותם מהעץ, כיצד מותר לאכול אותם ? </a:t>
            </a:r>
          </a:p>
          <a:p>
            <a:r>
              <a:rPr lang="he-IL" dirty="0"/>
              <a:t>הרי יתכן שבעליהם אינם יודעים עדיין שנשרו, והרי זה ייאוש שלא מדעת!</a:t>
            </a: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15282702-D73F-4686-B907-018B559DEEB5}"/>
              </a:ext>
            </a:extLst>
          </p:cNvPr>
          <p:cNvSpPr txBox="1"/>
          <p:nvPr/>
        </p:nvSpPr>
        <p:spPr>
          <a:xfrm>
            <a:off x="8534597" y="2622347"/>
            <a:ext cx="3231036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יַתְמֵי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דְּלָאו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בְּנֵי מְחִילָה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נִינְהו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ּ מַאי ?</a:t>
            </a:r>
            <a:endParaRPr lang="he-IL" dirty="0"/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BCBEDBFC-9BA4-4381-8DC8-3AA9377373F5}"/>
              </a:ext>
            </a:extLst>
          </p:cNvPr>
          <p:cNvSpPr txBox="1"/>
          <p:nvPr/>
        </p:nvSpPr>
        <p:spPr>
          <a:xfrm>
            <a:off x="952107" y="2564383"/>
            <a:ext cx="664354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e-IL" dirty="0"/>
              <a:t>שאל רב אחא: ואם התמרים הם של יתומים קטנים, שאינם  בני מחילה וייאושם אינו ייאוש - מאי? הרי במקרה כזה צריכים התמרים להיות אסורים! ואם כן, למה אין אנו חוששים שמא נפלו התמרים מעץ של יתומים?</a:t>
            </a:r>
          </a:p>
        </p:txBody>
      </p:sp>
      <p:sp>
        <p:nvSpPr>
          <p:cNvPr id="15" name="תיבת טקסט 14">
            <a:extLst>
              <a:ext uri="{FF2B5EF4-FFF2-40B4-BE49-F238E27FC236}">
                <a16:creationId xmlns:a16="http://schemas.microsoft.com/office/drawing/2014/main" id="{861148C2-6459-4A57-A8E2-879F8F3749C7}"/>
              </a:ext>
            </a:extLst>
          </p:cNvPr>
          <p:cNvSpPr txBox="1"/>
          <p:nvPr/>
        </p:nvSpPr>
        <p:spPr>
          <a:xfrm>
            <a:off x="7963686" y="3920389"/>
            <a:ext cx="409633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אֲמַר לֵיהּ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בָּאגָא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בְּאַרְעָא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דְיַתְמֵי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לָא </a:t>
            </a:r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מַחְזְקִינַן</a:t>
            </a:r>
            <a:endParaRPr lang="he-IL" dirty="0"/>
          </a:p>
        </p:txBody>
      </p:sp>
      <p:sp>
        <p:nvSpPr>
          <p:cNvPr id="17" name="תיבת טקסט 16">
            <a:extLst>
              <a:ext uri="{FF2B5EF4-FFF2-40B4-BE49-F238E27FC236}">
                <a16:creationId xmlns:a16="http://schemas.microsoft.com/office/drawing/2014/main" id="{1BD815A3-078A-4F35-9D17-1642FAC25D95}"/>
              </a:ext>
            </a:extLst>
          </p:cNvPr>
          <p:cNvSpPr txBox="1"/>
          <p:nvPr/>
        </p:nvSpPr>
        <p:spPr>
          <a:xfrm>
            <a:off x="1501220" y="3885763"/>
            <a:ext cx="609442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e-IL" dirty="0"/>
              <a:t>אמר לו: בבקעה, באדמת של יתומים - לא </a:t>
            </a:r>
            <a:r>
              <a:rPr lang="he-IL" dirty="0" err="1"/>
              <a:t>מחזקינן</a:t>
            </a:r>
            <a:r>
              <a:rPr lang="he-IL" dirty="0"/>
              <a:t>. כלומר, אין עלינו להחזיק את כל הבקעה בחזקת קרקע יתומים, ולאסור את כולה משום ספק קרקע יתומים, אלא הולכים אחר הרוב שאינם יתומים.</a:t>
            </a:r>
          </a:p>
        </p:txBody>
      </p:sp>
      <p:sp>
        <p:nvSpPr>
          <p:cNvPr id="19" name="תיבת טקסט 18">
            <a:extLst>
              <a:ext uri="{FF2B5EF4-FFF2-40B4-BE49-F238E27FC236}">
                <a16:creationId xmlns:a16="http://schemas.microsoft.com/office/drawing/2014/main" id="{F9E41BC1-DAB0-4415-86D4-4BC097220C6D}"/>
              </a:ext>
            </a:extLst>
          </p:cNvPr>
          <p:cNvSpPr txBox="1"/>
          <p:nvPr/>
        </p:nvSpPr>
        <p:spPr>
          <a:xfrm>
            <a:off x="9860437" y="4945016"/>
            <a:ext cx="202047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מוּחְזָק וְעוֹמֵד מַאי ?</a:t>
            </a:r>
            <a:endParaRPr lang="he-IL" dirty="0"/>
          </a:p>
        </p:txBody>
      </p:sp>
      <p:sp>
        <p:nvSpPr>
          <p:cNvPr id="21" name="תיבת טקסט 20">
            <a:extLst>
              <a:ext uri="{FF2B5EF4-FFF2-40B4-BE49-F238E27FC236}">
                <a16:creationId xmlns:a16="http://schemas.microsoft.com/office/drawing/2014/main" id="{5B96CC3C-5118-4D60-9855-B6E78C75D85D}"/>
              </a:ext>
            </a:extLst>
          </p:cNvPr>
          <p:cNvSpPr txBox="1"/>
          <p:nvPr/>
        </p:nvSpPr>
        <p:spPr>
          <a:xfrm>
            <a:off x="10150115" y="6356976"/>
            <a:ext cx="1909909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אֲמַר לֵיהּ אֲסִירָן</a:t>
            </a:r>
            <a:endParaRPr lang="he-IL" dirty="0"/>
          </a:p>
        </p:txBody>
      </p:sp>
      <p:sp>
        <p:nvSpPr>
          <p:cNvPr id="23" name="תיבת טקסט 22">
            <a:extLst>
              <a:ext uri="{FF2B5EF4-FFF2-40B4-BE49-F238E27FC236}">
                <a16:creationId xmlns:a16="http://schemas.microsoft.com/office/drawing/2014/main" id="{A7D2BE36-9D6C-4F59-8D7D-F009D8882206}"/>
              </a:ext>
            </a:extLst>
          </p:cNvPr>
          <p:cNvSpPr txBox="1"/>
          <p:nvPr/>
        </p:nvSpPr>
        <p:spPr>
          <a:xfrm>
            <a:off x="1633194" y="4933220"/>
            <a:ext cx="6094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e-IL" dirty="0"/>
              <a:t>שאל רב אחא: ואם הקרקע מוחזק ועומד שהוא של יתומים ? </a:t>
            </a:r>
          </a:p>
        </p:txBody>
      </p:sp>
      <p:sp>
        <p:nvSpPr>
          <p:cNvPr id="25" name="תיבת טקסט 24">
            <a:extLst>
              <a:ext uri="{FF2B5EF4-FFF2-40B4-BE49-F238E27FC236}">
                <a16:creationId xmlns:a16="http://schemas.microsoft.com/office/drawing/2014/main" id="{11C8902B-E001-4085-BA2C-BB249811FC9C}"/>
              </a:ext>
            </a:extLst>
          </p:cNvPr>
          <p:cNvSpPr txBox="1"/>
          <p:nvPr/>
        </p:nvSpPr>
        <p:spPr>
          <a:xfrm>
            <a:off x="772998" y="5525131"/>
            <a:ext cx="70017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e-IL" dirty="0"/>
              <a:t>עוד שאלו רב אחא:, דקלים המוקפים בגדר של אבנים, שאין שקצים ורמשים נכנסים לשם, ואם כן, הרי אין בעליהם מתייאשים מהם מלכתחילה </a:t>
            </a:r>
          </a:p>
        </p:txBody>
      </p:sp>
      <p:sp>
        <p:nvSpPr>
          <p:cNvPr id="27" name="תיבת טקסט 26">
            <a:extLst>
              <a:ext uri="{FF2B5EF4-FFF2-40B4-BE49-F238E27FC236}">
                <a16:creationId xmlns:a16="http://schemas.microsoft.com/office/drawing/2014/main" id="{CDDD3435-DA20-4F68-B0CF-C6EAA65733C8}"/>
              </a:ext>
            </a:extLst>
          </p:cNvPr>
          <p:cNvSpPr txBox="1"/>
          <p:nvPr/>
        </p:nvSpPr>
        <p:spPr>
          <a:xfrm>
            <a:off x="1633194" y="6335692"/>
            <a:ext cx="6094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e-IL" dirty="0"/>
              <a:t>אמר לו: אכן, במקרים אלו - התמרים אסורות</a:t>
            </a:r>
          </a:p>
        </p:txBody>
      </p:sp>
      <p:sp>
        <p:nvSpPr>
          <p:cNvPr id="29" name="תיבת טקסט 28">
            <a:extLst>
              <a:ext uri="{FF2B5EF4-FFF2-40B4-BE49-F238E27FC236}">
                <a16:creationId xmlns:a16="http://schemas.microsoft.com/office/drawing/2014/main" id="{413E56F0-9E98-42CB-9169-3BAD12A06F63}"/>
              </a:ext>
            </a:extLst>
          </p:cNvPr>
          <p:cNvSpPr txBox="1"/>
          <p:nvPr/>
        </p:nvSpPr>
        <p:spPr>
          <a:xfrm>
            <a:off x="10350631" y="5638123"/>
            <a:ext cx="1530284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e-I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כְּרַכְתָּא</a:t>
            </a:r>
            <a:r>
              <a:rPr lang="he-I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מַאי ?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76375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22" presetClass="entr" presetSubtype="2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75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25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750"/>
                            </p:stCondLst>
                            <p:childTnLst>
                              <p:par>
                                <p:cTn id="25" presetID="53" presetClass="entr" presetSubtype="16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275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25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750"/>
                            </p:stCondLst>
                            <p:childTnLst>
                              <p:par>
                                <p:cTn id="41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1250"/>
                            </p:stCondLst>
                            <p:childTnLst>
                              <p:par>
                                <p:cTn id="45" presetID="53" presetClass="entr" presetSubtype="16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250"/>
                            </p:stCondLst>
                            <p:childTnLst>
                              <p:par>
                                <p:cTn id="51" presetID="2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7250"/>
                            </p:stCondLst>
                            <p:childTnLst>
                              <p:par>
                                <p:cTn id="55" presetID="53" presetClass="entr" presetSubtype="16" fill="hold" grpId="0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9500"/>
                            </p:stCondLst>
                            <p:childTnLst>
                              <p:par>
                                <p:cTn id="61" presetID="22" presetClass="entr" presetSubtype="2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1250"/>
                            </p:stCondLst>
                            <p:childTnLst>
                              <p:par>
                                <p:cTn id="65" presetID="53" presetClass="entr" presetSubtype="1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3750"/>
                            </p:stCondLst>
                            <p:childTnLst>
                              <p:par>
                                <p:cTn id="71" presetID="2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7" grpId="0" animBg="1"/>
      <p:bldP spid="9" grpId="0"/>
      <p:bldP spid="11" grpId="0" animBg="1"/>
      <p:bldP spid="13" grpId="0"/>
      <p:bldP spid="15" grpId="0" animBg="1"/>
      <p:bldP spid="17" grpId="0"/>
      <p:bldP spid="19" grpId="0" animBg="1"/>
      <p:bldP spid="21" grpId="0" animBg="1"/>
      <p:bldP spid="23" grpId="0"/>
      <p:bldP spid="25" grpId="0"/>
      <p:bldP spid="27" grpId="0"/>
      <p:bldP spid="29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1032</TotalTime>
  <Words>2818</Words>
  <Application>Microsoft Office PowerPoint</Application>
  <PresentationFormat>מסך רחב</PresentationFormat>
  <Paragraphs>293</Paragraphs>
  <Slides>13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David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84</cp:revision>
  <dcterms:created xsi:type="dcterms:W3CDTF">2024-04-03T08:18:31Z</dcterms:created>
  <dcterms:modified xsi:type="dcterms:W3CDTF">2024-04-14T12:23:56Z</dcterms:modified>
</cp:coreProperties>
</file>