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2" r:id="rId2"/>
    <p:sldId id="274" r:id="rId3"/>
    <p:sldId id="276" r:id="rId4"/>
    <p:sldId id="280" r:id="rId5"/>
    <p:sldId id="278" r:id="rId6"/>
    <p:sldId id="281" r:id="rId7"/>
    <p:sldId id="277" r:id="rId8"/>
    <p:sldId id="275" r:id="rId9"/>
    <p:sldId id="290" r:id="rId10"/>
    <p:sldId id="279" r:id="rId11"/>
    <p:sldId id="282" r:id="rId12"/>
    <p:sldId id="283" r:id="rId13"/>
    <p:sldId id="286" r:id="rId14"/>
    <p:sldId id="285" r:id="rId15"/>
    <p:sldId id="288" r:id="rId16"/>
    <p:sldId id="287" r:id="rId17"/>
    <p:sldId id="289" r:id="rId1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סגנון בהיר 2 - הדגשה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סגנון בהיר 2 - הדגשה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סגנון בהיר 2 - הדגשה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סגנון בהיר 2 - הדגשה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סגנון בהיר 2 - הדגשה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סגנון ביניים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סגנון ביניים 1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סגנון ביניים 1 - הדגשה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סגנון ביניים 1 - הדגשה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סגנון ביניים 1 - הדגשה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סגנון ביניים 1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סגנון ביניים 1 - הדגשה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סגנון בהיר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סגנון בהיר 3 - הדגשה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75" d="100"/>
          <a:sy n="75" d="100"/>
        </p:scale>
        <p:origin x="4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0FBBD56-78E4-4906-8E70-C066152AE7B1}"/>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AF2B12A4-A6F5-498F-A59B-464F53B0E5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0A9AAD44-85D6-4FD4-ACB4-1742A5B62679}"/>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0E468EB4-16A3-455E-BED3-66703063A5CD}"/>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1F7FE7F0-DC96-4D30-AEE0-6EECB85E20DD}"/>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361622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140068A-206E-4358-AD21-99952B2AF6A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B8959C08-DE63-4DB2-BFD8-27FF585140B4}"/>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CB3D772-DC2A-41D6-989A-A05A97AECED8}"/>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1CAF2175-898E-4295-93DA-B00E93B992A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C24ED6E3-FB60-4E24-A863-C534BB71D95B}"/>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1767763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CBB252E8-33F7-42F6-B5F9-8A52CC442BEE}"/>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F8BD941A-B2D1-43F9-8C23-6C2FB162D4DF}"/>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87C1A13-40A3-4FDC-B1D7-CF41F8967D27}"/>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13C3C9E6-7B9C-4FBC-B21C-B4687F3D8EB3}"/>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B9266CA1-020E-4BFF-8DF2-E2CA2296293B}"/>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3777161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CC1E913-6CA3-45E2-B449-F793A17EC122}"/>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30D9FCF-10EB-456B-813C-C88CEE29D074}"/>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A1967D64-545C-42CD-8E45-65A07A026BFB}"/>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A4A0AA0B-6B2C-428B-95F3-D61FD3A6B6DD}"/>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24E6A53-5956-4E7C-AEA8-AAF967EADE29}"/>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4081739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D5704F-B8E0-4D54-A414-A49E071D43D8}"/>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20EDAAC-D427-412E-8EA3-8E732DCE12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6C0DC91B-3D24-465B-8C14-BBA6AACBD6B4}"/>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0E3892D5-1638-4C3F-B5F6-2B17BEA9C59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38B2D22E-1392-46B7-AF6C-73E9DBA550A1}"/>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344676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A195B95-0440-46E5-A91A-2C65BB46159E}"/>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C09DF678-4198-49C9-A7EC-53A08624736A}"/>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F603BD36-F2EC-4148-A334-3E09C53B216C}"/>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9AEC888C-B554-4E94-BD00-52F83AB283E0}"/>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6" name="מציין מיקום של כותרת תחתונה 5">
            <a:extLst>
              <a:ext uri="{FF2B5EF4-FFF2-40B4-BE49-F238E27FC236}">
                <a16:creationId xmlns:a16="http://schemas.microsoft.com/office/drawing/2014/main" id="{BF0AD33D-5999-4C3F-A10F-F93E0D670EC7}"/>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292CAAAF-F028-4397-8425-13BC5879476B}"/>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4258748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7ED3B3A-930B-4939-AC4C-34D42215BBF6}"/>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8982D335-8A02-4223-89EA-DE9FB1DBB6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A879A6F8-8503-4757-8C28-83ABEAF0FBB7}"/>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1988112B-E16A-4CAB-B6EE-7137F21709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1D5A9E93-B594-4330-A2B3-35E22848CC6B}"/>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656E5D73-A61B-4900-9A80-15D35B4CFB67}"/>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8" name="מציין מיקום של כותרת תחתונה 7">
            <a:extLst>
              <a:ext uri="{FF2B5EF4-FFF2-40B4-BE49-F238E27FC236}">
                <a16:creationId xmlns:a16="http://schemas.microsoft.com/office/drawing/2014/main" id="{86707CCA-1AE5-40CC-A9C8-D670B9009C33}"/>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C07BED9C-FFBD-4D63-B9B9-EE159629E876}"/>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2345935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BCB03A5-73BA-4512-90CD-337BB18430F7}"/>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1C64DDD3-A1EB-429A-8B25-32F83BD8D874}"/>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4" name="מציין מיקום של כותרת תחתונה 3">
            <a:extLst>
              <a:ext uri="{FF2B5EF4-FFF2-40B4-BE49-F238E27FC236}">
                <a16:creationId xmlns:a16="http://schemas.microsoft.com/office/drawing/2014/main" id="{C2B48414-B68A-46BA-8433-3D5F62A08990}"/>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5B5BEC71-6CB0-4DB8-9C2D-7008F5E319A6}"/>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833115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3DEC5205-AD96-47E4-B24D-86816EC608AA}"/>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3" name="מציין מיקום של כותרת תחתונה 2">
            <a:extLst>
              <a:ext uri="{FF2B5EF4-FFF2-40B4-BE49-F238E27FC236}">
                <a16:creationId xmlns:a16="http://schemas.microsoft.com/office/drawing/2014/main" id="{0A6E3E1D-814C-4D56-B25C-4127DEF57EA3}"/>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E8125830-8EDF-49E5-80D8-A6113DB1C0AB}"/>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513794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1FF90A6-D02E-40D3-95B5-A23FDCFE8B05}"/>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A791114-B09D-4490-9893-411618F7DF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F9607833-A9D3-4F49-A636-21519A4BA7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15F0F90A-193B-4216-A09B-EC4A27CB9DF3}"/>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6" name="מציין מיקום של כותרת תחתונה 5">
            <a:extLst>
              <a:ext uri="{FF2B5EF4-FFF2-40B4-BE49-F238E27FC236}">
                <a16:creationId xmlns:a16="http://schemas.microsoft.com/office/drawing/2014/main" id="{C3A3E965-8718-4187-8D23-27A305BF4162}"/>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C130EEDB-8AAB-4DD1-96CF-E4D070198BFD}"/>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3702346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25DCF3E-0EB6-4D42-9830-8C5D5314F39D}"/>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5735C6F8-3CCF-4C05-8761-74AD1D200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1F6E0ADA-05DB-4A43-BB44-2A6F34A828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AC65E03F-8955-4CBD-8CAB-C5F67A046FBE}"/>
              </a:ext>
            </a:extLst>
          </p:cNvPr>
          <p:cNvSpPr>
            <a:spLocks noGrp="1"/>
          </p:cNvSpPr>
          <p:nvPr>
            <p:ph type="dt" sz="half" idx="10"/>
          </p:nvPr>
        </p:nvSpPr>
        <p:spPr/>
        <p:txBody>
          <a:bodyPr/>
          <a:lstStyle/>
          <a:p>
            <a:fld id="{B74FCEE9-E2DE-48EE-82DB-B2D2DA1A5DFF}" type="datetimeFigureOut">
              <a:rPr lang="he-IL" smtClean="0"/>
              <a:t>כ"ז/ניסן/תשפ"ד</a:t>
            </a:fld>
            <a:endParaRPr lang="he-IL"/>
          </a:p>
        </p:txBody>
      </p:sp>
      <p:sp>
        <p:nvSpPr>
          <p:cNvPr id="6" name="מציין מיקום של כותרת תחתונה 5">
            <a:extLst>
              <a:ext uri="{FF2B5EF4-FFF2-40B4-BE49-F238E27FC236}">
                <a16:creationId xmlns:a16="http://schemas.microsoft.com/office/drawing/2014/main" id="{AFA05DE9-6B64-4064-A32F-9A988E59490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49F3C9D4-71AC-474B-B3A5-8A7C410CC77F}"/>
              </a:ext>
            </a:extLst>
          </p:cNvPr>
          <p:cNvSpPr>
            <a:spLocks noGrp="1"/>
          </p:cNvSpPr>
          <p:nvPr>
            <p:ph type="sldNum" sz="quarter" idx="12"/>
          </p:nvPr>
        </p:nvSpPr>
        <p:spPr/>
        <p:txBody>
          <a:bodyPr/>
          <a:lstStyle/>
          <a:p>
            <a:fld id="{54C41791-A8B7-4E14-98CA-668A9845E784}" type="slidenum">
              <a:rPr lang="he-IL" smtClean="0"/>
              <a:t>‹#›</a:t>
            </a:fld>
            <a:endParaRPr lang="he-IL"/>
          </a:p>
        </p:txBody>
      </p:sp>
    </p:spTree>
    <p:extLst>
      <p:ext uri="{BB962C8B-B14F-4D97-AF65-F5344CB8AC3E}">
        <p14:creationId xmlns:p14="http://schemas.microsoft.com/office/powerpoint/2010/main" val="786222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AAF49A02-D11F-4828-9DD8-CB189933C59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8727A9DF-D6F6-4D74-ACF4-8F0D4A39D5AF}"/>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FA2CF11-26E2-45C7-8B13-27A99274818D}"/>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4FCEE9-E2DE-48EE-82DB-B2D2DA1A5DFF}" type="datetimeFigureOut">
              <a:rPr lang="he-IL" smtClean="0"/>
              <a:t>כ"ז/ניסן/תשפ"ד</a:t>
            </a:fld>
            <a:endParaRPr lang="he-IL"/>
          </a:p>
        </p:txBody>
      </p:sp>
      <p:sp>
        <p:nvSpPr>
          <p:cNvPr id="5" name="מציין מיקום של כותרת תחתונה 4">
            <a:extLst>
              <a:ext uri="{FF2B5EF4-FFF2-40B4-BE49-F238E27FC236}">
                <a16:creationId xmlns:a16="http://schemas.microsoft.com/office/drawing/2014/main" id="{15189EE7-5D50-45B0-BCEA-EFB4A87957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C82849F0-20B7-4E20-9FFF-8739643B7F6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4C41791-A8B7-4E14-98CA-668A9845E784}" type="slidenum">
              <a:rPr lang="he-IL" smtClean="0"/>
              <a:t>‹#›</a:t>
            </a:fld>
            <a:endParaRPr lang="he-IL"/>
          </a:p>
        </p:txBody>
      </p:sp>
    </p:spTree>
    <p:extLst>
      <p:ext uri="{BB962C8B-B14F-4D97-AF65-F5344CB8AC3E}">
        <p14:creationId xmlns:p14="http://schemas.microsoft.com/office/powerpoint/2010/main" val="3666686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zakrossler@gmail.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D0E6758-32A1-4415-BA47-65B3C9EEF750}"/>
              </a:ext>
            </a:extLst>
          </p:cNvPr>
          <p:cNvSpPr txBox="1">
            <a:spLocks/>
          </p:cNvSpPr>
          <p:nvPr/>
        </p:nvSpPr>
        <p:spPr>
          <a:xfrm>
            <a:off x="1325417" y="162793"/>
            <a:ext cx="9144000" cy="2387600"/>
          </a:xfrm>
          <a:prstGeom prst="rect">
            <a:avLst/>
          </a:prstGeom>
        </p:spPr>
        <p:txBody>
          <a:bodyPr vert="horz" lIns="91440" tIns="45720" rIns="91440" bIns="45720" rtlCol="1"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he-IL" dirty="0"/>
              <a:t>בבא מציעא</a:t>
            </a:r>
            <a:br>
              <a:rPr lang="he-IL" dirty="0"/>
            </a:br>
            <a:r>
              <a:rPr lang="he-IL" dirty="0"/>
              <a:t>מצגת עזר ללימוד דף כ"ג</a:t>
            </a:r>
          </a:p>
        </p:txBody>
      </p:sp>
      <p:sp>
        <p:nvSpPr>
          <p:cNvPr id="3" name="כותרת משנה 2">
            <a:extLst>
              <a:ext uri="{FF2B5EF4-FFF2-40B4-BE49-F238E27FC236}">
                <a16:creationId xmlns:a16="http://schemas.microsoft.com/office/drawing/2014/main" id="{1CA69D37-2859-4F7D-8815-6BF111168A9E}"/>
              </a:ext>
            </a:extLst>
          </p:cNvPr>
          <p:cNvSpPr txBox="1">
            <a:spLocks/>
          </p:cNvSpPr>
          <p:nvPr/>
        </p:nvSpPr>
        <p:spPr>
          <a:xfrm>
            <a:off x="1676400" y="3754438"/>
            <a:ext cx="9144000" cy="1655762"/>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he-IL"/>
              <a:t>יצחק רסלר</a:t>
            </a:r>
          </a:p>
          <a:p>
            <a:r>
              <a:rPr lang="en-US">
                <a:hlinkClick r:id="rId2"/>
              </a:rPr>
              <a:t>izakrossler@gmail.com</a:t>
            </a:r>
            <a:endParaRPr lang="he-IL"/>
          </a:p>
          <a:p>
            <a:endParaRPr lang="he-IL" dirty="0"/>
          </a:p>
        </p:txBody>
      </p:sp>
      <p:sp>
        <p:nvSpPr>
          <p:cNvPr id="4" name="TextBox 5">
            <a:extLst>
              <a:ext uri="{FF2B5EF4-FFF2-40B4-BE49-F238E27FC236}">
                <a16:creationId xmlns:a16="http://schemas.microsoft.com/office/drawing/2014/main" id="{D81D87D3-3BFB-4E3F-8397-FFB24AA2071C}"/>
              </a:ext>
            </a:extLst>
          </p:cNvPr>
          <p:cNvSpPr txBox="1"/>
          <p:nvPr/>
        </p:nvSpPr>
        <p:spPr>
          <a:xfrm>
            <a:off x="4562763" y="5514109"/>
            <a:ext cx="3011055" cy="646331"/>
          </a:xfrm>
          <a:prstGeom prst="rect">
            <a:avLst/>
          </a:prstGeom>
          <a:noFill/>
          <a:ln w="28575">
            <a:solidFill>
              <a:schemeClr val="tx1"/>
            </a:solidFill>
          </a:ln>
        </p:spPr>
        <p:txBody>
          <a:bodyPr wrap="square" rtlCol="1">
            <a:spAutoFit/>
          </a:bodyPr>
          <a:lstStyle/>
          <a:p>
            <a:r>
              <a:rPr lang="he-IL" dirty="0" err="1"/>
              <a:t>לע"נ</a:t>
            </a:r>
            <a:r>
              <a:rPr lang="he-IL" dirty="0"/>
              <a:t> סמ"ר  דביר חיים רסלר </a:t>
            </a:r>
          </a:p>
          <a:p>
            <a:r>
              <a:rPr lang="he-IL" dirty="0"/>
              <a:t>נפל בשמחת תורה תשפ"ד הי"ד</a:t>
            </a:r>
          </a:p>
        </p:txBody>
      </p:sp>
      <p:pic>
        <p:nvPicPr>
          <p:cNvPr id="5" name="תמונה 4">
            <a:extLst>
              <a:ext uri="{FF2B5EF4-FFF2-40B4-BE49-F238E27FC236}">
                <a16:creationId xmlns:a16="http://schemas.microsoft.com/office/drawing/2014/main" id="{7F3992A4-2659-444C-A443-02D102F086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5636" y="4749692"/>
            <a:ext cx="1607127" cy="1607127"/>
          </a:xfrm>
          <a:prstGeom prst="rect">
            <a:avLst/>
          </a:prstGeom>
        </p:spPr>
      </p:pic>
      <p:sp>
        <p:nvSpPr>
          <p:cNvPr id="6" name="תיבת טקסט 5">
            <a:extLst>
              <a:ext uri="{FF2B5EF4-FFF2-40B4-BE49-F238E27FC236}">
                <a16:creationId xmlns:a16="http://schemas.microsoft.com/office/drawing/2014/main" id="{C2D8E513-681B-4B7D-8F85-4F22F752F7AB}"/>
              </a:ext>
            </a:extLst>
          </p:cNvPr>
          <p:cNvSpPr txBox="1"/>
          <p:nvPr/>
        </p:nvSpPr>
        <p:spPr>
          <a:xfrm>
            <a:off x="3992880" y="2767429"/>
            <a:ext cx="3962400" cy="646331"/>
          </a:xfrm>
          <a:prstGeom prst="rect">
            <a:avLst/>
          </a:prstGeom>
          <a:noFill/>
        </p:spPr>
        <p:txBody>
          <a:bodyPr wrap="square" rtlCol="1">
            <a:spAutoFit/>
          </a:bodyPr>
          <a:lstStyle/>
          <a:p>
            <a:r>
              <a:rPr lang="he-IL" sz="3600" dirty="0"/>
              <a:t>פרק ב'  "אלו מציאות"</a:t>
            </a:r>
          </a:p>
        </p:txBody>
      </p:sp>
    </p:spTree>
    <p:extLst>
      <p:ext uri="{BB962C8B-B14F-4D97-AF65-F5344CB8AC3E}">
        <p14:creationId xmlns:p14="http://schemas.microsoft.com/office/powerpoint/2010/main" val="2990924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490ED9C9-003B-4663-ACE9-9341A00DF9D7}"/>
              </a:ext>
            </a:extLst>
          </p:cNvPr>
          <p:cNvSpPr txBox="1"/>
          <p:nvPr/>
        </p:nvSpPr>
        <p:spPr>
          <a:xfrm>
            <a:off x="8867696" y="3960475"/>
            <a:ext cx="1560136"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בְּמִנְיָנָא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דְּשָׁוִין</a:t>
            </a:r>
            <a:endParaRPr lang="he-IL" dirty="0"/>
          </a:p>
        </p:txBody>
      </p:sp>
      <p:sp>
        <p:nvSpPr>
          <p:cNvPr id="5" name="תיבת טקסט 4">
            <a:extLst>
              <a:ext uri="{FF2B5EF4-FFF2-40B4-BE49-F238E27FC236}">
                <a16:creationId xmlns:a16="http://schemas.microsoft.com/office/drawing/2014/main" id="{644E90DE-D964-4D4D-A640-B98B1E93341C}"/>
              </a:ext>
            </a:extLst>
          </p:cNvPr>
          <p:cNvSpPr txBox="1"/>
          <p:nvPr/>
        </p:nvSpPr>
        <p:spPr>
          <a:xfrm>
            <a:off x="1778339" y="2282242"/>
            <a:ext cx="6094428" cy="646331"/>
          </a:xfrm>
          <a:prstGeom prst="rect">
            <a:avLst/>
          </a:prstGeom>
          <a:noFill/>
        </p:spPr>
        <p:txBody>
          <a:bodyPr wrap="square">
            <a:spAutoFit/>
          </a:bodyPr>
          <a:lstStyle/>
          <a:p>
            <a:r>
              <a:rPr lang="he-IL" dirty="0"/>
              <a:t>מדובר שהדגים קשורים בקשר הדייגים, שכולם </a:t>
            </a:r>
            <a:r>
              <a:rPr lang="he-IL" dirty="0" err="1"/>
              <a:t>קושרין</a:t>
            </a:r>
            <a:r>
              <a:rPr lang="he-IL" dirty="0"/>
              <a:t> באותה צורה, לכן, אין הקשר סימן.</a:t>
            </a:r>
          </a:p>
        </p:txBody>
      </p:sp>
      <p:sp>
        <p:nvSpPr>
          <p:cNvPr id="7" name="תיבת טקסט 6">
            <a:extLst>
              <a:ext uri="{FF2B5EF4-FFF2-40B4-BE49-F238E27FC236}">
                <a16:creationId xmlns:a16="http://schemas.microsoft.com/office/drawing/2014/main" id="{BA301931-DE3A-41A8-B46E-170F7A7BEBA4}"/>
              </a:ext>
            </a:extLst>
          </p:cNvPr>
          <p:cNvSpPr txBox="1"/>
          <p:nvPr/>
        </p:nvSpPr>
        <p:spPr>
          <a:xfrm>
            <a:off x="9214700" y="205094"/>
            <a:ext cx="1437587" cy="369332"/>
          </a:xfrm>
          <a:prstGeom prst="rect">
            <a:avLst/>
          </a:prstGeom>
          <a:noFill/>
        </p:spPr>
        <p:txBody>
          <a:bodyPr wrap="square">
            <a:spAutoFit/>
          </a:bodyPr>
          <a:lstStyle/>
          <a:p>
            <a:r>
              <a:rPr lang="he-IL" dirty="0"/>
              <a:t>שנינו במשנה: </a:t>
            </a:r>
          </a:p>
        </p:txBody>
      </p:sp>
      <p:sp>
        <p:nvSpPr>
          <p:cNvPr id="8" name="תיבת טקסט 7">
            <a:extLst>
              <a:ext uri="{FF2B5EF4-FFF2-40B4-BE49-F238E27FC236}">
                <a16:creationId xmlns:a16="http://schemas.microsoft.com/office/drawing/2014/main" id="{B3F52A6B-6540-4FAA-8935-3EEB75DBF663}"/>
              </a:ext>
            </a:extLst>
          </p:cNvPr>
          <p:cNvSpPr txBox="1"/>
          <p:nvPr/>
        </p:nvSpPr>
        <p:spPr>
          <a:xfrm>
            <a:off x="10652288" y="58216"/>
            <a:ext cx="1303021" cy="369332"/>
          </a:xfrm>
          <a:prstGeom prst="rect">
            <a:avLst/>
          </a:prstGeom>
          <a:noFill/>
        </p:spPr>
        <p:txBody>
          <a:bodyPr wrap="square" rtlCol="1">
            <a:spAutoFit/>
          </a:bodyPr>
          <a:lstStyle/>
          <a:p>
            <a:r>
              <a:rPr lang="he-IL" dirty="0"/>
              <a:t>דף כ"ג, ב'</a:t>
            </a:r>
          </a:p>
        </p:txBody>
      </p:sp>
      <p:sp>
        <p:nvSpPr>
          <p:cNvPr id="10" name="תיבת טקסט 9">
            <a:extLst>
              <a:ext uri="{FF2B5EF4-FFF2-40B4-BE49-F238E27FC236}">
                <a16:creationId xmlns:a16="http://schemas.microsoft.com/office/drawing/2014/main" id="{1D1CCEE7-293E-4B82-BCB1-AC422204D536}"/>
              </a:ext>
            </a:extLst>
          </p:cNvPr>
          <p:cNvSpPr txBox="1"/>
          <p:nvPr/>
        </p:nvSpPr>
        <p:spPr>
          <a:xfrm>
            <a:off x="9806914" y="574426"/>
            <a:ext cx="1833514"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וּמַחְרוֹזוֹת שֶׁל דָּגִים </a:t>
            </a:r>
            <a:endParaRPr lang="he-IL" dirty="0"/>
          </a:p>
        </p:txBody>
      </p:sp>
      <p:sp>
        <p:nvSpPr>
          <p:cNvPr id="12" name="תיבת טקסט 11">
            <a:extLst>
              <a:ext uri="{FF2B5EF4-FFF2-40B4-BE49-F238E27FC236}">
                <a16:creationId xmlns:a16="http://schemas.microsoft.com/office/drawing/2014/main" id="{0A83B4C9-9C18-4AC1-AE9D-B57AA3671F43}"/>
              </a:ext>
            </a:extLst>
          </p:cNvPr>
          <p:cNvSpPr txBox="1"/>
          <p:nvPr/>
        </p:nvSpPr>
        <p:spPr>
          <a:xfrm>
            <a:off x="6387022" y="576395"/>
            <a:ext cx="3388936" cy="369332"/>
          </a:xfrm>
          <a:prstGeom prst="rect">
            <a:avLst/>
          </a:prstGeom>
          <a:noFill/>
        </p:spPr>
        <p:txBody>
          <a:bodyPr wrap="square">
            <a:spAutoFit/>
          </a:bodyPr>
          <a:lstStyle/>
          <a:p>
            <a:r>
              <a:rPr lang="he-IL" dirty="0"/>
              <a:t>הרי אלו שלו, משום שאין בהם סימן.</a:t>
            </a:r>
          </a:p>
        </p:txBody>
      </p:sp>
      <p:sp>
        <p:nvSpPr>
          <p:cNvPr id="14" name="תיבת טקסט 13">
            <a:extLst>
              <a:ext uri="{FF2B5EF4-FFF2-40B4-BE49-F238E27FC236}">
                <a16:creationId xmlns:a16="http://schemas.microsoft.com/office/drawing/2014/main" id="{F4CBAB24-ABE6-4CD6-BA19-ABF96087E09A}"/>
              </a:ext>
            </a:extLst>
          </p:cNvPr>
          <p:cNvSpPr txBox="1"/>
          <p:nvPr/>
        </p:nvSpPr>
        <p:spPr>
          <a:xfrm>
            <a:off x="10804857" y="1457914"/>
            <a:ext cx="702297"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אַמַּאי</a:t>
            </a:r>
            <a:r>
              <a:rPr lang="he-IL" b="0" i="0" dirty="0">
                <a:solidFill>
                  <a:srgbClr val="000000"/>
                </a:solidFill>
                <a:effectLst/>
                <a:latin typeface="Arial" panose="020B0604020202020204" pitchFamily="34" charset="0"/>
              </a:rPr>
              <a:t> </a:t>
            </a:r>
            <a:endParaRPr lang="he-IL" dirty="0"/>
          </a:p>
        </p:txBody>
      </p:sp>
      <p:sp>
        <p:nvSpPr>
          <p:cNvPr id="16" name="תיבת טקסט 15">
            <a:extLst>
              <a:ext uri="{FF2B5EF4-FFF2-40B4-BE49-F238E27FC236}">
                <a16:creationId xmlns:a16="http://schemas.microsoft.com/office/drawing/2014/main" id="{3307F943-2655-42F8-9688-30D921D48F14}"/>
              </a:ext>
            </a:extLst>
          </p:cNvPr>
          <p:cNvSpPr txBox="1"/>
          <p:nvPr/>
        </p:nvSpPr>
        <p:spPr>
          <a:xfrm>
            <a:off x="9270117" y="1457914"/>
            <a:ext cx="1371600" cy="369332"/>
          </a:xfrm>
          <a:prstGeom prst="rect">
            <a:avLst/>
          </a:prstGeom>
          <a:noFill/>
        </p:spPr>
        <p:txBody>
          <a:bodyPr wrap="square">
            <a:spAutoFit/>
          </a:bodyPr>
          <a:lstStyle/>
          <a:p>
            <a:r>
              <a:rPr lang="he-IL" dirty="0"/>
              <a:t>הרי אלו שלו? </a:t>
            </a:r>
          </a:p>
        </p:txBody>
      </p:sp>
      <p:sp>
        <p:nvSpPr>
          <p:cNvPr id="18" name="תיבת טקסט 17">
            <a:extLst>
              <a:ext uri="{FF2B5EF4-FFF2-40B4-BE49-F238E27FC236}">
                <a16:creationId xmlns:a16="http://schemas.microsoft.com/office/drawing/2014/main" id="{216241CF-8FFE-4009-9B11-480B18653FAD}"/>
              </a:ext>
            </a:extLst>
          </p:cNvPr>
          <p:cNvSpPr txBox="1"/>
          <p:nvPr/>
        </p:nvSpPr>
        <p:spPr>
          <a:xfrm>
            <a:off x="7545096" y="1492468"/>
            <a:ext cx="1669604"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לֶהֱוֵי</a:t>
            </a:r>
            <a:r>
              <a:rPr lang="he-IL" b="0" i="0" dirty="0">
                <a:solidFill>
                  <a:srgbClr val="000000"/>
                </a:solidFill>
                <a:effectLst/>
                <a:latin typeface="Arial" panose="020B0604020202020204" pitchFamily="34" charset="0"/>
              </a:rPr>
              <a:t> קֶשֶׁר סִימָן ? </a:t>
            </a:r>
            <a:endParaRPr lang="he-IL" dirty="0"/>
          </a:p>
        </p:txBody>
      </p:sp>
      <p:sp>
        <p:nvSpPr>
          <p:cNvPr id="20" name="תיבת טקסט 19">
            <a:extLst>
              <a:ext uri="{FF2B5EF4-FFF2-40B4-BE49-F238E27FC236}">
                <a16:creationId xmlns:a16="http://schemas.microsoft.com/office/drawing/2014/main" id="{CB0C8ACE-1AF8-4CA0-A48D-305831C3867A}"/>
              </a:ext>
            </a:extLst>
          </p:cNvPr>
          <p:cNvSpPr txBox="1"/>
          <p:nvPr/>
        </p:nvSpPr>
        <p:spPr>
          <a:xfrm>
            <a:off x="762509" y="1493655"/>
            <a:ext cx="6773159" cy="369332"/>
          </a:xfrm>
          <a:prstGeom prst="rect">
            <a:avLst/>
          </a:prstGeom>
          <a:noFill/>
        </p:spPr>
        <p:txBody>
          <a:bodyPr wrap="square">
            <a:spAutoFit/>
          </a:bodyPr>
          <a:lstStyle/>
          <a:p>
            <a:r>
              <a:rPr lang="he-IL" dirty="0"/>
              <a:t>שהקשר שקשורים בו הדגים יהא סימן, והמוצא יהא חייב להכריז על </a:t>
            </a:r>
            <a:r>
              <a:rPr lang="he-IL" dirty="0" err="1"/>
              <a:t>האבידה</a:t>
            </a:r>
            <a:endParaRPr lang="he-IL" dirty="0"/>
          </a:p>
        </p:txBody>
      </p:sp>
      <p:sp>
        <p:nvSpPr>
          <p:cNvPr id="21" name="בועת דיבור: מלבן עם פינות מעוגלות 20">
            <a:extLst>
              <a:ext uri="{FF2B5EF4-FFF2-40B4-BE49-F238E27FC236}">
                <a16:creationId xmlns:a16="http://schemas.microsoft.com/office/drawing/2014/main" id="{5267C190-567F-43BB-A45F-3C57DFE34D8B}"/>
              </a:ext>
            </a:extLst>
          </p:cNvPr>
          <p:cNvSpPr/>
          <p:nvPr/>
        </p:nvSpPr>
        <p:spPr>
          <a:xfrm>
            <a:off x="153823" y="69672"/>
            <a:ext cx="6403132" cy="1386691"/>
          </a:xfrm>
          <a:prstGeom prst="wedgeRoundRectCallout">
            <a:avLst>
              <a:gd name="adj1" fmla="val -35062"/>
              <a:gd name="adj2" fmla="val 5993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err="1">
                <a:solidFill>
                  <a:schemeClr val="tx1"/>
                </a:solidFill>
              </a:rPr>
              <a:t>הריטב"א</a:t>
            </a:r>
            <a:r>
              <a:rPr lang="he-IL" dirty="0">
                <a:solidFill>
                  <a:schemeClr val="tx1"/>
                </a:solidFill>
              </a:rPr>
              <a:t> </a:t>
            </a:r>
            <a:r>
              <a:rPr lang="he-IL" dirty="0" err="1">
                <a:solidFill>
                  <a:schemeClr val="tx1"/>
                </a:solidFill>
              </a:rPr>
              <a:t>בשמ"ק</a:t>
            </a:r>
            <a:r>
              <a:rPr lang="he-IL" dirty="0">
                <a:solidFill>
                  <a:schemeClr val="tx1"/>
                </a:solidFill>
              </a:rPr>
              <a:t>: פשוט היה למקשן שקשר הוי סימן, ושאל בדרך קושיא: "</a:t>
            </a:r>
            <a:r>
              <a:rPr lang="he-IL" dirty="0" err="1">
                <a:solidFill>
                  <a:schemeClr val="tx1"/>
                </a:solidFill>
              </a:rPr>
              <a:t>להוי</a:t>
            </a:r>
            <a:r>
              <a:rPr lang="he-IL" dirty="0">
                <a:solidFill>
                  <a:schemeClr val="tx1"/>
                </a:solidFill>
              </a:rPr>
              <a:t> קשר סימן!" ומה שמשמע מהגמרא לעיל [כ' ב] "שמעת מינה קשר סימן", שלא היה פשוט לגמרא שהוי סימן, היינו בקשר של שטרות. אבל בקשר של מחרוזות, שכל אחד קושר בצורה שונה, לכולי עלמא הוי סימן</a:t>
            </a:r>
          </a:p>
        </p:txBody>
      </p:sp>
      <p:sp>
        <p:nvSpPr>
          <p:cNvPr id="23" name="תיבת טקסט 22">
            <a:extLst>
              <a:ext uri="{FF2B5EF4-FFF2-40B4-BE49-F238E27FC236}">
                <a16:creationId xmlns:a16="http://schemas.microsoft.com/office/drawing/2014/main" id="{8A48D504-61BA-4BBF-8CF8-BC1F5283634D}"/>
              </a:ext>
            </a:extLst>
          </p:cNvPr>
          <p:cNvSpPr txBox="1"/>
          <p:nvPr/>
        </p:nvSpPr>
        <p:spPr>
          <a:xfrm>
            <a:off x="8081490" y="2408541"/>
            <a:ext cx="3579829"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בְּקִטְרָא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דְּצַיָּידֵא</a:t>
            </a:r>
            <a:r>
              <a:rPr lang="he-IL" b="0" i="0" dirty="0">
                <a:solidFill>
                  <a:srgbClr val="000000"/>
                </a:solidFill>
                <a:effectLst/>
                <a:latin typeface="Arial" panose="020B0604020202020204" pitchFamily="34" charset="0"/>
              </a:rPr>
              <a:t> דְּכוּלֵּי עָלְמָא הָכִי מְקַטְּרִי </a:t>
            </a:r>
            <a:endParaRPr lang="he-IL" dirty="0"/>
          </a:p>
        </p:txBody>
      </p:sp>
      <p:sp>
        <p:nvSpPr>
          <p:cNvPr id="25" name="תיבת טקסט 24">
            <a:extLst>
              <a:ext uri="{FF2B5EF4-FFF2-40B4-BE49-F238E27FC236}">
                <a16:creationId xmlns:a16="http://schemas.microsoft.com/office/drawing/2014/main" id="{A7B31904-9D7B-41B6-8224-4A81BF23E6A3}"/>
              </a:ext>
            </a:extLst>
          </p:cNvPr>
          <p:cNvSpPr txBox="1"/>
          <p:nvPr/>
        </p:nvSpPr>
        <p:spPr>
          <a:xfrm>
            <a:off x="10139007" y="3411791"/>
            <a:ext cx="1644978"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וְלֶהֱוֵי</a:t>
            </a:r>
            <a:r>
              <a:rPr lang="he-IL" b="0" i="0" dirty="0">
                <a:solidFill>
                  <a:srgbClr val="000000"/>
                </a:solidFill>
                <a:effectLst/>
                <a:latin typeface="Arial" panose="020B0604020202020204" pitchFamily="34" charset="0"/>
              </a:rPr>
              <a:t> מִנְיָן סִימָן ?  </a:t>
            </a:r>
            <a:endParaRPr lang="he-IL" dirty="0"/>
          </a:p>
        </p:txBody>
      </p:sp>
      <p:sp>
        <p:nvSpPr>
          <p:cNvPr id="27" name="תיבת טקסט 26">
            <a:extLst>
              <a:ext uri="{FF2B5EF4-FFF2-40B4-BE49-F238E27FC236}">
                <a16:creationId xmlns:a16="http://schemas.microsoft.com/office/drawing/2014/main" id="{4537C8D1-7BAA-4222-B83D-8329B9EBC992}"/>
              </a:ext>
            </a:extLst>
          </p:cNvPr>
          <p:cNvSpPr txBox="1"/>
          <p:nvPr/>
        </p:nvSpPr>
        <p:spPr>
          <a:xfrm>
            <a:off x="3674576" y="3411791"/>
            <a:ext cx="6094428" cy="369332"/>
          </a:xfrm>
          <a:prstGeom prst="rect">
            <a:avLst/>
          </a:prstGeom>
          <a:noFill/>
        </p:spPr>
        <p:txBody>
          <a:bodyPr wrap="square">
            <a:spAutoFit/>
          </a:bodyPr>
          <a:lstStyle/>
          <a:p>
            <a:r>
              <a:rPr lang="he-IL" dirty="0"/>
              <a:t> שיהא מנין הדגים שחרוזים במחרוזת סימן!</a:t>
            </a:r>
          </a:p>
        </p:txBody>
      </p:sp>
      <p:sp>
        <p:nvSpPr>
          <p:cNvPr id="28" name="תיבת טקסט 27">
            <a:extLst>
              <a:ext uri="{FF2B5EF4-FFF2-40B4-BE49-F238E27FC236}">
                <a16:creationId xmlns:a16="http://schemas.microsoft.com/office/drawing/2014/main" id="{3A3B4C35-EFB1-451C-A512-A98531009C76}"/>
              </a:ext>
            </a:extLst>
          </p:cNvPr>
          <p:cNvSpPr txBox="1"/>
          <p:nvPr/>
        </p:nvSpPr>
        <p:spPr>
          <a:xfrm>
            <a:off x="9983665" y="1047556"/>
            <a:ext cx="1560136" cy="369332"/>
          </a:xfrm>
          <a:prstGeom prst="rect">
            <a:avLst/>
          </a:prstGeom>
          <a:noFill/>
        </p:spPr>
        <p:txBody>
          <a:bodyPr wrap="square" rtlCol="1">
            <a:spAutoFit/>
          </a:bodyPr>
          <a:lstStyle/>
          <a:p>
            <a:r>
              <a:rPr lang="he-IL" dirty="0"/>
              <a:t>שואלת הגמרא</a:t>
            </a:r>
          </a:p>
        </p:txBody>
      </p:sp>
      <p:sp>
        <p:nvSpPr>
          <p:cNvPr id="29" name="תיבת טקסט 28">
            <a:extLst>
              <a:ext uri="{FF2B5EF4-FFF2-40B4-BE49-F238E27FC236}">
                <a16:creationId xmlns:a16="http://schemas.microsoft.com/office/drawing/2014/main" id="{75E25F7F-459B-4FD2-85A0-390457502165}"/>
              </a:ext>
            </a:extLst>
          </p:cNvPr>
          <p:cNvSpPr txBox="1"/>
          <p:nvPr/>
        </p:nvSpPr>
        <p:spPr>
          <a:xfrm>
            <a:off x="9928931" y="1920162"/>
            <a:ext cx="1669604" cy="369332"/>
          </a:xfrm>
          <a:prstGeom prst="rect">
            <a:avLst/>
          </a:prstGeom>
          <a:noFill/>
        </p:spPr>
        <p:txBody>
          <a:bodyPr wrap="square" rtlCol="1">
            <a:spAutoFit/>
          </a:bodyPr>
          <a:lstStyle/>
          <a:p>
            <a:r>
              <a:rPr lang="he-IL" dirty="0"/>
              <a:t>עונה הגמרא</a:t>
            </a:r>
          </a:p>
        </p:txBody>
      </p:sp>
      <p:sp>
        <p:nvSpPr>
          <p:cNvPr id="30" name="תיבת טקסט 29">
            <a:extLst>
              <a:ext uri="{FF2B5EF4-FFF2-40B4-BE49-F238E27FC236}">
                <a16:creationId xmlns:a16="http://schemas.microsoft.com/office/drawing/2014/main" id="{F742763F-B886-49A7-BCC4-322E22CF3297}"/>
              </a:ext>
            </a:extLst>
          </p:cNvPr>
          <p:cNvSpPr txBox="1"/>
          <p:nvPr/>
        </p:nvSpPr>
        <p:spPr>
          <a:xfrm>
            <a:off x="10139007" y="2914045"/>
            <a:ext cx="1560136" cy="369332"/>
          </a:xfrm>
          <a:prstGeom prst="rect">
            <a:avLst/>
          </a:prstGeom>
          <a:noFill/>
        </p:spPr>
        <p:txBody>
          <a:bodyPr wrap="square" rtlCol="1">
            <a:spAutoFit/>
          </a:bodyPr>
          <a:lstStyle/>
          <a:p>
            <a:r>
              <a:rPr lang="he-IL" dirty="0"/>
              <a:t>שואלת הגמרא</a:t>
            </a:r>
          </a:p>
        </p:txBody>
      </p:sp>
      <p:sp>
        <p:nvSpPr>
          <p:cNvPr id="31" name="תיבת טקסט 30">
            <a:extLst>
              <a:ext uri="{FF2B5EF4-FFF2-40B4-BE49-F238E27FC236}">
                <a16:creationId xmlns:a16="http://schemas.microsoft.com/office/drawing/2014/main" id="{82EC13D5-182C-4B55-AE93-C99C8D4297D8}"/>
              </a:ext>
            </a:extLst>
          </p:cNvPr>
          <p:cNvSpPr txBox="1"/>
          <p:nvPr/>
        </p:nvSpPr>
        <p:spPr>
          <a:xfrm>
            <a:off x="10041204" y="3949498"/>
            <a:ext cx="1669604" cy="369332"/>
          </a:xfrm>
          <a:prstGeom prst="rect">
            <a:avLst/>
          </a:prstGeom>
          <a:noFill/>
        </p:spPr>
        <p:txBody>
          <a:bodyPr wrap="square" rtlCol="1">
            <a:spAutoFit/>
          </a:bodyPr>
          <a:lstStyle/>
          <a:p>
            <a:r>
              <a:rPr lang="he-IL" dirty="0"/>
              <a:t>עונה הגמרא</a:t>
            </a:r>
          </a:p>
        </p:txBody>
      </p:sp>
      <p:sp>
        <p:nvSpPr>
          <p:cNvPr id="33" name="תיבת טקסט 32">
            <a:extLst>
              <a:ext uri="{FF2B5EF4-FFF2-40B4-BE49-F238E27FC236}">
                <a16:creationId xmlns:a16="http://schemas.microsoft.com/office/drawing/2014/main" id="{EE1F960C-C9E9-4673-928C-3C46D4C28E49}"/>
              </a:ext>
            </a:extLst>
          </p:cNvPr>
          <p:cNvSpPr txBox="1"/>
          <p:nvPr/>
        </p:nvSpPr>
        <p:spPr>
          <a:xfrm>
            <a:off x="2414932" y="3984876"/>
            <a:ext cx="6094428" cy="646331"/>
          </a:xfrm>
          <a:prstGeom prst="rect">
            <a:avLst/>
          </a:prstGeom>
          <a:noFill/>
        </p:spPr>
        <p:txBody>
          <a:bodyPr wrap="square">
            <a:spAutoFit/>
          </a:bodyPr>
          <a:lstStyle/>
          <a:p>
            <a:r>
              <a:rPr lang="he-IL" dirty="0"/>
              <a:t>מדובר במקום שנהגו הדייגים לחרוז מספר קבוע של דגים במחרוזת, ולכן אין </a:t>
            </a:r>
            <a:r>
              <a:rPr lang="he-IL" dirty="0" err="1"/>
              <a:t>המנין</a:t>
            </a:r>
            <a:r>
              <a:rPr lang="he-IL" dirty="0"/>
              <a:t> סימן, שהרי בכל המחרוזות יש אותו מנין.</a:t>
            </a:r>
          </a:p>
        </p:txBody>
      </p:sp>
      <p:sp>
        <p:nvSpPr>
          <p:cNvPr id="35" name="תיבת טקסט 34">
            <a:extLst>
              <a:ext uri="{FF2B5EF4-FFF2-40B4-BE49-F238E27FC236}">
                <a16:creationId xmlns:a16="http://schemas.microsoft.com/office/drawing/2014/main" id="{8572E4F2-CE9B-43E5-BE2D-F89975429B93}"/>
              </a:ext>
            </a:extLst>
          </p:cNvPr>
          <p:cNvSpPr txBox="1"/>
          <p:nvPr/>
        </p:nvSpPr>
        <p:spPr>
          <a:xfrm>
            <a:off x="4958080" y="6222464"/>
            <a:ext cx="6946591"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וּמִדְּמִשְׁקָל</a:t>
            </a:r>
            <a:r>
              <a:rPr lang="he-IL" b="0" i="0" dirty="0">
                <a:solidFill>
                  <a:srgbClr val="000000"/>
                </a:solidFill>
                <a:effectLst/>
                <a:latin typeface="Arial" panose="020B0604020202020204" pitchFamily="34" charset="0"/>
              </a:rPr>
              <a:t> הָוֵי סִימָן (מכאן לומדים) מִדָּה (גודל </a:t>
            </a:r>
            <a:r>
              <a:rPr lang="he-IL" b="0" i="0" dirty="0" err="1">
                <a:solidFill>
                  <a:srgbClr val="000000"/>
                </a:solidFill>
                <a:effectLst/>
                <a:latin typeface="Arial" panose="020B0604020202020204" pitchFamily="34" charset="0"/>
              </a:rPr>
              <a:t>האבידה</a:t>
            </a:r>
            <a:r>
              <a:rPr lang="he-IL" b="0" i="0" dirty="0">
                <a:solidFill>
                  <a:srgbClr val="000000"/>
                </a:solidFill>
                <a:effectLst/>
                <a:latin typeface="Arial" panose="020B0604020202020204" pitchFamily="34" charset="0"/>
              </a:rPr>
              <a:t>)  וּמִנְיָן נָמֵי הָוֵי סִימָן</a:t>
            </a:r>
            <a:endParaRPr lang="he-IL" dirty="0"/>
          </a:p>
        </p:txBody>
      </p:sp>
      <p:sp>
        <p:nvSpPr>
          <p:cNvPr id="37" name="תיבת טקסט 36">
            <a:extLst>
              <a:ext uri="{FF2B5EF4-FFF2-40B4-BE49-F238E27FC236}">
                <a16:creationId xmlns:a16="http://schemas.microsoft.com/office/drawing/2014/main" id="{C8749AB5-2DC5-4974-9808-ECE443268CCB}"/>
              </a:ext>
            </a:extLst>
          </p:cNvPr>
          <p:cNvSpPr txBox="1"/>
          <p:nvPr/>
        </p:nvSpPr>
        <p:spPr>
          <a:xfrm>
            <a:off x="7071359" y="4822766"/>
            <a:ext cx="4783745"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בְּעו</a:t>
            </a:r>
            <a:r>
              <a:rPr lang="he-IL" b="0" i="0" dirty="0">
                <a:solidFill>
                  <a:srgbClr val="000000"/>
                </a:solidFill>
                <a:effectLst/>
                <a:latin typeface="Arial" panose="020B0604020202020204" pitchFamily="34" charset="0"/>
              </a:rPr>
              <a:t>ֹ מִינֵּיהּ מֵרַב שֵׁשֶׁת [מִנְיָן] הָוֵי סִימָן אוֹ לָא הָוֵי סִימָן </a:t>
            </a:r>
            <a:endParaRPr lang="he-IL" dirty="0"/>
          </a:p>
        </p:txBody>
      </p:sp>
      <p:sp>
        <p:nvSpPr>
          <p:cNvPr id="39" name="תיבת טקסט 38">
            <a:extLst>
              <a:ext uri="{FF2B5EF4-FFF2-40B4-BE49-F238E27FC236}">
                <a16:creationId xmlns:a16="http://schemas.microsoft.com/office/drawing/2014/main" id="{EA59758A-D0F4-48EC-B062-F53E31ABC8E5}"/>
              </a:ext>
            </a:extLst>
          </p:cNvPr>
          <p:cNvSpPr txBox="1"/>
          <p:nvPr/>
        </p:nvSpPr>
        <p:spPr>
          <a:xfrm>
            <a:off x="2875280" y="5415070"/>
            <a:ext cx="8979824"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לְהוּ רַב שֵׁשֶׁת </a:t>
            </a:r>
            <a:r>
              <a:rPr lang="he-IL" b="0" i="0" dirty="0" err="1">
                <a:solidFill>
                  <a:srgbClr val="000000"/>
                </a:solidFill>
                <a:effectLst/>
                <a:latin typeface="Arial" panose="020B0604020202020204" pitchFamily="34" charset="0"/>
              </a:rPr>
              <a:t>תְּנֵיתוּה</a:t>
            </a:r>
            <a:r>
              <a:rPr lang="he-IL" b="0" i="0" dirty="0">
                <a:solidFill>
                  <a:srgbClr val="000000"/>
                </a:solidFill>
                <a:effectLst/>
                <a:latin typeface="Arial" panose="020B0604020202020204" pitchFamily="34" charset="0"/>
              </a:rPr>
              <a:t>ָ מָצָא כְּלֵי כֶסֶף וּכְלֵי נְחוֹשֶׁת </a:t>
            </a:r>
            <a:r>
              <a:rPr lang="he-IL" b="0" i="0" dirty="0" err="1">
                <a:solidFill>
                  <a:srgbClr val="000000"/>
                </a:solidFill>
                <a:effectLst/>
                <a:latin typeface="Arial" panose="020B0604020202020204" pitchFamily="34" charset="0"/>
              </a:rPr>
              <a:t>גִּסְטְרוֹן</a:t>
            </a:r>
            <a:r>
              <a:rPr lang="he-IL" b="0" i="0" dirty="0">
                <a:solidFill>
                  <a:srgbClr val="000000"/>
                </a:solidFill>
                <a:effectLst/>
                <a:latin typeface="Arial" panose="020B0604020202020204" pitchFamily="34" charset="0"/>
              </a:rPr>
              <a:t> שֶׁל אֲבָר (חתיכות של עופרת) </a:t>
            </a:r>
            <a:r>
              <a:rPr lang="he-IL" b="0" i="0" dirty="0" err="1">
                <a:solidFill>
                  <a:srgbClr val="000000"/>
                </a:solidFill>
                <a:effectLst/>
                <a:latin typeface="Arial" panose="020B0604020202020204" pitchFamily="34" charset="0"/>
              </a:rPr>
              <a:t>וְכׇל</a:t>
            </a:r>
            <a:r>
              <a:rPr lang="he-IL" b="0" i="0" dirty="0">
                <a:solidFill>
                  <a:srgbClr val="000000"/>
                </a:solidFill>
                <a:effectLst/>
                <a:latin typeface="Arial" panose="020B0604020202020204" pitchFamily="34" charset="0"/>
              </a:rPr>
              <a:t> כְּלֵי מַתָּכוֹת הֲרֵי זֶה לֹא יַחֲזִיר עַד </a:t>
            </a:r>
            <a:r>
              <a:rPr lang="he-IL" b="0" i="0" dirty="0" err="1">
                <a:solidFill>
                  <a:srgbClr val="000000"/>
                </a:solidFill>
                <a:effectLst/>
                <a:latin typeface="Arial" panose="020B0604020202020204" pitchFamily="34" charset="0"/>
              </a:rPr>
              <a:t>שֶׁיִּתֵּן</a:t>
            </a:r>
            <a:r>
              <a:rPr lang="he-IL" b="0" i="0" dirty="0">
                <a:solidFill>
                  <a:srgbClr val="000000"/>
                </a:solidFill>
                <a:effectLst/>
                <a:latin typeface="Arial" panose="020B0604020202020204" pitchFamily="34" charset="0"/>
              </a:rPr>
              <a:t> אוֹת (סימן) אוֹ עַד </a:t>
            </a:r>
            <a:r>
              <a:rPr lang="he-IL" b="0" i="0" dirty="0" err="1">
                <a:solidFill>
                  <a:srgbClr val="000000"/>
                </a:solidFill>
                <a:effectLst/>
                <a:latin typeface="Arial" panose="020B0604020202020204" pitchFamily="34" charset="0"/>
              </a:rPr>
              <a:t>שֶׁיְּכַוֵּין</a:t>
            </a:r>
            <a:r>
              <a:rPr lang="he-IL" b="0" i="0" dirty="0">
                <a:solidFill>
                  <a:srgbClr val="000000"/>
                </a:solidFill>
                <a:effectLst/>
                <a:latin typeface="Arial" panose="020B0604020202020204" pitchFamily="34" charset="0"/>
              </a:rPr>
              <a:t> מִשְׁקְלוֹתָיו (יאמר מה היה משקל </a:t>
            </a:r>
            <a:r>
              <a:rPr lang="he-IL" b="0" i="0" dirty="0" err="1">
                <a:solidFill>
                  <a:srgbClr val="000000"/>
                </a:solidFill>
                <a:effectLst/>
                <a:latin typeface="Arial" panose="020B0604020202020204" pitchFamily="34" charset="0"/>
              </a:rPr>
              <a:t>האבידה</a:t>
            </a:r>
            <a:r>
              <a:rPr lang="he-IL" b="0" i="0" dirty="0">
                <a:solidFill>
                  <a:srgbClr val="000000"/>
                </a:solidFill>
                <a:effectLst/>
                <a:latin typeface="Arial" panose="020B0604020202020204" pitchFamily="34" charset="0"/>
              </a:rPr>
              <a:t>)</a:t>
            </a:r>
            <a:endParaRPr lang="he-IL" dirty="0"/>
          </a:p>
        </p:txBody>
      </p:sp>
      <p:sp>
        <p:nvSpPr>
          <p:cNvPr id="41" name="תיבת טקסט 40">
            <a:extLst>
              <a:ext uri="{FF2B5EF4-FFF2-40B4-BE49-F238E27FC236}">
                <a16:creationId xmlns:a16="http://schemas.microsoft.com/office/drawing/2014/main" id="{A43030B9-881A-41DE-A38C-2817EACC52FE}"/>
              </a:ext>
            </a:extLst>
          </p:cNvPr>
          <p:cNvSpPr txBox="1"/>
          <p:nvPr/>
        </p:nvSpPr>
        <p:spPr>
          <a:xfrm>
            <a:off x="976505" y="4692057"/>
            <a:ext cx="6101080" cy="646331"/>
          </a:xfrm>
          <a:prstGeom prst="rect">
            <a:avLst/>
          </a:prstGeom>
          <a:noFill/>
        </p:spPr>
        <p:txBody>
          <a:bodyPr wrap="square">
            <a:spAutoFit/>
          </a:bodyPr>
          <a:lstStyle/>
          <a:p>
            <a:r>
              <a:rPr lang="he-IL" dirty="0" err="1"/>
              <a:t>אבידה</a:t>
            </a:r>
            <a:r>
              <a:rPr lang="he-IL" dirty="0"/>
              <a:t> שאין בגופה סימן, אבל אפשר לתת סימן </a:t>
            </a:r>
            <a:r>
              <a:rPr lang="he-IL" dirty="0" err="1"/>
              <a:t>במנין</a:t>
            </a:r>
            <a:r>
              <a:rPr lang="he-IL" dirty="0"/>
              <a:t> החפצים שנמצאו, האם הוי סימן להחזיר </a:t>
            </a:r>
            <a:r>
              <a:rPr lang="he-IL" dirty="0" err="1"/>
              <a:t>אבידה</a:t>
            </a:r>
            <a:r>
              <a:rPr lang="he-IL" dirty="0"/>
              <a:t> על פיו, או לא הוי סימן? </a:t>
            </a:r>
          </a:p>
        </p:txBody>
      </p:sp>
    </p:spTree>
    <p:extLst>
      <p:ext uri="{BB962C8B-B14F-4D97-AF65-F5344CB8AC3E}">
        <p14:creationId xmlns:p14="http://schemas.microsoft.com/office/powerpoint/2010/main" val="322310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750"/>
                            </p:stCondLst>
                            <p:childTnLst>
                              <p:par>
                                <p:cTn id="9" presetID="53" presetClass="entr" presetSubtype="16" fill="hold" grpId="0" nodeType="afterEffect">
                                  <p:stCondLst>
                                    <p:cond delay="100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Effect transition="in" filter="fade">
                                      <p:cBhvr>
                                        <p:cTn id="13" dur="500"/>
                                        <p:tgtEl>
                                          <p:spTgt spid="10"/>
                                        </p:tgtEl>
                                      </p:cBhvr>
                                    </p:animEffect>
                                  </p:childTnLst>
                                </p:cTn>
                              </p:par>
                            </p:childTnLst>
                          </p:cTn>
                        </p:par>
                        <p:par>
                          <p:cTn id="14" fill="hold">
                            <p:stCondLst>
                              <p:cond delay="2250"/>
                            </p:stCondLst>
                            <p:childTnLst>
                              <p:par>
                                <p:cTn id="15" presetID="22" presetClass="entr" presetSubtype="2" fill="hold" grpId="0" nodeType="afterEffect">
                                  <p:stCondLst>
                                    <p:cond delay="1500"/>
                                  </p:stCondLst>
                                  <p:childTnLst>
                                    <p:set>
                                      <p:cBhvr>
                                        <p:cTn id="16" dur="1" fill="hold">
                                          <p:stCondLst>
                                            <p:cond delay="0"/>
                                          </p:stCondLst>
                                        </p:cTn>
                                        <p:tgtEl>
                                          <p:spTgt spid="12"/>
                                        </p:tgtEl>
                                        <p:attrNameLst>
                                          <p:attrName>style.visibility</p:attrName>
                                        </p:attrNameLst>
                                      </p:cBhvr>
                                      <p:to>
                                        <p:strVal val="visible"/>
                                      </p:to>
                                    </p:set>
                                    <p:animEffect transition="in" filter="wipe(right)">
                                      <p:cBhvr>
                                        <p:cTn id="17" dur="500"/>
                                        <p:tgtEl>
                                          <p:spTgt spid="12"/>
                                        </p:tgtEl>
                                      </p:cBhvr>
                                    </p:animEffect>
                                  </p:childTnLst>
                                </p:cTn>
                              </p:par>
                            </p:childTnLst>
                          </p:cTn>
                        </p:par>
                        <p:par>
                          <p:cTn id="18" fill="hold">
                            <p:stCondLst>
                              <p:cond delay="4250"/>
                            </p:stCondLst>
                            <p:childTnLst>
                              <p:par>
                                <p:cTn id="19" presetID="31" presetClass="entr" presetSubtype="0" fill="hold" grpId="0" nodeType="afterEffect">
                                  <p:stCondLst>
                                    <p:cond delay="1500"/>
                                  </p:stCondLst>
                                  <p:childTnLst>
                                    <p:set>
                                      <p:cBhvr>
                                        <p:cTn id="20" dur="1" fill="hold">
                                          <p:stCondLst>
                                            <p:cond delay="0"/>
                                          </p:stCondLst>
                                        </p:cTn>
                                        <p:tgtEl>
                                          <p:spTgt spid="28"/>
                                        </p:tgtEl>
                                        <p:attrNameLst>
                                          <p:attrName>style.visibility</p:attrName>
                                        </p:attrNameLst>
                                      </p:cBhvr>
                                      <p:to>
                                        <p:strVal val="visible"/>
                                      </p:to>
                                    </p:set>
                                    <p:anim calcmode="lin" valueType="num">
                                      <p:cBhvr>
                                        <p:cTn id="21" dur="1000" fill="hold"/>
                                        <p:tgtEl>
                                          <p:spTgt spid="28"/>
                                        </p:tgtEl>
                                        <p:attrNameLst>
                                          <p:attrName>ppt_w</p:attrName>
                                        </p:attrNameLst>
                                      </p:cBhvr>
                                      <p:tavLst>
                                        <p:tav tm="0">
                                          <p:val>
                                            <p:fltVal val="0"/>
                                          </p:val>
                                        </p:tav>
                                        <p:tav tm="100000">
                                          <p:val>
                                            <p:strVal val="#ppt_w"/>
                                          </p:val>
                                        </p:tav>
                                      </p:tavLst>
                                    </p:anim>
                                    <p:anim calcmode="lin" valueType="num">
                                      <p:cBhvr>
                                        <p:cTn id="22" dur="1000" fill="hold"/>
                                        <p:tgtEl>
                                          <p:spTgt spid="28"/>
                                        </p:tgtEl>
                                        <p:attrNameLst>
                                          <p:attrName>ppt_h</p:attrName>
                                        </p:attrNameLst>
                                      </p:cBhvr>
                                      <p:tavLst>
                                        <p:tav tm="0">
                                          <p:val>
                                            <p:fltVal val="0"/>
                                          </p:val>
                                        </p:tav>
                                        <p:tav tm="100000">
                                          <p:val>
                                            <p:strVal val="#ppt_h"/>
                                          </p:val>
                                        </p:tav>
                                      </p:tavLst>
                                    </p:anim>
                                    <p:anim calcmode="lin" valueType="num">
                                      <p:cBhvr>
                                        <p:cTn id="23" dur="1000" fill="hold"/>
                                        <p:tgtEl>
                                          <p:spTgt spid="28"/>
                                        </p:tgtEl>
                                        <p:attrNameLst>
                                          <p:attrName>style.rotation</p:attrName>
                                        </p:attrNameLst>
                                      </p:cBhvr>
                                      <p:tavLst>
                                        <p:tav tm="0">
                                          <p:val>
                                            <p:fltVal val="90"/>
                                          </p:val>
                                        </p:tav>
                                        <p:tav tm="100000">
                                          <p:val>
                                            <p:fltVal val="0"/>
                                          </p:val>
                                        </p:tav>
                                      </p:tavLst>
                                    </p:anim>
                                    <p:animEffect transition="in" filter="fade">
                                      <p:cBhvr>
                                        <p:cTn id="24" dur="1000"/>
                                        <p:tgtEl>
                                          <p:spTgt spid="28"/>
                                        </p:tgtEl>
                                      </p:cBhvr>
                                    </p:animEffect>
                                  </p:childTnLst>
                                </p:cTn>
                              </p:par>
                            </p:childTnLst>
                          </p:cTn>
                        </p:par>
                        <p:par>
                          <p:cTn id="25" fill="hold">
                            <p:stCondLst>
                              <p:cond delay="6750"/>
                            </p:stCondLst>
                            <p:childTnLst>
                              <p:par>
                                <p:cTn id="26" presetID="53" presetClass="entr" presetSubtype="16" fill="hold" grpId="0" nodeType="afterEffect">
                                  <p:stCondLst>
                                    <p:cond delay="1000"/>
                                  </p:stCondLst>
                                  <p:childTnLst>
                                    <p:set>
                                      <p:cBhvr>
                                        <p:cTn id="27" dur="1" fill="hold">
                                          <p:stCondLst>
                                            <p:cond delay="0"/>
                                          </p:stCondLst>
                                        </p:cTn>
                                        <p:tgtEl>
                                          <p:spTgt spid="14"/>
                                        </p:tgtEl>
                                        <p:attrNameLst>
                                          <p:attrName>style.visibility</p:attrName>
                                        </p:attrNameLst>
                                      </p:cBhvr>
                                      <p:to>
                                        <p:strVal val="visible"/>
                                      </p:to>
                                    </p:set>
                                    <p:anim calcmode="lin" valueType="num">
                                      <p:cBhvr>
                                        <p:cTn id="28" dur="500" fill="hold"/>
                                        <p:tgtEl>
                                          <p:spTgt spid="14"/>
                                        </p:tgtEl>
                                        <p:attrNameLst>
                                          <p:attrName>ppt_w</p:attrName>
                                        </p:attrNameLst>
                                      </p:cBhvr>
                                      <p:tavLst>
                                        <p:tav tm="0">
                                          <p:val>
                                            <p:fltVal val="0"/>
                                          </p:val>
                                        </p:tav>
                                        <p:tav tm="100000">
                                          <p:val>
                                            <p:strVal val="#ppt_w"/>
                                          </p:val>
                                        </p:tav>
                                      </p:tavLst>
                                    </p:anim>
                                    <p:anim calcmode="lin" valueType="num">
                                      <p:cBhvr>
                                        <p:cTn id="29" dur="500" fill="hold"/>
                                        <p:tgtEl>
                                          <p:spTgt spid="14"/>
                                        </p:tgtEl>
                                        <p:attrNameLst>
                                          <p:attrName>ppt_h</p:attrName>
                                        </p:attrNameLst>
                                      </p:cBhvr>
                                      <p:tavLst>
                                        <p:tav tm="0">
                                          <p:val>
                                            <p:fltVal val="0"/>
                                          </p:val>
                                        </p:tav>
                                        <p:tav tm="100000">
                                          <p:val>
                                            <p:strVal val="#ppt_h"/>
                                          </p:val>
                                        </p:tav>
                                      </p:tavLst>
                                    </p:anim>
                                    <p:animEffect transition="in" filter="fade">
                                      <p:cBhvr>
                                        <p:cTn id="30" dur="500"/>
                                        <p:tgtEl>
                                          <p:spTgt spid="14"/>
                                        </p:tgtEl>
                                      </p:cBhvr>
                                    </p:animEffect>
                                  </p:childTnLst>
                                </p:cTn>
                              </p:par>
                            </p:childTnLst>
                          </p:cTn>
                        </p:par>
                        <p:par>
                          <p:cTn id="31" fill="hold">
                            <p:stCondLst>
                              <p:cond delay="8250"/>
                            </p:stCondLst>
                            <p:childTnLst>
                              <p:par>
                                <p:cTn id="32" presetID="22" presetClass="entr" presetSubtype="2" fill="hold" grpId="0" nodeType="afterEffect">
                                  <p:stCondLst>
                                    <p:cond delay="750"/>
                                  </p:stCondLst>
                                  <p:childTnLst>
                                    <p:set>
                                      <p:cBhvr>
                                        <p:cTn id="33" dur="1" fill="hold">
                                          <p:stCondLst>
                                            <p:cond delay="0"/>
                                          </p:stCondLst>
                                        </p:cTn>
                                        <p:tgtEl>
                                          <p:spTgt spid="16"/>
                                        </p:tgtEl>
                                        <p:attrNameLst>
                                          <p:attrName>style.visibility</p:attrName>
                                        </p:attrNameLst>
                                      </p:cBhvr>
                                      <p:to>
                                        <p:strVal val="visible"/>
                                      </p:to>
                                    </p:set>
                                    <p:animEffect transition="in" filter="wipe(right)">
                                      <p:cBhvr>
                                        <p:cTn id="34" dur="500"/>
                                        <p:tgtEl>
                                          <p:spTgt spid="16"/>
                                        </p:tgtEl>
                                      </p:cBhvr>
                                    </p:animEffect>
                                  </p:childTnLst>
                                </p:cTn>
                              </p:par>
                            </p:childTnLst>
                          </p:cTn>
                        </p:par>
                        <p:par>
                          <p:cTn id="35" fill="hold">
                            <p:stCondLst>
                              <p:cond delay="9500"/>
                            </p:stCondLst>
                            <p:childTnLst>
                              <p:par>
                                <p:cTn id="36" presetID="53" presetClass="entr" presetSubtype="16" fill="hold" grpId="0" nodeType="afterEffect">
                                  <p:stCondLst>
                                    <p:cond delay="1000"/>
                                  </p:stCondLst>
                                  <p:childTnLst>
                                    <p:set>
                                      <p:cBhvr>
                                        <p:cTn id="37" dur="1" fill="hold">
                                          <p:stCondLst>
                                            <p:cond delay="0"/>
                                          </p:stCondLst>
                                        </p:cTn>
                                        <p:tgtEl>
                                          <p:spTgt spid="18"/>
                                        </p:tgtEl>
                                        <p:attrNameLst>
                                          <p:attrName>style.visibility</p:attrName>
                                        </p:attrNameLst>
                                      </p:cBhvr>
                                      <p:to>
                                        <p:strVal val="visible"/>
                                      </p:to>
                                    </p:set>
                                    <p:anim calcmode="lin" valueType="num">
                                      <p:cBhvr>
                                        <p:cTn id="38" dur="500" fill="hold"/>
                                        <p:tgtEl>
                                          <p:spTgt spid="18"/>
                                        </p:tgtEl>
                                        <p:attrNameLst>
                                          <p:attrName>ppt_w</p:attrName>
                                        </p:attrNameLst>
                                      </p:cBhvr>
                                      <p:tavLst>
                                        <p:tav tm="0">
                                          <p:val>
                                            <p:fltVal val="0"/>
                                          </p:val>
                                        </p:tav>
                                        <p:tav tm="100000">
                                          <p:val>
                                            <p:strVal val="#ppt_w"/>
                                          </p:val>
                                        </p:tav>
                                      </p:tavLst>
                                    </p:anim>
                                    <p:anim calcmode="lin" valueType="num">
                                      <p:cBhvr>
                                        <p:cTn id="39" dur="500" fill="hold"/>
                                        <p:tgtEl>
                                          <p:spTgt spid="18"/>
                                        </p:tgtEl>
                                        <p:attrNameLst>
                                          <p:attrName>ppt_h</p:attrName>
                                        </p:attrNameLst>
                                      </p:cBhvr>
                                      <p:tavLst>
                                        <p:tav tm="0">
                                          <p:val>
                                            <p:fltVal val="0"/>
                                          </p:val>
                                        </p:tav>
                                        <p:tav tm="100000">
                                          <p:val>
                                            <p:strVal val="#ppt_h"/>
                                          </p:val>
                                        </p:tav>
                                      </p:tavLst>
                                    </p:anim>
                                    <p:animEffect transition="in" filter="fade">
                                      <p:cBhvr>
                                        <p:cTn id="40" dur="500"/>
                                        <p:tgtEl>
                                          <p:spTgt spid="18"/>
                                        </p:tgtEl>
                                      </p:cBhvr>
                                    </p:animEffect>
                                  </p:childTnLst>
                                </p:cTn>
                              </p:par>
                            </p:childTnLst>
                          </p:cTn>
                        </p:par>
                        <p:par>
                          <p:cTn id="41" fill="hold">
                            <p:stCondLst>
                              <p:cond delay="11000"/>
                            </p:stCondLst>
                            <p:childTnLst>
                              <p:par>
                                <p:cTn id="42" presetID="22" presetClass="entr" presetSubtype="2" fill="hold" grpId="0" nodeType="afterEffect">
                                  <p:stCondLst>
                                    <p:cond delay="1000"/>
                                  </p:stCondLst>
                                  <p:childTnLst>
                                    <p:set>
                                      <p:cBhvr>
                                        <p:cTn id="43" dur="1" fill="hold">
                                          <p:stCondLst>
                                            <p:cond delay="0"/>
                                          </p:stCondLst>
                                        </p:cTn>
                                        <p:tgtEl>
                                          <p:spTgt spid="20"/>
                                        </p:tgtEl>
                                        <p:attrNameLst>
                                          <p:attrName>style.visibility</p:attrName>
                                        </p:attrNameLst>
                                      </p:cBhvr>
                                      <p:to>
                                        <p:strVal val="visible"/>
                                      </p:to>
                                    </p:set>
                                    <p:animEffect transition="in" filter="wipe(right)">
                                      <p:cBhvr>
                                        <p:cTn id="44" dur="500"/>
                                        <p:tgtEl>
                                          <p:spTgt spid="20"/>
                                        </p:tgtEl>
                                      </p:cBhvr>
                                    </p:animEffect>
                                  </p:childTnLst>
                                </p:cTn>
                              </p:par>
                            </p:childTnLst>
                          </p:cTn>
                        </p:par>
                        <p:par>
                          <p:cTn id="45" fill="hold">
                            <p:stCondLst>
                              <p:cond delay="12500"/>
                            </p:stCondLst>
                            <p:childTnLst>
                              <p:par>
                                <p:cTn id="46" presetID="22" presetClass="entr" presetSubtype="8" fill="hold" grpId="0" nodeType="afterEffect">
                                  <p:stCondLst>
                                    <p:cond delay="1250"/>
                                  </p:stCondLst>
                                  <p:childTnLst>
                                    <p:set>
                                      <p:cBhvr>
                                        <p:cTn id="47" dur="1" fill="hold">
                                          <p:stCondLst>
                                            <p:cond delay="0"/>
                                          </p:stCondLst>
                                        </p:cTn>
                                        <p:tgtEl>
                                          <p:spTgt spid="21"/>
                                        </p:tgtEl>
                                        <p:attrNameLst>
                                          <p:attrName>style.visibility</p:attrName>
                                        </p:attrNameLst>
                                      </p:cBhvr>
                                      <p:to>
                                        <p:strVal val="visible"/>
                                      </p:to>
                                    </p:set>
                                    <p:animEffect transition="in" filter="wipe(left)">
                                      <p:cBhvr>
                                        <p:cTn id="48" dur="2250"/>
                                        <p:tgtEl>
                                          <p:spTgt spid="21"/>
                                        </p:tgtEl>
                                      </p:cBhvr>
                                    </p:animEffect>
                                  </p:childTnLst>
                                </p:cTn>
                              </p:par>
                            </p:childTnLst>
                          </p:cTn>
                        </p:par>
                        <p:par>
                          <p:cTn id="49" fill="hold">
                            <p:stCondLst>
                              <p:cond delay="16000"/>
                            </p:stCondLst>
                            <p:childTnLst>
                              <p:par>
                                <p:cTn id="50" presetID="31" presetClass="entr" presetSubtype="0" fill="hold" grpId="0" nodeType="afterEffect">
                                  <p:stCondLst>
                                    <p:cond delay="2500"/>
                                  </p:stCondLst>
                                  <p:childTnLst>
                                    <p:set>
                                      <p:cBhvr>
                                        <p:cTn id="51" dur="1" fill="hold">
                                          <p:stCondLst>
                                            <p:cond delay="0"/>
                                          </p:stCondLst>
                                        </p:cTn>
                                        <p:tgtEl>
                                          <p:spTgt spid="29"/>
                                        </p:tgtEl>
                                        <p:attrNameLst>
                                          <p:attrName>style.visibility</p:attrName>
                                        </p:attrNameLst>
                                      </p:cBhvr>
                                      <p:to>
                                        <p:strVal val="visible"/>
                                      </p:to>
                                    </p:set>
                                    <p:anim calcmode="lin" valueType="num">
                                      <p:cBhvr>
                                        <p:cTn id="52" dur="1000" fill="hold"/>
                                        <p:tgtEl>
                                          <p:spTgt spid="29"/>
                                        </p:tgtEl>
                                        <p:attrNameLst>
                                          <p:attrName>ppt_w</p:attrName>
                                        </p:attrNameLst>
                                      </p:cBhvr>
                                      <p:tavLst>
                                        <p:tav tm="0">
                                          <p:val>
                                            <p:fltVal val="0"/>
                                          </p:val>
                                        </p:tav>
                                        <p:tav tm="100000">
                                          <p:val>
                                            <p:strVal val="#ppt_w"/>
                                          </p:val>
                                        </p:tav>
                                      </p:tavLst>
                                    </p:anim>
                                    <p:anim calcmode="lin" valueType="num">
                                      <p:cBhvr>
                                        <p:cTn id="53" dur="1000" fill="hold"/>
                                        <p:tgtEl>
                                          <p:spTgt spid="29"/>
                                        </p:tgtEl>
                                        <p:attrNameLst>
                                          <p:attrName>ppt_h</p:attrName>
                                        </p:attrNameLst>
                                      </p:cBhvr>
                                      <p:tavLst>
                                        <p:tav tm="0">
                                          <p:val>
                                            <p:fltVal val="0"/>
                                          </p:val>
                                        </p:tav>
                                        <p:tav tm="100000">
                                          <p:val>
                                            <p:strVal val="#ppt_h"/>
                                          </p:val>
                                        </p:tav>
                                      </p:tavLst>
                                    </p:anim>
                                    <p:anim calcmode="lin" valueType="num">
                                      <p:cBhvr>
                                        <p:cTn id="54" dur="1000" fill="hold"/>
                                        <p:tgtEl>
                                          <p:spTgt spid="29"/>
                                        </p:tgtEl>
                                        <p:attrNameLst>
                                          <p:attrName>style.rotation</p:attrName>
                                        </p:attrNameLst>
                                      </p:cBhvr>
                                      <p:tavLst>
                                        <p:tav tm="0">
                                          <p:val>
                                            <p:fltVal val="90"/>
                                          </p:val>
                                        </p:tav>
                                        <p:tav tm="100000">
                                          <p:val>
                                            <p:fltVal val="0"/>
                                          </p:val>
                                        </p:tav>
                                      </p:tavLst>
                                    </p:anim>
                                    <p:animEffect transition="in" filter="fade">
                                      <p:cBhvr>
                                        <p:cTn id="55" dur="1000"/>
                                        <p:tgtEl>
                                          <p:spTgt spid="29"/>
                                        </p:tgtEl>
                                      </p:cBhvr>
                                    </p:animEffect>
                                  </p:childTnLst>
                                </p:cTn>
                              </p:par>
                            </p:childTnLst>
                          </p:cTn>
                        </p:par>
                        <p:par>
                          <p:cTn id="56" fill="hold">
                            <p:stCondLst>
                              <p:cond delay="19500"/>
                            </p:stCondLst>
                            <p:childTnLst>
                              <p:par>
                                <p:cTn id="57" presetID="53" presetClass="entr" presetSubtype="16" fill="hold" grpId="0" nodeType="afterEffect">
                                  <p:stCondLst>
                                    <p:cond delay="1000"/>
                                  </p:stCondLst>
                                  <p:childTnLst>
                                    <p:set>
                                      <p:cBhvr>
                                        <p:cTn id="58" dur="1" fill="hold">
                                          <p:stCondLst>
                                            <p:cond delay="0"/>
                                          </p:stCondLst>
                                        </p:cTn>
                                        <p:tgtEl>
                                          <p:spTgt spid="23"/>
                                        </p:tgtEl>
                                        <p:attrNameLst>
                                          <p:attrName>style.visibility</p:attrName>
                                        </p:attrNameLst>
                                      </p:cBhvr>
                                      <p:to>
                                        <p:strVal val="visible"/>
                                      </p:to>
                                    </p:set>
                                    <p:anim calcmode="lin" valueType="num">
                                      <p:cBhvr>
                                        <p:cTn id="59" dur="500" fill="hold"/>
                                        <p:tgtEl>
                                          <p:spTgt spid="23"/>
                                        </p:tgtEl>
                                        <p:attrNameLst>
                                          <p:attrName>ppt_w</p:attrName>
                                        </p:attrNameLst>
                                      </p:cBhvr>
                                      <p:tavLst>
                                        <p:tav tm="0">
                                          <p:val>
                                            <p:fltVal val="0"/>
                                          </p:val>
                                        </p:tav>
                                        <p:tav tm="100000">
                                          <p:val>
                                            <p:strVal val="#ppt_w"/>
                                          </p:val>
                                        </p:tav>
                                      </p:tavLst>
                                    </p:anim>
                                    <p:anim calcmode="lin" valueType="num">
                                      <p:cBhvr>
                                        <p:cTn id="60" dur="500" fill="hold"/>
                                        <p:tgtEl>
                                          <p:spTgt spid="23"/>
                                        </p:tgtEl>
                                        <p:attrNameLst>
                                          <p:attrName>ppt_h</p:attrName>
                                        </p:attrNameLst>
                                      </p:cBhvr>
                                      <p:tavLst>
                                        <p:tav tm="0">
                                          <p:val>
                                            <p:fltVal val="0"/>
                                          </p:val>
                                        </p:tav>
                                        <p:tav tm="100000">
                                          <p:val>
                                            <p:strVal val="#ppt_h"/>
                                          </p:val>
                                        </p:tav>
                                      </p:tavLst>
                                    </p:anim>
                                    <p:animEffect transition="in" filter="fade">
                                      <p:cBhvr>
                                        <p:cTn id="61" dur="500"/>
                                        <p:tgtEl>
                                          <p:spTgt spid="23"/>
                                        </p:tgtEl>
                                      </p:cBhvr>
                                    </p:animEffect>
                                  </p:childTnLst>
                                </p:cTn>
                              </p:par>
                            </p:childTnLst>
                          </p:cTn>
                        </p:par>
                        <p:par>
                          <p:cTn id="62" fill="hold">
                            <p:stCondLst>
                              <p:cond delay="21000"/>
                            </p:stCondLst>
                            <p:childTnLst>
                              <p:par>
                                <p:cTn id="63" presetID="22" presetClass="entr" presetSubtype="2" fill="hold" grpId="0" nodeType="afterEffect">
                                  <p:stCondLst>
                                    <p:cond delay="1500"/>
                                  </p:stCondLst>
                                  <p:childTnLst>
                                    <p:set>
                                      <p:cBhvr>
                                        <p:cTn id="64" dur="1" fill="hold">
                                          <p:stCondLst>
                                            <p:cond delay="0"/>
                                          </p:stCondLst>
                                        </p:cTn>
                                        <p:tgtEl>
                                          <p:spTgt spid="5"/>
                                        </p:tgtEl>
                                        <p:attrNameLst>
                                          <p:attrName>style.visibility</p:attrName>
                                        </p:attrNameLst>
                                      </p:cBhvr>
                                      <p:to>
                                        <p:strVal val="visible"/>
                                      </p:to>
                                    </p:set>
                                    <p:animEffect transition="in" filter="wipe(right)">
                                      <p:cBhvr>
                                        <p:cTn id="65" dur="500"/>
                                        <p:tgtEl>
                                          <p:spTgt spid="5"/>
                                        </p:tgtEl>
                                      </p:cBhvr>
                                    </p:animEffect>
                                  </p:childTnLst>
                                </p:cTn>
                              </p:par>
                            </p:childTnLst>
                          </p:cTn>
                        </p:par>
                        <p:par>
                          <p:cTn id="66" fill="hold">
                            <p:stCondLst>
                              <p:cond delay="23000"/>
                            </p:stCondLst>
                            <p:childTnLst>
                              <p:par>
                                <p:cTn id="67" presetID="31" presetClass="entr" presetSubtype="0" fill="hold" grpId="0" nodeType="afterEffect">
                                  <p:stCondLst>
                                    <p:cond delay="2000"/>
                                  </p:stCondLst>
                                  <p:childTnLst>
                                    <p:set>
                                      <p:cBhvr>
                                        <p:cTn id="68" dur="1" fill="hold">
                                          <p:stCondLst>
                                            <p:cond delay="0"/>
                                          </p:stCondLst>
                                        </p:cTn>
                                        <p:tgtEl>
                                          <p:spTgt spid="30"/>
                                        </p:tgtEl>
                                        <p:attrNameLst>
                                          <p:attrName>style.visibility</p:attrName>
                                        </p:attrNameLst>
                                      </p:cBhvr>
                                      <p:to>
                                        <p:strVal val="visible"/>
                                      </p:to>
                                    </p:set>
                                    <p:anim calcmode="lin" valueType="num">
                                      <p:cBhvr>
                                        <p:cTn id="69" dur="1000" fill="hold"/>
                                        <p:tgtEl>
                                          <p:spTgt spid="30"/>
                                        </p:tgtEl>
                                        <p:attrNameLst>
                                          <p:attrName>ppt_w</p:attrName>
                                        </p:attrNameLst>
                                      </p:cBhvr>
                                      <p:tavLst>
                                        <p:tav tm="0">
                                          <p:val>
                                            <p:fltVal val="0"/>
                                          </p:val>
                                        </p:tav>
                                        <p:tav tm="100000">
                                          <p:val>
                                            <p:strVal val="#ppt_w"/>
                                          </p:val>
                                        </p:tav>
                                      </p:tavLst>
                                    </p:anim>
                                    <p:anim calcmode="lin" valueType="num">
                                      <p:cBhvr>
                                        <p:cTn id="70" dur="1000" fill="hold"/>
                                        <p:tgtEl>
                                          <p:spTgt spid="30"/>
                                        </p:tgtEl>
                                        <p:attrNameLst>
                                          <p:attrName>ppt_h</p:attrName>
                                        </p:attrNameLst>
                                      </p:cBhvr>
                                      <p:tavLst>
                                        <p:tav tm="0">
                                          <p:val>
                                            <p:fltVal val="0"/>
                                          </p:val>
                                        </p:tav>
                                        <p:tav tm="100000">
                                          <p:val>
                                            <p:strVal val="#ppt_h"/>
                                          </p:val>
                                        </p:tav>
                                      </p:tavLst>
                                    </p:anim>
                                    <p:anim calcmode="lin" valueType="num">
                                      <p:cBhvr>
                                        <p:cTn id="71" dur="1000" fill="hold"/>
                                        <p:tgtEl>
                                          <p:spTgt spid="30"/>
                                        </p:tgtEl>
                                        <p:attrNameLst>
                                          <p:attrName>style.rotation</p:attrName>
                                        </p:attrNameLst>
                                      </p:cBhvr>
                                      <p:tavLst>
                                        <p:tav tm="0">
                                          <p:val>
                                            <p:fltVal val="90"/>
                                          </p:val>
                                        </p:tav>
                                        <p:tav tm="100000">
                                          <p:val>
                                            <p:fltVal val="0"/>
                                          </p:val>
                                        </p:tav>
                                      </p:tavLst>
                                    </p:anim>
                                    <p:animEffect transition="in" filter="fade">
                                      <p:cBhvr>
                                        <p:cTn id="72" dur="1000"/>
                                        <p:tgtEl>
                                          <p:spTgt spid="30"/>
                                        </p:tgtEl>
                                      </p:cBhvr>
                                    </p:animEffect>
                                  </p:childTnLst>
                                </p:cTn>
                              </p:par>
                            </p:childTnLst>
                          </p:cTn>
                        </p:par>
                        <p:par>
                          <p:cTn id="73" fill="hold">
                            <p:stCondLst>
                              <p:cond delay="26000"/>
                            </p:stCondLst>
                            <p:childTnLst>
                              <p:par>
                                <p:cTn id="74" presetID="53" presetClass="entr" presetSubtype="16" fill="hold" grpId="0" nodeType="afterEffect">
                                  <p:stCondLst>
                                    <p:cond delay="1000"/>
                                  </p:stCondLst>
                                  <p:childTnLst>
                                    <p:set>
                                      <p:cBhvr>
                                        <p:cTn id="75" dur="1" fill="hold">
                                          <p:stCondLst>
                                            <p:cond delay="0"/>
                                          </p:stCondLst>
                                        </p:cTn>
                                        <p:tgtEl>
                                          <p:spTgt spid="25"/>
                                        </p:tgtEl>
                                        <p:attrNameLst>
                                          <p:attrName>style.visibility</p:attrName>
                                        </p:attrNameLst>
                                      </p:cBhvr>
                                      <p:to>
                                        <p:strVal val="visible"/>
                                      </p:to>
                                    </p:set>
                                    <p:anim calcmode="lin" valueType="num">
                                      <p:cBhvr>
                                        <p:cTn id="76" dur="500" fill="hold"/>
                                        <p:tgtEl>
                                          <p:spTgt spid="25"/>
                                        </p:tgtEl>
                                        <p:attrNameLst>
                                          <p:attrName>ppt_w</p:attrName>
                                        </p:attrNameLst>
                                      </p:cBhvr>
                                      <p:tavLst>
                                        <p:tav tm="0">
                                          <p:val>
                                            <p:fltVal val="0"/>
                                          </p:val>
                                        </p:tav>
                                        <p:tav tm="100000">
                                          <p:val>
                                            <p:strVal val="#ppt_w"/>
                                          </p:val>
                                        </p:tav>
                                      </p:tavLst>
                                    </p:anim>
                                    <p:anim calcmode="lin" valueType="num">
                                      <p:cBhvr>
                                        <p:cTn id="77" dur="500" fill="hold"/>
                                        <p:tgtEl>
                                          <p:spTgt spid="25"/>
                                        </p:tgtEl>
                                        <p:attrNameLst>
                                          <p:attrName>ppt_h</p:attrName>
                                        </p:attrNameLst>
                                      </p:cBhvr>
                                      <p:tavLst>
                                        <p:tav tm="0">
                                          <p:val>
                                            <p:fltVal val="0"/>
                                          </p:val>
                                        </p:tav>
                                        <p:tav tm="100000">
                                          <p:val>
                                            <p:strVal val="#ppt_h"/>
                                          </p:val>
                                        </p:tav>
                                      </p:tavLst>
                                    </p:anim>
                                    <p:animEffect transition="in" filter="fade">
                                      <p:cBhvr>
                                        <p:cTn id="78" dur="500"/>
                                        <p:tgtEl>
                                          <p:spTgt spid="25"/>
                                        </p:tgtEl>
                                      </p:cBhvr>
                                    </p:animEffect>
                                  </p:childTnLst>
                                </p:cTn>
                              </p:par>
                            </p:childTnLst>
                          </p:cTn>
                        </p:par>
                        <p:par>
                          <p:cTn id="79" fill="hold">
                            <p:stCondLst>
                              <p:cond delay="27500"/>
                            </p:stCondLst>
                            <p:childTnLst>
                              <p:par>
                                <p:cTn id="80" presetID="22" presetClass="entr" presetSubtype="2" fill="hold" grpId="0" nodeType="afterEffect">
                                  <p:stCondLst>
                                    <p:cond delay="1000"/>
                                  </p:stCondLst>
                                  <p:childTnLst>
                                    <p:set>
                                      <p:cBhvr>
                                        <p:cTn id="81" dur="1" fill="hold">
                                          <p:stCondLst>
                                            <p:cond delay="0"/>
                                          </p:stCondLst>
                                        </p:cTn>
                                        <p:tgtEl>
                                          <p:spTgt spid="27"/>
                                        </p:tgtEl>
                                        <p:attrNameLst>
                                          <p:attrName>style.visibility</p:attrName>
                                        </p:attrNameLst>
                                      </p:cBhvr>
                                      <p:to>
                                        <p:strVal val="visible"/>
                                      </p:to>
                                    </p:set>
                                    <p:animEffect transition="in" filter="wipe(right)">
                                      <p:cBhvr>
                                        <p:cTn id="82" dur="500"/>
                                        <p:tgtEl>
                                          <p:spTgt spid="27"/>
                                        </p:tgtEl>
                                      </p:cBhvr>
                                    </p:animEffect>
                                  </p:childTnLst>
                                </p:cTn>
                              </p:par>
                            </p:childTnLst>
                          </p:cTn>
                        </p:par>
                        <p:par>
                          <p:cTn id="83" fill="hold">
                            <p:stCondLst>
                              <p:cond delay="29000"/>
                            </p:stCondLst>
                            <p:childTnLst>
                              <p:par>
                                <p:cTn id="84" presetID="31" presetClass="entr" presetSubtype="0" fill="hold" grpId="0" nodeType="afterEffect">
                                  <p:stCondLst>
                                    <p:cond delay="1500"/>
                                  </p:stCondLst>
                                  <p:childTnLst>
                                    <p:set>
                                      <p:cBhvr>
                                        <p:cTn id="85" dur="1" fill="hold">
                                          <p:stCondLst>
                                            <p:cond delay="0"/>
                                          </p:stCondLst>
                                        </p:cTn>
                                        <p:tgtEl>
                                          <p:spTgt spid="31"/>
                                        </p:tgtEl>
                                        <p:attrNameLst>
                                          <p:attrName>style.visibility</p:attrName>
                                        </p:attrNameLst>
                                      </p:cBhvr>
                                      <p:to>
                                        <p:strVal val="visible"/>
                                      </p:to>
                                    </p:set>
                                    <p:anim calcmode="lin" valueType="num">
                                      <p:cBhvr>
                                        <p:cTn id="86" dur="1000" fill="hold"/>
                                        <p:tgtEl>
                                          <p:spTgt spid="31"/>
                                        </p:tgtEl>
                                        <p:attrNameLst>
                                          <p:attrName>ppt_w</p:attrName>
                                        </p:attrNameLst>
                                      </p:cBhvr>
                                      <p:tavLst>
                                        <p:tav tm="0">
                                          <p:val>
                                            <p:fltVal val="0"/>
                                          </p:val>
                                        </p:tav>
                                        <p:tav tm="100000">
                                          <p:val>
                                            <p:strVal val="#ppt_w"/>
                                          </p:val>
                                        </p:tav>
                                      </p:tavLst>
                                    </p:anim>
                                    <p:anim calcmode="lin" valueType="num">
                                      <p:cBhvr>
                                        <p:cTn id="87" dur="1000" fill="hold"/>
                                        <p:tgtEl>
                                          <p:spTgt spid="31"/>
                                        </p:tgtEl>
                                        <p:attrNameLst>
                                          <p:attrName>ppt_h</p:attrName>
                                        </p:attrNameLst>
                                      </p:cBhvr>
                                      <p:tavLst>
                                        <p:tav tm="0">
                                          <p:val>
                                            <p:fltVal val="0"/>
                                          </p:val>
                                        </p:tav>
                                        <p:tav tm="100000">
                                          <p:val>
                                            <p:strVal val="#ppt_h"/>
                                          </p:val>
                                        </p:tav>
                                      </p:tavLst>
                                    </p:anim>
                                    <p:anim calcmode="lin" valueType="num">
                                      <p:cBhvr>
                                        <p:cTn id="88" dur="1000" fill="hold"/>
                                        <p:tgtEl>
                                          <p:spTgt spid="31"/>
                                        </p:tgtEl>
                                        <p:attrNameLst>
                                          <p:attrName>style.rotation</p:attrName>
                                        </p:attrNameLst>
                                      </p:cBhvr>
                                      <p:tavLst>
                                        <p:tav tm="0">
                                          <p:val>
                                            <p:fltVal val="90"/>
                                          </p:val>
                                        </p:tav>
                                        <p:tav tm="100000">
                                          <p:val>
                                            <p:fltVal val="0"/>
                                          </p:val>
                                        </p:tav>
                                      </p:tavLst>
                                    </p:anim>
                                    <p:animEffect transition="in" filter="fade">
                                      <p:cBhvr>
                                        <p:cTn id="89" dur="1000"/>
                                        <p:tgtEl>
                                          <p:spTgt spid="31"/>
                                        </p:tgtEl>
                                      </p:cBhvr>
                                    </p:animEffect>
                                  </p:childTnLst>
                                </p:cTn>
                              </p:par>
                            </p:childTnLst>
                          </p:cTn>
                        </p:par>
                        <p:par>
                          <p:cTn id="90" fill="hold">
                            <p:stCondLst>
                              <p:cond delay="31500"/>
                            </p:stCondLst>
                            <p:childTnLst>
                              <p:par>
                                <p:cTn id="91" presetID="53" presetClass="entr" presetSubtype="16" fill="hold" grpId="0" nodeType="afterEffect">
                                  <p:stCondLst>
                                    <p:cond delay="1000"/>
                                  </p:stCondLst>
                                  <p:childTnLst>
                                    <p:set>
                                      <p:cBhvr>
                                        <p:cTn id="92" dur="1" fill="hold">
                                          <p:stCondLst>
                                            <p:cond delay="0"/>
                                          </p:stCondLst>
                                        </p:cTn>
                                        <p:tgtEl>
                                          <p:spTgt spid="3"/>
                                        </p:tgtEl>
                                        <p:attrNameLst>
                                          <p:attrName>style.visibility</p:attrName>
                                        </p:attrNameLst>
                                      </p:cBhvr>
                                      <p:to>
                                        <p:strVal val="visible"/>
                                      </p:to>
                                    </p:set>
                                    <p:anim calcmode="lin" valueType="num">
                                      <p:cBhvr>
                                        <p:cTn id="93" dur="500" fill="hold"/>
                                        <p:tgtEl>
                                          <p:spTgt spid="3"/>
                                        </p:tgtEl>
                                        <p:attrNameLst>
                                          <p:attrName>ppt_w</p:attrName>
                                        </p:attrNameLst>
                                      </p:cBhvr>
                                      <p:tavLst>
                                        <p:tav tm="0">
                                          <p:val>
                                            <p:fltVal val="0"/>
                                          </p:val>
                                        </p:tav>
                                        <p:tav tm="100000">
                                          <p:val>
                                            <p:strVal val="#ppt_w"/>
                                          </p:val>
                                        </p:tav>
                                      </p:tavLst>
                                    </p:anim>
                                    <p:anim calcmode="lin" valueType="num">
                                      <p:cBhvr>
                                        <p:cTn id="94" dur="500" fill="hold"/>
                                        <p:tgtEl>
                                          <p:spTgt spid="3"/>
                                        </p:tgtEl>
                                        <p:attrNameLst>
                                          <p:attrName>ppt_h</p:attrName>
                                        </p:attrNameLst>
                                      </p:cBhvr>
                                      <p:tavLst>
                                        <p:tav tm="0">
                                          <p:val>
                                            <p:fltVal val="0"/>
                                          </p:val>
                                        </p:tav>
                                        <p:tav tm="100000">
                                          <p:val>
                                            <p:strVal val="#ppt_h"/>
                                          </p:val>
                                        </p:tav>
                                      </p:tavLst>
                                    </p:anim>
                                    <p:animEffect transition="in" filter="fade">
                                      <p:cBhvr>
                                        <p:cTn id="95" dur="500"/>
                                        <p:tgtEl>
                                          <p:spTgt spid="3"/>
                                        </p:tgtEl>
                                      </p:cBhvr>
                                    </p:animEffect>
                                  </p:childTnLst>
                                </p:cTn>
                              </p:par>
                            </p:childTnLst>
                          </p:cTn>
                        </p:par>
                        <p:par>
                          <p:cTn id="96" fill="hold">
                            <p:stCondLst>
                              <p:cond delay="33000"/>
                            </p:stCondLst>
                            <p:childTnLst>
                              <p:par>
                                <p:cTn id="97" presetID="22" presetClass="entr" presetSubtype="2" fill="hold" grpId="0" nodeType="afterEffect">
                                  <p:stCondLst>
                                    <p:cond delay="1250"/>
                                  </p:stCondLst>
                                  <p:childTnLst>
                                    <p:set>
                                      <p:cBhvr>
                                        <p:cTn id="98" dur="1" fill="hold">
                                          <p:stCondLst>
                                            <p:cond delay="0"/>
                                          </p:stCondLst>
                                        </p:cTn>
                                        <p:tgtEl>
                                          <p:spTgt spid="33"/>
                                        </p:tgtEl>
                                        <p:attrNameLst>
                                          <p:attrName>style.visibility</p:attrName>
                                        </p:attrNameLst>
                                      </p:cBhvr>
                                      <p:to>
                                        <p:strVal val="visible"/>
                                      </p:to>
                                    </p:set>
                                    <p:animEffect transition="in" filter="wipe(right)">
                                      <p:cBhvr>
                                        <p:cTn id="99" dur="500"/>
                                        <p:tgtEl>
                                          <p:spTgt spid="33"/>
                                        </p:tgtEl>
                                      </p:cBhvr>
                                    </p:animEffect>
                                  </p:childTnLst>
                                </p:cTn>
                              </p:par>
                            </p:childTnLst>
                          </p:cTn>
                        </p:par>
                      </p:childTnLst>
                    </p:cTn>
                  </p:par>
                  <p:par>
                    <p:cTn id="100" fill="hold">
                      <p:stCondLst>
                        <p:cond delay="indefinite"/>
                      </p:stCondLst>
                      <p:childTnLst>
                        <p:par>
                          <p:cTn id="101" fill="hold">
                            <p:stCondLst>
                              <p:cond delay="0"/>
                            </p:stCondLst>
                            <p:childTnLst>
                              <p:par>
                                <p:cTn id="102" presetID="53" presetClass="entr" presetSubtype="16" fill="hold" grpId="0" nodeType="clickEffect">
                                  <p:stCondLst>
                                    <p:cond delay="0"/>
                                  </p:stCondLst>
                                  <p:childTnLst>
                                    <p:set>
                                      <p:cBhvr>
                                        <p:cTn id="103" dur="1" fill="hold">
                                          <p:stCondLst>
                                            <p:cond delay="0"/>
                                          </p:stCondLst>
                                        </p:cTn>
                                        <p:tgtEl>
                                          <p:spTgt spid="37"/>
                                        </p:tgtEl>
                                        <p:attrNameLst>
                                          <p:attrName>style.visibility</p:attrName>
                                        </p:attrNameLst>
                                      </p:cBhvr>
                                      <p:to>
                                        <p:strVal val="visible"/>
                                      </p:to>
                                    </p:set>
                                    <p:anim calcmode="lin" valueType="num">
                                      <p:cBhvr>
                                        <p:cTn id="104" dur="500" fill="hold"/>
                                        <p:tgtEl>
                                          <p:spTgt spid="37"/>
                                        </p:tgtEl>
                                        <p:attrNameLst>
                                          <p:attrName>ppt_w</p:attrName>
                                        </p:attrNameLst>
                                      </p:cBhvr>
                                      <p:tavLst>
                                        <p:tav tm="0">
                                          <p:val>
                                            <p:fltVal val="0"/>
                                          </p:val>
                                        </p:tav>
                                        <p:tav tm="100000">
                                          <p:val>
                                            <p:strVal val="#ppt_w"/>
                                          </p:val>
                                        </p:tav>
                                      </p:tavLst>
                                    </p:anim>
                                    <p:anim calcmode="lin" valueType="num">
                                      <p:cBhvr>
                                        <p:cTn id="105" dur="500" fill="hold"/>
                                        <p:tgtEl>
                                          <p:spTgt spid="37"/>
                                        </p:tgtEl>
                                        <p:attrNameLst>
                                          <p:attrName>ppt_h</p:attrName>
                                        </p:attrNameLst>
                                      </p:cBhvr>
                                      <p:tavLst>
                                        <p:tav tm="0">
                                          <p:val>
                                            <p:fltVal val="0"/>
                                          </p:val>
                                        </p:tav>
                                        <p:tav tm="100000">
                                          <p:val>
                                            <p:strVal val="#ppt_h"/>
                                          </p:val>
                                        </p:tav>
                                      </p:tavLst>
                                    </p:anim>
                                    <p:animEffect transition="in" filter="fade">
                                      <p:cBhvr>
                                        <p:cTn id="106" dur="500"/>
                                        <p:tgtEl>
                                          <p:spTgt spid="37"/>
                                        </p:tgtEl>
                                      </p:cBhvr>
                                    </p:animEffect>
                                  </p:childTnLst>
                                </p:cTn>
                              </p:par>
                            </p:childTnLst>
                          </p:cTn>
                        </p:par>
                        <p:par>
                          <p:cTn id="107" fill="hold">
                            <p:stCondLst>
                              <p:cond delay="500"/>
                            </p:stCondLst>
                            <p:childTnLst>
                              <p:par>
                                <p:cTn id="108" presetID="22" presetClass="entr" presetSubtype="2" fill="hold" grpId="0" nodeType="afterEffect">
                                  <p:stCondLst>
                                    <p:cond delay="2250"/>
                                  </p:stCondLst>
                                  <p:childTnLst>
                                    <p:set>
                                      <p:cBhvr>
                                        <p:cTn id="109" dur="1" fill="hold">
                                          <p:stCondLst>
                                            <p:cond delay="0"/>
                                          </p:stCondLst>
                                        </p:cTn>
                                        <p:tgtEl>
                                          <p:spTgt spid="41"/>
                                        </p:tgtEl>
                                        <p:attrNameLst>
                                          <p:attrName>style.visibility</p:attrName>
                                        </p:attrNameLst>
                                      </p:cBhvr>
                                      <p:to>
                                        <p:strVal val="visible"/>
                                      </p:to>
                                    </p:set>
                                    <p:animEffect transition="in" filter="wipe(right)">
                                      <p:cBhvr>
                                        <p:cTn id="110" dur="500"/>
                                        <p:tgtEl>
                                          <p:spTgt spid="41"/>
                                        </p:tgtEl>
                                      </p:cBhvr>
                                    </p:animEffect>
                                  </p:childTnLst>
                                </p:cTn>
                              </p:par>
                            </p:childTnLst>
                          </p:cTn>
                        </p:par>
                        <p:par>
                          <p:cTn id="111" fill="hold">
                            <p:stCondLst>
                              <p:cond delay="3250"/>
                            </p:stCondLst>
                            <p:childTnLst>
                              <p:par>
                                <p:cTn id="112" presetID="53" presetClass="entr" presetSubtype="16" fill="hold" grpId="0" nodeType="afterEffect">
                                  <p:stCondLst>
                                    <p:cond delay="2500"/>
                                  </p:stCondLst>
                                  <p:childTnLst>
                                    <p:set>
                                      <p:cBhvr>
                                        <p:cTn id="113" dur="1" fill="hold">
                                          <p:stCondLst>
                                            <p:cond delay="0"/>
                                          </p:stCondLst>
                                        </p:cTn>
                                        <p:tgtEl>
                                          <p:spTgt spid="39"/>
                                        </p:tgtEl>
                                        <p:attrNameLst>
                                          <p:attrName>style.visibility</p:attrName>
                                        </p:attrNameLst>
                                      </p:cBhvr>
                                      <p:to>
                                        <p:strVal val="visible"/>
                                      </p:to>
                                    </p:set>
                                    <p:anim calcmode="lin" valueType="num">
                                      <p:cBhvr>
                                        <p:cTn id="114" dur="500" fill="hold"/>
                                        <p:tgtEl>
                                          <p:spTgt spid="39"/>
                                        </p:tgtEl>
                                        <p:attrNameLst>
                                          <p:attrName>ppt_w</p:attrName>
                                        </p:attrNameLst>
                                      </p:cBhvr>
                                      <p:tavLst>
                                        <p:tav tm="0">
                                          <p:val>
                                            <p:fltVal val="0"/>
                                          </p:val>
                                        </p:tav>
                                        <p:tav tm="100000">
                                          <p:val>
                                            <p:strVal val="#ppt_w"/>
                                          </p:val>
                                        </p:tav>
                                      </p:tavLst>
                                    </p:anim>
                                    <p:anim calcmode="lin" valueType="num">
                                      <p:cBhvr>
                                        <p:cTn id="115" dur="500" fill="hold"/>
                                        <p:tgtEl>
                                          <p:spTgt spid="39"/>
                                        </p:tgtEl>
                                        <p:attrNameLst>
                                          <p:attrName>ppt_h</p:attrName>
                                        </p:attrNameLst>
                                      </p:cBhvr>
                                      <p:tavLst>
                                        <p:tav tm="0">
                                          <p:val>
                                            <p:fltVal val="0"/>
                                          </p:val>
                                        </p:tav>
                                        <p:tav tm="100000">
                                          <p:val>
                                            <p:strVal val="#ppt_h"/>
                                          </p:val>
                                        </p:tav>
                                      </p:tavLst>
                                    </p:anim>
                                    <p:animEffect transition="in" filter="fade">
                                      <p:cBhvr>
                                        <p:cTn id="116" dur="500"/>
                                        <p:tgtEl>
                                          <p:spTgt spid="39"/>
                                        </p:tgtEl>
                                      </p:cBhvr>
                                    </p:animEffect>
                                  </p:childTnLst>
                                </p:cTn>
                              </p:par>
                            </p:childTnLst>
                          </p:cTn>
                        </p:par>
                        <p:par>
                          <p:cTn id="117" fill="hold">
                            <p:stCondLst>
                              <p:cond delay="6250"/>
                            </p:stCondLst>
                            <p:childTnLst>
                              <p:par>
                                <p:cTn id="118" presetID="31" presetClass="entr" presetSubtype="0" fill="hold" grpId="0" nodeType="afterEffect">
                                  <p:stCondLst>
                                    <p:cond delay="3000"/>
                                  </p:stCondLst>
                                  <p:childTnLst>
                                    <p:set>
                                      <p:cBhvr>
                                        <p:cTn id="119" dur="1" fill="hold">
                                          <p:stCondLst>
                                            <p:cond delay="0"/>
                                          </p:stCondLst>
                                        </p:cTn>
                                        <p:tgtEl>
                                          <p:spTgt spid="35"/>
                                        </p:tgtEl>
                                        <p:attrNameLst>
                                          <p:attrName>style.visibility</p:attrName>
                                        </p:attrNameLst>
                                      </p:cBhvr>
                                      <p:to>
                                        <p:strVal val="visible"/>
                                      </p:to>
                                    </p:set>
                                    <p:anim calcmode="lin" valueType="num">
                                      <p:cBhvr>
                                        <p:cTn id="120" dur="1000" fill="hold"/>
                                        <p:tgtEl>
                                          <p:spTgt spid="35"/>
                                        </p:tgtEl>
                                        <p:attrNameLst>
                                          <p:attrName>ppt_w</p:attrName>
                                        </p:attrNameLst>
                                      </p:cBhvr>
                                      <p:tavLst>
                                        <p:tav tm="0">
                                          <p:val>
                                            <p:fltVal val="0"/>
                                          </p:val>
                                        </p:tav>
                                        <p:tav tm="100000">
                                          <p:val>
                                            <p:strVal val="#ppt_w"/>
                                          </p:val>
                                        </p:tav>
                                      </p:tavLst>
                                    </p:anim>
                                    <p:anim calcmode="lin" valueType="num">
                                      <p:cBhvr>
                                        <p:cTn id="121" dur="1000" fill="hold"/>
                                        <p:tgtEl>
                                          <p:spTgt spid="35"/>
                                        </p:tgtEl>
                                        <p:attrNameLst>
                                          <p:attrName>ppt_h</p:attrName>
                                        </p:attrNameLst>
                                      </p:cBhvr>
                                      <p:tavLst>
                                        <p:tav tm="0">
                                          <p:val>
                                            <p:fltVal val="0"/>
                                          </p:val>
                                        </p:tav>
                                        <p:tav tm="100000">
                                          <p:val>
                                            <p:strVal val="#ppt_h"/>
                                          </p:val>
                                        </p:tav>
                                      </p:tavLst>
                                    </p:anim>
                                    <p:anim calcmode="lin" valueType="num">
                                      <p:cBhvr>
                                        <p:cTn id="122" dur="1000" fill="hold"/>
                                        <p:tgtEl>
                                          <p:spTgt spid="35"/>
                                        </p:tgtEl>
                                        <p:attrNameLst>
                                          <p:attrName>style.rotation</p:attrName>
                                        </p:attrNameLst>
                                      </p:cBhvr>
                                      <p:tavLst>
                                        <p:tav tm="0">
                                          <p:val>
                                            <p:fltVal val="90"/>
                                          </p:val>
                                        </p:tav>
                                        <p:tav tm="100000">
                                          <p:val>
                                            <p:fltVal val="0"/>
                                          </p:val>
                                        </p:tav>
                                      </p:tavLst>
                                    </p:anim>
                                    <p:animEffect transition="in" filter="fade">
                                      <p:cBhvr>
                                        <p:cTn id="123"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7" grpId="0"/>
      <p:bldP spid="10" grpId="0" animBg="1"/>
      <p:bldP spid="12" grpId="0"/>
      <p:bldP spid="14" grpId="0" animBg="1"/>
      <p:bldP spid="16" grpId="0"/>
      <p:bldP spid="18" grpId="0" animBg="1"/>
      <p:bldP spid="20" grpId="0"/>
      <p:bldP spid="21" grpId="0" animBg="1"/>
      <p:bldP spid="23" grpId="0" animBg="1"/>
      <p:bldP spid="25" grpId="0" animBg="1"/>
      <p:bldP spid="27" grpId="0"/>
      <p:bldP spid="28" grpId="0"/>
      <p:bldP spid="29" grpId="0"/>
      <p:bldP spid="30" grpId="0"/>
      <p:bldP spid="31" grpId="0"/>
      <p:bldP spid="33" grpId="0"/>
      <p:bldP spid="35" grpId="0" animBg="1"/>
      <p:bldP spid="37" grpId="0" animBg="1"/>
      <p:bldP spid="39" grpId="0" animBg="1"/>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1E56F4FC-D2DD-4B55-B536-9D28FB358DD6}"/>
              </a:ext>
            </a:extLst>
          </p:cNvPr>
          <p:cNvSpPr txBox="1"/>
          <p:nvPr/>
        </p:nvSpPr>
        <p:spPr>
          <a:xfrm>
            <a:off x="7142480" y="5769676"/>
            <a:ext cx="4975388"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כִּי הָא </a:t>
            </a:r>
            <a:r>
              <a:rPr lang="he-IL" b="0" i="0" dirty="0" err="1">
                <a:solidFill>
                  <a:srgbClr val="000000"/>
                </a:solidFill>
                <a:effectLst/>
                <a:latin typeface="Arial" panose="020B0604020202020204" pitchFamily="34" charset="0"/>
              </a:rPr>
              <a:t>דְּרַבָּה</a:t>
            </a:r>
            <a:r>
              <a:rPr lang="he-IL" b="0" i="0" dirty="0">
                <a:solidFill>
                  <a:srgbClr val="000000"/>
                </a:solidFill>
                <a:effectLst/>
                <a:latin typeface="Arial" panose="020B0604020202020204" pitchFamily="34" charset="0"/>
              </a:rPr>
              <a:t> בַּר רַב </a:t>
            </a:r>
            <a:r>
              <a:rPr lang="he-IL" b="0" i="0" dirty="0" err="1">
                <a:solidFill>
                  <a:srgbClr val="000000"/>
                </a:solidFill>
                <a:effectLst/>
                <a:latin typeface="Arial" panose="020B0604020202020204" pitchFamily="34" charset="0"/>
              </a:rPr>
              <a:t>הוּנָא</a:t>
            </a:r>
            <a:r>
              <a:rPr lang="he-IL" b="0" i="0" dirty="0">
                <a:solidFill>
                  <a:srgbClr val="000000"/>
                </a:solidFill>
                <a:effectLst/>
                <a:latin typeface="Arial" panose="020B0604020202020204" pitchFamily="34" charset="0"/>
              </a:rPr>
              <a:t> מְחַתֵּיךְ לֵיהּ </a:t>
            </a:r>
            <a:r>
              <a:rPr lang="he-IL" b="0" i="0" dirty="0" err="1">
                <a:solidFill>
                  <a:srgbClr val="000000"/>
                </a:solidFill>
                <a:effectLst/>
                <a:latin typeface="Arial" panose="020B0604020202020204" pitchFamily="34" charset="0"/>
              </a:rPr>
              <a:t>אַתְּלָתא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קַרְנָתָא</a:t>
            </a:r>
            <a:endParaRPr lang="he-IL" b="0" i="0" dirty="0">
              <a:solidFill>
                <a:srgbClr val="000000"/>
              </a:solidFill>
              <a:effectLst/>
              <a:latin typeface="Arial" panose="020B0604020202020204" pitchFamily="34" charset="0"/>
            </a:endParaRP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דַּיְקָא</a:t>
            </a:r>
            <a:r>
              <a:rPr lang="he-IL" b="0" i="0" dirty="0">
                <a:solidFill>
                  <a:srgbClr val="000000"/>
                </a:solidFill>
                <a:effectLst/>
                <a:latin typeface="Arial" panose="020B0604020202020204" pitchFamily="34" charset="0"/>
              </a:rPr>
              <a:t> נָמֵי </a:t>
            </a:r>
            <a:r>
              <a:rPr lang="he-IL" b="0" i="0" dirty="0" err="1">
                <a:solidFill>
                  <a:srgbClr val="000000"/>
                </a:solidFill>
                <a:effectLst/>
                <a:latin typeface="Arial" panose="020B0604020202020204" pitchFamily="34" charset="0"/>
              </a:rPr>
              <a:t>דְּקָתָנֵי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דּוּמְיָא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דְּדָג</a:t>
            </a:r>
            <a:r>
              <a:rPr lang="he-IL" b="0" i="0" dirty="0">
                <a:solidFill>
                  <a:srgbClr val="000000"/>
                </a:solidFill>
                <a:effectLst/>
                <a:latin typeface="Arial" panose="020B0604020202020204" pitchFamily="34" charset="0"/>
              </a:rPr>
              <a:t> נָשׁוּךְ שְׁמַע מִינַּהּ</a:t>
            </a:r>
            <a:endParaRPr lang="he-IL" dirty="0"/>
          </a:p>
        </p:txBody>
      </p:sp>
      <p:sp>
        <p:nvSpPr>
          <p:cNvPr id="4" name="תיבת טקסט 3">
            <a:extLst>
              <a:ext uri="{FF2B5EF4-FFF2-40B4-BE49-F238E27FC236}">
                <a16:creationId xmlns:a16="http://schemas.microsoft.com/office/drawing/2014/main" id="{5BD45FD6-190D-4464-AF92-A38F311D5491}"/>
              </a:ext>
            </a:extLst>
          </p:cNvPr>
          <p:cNvSpPr txBox="1"/>
          <p:nvPr/>
        </p:nvSpPr>
        <p:spPr>
          <a:xfrm>
            <a:off x="10652288" y="58216"/>
            <a:ext cx="1303021" cy="369332"/>
          </a:xfrm>
          <a:prstGeom prst="rect">
            <a:avLst/>
          </a:prstGeom>
          <a:noFill/>
        </p:spPr>
        <p:txBody>
          <a:bodyPr wrap="square" rtlCol="1">
            <a:spAutoFit/>
          </a:bodyPr>
          <a:lstStyle/>
          <a:p>
            <a:r>
              <a:rPr lang="he-IL" dirty="0"/>
              <a:t>דף כ"ג, ב'</a:t>
            </a:r>
          </a:p>
        </p:txBody>
      </p:sp>
      <p:sp>
        <p:nvSpPr>
          <p:cNvPr id="6" name="תיבת טקסט 5">
            <a:extLst>
              <a:ext uri="{FF2B5EF4-FFF2-40B4-BE49-F238E27FC236}">
                <a16:creationId xmlns:a16="http://schemas.microsoft.com/office/drawing/2014/main" id="{725071B6-D152-4D7D-9068-ADB277A6F09B}"/>
              </a:ext>
            </a:extLst>
          </p:cNvPr>
          <p:cNvSpPr txBox="1"/>
          <p:nvPr/>
        </p:nvSpPr>
        <p:spPr>
          <a:xfrm>
            <a:off x="9657080" y="639078"/>
            <a:ext cx="222504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וַחֲתִיכוֹת שֶׁל בָּשָׂר וְכוּ' </a:t>
            </a:r>
            <a:endParaRPr lang="he-IL" dirty="0"/>
          </a:p>
        </p:txBody>
      </p:sp>
      <p:sp>
        <p:nvSpPr>
          <p:cNvPr id="7" name="תיבת טקסט 6">
            <a:extLst>
              <a:ext uri="{FF2B5EF4-FFF2-40B4-BE49-F238E27FC236}">
                <a16:creationId xmlns:a16="http://schemas.microsoft.com/office/drawing/2014/main" id="{2F1E3101-5E59-4EDD-97B6-B2F707313F1F}"/>
              </a:ext>
            </a:extLst>
          </p:cNvPr>
          <p:cNvSpPr txBox="1"/>
          <p:nvPr/>
        </p:nvSpPr>
        <p:spPr>
          <a:xfrm>
            <a:off x="9214700" y="205094"/>
            <a:ext cx="1437587" cy="369332"/>
          </a:xfrm>
          <a:prstGeom prst="rect">
            <a:avLst/>
          </a:prstGeom>
          <a:noFill/>
        </p:spPr>
        <p:txBody>
          <a:bodyPr wrap="square">
            <a:spAutoFit/>
          </a:bodyPr>
          <a:lstStyle/>
          <a:p>
            <a:r>
              <a:rPr lang="he-IL" dirty="0"/>
              <a:t>שנינו במשנה: </a:t>
            </a:r>
          </a:p>
        </p:txBody>
      </p:sp>
      <p:sp>
        <p:nvSpPr>
          <p:cNvPr id="9" name="תיבת טקסט 8">
            <a:extLst>
              <a:ext uri="{FF2B5EF4-FFF2-40B4-BE49-F238E27FC236}">
                <a16:creationId xmlns:a16="http://schemas.microsoft.com/office/drawing/2014/main" id="{34BB27CB-1E47-48CC-A9CF-5DBB9DEC95AC}"/>
              </a:ext>
            </a:extLst>
          </p:cNvPr>
          <p:cNvSpPr txBox="1"/>
          <p:nvPr/>
        </p:nvSpPr>
        <p:spPr>
          <a:xfrm>
            <a:off x="8219493" y="639078"/>
            <a:ext cx="1437587" cy="369332"/>
          </a:xfrm>
          <a:prstGeom prst="rect">
            <a:avLst/>
          </a:prstGeom>
          <a:noFill/>
        </p:spPr>
        <p:txBody>
          <a:bodyPr wrap="square">
            <a:spAutoFit/>
          </a:bodyPr>
          <a:lstStyle/>
          <a:p>
            <a:r>
              <a:rPr lang="he-IL" dirty="0"/>
              <a:t>הרי אלו שלו.</a:t>
            </a:r>
          </a:p>
        </p:txBody>
      </p:sp>
      <p:sp>
        <p:nvSpPr>
          <p:cNvPr id="11" name="תיבת טקסט 10">
            <a:extLst>
              <a:ext uri="{FF2B5EF4-FFF2-40B4-BE49-F238E27FC236}">
                <a16:creationId xmlns:a16="http://schemas.microsoft.com/office/drawing/2014/main" id="{5C04FB4F-62F8-4485-B5C9-891E9B983CDB}"/>
              </a:ext>
            </a:extLst>
          </p:cNvPr>
          <p:cNvSpPr txBox="1"/>
          <p:nvPr/>
        </p:nvSpPr>
        <p:spPr>
          <a:xfrm>
            <a:off x="9382760" y="1301512"/>
            <a:ext cx="2468880"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אַמַּאי</a:t>
            </a:r>
            <a:r>
              <a:rPr lang="he-IL" b="0" i="0" dirty="0">
                <a:solidFill>
                  <a:srgbClr val="000000"/>
                </a:solidFill>
                <a:effectLst/>
                <a:latin typeface="Arial" panose="020B0604020202020204" pitchFamily="34" charset="0"/>
              </a:rPr>
              <a:t> ? </a:t>
            </a:r>
            <a:r>
              <a:rPr lang="he-IL" b="0" i="0" dirty="0" err="1">
                <a:solidFill>
                  <a:srgbClr val="000000"/>
                </a:solidFill>
                <a:effectLst/>
                <a:latin typeface="Arial" panose="020B0604020202020204" pitchFamily="34" charset="0"/>
              </a:rPr>
              <a:t>לֶהֱוֵי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מַשְׁקְלָא</a:t>
            </a:r>
            <a:r>
              <a:rPr lang="he-IL" b="0" i="0" dirty="0">
                <a:solidFill>
                  <a:srgbClr val="000000"/>
                </a:solidFill>
                <a:effectLst/>
                <a:latin typeface="Arial" panose="020B0604020202020204" pitchFamily="34" charset="0"/>
              </a:rPr>
              <a:t> סִימָן </a:t>
            </a:r>
            <a:endParaRPr lang="he-IL" dirty="0"/>
          </a:p>
        </p:txBody>
      </p:sp>
      <p:sp>
        <p:nvSpPr>
          <p:cNvPr id="13" name="תיבת טקסט 12">
            <a:extLst>
              <a:ext uri="{FF2B5EF4-FFF2-40B4-BE49-F238E27FC236}">
                <a16:creationId xmlns:a16="http://schemas.microsoft.com/office/drawing/2014/main" id="{395FEB7D-0430-4183-8D9E-FB822E04813B}"/>
              </a:ext>
            </a:extLst>
          </p:cNvPr>
          <p:cNvSpPr txBox="1"/>
          <p:nvPr/>
        </p:nvSpPr>
        <p:spPr>
          <a:xfrm>
            <a:off x="3256280" y="1324844"/>
            <a:ext cx="6096000" cy="369332"/>
          </a:xfrm>
          <a:prstGeom prst="rect">
            <a:avLst/>
          </a:prstGeom>
          <a:noFill/>
        </p:spPr>
        <p:txBody>
          <a:bodyPr wrap="square">
            <a:spAutoFit/>
          </a:bodyPr>
          <a:lstStyle/>
          <a:p>
            <a:r>
              <a:rPr lang="he-IL" dirty="0"/>
              <a:t>מדוע הרי אלו שלו? שיהא משקל החתיכות סימן!</a:t>
            </a:r>
          </a:p>
        </p:txBody>
      </p:sp>
      <p:sp>
        <p:nvSpPr>
          <p:cNvPr id="15" name="תיבת טקסט 14">
            <a:extLst>
              <a:ext uri="{FF2B5EF4-FFF2-40B4-BE49-F238E27FC236}">
                <a16:creationId xmlns:a16="http://schemas.microsoft.com/office/drawing/2014/main" id="{A3FE97A8-B994-4DDE-BB06-4A2473150D57}"/>
              </a:ext>
            </a:extLst>
          </p:cNvPr>
          <p:cNvSpPr txBox="1"/>
          <p:nvPr/>
        </p:nvSpPr>
        <p:spPr>
          <a:xfrm>
            <a:off x="8938286" y="1825045"/>
            <a:ext cx="1564640"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בְּמַשְׁקְלָא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דְּשָׁוִין</a:t>
            </a:r>
            <a:r>
              <a:rPr lang="he-IL" b="0" i="0" dirty="0">
                <a:solidFill>
                  <a:srgbClr val="000000"/>
                </a:solidFill>
                <a:effectLst/>
                <a:latin typeface="Arial" panose="020B0604020202020204" pitchFamily="34" charset="0"/>
              </a:rPr>
              <a:t> </a:t>
            </a:r>
            <a:endParaRPr lang="he-IL" dirty="0"/>
          </a:p>
        </p:txBody>
      </p:sp>
      <p:sp>
        <p:nvSpPr>
          <p:cNvPr id="16" name="תיבת טקסט 15">
            <a:extLst>
              <a:ext uri="{FF2B5EF4-FFF2-40B4-BE49-F238E27FC236}">
                <a16:creationId xmlns:a16="http://schemas.microsoft.com/office/drawing/2014/main" id="{E43CAAA8-D180-4F75-9EF5-8EDCAF434080}"/>
              </a:ext>
            </a:extLst>
          </p:cNvPr>
          <p:cNvSpPr txBox="1"/>
          <p:nvPr/>
        </p:nvSpPr>
        <p:spPr>
          <a:xfrm>
            <a:off x="10291504" y="955512"/>
            <a:ext cx="1560136" cy="369332"/>
          </a:xfrm>
          <a:prstGeom prst="rect">
            <a:avLst/>
          </a:prstGeom>
          <a:noFill/>
        </p:spPr>
        <p:txBody>
          <a:bodyPr wrap="square" rtlCol="1">
            <a:spAutoFit/>
          </a:bodyPr>
          <a:lstStyle/>
          <a:p>
            <a:r>
              <a:rPr lang="he-IL" dirty="0"/>
              <a:t>שואלת הגמרא</a:t>
            </a:r>
          </a:p>
        </p:txBody>
      </p:sp>
      <p:sp>
        <p:nvSpPr>
          <p:cNvPr id="17" name="תיבת טקסט 16">
            <a:extLst>
              <a:ext uri="{FF2B5EF4-FFF2-40B4-BE49-F238E27FC236}">
                <a16:creationId xmlns:a16="http://schemas.microsoft.com/office/drawing/2014/main" id="{CECF7DFE-1A75-40A7-A218-BA8BD097F72A}"/>
              </a:ext>
            </a:extLst>
          </p:cNvPr>
          <p:cNvSpPr txBox="1"/>
          <p:nvPr/>
        </p:nvSpPr>
        <p:spPr>
          <a:xfrm>
            <a:off x="10131811" y="1808978"/>
            <a:ext cx="1669604" cy="369332"/>
          </a:xfrm>
          <a:prstGeom prst="rect">
            <a:avLst/>
          </a:prstGeom>
          <a:noFill/>
        </p:spPr>
        <p:txBody>
          <a:bodyPr wrap="square" rtlCol="1">
            <a:spAutoFit/>
          </a:bodyPr>
          <a:lstStyle/>
          <a:p>
            <a:r>
              <a:rPr lang="he-IL" dirty="0"/>
              <a:t>עונה הגמרא</a:t>
            </a:r>
          </a:p>
        </p:txBody>
      </p:sp>
      <p:sp>
        <p:nvSpPr>
          <p:cNvPr id="19" name="תיבת טקסט 18">
            <a:extLst>
              <a:ext uri="{FF2B5EF4-FFF2-40B4-BE49-F238E27FC236}">
                <a16:creationId xmlns:a16="http://schemas.microsoft.com/office/drawing/2014/main" id="{287A806C-57F1-427A-94F0-735894AEB22E}"/>
              </a:ext>
            </a:extLst>
          </p:cNvPr>
          <p:cNvSpPr txBox="1"/>
          <p:nvPr/>
        </p:nvSpPr>
        <p:spPr>
          <a:xfrm>
            <a:off x="4205010" y="1843334"/>
            <a:ext cx="4876800" cy="369332"/>
          </a:xfrm>
          <a:prstGeom prst="rect">
            <a:avLst/>
          </a:prstGeom>
          <a:noFill/>
        </p:spPr>
        <p:txBody>
          <a:bodyPr wrap="square">
            <a:spAutoFit/>
          </a:bodyPr>
          <a:lstStyle/>
          <a:p>
            <a:r>
              <a:rPr lang="he-IL" dirty="0"/>
              <a:t>כלומר, שהטבחים נהגו לחתוך חתיכות במשקל </a:t>
            </a:r>
            <a:r>
              <a:rPr lang="he-IL" dirty="0" err="1"/>
              <a:t>שוה</a:t>
            </a:r>
            <a:r>
              <a:rPr lang="he-IL" dirty="0"/>
              <a:t>.</a:t>
            </a:r>
          </a:p>
        </p:txBody>
      </p:sp>
      <p:sp>
        <p:nvSpPr>
          <p:cNvPr id="21" name="תיבת טקסט 20">
            <a:extLst>
              <a:ext uri="{FF2B5EF4-FFF2-40B4-BE49-F238E27FC236}">
                <a16:creationId xmlns:a16="http://schemas.microsoft.com/office/drawing/2014/main" id="{9436AB81-43E0-4E83-B665-50870BE01540}"/>
              </a:ext>
            </a:extLst>
          </p:cNvPr>
          <p:cNvSpPr txBox="1"/>
          <p:nvPr/>
        </p:nvSpPr>
        <p:spPr>
          <a:xfrm>
            <a:off x="7894319" y="2234974"/>
            <a:ext cx="234696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וְתֶהֱוֵי חֲתִיכָה גּוּפַהּ סִימָן </a:t>
            </a:r>
            <a:endParaRPr lang="he-IL" dirty="0"/>
          </a:p>
        </p:txBody>
      </p:sp>
      <p:sp>
        <p:nvSpPr>
          <p:cNvPr id="22" name="תיבת טקסט 21">
            <a:extLst>
              <a:ext uri="{FF2B5EF4-FFF2-40B4-BE49-F238E27FC236}">
                <a16:creationId xmlns:a16="http://schemas.microsoft.com/office/drawing/2014/main" id="{5D09F74B-4F08-42AD-B0D2-772869985BE1}"/>
              </a:ext>
            </a:extLst>
          </p:cNvPr>
          <p:cNvSpPr txBox="1"/>
          <p:nvPr/>
        </p:nvSpPr>
        <p:spPr>
          <a:xfrm>
            <a:off x="10241279" y="2240214"/>
            <a:ext cx="1560136" cy="369332"/>
          </a:xfrm>
          <a:prstGeom prst="rect">
            <a:avLst/>
          </a:prstGeom>
          <a:noFill/>
        </p:spPr>
        <p:txBody>
          <a:bodyPr wrap="square" rtlCol="1">
            <a:spAutoFit/>
          </a:bodyPr>
          <a:lstStyle/>
          <a:p>
            <a:r>
              <a:rPr lang="he-IL" dirty="0"/>
              <a:t>שואלת הגמרא</a:t>
            </a:r>
          </a:p>
        </p:txBody>
      </p:sp>
      <p:sp>
        <p:nvSpPr>
          <p:cNvPr id="24" name="תיבת טקסט 23">
            <a:extLst>
              <a:ext uri="{FF2B5EF4-FFF2-40B4-BE49-F238E27FC236}">
                <a16:creationId xmlns:a16="http://schemas.microsoft.com/office/drawing/2014/main" id="{27A34405-A939-4570-930E-BAA56B4FB0C8}"/>
              </a:ext>
            </a:extLst>
          </p:cNvPr>
          <p:cNvSpPr txBox="1"/>
          <p:nvPr/>
        </p:nvSpPr>
        <p:spPr>
          <a:xfrm>
            <a:off x="4095003" y="2211582"/>
            <a:ext cx="3721887" cy="369332"/>
          </a:xfrm>
          <a:prstGeom prst="rect">
            <a:avLst/>
          </a:prstGeom>
          <a:noFill/>
        </p:spPr>
        <p:txBody>
          <a:bodyPr wrap="square">
            <a:spAutoFit/>
          </a:bodyPr>
          <a:lstStyle/>
          <a:p>
            <a:r>
              <a:rPr lang="he-IL" dirty="0"/>
              <a:t>שבעל </a:t>
            </a:r>
            <a:r>
              <a:rPr lang="he-IL" dirty="0" err="1"/>
              <a:t>האבידה</a:t>
            </a:r>
            <a:r>
              <a:rPr lang="he-IL" dirty="0"/>
              <a:t> </a:t>
            </a:r>
            <a:r>
              <a:rPr lang="he-IL" dirty="0" err="1"/>
              <a:t>יתן</a:t>
            </a:r>
            <a:r>
              <a:rPr lang="he-IL" dirty="0"/>
              <a:t> סימן </a:t>
            </a:r>
            <a:r>
              <a:rPr lang="he-IL" dirty="0" err="1"/>
              <a:t>בגןף</a:t>
            </a:r>
            <a:r>
              <a:rPr lang="he-IL" dirty="0"/>
              <a:t> </a:t>
            </a:r>
            <a:r>
              <a:rPr lang="he-IL" dirty="0" err="1"/>
              <a:t>האבידה</a:t>
            </a:r>
            <a:r>
              <a:rPr lang="he-IL" dirty="0"/>
              <a:t>, </a:t>
            </a:r>
          </a:p>
        </p:txBody>
      </p:sp>
      <p:sp>
        <p:nvSpPr>
          <p:cNvPr id="28" name="תיבת טקסט 27">
            <a:extLst>
              <a:ext uri="{FF2B5EF4-FFF2-40B4-BE49-F238E27FC236}">
                <a16:creationId xmlns:a16="http://schemas.microsoft.com/office/drawing/2014/main" id="{3AD2A7E6-76CE-40E6-88A8-B471CC6DC4D8}"/>
              </a:ext>
            </a:extLst>
          </p:cNvPr>
          <p:cNvSpPr txBox="1"/>
          <p:nvPr/>
        </p:nvSpPr>
        <p:spPr>
          <a:xfrm>
            <a:off x="7948209" y="2650332"/>
            <a:ext cx="3853206"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אוֹ </a:t>
            </a:r>
            <a:r>
              <a:rPr lang="he-IL" b="0" i="0" dirty="0" err="1">
                <a:solidFill>
                  <a:srgbClr val="000000"/>
                </a:solidFill>
                <a:effectLst/>
                <a:latin typeface="Arial" panose="020B0604020202020204" pitchFamily="34" charset="0"/>
              </a:rPr>
              <a:t>דְּדָפְקָא</a:t>
            </a:r>
            <a:r>
              <a:rPr lang="he-IL" b="0" i="0" dirty="0">
                <a:solidFill>
                  <a:srgbClr val="000000"/>
                </a:solidFill>
                <a:effectLst/>
                <a:latin typeface="Arial" panose="020B0604020202020204" pitchFamily="34" charset="0"/>
              </a:rPr>
              <a:t> (</a:t>
            </a:r>
            <a:r>
              <a:rPr lang="he-IL" dirty="0"/>
              <a:t>אם החתיכה היא של </a:t>
            </a:r>
            <a:r>
              <a:rPr lang="he-IL" dirty="0" err="1"/>
              <a:t>הצואר</a:t>
            </a:r>
            <a:r>
              <a:rPr lang="he-IL" dirty="0"/>
              <a:t>)?</a:t>
            </a:r>
          </a:p>
        </p:txBody>
      </p:sp>
      <p:sp>
        <p:nvSpPr>
          <p:cNvPr id="32" name="תיבת טקסט 31">
            <a:extLst>
              <a:ext uri="{FF2B5EF4-FFF2-40B4-BE49-F238E27FC236}">
                <a16:creationId xmlns:a16="http://schemas.microsoft.com/office/drawing/2014/main" id="{0E4A797C-8AB2-4984-97C5-9AE57155A4C0}"/>
              </a:ext>
            </a:extLst>
          </p:cNvPr>
          <p:cNvSpPr txBox="1"/>
          <p:nvPr/>
        </p:nvSpPr>
        <p:spPr>
          <a:xfrm>
            <a:off x="4958603" y="2650332"/>
            <a:ext cx="2989606"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אוֹ </a:t>
            </a:r>
            <a:r>
              <a:rPr lang="he-IL" b="0" i="0" dirty="0" err="1">
                <a:solidFill>
                  <a:srgbClr val="000000"/>
                </a:solidFill>
                <a:effectLst/>
                <a:latin typeface="Arial" panose="020B0604020202020204" pitchFamily="34" charset="0"/>
              </a:rPr>
              <a:t>דְּאַטְמָא</a:t>
            </a:r>
            <a:r>
              <a:rPr lang="he-IL" b="0" i="0" dirty="0">
                <a:solidFill>
                  <a:srgbClr val="000000"/>
                </a:solidFill>
                <a:effectLst/>
                <a:latin typeface="Arial" panose="020B0604020202020204" pitchFamily="34" charset="0"/>
              </a:rPr>
              <a:t> (</a:t>
            </a:r>
            <a:r>
              <a:rPr lang="he-IL" dirty="0"/>
              <a:t>או שהיא של הירך)?</a:t>
            </a:r>
            <a:r>
              <a:rPr lang="he-IL" b="0" i="0" dirty="0">
                <a:solidFill>
                  <a:srgbClr val="000000"/>
                </a:solidFill>
                <a:effectLst/>
                <a:latin typeface="Arial" panose="020B0604020202020204" pitchFamily="34" charset="0"/>
              </a:rPr>
              <a:t> </a:t>
            </a:r>
            <a:endParaRPr lang="he-IL" dirty="0"/>
          </a:p>
        </p:txBody>
      </p:sp>
      <p:sp>
        <p:nvSpPr>
          <p:cNvPr id="34" name="תיבת טקסט 33">
            <a:extLst>
              <a:ext uri="{FF2B5EF4-FFF2-40B4-BE49-F238E27FC236}">
                <a16:creationId xmlns:a16="http://schemas.microsoft.com/office/drawing/2014/main" id="{8A9C9664-7735-47CF-B2A7-585ABE5FDFD5}"/>
              </a:ext>
            </a:extLst>
          </p:cNvPr>
          <p:cNvSpPr txBox="1"/>
          <p:nvPr/>
        </p:nvSpPr>
        <p:spPr>
          <a:xfrm>
            <a:off x="5795704" y="3177560"/>
            <a:ext cx="609600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מִי לָא תַּנְיָא (האם לא למדנו </a:t>
            </a:r>
            <a:r>
              <a:rPr lang="he-IL" b="0" i="0" dirty="0" err="1">
                <a:solidFill>
                  <a:srgbClr val="000000"/>
                </a:solidFill>
                <a:effectLst/>
                <a:latin typeface="Arial" panose="020B0604020202020204" pitchFamily="34" charset="0"/>
              </a:rPr>
              <a:t>בברייתא</a:t>
            </a:r>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שדבר זה נחשב סימן?)</a:t>
            </a:r>
            <a:endParaRPr lang="he-IL" dirty="0"/>
          </a:p>
        </p:txBody>
      </p:sp>
      <p:sp>
        <p:nvSpPr>
          <p:cNvPr id="36" name="תיבת טקסט 35">
            <a:extLst>
              <a:ext uri="{FF2B5EF4-FFF2-40B4-BE49-F238E27FC236}">
                <a16:creationId xmlns:a16="http://schemas.microsoft.com/office/drawing/2014/main" id="{50966E53-49F9-48AB-B472-0D2A660CEBBF}"/>
              </a:ext>
            </a:extLst>
          </p:cNvPr>
          <p:cNvSpPr txBox="1"/>
          <p:nvPr/>
        </p:nvSpPr>
        <p:spPr>
          <a:xfrm>
            <a:off x="5466080" y="3687312"/>
            <a:ext cx="6489229"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מָצָא חֲתִיכוֹת דָּגִים וְדָג נָשׁוּךְ חַיָּיב לְהַכְרִיז</a:t>
            </a:r>
            <a:endParaRPr lang="he-IL" dirty="0"/>
          </a:p>
        </p:txBody>
      </p:sp>
      <p:sp>
        <p:nvSpPr>
          <p:cNvPr id="38" name="תיבת טקסט 37">
            <a:extLst>
              <a:ext uri="{FF2B5EF4-FFF2-40B4-BE49-F238E27FC236}">
                <a16:creationId xmlns:a16="http://schemas.microsoft.com/office/drawing/2014/main" id="{FFBEADE5-BD61-49C0-A306-73BA6544EECB}"/>
              </a:ext>
            </a:extLst>
          </p:cNvPr>
          <p:cNvSpPr txBox="1"/>
          <p:nvPr/>
        </p:nvSpPr>
        <p:spPr>
          <a:xfrm>
            <a:off x="2661920" y="4759723"/>
            <a:ext cx="9455949"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חָבִיּוֹת שֶׁל יַיִן וְשֶׁל שֶׁמֶן וְשֶׁל תְּבוּאָה וְשֶׁל גְּרוֹגְרוֹת וְשֶׁל זֵיתִים הֲרֵי אֵלּוּ שֶׁלּוֹ  (משום שאין בדברים אלו סימן) </a:t>
            </a:r>
            <a:endParaRPr lang="he-IL" dirty="0"/>
          </a:p>
        </p:txBody>
      </p:sp>
      <p:sp>
        <p:nvSpPr>
          <p:cNvPr id="39" name="בועת דיבור: מלבן עם פינות מעוגלות 38">
            <a:extLst>
              <a:ext uri="{FF2B5EF4-FFF2-40B4-BE49-F238E27FC236}">
                <a16:creationId xmlns:a16="http://schemas.microsoft.com/office/drawing/2014/main" id="{A63FAD4D-F74E-4798-93AD-AF453C26632D}"/>
              </a:ext>
            </a:extLst>
          </p:cNvPr>
          <p:cNvSpPr/>
          <p:nvPr/>
        </p:nvSpPr>
        <p:spPr>
          <a:xfrm>
            <a:off x="89541" y="231587"/>
            <a:ext cx="4321405" cy="2517464"/>
          </a:xfrm>
          <a:prstGeom prst="wedgeRoundRectCallout">
            <a:avLst>
              <a:gd name="adj1" fmla="val 84026"/>
              <a:gd name="adj2" fmla="val 137010"/>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chemeClr val="tx1"/>
                </a:solidFill>
              </a:rPr>
              <a:t>פני יהושע: מה שהביאה הגמרא הך סיפא </a:t>
            </a:r>
            <a:r>
              <a:rPr lang="he-IL" dirty="0" err="1">
                <a:solidFill>
                  <a:schemeClr val="tx1"/>
                </a:solidFill>
              </a:rPr>
              <a:t>דברייתא</a:t>
            </a:r>
            <a:r>
              <a:rPr lang="he-IL" dirty="0">
                <a:solidFill>
                  <a:schemeClr val="tx1"/>
                </a:solidFill>
              </a:rPr>
              <a:t>, היינו שלא נפרש שמדובר בכמה חתיכות של דגים, ומכריז מחמת סימן מנין. לכך מביא הסיפא </a:t>
            </a:r>
            <a:r>
              <a:rPr lang="he-IL" dirty="0" err="1">
                <a:solidFill>
                  <a:schemeClr val="tx1"/>
                </a:solidFill>
              </a:rPr>
              <a:t>דחביות</a:t>
            </a:r>
            <a:r>
              <a:rPr lang="he-IL" dirty="0">
                <a:solidFill>
                  <a:schemeClr val="tx1"/>
                </a:solidFill>
              </a:rPr>
              <a:t> של יין </a:t>
            </a:r>
            <a:r>
              <a:rPr lang="he-IL" dirty="0" err="1">
                <a:solidFill>
                  <a:schemeClr val="tx1"/>
                </a:solidFill>
              </a:rPr>
              <a:t>וכו</a:t>
            </a:r>
            <a:r>
              <a:rPr lang="he-IL" dirty="0">
                <a:solidFill>
                  <a:schemeClr val="tx1"/>
                </a:solidFill>
              </a:rPr>
              <a:t>', שאם כן, שמכריז סימן מנין, הרי גם כאן יצטרך להכריז מחמת מנין! אלא בהכרח שמדובר בחבית אחת, ומאי </a:t>
            </a:r>
            <a:r>
              <a:rPr lang="he-IL" dirty="0" err="1">
                <a:solidFill>
                  <a:schemeClr val="tx1"/>
                </a:solidFill>
              </a:rPr>
              <a:t>דתני</a:t>
            </a:r>
            <a:r>
              <a:rPr lang="he-IL" dirty="0">
                <a:solidFill>
                  <a:schemeClr val="tx1"/>
                </a:solidFill>
              </a:rPr>
              <a:t> חביות - היינו חביות </a:t>
            </a:r>
            <a:r>
              <a:rPr lang="he-IL" dirty="0" err="1">
                <a:solidFill>
                  <a:schemeClr val="tx1"/>
                </a:solidFill>
              </a:rPr>
              <a:t>דעלמא</a:t>
            </a:r>
            <a:r>
              <a:rPr lang="he-IL" dirty="0">
                <a:solidFill>
                  <a:schemeClr val="tx1"/>
                </a:solidFill>
              </a:rPr>
              <a:t>. ואם כן, ה"ה ברישא גבי חתיכות דגים, מדובר בחתיכה אחת, ואין מנין סימן. </a:t>
            </a:r>
          </a:p>
        </p:txBody>
      </p:sp>
      <p:sp>
        <p:nvSpPr>
          <p:cNvPr id="41" name="תיבת טקסט 40">
            <a:extLst>
              <a:ext uri="{FF2B5EF4-FFF2-40B4-BE49-F238E27FC236}">
                <a16:creationId xmlns:a16="http://schemas.microsoft.com/office/drawing/2014/main" id="{B4E00477-B83E-4343-B631-86D0C5FDB02C}"/>
              </a:ext>
            </a:extLst>
          </p:cNvPr>
          <p:cNvSpPr txBox="1"/>
          <p:nvPr/>
        </p:nvSpPr>
        <p:spPr>
          <a:xfrm>
            <a:off x="2997200" y="3995903"/>
            <a:ext cx="9109933" cy="646331"/>
          </a:xfrm>
          <a:prstGeom prst="rect">
            <a:avLst/>
          </a:prstGeom>
          <a:noFill/>
        </p:spPr>
        <p:txBody>
          <a:bodyPr wrap="square">
            <a:spAutoFit/>
          </a:bodyPr>
          <a:lstStyle/>
          <a:p>
            <a:r>
              <a:rPr lang="he-IL" dirty="0"/>
              <a:t>בשלב זה  הגמרא מניחה, שמדובר שאין בדגים סימן, אלא שהחתיכה עצמה, אם זהו ראש או זנב וכדומה, זה עצמו הסימן  וכן בדג נשוך, הנשיכה עצמה - היא הסימן. ומוכח מכאן, שחתיכה - </a:t>
            </a:r>
            <a:r>
              <a:rPr lang="he-IL" dirty="0" err="1"/>
              <a:t>הויא</a:t>
            </a:r>
            <a:r>
              <a:rPr lang="he-IL" dirty="0"/>
              <a:t> סימן!</a:t>
            </a:r>
          </a:p>
        </p:txBody>
      </p:sp>
      <p:sp>
        <p:nvSpPr>
          <p:cNvPr id="42" name="תיבת טקסט 41">
            <a:extLst>
              <a:ext uri="{FF2B5EF4-FFF2-40B4-BE49-F238E27FC236}">
                <a16:creationId xmlns:a16="http://schemas.microsoft.com/office/drawing/2014/main" id="{0632798A-E4D8-4734-8AB0-9AE19CC44717}"/>
              </a:ext>
            </a:extLst>
          </p:cNvPr>
          <p:cNvSpPr txBox="1"/>
          <p:nvPr/>
        </p:nvSpPr>
        <p:spPr>
          <a:xfrm>
            <a:off x="10468996" y="5187156"/>
            <a:ext cx="1669604" cy="369332"/>
          </a:xfrm>
          <a:prstGeom prst="rect">
            <a:avLst/>
          </a:prstGeom>
          <a:noFill/>
        </p:spPr>
        <p:txBody>
          <a:bodyPr wrap="square" rtlCol="1">
            <a:spAutoFit/>
          </a:bodyPr>
          <a:lstStyle/>
          <a:p>
            <a:r>
              <a:rPr lang="he-IL" dirty="0"/>
              <a:t>עונה הגמרא</a:t>
            </a:r>
          </a:p>
        </p:txBody>
      </p:sp>
      <p:sp>
        <p:nvSpPr>
          <p:cNvPr id="44" name="תיבת טקסט 43">
            <a:extLst>
              <a:ext uri="{FF2B5EF4-FFF2-40B4-BE49-F238E27FC236}">
                <a16:creationId xmlns:a16="http://schemas.microsoft.com/office/drawing/2014/main" id="{D8023C14-A7BB-4C93-B0B3-CF9C53DEB954}"/>
              </a:ext>
            </a:extLst>
          </p:cNvPr>
          <p:cNvSpPr txBox="1"/>
          <p:nvPr/>
        </p:nvSpPr>
        <p:spPr>
          <a:xfrm>
            <a:off x="1259840" y="5187156"/>
            <a:ext cx="960505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הָכָא בְּמַאי עָסְקִינַן </a:t>
            </a:r>
            <a:r>
              <a:rPr lang="he-IL" b="0" i="0" dirty="0" err="1">
                <a:solidFill>
                  <a:srgbClr val="000000"/>
                </a:solidFill>
                <a:effectLst/>
                <a:latin typeface="Arial" panose="020B0604020202020204" pitchFamily="34" charset="0"/>
              </a:rPr>
              <a:t>בִּדְאִיכָּא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סִימָנָא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בִּפְסָקָא</a:t>
            </a:r>
            <a:r>
              <a:rPr lang="he-IL" b="0" i="0" dirty="0">
                <a:solidFill>
                  <a:srgbClr val="000000"/>
                </a:solidFill>
                <a:effectLst/>
                <a:latin typeface="Arial" panose="020B0604020202020204" pitchFamily="34" charset="0"/>
              </a:rPr>
              <a:t> (שיש סימן בצורת החיתוך, שלא נחתך כדרך שרגילים לחתוך) </a:t>
            </a:r>
            <a:endParaRPr lang="he-IL" dirty="0"/>
          </a:p>
        </p:txBody>
      </p:sp>
      <p:sp>
        <p:nvSpPr>
          <p:cNvPr id="46" name="תיבת טקסט 45">
            <a:extLst>
              <a:ext uri="{FF2B5EF4-FFF2-40B4-BE49-F238E27FC236}">
                <a16:creationId xmlns:a16="http://schemas.microsoft.com/office/drawing/2014/main" id="{99559E7A-1AEA-4ED3-B639-95BC6691E7D0}"/>
              </a:ext>
            </a:extLst>
          </p:cNvPr>
          <p:cNvSpPr txBox="1"/>
          <p:nvPr/>
        </p:nvSpPr>
        <p:spPr>
          <a:xfrm>
            <a:off x="274320" y="5729576"/>
            <a:ext cx="6639699" cy="923330"/>
          </a:xfrm>
          <a:prstGeom prst="rect">
            <a:avLst/>
          </a:prstGeom>
          <a:noFill/>
        </p:spPr>
        <p:txBody>
          <a:bodyPr wrap="square">
            <a:spAutoFit/>
          </a:bodyPr>
          <a:lstStyle/>
          <a:p>
            <a:r>
              <a:rPr lang="he-IL" dirty="0"/>
              <a:t>כשהיה שולח חתיכת בשר לאשתו ביד נכרי, וחשש שיתחלף בבשר אחר שאינו כשר, היה עושה בבשר סימן, על ידי כך שהיה מחתכו בצורת משולש, שיש לו שלש קרנים </a:t>
            </a:r>
          </a:p>
        </p:txBody>
      </p:sp>
    </p:spTree>
    <p:extLst>
      <p:ext uri="{BB962C8B-B14F-4D97-AF65-F5344CB8AC3E}">
        <p14:creationId xmlns:p14="http://schemas.microsoft.com/office/powerpoint/2010/main" val="142172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750"/>
                            </p:stCondLst>
                            <p:childTnLst>
                              <p:par>
                                <p:cTn id="9" presetID="53" presetClass="entr" presetSubtype="16" fill="hold" grpId="0" nodeType="afterEffect">
                                  <p:stCondLst>
                                    <p:cond delay="50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animEffect transition="in" filter="fade">
                                      <p:cBhvr>
                                        <p:cTn id="13" dur="500"/>
                                        <p:tgtEl>
                                          <p:spTgt spid="6"/>
                                        </p:tgtEl>
                                      </p:cBhvr>
                                    </p:animEffect>
                                  </p:childTnLst>
                                </p:cTn>
                              </p:par>
                            </p:childTnLst>
                          </p:cTn>
                        </p:par>
                        <p:par>
                          <p:cTn id="14" fill="hold">
                            <p:stCondLst>
                              <p:cond delay="1750"/>
                            </p:stCondLst>
                            <p:childTnLst>
                              <p:par>
                                <p:cTn id="15" presetID="22" presetClass="entr" presetSubtype="2" fill="hold" grpId="0" nodeType="afterEffect">
                                  <p:stCondLst>
                                    <p:cond delay="1000"/>
                                  </p:stCondLst>
                                  <p:childTnLst>
                                    <p:set>
                                      <p:cBhvr>
                                        <p:cTn id="16" dur="1" fill="hold">
                                          <p:stCondLst>
                                            <p:cond delay="0"/>
                                          </p:stCondLst>
                                        </p:cTn>
                                        <p:tgtEl>
                                          <p:spTgt spid="9"/>
                                        </p:tgtEl>
                                        <p:attrNameLst>
                                          <p:attrName>style.visibility</p:attrName>
                                        </p:attrNameLst>
                                      </p:cBhvr>
                                      <p:to>
                                        <p:strVal val="visible"/>
                                      </p:to>
                                    </p:set>
                                    <p:animEffect transition="in" filter="wipe(right)">
                                      <p:cBhvr>
                                        <p:cTn id="17" dur="500"/>
                                        <p:tgtEl>
                                          <p:spTgt spid="9"/>
                                        </p:tgtEl>
                                      </p:cBhvr>
                                    </p:animEffect>
                                  </p:childTnLst>
                                </p:cTn>
                              </p:par>
                            </p:childTnLst>
                          </p:cTn>
                        </p:par>
                        <p:par>
                          <p:cTn id="18" fill="hold">
                            <p:stCondLst>
                              <p:cond delay="3250"/>
                            </p:stCondLst>
                            <p:childTnLst>
                              <p:par>
                                <p:cTn id="19" presetID="31" presetClass="entr" presetSubtype="0" fill="hold" grpId="0" nodeType="afterEffect">
                                  <p:stCondLst>
                                    <p:cond delay="1000"/>
                                  </p:stCondLst>
                                  <p:childTnLst>
                                    <p:set>
                                      <p:cBhvr>
                                        <p:cTn id="20" dur="1" fill="hold">
                                          <p:stCondLst>
                                            <p:cond delay="0"/>
                                          </p:stCondLst>
                                        </p:cTn>
                                        <p:tgtEl>
                                          <p:spTgt spid="16"/>
                                        </p:tgtEl>
                                        <p:attrNameLst>
                                          <p:attrName>style.visibility</p:attrName>
                                        </p:attrNameLst>
                                      </p:cBhvr>
                                      <p:to>
                                        <p:strVal val="visible"/>
                                      </p:to>
                                    </p:set>
                                    <p:anim calcmode="lin" valueType="num">
                                      <p:cBhvr>
                                        <p:cTn id="21" dur="1000" fill="hold"/>
                                        <p:tgtEl>
                                          <p:spTgt spid="16"/>
                                        </p:tgtEl>
                                        <p:attrNameLst>
                                          <p:attrName>ppt_w</p:attrName>
                                        </p:attrNameLst>
                                      </p:cBhvr>
                                      <p:tavLst>
                                        <p:tav tm="0">
                                          <p:val>
                                            <p:fltVal val="0"/>
                                          </p:val>
                                        </p:tav>
                                        <p:tav tm="100000">
                                          <p:val>
                                            <p:strVal val="#ppt_w"/>
                                          </p:val>
                                        </p:tav>
                                      </p:tavLst>
                                    </p:anim>
                                    <p:anim calcmode="lin" valueType="num">
                                      <p:cBhvr>
                                        <p:cTn id="22" dur="1000" fill="hold"/>
                                        <p:tgtEl>
                                          <p:spTgt spid="16"/>
                                        </p:tgtEl>
                                        <p:attrNameLst>
                                          <p:attrName>ppt_h</p:attrName>
                                        </p:attrNameLst>
                                      </p:cBhvr>
                                      <p:tavLst>
                                        <p:tav tm="0">
                                          <p:val>
                                            <p:fltVal val="0"/>
                                          </p:val>
                                        </p:tav>
                                        <p:tav tm="100000">
                                          <p:val>
                                            <p:strVal val="#ppt_h"/>
                                          </p:val>
                                        </p:tav>
                                      </p:tavLst>
                                    </p:anim>
                                    <p:anim calcmode="lin" valueType="num">
                                      <p:cBhvr>
                                        <p:cTn id="23" dur="1000" fill="hold"/>
                                        <p:tgtEl>
                                          <p:spTgt spid="16"/>
                                        </p:tgtEl>
                                        <p:attrNameLst>
                                          <p:attrName>style.rotation</p:attrName>
                                        </p:attrNameLst>
                                      </p:cBhvr>
                                      <p:tavLst>
                                        <p:tav tm="0">
                                          <p:val>
                                            <p:fltVal val="90"/>
                                          </p:val>
                                        </p:tav>
                                        <p:tav tm="100000">
                                          <p:val>
                                            <p:fltVal val="0"/>
                                          </p:val>
                                        </p:tav>
                                      </p:tavLst>
                                    </p:anim>
                                    <p:animEffect transition="in" filter="fade">
                                      <p:cBhvr>
                                        <p:cTn id="24" dur="1000"/>
                                        <p:tgtEl>
                                          <p:spTgt spid="16"/>
                                        </p:tgtEl>
                                      </p:cBhvr>
                                    </p:animEffect>
                                  </p:childTnLst>
                                </p:cTn>
                              </p:par>
                            </p:childTnLst>
                          </p:cTn>
                        </p:par>
                        <p:par>
                          <p:cTn id="25" fill="hold">
                            <p:stCondLst>
                              <p:cond delay="5250"/>
                            </p:stCondLst>
                            <p:childTnLst>
                              <p:par>
                                <p:cTn id="26" presetID="53" presetClass="entr" presetSubtype="16" fill="hold" grpId="0" nodeType="afterEffect">
                                  <p:stCondLst>
                                    <p:cond delay="150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par>
                          <p:cTn id="31" fill="hold">
                            <p:stCondLst>
                              <p:cond delay="7250"/>
                            </p:stCondLst>
                            <p:childTnLst>
                              <p:par>
                                <p:cTn id="32" presetID="22" presetClass="entr" presetSubtype="2" fill="hold" grpId="0" nodeType="afterEffect">
                                  <p:stCondLst>
                                    <p:cond delay="1500"/>
                                  </p:stCondLst>
                                  <p:childTnLst>
                                    <p:set>
                                      <p:cBhvr>
                                        <p:cTn id="33" dur="1" fill="hold">
                                          <p:stCondLst>
                                            <p:cond delay="0"/>
                                          </p:stCondLst>
                                        </p:cTn>
                                        <p:tgtEl>
                                          <p:spTgt spid="13"/>
                                        </p:tgtEl>
                                        <p:attrNameLst>
                                          <p:attrName>style.visibility</p:attrName>
                                        </p:attrNameLst>
                                      </p:cBhvr>
                                      <p:to>
                                        <p:strVal val="visible"/>
                                      </p:to>
                                    </p:set>
                                    <p:animEffect transition="in" filter="wipe(right)">
                                      <p:cBhvr>
                                        <p:cTn id="34" dur="500"/>
                                        <p:tgtEl>
                                          <p:spTgt spid="13"/>
                                        </p:tgtEl>
                                      </p:cBhvr>
                                    </p:animEffect>
                                  </p:childTnLst>
                                </p:cTn>
                              </p:par>
                            </p:childTnLst>
                          </p:cTn>
                        </p:par>
                        <p:par>
                          <p:cTn id="35" fill="hold">
                            <p:stCondLst>
                              <p:cond delay="9250"/>
                            </p:stCondLst>
                            <p:childTnLst>
                              <p:par>
                                <p:cTn id="36" presetID="31" presetClass="entr" presetSubtype="0" fill="hold" grpId="0" nodeType="afterEffect">
                                  <p:stCondLst>
                                    <p:cond delay="1250"/>
                                  </p:stCondLst>
                                  <p:childTnLst>
                                    <p:set>
                                      <p:cBhvr>
                                        <p:cTn id="37" dur="1" fill="hold">
                                          <p:stCondLst>
                                            <p:cond delay="0"/>
                                          </p:stCondLst>
                                        </p:cTn>
                                        <p:tgtEl>
                                          <p:spTgt spid="17"/>
                                        </p:tgtEl>
                                        <p:attrNameLst>
                                          <p:attrName>style.visibility</p:attrName>
                                        </p:attrNameLst>
                                      </p:cBhvr>
                                      <p:to>
                                        <p:strVal val="visible"/>
                                      </p:to>
                                    </p:set>
                                    <p:anim calcmode="lin" valueType="num">
                                      <p:cBhvr>
                                        <p:cTn id="38" dur="1000" fill="hold"/>
                                        <p:tgtEl>
                                          <p:spTgt spid="17"/>
                                        </p:tgtEl>
                                        <p:attrNameLst>
                                          <p:attrName>ppt_w</p:attrName>
                                        </p:attrNameLst>
                                      </p:cBhvr>
                                      <p:tavLst>
                                        <p:tav tm="0">
                                          <p:val>
                                            <p:fltVal val="0"/>
                                          </p:val>
                                        </p:tav>
                                        <p:tav tm="100000">
                                          <p:val>
                                            <p:strVal val="#ppt_w"/>
                                          </p:val>
                                        </p:tav>
                                      </p:tavLst>
                                    </p:anim>
                                    <p:anim calcmode="lin" valueType="num">
                                      <p:cBhvr>
                                        <p:cTn id="39" dur="1000" fill="hold"/>
                                        <p:tgtEl>
                                          <p:spTgt spid="17"/>
                                        </p:tgtEl>
                                        <p:attrNameLst>
                                          <p:attrName>ppt_h</p:attrName>
                                        </p:attrNameLst>
                                      </p:cBhvr>
                                      <p:tavLst>
                                        <p:tav tm="0">
                                          <p:val>
                                            <p:fltVal val="0"/>
                                          </p:val>
                                        </p:tav>
                                        <p:tav tm="100000">
                                          <p:val>
                                            <p:strVal val="#ppt_h"/>
                                          </p:val>
                                        </p:tav>
                                      </p:tavLst>
                                    </p:anim>
                                    <p:anim calcmode="lin" valueType="num">
                                      <p:cBhvr>
                                        <p:cTn id="40" dur="1000" fill="hold"/>
                                        <p:tgtEl>
                                          <p:spTgt spid="17"/>
                                        </p:tgtEl>
                                        <p:attrNameLst>
                                          <p:attrName>style.rotation</p:attrName>
                                        </p:attrNameLst>
                                      </p:cBhvr>
                                      <p:tavLst>
                                        <p:tav tm="0">
                                          <p:val>
                                            <p:fltVal val="90"/>
                                          </p:val>
                                        </p:tav>
                                        <p:tav tm="100000">
                                          <p:val>
                                            <p:fltVal val="0"/>
                                          </p:val>
                                        </p:tav>
                                      </p:tavLst>
                                    </p:anim>
                                    <p:animEffect transition="in" filter="fade">
                                      <p:cBhvr>
                                        <p:cTn id="41" dur="1000"/>
                                        <p:tgtEl>
                                          <p:spTgt spid="17"/>
                                        </p:tgtEl>
                                      </p:cBhvr>
                                    </p:animEffect>
                                  </p:childTnLst>
                                </p:cTn>
                              </p:par>
                            </p:childTnLst>
                          </p:cTn>
                        </p:par>
                        <p:par>
                          <p:cTn id="42" fill="hold">
                            <p:stCondLst>
                              <p:cond delay="11500"/>
                            </p:stCondLst>
                            <p:childTnLst>
                              <p:par>
                                <p:cTn id="43" presetID="53" presetClass="entr" presetSubtype="16" fill="hold" grpId="0" nodeType="afterEffect">
                                  <p:stCondLst>
                                    <p:cond delay="1000"/>
                                  </p:stCondLst>
                                  <p:childTnLst>
                                    <p:set>
                                      <p:cBhvr>
                                        <p:cTn id="44" dur="1" fill="hold">
                                          <p:stCondLst>
                                            <p:cond delay="0"/>
                                          </p:stCondLst>
                                        </p:cTn>
                                        <p:tgtEl>
                                          <p:spTgt spid="15"/>
                                        </p:tgtEl>
                                        <p:attrNameLst>
                                          <p:attrName>style.visibility</p:attrName>
                                        </p:attrNameLst>
                                      </p:cBhvr>
                                      <p:to>
                                        <p:strVal val="visible"/>
                                      </p:to>
                                    </p:set>
                                    <p:anim calcmode="lin" valueType="num">
                                      <p:cBhvr>
                                        <p:cTn id="45" dur="500" fill="hold"/>
                                        <p:tgtEl>
                                          <p:spTgt spid="15"/>
                                        </p:tgtEl>
                                        <p:attrNameLst>
                                          <p:attrName>ppt_w</p:attrName>
                                        </p:attrNameLst>
                                      </p:cBhvr>
                                      <p:tavLst>
                                        <p:tav tm="0">
                                          <p:val>
                                            <p:fltVal val="0"/>
                                          </p:val>
                                        </p:tav>
                                        <p:tav tm="100000">
                                          <p:val>
                                            <p:strVal val="#ppt_w"/>
                                          </p:val>
                                        </p:tav>
                                      </p:tavLst>
                                    </p:anim>
                                    <p:anim calcmode="lin" valueType="num">
                                      <p:cBhvr>
                                        <p:cTn id="46" dur="500" fill="hold"/>
                                        <p:tgtEl>
                                          <p:spTgt spid="15"/>
                                        </p:tgtEl>
                                        <p:attrNameLst>
                                          <p:attrName>ppt_h</p:attrName>
                                        </p:attrNameLst>
                                      </p:cBhvr>
                                      <p:tavLst>
                                        <p:tav tm="0">
                                          <p:val>
                                            <p:fltVal val="0"/>
                                          </p:val>
                                        </p:tav>
                                        <p:tav tm="100000">
                                          <p:val>
                                            <p:strVal val="#ppt_h"/>
                                          </p:val>
                                        </p:tav>
                                      </p:tavLst>
                                    </p:anim>
                                    <p:animEffect transition="in" filter="fade">
                                      <p:cBhvr>
                                        <p:cTn id="47" dur="500"/>
                                        <p:tgtEl>
                                          <p:spTgt spid="15"/>
                                        </p:tgtEl>
                                      </p:cBhvr>
                                    </p:animEffect>
                                  </p:childTnLst>
                                </p:cTn>
                              </p:par>
                            </p:childTnLst>
                          </p:cTn>
                        </p:par>
                        <p:par>
                          <p:cTn id="48" fill="hold">
                            <p:stCondLst>
                              <p:cond delay="13000"/>
                            </p:stCondLst>
                            <p:childTnLst>
                              <p:par>
                                <p:cTn id="49" presetID="22" presetClass="entr" presetSubtype="2" fill="hold" grpId="0" nodeType="afterEffect">
                                  <p:stCondLst>
                                    <p:cond delay="1000"/>
                                  </p:stCondLst>
                                  <p:childTnLst>
                                    <p:set>
                                      <p:cBhvr>
                                        <p:cTn id="50" dur="1" fill="hold">
                                          <p:stCondLst>
                                            <p:cond delay="0"/>
                                          </p:stCondLst>
                                        </p:cTn>
                                        <p:tgtEl>
                                          <p:spTgt spid="19"/>
                                        </p:tgtEl>
                                        <p:attrNameLst>
                                          <p:attrName>style.visibility</p:attrName>
                                        </p:attrNameLst>
                                      </p:cBhvr>
                                      <p:to>
                                        <p:strVal val="visible"/>
                                      </p:to>
                                    </p:set>
                                    <p:animEffect transition="in" filter="wipe(right)">
                                      <p:cBhvr>
                                        <p:cTn id="51" dur="500"/>
                                        <p:tgtEl>
                                          <p:spTgt spid="19"/>
                                        </p:tgtEl>
                                      </p:cBhvr>
                                    </p:animEffect>
                                  </p:childTnLst>
                                </p:cTn>
                              </p:par>
                            </p:childTnLst>
                          </p:cTn>
                        </p:par>
                        <p:par>
                          <p:cTn id="52" fill="hold">
                            <p:stCondLst>
                              <p:cond delay="14500"/>
                            </p:stCondLst>
                            <p:childTnLst>
                              <p:par>
                                <p:cTn id="53" presetID="31" presetClass="entr" presetSubtype="0" fill="hold" grpId="0" nodeType="afterEffect">
                                  <p:stCondLst>
                                    <p:cond delay="1000"/>
                                  </p:stCondLst>
                                  <p:childTnLst>
                                    <p:set>
                                      <p:cBhvr>
                                        <p:cTn id="54" dur="1" fill="hold">
                                          <p:stCondLst>
                                            <p:cond delay="0"/>
                                          </p:stCondLst>
                                        </p:cTn>
                                        <p:tgtEl>
                                          <p:spTgt spid="22"/>
                                        </p:tgtEl>
                                        <p:attrNameLst>
                                          <p:attrName>style.visibility</p:attrName>
                                        </p:attrNameLst>
                                      </p:cBhvr>
                                      <p:to>
                                        <p:strVal val="visible"/>
                                      </p:to>
                                    </p:set>
                                    <p:anim calcmode="lin" valueType="num">
                                      <p:cBhvr>
                                        <p:cTn id="55" dur="1000" fill="hold"/>
                                        <p:tgtEl>
                                          <p:spTgt spid="22"/>
                                        </p:tgtEl>
                                        <p:attrNameLst>
                                          <p:attrName>ppt_w</p:attrName>
                                        </p:attrNameLst>
                                      </p:cBhvr>
                                      <p:tavLst>
                                        <p:tav tm="0">
                                          <p:val>
                                            <p:fltVal val="0"/>
                                          </p:val>
                                        </p:tav>
                                        <p:tav tm="100000">
                                          <p:val>
                                            <p:strVal val="#ppt_w"/>
                                          </p:val>
                                        </p:tav>
                                      </p:tavLst>
                                    </p:anim>
                                    <p:anim calcmode="lin" valueType="num">
                                      <p:cBhvr>
                                        <p:cTn id="56" dur="1000" fill="hold"/>
                                        <p:tgtEl>
                                          <p:spTgt spid="22"/>
                                        </p:tgtEl>
                                        <p:attrNameLst>
                                          <p:attrName>ppt_h</p:attrName>
                                        </p:attrNameLst>
                                      </p:cBhvr>
                                      <p:tavLst>
                                        <p:tav tm="0">
                                          <p:val>
                                            <p:fltVal val="0"/>
                                          </p:val>
                                        </p:tav>
                                        <p:tav tm="100000">
                                          <p:val>
                                            <p:strVal val="#ppt_h"/>
                                          </p:val>
                                        </p:tav>
                                      </p:tavLst>
                                    </p:anim>
                                    <p:anim calcmode="lin" valueType="num">
                                      <p:cBhvr>
                                        <p:cTn id="57" dur="1000" fill="hold"/>
                                        <p:tgtEl>
                                          <p:spTgt spid="22"/>
                                        </p:tgtEl>
                                        <p:attrNameLst>
                                          <p:attrName>style.rotation</p:attrName>
                                        </p:attrNameLst>
                                      </p:cBhvr>
                                      <p:tavLst>
                                        <p:tav tm="0">
                                          <p:val>
                                            <p:fltVal val="90"/>
                                          </p:val>
                                        </p:tav>
                                        <p:tav tm="100000">
                                          <p:val>
                                            <p:fltVal val="0"/>
                                          </p:val>
                                        </p:tav>
                                      </p:tavLst>
                                    </p:anim>
                                    <p:animEffect transition="in" filter="fade">
                                      <p:cBhvr>
                                        <p:cTn id="58" dur="1000"/>
                                        <p:tgtEl>
                                          <p:spTgt spid="22"/>
                                        </p:tgtEl>
                                      </p:cBhvr>
                                    </p:animEffect>
                                  </p:childTnLst>
                                </p:cTn>
                              </p:par>
                            </p:childTnLst>
                          </p:cTn>
                        </p:par>
                        <p:par>
                          <p:cTn id="59" fill="hold">
                            <p:stCondLst>
                              <p:cond delay="16500"/>
                            </p:stCondLst>
                            <p:childTnLst>
                              <p:par>
                                <p:cTn id="60" presetID="53" presetClass="entr" presetSubtype="16" fill="hold" grpId="0" nodeType="afterEffect">
                                  <p:stCondLst>
                                    <p:cond delay="1250"/>
                                  </p:stCondLst>
                                  <p:childTnLst>
                                    <p:set>
                                      <p:cBhvr>
                                        <p:cTn id="61" dur="1" fill="hold">
                                          <p:stCondLst>
                                            <p:cond delay="0"/>
                                          </p:stCondLst>
                                        </p:cTn>
                                        <p:tgtEl>
                                          <p:spTgt spid="21"/>
                                        </p:tgtEl>
                                        <p:attrNameLst>
                                          <p:attrName>style.visibility</p:attrName>
                                        </p:attrNameLst>
                                      </p:cBhvr>
                                      <p:to>
                                        <p:strVal val="visible"/>
                                      </p:to>
                                    </p:set>
                                    <p:anim calcmode="lin" valueType="num">
                                      <p:cBhvr>
                                        <p:cTn id="62" dur="500" fill="hold"/>
                                        <p:tgtEl>
                                          <p:spTgt spid="21"/>
                                        </p:tgtEl>
                                        <p:attrNameLst>
                                          <p:attrName>ppt_w</p:attrName>
                                        </p:attrNameLst>
                                      </p:cBhvr>
                                      <p:tavLst>
                                        <p:tav tm="0">
                                          <p:val>
                                            <p:fltVal val="0"/>
                                          </p:val>
                                        </p:tav>
                                        <p:tav tm="100000">
                                          <p:val>
                                            <p:strVal val="#ppt_w"/>
                                          </p:val>
                                        </p:tav>
                                      </p:tavLst>
                                    </p:anim>
                                    <p:anim calcmode="lin" valueType="num">
                                      <p:cBhvr>
                                        <p:cTn id="63" dur="500" fill="hold"/>
                                        <p:tgtEl>
                                          <p:spTgt spid="21"/>
                                        </p:tgtEl>
                                        <p:attrNameLst>
                                          <p:attrName>ppt_h</p:attrName>
                                        </p:attrNameLst>
                                      </p:cBhvr>
                                      <p:tavLst>
                                        <p:tav tm="0">
                                          <p:val>
                                            <p:fltVal val="0"/>
                                          </p:val>
                                        </p:tav>
                                        <p:tav tm="100000">
                                          <p:val>
                                            <p:strVal val="#ppt_h"/>
                                          </p:val>
                                        </p:tav>
                                      </p:tavLst>
                                    </p:anim>
                                    <p:animEffect transition="in" filter="fade">
                                      <p:cBhvr>
                                        <p:cTn id="64" dur="500"/>
                                        <p:tgtEl>
                                          <p:spTgt spid="21"/>
                                        </p:tgtEl>
                                      </p:cBhvr>
                                    </p:animEffect>
                                  </p:childTnLst>
                                </p:cTn>
                              </p:par>
                            </p:childTnLst>
                          </p:cTn>
                        </p:par>
                        <p:par>
                          <p:cTn id="65" fill="hold">
                            <p:stCondLst>
                              <p:cond delay="18250"/>
                            </p:stCondLst>
                            <p:childTnLst>
                              <p:par>
                                <p:cTn id="66" presetID="22" presetClass="entr" presetSubtype="2" fill="hold" grpId="0" nodeType="afterEffect">
                                  <p:stCondLst>
                                    <p:cond delay="1250"/>
                                  </p:stCondLst>
                                  <p:childTnLst>
                                    <p:set>
                                      <p:cBhvr>
                                        <p:cTn id="67" dur="1" fill="hold">
                                          <p:stCondLst>
                                            <p:cond delay="0"/>
                                          </p:stCondLst>
                                        </p:cTn>
                                        <p:tgtEl>
                                          <p:spTgt spid="24"/>
                                        </p:tgtEl>
                                        <p:attrNameLst>
                                          <p:attrName>style.visibility</p:attrName>
                                        </p:attrNameLst>
                                      </p:cBhvr>
                                      <p:to>
                                        <p:strVal val="visible"/>
                                      </p:to>
                                    </p:set>
                                    <p:animEffect transition="in" filter="wipe(right)">
                                      <p:cBhvr>
                                        <p:cTn id="68" dur="500"/>
                                        <p:tgtEl>
                                          <p:spTgt spid="24"/>
                                        </p:tgtEl>
                                      </p:cBhvr>
                                    </p:animEffect>
                                  </p:childTnLst>
                                </p:cTn>
                              </p:par>
                            </p:childTnLst>
                          </p:cTn>
                        </p:par>
                        <p:par>
                          <p:cTn id="69" fill="hold">
                            <p:stCondLst>
                              <p:cond delay="20000"/>
                            </p:stCondLst>
                            <p:childTnLst>
                              <p:par>
                                <p:cTn id="70" presetID="22" presetClass="entr" presetSubtype="2" fill="hold" grpId="0" nodeType="afterEffect">
                                  <p:stCondLst>
                                    <p:cond delay="1500"/>
                                  </p:stCondLst>
                                  <p:childTnLst>
                                    <p:set>
                                      <p:cBhvr>
                                        <p:cTn id="71" dur="1" fill="hold">
                                          <p:stCondLst>
                                            <p:cond delay="0"/>
                                          </p:stCondLst>
                                        </p:cTn>
                                        <p:tgtEl>
                                          <p:spTgt spid="28"/>
                                        </p:tgtEl>
                                        <p:attrNameLst>
                                          <p:attrName>style.visibility</p:attrName>
                                        </p:attrNameLst>
                                      </p:cBhvr>
                                      <p:to>
                                        <p:strVal val="visible"/>
                                      </p:to>
                                    </p:set>
                                    <p:animEffect transition="in" filter="wipe(right)">
                                      <p:cBhvr>
                                        <p:cTn id="72" dur="500"/>
                                        <p:tgtEl>
                                          <p:spTgt spid="28"/>
                                        </p:tgtEl>
                                      </p:cBhvr>
                                    </p:animEffect>
                                  </p:childTnLst>
                                </p:cTn>
                              </p:par>
                            </p:childTnLst>
                          </p:cTn>
                        </p:par>
                        <p:par>
                          <p:cTn id="73" fill="hold">
                            <p:stCondLst>
                              <p:cond delay="22000"/>
                            </p:stCondLst>
                            <p:childTnLst>
                              <p:par>
                                <p:cTn id="74" presetID="22" presetClass="entr" presetSubtype="2" fill="hold" grpId="0" nodeType="afterEffect">
                                  <p:stCondLst>
                                    <p:cond delay="1500"/>
                                  </p:stCondLst>
                                  <p:childTnLst>
                                    <p:set>
                                      <p:cBhvr>
                                        <p:cTn id="75" dur="1" fill="hold">
                                          <p:stCondLst>
                                            <p:cond delay="0"/>
                                          </p:stCondLst>
                                        </p:cTn>
                                        <p:tgtEl>
                                          <p:spTgt spid="32"/>
                                        </p:tgtEl>
                                        <p:attrNameLst>
                                          <p:attrName>style.visibility</p:attrName>
                                        </p:attrNameLst>
                                      </p:cBhvr>
                                      <p:to>
                                        <p:strVal val="visible"/>
                                      </p:to>
                                    </p:set>
                                    <p:animEffect transition="in" filter="wipe(right)">
                                      <p:cBhvr>
                                        <p:cTn id="76" dur="500"/>
                                        <p:tgtEl>
                                          <p:spTgt spid="32"/>
                                        </p:tgtEl>
                                      </p:cBhvr>
                                    </p:animEffect>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34"/>
                                        </p:tgtEl>
                                        <p:attrNameLst>
                                          <p:attrName>style.visibility</p:attrName>
                                        </p:attrNameLst>
                                      </p:cBhvr>
                                      <p:to>
                                        <p:strVal val="visible"/>
                                      </p:to>
                                    </p:set>
                                    <p:anim calcmode="lin" valueType="num">
                                      <p:cBhvr>
                                        <p:cTn id="81" dur="500" fill="hold"/>
                                        <p:tgtEl>
                                          <p:spTgt spid="34"/>
                                        </p:tgtEl>
                                        <p:attrNameLst>
                                          <p:attrName>ppt_w</p:attrName>
                                        </p:attrNameLst>
                                      </p:cBhvr>
                                      <p:tavLst>
                                        <p:tav tm="0">
                                          <p:val>
                                            <p:fltVal val="0"/>
                                          </p:val>
                                        </p:tav>
                                        <p:tav tm="100000">
                                          <p:val>
                                            <p:strVal val="#ppt_w"/>
                                          </p:val>
                                        </p:tav>
                                      </p:tavLst>
                                    </p:anim>
                                    <p:anim calcmode="lin" valueType="num">
                                      <p:cBhvr>
                                        <p:cTn id="82" dur="500" fill="hold"/>
                                        <p:tgtEl>
                                          <p:spTgt spid="34"/>
                                        </p:tgtEl>
                                        <p:attrNameLst>
                                          <p:attrName>ppt_h</p:attrName>
                                        </p:attrNameLst>
                                      </p:cBhvr>
                                      <p:tavLst>
                                        <p:tav tm="0">
                                          <p:val>
                                            <p:fltVal val="0"/>
                                          </p:val>
                                        </p:tav>
                                        <p:tav tm="100000">
                                          <p:val>
                                            <p:strVal val="#ppt_h"/>
                                          </p:val>
                                        </p:tav>
                                      </p:tavLst>
                                    </p:anim>
                                    <p:animEffect transition="in" filter="fade">
                                      <p:cBhvr>
                                        <p:cTn id="83" dur="500"/>
                                        <p:tgtEl>
                                          <p:spTgt spid="34"/>
                                        </p:tgtEl>
                                      </p:cBhvr>
                                    </p:animEffect>
                                  </p:childTnLst>
                                </p:cTn>
                              </p:par>
                            </p:childTnLst>
                          </p:cTn>
                        </p:par>
                        <p:par>
                          <p:cTn id="84" fill="hold">
                            <p:stCondLst>
                              <p:cond delay="500"/>
                            </p:stCondLst>
                            <p:childTnLst>
                              <p:par>
                                <p:cTn id="85" presetID="53" presetClass="entr" presetSubtype="16" fill="hold" grpId="0" nodeType="afterEffect">
                                  <p:stCondLst>
                                    <p:cond delay="1250"/>
                                  </p:stCondLst>
                                  <p:childTnLst>
                                    <p:set>
                                      <p:cBhvr>
                                        <p:cTn id="86" dur="1" fill="hold">
                                          <p:stCondLst>
                                            <p:cond delay="0"/>
                                          </p:stCondLst>
                                        </p:cTn>
                                        <p:tgtEl>
                                          <p:spTgt spid="36"/>
                                        </p:tgtEl>
                                        <p:attrNameLst>
                                          <p:attrName>style.visibility</p:attrName>
                                        </p:attrNameLst>
                                      </p:cBhvr>
                                      <p:to>
                                        <p:strVal val="visible"/>
                                      </p:to>
                                    </p:set>
                                    <p:anim calcmode="lin" valueType="num">
                                      <p:cBhvr>
                                        <p:cTn id="87" dur="500" fill="hold"/>
                                        <p:tgtEl>
                                          <p:spTgt spid="36"/>
                                        </p:tgtEl>
                                        <p:attrNameLst>
                                          <p:attrName>ppt_w</p:attrName>
                                        </p:attrNameLst>
                                      </p:cBhvr>
                                      <p:tavLst>
                                        <p:tav tm="0">
                                          <p:val>
                                            <p:fltVal val="0"/>
                                          </p:val>
                                        </p:tav>
                                        <p:tav tm="100000">
                                          <p:val>
                                            <p:strVal val="#ppt_w"/>
                                          </p:val>
                                        </p:tav>
                                      </p:tavLst>
                                    </p:anim>
                                    <p:anim calcmode="lin" valueType="num">
                                      <p:cBhvr>
                                        <p:cTn id="88" dur="500" fill="hold"/>
                                        <p:tgtEl>
                                          <p:spTgt spid="36"/>
                                        </p:tgtEl>
                                        <p:attrNameLst>
                                          <p:attrName>ppt_h</p:attrName>
                                        </p:attrNameLst>
                                      </p:cBhvr>
                                      <p:tavLst>
                                        <p:tav tm="0">
                                          <p:val>
                                            <p:fltVal val="0"/>
                                          </p:val>
                                        </p:tav>
                                        <p:tav tm="100000">
                                          <p:val>
                                            <p:strVal val="#ppt_h"/>
                                          </p:val>
                                        </p:tav>
                                      </p:tavLst>
                                    </p:anim>
                                    <p:animEffect transition="in" filter="fade">
                                      <p:cBhvr>
                                        <p:cTn id="89" dur="500"/>
                                        <p:tgtEl>
                                          <p:spTgt spid="36"/>
                                        </p:tgtEl>
                                      </p:cBhvr>
                                    </p:animEffect>
                                  </p:childTnLst>
                                </p:cTn>
                              </p:par>
                            </p:childTnLst>
                          </p:cTn>
                        </p:par>
                        <p:par>
                          <p:cTn id="90" fill="hold">
                            <p:stCondLst>
                              <p:cond delay="2250"/>
                            </p:stCondLst>
                            <p:childTnLst>
                              <p:par>
                                <p:cTn id="91" presetID="22" presetClass="entr" presetSubtype="2" fill="hold" grpId="0" nodeType="afterEffect">
                                  <p:stCondLst>
                                    <p:cond delay="1250"/>
                                  </p:stCondLst>
                                  <p:childTnLst>
                                    <p:set>
                                      <p:cBhvr>
                                        <p:cTn id="92" dur="1" fill="hold">
                                          <p:stCondLst>
                                            <p:cond delay="0"/>
                                          </p:stCondLst>
                                        </p:cTn>
                                        <p:tgtEl>
                                          <p:spTgt spid="41"/>
                                        </p:tgtEl>
                                        <p:attrNameLst>
                                          <p:attrName>style.visibility</p:attrName>
                                        </p:attrNameLst>
                                      </p:cBhvr>
                                      <p:to>
                                        <p:strVal val="visible"/>
                                      </p:to>
                                    </p:set>
                                    <p:animEffect transition="in" filter="wipe(right)">
                                      <p:cBhvr>
                                        <p:cTn id="93" dur="500"/>
                                        <p:tgtEl>
                                          <p:spTgt spid="41"/>
                                        </p:tgtEl>
                                      </p:cBhvr>
                                    </p:animEffect>
                                  </p:childTnLst>
                                </p:cTn>
                              </p:par>
                            </p:childTnLst>
                          </p:cTn>
                        </p:par>
                        <p:par>
                          <p:cTn id="94" fill="hold">
                            <p:stCondLst>
                              <p:cond delay="4000"/>
                            </p:stCondLst>
                            <p:childTnLst>
                              <p:par>
                                <p:cTn id="95" presetID="22" presetClass="entr" presetSubtype="2" fill="hold" grpId="0" nodeType="afterEffect">
                                  <p:stCondLst>
                                    <p:cond delay="2250"/>
                                  </p:stCondLst>
                                  <p:childTnLst>
                                    <p:set>
                                      <p:cBhvr>
                                        <p:cTn id="96" dur="1" fill="hold">
                                          <p:stCondLst>
                                            <p:cond delay="0"/>
                                          </p:stCondLst>
                                        </p:cTn>
                                        <p:tgtEl>
                                          <p:spTgt spid="38"/>
                                        </p:tgtEl>
                                        <p:attrNameLst>
                                          <p:attrName>style.visibility</p:attrName>
                                        </p:attrNameLst>
                                      </p:cBhvr>
                                      <p:to>
                                        <p:strVal val="visible"/>
                                      </p:to>
                                    </p:set>
                                    <p:animEffect transition="in" filter="wipe(right)">
                                      <p:cBhvr>
                                        <p:cTn id="97" dur="500"/>
                                        <p:tgtEl>
                                          <p:spTgt spid="38"/>
                                        </p:tgtEl>
                                      </p:cBhvr>
                                    </p:animEffect>
                                  </p:childTnLst>
                                </p:cTn>
                              </p:par>
                            </p:childTnLst>
                          </p:cTn>
                        </p:par>
                        <p:par>
                          <p:cTn id="98" fill="hold">
                            <p:stCondLst>
                              <p:cond delay="6750"/>
                            </p:stCondLst>
                            <p:childTnLst>
                              <p:par>
                                <p:cTn id="99" presetID="22" presetClass="entr" presetSubtype="8" fill="hold" grpId="0" nodeType="afterEffect">
                                  <p:stCondLst>
                                    <p:cond delay="2000"/>
                                  </p:stCondLst>
                                  <p:childTnLst>
                                    <p:set>
                                      <p:cBhvr>
                                        <p:cTn id="100" dur="1" fill="hold">
                                          <p:stCondLst>
                                            <p:cond delay="0"/>
                                          </p:stCondLst>
                                        </p:cTn>
                                        <p:tgtEl>
                                          <p:spTgt spid="39"/>
                                        </p:tgtEl>
                                        <p:attrNameLst>
                                          <p:attrName>style.visibility</p:attrName>
                                        </p:attrNameLst>
                                      </p:cBhvr>
                                      <p:to>
                                        <p:strVal val="visible"/>
                                      </p:to>
                                    </p:set>
                                    <p:animEffect transition="in" filter="wipe(left)">
                                      <p:cBhvr>
                                        <p:cTn id="101" dur="2000"/>
                                        <p:tgtEl>
                                          <p:spTgt spid="39"/>
                                        </p:tgtEl>
                                      </p:cBhvr>
                                    </p:animEffect>
                                  </p:childTnLst>
                                </p:cTn>
                              </p:par>
                            </p:childTnLst>
                          </p:cTn>
                        </p:par>
                        <p:par>
                          <p:cTn id="102" fill="hold">
                            <p:stCondLst>
                              <p:cond delay="10750"/>
                            </p:stCondLst>
                            <p:childTnLst>
                              <p:par>
                                <p:cTn id="103" presetID="31" presetClass="entr" presetSubtype="0" fill="hold" grpId="0" nodeType="afterEffect">
                                  <p:stCondLst>
                                    <p:cond delay="3250"/>
                                  </p:stCondLst>
                                  <p:childTnLst>
                                    <p:set>
                                      <p:cBhvr>
                                        <p:cTn id="104" dur="1" fill="hold">
                                          <p:stCondLst>
                                            <p:cond delay="0"/>
                                          </p:stCondLst>
                                        </p:cTn>
                                        <p:tgtEl>
                                          <p:spTgt spid="42"/>
                                        </p:tgtEl>
                                        <p:attrNameLst>
                                          <p:attrName>style.visibility</p:attrName>
                                        </p:attrNameLst>
                                      </p:cBhvr>
                                      <p:to>
                                        <p:strVal val="visible"/>
                                      </p:to>
                                    </p:set>
                                    <p:anim calcmode="lin" valueType="num">
                                      <p:cBhvr>
                                        <p:cTn id="105" dur="1000" fill="hold"/>
                                        <p:tgtEl>
                                          <p:spTgt spid="42"/>
                                        </p:tgtEl>
                                        <p:attrNameLst>
                                          <p:attrName>ppt_w</p:attrName>
                                        </p:attrNameLst>
                                      </p:cBhvr>
                                      <p:tavLst>
                                        <p:tav tm="0">
                                          <p:val>
                                            <p:fltVal val="0"/>
                                          </p:val>
                                        </p:tav>
                                        <p:tav tm="100000">
                                          <p:val>
                                            <p:strVal val="#ppt_w"/>
                                          </p:val>
                                        </p:tav>
                                      </p:tavLst>
                                    </p:anim>
                                    <p:anim calcmode="lin" valueType="num">
                                      <p:cBhvr>
                                        <p:cTn id="106" dur="1000" fill="hold"/>
                                        <p:tgtEl>
                                          <p:spTgt spid="42"/>
                                        </p:tgtEl>
                                        <p:attrNameLst>
                                          <p:attrName>ppt_h</p:attrName>
                                        </p:attrNameLst>
                                      </p:cBhvr>
                                      <p:tavLst>
                                        <p:tav tm="0">
                                          <p:val>
                                            <p:fltVal val="0"/>
                                          </p:val>
                                        </p:tav>
                                        <p:tav tm="100000">
                                          <p:val>
                                            <p:strVal val="#ppt_h"/>
                                          </p:val>
                                        </p:tav>
                                      </p:tavLst>
                                    </p:anim>
                                    <p:anim calcmode="lin" valueType="num">
                                      <p:cBhvr>
                                        <p:cTn id="107" dur="1000" fill="hold"/>
                                        <p:tgtEl>
                                          <p:spTgt spid="42"/>
                                        </p:tgtEl>
                                        <p:attrNameLst>
                                          <p:attrName>style.rotation</p:attrName>
                                        </p:attrNameLst>
                                      </p:cBhvr>
                                      <p:tavLst>
                                        <p:tav tm="0">
                                          <p:val>
                                            <p:fltVal val="90"/>
                                          </p:val>
                                        </p:tav>
                                        <p:tav tm="100000">
                                          <p:val>
                                            <p:fltVal val="0"/>
                                          </p:val>
                                        </p:tav>
                                      </p:tavLst>
                                    </p:anim>
                                    <p:animEffect transition="in" filter="fade">
                                      <p:cBhvr>
                                        <p:cTn id="108" dur="1000"/>
                                        <p:tgtEl>
                                          <p:spTgt spid="42"/>
                                        </p:tgtEl>
                                      </p:cBhvr>
                                    </p:animEffect>
                                  </p:childTnLst>
                                </p:cTn>
                              </p:par>
                            </p:childTnLst>
                          </p:cTn>
                        </p:par>
                        <p:par>
                          <p:cTn id="109" fill="hold">
                            <p:stCondLst>
                              <p:cond delay="15000"/>
                            </p:stCondLst>
                            <p:childTnLst>
                              <p:par>
                                <p:cTn id="110" presetID="53" presetClass="entr" presetSubtype="16" fill="hold" grpId="0" nodeType="afterEffect">
                                  <p:stCondLst>
                                    <p:cond delay="1250"/>
                                  </p:stCondLst>
                                  <p:childTnLst>
                                    <p:set>
                                      <p:cBhvr>
                                        <p:cTn id="111" dur="1" fill="hold">
                                          <p:stCondLst>
                                            <p:cond delay="0"/>
                                          </p:stCondLst>
                                        </p:cTn>
                                        <p:tgtEl>
                                          <p:spTgt spid="44"/>
                                        </p:tgtEl>
                                        <p:attrNameLst>
                                          <p:attrName>style.visibility</p:attrName>
                                        </p:attrNameLst>
                                      </p:cBhvr>
                                      <p:to>
                                        <p:strVal val="visible"/>
                                      </p:to>
                                    </p:set>
                                    <p:anim calcmode="lin" valueType="num">
                                      <p:cBhvr>
                                        <p:cTn id="112" dur="500" fill="hold"/>
                                        <p:tgtEl>
                                          <p:spTgt spid="44"/>
                                        </p:tgtEl>
                                        <p:attrNameLst>
                                          <p:attrName>ppt_w</p:attrName>
                                        </p:attrNameLst>
                                      </p:cBhvr>
                                      <p:tavLst>
                                        <p:tav tm="0">
                                          <p:val>
                                            <p:fltVal val="0"/>
                                          </p:val>
                                        </p:tav>
                                        <p:tav tm="100000">
                                          <p:val>
                                            <p:strVal val="#ppt_w"/>
                                          </p:val>
                                        </p:tav>
                                      </p:tavLst>
                                    </p:anim>
                                    <p:anim calcmode="lin" valueType="num">
                                      <p:cBhvr>
                                        <p:cTn id="113" dur="500" fill="hold"/>
                                        <p:tgtEl>
                                          <p:spTgt spid="44"/>
                                        </p:tgtEl>
                                        <p:attrNameLst>
                                          <p:attrName>ppt_h</p:attrName>
                                        </p:attrNameLst>
                                      </p:cBhvr>
                                      <p:tavLst>
                                        <p:tav tm="0">
                                          <p:val>
                                            <p:fltVal val="0"/>
                                          </p:val>
                                        </p:tav>
                                        <p:tav tm="100000">
                                          <p:val>
                                            <p:strVal val="#ppt_h"/>
                                          </p:val>
                                        </p:tav>
                                      </p:tavLst>
                                    </p:anim>
                                    <p:animEffect transition="in" filter="fade">
                                      <p:cBhvr>
                                        <p:cTn id="114" dur="500"/>
                                        <p:tgtEl>
                                          <p:spTgt spid="44"/>
                                        </p:tgtEl>
                                      </p:cBhvr>
                                    </p:animEffect>
                                  </p:childTnLst>
                                </p:cTn>
                              </p:par>
                            </p:childTnLst>
                          </p:cTn>
                        </p:par>
                        <p:par>
                          <p:cTn id="115" fill="hold">
                            <p:stCondLst>
                              <p:cond delay="16750"/>
                            </p:stCondLst>
                            <p:childTnLst>
                              <p:par>
                                <p:cTn id="116" presetID="53" presetClass="entr" presetSubtype="16" fill="hold" grpId="0" nodeType="afterEffect">
                                  <p:stCondLst>
                                    <p:cond delay="2000"/>
                                  </p:stCondLst>
                                  <p:childTnLst>
                                    <p:set>
                                      <p:cBhvr>
                                        <p:cTn id="117" dur="1" fill="hold">
                                          <p:stCondLst>
                                            <p:cond delay="0"/>
                                          </p:stCondLst>
                                        </p:cTn>
                                        <p:tgtEl>
                                          <p:spTgt spid="3"/>
                                        </p:tgtEl>
                                        <p:attrNameLst>
                                          <p:attrName>style.visibility</p:attrName>
                                        </p:attrNameLst>
                                      </p:cBhvr>
                                      <p:to>
                                        <p:strVal val="visible"/>
                                      </p:to>
                                    </p:set>
                                    <p:anim calcmode="lin" valueType="num">
                                      <p:cBhvr>
                                        <p:cTn id="118" dur="500" fill="hold"/>
                                        <p:tgtEl>
                                          <p:spTgt spid="3"/>
                                        </p:tgtEl>
                                        <p:attrNameLst>
                                          <p:attrName>ppt_w</p:attrName>
                                        </p:attrNameLst>
                                      </p:cBhvr>
                                      <p:tavLst>
                                        <p:tav tm="0">
                                          <p:val>
                                            <p:fltVal val="0"/>
                                          </p:val>
                                        </p:tav>
                                        <p:tav tm="100000">
                                          <p:val>
                                            <p:strVal val="#ppt_w"/>
                                          </p:val>
                                        </p:tav>
                                      </p:tavLst>
                                    </p:anim>
                                    <p:anim calcmode="lin" valueType="num">
                                      <p:cBhvr>
                                        <p:cTn id="119" dur="500" fill="hold"/>
                                        <p:tgtEl>
                                          <p:spTgt spid="3"/>
                                        </p:tgtEl>
                                        <p:attrNameLst>
                                          <p:attrName>ppt_h</p:attrName>
                                        </p:attrNameLst>
                                      </p:cBhvr>
                                      <p:tavLst>
                                        <p:tav tm="0">
                                          <p:val>
                                            <p:fltVal val="0"/>
                                          </p:val>
                                        </p:tav>
                                        <p:tav tm="100000">
                                          <p:val>
                                            <p:strVal val="#ppt_h"/>
                                          </p:val>
                                        </p:tav>
                                      </p:tavLst>
                                    </p:anim>
                                    <p:animEffect transition="in" filter="fade">
                                      <p:cBhvr>
                                        <p:cTn id="120" dur="500"/>
                                        <p:tgtEl>
                                          <p:spTgt spid="3"/>
                                        </p:tgtEl>
                                      </p:cBhvr>
                                    </p:animEffect>
                                  </p:childTnLst>
                                </p:cTn>
                              </p:par>
                            </p:childTnLst>
                          </p:cTn>
                        </p:par>
                        <p:par>
                          <p:cTn id="121" fill="hold">
                            <p:stCondLst>
                              <p:cond delay="19250"/>
                            </p:stCondLst>
                            <p:childTnLst>
                              <p:par>
                                <p:cTn id="122" presetID="22" presetClass="entr" presetSubtype="2" fill="hold" grpId="0" nodeType="afterEffect">
                                  <p:stCondLst>
                                    <p:cond delay="2000"/>
                                  </p:stCondLst>
                                  <p:childTnLst>
                                    <p:set>
                                      <p:cBhvr>
                                        <p:cTn id="123" dur="1" fill="hold">
                                          <p:stCondLst>
                                            <p:cond delay="0"/>
                                          </p:stCondLst>
                                        </p:cTn>
                                        <p:tgtEl>
                                          <p:spTgt spid="46"/>
                                        </p:tgtEl>
                                        <p:attrNameLst>
                                          <p:attrName>style.visibility</p:attrName>
                                        </p:attrNameLst>
                                      </p:cBhvr>
                                      <p:to>
                                        <p:strVal val="visible"/>
                                      </p:to>
                                    </p:set>
                                    <p:animEffect transition="in" filter="wipe(right)">
                                      <p:cBhvr>
                                        <p:cTn id="124"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p:bldP spid="9" grpId="0"/>
      <p:bldP spid="11" grpId="0" animBg="1"/>
      <p:bldP spid="13" grpId="0"/>
      <p:bldP spid="15" grpId="0" animBg="1"/>
      <p:bldP spid="16" grpId="0"/>
      <p:bldP spid="17" grpId="0"/>
      <p:bldP spid="19" grpId="0"/>
      <p:bldP spid="21" grpId="0" animBg="1"/>
      <p:bldP spid="22" grpId="0"/>
      <p:bldP spid="24" grpId="0"/>
      <p:bldP spid="28" grpId="0" animBg="1"/>
      <p:bldP spid="32" grpId="0" animBg="1"/>
      <p:bldP spid="34" grpId="0" animBg="1"/>
      <p:bldP spid="36" grpId="0" animBg="1"/>
      <p:bldP spid="38" grpId="0" animBg="1"/>
      <p:bldP spid="39" grpId="0" animBg="1"/>
      <p:bldP spid="41" grpId="0"/>
      <p:bldP spid="42" grpId="0"/>
      <p:bldP spid="44" grpId="0" animBg="1"/>
      <p:bldP spid="4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B979ACEB-A133-4371-85EE-E2A2891F140F}"/>
              </a:ext>
            </a:extLst>
          </p:cNvPr>
          <p:cNvSpPr txBox="1"/>
          <p:nvPr/>
        </p:nvSpPr>
        <p:spPr>
          <a:xfrm>
            <a:off x="10686171" y="-11101"/>
            <a:ext cx="1303021" cy="369332"/>
          </a:xfrm>
          <a:prstGeom prst="rect">
            <a:avLst/>
          </a:prstGeom>
          <a:noFill/>
        </p:spPr>
        <p:txBody>
          <a:bodyPr wrap="square" rtlCol="1">
            <a:spAutoFit/>
          </a:bodyPr>
          <a:lstStyle/>
          <a:p>
            <a:r>
              <a:rPr lang="he-IL" dirty="0"/>
              <a:t>דף כ"ג, ב'</a:t>
            </a:r>
          </a:p>
        </p:txBody>
      </p:sp>
      <p:graphicFrame>
        <p:nvGraphicFramePr>
          <p:cNvPr id="4" name="טבלה 4">
            <a:extLst>
              <a:ext uri="{FF2B5EF4-FFF2-40B4-BE49-F238E27FC236}">
                <a16:creationId xmlns:a16="http://schemas.microsoft.com/office/drawing/2014/main" id="{0F091F2A-8F6B-4842-A7AB-C9D1A50AA83F}"/>
              </a:ext>
            </a:extLst>
          </p:cNvPr>
          <p:cNvGraphicFramePr>
            <a:graphicFrameLocks noGrp="1"/>
          </p:cNvGraphicFramePr>
          <p:nvPr>
            <p:extLst>
              <p:ext uri="{D42A27DB-BD31-4B8C-83A1-F6EECF244321}">
                <p14:modId xmlns:p14="http://schemas.microsoft.com/office/powerpoint/2010/main" val="3902015330"/>
              </p:ext>
            </p:extLst>
          </p:nvPr>
        </p:nvGraphicFramePr>
        <p:xfrm>
          <a:off x="121920" y="364149"/>
          <a:ext cx="12070080" cy="6435634"/>
        </p:xfrm>
        <a:graphic>
          <a:graphicData uri="http://schemas.openxmlformats.org/drawingml/2006/table">
            <a:tbl>
              <a:tblPr rtl="1" firstRow="1" bandRow="1">
                <a:tableStyleId>{5C22544A-7EE6-4342-B048-85BDC9FD1C3A}</a:tableStyleId>
              </a:tblPr>
              <a:tblGrid>
                <a:gridCol w="2413851">
                  <a:extLst>
                    <a:ext uri="{9D8B030D-6E8A-4147-A177-3AD203B41FA5}">
                      <a16:colId xmlns:a16="http://schemas.microsoft.com/office/drawing/2014/main" val="3244705935"/>
                    </a:ext>
                  </a:extLst>
                </a:gridCol>
                <a:gridCol w="3621189">
                  <a:extLst>
                    <a:ext uri="{9D8B030D-6E8A-4147-A177-3AD203B41FA5}">
                      <a16:colId xmlns:a16="http://schemas.microsoft.com/office/drawing/2014/main" val="3576532725"/>
                    </a:ext>
                  </a:extLst>
                </a:gridCol>
                <a:gridCol w="3322320">
                  <a:extLst>
                    <a:ext uri="{9D8B030D-6E8A-4147-A177-3AD203B41FA5}">
                      <a16:colId xmlns:a16="http://schemas.microsoft.com/office/drawing/2014/main" val="3547953353"/>
                    </a:ext>
                  </a:extLst>
                </a:gridCol>
                <a:gridCol w="2712720">
                  <a:extLst>
                    <a:ext uri="{9D8B030D-6E8A-4147-A177-3AD203B41FA5}">
                      <a16:colId xmlns:a16="http://schemas.microsoft.com/office/drawing/2014/main" val="3161396246"/>
                    </a:ext>
                  </a:extLst>
                </a:gridCol>
              </a:tblGrid>
              <a:tr h="895612">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8854502"/>
                  </a:ext>
                </a:extLst>
              </a:tr>
              <a:tr h="677189">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3918199"/>
                  </a:ext>
                </a:extLst>
              </a:tr>
              <a:tr h="942573">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4640795"/>
                  </a:ext>
                </a:extLst>
              </a:tr>
              <a:tr h="1418368">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553147"/>
                  </a:ext>
                </a:extLst>
              </a:tr>
              <a:tr h="1083524">
                <a:tc>
                  <a:txBody>
                    <a:bodyPr/>
                    <a:lstStyle/>
                    <a:p>
                      <a:pPr rtl="1"/>
                      <a:endParaRPr lang="he-I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4723589"/>
                  </a:ext>
                </a:extLst>
              </a:tr>
              <a:tr h="1418368">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43128"/>
                  </a:ext>
                </a:extLst>
              </a:tr>
            </a:tbl>
          </a:graphicData>
        </a:graphic>
      </p:graphicFrame>
      <p:sp>
        <p:nvSpPr>
          <p:cNvPr id="6" name="תיבת טקסט 5">
            <a:extLst>
              <a:ext uri="{FF2B5EF4-FFF2-40B4-BE49-F238E27FC236}">
                <a16:creationId xmlns:a16="http://schemas.microsoft.com/office/drawing/2014/main" id="{F1461DD9-A569-46DC-B72F-BE001DD81FE6}"/>
              </a:ext>
            </a:extLst>
          </p:cNvPr>
          <p:cNvSpPr txBox="1"/>
          <p:nvPr/>
        </p:nvSpPr>
        <p:spPr>
          <a:xfrm>
            <a:off x="6300987" y="455560"/>
            <a:ext cx="3423920" cy="646331"/>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b="0" i="0" dirty="0">
                <a:solidFill>
                  <a:srgbClr val="000000"/>
                </a:solidFill>
                <a:effectLst/>
                <a:latin typeface="Arial" panose="020B0604020202020204" pitchFamily="34" charset="0"/>
              </a:rPr>
              <a:t>וּמַחְרוֹזוֹת שֶׁל דָּגִים</a:t>
            </a:r>
          </a:p>
          <a:p>
            <a:r>
              <a:rPr lang="he-IL" dirty="0"/>
              <a:t>הרי אלו שלו, משום שאין בהם סימן.</a:t>
            </a:r>
          </a:p>
        </p:txBody>
      </p:sp>
      <p:sp>
        <p:nvSpPr>
          <p:cNvPr id="9" name="תיבת טקסט 8">
            <a:extLst>
              <a:ext uri="{FF2B5EF4-FFF2-40B4-BE49-F238E27FC236}">
                <a16:creationId xmlns:a16="http://schemas.microsoft.com/office/drawing/2014/main" id="{855A5435-590B-4710-8E32-D2AE2B5A9D4C}"/>
              </a:ext>
            </a:extLst>
          </p:cNvPr>
          <p:cNvSpPr txBox="1"/>
          <p:nvPr/>
        </p:nvSpPr>
        <p:spPr>
          <a:xfrm>
            <a:off x="6186028" y="3108889"/>
            <a:ext cx="3556000" cy="1077218"/>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sz="1600" dirty="0" err="1">
                <a:solidFill>
                  <a:srgbClr val="000000"/>
                </a:solidFill>
                <a:latin typeface="Arial" panose="020B0604020202020204" pitchFamily="34" charset="0"/>
              </a:rPr>
              <a:t>בְּקִטְרָא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דְּצַיָּידֵא</a:t>
            </a:r>
            <a:r>
              <a:rPr lang="he-IL" sz="1600" dirty="0">
                <a:solidFill>
                  <a:srgbClr val="000000"/>
                </a:solidFill>
                <a:latin typeface="Arial" panose="020B0604020202020204" pitchFamily="34" charset="0"/>
              </a:rPr>
              <a:t> דְּכוּלֵּי עָלְמָא הָכִי מְקַטְּרִי </a:t>
            </a:r>
          </a:p>
          <a:p>
            <a:r>
              <a:rPr lang="he-IL" sz="1600" dirty="0"/>
              <a:t>מדובר שהדגים קשורים בקשר הדייגים, שכולם </a:t>
            </a:r>
            <a:r>
              <a:rPr lang="he-IL" sz="1600" dirty="0" err="1"/>
              <a:t>קושרין</a:t>
            </a:r>
            <a:r>
              <a:rPr lang="he-IL" sz="1600" dirty="0"/>
              <a:t> באותה צורה, לכן, אין הקשר סימן.</a:t>
            </a:r>
          </a:p>
        </p:txBody>
      </p:sp>
      <p:sp>
        <p:nvSpPr>
          <p:cNvPr id="10" name="תיבת טקסט 9">
            <a:extLst>
              <a:ext uri="{FF2B5EF4-FFF2-40B4-BE49-F238E27FC236}">
                <a16:creationId xmlns:a16="http://schemas.microsoft.com/office/drawing/2014/main" id="{04CC4E43-18EC-4CFF-99FD-AA17C32598DC}"/>
              </a:ext>
            </a:extLst>
          </p:cNvPr>
          <p:cNvSpPr txBox="1"/>
          <p:nvPr/>
        </p:nvSpPr>
        <p:spPr>
          <a:xfrm>
            <a:off x="6186028" y="1976027"/>
            <a:ext cx="3556000" cy="646331"/>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a:t>שהקשר שקשורים בו הדגים יהא סימן, והמוצא יהא חייב להכריז על </a:t>
            </a:r>
            <a:r>
              <a:rPr lang="he-IL" dirty="0" err="1"/>
              <a:t>האבידה</a:t>
            </a:r>
            <a:endParaRPr lang="he-IL" dirty="0"/>
          </a:p>
        </p:txBody>
      </p:sp>
      <p:sp>
        <p:nvSpPr>
          <p:cNvPr id="11" name="תיבת טקסט 10">
            <a:extLst>
              <a:ext uri="{FF2B5EF4-FFF2-40B4-BE49-F238E27FC236}">
                <a16:creationId xmlns:a16="http://schemas.microsoft.com/office/drawing/2014/main" id="{38637A54-C6AE-43B2-ADE6-E9894DA77402}"/>
              </a:ext>
            </a:extLst>
          </p:cNvPr>
          <p:cNvSpPr txBox="1"/>
          <p:nvPr/>
        </p:nvSpPr>
        <p:spPr>
          <a:xfrm>
            <a:off x="9924119" y="2206007"/>
            <a:ext cx="1833514"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err="1">
                <a:solidFill>
                  <a:srgbClr val="000000"/>
                </a:solidFill>
                <a:latin typeface="Arial" panose="020B0604020202020204" pitchFamily="34" charset="0"/>
              </a:rPr>
              <a:t>לֶהֱוֵי</a:t>
            </a:r>
            <a:r>
              <a:rPr lang="he-IL" dirty="0">
                <a:solidFill>
                  <a:srgbClr val="000000"/>
                </a:solidFill>
                <a:latin typeface="Arial" panose="020B0604020202020204" pitchFamily="34" charset="0"/>
              </a:rPr>
              <a:t> קֶשֶׁר סִימָן ? </a:t>
            </a:r>
            <a:endParaRPr lang="he-IL" dirty="0"/>
          </a:p>
        </p:txBody>
      </p:sp>
      <p:sp>
        <p:nvSpPr>
          <p:cNvPr id="12" name="תיבת טקסט 11">
            <a:extLst>
              <a:ext uri="{FF2B5EF4-FFF2-40B4-BE49-F238E27FC236}">
                <a16:creationId xmlns:a16="http://schemas.microsoft.com/office/drawing/2014/main" id="{AB0850E1-C0BE-434C-9936-3DF3BAB77C46}"/>
              </a:ext>
            </a:extLst>
          </p:cNvPr>
          <p:cNvSpPr txBox="1"/>
          <p:nvPr/>
        </p:nvSpPr>
        <p:spPr>
          <a:xfrm>
            <a:off x="7042162" y="1315109"/>
            <a:ext cx="2182463"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a:t>מדוע הרי אלו שלו? </a:t>
            </a:r>
          </a:p>
        </p:txBody>
      </p:sp>
      <p:sp>
        <p:nvSpPr>
          <p:cNvPr id="15" name="תיבת טקסט 14">
            <a:extLst>
              <a:ext uri="{FF2B5EF4-FFF2-40B4-BE49-F238E27FC236}">
                <a16:creationId xmlns:a16="http://schemas.microsoft.com/office/drawing/2014/main" id="{0DE8D26B-4E69-476B-89A5-3839CE0A0FC4}"/>
              </a:ext>
            </a:extLst>
          </p:cNvPr>
          <p:cNvSpPr txBox="1"/>
          <p:nvPr/>
        </p:nvSpPr>
        <p:spPr>
          <a:xfrm>
            <a:off x="10686171" y="1407352"/>
            <a:ext cx="702297" cy="369332"/>
          </a:xfrm>
          <a:prstGeom prst="rect">
            <a:avLst/>
          </a:prstGeom>
          <a:solidFill>
            <a:schemeClr val="accent4">
              <a:lumMod val="40000"/>
              <a:lumOff val="60000"/>
            </a:schemeClr>
          </a:solidFill>
          <a:scene3d>
            <a:camera prst="orthographicFront"/>
            <a:lightRig rig="threePt" dir="t"/>
          </a:scene3d>
          <a:sp3d>
            <a:bevelT/>
          </a:sp3d>
        </p:spPr>
        <p:txBody>
          <a:bodyPr wrap="square">
            <a:spAutoFit/>
          </a:bodyPr>
          <a:lstStyle/>
          <a:p>
            <a:r>
              <a:rPr lang="he-IL" b="0" i="0" dirty="0" err="1">
                <a:solidFill>
                  <a:srgbClr val="000000"/>
                </a:solidFill>
                <a:effectLst/>
                <a:latin typeface="Arial" panose="020B0604020202020204" pitchFamily="34" charset="0"/>
              </a:rPr>
              <a:t>אַמַּאי</a:t>
            </a:r>
            <a:r>
              <a:rPr lang="he-IL" b="0" i="0" dirty="0">
                <a:solidFill>
                  <a:srgbClr val="000000"/>
                </a:solidFill>
                <a:effectLst/>
                <a:latin typeface="Arial" panose="020B0604020202020204" pitchFamily="34" charset="0"/>
              </a:rPr>
              <a:t> </a:t>
            </a:r>
            <a:endParaRPr lang="he-IL" dirty="0"/>
          </a:p>
        </p:txBody>
      </p:sp>
      <p:sp>
        <p:nvSpPr>
          <p:cNvPr id="17" name="תיבת טקסט 16">
            <a:extLst>
              <a:ext uri="{FF2B5EF4-FFF2-40B4-BE49-F238E27FC236}">
                <a16:creationId xmlns:a16="http://schemas.microsoft.com/office/drawing/2014/main" id="{B83986B1-13D4-42D6-B36F-F82B5404147E}"/>
              </a:ext>
            </a:extLst>
          </p:cNvPr>
          <p:cNvSpPr txBox="1"/>
          <p:nvPr/>
        </p:nvSpPr>
        <p:spPr>
          <a:xfrm>
            <a:off x="10531468" y="3397300"/>
            <a:ext cx="1011705" cy="369332"/>
          </a:xfrm>
          <a:prstGeom prst="rect">
            <a:avLst/>
          </a:prstGeom>
          <a:solidFill>
            <a:schemeClr val="accent4">
              <a:lumMod val="40000"/>
              <a:lumOff val="60000"/>
            </a:schemeClr>
          </a:solidFill>
          <a:scene3d>
            <a:camera prst="orthographicFront"/>
            <a:lightRig rig="threePt" dir="t"/>
          </a:scene3d>
          <a:sp3d>
            <a:bevelT/>
          </a:sp3d>
        </p:spPr>
        <p:txBody>
          <a:bodyPr wrap="square">
            <a:spAutoFit/>
          </a:bodyPr>
          <a:lstStyle/>
          <a:p>
            <a:r>
              <a:rPr lang="he-IL" b="0" i="0" dirty="0">
                <a:solidFill>
                  <a:srgbClr val="000000"/>
                </a:solidFill>
                <a:effectLst/>
                <a:latin typeface="Arial" panose="020B0604020202020204" pitchFamily="34" charset="0"/>
              </a:rPr>
              <a:t>תשובה</a:t>
            </a:r>
            <a:endParaRPr lang="he-IL" dirty="0"/>
          </a:p>
        </p:txBody>
      </p:sp>
      <p:sp>
        <p:nvSpPr>
          <p:cNvPr id="18" name="תיבת טקסט 17">
            <a:extLst>
              <a:ext uri="{FF2B5EF4-FFF2-40B4-BE49-F238E27FC236}">
                <a16:creationId xmlns:a16="http://schemas.microsoft.com/office/drawing/2014/main" id="{06DD3750-450D-4558-B0CC-56B12A635DC9}"/>
              </a:ext>
            </a:extLst>
          </p:cNvPr>
          <p:cNvSpPr txBox="1"/>
          <p:nvPr/>
        </p:nvSpPr>
        <p:spPr>
          <a:xfrm>
            <a:off x="10231120" y="4588593"/>
            <a:ext cx="1924304" cy="369332"/>
          </a:xfrm>
          <a:prstGeom prst="rect">
            <a:avLst/>
          </a:prstGeom>
          <a:solidFill>
            <a:schemeClr val="accent4">
              <a:lumMod val="40000"/>
              <a:lumOff val="60000"/>
            </a:schemeClr>
          </a:solidFill>
          <a:scene3d>
            <a:camera prst="orthographicFront"/>
            <a:lightRig rig="threePt" dir="t"/>
          </a:scene3d>
          <a:sp3d>
            <a:bevelT w="114300" prst="hardEdge"/>
          </a:sp3d>
        </p:spPr>
        <p:txBody>
          <a:bodyPr wrap="square" rtlCol="1">
            <a:spAutoFit/>
          </a:bodyPr>
          <a:lstStyle/>
          <a:p>
            <a:r>
              <a:rPr lang="he-IL" b="0" i="0" dirty="0" err="1">
                <a:solidFill>
                  <a:srgbClr val="000000"/>
                </a:solidFill>
                <a:effectLst/>
                <a:latin typeface="Arial" panose="020B0604020202020204" pitchFamily="34" charset="0"/>
              </a:rPr>
              <a:t>וְלֶהֱוֵי</a:t>
            </a:r>
            <a:r>
              <a:rPr lang="he-IL" b="0" i="0" dirty="0">
                <a:solidFill>
                  <a:srgbClr val="000000"/>
                </a:solidFill>
                <a:effectLst/>
                <a:latin typeface="Arial" panose="020B0604020202020204" pitchFamily="34" charset="0"/>
              </a:rPr>
              <a:t> מִנְיָן סִימָן ?</a:t>
            </a:r>
            <a:endParaRPr lang="he-IL" dirty="0"/>
          </a:p>
        </p:txBody>
      </p:sp>
      <p:sp>
        <p:nvSpPr>
          <p:cNvPr id="19" name="תיבת טקסט 18">
            <a:extLst>
              <a:ext uri="{FF2B5EF4-FFF2-40B4-BE49-F238E27FC236}">
                <a16:creationId xmlns:a16="http://schemas.microsoft.com/office/drawing/2014/main" id="{8AF8E845-DBD2-4B87-B42B-8FCD0E087EC7}"/>
              </a:ext>
            </a:extLst>
          </p:cNvPr>
          <p:cNvSpPr txBox="1"/>
          <p:nvPr/>
        </p:nvSpPr>
        <p:spPr>
          <a:xfrm>
            <a:off x="10511146" y="5753063"/>
            <a:ext cx="1400043" cy="369332"/>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pPr algn="ctr"/>
            <a:r>
              <a:rPr lang="he-IL" dirty="0"/>
              <a:t>תשובה</a:t>
            </a:r>
          </a:p>
        </p:txBody>
      </p:sp>
      <p:sp>
        <p:nvSpPr>
          <p:cNvPr id="20" name="תיבת טקסט 19">
            <a:extLst>
              <a:ext uri="{FF2B5EF4-FFF2-40B4-BE49-F238E27FC236}">
                <a16:creationId xmlns:a16="http://schemas.microsoft.com/office/drawing/2014/main" id="{97F50574-7546-4BE0-B164-C97D79FDE62D}"/>
              </a:ext>
            </a:extLst>
          </p:cNvPr>
          <p:cNvSpPr txBox="1"/>
          <p:nvPr/>
        </p:nvSpPr>
        <p:spPr>
          <a:xfrm>
            <a:off x="7042162" y="4555696"/>
            <a:ext cx="2345023" cy="646331"/>
          </a:xfrm>
          <a:prstGeom prst="rect">
            <a:avLst/>
          </a:prstGeom>
          <a:solidFill>
            <a:schemeClr val="accent4">
              <a:lumMod val="40000"/>
              <a:lumOff val="60000"/>
            </a:schemeClr>
          </a:solidFill>
          <a:scene3d>
            <a:camera prst="orthographicFront"/>
            <a:lightRig rig="threePt" dir="t"/>
          </a:scene3d>
          <a:sp3d>
            <a:bevelT w="114300" prst="hardEdge"/>
          </a:sp3d>
        </p:spPr>
        <p:txBody>
          <a:bodyPr wrap="square" rtlCol="1">
            <a:spAutoFit/>
          </a:bodyPr>
          <a:lstStyle/>
          <a:p>
            <a:r>
              <a:rPr lang="he-IL" dirty="0"/>
              <a:t>שיהא מנין הדגים שחרוזים במחרוזת סימן!</a:t>
            </a:r>
          </a:p>
        </p:txBody>
      </p:sp>
      <p:sp>
        <p:nvSpPr>
          <p:cNvPr id="21" name="תיבת טקסט 20">
            <a:extLst>
              <a:ext uri="{FF2B5EF4-FFF2-40B4-BE49-F238E27FC236}">
                <a16:creationId xmlns:a16="http://schemas.microsoft.com/office/drawing/2014/main" id="{171D7525-330B-4E51-8DA4-DAFEBE12C77A}"/>
              </a:ext>
            </a:extLst>
          </p:cNvPr>
          <p:cNvSpPr txBox="1"/>
          <p:nvPr/>
        </p:nvSpPr>
        <p:spPr>
          <a:xfrm>
            <a:off x="6300987" y="5383731"/>
            <a:ext cx="3423920" cy="1477328"/>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r>
              <a:rPr lang="he-IL" dirty="0" err="1">
                <a:solidFill>
                  <a:srgbClr val="000000"/>
                </a:solidFill>
                <a:latin typeface="Arial" panose="020B0604020202020204" pitchFamily="34" charset="0"/>
              </a:rPr>
              <a:t>בְּמִנְיָנָא</a:t>
            </a:r>
            <a:r>
              <a:rPr lang="he-IL" dirty="0">
                <a:solidFill>
                  <a:srgbClr val="000000"/>
                </a:solidFill>
                <a:latin typeface="Arial" panose="020B0604020202020204" pitchFamily="34" charset="0"/>
              </a:rPr>
              <a:t> </a:t>
            </a:r>
            <a:r>
              <a:rPr lang="he-IL" dirty="0" err="1">
                <a:solidFill>
                  <a:srgbClr val="000000"/>
                </a:solidFill>
                <a:latin typeface="Arial" panose="020B0604020202020204" pitchFamily="34" charset="0"/>
              </a:rPr>
              <a:t>דְּשָׁוִין</a:t>
            </a:r>
            <a:endParaRPr lang="he-IL" sz="1600" dirty="0"/>
          </a:p>
          <a:p>
            <a:r>
              <a:rPr lang="he-IL" dirty="0"/>
              <a:t>מדובר במקום שנהגו הדייגים לחרוז מספר קבוע של דגים במחרוזת, ולכן אין </a:t>
            </a:r>
            <a:r>
              <a:rPr lang="he-IL" dirty="0" err="1"/>
              <a:t>המנין</a:t>
            </a:r>
            <a:r>
              <a:rPr lang="he-IL" dirty="0"/>
              <a:t> סימן, שהרי בכל המחרוזות יש אותו מנין.</a:t>
            </a:r>
          </a:p>
        </p:txBody>
      </p:sp>
      <p:sp>
        <p:nvSpPr>
          <p:cNvPr id="22" name="תיבת טקסט 21">
            <a:extLst>
              <a:ext uri="{FF2B5EF4-FFF2-40B4-BE49-F238E27FC236}">
                <a16:creationId xmlns:a16="http://schemas.microsoft.com/office/drawing/2014/main" id="{7EF5DCE4-BD85-43BE-8217-2DE6CCC14D14}"/>
              </a:ext>
            </a:extLst>
          </p:cNvPr>
          <p:cNvSpPr txBox="1"/>
          <p:nvPr/>
        </p:nvSpPr>
        <p:spPr>
          <a:xfrm>
            <a:off x="2763520" y="490680"/>
            <a:ext cx="3332480" cy="646331"/>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a:solidFill>
                  <a:srgbClr val="000000"/>
                </a:solidFill>
                <a:latin typeface="Arial" panose="020B0604020202020204" pitchFamily="34" charset="0"/>
              </a:rPr>
              <a:t>וַחֲתִיכוֹת שֶׁל בָּשָׂר וְכוּ' </a:t>
            </a:r>
            <a:endParaRPr lang="he-IL" dirty="0"/>
          </a:p>
          <a:p>
            <a:r>
              <a:rPr lang="he-IL" dirty="0"/>
              <a:t>הרי אלו שלו, משום שאין בהם סימן.</a:t>
            </a:r>
          </a:p>
        </p:txBody>
      </p:sp>
      <p:sp>
        <p:nvSpPr>
          <p:cNvPr id="23" name="תיבת טקסט 22">
            <a:extLst>
              <a:ext uri="{FF2B5EF4-FFF2-40B4-BE49-F238E27FC236}">
                <a16:creationId xmlns:a16="http://schemas.microsoft.com/office/drawing/2014/main" id="{B4E4629B-B96A-432B-B61C-0F5EDDB0D874}"/>
              </a:ext>
            </a:extLst>
          </p:cNvPr>
          <p:cNvSpPr txBox="1"/>
          <p:nvPr/>
        </p:nvSpPr>
        <p:spPr>
          <a:xfrm>
            <a:off x="4170423" y="2114526"/>
            <a:ext cx="1833514"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err="1">
                <a:solidFill>
                  <a:srgbClr val="000000"/>
                </a:solidFill>
                <a:latin typeface="Arial" panose="020B0604020202020204" pitchFamily="34" charset="0"/>
              </a:rPr>
              <a:t>לֶהֱוֵי</a:t>
            </a:r>
            <a:r>
              <a:rPr lang="he-IL" dirty="0">
                <a:solidFill>
                  <a:srgbClr val="000000"/>
                </a:solidFill>
                <a:latin typeface="Arial" panose="020B0604020202020204" pitchFamily="34" charset="0"/>
              </a:rPr>
              <a:t> </a:t>
            </a:r>
            <a:r>
              <a:rPr lang="he-IL" dirty="0" err="1">
                <a:solidFill>
                  <a:srgbClr val="000000"/>
                </a:solidFill>
                <a:latin typeface="Arial" panose="020B0604020202020204" pitchFamily="34" charset="0"/>
              </a:rPr>
              <a:t>מַשְׁקְלָא</a:t>
            </a:r>
            <a:r>
              <a:rPr lang="he-IL" dirty="0">
                <a:solidFill>
                  <a:srgbClr val="000000"/>
                </a:solidFill>
                <a:latin typeface="Arial" panose="020B0604020202020204" pitchFamily="34" charset="0"/>
              </a:rPr>
              <a:t> סִימָן</a:t>
            </a:r>
            <a:endParaRPr lang="he-IL" dirty="0"/>
          </a:p>
        </p:txBody>
      </p:sp>
      <p:sp>
        <p:nvSpPr>
          <p:cNvPr id="24" name="תיבת טקסט 23">
            <a:extLst>
              <a:ext uri="{FF2B5EF4-FFF2-40B4-BE49-F238E27FC236}">
                <a16:creationId xmlns:a16="http://schemas.microsoft.com/office/drawing/2014/main" id="{AB0D573A-019D-4F13-B901-3E67AA5DED3C}"/>
              </a:ext>
            </a:extLst>
          </p:cNvPr>
          <p:cNvSpPr txBox="1"/>
          <p:nvPr/>
        </p:nvSpPr>
        <p:spPr>
          <a:xfrm>
            <a:off x="0" y="3180080"/>
            <a:ext cx="2717938" cy="646331"/>
          </a:xfrm>
          <a:prstGeom prst="rect">
            <a:avLst/>
          </a:prstGeom>
          <a:solidFill>
            <a:schemeClr val="accent4">
              <a:lumMod val="40000"/>
              <a:lumOff val="60000"/>
            </a:schemeClr>
          </a:solidFill>
          <a:scene3d>
            <a:camera prst="orthographicFront"/>
            <a:lightRig rig="threePt" dir="t"/>
          </a:scene3d>
          <a:sp3d>
            <a:bevelT w="139700" prst="cross"/>
          </a:sp3d>
        </p:spPr>
        <p:txBody>
          <a:bodyPr wrap="square" rtlCol="1">
            <a:spAutoFit/>
          </a:bodyPr>
          <a:lstStyle/>
          <a:p>
            <a:r>
              <a:rPr lang="he-IL" dirty="0"/>
              <a:t>כלומר, שהטבחים נהגו לחתוך חתיכות במשקל </a:t>
            </a:r>
            <a:r>
              <a:rPr lang="he-IL" dirty="0" err="1"/>
              <a:t>שוה</a:t>
            </a:r>
            <a:r>
              <a:rPr lang="he-IL" dirty="0"/>
              <a:t>.</a:t>
            </a:r>
          </a:p>
        </p:txBody>
      </p:sp>
      <p:sp>
        <p:nvSpPr>
          <p:cNvPr id="25" name="תיבת טקסט 24">
            <a:extLst>
              <a:ext uri="{FF2B5EF4-FFF2-40B4-BE49-F238E27FC236}">
                <a16:creationId xmlns:a16="http://schemas.microsoft.com/office/drawing/2014/main" id="{9EB8D491-4A64-4EC6-AA83-765B75D0BF90}"/>
              </a:ext>
            </a:extLst>
          </p:cNvPr>
          <p:cNvSpPr txBox="1"/>
          <p:nvPr/>
        </p:nvSpPr>
        <p:spPr>
          <a:xfrm>
            <a:off x="3679202" y="1331670"/>
            <a:ext cx="2182463"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a:spAutoFit/>
          </a:bodyPr>
          <a:lstStyle/>
          <a:p>
            <a:r>
              <a:rPr lang="he-IL" dirty="0"/>
              <a:t>מדוע הרי אלו שלו? </a:t>
            </a:r>
          </a:p>
        </p:txBody>
      </p:sp>
      <p:sp>
        <p:nvSpPr>
          <p:cNvPr id="26" name="תיבת טקסט 25">
            <a:extLst>
              <a:ext uri="{FF2B5EF4-FFF2-40B4-BE49-F238E27FC236}">
                <a16:creationId xmlns:a16="http://schemas.microsoft.com/office/drawing/2014/main" id="{78A8AA2B-8FEA-4396-BCE8-D59AC007D7AC}"/>
              </a:ext>
            </a:extLst>
          </p:cNvPr>
          <p:cNvSpPr txBox="1"/>
          <p:nvPr/>
        </p:nvSpPr>
        <p:spPr>
          <a:xfrm>
            <a:off x="3585882" y="3276707"/>
            <a:ext cx="2092337" cy="369332"/>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r>
              <a:rPr lang="he-IL" b="0" i="0" dirty="0" err="1">
                <a:solidFill>
                  <a:srgbClr val="000000"/>
                </a:solidFill>
                <a:effectLst/>
                <a:latin typeface="Arial" panose="020B0604020202020204" pitchFamily="34" charset="0"/>
              </a:rPr>
              <a:t>בְּמַשְׁקְלָא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דְּשָׁוִין</a:t>
            </a:r>
            <a:r>
              <a:rPr lang="he-IL" b="0" i="0" dirty="0">
                <a:solidFill>
                  <a:srgbClr val="000000"/>
                </a:solidFill>
                <a:effectLst/>
                <a:latin typeface="Arial" panose="020B0604020202020204" pitchFamily="34" charset="0"/>
              </a:rPr>
              <a:t> </a:t>
            </a:r>
            <a:endParaRPr lang="he-IL" dirty="0"/>
          </a:p>
        </p:txBody>
      </p:sp>
      <p:sp>
        <p:nvSpPr>
          <p:cNvPr id="27" name="תיבת טקסט 26">
            <a:extLst>
              <a:ext uri="{FF2B5EF4-FFF2-40B4-BE49-F238E27FC236}">
                <a16:creationId xmlns:a16="http://schemas.microsoft.com/office/drawing/2014/main" id="{7C0C0D38-4155-4F8C-8838-3C7D269FF053}"/>
              </a:ext>
            </a:extLst>
          </p:cNvPr>
          <p:cNvSpPr txBox="1"/>
          <p:nvPr/>
        </p:nvSpPr>
        <p:spPr>
          <a:xfrm>
            <a:off x="121920" y="2206007"/>
            <a:ext cx="2621280" cy="369332"/>
          </a:xfrm>
          <a:prstGeom prst="rect">
            <a:avLst/>
          </a:prstGeom>
          <a:solidFill>
            <a:schemeClr val="accent4">
              <a:lumMod val="40000"/>
              <a:lumOff val="60000"/>
            </a:schemeClr>
          </a:solidFill>
          <a:scene3d>
            <a:camera prst="orthographicFront"/>
            <a:lightRig rig="threePt" dir="t"/>
          </a:scene3d>
          <a:sp3d>
            <a:bevelT prst="slope"/>
          </a:sp3d>
        </p:spPr>
        <p:txBody>
          <a:bodyPr wrap="square" rtlCol="1">
            <a:spAutoFit/>
          </a:bodyPr>
          <a:lstStyle/>
          <a:p>
            <a:r>
              <a:rPr lang="he-IL" dirty="0"/>
              <a:t>שיהא משקל החתיכות סימן!</a:t>
            </a:r>
          </a:p>
        </p:txBody>
      </p:sp>
      <p:sp>
        <p:nvSpPr>
          <p:cNvPr id="28" name="תיבת טקסט 27">
            <a:extLst>
              <a:ext uri="{FF2B5EF4-FFF2-40B4-BE49-F238E27FC236}">
                <a16:creationId xmlns:a16="http://schemas.microsoft.com/office/drawing/2014/main" id="{30BEE098-FDDB-4C45-BE1A-07AF455FD47D}"/>
              </a:ext>
            </a:extLst>
          </p:cNvPr>
          <p:cNvSpPr txBox="1"/>
          <p:nvPr/>
        </p:nvSpPr>
        <p:spPr>
          <a:xfrm>
            <a:off x="3515360" y="4588593"/>
            <a:ext cx="2488577" cy="369332"/>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וְתֶהֱוֵי חֲתִיכָה גּוּפַהּ סִימָן </a:t>
            </a:r>
            <a:endParaRPr lang="he-IL" dirty="0"/>
          </a:p>
        </p:txBody>
      </p:sp>
      <p:sp>
        <p:nvSpPr>
          <p:cNvPr id="29" name="תיבת טקסט 28">
            <a:extLst>
              <a:ext uri="{FF2B5EF4-FFF2-40B4-BE49-F238E27FC236}">
                <a16:creationId xmlns:a16="http://schemas.microsoft.com/office/drawing/2014/main" id="{12E29A1B-CA50-4C6F-A367-6A7008C7AF36}"/>
              </a:ext>
            </a:extLst>
          </p:cNvPr>
          <p:cNvSpPr txBox="1"/>
          <p:nvPr/>
        </p:nvSpPr>
        <p:spPr>
          <a:xfrm>
            <a:off x="229361" y="4539392"/>
            <a:ext cx="2488577" cy="646331"/>
          </a:xfrm>
          <a:prstGeom prst="rect">
            <a:avLst/>
          </a:prstGeom>
          <a:solidFill>
            <a:schemeClr val="accent4">
              <a:lumMod val="40000"/>
              <a:lumOff val="60000"/>
            </a:schemeClr>
          </a:solidFill>
          <a:scene3d>
            <a:camera prst="orthographicFront"/>
            <a:lightRig rig="threePt" dir="t"/>
          </a:scene3d>
          <a:sp3d>
            <a:bevelT prst="slope"/>
          </a:sp3d>
        </p:spPr>
        <p:txBody>
          <a:bodyPr wrap="square" rtlCol="1">
            <a:spAutoFit/>
          </a:bodyPr>
          <a:lstStyle/>
          <a:p>
            <a:r>
              <a:rPr lang="he-IL" dirty="0"/>
              <a:t>שבעל </a:t>
            </a:r>
            <a:r>
              <a:rPr lang="he-IL" dirty="0" err="1"/>
              <a:t>האבידה</a:t>
            </a:r>
            <a:r>
              <a:rPr lang="he-IL" dirty="0"/>
              <a:t> </a:t>
            </a:r>
            <a:r>
              <a:rPr lang="he-IL" dirty="0" err="1"/>
              <a:t>יתן</a:t>
            </a:r>
            <a:r>
              <a:rPr lang="he-IL" dirty="0"/>
              <a:t> סימן </a:t>
            </a:r>
            <a:r>
              <a:rPr lang="he-IL" dirty="0" err="1"/>
              <a:t>בגןף</a:t>
            </a:r>
            <a:r>
              <a:rPr lang="he-IL" dirty="0"/>
              <a:t> </a:t>
            </a:r>
            <a:r>
              <a:rPr lang="he-IL" dirty="0" err="1"/>
              <a:t>האבידה</a:t>
            </a:r>
            <a:r>
              <a:rPr lang="he-IL" dirty="0"/>
              <a:t>, </a:t>
            </a:r>
          </a:p>
        </p:txBody>
      </p:sp>
      <p:sp>
        <p:nvSpPr>
          <p:cNvPr id="30" name="תיבת טקסט 29">
            <a:extLst>
              <a:ext uri="{FF2B5EF4-FFF2-40B4-BE49-F238E27FC236}">
                <a16:creationId xmlns:a16="http://schemas.microsoft.com/office/drawing/2014/main" id="{1BBE2B3A-FC36-49E2-8568-0F63C7C38F26}"/>
              </a:ext>
            </a:extLst>
          </p:cNvPr>
          <p:cNvSpPr txBox="1"/>
          <p:nvPr/>
        </p:nvSpPr>
        <p:spPr>
          <a:xfrm>
            <a:off x="3346662" y="5673940"/>
            <a:ext cx="2570778" cy="646331"/>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הָכָא בְּמַאי עָסְקִינַן </a:t>
            </a:r>
            <a:r>
              <a:rPr lang="he-IL" b="0" i="0" dirty="0" err="1">
                <a:solidFill>
                  <a:srgbClr val="000000"/>
                </a:solidFill>
                <a:effectLst/>
                <a:latin typeface="Arial" panose="020B0604020202020204" pitchFamily="34" charset="0"/>
              </a:rPr>
              <a:t>בִּדְאִיכָּא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סִימָנָא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בִּפְסָקָא</a:t>
            </a:r>
            <a:r>
              <a:rPr lang="he-IL" b="0" i="0" dirty="0">
                <a:solidFill>
                  <a:srgbClr val="000000"/>
                </a:solidFill>
                <a:effectLst/>
                <a:latin typeface="Arial" panose="020B0604020202020204" pitchFamily="34" charset="0"/>
              </a:rPr>
              <a:t> </a:t>
            </a:r>
            <a:endParaRPr lang="he-IL" dirty="0"/>
          </a:p>
        </p:txBody>
      </p:sp>
      <p:sp>
        <p:nvSpPr>
          <p:cNvPr id="31" name="תיבת טקסט 30">
            <a:extLst>
              <a:ext uri="{FF2B5EF4-FFF2-40B4-BE49-F238E27FC236}">
                <a16:creationId xmlns:a16="http://schemas.microsoft.com/office/drawing/2014/main" id="{64C855F6-732A-4C42-9171-87E4A56194F0}"/>
              </a:ext>
            </a:extLst>
          </p:cNvPr>
          <p:cNvSpPr txBox="1"/>
          <p:nvPr/>
        </p:nvSpPr>
        <p:spPr>
          <a:xfrm>
            <a:off x="307789" y="5587303"/>
            <a:ext cx="2331720" cy="923330"/>
          </a:xfrm>
          <a:prstGeom prst="rect">
            <a:avLst/>
          </a:prstGeom>
          <a:solidFill>
            <a:schemeClr val="accent4">
              <a:lumMod val="40000"/>
              <a:lumOff val="6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שיש סימן בצורת החיתוך, שלא נחתך כדרך שרגילים לחתוך</a:t>
            </a:r>
            <a:endParaRPr lang="he-IL" dirty="0"/>
          </a:p>
        </p:txBody>
      </p:sp>
      <p:sp>
        <p:nvSpPr>
          <p:cNvPr id="32" name="תיבת טקסט 31">
            <a:extLst>
              <a:ext uri="{FF2B5EF4-FFF2-40B4-BE49-F238E27FC236}">
                <a16:creationId xmlns:a16="http://schemas.microsoft.com/office/drawing/2014/main" id="{DA615C82-7808-4AD4-BEBF-2D2A8CC14321}"/>
              </a:ext>
            </a:extLst>
          </p:cNvPr>
          <p:cNvSpPr txBox="1"/>
          <p:nvPr/>
        </p:nvSpPr>
        <p:spPr>
          <a:xfrm>
            <a:off x="3652895" y="-11101"/>
            <a:ext cx="5008129" cy="369332"/>
          </a:xfrm>
          <a:prstGeom prst="rect">
            <a:avLst/>
          </a:prstGeom>
          <a:solidFill>
            <a:schemeClr val="accent4">
              <a:lumMod val="40000"/>
              <a:lumOff val="60000"/>
            </a:schemeClr>
          </a:solidFill>
        </p:spPr>
        <p:txBody>
          <a:bodyPr wrap="square" rtlCol="1">
            <a:spAutoFit/>
          </a:bodyPr>
          <a:lstStyle/>
          <a:p>
            <a:r>
              <a:rPr lang="he-IL" dirty="0"/>
              <a:t>סיכום סוגיות </a:t>
            </a:r>
            <a:r>
              <a:rPr lang="he-IL" b="0" i="0" dirty="0">
                <a:solidFill>
                  <a:srgbClr val="000000"/>
                </a:solidFill>
                <a:effectLst/>
                <a:latin typeface="Arial" panose="020B0604020202020204" pitchFamily="34" charset="0"/>
              </a:rPr>
              <a:t>וּמַחְרוֹזוֹת שֶׁל דָּגִים וַחֲתִיכוֹת שֶׁל בָּשָׂר וְכוּ' </a:t>
            </a:r>
            <a:endParaRPr lang="he-IL" dirty="0"/>
          </a:p>
        </p:txBody>
      </p:sp>
    </p:spTree>
    <p:extLst>
      <p:ext uri="{BB962C8B-B14F-4D97-AF65-F5344CB8AC3E}">
        <p14:creationId xmlns:p14="http://schemas.microsoft.com/office/powerpoint/2010/main" val="216105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32"/>
                                        </p:tgtEl>
                                        <p:attrNameLst>
                                          <p:attrName>style.visibility</p:attrName>
                                        </p:attrNameLst>
                                      </p:cBhvr>
                                      <p:to>
                                        <p:strVal val="visible"/>
                                      </p:to>
                                    </p:set>
                                    <p:anim calcmode="lin" valueType="num">
                                      <p:cBhvr>
                                        <p:cTn id="7" dur="500" fill="hold"/>
                                        <p:tgtEl>
                                          <p:spTgt spid="32"/>
                                        </p:tgtEl>
                                        <p:attrNameLst>
                                          <p:attrName>ppt_w</p:attrName>
                                        </p:attrNameLst>
                                      </p:cBhvr>
                                      <p:tavLst>
                                        <p:tav tm="0">
                                          <p:val>
                                            <p:fltVal val="0"/>
                                          </p:val>
                                        </p:tav>
                                        <p:tav tm="100000">
                                          <p:val>
                                            <p:strVal val="#ppt_w"/>
                                          </p:val>
                                        </p:tav>
                                      </p:tavLst>
                                    </p:anim>
                                    <p:anim calcmode="lin" valueType="num">
                                      <p:cBhvr>
                                        <p:cTn id="8" dur="500" fill="hold"/>
                                        <p:tgtEl>
                                          <p:spTgt spid="32"/>
                                        </p:tgtEl>
                                        <p:attrNameLst>
                                          <p:attrName>ppt_h</p:attrName>
                                        </p:attrNameLst>
                                      </p:cBhvr>
                                      <p:tavLst>
                                        <p:tav tm="0">
                                          <p:val>
                                            <p:fltVal val="0"/>
                                          </p:val>
                                        </p:tav>
                                        <p:tav tm="100000">
                                          <p:val>
                                            <p:strVal val="#ppt_h"/>
                                          </p:val>
                                        </p:tav>
                                      </p:tavLst>
                                    </p:anim>
                                    <p:animEffect transition="in" filter="fade">
                                      <p:cBhvr>
                                        <p:cTn id="9" dur="500"/>
                                        <p:tgtEl>
                                          <p:spTgt spid="32"/>
                                        </p:tgtEl>
                                      </p:cBhvr>
                                    </p:animEffect>
                                  </p:childTnLst>
                                </p:cTn>
                              </p:par>
                            </p:childTnLst>
                          </p:cTn>
                        </p:par>
                        <p:par>
                          <p:cTn id="10" fill="hold">
                            <p:stCondLst>
                              <p:cond delay="750"/>
                            </p:stCondLst>
                            <p:childTnLst>
                              <p:par>
                                <p:cTn id="11" presetID="22" presetClass="entr" presetSubtype="2" fill="hold" nodeType="afterEffect">
                                  <p:stCondLst>
                                    <p:cond delay="1000"/>
                                  </p:stCondLst>
                                  <p:childTnLst>
                                    <p:set>
                                      <p:cBhvr>
                                        <p:cTn id="12" dur="1" fill="hold">
                                          <p:stCondLst>
                                            <p:cond delay="0"/>
                                          </p:stCondLst>
                                        </p:cTn>
                                        <p:tgtEl>
                                          <p:spTgt spid="4"/>
                                        </p:tgtEl>
                                        <p:attrNameLst>
                                          <p:attrName>style.visibility</p:attrName>
                                        </p:attrNameLst>
                                      </p:cBhvr>
                                      <p:to>
                                        <p:strVal val="visible"/>
                                      </p:to>
                                    </p:set>
                                    <p:animEffect transition="in" filter="wipe(right)">
                                      <p:cBhvr>
                                        <p:cTn id="13" dur="500"/>
                                        <p:tgtEl>
                                          <p:spTgt spid="4"/>
                                        </p:tgtEl>
                                      </p:cBhvr>
                                    </p:animEffect>
                                  </p:childTnLst>
                                </p:cTn>
                              </p:par>
                            </p:childTnLst>
                          </p:cTn>
                        </p:par>
                        <p:par>
                          <p:cTn id="14" fill="hold">
                            <p:stCondLst>
                              <p:cond delay="2250"/>
                            </p:stCondLst>
                            <p:childTnLst>
                              <p:par>
                                <p:cTn id="15" presetID="2" presetClass="entr" presetSubtype="8" fill="hold" grpId="0" nodeType="afterEffect">
                                  <p:stCondLst>
                                    <p:cond delay="25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grpId="0" nodeType="afterEffect">
                                  <p:stCondLst>
                                    <p:cond delay="175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500" fill="hold"/>
                                        <p:tgtEl>
                                          <p:spTgt spid="15"/>
                                        </p:tgtEl>
                                        <p:attrNameLst>
                                          <p:attrName>ppt_x</p:attrName>
                                        </p:attrNameLst>
                                      </p:cBhvr>
                                      <p:tavLst>
                                        <p:tav tm="0">
                                          <p:val>
                                            <p:strVal val="0-#ppt_w/2"/>
                                          </p:val>
                                        </p:tav>
                                        <p:tav tm="100000">
                                          <p:val>
                                            <p:strVal val="#ppt_x"/>
                                          </p:val>
                                        </p:tav>
                                      </p:tavLst>
                                    </p:anim>
                                    <p:anim calcmode="lin" valueType="num">
                                      <p:cBhvr additive="base">
                                        <p:cTn id="23" dur="500" fill="hold"/>
                                        <p:tgtEl>
                                          <p:spTgt spid="15"/>
                                        </p:tgtEl>
                                        <p:attrNameLst>
                                          <p:attrName>ppt_y</p:attrName>
                                        </p:attrNameLst>
                                      </p:cBhvr>
                                      <p:tavLst>
                                        <p:tav tm="0">
                                          <p:val>
                                            <p:strVal val="#ppt_y"/>
                                          </p:val>
                                        </p:tav>
                                        <p:tav tm="100000">
                                          <p:val>
                                            <p:strVal val="#ppt_y"/>
                                          </p:val>
                                        </p:tav>
                                      </p:tavLst>
                                    </p:anim>
                                  </p:childTnLst>
                                </p:cTn>
                              </p:par>
                            </p:childTnLst>
                          </p:cTn>
                        </p:par>
                        <p:par>
                          <p:cTn id="24" fill="hold">
                            <p:stCondLst>
                              <p:cond delay="5250"/>
                            </p:stCondLst>
                            <p:childTnLst>
                              <p:par>
                                <p:cTn id="25" presetID="31" presetClass="entr" presetSubtype="0" fill="hold" grpId="0" nodeType="afterEffect">
                                  <p:stCondLst>
                                    <p:cond delay="500"/>
                                  </p:stCondLst>
                                  <p:childTnLst>
                                    <p:set>
                                      <p:cBhvr>
                                        <p:cTn id="26" dur="1" fill="hold">
                                          <p:stCondLst>
                                            <p:cond delay="0"/>
                                          </p:stCondLst>
                                        </p:cTn>
                                        <p:tgtEl>
                                          <p:spTgt spid="12"/>
                                        </p:tgtEl>
                                        <p:attrNameLst>
                                          <p:attrName>style.visibility</p:attrName>
                                        </p:attrNameLst>
                                      </p:cBhvr>
                                      <p:to>
                                        <p:strVal val="visible"/>
                                      </p:to>
                                    </p:set>
                                    <p:anim calcmode="lin" valueType="num">
                                      <p:cBhvr>
                                        <p:cTn id="27" dur="1000" fill="hold"/>
                                        <p:tgtEl>
                                          <p:spTgt spid="12"/>
                                        </p:tgtEl>
                                        <p:attrNameLst>
                                          <p:attrName>ppt_w</p:attrName>
                                        </p:attrNameLst>
                                      </p:cBhvr>
                                      <p:tavLst>
                                        <p:tav tm="0">
                                          <p:val>
                                            <p:fltVal val="0"/>
                                          </p:val>
                                        </p:tav>
                                        <p:tav tm="100000">
                                          <p:val>
                                            <p:strVal val="#ppt_w"/>
                                          </p:val>
                                        </p:tav>
                                      </p:tavLst>
                                    </p:anim>
                                    <p:anim calcmode="lin" valueType="num">
                                      <p:cBhvr>
                                        <p:cTn id="28" dur="1000" fill="hold"/>
                                        <p:tgtEl>
                                          <p:spTgt spid="12"/>
                                        </p:tgtEl>
                                        <p:attrNameLst>
                                          <p:attrName>ppt_h</p:attrName>
                                        </p:attrNameLst>
                                      </p:cBhvr>
                                      <p:tavLst>
                                        <p:tav tm="0">
                                          <p:val>
                                            <p:fltVal val="0"/>
                                          </p:val>
                                        </p:tav>
                                        <p:tav tm="100000">
                                          <p:val>
                                            <p:strVal val="#ppt_h"/>
                                          </p:val>
                                        </p:tav>
                                      </p:tavLst>
                                    </p:anim>
                                    <p:anim calcmode="lin" valueType="num">
                                      <p:cBhvr>
                                        <p:cTn id="29" dur="1000" fill="hold"/>
                                        <p:tgtEl>
                                          <p:spTgt spid="12"/>
                                        </p:tgtEl>
                                        <p:attrNameLst>
                                          <p:attrName>style.rotation</p:attrName>
                                        </p:attrNameLst>
                                      </p:cBhvr>
                                      <p:tavLst>
                                        <p:tav tm="0">
                                          <p:val>
                                            <p:fltVal val="90"/>
                                          </p:val>
                                        </p:tav>
                                        <p:tav tm="100000">
                                          <p:val>
                                            <p:fltVal val="0"/>
                                          </p:val>
                                        </p:tav>
                                      </p:tavLst>
                                    </p:anim>
                                    <p:animEffect transition="in" filter="fade">
                                      <p:cBhvr>
                                        <p:cTn id="30" dur="1000"/>
                                        <p:tgtEl>
                                          <p:spTgt spid="12"/>
                                        </p:tgtEl>
                                      </p:cBhvr>
                                    </p:animEffect>
                                  </p:childTnLst>
                                </p:cTn>
                              </p:par>
                            </p:childTnLst>
                          </p:cTn>
                        </p:par>
                        <p:par>
                          <p:cTn id="31" fill="hold">
                            <p:stCondLst>
                              <p:cond delay="6750"/>
                            </p:stCondLst>
                            <p:childTnLst>
                              <p:par>
                                <p:cTn id="32" presetID="2" presetClass="entr" presetSubtype="8" fill="hold" grpId="0" nodeType="afterEffect">
                                  <p:stCondLst>
                                    <p:cond delay="75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0-#ppt_w/2"/>
                                          </p:val>
                                        </p:tav>
                                        <p:tav tm="100000">
                                          <p:val>
                                            <p:strVal val="#ppt_x"/>
                                          </p:val>
                                        </p:tav>
                                      </p:tavLst>
                                    </p:anim>
                                    <p:anim calcmode="lin" valueType="num">
                                      <p:cBhvr additive="base">
                                        <p:cTn id="35" dur="500" fill="hold"/>
                                        <p:tgtEl>
                                          <p:spTgt spid="11"/>
                                        </p:tgtEl>
                                        <p:attrNameLst>
                                          <p:attrName>ppt_y</p:attrName>
                                        </p:attrNameLst>
                                      </p:cBhvr>
                                      <p:tavLst>
                                        <p:tav tm="0">
                                          <p:val>
                                            <p:strVal val="#ppt_y"/>
                                          </p:val>
                                        </p:tav>
                                        <p:tav tm="100000">
                                          <p:val>
                                            <p:strVal val="#ppt_y"/>
                                          </p:val>
                                        </p:tav>
                                      </p:tavLst>
                                    </p:anim>
                                  </p:childTnLst>
                                </p:cTn>
                              </p:par>
                            </p:childTnLst>
                          </p:cTn>
                        </p:par>
                        <p:par>
                          <p:cTn id="36" fill="hold">
                            <p:stCondLst>
                              <p:cond delay="8000"/>
                            </p:stCondLst>
                            <p:childTnLst>
                              <p:par>
                                <p:cTn id="37" presetID="22" presetClass="entr" presetSubtype="2" fill="hold" grpId="0" nodeType="afterEffect">
                                  <p:stCondLst>
                                    <p:cond delay="500"/>
                                  </p:stCondLst>
                                  <p:childTnLst>
                                    <p:set>
                                      <p:cBhvr>
                                        <p:cTn id="38" dur="1" fill="hold">
                                          <p:stCondLst>
                                            <p:cond delay="0"/>
                                          </p:stCondLst>
                                        </p:cTn>
                                        <p:tgtEl>
                                          <p:spTgt spid="10"/>
                                        </p:tgtEl>
                                        <p:attrNameLst>
                                          <p:attrName>style.visibility</p:attrName>
                                        </p:attrNameLst>
                                      </p:cBhvr>
                                      <p:to>
                                        <p:strVal val="visible"/>
                                      </p:to>
                                    </p:set>
                                    <p:animEffect transition="in" filter="wipe(right)">
                                      <p:cBhvr>
                                        <p:cTn id="39" dur="500"/>
                                        <p:tgtEl>
                                          <p:spTgt spid="10"/>
                                        </p:tgtEl>
                                      </p:cBhvr>
                                    </p:animEffect>
                                  </p:childTnLst>
                                </p:cTn>
                              </p:par>
                            </p:childTnLst>
                          </p:cTn>
                        </p:par>
                        <p:par>
                          <p:cTn id="40" fill="hold">
                            <p:stCondLst>
                              <p:cond delay="9000"/>
                            </p:stCondLst>
                            <p:childTnLst>
                              <p:par>
                                <p:cTn id="41" presetID="31" presetClass="entr" presetSubtype="0" fill="hold" grpId="0" nodeType="afterEffect">
                                  <p:stCondLst>
                                    <p:cond delay="2250"/>
                                  </p:stCondLst>
                                  <p:childTnLst>
                                    <p:set>
                                      <p:cBhvr>
                                        <p:cTn id="42" dur="1" fill="hold">
                                          <p:stCondLst>
                                            <p:cond delay="0"/>
                                          </p:stCondLst>
                                        </p:cTn>
                                        <p:tgtEl>
                                          <p:spTgt spid="17"/>
                                        </p:tgtEl>
                                        <p:attrNameLst>
                                          <p:attrName>style.visibility</p:attrName>
                                        </p:attrNameLst>
                                      </p:cBhvr>
                                      <p:to>
                                        <p:strVal val="visible"/>
                                      </p:to>
                                    </p:set>
                                    <p:anim calcmode="lin" valueType="num">
                                      <p:cBhvr>
                                        <p:cTn id="43" dur="1000" fill="hold"/>
                                        <p:tgtEl>
                                          <p:spTgt spid="17"/>
                                        </p:tgtEl>
                                        <p:attrNameLst>
                                          <p:attrName>ppt_w</p:attrName>
                                        </p:attrNameLst>
                                      </p:cBhvr>
                                      <p:tavLst>
                                        <p:tav tm="0">
                                          <p:val>
                                            <p:fltVal val="0"/>
                                          </p:val>
                                        </p:tav>
                                        <p:tav tm="100000">
                                          <p:val>
                                            <p:strVal val="#ppt_w"/>
                                          </p:val>
                                        </p:tav>
                                      </p:tavLst>
                                    </p:anim>
                                    <p:anim calcmode="lin" valueType="num">
                                      <p:cBhvr>
                                        <p:cTn id="44" dur="1000" fill="hold"/>
                                        <p:tgtEl>
                                          <p:spTgt spid="17"/>
                                        </p:tgtEl>
                                        <p:attrNameLst>
                                          <p:attrName>ppt_h</p:attrName>
                                        </p:attrNameLst>
                                      </p:cBhvr>
                                      <p:tavLst>
                                        <p:tav tm="0">
                                          <p:val>
                                            <p:fltVal val="0"/>
                                          </p:val>
                                        </p:tav>
                                        <p:tav tm="100000">
                                          <p:val>
                                            <p:strVal val="#ppt_h"/>
                                          </p:val>
                                        </p:tav>
                                      </p:tavLst>
                                    </p:anim>
                                    <p:anim calcmode="lin" valueType="num">
                                      <p:cBhvr>
                                        <p:cTn id="45" dur="1000" fill="hold"/>
                                        <p:tgtEl>
                                          <p:spTgt spid="17"/>
                                        </p:tgtEl>
                                        <p:attrNameLst>
                                          <p:attrName>style.rotation</p:attrName>
                                        </p:attrNameLst>
                                      </p:cBhvr>
                                      <p:tavLst>
                                        <p:tav tm="0">
                                          <p:val>
                                            <p:fltVal val="90"/>
                                          </p:val>
                                        </p:tav>
                                        <p:tav tm="100000">
                                          <p:val>
                                            <p:fltVal val="0"/>
                                          </p:val>
                                        </p:tav>
                                      </p:tavLst>
                                    </p:anim>
                                    <p:animEffect transition="in" filter="fade">
                                      <p:cBhvr>
                                        <p:cTn id="46" dur="1000"/>
                                        <p:tgtEl>
                                          <p:spTgt spid="17"/>
                                        </p:tgtEl>
                                      </p:cBhvr>
                                    </p:animEffect>
                                  </p:childTnLst>
                                </p:cTn>
                              </p:par>
                            </p:childTnLst>
                          </p:cTn>
                        </p:par>
                        <p:par>
                          <p:cTn id="47" fill="hold">
                            <p:stCondLst>
                              <p:cond delay="12250"/>
                            </p:stCondLst>
                            <p:childTnLst>
                              <p:par>
                                <p:cTn id="48" presetID="22" presetClass="entr" presetSubtype="2" fill="hold" grpId="0" nodeType="afterEffect">
                                  <p:stCondLst>
                                    <p:cond delay="500"/>
                                  </p:stCondLst>
                                  <p:childTnLst>
                                    <p:set>
                                      <p:cBhvr>
                                        <p:cTn id="49" dur="1" fill="hold">
                                          <p:stCondLst>
                                            <p:cond delay="0"/>
                                          </p:stCondLst>
                                        </p:cTn>
                                        <p:tgtEl>
                                          <p:spTgt spid="9"/>
                                        </p:tgtEl>
                                        <p:attrNameLst>
                                          <p:attrName>style.visibility</p:attrName>
                                        </p:attrNameLst>
                                      </p:cBhvr>
                                      <p:to>
                                        <p:strVal val="visible"/>
                                      </p:to>
                                    </p:set>
                                    <p:animEffect transition="in" filter="wipe(right)">
                                      <p:cBhvr>
                                        <p:cTn id="50" dur="500"/>
                                        <p:tgtEl>
                                          <p:spTgt spid="9"/>
                                        </p:tgtEl>
                                      </p:cBhvr>
                                    </p:animEffect>
                                  </p:childTnLst>
                                </p:cTn>
                              </p:par>
                            </p:childTnLst>
                          </p:cTn>
                        </p:par>
                        <p:par>
                          <p:cTn id="51" fill="hold">
                            <p:stCondLst>
                              <p:cond delay="13250"/>
                            </p:stCondLst>
                            <p:childTnLst>
                              <p:par>
                                <p:cTn id="52" presetID="2" presetClass="entr" presetSubtype="8" fill="hold" grpId="0" nodeType="afterEffect">
                                  <p:stCondLst>
                                    <p:cond delay="250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0-#ppt_w/2"/>
                                          </p:val>
                                        </p:tav>
                                        <p:tav tm="100000">
                                          <p:val>
                                            <p:strVal val="#ppt_x"/>
                                          </p:val>
                                        </p:tav>
                                      </p:tavLst>
                                    </p:anim>
                                    <p:anim calcmode="lin" valueType="num">
                                      <p:cBhvr additive="base">
                                        <p:cTn id="55" dur="500" fill="hold"/>
                                        <p:tgtEl>
                                          <p:spTgt spid="18"/>
                                        </p:tgtEl>
                                        <p:attrNameLst>
                                          <p:attrName>ppt_y</p:attrName>
                                        </p:attrNameLst>
                                      </p:cBhvr>
                                      <p:tavLst>
                                        <p:tav tm="0">
                                          <p:val>
                                            <p:strVal val="#ppt_y"/>
                                          </p:val>
                                        </p:tav>
                                        <p:tav tm="100000">
                                          <p:val>
                                            <p:strVal val="#ppt_y"/>
                                          </p:val>
                                        </p:tav>
                                      </p:tavLst>
                                    </p:anim>
                                  </p:childTnLst>
                                </p:cTn>
                              </p:par>
                            </p:childTnLst>
                          </p:cTn>
                        </p:par>
                        <p:par>
                          <p:cTn id="56" fill="hold">
                            <p:stCondLst>
                              <p:cond delay="16250"/>
                            </p:stCondLst>
                            <p:childTnLst>
                              <p:par>
                                <p:cTn id="57" presetID="22" presetClass="entr" presetSubtype="2" fill="hold" grpId="0" nodeType="afterEffect">
                                  <p:stCondLst>
                                    <p:cond delay="1000"/>
                                  </p:stCondLst>
                                  <p:childTnLst>
                                    <p:set>
                                      <p:cBhvr>
                                        <p:cTn id="58" dur="1" fill="hold">
                                          <p:stCondLst>
                                            <p:cond delay="0"/>
                                          </p:stCondLst>
                                        </p:cTn>
                                        <p:tgtEl>
                                          <p:spTgt spid="20"/>
                                        </p:tgtEl>
                                        <p:attrNameLst>
                                          <p:attrName>style.visibility</p:attrName>
                                        </p:attrNameLst>
                                      </p:cBhvr>
                                      <p:to>
                                        <p:strVal val="visible"/>
                                      </p:to>
                                    </p:set>
                                    <p:animEffect transition="in" filter="wipe(right)">
                                      <p:cBhvr>
                                        <p:cTn id="59" dur="500"/>
                                        <p:tgtEl>
                                          <p:spTgt spid="20"/>
                                        </p:tgtEl>
                                      </p:cBhvr>
                                    </p:animEffect>
                                  </p:childTnLst>
                                </p:cTn>
                              </p:par>
                            </p:childTnLst>
                          </p:cTn>
                        </p:par>
                        <p:par>
                          <p:cTn id="60" fill="hold">
                            <p:stCondLst>
                              <p:cond delay="17750"/>
                            </p:stCondLst>
                            <p:childTnLst>
                              <p:par>
                                <p:cTn id="61" presetID="2" presetClass="entr" presetSubtype="8" fill="hold" grpId="0" nodeType="afterEffect">
                                  <p:stCondLst>
                                    <p:cond delay="2250"/>
                                  </p:stCondLst>
                                  <p:childTnLst>
                                    <p:set>
                                      <p:cBhvr>
                                        <p:cTn id="62" dur="1" fill="hold">
                                          <p:stCondLst>
                                            <p:cond delay="0"/>
                                          </p:stCondLst>
                                        </p:cTn>
                                        <p:tgtEl>
                                          <p:spTgt spid="19"/>
                                        </p:tgtEl>
                                        <p:attrNameLst>
                                          <p:attrName>style.visibility</p:attrName>
                                        </p:attrNameLst>
                                      </p:cBhvr>
                                      <p:to>
                                        <p:strVal val="visible"/>
                                      </p:to>
                                    </p:set>
                                    <p:anim calcmode="lin" valueType="num">
                                      <p:cBhvr additive="base">
                                        <p:cTn id="63" dur="500" fill="hold"/>
                                        <p:tgtEl>
                                          <p:spTgt spid="19"/>
                                        </p:tgtEl>
                                        <p:attrNameLst>
                                          <p:attrName>ppt_x</p:attrName>
                                        </p:attrNameLst>
                                      </p:cBhvr>
                                      <p:tavLst>
                                        <p:tav tm="0">
                                          <p:val>
                                            <p:strVal val="0-#ppt_w/2"/>
                                          </p:val>
                                        </p:tav>
                                        <p:tav tm="100000">
                                          <p:val>
                                            <p:strVal val="#ppt_x"/>
                                          </p:val>
                                        </p:tav>
                                      </p:tavLst>
                                    </p:anim>
                                    <p:anim calcmode="lin" valueType="num">
                                      <p:cBhvr additive="base">
                                        <p:cTn id="64" dur="500" fill="hold"/>
                                        <p:tgtEl>
                                          <p:spTgt spid="19"/>
                                        </p:tgtEl>
                                        <p:attrNameLst>
                                          <p:attrName>ppt_y</p:attrName>
                                        </p:attrNameLst>
                                      </p:cBhvr>
                                      <p:tavLst>
                                        <p:tav tm="0">
                                          <p:val>
                                            <p:strVal val="#ppt_y"/>
                                          </p:val>
                                        </p:tav>
                                        <p:tav tm="100000">
                                          <p:val>
                                            <p:strVal val="#ppt_y"/>
                                          </p:val>
                                        </p:tav>
                                      </p:tavLst>
                                    </p:anim>
                                  </p:childTnLst>
                                </p:cTn>
                              </p:par>
                            </p:childTnLst>
                          </p:cTn>
                        </p:par>
                        <p:par>
                          <p:cTn id="65" fill="hold">
                            <p:stCondLst>
                              <p:cond delay="20500"/>
                            </p:stCondLst>
                            <p:childTnLst>
                              <p:par>
                                <p:cTn id="66" presetID="22" presetClass="entr" presetSubtype="2" fill="hold" grpId="0" nodeType="afterEffect">
                                  <p:stCondLst>
                                    <p:cond delay="1000"/>
                                  </p:stCondLst>
                                  <p:childTnLst>
                                    <p:set>
                                      <p:cBhvr>
                                        <p:cTn id="67" dur="1" fill="hold">
                                          <p:stCondLst>
                                            <p:cond delay="0"/>
                                          </p:stCondLst>
                                        </p:cTn>
                                        <p:tgtEl>
                                          <p:spTgt spid="21"/>
                                        </p:tgtEl>
                                        <p:attrNameLst>
                                          <p:attrName>style.visibility</p:attrName>
                                        </p:attrNameLst>
                                      </p:cBhvr>
                                      <p:to>
                                        <p:strVal val="visible"/>
                                      </p:to>
                                    </p:set>
                                    <p:animEffect transition="in" filter="wipe(right)">
                                      <p:cBhvr>
                                        <p:cTn id="68" dur="500"/>
                                        <p:tgtEl>
                                          <p:spTgt spid="21"/>
                                        </p:tgtEl>
                                      </p:cBhvr>
                                    </p:animEffect>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 calcmode="lin" valueType="num">
                                      <p:cBhvr>
                                        <p:cTn id="73" dur="500" fill="hold"/>
                                        <p:tgtEl>
                                          <p:spTgt spid="22"/>
                                        </p:tgtEl>
                                        <p:attrNameLst>
                                          <p:attrName>ppt_w</p:attrName>
                                        </p:attrNameLst>
                                      </p:cBhvr>
                                      <p:tavLst>
                                        <p:tav tm="0">
                                          <p:val>
                                            <p:fltVal val="0"/>
                                          </p:val>
                                        </p:tav>
                                        <p:tav tm="100000">
                                          <p:val>
                                            <p:strVal val="#ppt_w"/>
                                          </p:val>
                                        </p:tav>
                                      </p:tavLst>
                                    </p:anim>
                                    <p:anim calcmode="lin" valueType="num">
                                      <p:cBhvr>
                                        <p:cTn id="74" dur="500" fill="hold"/>
                                        <p:tgtEl>
                                          <p:spTgt spid="22"/>
                                        </p:tgtEl>
                                        <p:attrNameLst>
                                          <p:attrName>ppt_h</p:attrName>
                                        </p:attrNameLst>
                                      </p:cBhvr>
                                      <p:tavLst>
                                        <p:tav tm="0">
                                          <p:val>
                                            <p:fltVal val="0"/>
                                          </p:val>
                                        </p:tav>
                                        <p:tav tm="100000">
                                          <p:val>
                                            <p:strVal val="#ppt_h"/>
                                          </p:val>
                                        </p:tav>
                                      </p:tavLst>
                                    </p:anim>
                                    <p:animEffect transition="in" filter="fade">
                                      <p:cBhvr>
                                        <p:cTn id="75" dur="500"/>
                                        <p:tgtEl>
                                          <p:spTgt spid="22"/>
                                        </p:tgtEl>
                                      </p:cBhvr>
                                    </p:animEffect>
                                  </p:childTnLst>
                                </p:cTn>
                              </p:par>
                            </p:childTnLst>
                          </p:cTn>
                        </p:par>
                        <p:par>
                          <p:cTn id="76" fill="hold">
                            <p:stCondLst>
                              <p:cond delay="500"/>
                            </p:stCondLst>
                            <p:childTnLst>
                              <p:par>
                                <p:cTn id="77" presetID="45" presetClass="entr" presetSubtype="0" fill="hold" grpId="1" nodeType="afterEffect">
                                  <p:stCondLst>
                                    <p:cond delay="1500"/>
                                  </p:stCondLst>
                                  <p:childTnLst>
                                    <p:set>
                                      <p:cBhvr>
                                        <p:cTn id="78" dur="1" fill="hold">
                                          <p:stCondLst>
                                            <p:cond delay="0"/>
                                          </p:stCondLst>
                                        </p:cTn>
                                        <p:tgtEl>
                                          <p:spTgt spid="15"/>
                                        </p:tgtEl>
                                        <p:attrNameLst>
                                          <p:attrName>style.visibility</p:attrName>
                                        </p:attrNameLst>
                                      </p:cBhvr>
                                      <p:to>
                                        <p:strVal val="visible"/>
                                      </p:to>
                                    </p:set>
                                    <p:animEffect transition="in" filter="fade">
                                      <p:cBhvr>
                                        <p:cTn id="79" dur="2000"/>
                                        <p:tgtEl>
                                          <p:spTgt spid="15"/>
                                        </p:tgtEl>
                                      </p:cBhvr>
                                    </p:animEffect>
                                    <p:anim calcmode="lin" valueType="num">
                                      <p:cBhvr>
                                        <p:cTn id="80" dur="2000" fill="hold"/>
                                        <p:tgtEl>
                                          <p:spTgt spid="15"/>
                                        </p:tgtEl>
                                        <p:attrNameLst>
                                          <p:attrName>ppt_w</p:attrName>
                                        </p:attrNameLst>
                                      </p:cBhvr>
                                      <p:tavLst>
                                        <p:tav tm="0" fmla="#ppt_w*sin(2.5*pi*$)">
                                          <p:val>
                                            <p:fltVal val="0"/>
                                          </p:val>
                                        </p:tav>
                                        <p:tav tm="100000">
                                          <p:val>
                                            <p:fltVal val="1"/>
                                          </p:val>
                                        </p:tav>
                                      </p:tavLst>
                                    </p:anim>
                                    <p:anim calcmode="lin" valueType="num">
                                      <p:cBhvr>
                                        <p:cTn id="81" dur="2000" fill="hold"/>
                                        <p:tgtEl>
                                          <p:spTgt spid="15"/>
                                        </p:tgtEl>
                                        <p:attrNameLst>
                                          <p:attrName>ppt_h</p:attrName>
                                        </p:attrNameLst>
                                      </p:cBhvr>
                                      <p:tavLst>
                                        <p:tav tm="0">
                                          <p:val>
                                            <p:strVal val="#ppt_h"/>
                                          </p:val>
                                        </p:tav>
                                        <p:tav tm="100000">
                                          <p:val>
                                            <p:strVal val="#ppt_h"/>
                                          </p:val>
                                        </p:tav>
                                      </p:tavLst>
                                    </p:anim>
                                  </p:childTnLst>
                                </p:cTn>
                              </p:par>
                            </p:childTnLst>
                          </p:cTn>
                        </p:par>
                        <p:par>
                          <p:cTn id="82" fill="hold">
                            <p:stCondLst>
                              <p:cond delay="4000"/>
                            </p:stCondLst>
                            <p:childTnLst>
                              <p:par>
                                <p:cTn id="83" presetID="22" presetClass="entr" presetSubtype="2" fill="hold" grpId="0" nodeType="afterEffect">
                                  <p:stCondLst>
                                    <p:cond delay="500"/>
                                  </p:stCondLst>
                                  <p:childTnLst>
                                    <p:set>
                                      <p:cBhvr>
                                        <p:cTn id="84" dur="1" fill="hold">
                                          <p:stCondLst>
                                            <p:cond delay="0"/>
                                          </p:stCondLst>
                                        </p:cTn>
                                        <p:tgtEl>
                                          <p:spTgt spid="25"/>
                                        </p:tgtEl>
                                        <p:attrNameLst>
                                          <p:attrName>style.visibility</p:attrName>
                                        </p:attrNameLst>
                                      </p:cBhvr>
                                      <p:to>
                                        <p:strVal val="visible"/>
                                      </p:to>
                                    </p:set>
                                    <p:animEffect transition="in" filter="wipe(right)">
                                      <p:cBhvr>
                                        <p:cTn id="85" dur="500"/>
                                        <p:tgtEl>
                                          <p:spTgt spid="25"/>
                                        </p:tgtEl>
                                      </p:cBhvr>
                                    </p:animEffect>
                                  </p:childTnLst>
                                </p:cTn>
                              </p:par>
                            </p:childTnLst>
                          </p:cTn>
                        </p:par>
                        <p:par>
                          <p:cTn id="86" fill="hold">
                            <p:stCondLst>
                              <p:cond delay="5000"/>
                            </p:stCondLst>
                            <p:childTnLst>
                              <p:par>
                                <p:cTn id="87" presetID="42" presetClass="entr" presetSubtype="0" fill="hold" grpId="0" nodeType="afterEffect">
                                  <p:stCondLst>
                                    <p:cond delay="1000"/>
                                  </p:stCondLst>
                                  <p:childTnLst>
                                    <p:set>
                                      <p:cBhvr>
                                        <p:cTn id="88" dur="1" fill="hold">
                                          <p:stCondLst>
                                            <p:cond delay="0"/>
                                          </p:stCondLst>
                                        </p:cTn>
                                        <p:tgtEl>
                                          <p:spTgt spid="23"/>
                                        </p:tgtEl>
                                        <p:attrNameLst>
                                          <p:attrName>style.visibility</p:attrName>
                                        </p:attrNameLst>
                                      </p:cBhvr>
                                      <p:to>
                                        <p:strVal val="visible"/>
                                      </p:to>
                                    </p:set>
                                    <p:animEffect transition="in" filter="fade">
                                      <p:cBhvr>
                                        <p:cTn id="89" dur="1000"/>
                                        <p:tgtEl>
                                          <p:spTgt spid="23"/>
                                        </p:tgtEl>
                                      </p:cBhvr>
                                    </p:animEffect>
                                    <p:anim calcmode="lin" valueType="num">
                                      <p:cBhvr>
                                        <p:cTn id="90" dur="1000" fill="hold"/>
                                        <p:tgtEl>
                                          <p:spTgt spid="23"/>
                                        </p:tgtEl>
                                        <p:attrNameLst>
                                          <p:attrName>ppt_x</p:attrName>
                                        </p:attrNameLst>
                                      </p:cBhvr>
                                      <p:tavLst>
                                        <p:tav tm="0">
                                          <p:val>
                                            <p:strVal val="#ppt_x"/>
                                          </p:val>
                                        </p:tav>
                                        <p:tav tm="100000">
                                          <p:val>
                                            <p:strVal val="#ppt_x"/>
                                          </p:val>
                                        </p:tav>
                                      </p:tavLst>
                                    </p:anim>
                                    <p:anim calcmode="lin" valueType="num">
                                      <p:cBhvr>
                                        <p:cTn id="91" dur="1000" fill="hold"/>
                                        <p:tgtEl>
                                          <p:spTgt spid="23"/>
                                        </p:tgtEl>
                                        <p:attrNameLst>
                                          <p:attrName>ppt_y</p:attrName>
                                        </p:attrNameLst>
                                      </p:cBhvr>
                                      <p:tavLst>
                                        <p:tav tm="0">
                                          <p:val>
                                            <p:strVal val="#ppt_y+.1"/>
                                          </p:val>
                                        </p:tav>
                                        <p:tav tm="100000">
                                          <p:val>
                                            <p:strVal val="#ppt_y"/>
                                          </p:val>
                                        </p:tav>
                                      </p:tavLst>
                                    </p:anim>
                                  </p:childTnLst>
                                </p:cTn>
                              </p:par>
                            </p:childTnLst>
                          </p:cTn>
                        </p:par>
                        <p:par>
                          <p:cTn id="92" fill="hold">
                            <p:stCondLst>
                              <p:cond delay="7000"/>
                            </p:stCondLst>
                            <p:childTnLst>
                              <p:par>
                                <p:cTn id="93" presetID="22" presetClass="entr" presetSubtype="2" fill="hold" grpId="0" nodeType="afterEffect">
                                  <p:stCondLst>
                                    <p:cond delay="1000"/>
                                  </p:stCondLst>
                                  <p:childTnLst>
                                    <p:set>
                                      <p:cBhvr>
                                        <p:cTn id="94" dur="1" fill="hold">
                                          <p:stCondLst>
                                            <p:cond delay="0"/>
                                          </p:stCondLst>
                                        </p:cTn>
                                        <p:tgtEl>
                                          <p:spTgt spid="27"/>
                                        </p:tgtEl>
                                        <p:attrNameLst>
                                          <p:attrName>style.visibility</p:attrName>
                                        </p:attrNameLst>
                                      </p:cBhvr>
                                      <p:to>
                                        <p:strVal val="visible"/>
                                      </p:to>
                                    </p:set>
                                    <p:animEffect transition="in" filter="wipe(right)">
                                      <p:cBhvr>
                                        <p:cTn id="95" dur="500"/>
                                        <p:tgtEl>
                                          <p:spTgt spid="27"/>
                                        </p:tgtEl>
                                      </p:cBhvr>
                                    </p:animEffect>
                                  </p:childTnLst>
                                </p:cTn>
                              </p:par>
                            </p:childTnLst>
                          </p:cTn>
                        </p:par>
                        <p:par>
                          <p:cTn id="96" fill="hold">
                            <p:stCondLst>
                              <p:cond delay="8500"/>
                            </p:stCondLst>
                            <p:childTnLst>
                              <p:par>
                                <p:cTn id="97" presetID="2" presetClass="entr" presetSubtype="8" fill="hold" grpId="0" nodeType="afterEffect">
                                  <p:stCondLst>
                                    <p:cond delay="1250"/>
                                  </p:stCondLst>
                                  <p:childTnLst>
                                    <p:set>
                                      <p:cBhvr>
                                        <p:cTn id="98" dur="1" fill="hold">
                                          <p:stCondLst>
                                            <p:cond delay="0"/>
                                          </p:stCondLst>
                                        </p:cTn>
                                        <p:tgtEl>
                                          <p:spTgt spid="26"/>
                                        </p:tgtEl>
                                        <p:attrNameLst>
                                          <p:attrName>style.visibility</p:attrName>
                                        </p:attrNameLst>
                                      </p:cBhvr>
                                      <p:to>
                                        <p:strVal val="visible"/>
                                      </p:to>
                                    </p:set>
                                    <p:anim calcmode="lin" valueType="num">
                                      <p:cBhvr additive="base">
                                        <p:cTn id="99" dur="500" fill="hold"/>
                                        <p:tgtEl>
                                          <p:spTgt spid="26"/>
                                        </p:tgtEl>
                                        <p:attrNameLst>
                                          <p:attrName>ppt_x</p:attrName>
                                        </p:attrNameLst>
                                      </p:cBhvr>
                                      <p:tavLst>
                                        <p:tav tm="0">
                                          <p:val>
                                            <p:strVal val="0-#ppt_w/2"/>
                                          </p:val>
                                        </p:tav>
                                        <p:tav tm="100000">
                                          <p:val>
                                            <p:strVal val="#ppt_x"/>
                                          </p:val>
                                        </p:tav>
                                      </p:tavLst>
                                    </p:anim>
                                    <p:anim calcmode="lin" valueType="num">
                                      <p:cBhvr additive="base">
                                        <p:cTn id="100" dur="500" fill="hold"/>
                                        <p:tgtEl>
                                          <p:spTgt spid="26"/>
                                        </p:tgtEl>
                                        <p:attrNameLst>
                                          <p:attrName>ppt_y</p:attrName>
                                        </p:attrNameLst>
                                      </p:cBhvr>
                                      <p:tavLst>
                                        <p:tav tm="0">
                                          <p:val>
                                            <p:strVal val="#ppt_y"/>
                                          </p:val>
                                        </p:tav>
                                        <p:tav tm="100000">
                                          <p:val>
                                            <p:strVal val="#ppt_y"/>
                                          </p:val>
                                        </p:tav>
                                      </p:tavLst>
                                    </p:anim>
                                  </p:childTnLst>
                                </p:cTn>
                              </p:par>
                            </p:childTnLst>
                          </p:cTn>
                        </p:par>
                        <p:par>
                          <p:cTn id="101" fill="hold">
                            <p:stCondLst>
                              <p:cond delay="10250"/>
                            </p:stCondLst>
                            <p:childTnLst>
                              <p:par>
                                <p:cTn id="102" presetID="22" presetClass="entr" presetSubtype="2" fill="hold" grpId="0" nodeType="afterEffect">
                                  <p:stCondLst>
                                    <p:cond delay="1250"/>
                                  </p:stCondLst>
                                  <p:childTnLst>
                                    <p:set>
                                      <p:cBhvr>
                                        <p:cTn id="103" dur="1" fill="hold">
                                          <p:stCondLst>
                                            <p:cond delay="0"/>
                                          </p:stCondLst>
                                        </p:cTn>
                                        <p:tgtEl>
                                          <p:spTgt spid="24"/>
                                        </p:tgtEl>
                                        <p:attrNameLst>
                                          <p:attrName>style.visibility</p:attrName>
                                        </p:attrNameLst>
                                      </p:cBhvr>
                                      <p:to>
                                        <p:strVal val="visible"/>
                                      </p:to>
                                    </p:set>
                                    <p:animEffect transition="in" filter="wipe(right)">
                                      <p:cBhvr>
                                        <p:cTn id="104" dur="500"/>
                                        <p:tgtEl>
                                          <p:spTgt spid="24"/>
                                        </p:tgtEl>
                                      </p:cBhvr>
                                    </p:animEffect>
                                  </p:childTnLst>
                                </p:cTn>
                              </p:par>
                            </p:childTnLst>
                          </p:cTn>
                        </p:par>
                        <p:par>
                          <p:cTn id="105" fill="hold">
                            <p:stCondLst>
                              <p:cond delay="12000"/>
                            </p:stCondLst>
                            <p:childTnLst>
                              <p:par>
                                <p:cTn id="106" presetID="2" presetClass="entr" presetSubtype="8" fill="hold" grpId="0" nodeType="afterEffect">
                                  <p:stCondLst>
                                    <p:cond delay="1750"/>
                                  </p:stCondLst>
                                  <p:childTnLst>
                                    <p:set>
                                      <p:cBhvr>
                                        <p:cTn id="107" dur="1" fill="hold">
                                          <p:stCondLst>
                                            <p:cond delay="0"/>
                                          </p:stCondLst>
                                        </p:cTn>
                                        <p:tgtEl>
                                          <p:spTgt spid="28"/>
                                        </p:tgtEl>
                                        <p:attrNameLst>
                                          <p:attrName>style.visibility</p:attrName>
                                        </p:attrNameLst>
                                      </p:cBhvr>
                                      <p:to>
                                        <p:strVal val="visible"/>
                                      </p:to>
                                    </p:set>
                                    <p:anim calcmode="lin" valueType="num">
                                      <p:cBhvr additive="base">
                                        <p:cTn id="108" dur="500" fill="hold"/>
                                        <p:tgtEl>
                                          <p:spTgt spid="28"/>
                                        </p:tgtEl>
                                        <p:attrNameLst>
                                          <p:attrName>ppt_x</p:attrName>
                                        </p:attrNameLst>
                                      </p:cBhvr>
                                      <p:tavLst>
                                        <p:tav tm="0">
                                          <p:val>
                                            <p:strVal val="0-#ppt_w/2"/>
                                          </p:val>
                                        </p:tav>
                                        <p:tav tm="100000">
                                          <p:val>
                                            <p:strVal val="#ppt_x"/>
                                          </p:val>
                                        </p:tav>
                                      </p:tavLst>
                                    </p:anim>
                                    <p:anim calcmode="lin" valueType="num">
                                      <p:cBhvr additive="base">
                                        <p:cTn id="109" dur="500" fill="hold"/>
                                        <p:tgtEl>
                                          <p:spTgt spid="28"/>
                                        </p:tgtEl>
                                        <p:attrNameLst>
                                          <p:attrName>ppt_y</p:attrName>
                                        </p:attrNameLst>
                                      </p:cBhvr>
                                      <p:tavLst>
                                        <p:tav tm="0">
                                          <p:val>
                                            <p:strVal val="#ppt_y"/>
                                          </p:val>
                                        </p:tav>
                                        <p:tav tm="100000">
                                          <p:val>
                                            <p:strVal val="#ppt_y"/>
                                          </p:val>
                                        </p:tav>
                                      </p:tavLst>
                                    </p:anim>
                                  </p:childTnLst>
                                </p:cTn>
                              </p:par>
                            </p:childTnLst>
                          </p:cTn>
                        </p:par>
                        <p:par>
                          <p:cTn id="110" fill="hold">
                            <p:stCondLst>
                              <p:cond delay="14250"/>
                            </p:stCondLst>
                            <p:childTnLst>
                              <p:par>
                                <p:cTn id="111" presetID="22" presetClass="entr" presetSubtype="2" fill="hold" grpId="0" nodeType="afterEffect">
                                  <p:stCondLst>
                                    <p:cond delay="1250"/>
                                  </p:stCondLst>
                                  <p:childTnLst>
                                    <p:set>
                                      <p:cBhvr>
                                        <p:cTn id="112" dur="1" fill="hold">
                                          <p:stCondLst>
                                            <p:cond delay="0"/>
                                          </p:stCondLst>
                                        </p:cTn>
                                        <p:tgtEl>
                                          <p:spTgt spid="29"/>
                                        </p:tgtEl>
                                        <p:attrNameLst>
                                          <p:attrName>style.visibility</p:attrName>
                                        </p:attrNameLst>
                                      </p:cBhvr>
                                      <p:to>
                                        <p:strVal val="visible"/>
                                      </p:to>
                                    </p:set>
                                    <p:animEffect transition="in" filter="wipe(right)">
                                      <p:cBhvr>
                                        <p:cTn id="113" dur="500"/>
                                        <p:tgtEl>
                                          <p:spTgt spid="29"/>
                                        </p:tgtEl>
                                      </p:cBhvr>
                                    </p:animEffect>
                                  </p:childTnLst>
                                </p:cTn>
                              </p:par>
                            </p:childTnLst>
                          </p:cTn>
                        </p:par>
                        <p:par>
                          <p:cTn id="114" fill="hold">
                            <p:stCondLst>
                              <p:cond delay="16000"/>
                            </p:stCondLst>
                            <p:childTnLst>
                              <p:par>
                                <p:cTn id="115" presetID="2" presetClass="entr" presetSubtype="8" fill="hold" grpId="0" nodeType="afterEffect">
                                  <p:stCondLst>
                                    <p:cond delay="1500"/>
                                  </p:stCondLst>
                                  <p:childTnLst>
                                    <p:set>
                                      <p:cBhvr>
                                        <p:cTn id="116" dur="1" fill="hold">
                                          <p:stCondLst>
                                            <p:cond delay="0"/>
                                          </p:stCondLst>
                                        </p:cTn>
                                        <p:tgtEl>
                                          <p:spTgt spid="30"/>
                                        </p:tgtEl>
                                        <p:attrNameLst>
                                          <p:attrName>style.visibility</p:attrName>
                                        </p:attrNameLst>
                                      </p:cBhvr>
                                      <p:to>
                                        <p:strVal val="visible"/>
                                      </p:to>
                                    </p:set>
                                    <p:anim calcmode="lin" valueType="num">
                                      <p:cBhvr additive="base">
                                        <p:cTn id="117" dur="500" fill="hold"/>
                                        <p:tgtEl>
                                          <p:spTgt spid="30"/>
                                        </p:tgtEl>
                                        <p:attrNameLst>
                                          <p:attrName>ppt_x</p:attrName>
                                        </p:attrNameLst>
                                      </p:cBhvr>
                                      <p:tavLst>
                                        <p:tav tm="0">
                                          <p:val>
                                            <p:strVal val="0-#ppt_w/2"/>
                                          </p:val>
                                        </p:tav>
                                        <p:tav tm="100000">
                                          <p:val>
                                            <p:strVal val="#ppt_x"/>
                                          </p:val>
                                        </p:tav>
                                      </p:tavLst>
                                    </p:anim>
                                    <p:anim calcmode="lin" valueType="num">
                                      <p:cBhvr additive="base">
                                        <p:cTn id="118" dur="500" fill="hold"/>
                                        <p:tgtEl>
                                          <p:spTgt spid="30"/>
                                        </p:tgtEl>
                                        <p:attrNameLst>
                                          <p:attrName>ppt_y</p:attrName>
                                        </p:attrNameLst>
                                      </p:cBhvr>
                                      <p:tavLst>
                                        <p:tav tm="0">
                                          <p:val>
                                            <p:strVal val="#ppt_y"/>
                                          </p:val>
                                        </p:tav>
                                        <p:tav tm="100000">
                                          <p:val>
                                            <p:strVal val="#ppt_y"/>
                                          </p:val>
                                        </p:tav>
                                      </p:tavLst>
                                    </p:anim>
                                  </p:childTnLst>
                                </p:cTn>
                              </p:par>
                            </p:childTnLst>
                          </p:cTn>
                        </p:par>
                        <p:par>
                          <p:cTn id="119" fill="hold">
                            <p:stCondLst>
                              <p:cond delay="18000"/>
                            </p:stCondLst>
                            <p:childTnLst>
                              <p:par>
                                <p:cTn id="120" presetID="22" presetClass="entr" presetSubtype="2" fill="hold" grpId="0" nodeType="afterEffect">
                                  <p:stCondLst>
                                    <p:cond delay="1000"/>
                                  </p:stCondLst>
                                  <p:childTnLst>
                                    <p:set>
                                      <p:cBhvr>
                                        <p:cTn id="121" dur="1" fill="hold">
                                          <p:stCondLst>
                                            <p:cond delay="0"/>
                                          </p:stCondLst>
                                        </p:cTn>
                                        <p:tgtEl>
                                          <p:spTgt spid="31"/>
                                        </p:tgtEl>
                                        <p:attrNameLst>
                                          <p:attrName>style.visibility</p:attrName>
                                        </p:attrNameLst>
                                      </p:cBhvr>
                                      <p:to>
                                        <p:strVal val="visible"/>
                                      </p:to>
                                    </p:set>
                                    <p:animEffect transition="in" filter="wipe(right)">
                                      <p:cBhvr>
                                        <p:cTn id="12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5" grpId="0" animBg="1"/>
      <p:bldP spid="15" grpId="1"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C6D6F4CF-27CB-4B71-8817-F5882E44D3FB}"/>
              </a:ext>
            </a:extLst>
          </p:cNvPr>
          <p:cNvSpPr txBox="1"/>
          <p:nvPr/>
        </p:nvSpPr>
        <p:spPr>
          <a:xfrm>
            <a:off x="36056" y="-96570"/>
            <a:ext cx="10865307" cy="1600438"/>
          </a:xfrm>
          <a:prstGeom prst="rect">
            <a:avLst/>
          </a:prstGeom>
          <a:noFill/>
        </p:spPr>
        <p:txBody>
          <a:bodyPr wrap="square">
            <a:spAutoFit/>
          </a:bodyPr>
          <a:lstStyle/>
          <a:p>
            <a:r>
              <a:rPr lang="he-IL" sz="1600" dirty="0"/>
              <a:t>בימי התנאים, היו חביות היין והשמן עשויות מחרס. ולאחר שבעלי הבתים מלאום ביין, היו מגיפים אותן במגופת חרס, וטחים בטיט מסביב, במקום חיבור המגופה לחבית, להדביק את המגופה אל החבית, כדי שלא יצא ריח היין.</a:t>
            </a:r>
          </a:p>
          <a:p>
            <a:r>
              <a:rPr lang="he-IL" sz="1600" dirty="0"/>
              <a:t>בימי שבט או ניסן, כשהיו בעלי הבתים מוכרים חביות יין לחנוונים, הסירו את מגופותיהם, כדי שיוכל החנווני לטעום את היין. ולאחר מכן היה חוזר החנווני וסותם את המגופות, וטח טיט סביב כל המגופה, כדי שישמר ריח היין לאורך זמן, ויוכל למכרו בשעת היוקר, </a:t>
            </a:r>
            <a:r>
              <a:rPr lang="he-IL" b="1" dirty="0"/>
              <a:t>וזה נקרא רושם</a:t>
            </a:r>
            <a:r>
              <a:rPr lang="he-IL" sz="1600" dirty="0"/>
              <a:t>, וכך היה החנווני נושאם לביתו.</a:t>
            </a:r>
          </a:p>
          <a:p>
            <a:r>
              <a:rPr lang="he-IL" sz="1600" dirty="0"/>
              <a:t>אמנם יש חנוונים שאינם רוצים לשמור את החביות למכרן בשעת היוקר, אלא לוקחים אותן כדי למכרן מיד, והם נושאים אותן לביתם פתוחות </a:t>
            </a:r>
          </a:p>
        </p:txBody>
      </p:sp>
      <p:sp>
        <p:nvSpPr>
          <p:cNvPr id="3" name="תיבת טקסט 2">
            <a:extLst>
              <a:ext uri="{FF2B5EF4-FFF2-40B4-BE49-F238E27FC236}">
                <a16:creationId xmlns:a16="http://schemas.microsoft.com/office/drawing/2014/main" id="{51FE3173-47BE-4C40-A5CD-44F5EBDDD277}"/>
              </a:ext>
            </a:extLst>
          </p:cNvPr>
          <p:cNvSpPr txBox="1"/>
          <p:nvPr/>
        </p:nvSpPr>
        <p:spPr>
          <a:xfrm>
            <a:off x="10686171" y="-11101"/>
            <a:ext cx="1303021" cy="369332"/>
          </a:xfrm>
          <a:prstGeom prst="rect">
            <a:avLst/>
          </a:prstGeom>
          <a:noFill/>
        </p:spPr>
        <p:txBody>
          <a:bodyPr wrap="square" rtlCol="1">
            <a:spAutoFit/>
          </a:bodyPr>
          <a:lstStyle/>
          <a:p>
            <a:r>
              <a:rPr lang="he-IL" dirty="0"/>
              <a:t>דף כ"ג, ב'</a:t>
            </a:r>
          </a:p>
        </p:txBody>
      </p:sp>
      <p:graphicFrame>
        <p:nvGraphicFramePr>
          <p:cNvPr id="4" name="טבלה 32">
            <a:extLst>
              <a:ext uri="{FF2B5EF4-FFF2-40B4-BE49-F238E27FC236}">
                <a16:creationId xmlns:a16="http://schemas.microsoft.com/office/drawing/2014/main" id="{84AF9ACA-797B-4199-9092-04146EFF58E2}"/>
              </a:ext>
            </a:extLst>
          </p:cNvPr>
          <p:cNvGraphicFramePr>
            <a:graphicFrameLocks noGrp="1"/>
          </p:cNvGraphicFramePr>
          <p:nvPr>
            <p:extLst>
              <p:ext uri="{D42A27DB-BD31-4B8C-83A1-F6EECF244321}">
                <p14:modId xmlns:p14="http://schemas.microsoft.com/office/powerpoint/2010/main" val="441277704"/>
              </p:ext>
            </p:extLst>
          </p:nvPr>
        </p:nvGraphicFramePr>
        <p:xfrm>
          <a:off x="36056" y="1480144"/>
          <a:ext cx="11964186" cy="5885855"/>
        </p:xfrm>
        <a:graphic>
          <a:graphicData uri="http://schemas.openxmlformats.org/drawingml/2006/table">
            <a:tbl>
              <a:tblPr rtl="1" firstRow="1" bandRow="1">
                <a:tableStyleId>{616DA210-FB5B-4158-B5E0-FEB733F419BA}</a:tableStyleId>
              </a:tblPr>
              <a:tblGrid>
                <a:gridCol w="1085654">
                  <a:extLst>
                    <a:ext uri="{9D8B030D-6E8A-4147-A177-3AD203B41FA5}">
                      <a16:colId xmlns:a16="http://schemas.microsoft.com/office/drawing/2014/main" val="218025120"/>
                    </a:ext>
                  </a:extLst>
                </a:gridCol>
                <a:gridCol w="3397109">
                  <a:extLst>
                    <a:ext uri="{9D8B030D-6E8A-4147-A177-3AD203B41FA5}">
                      <a16:colId xmlns:a16="http://schemas.microsoft.com/office/drawing/2014/main" val="2627005751"/>
                    </a:ext>
                  </a:extLst>
                </a:gridCol>
                <a:gridCol w="893159">
                  <a:extLst>
                    <a:ext uri="{9D8B030D-6E8A-4147-A177-3AD203B41FA5}">
                      <a16:colId xmlns:a16="http://schemas.microsoft.com/office/drawing/2014/main" val="2377272545"/>
                    </a:ext>
                  </a:extLst>
                </a:gridCol>
                <a:gridCol w="6588264">
                  <a:extLst>
                    <a:ext uri="{9D8B030D-6E8A-4147-A177-3AD203B41FA5}">
                      <a16:colId xmlns:a16="http://schemas.microsoft.com/office/drawing/2014/main" val="52786345"/>
                    </a:ext>
                  </a:extLst>
                </a:gridCol>
              </a:tblGrid>
              <a:tr h="829890">
                <a:tc gridSpan="4">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921369529"/>
                  </a:ext>
                </a:extLst>
              </a:tr>
              <a:tr h="1215980">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919852025"/>
                  </a:ext>
                </a:extLst>
              </a:tr>
              <a:tr h="1312486">
                <a:tc rowSpan="2">
                  <a:txBody>
                    <a:bodyPr/>
                    <a:lstStyle/>
                    <a:p>
                      <a:pPr rtl="1"/>
                      <a:endParaRPr lang="he-IL" dirty="0"/>
                    </a:p>
                  </a:txBody>
                  <a:tcPr/>
                </a:tc>
                <a:tc rowSpan="2">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838600671"/>
                  </a:ext>
                </a:extLst>
              </a:tr>
              <a:tr h="1054806">
                <a:tc vMerge="1">
                  <a:txBody>
                    <a:bodyPr/>
                    <a:lstStyle/>
                    <a:p>
                      <a:pPr rtl="1"/>
                      <a:endParaRPr lang="he-IL" dirty="0"/>
                    </a:p>
                  </a:txBody>
                  <a:tcPr/>
                </a:tc>
                <a:tc vMerge="1">
                  <a:txBody>
                    <a:bodyPr/>
                    <a:lstStyle/>
                    <a:p>
                      <a:pPr rtl="1"/>
                      <a:endParaRPr lang="he-IL" dirty="0"/>
                    </a:p>
                  </a:txBody>
                  <a:tcPr/>
                </a:tc>
                <a:tc rowSpan="2" gridSpan="2">
                  <a:txBody>
                    <a:bodyPr/>
                    <a:lstStyle/>
                    <a:p>
                      <a:pPr rtl="1"/>
                      <a:endParaRPr lang="he-IL" dirty="0"/>
                    </a:p>
                  </a:txBody>
                  <a:tcPr/>
                </a:tc>
                <a:tc rowSpan="2" hMerge="1">
                  <a:txBody>
                    <a:bodyPr/>
                    <a:lstStyle/>
                    <a:p>
                      <a:pPr rtl="1"/>
                      <a:endParaRPr lang="he-IL" dirty="0"/>
                    </a:p>
                  </a:txBody>
                  <a:tcPr/>
                </a:tc>
                <a:extLst>
                  <a:ext uri="{0D108BD9-81ED-4DB2-BD59-A6C34878D82A}">
                    <a16:rowId xmlns:a16="http://schemas.microsoft.com/office/drawing/2014/main" val="201724311"/>
                  </a:ext>
                </a:extLst>
              </a:tr>
              <a:tr h="1472693">
                <a:tc>
                  <a:txBody>
                    <a:bodyPr/>
                    <a:lstStyle/>
                    <a:p>
                      <a:pPr rtl="1"/>
                      <a:endParaRPr lang="he-IL" dirty="0">
                        <a:ln>
                          <a:solidFill>
                            <a:sysClr val="windowText" lastClr="000000"/>
                          </a:solidFill>
                        </a:ln>
                      </a:endParaRPr>
                    </a:p>
                  </a:txBody>
                  <a:tcPr/>
                </a:tc>
                <a:tc>
                  <a:txBody>
                    <a:bodyPr/>
                    <a:lstStyle/>
                    <a:p>
                      <a:pPr rtl="1"/>
                      <a:endParaRPr lang="he-IL" dirty="0"/>
                    </a:p>
                  </a:txBody>
                  <a:tcPr/>
                </a:tc>
                <a:tc gridSpan="2" vMerge="1">
                  <a:txBody>
                    <a:bodyPr/>
                    <a:lstStyle/>
                    <a:p>
                      <a:pPr rtl="1"/>
                      <a:endParaRPr lang="he-IL"/>
                    </a:p>
                  </a:txBody>
                  <a:tcPr/>
                </a:tc>
                <a:tc hMerge="1" vMerge="1">
                  <a:txBody>
                    <a:bodyPr/>
                    <a:lstStyle/>
                    <a:p>
                      <a:pPr rtl="1"/>
                      <a:endParaRPr lang="he-IL" dirty="0"/>
                    </a:p>
                  </a:txBody>
                  <a:tcPr/>
                </a:tc>
                <a:extLst>
                  <a:ext uri="{0D108BD9-81ED-4DB2-BD59-A6C34878D82A}">
                    <a16:rowId xmlns:a16="http://schemas.microsoft.com/office/drawing/2014/main" val="300579090"/>
                  </a:ext>
                </a:extLst>
              </a:tr>
            </a:tbl>
          </a:graphicData>
        </a:graphic>
      </p:graphicFrame>
      <p:sp>
        <p:nvSpPr>
          <p:cNvPr id="5" name="תיבת טקסט 4">
            <a:extLst>
              <a:ext uri="{FF2B5EF4-FFF2-40B4-BE49-F238E27FC236}">
                <a16:creationId xmlns:a16="http://schemas.microsoft.com/office/drawing/2014/main" id="{9F65CA4F-D641-42C7-9858-13E807436241}"/>
              </a:ext>
            </a:extLst>
          </p:cNvPr>
          <p:cNvSpPr txBox="1"/>
          <p:nvPr/>
        </p:nvSpPr>
        <p:spPr>
          <a:xfrm>
            <a:off x="1692898" y="1688369"/>
            <a:ext cx="7861952" cy="369332"/>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b="0" i="0" dirty="0">
                <a:solidFill>
                  <a:srgbClr val="000000"/>
                </a:solidFill>
                <a:effectLst/>
                <a:latin typeface="Arial" panose="020B0604020202020204" pitchFamily="34" charset="0"/>
              </a:rPr>
              <a:t>אָמַר מָר:  מצא חָבִיּוֹת שֶׁל יַיִן וְשֶׁל שֶׁמֶן וְשֶׁל תְּבוּאָה וְשֶׁל גְּרוֹגְרוֹת וְשֶׁל זֵיתִים הֲרֵי אֵלּוּ שֶׁלּוֹ </a:t>
            </a:r>
            <a:endParaRPr lang="he-IL" dirty="0"/>
          </a:p>
        </p:txBody>
      </p:sp>
      <p:sp>
        <p:nvSpPr>
          <p:cNvPr id="6" name="תיבת טקסט 5">
            <a:extLst>
              <a:ext uri="{FF2B5EF4-FFF2-40B4-BE49-F238E27FC236}">
                <a16:creationId xmlns:a16="http://schemas.microsoft.com/office/drawing/2014/main" id="{4DD1B24F-D6AD-462B-AD0C-660F2C114E3C}"/>
              </a:ext>
            </a:extLst>
          </p:cNvPr>
          <p:cNvSpPr txBox="1"/>
          <p:nvPr/>
        </p:nvSpPr>
        <p:spPr>
          <a:xfrm>
            <a:off x="8531250" y="2413029"/>
            <a:ext cx="2318994" cy="646331"/>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וְהָא תְּנַן כַּדֵּי יַיִן וְכַדֵּי שֶׁמֶן</a:t>
            </a:r>
          </a:p>
          <a:p>
            <a:r>
              <a:rPr lang="he-IL" b="0" i="0" dirty="0">
                <a:solidFill>
                  <a:srgbClr val="000000"/>
                </a:solidFill>
                <a:effectLst/>
                <a:latin typeface="Arial" panose="020B0604020202020204" pitchFamily="34" charset="0"/>
              </a:rPr>
              <a:t> חַיָּיב לְהַכְרִיז</a:t>
            </a:r>
            <a:endParaRPr lang="he-IL" dirty="0"/>
          </a:p>
        </p:txBody>
      </p:sp>
      <p:sp>
        <p:nvSpPr>
          <p:cNvPr id="7" name="תיבת טקסט 6">
            <a:extLst>
              <a:ext uri="{FF2B5EF4-FFF2-40B4-BE49-F238E27FC236}">
                <a16:creationId xmlns:a16="http://schemas.microsoft.com/office/drawing/2014/main" id="{D75EFED1-5354-4005-B4AF-46602B5D5266}"/>
              </a:ext>
            </a:extLst>
          </p:cNvPr>
          <p:cNvSpPr txBox="1"/>
          <p:nvPr/>
        </p:nvSpPr>
        <p:spPr>
          <a:xfrm>
            <a:off x="11077401" y="2508221"/>
            <a:ext cx="79567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שאלה</a:t>
            </a:r>
          </a:p>
        </p:txBody>
      </p:sp>
      <p:sp>
        <p:nvSpPr>
          <p:cNvPr id="8" name="תיבת טקסט 7">
            <a:extLst>
              <a:ext uri="{FF2B5EF4-FFF2-40B4-BE49-F238E27FC236}">
                <a16:creationId xmlns:a16="http://schemas.microsoft.com/office/drawing/2014/main" id="{AE7CE915-4482-43C2-B8F3-EDE71701B6FC}"/>
              </a:ext>
            </a:extLst>
          </p:cNvPr>
          <p:cNvSpPr txBox="1"/>
          <p:nvPr/>
        </p:nvSpPr>
        <p:spPr>
          <a:xfrm>
            <a:off x="6596233" y="2519782"/>
            <a:ext cx="85828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תשובה</a:t>
            </a:r>
          </a:p>
        </p:txBody>
      </p:sp>
      <p:sp>
        <p:nvSpPr>
          <p:cNvPr id="9" name="תיבת טקסט 8">
            <a:extLst>
              <a:ext uri="{FF2B5EF4-FFF2-40B4-BE49-F238E27FC236}">
                <a16:creationId xmlns:a16="http://schemas.microsoft.com/office/drawing/2014/main" id="{F30A8320-E404-4259-B7C2-EE475CFEEC96}"/>
              </a:ext>
            </a:extLst>
          </p:cNvPr>
          <p:cNvSpPr txBox="1"/>
          <p:nvPr/>
        </p:nvSpPr>
        <p:spPr>
          <a:xfrm>
            <a:off x="77025" y="3613968"/>
            <a:ext cx="6482228" cy="1107996"/>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אָמַר רַב </a:t>
            </a:r>
            <a:r>
              <a:rPr lang="he-IL" b="0" i="0" dirty="0" err="1">
                <a:solidFill>
                  <a:srgbClr val="000000"/>
                </a:solidFill>
                <a:effectLst/>
                <a:latin typeface="Arial" panose="020B0604020202020204" pitchFamily="34" charset="0"/>
              </a:rPr>
              <a:t>הוֹשַׁעְיָא</a:t>
            </a:r>
            <a:r>
              <a:rPr lang="he-IL" b="0" i="0" dirty="0">
                <a:solidFill>
                  <a:srgbClr val="000000"/>
                </a:solidFill>
                <a:effectLst/>
                <a:latin typeface="Arial" panose="020B0604020202020204" pitchFamily="34" charset="0"/>
              </a:rPr>
              <a:t> בְּמֵצִיף</a:t>
            </a:r>
          </a:p>
          <a:p>
            <a:r>
              <a:rPr lang="he-IL" sz="1600" dirty="0"/>
              <a:t>ודאי שאין מדובר </a:t>
            </a:r>
            <a:r>
              <a:rPr lang="he-IL" sz="1600" dirty="0" err="1"/>
              <a:t>בברייתא</a:t>
            </a:r>
            <a:r>
              <a:rPr lang="he-IL" sz="1600" dirty="0"/>
              <a:t> בחבית פתוחה לגמרי, שהניח את המגופה על פי החבית, ולא טח אותה בטיט, ולכן אינה </a:t>
            </a:r>
            <a:r>
              <a:rPr lang="he-IL" sz="1600" dirty="0" err="1"/>
              <a:t>אבידה</a:t>
            </a:r>
            <a:r>
              <a:rPr lang="he-IL" sz="1600" dirty="0"/>
              <a:t> מדעת, שהרי אין שרצים יכולים לשתות הימנה. ומכל מקום אין כאן סימן, ולכן הרי היא שלו.</a:t>
            </a:r>
          </a:p>
        </p:txBody>
      </p:sp>
      <p:sp>
        <p:nvSpPr>
          <p:cNvPr id="10" name="תיבת טקסט 9">
            <a:extLst>
              <a:ext uri="{FF2B5EF4-FFF2-40B4-BE49-F238E27FC236}">
                <a16:creationId xmlns:a16="http://schemas.microsoft.com/office/drawing/2014/main" id="{B73B9353-8A0C-435D-9651-7B2F7762FBC5}"/>
              </a:ext>
            </a:extLst>
          </p:cNvPr>
          <p:cNvSpPr txBox="1"/>
          <p:nvPr/>
        </p:nvSpPr>
        <p:spPr>
          <a:xfrm>
            <a:off x="36056" y="5599804"/>
            <a:ext cx="3629980" cy="1477328"/>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1" i="0" dirty="0">
                <a:solidFill>
                  <a:srgbClr val="000000"/>
                </a:solidFill>
                <a:effectLst/>
                <a:latin typeface="Arial" panose="020B0604020202020204" pitchFamily="34" charset="0"/>
              </a:rPr>
              <a:t>כָּאן לְאַחַר שֶׁנִּפְתְּחוּ הָאוֹצָרוֹת</a:t>
            </a:r>
          </a:p>
          <a:p>
            <a:r>
              <a:rPr lang="he-IL" dirty="0" err="1"/>
              <a:t>בברייתא</a:t>
            </a:r>
            <a:r>
              <a:rPr lang="he-IL" dirty="0"/>
              <a:t>, מדובר לאחר שנפתחו האוצרות, שאז אין הרישום של החבית נחשב סימן, שהרי באותו זמן יש הרבה שרושמים את חביותיהם </a:t>
            </a:r>
          </a:p>
        </p:txBody>
      </p:sp>
      <p:sp>
        <p:nvSpPr>
          <p:cNvPr id="11" name="תיבת טקסט 10">
            <a:extLst>
              <a:ext uri="{FF2B5EF4-FFF2-40B4-BE49-F238E27FC236}">
                <a16:creationId xmlns:a16="http://schemas.microsoft.com/office/drawing/2014/main" id="{6F873A35-DC3B-4002-BFD2-3C8D2125B605}"/>
              </a:ext>
            </a:extLst>
          </p:cNvPr>
          <p:cNvSpPr txBox="1"/>
          <p:nvPr/>
        </p:nvSpPr>
        <p:spPr>
          <a:xfrm>
            <a:off x="3612302" y="5421515"/>
            <a:ext cx="3842217" cy="1754326"/>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1" i="0" dirty="0">
                <a:solidFill>
                  <a:srgbClr val="000000"/>
                </a:solidFill>
                <a:effectLst/>
                <a:latin typeface="Arial" panose="020B0604020202020204" pitchFamily="34" charset="0"/>
              </a:rPr>
              <a:t>כָּאן קוֹדֶם שֶׁנִּפְתְּחוּ הָאוֹצָרוֹת </a:t>
            </a:r>
            <a:r>
              <a:rPr lang="he-IL" b="0" i="0" dirty="0">
                <a:solidFill>
                  <a:srgbClr val="000000"/>
                </a:solidFill>
                <a:effectLst/>
                <a:latin typeface="Arial" panose="020B0604020202020204" pitchFamily="34" charset="0"/>
              </a:rPr>
              <a:t>במשנה, מדובר שנמצאה החבית קודם שנפתחו האוצרות של יין, שלא הגיע עדיין הזמן הקבוע למכירת חביות היין, שהוא בחדשי אדר וניסן, ורק יחידים מוציאים אז חביות רשומות למכור, ולכן הרישום מהוה סימן.</a:t>
            </a:r>
            <a:endParaRPr lang="he-IL" sz="1400" b="0" i="0" dirty="0">
              <a:solidFill>
                <a:srgbClr val="000000"/>
              </a:solidFill>
              <a:effectLst/>
              <a:latin typeface="Arial" panose="020B0604020202020204" pitchFamily="34" charset="0"/>
            </a:endParaRPr>
          </a:p>
        </p:txBody>
      </p:sp>
      <p:sp>
        <p:nvSpPr>
          <p:cNvPr id="12" name="תיבת טקסט 11">
            <a:extLst>
              <a:ext uri="{FF2B5EF4-FFF2-40B4-BE49-F238E27FC236}">
                <a16:creationId xmlns:a16="http://schemas.microsoft.com/office/drawing/2014/main" id="{E2167CB2-E004-4B10-98A7-C109D1BA5DD3}"/>
              </a:ext>
            </a:extLst>
          </p:cNvPr>
          <p:cNvSpPr txBox="1"/>
          <p:nvPr/>
        </p:nvSpPr>
        <p:spPr>
          <a:xfrm>
            <a:off x="2277563" y="4982246"/>
            <a:ext cx="1217632" cy="369332"/>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וְלָא </a:t>
            </a:r>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a:t>
            </a:r>
            <a:endParaRPr lang="he-IL" dirty="0"/>
          </a:p>
        </p:txBody>
      </p:sp>
      <p:sp>
        <p:nvSpPr>
          <p:cNvPr id="13" name="תיבת טקסט 12">
            <a:extLst>
              <a:ext uri="{FF2B5EF4-FFF2-40B4-BE49-F238E27FC236}">
                <a16:creationId xmlns:a16="http://schemas.microsoft.com/office/drawing/2014/main" id="{3746A1E0-056D-448A-B1BF-951B99AEA412}"/>
              </a:ext>
            </a:extLst>
          </p:cNvPr>
          <p:cNvSpPr txBox="1"/>
          <p:nvPr/>
        </p:nvSpPr>
        <p:spPr>
          <a:xfrm>
            <a:off x="4793242" y="4830155"/>
            <a:ext cx="2318994" cy="646331"/>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אַבָּיֵי אָמַר אֲפִילּוּ </a:t>
            </a:r>
            <a:r>
              <a:rPr lang="he-IL" b="0" i="0" dirty="0" err="1">
                <a:solidFill>
                  <a:srgbClr val="000000"/>
                </a:solidFill>
                <a:effectLst/>
                <a:latin typeface="Arial" panose="020B0604020202020204" pitchFamily="34" charset="0"/>
              </a:rPr>
              <a:t>תֵּימָא</a:t>
            </a:r>
            <a:r>
              <a:rPr lang="he-IL" b="0" i="0" dirty="0">
                <a:solidFill>
                  <a:srgbClr val="000000"/>
                </a:solidFill>
                <a:effectLst/>
                <a:latin typeface="Arial" panose="020B0604020202020204" pitchFamily="34" charset="0"/>
              </a:rPr>
              <a:t> אִידֵּי וְאִידֵּי בְּרָשׁוּם </a:t>
            </a:r>
            <a:endParaRPr lang="he-IL" dirty="0"/>
          </a:p>
        </p:txBody>
      </p:sp>
      <p:sp>
        <p:nvSpPr>
          <p:cNvPr id="14" name="תיבת טקסט 13">
            <a:extLst>
              <a:ext uri="{FF2B5EF4-FFF2-40B4-BE49-F238E27FC236}">
                <a16:creationId xmlns:a16="http://schemas.microsoft.com/office/drawing/2014/main" id="{F893569C-67BF-4521-8F5D-90FCCF6B7E33}"/>
              </a:ext>
            </a:extLst>
          </p:cNvPr>
          <p:cNvSpPr txBox="1"/>
          <p:nvPr/>
        </p:nvSpPr>
        <p:spPr>
          <a:xfrm>
            <a:off x="7526567" y="3738471"/>
            <a:ext cx="3374796" cy="2123658"/>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מִכְּלָל </a:t>
            </a:r>
            <a:r>
              <a:rPr lang="he-IL" b="0" i="0" dirty="0" err="1">
                <a:solidFill>
                  <a:srgbClr val="000000"/>
                </a:solidFill>
                <a:effectLst/>
                <a:latin typeface="Arial" panose="020B0604020202020204" pitchFamily="34" charset="0"/>
              </a:rPr>
              <a:t>דְּבָרַיְיתָא</a:t>
            </a:r>
            <a:r>
              <a:rPr lang="he-IL" b="0" i="0" dirty="0">
                <a:solidFill>
                  <a:srgbClr val="000000"/>
                </a:solidFill>
                <a:effectLst/>
                <a:latin typeface="Arial" panose="020B0604020202020204" pitchFamily="34" charset="0"/>
              </a:rPr>
              <a:t> בְּפָתוּחַ </a:t>
            </a:r>
          </a:p>
          <a:p>
            <a:r>
              <a:rPr lang="he-IL" b="0" i="0" dirty="0">
                <a:solidFill>
                  <a:srgbClr val="000000"/>
                </a:solidFill>
                <a:effectLst/>
                <a:latin typeface="Arial" panose="020B0604020202020204" pitchFamily="34" charset="0"/>
              </a:rPr>
              <a:t>אִי בְּפָתוּחַ </a:t>
            </a:r>
            <a:r>
              <a:rPr lang="he-IL" b="0" i="0" dirty="0" err="1">
                <a:solidFill>
                  <a:srgbClr val="000000"/>
                </a:solidFill>
                <a:effectLst/>
                <a:latin typeface="Arial" panose="020B0604020202020204" pitchFamily="34" charset="0"/>
              </a:rPr>
              <a:t>אֲבֵידָה</a:t>
            </a:r>
            <a:r>
              <a:rPr lang="he-IL" b="0" i="0" dirty="0">
                <a:solidFill>
                  <a:srgbClr val="000000"/>
                </a:solidFill>
                <a:effectLst/>
                <a:latin typeface="Arial" panose="020B0604020202020204" pitchFamily="34" charset="0"/>
              </a:rPr>
              <a:t> מִדַּעַת הִיא ? </a:t>
            </a:r>
          </a:p>
          <a:p>
            <a:r>
              <a:rPr lang="he-IL" sz="1600" dirty="0" err="1"/>
              <a:t>בברייתא</a:t>
            </a:r>
            <a:r>
              <a:rPr lang="he-IL" sz="1600" dirty="0"/>
              <a:t> ששנינו שהרי אלו שלו – האם מדובר </a:t>
            </a:r>
            <a:r>
              <a:rPr lang="he-IL" sz="1600" dirty="0" err="1"/>
              <a:t>בשמצא</a:t>
            </a:r>
            <a:r>
              <a:rPr lang="he-IL" sz="1600" dirty="0"/>
              <a:t> פתוח!?</a:t>
            </a:r>
          </a:p>
          <a:p>
            <a:r>
              <a:rPr lang="he-IL" sz="1600" dirty="0"/>
              <a:t> אם במצא פתוח - פשיטא שאינו חייב להכריז, שהרי </a:t>
            </a:r>
            <a:r>
              <a:rPr lang="he-IL" sz="1600" dirty="0" err="1"/>
              <a:t>אבידה</a:t>
            </a:r>
            <a:r>
              <a:rPr lang="he-IL" sz="1600" dirty="0"/>
              <a:t> מדעת היא! שהרי שקצים ורמשים ונחשים יכולים לשתות מהחבית! </a:t>
            </a:r>
          </a:p>
        </p:txBody>
      </p:sp>
      <p:sp>
        <p:nvSpPr>
          <p:cNvPr id="15" name="תיבת טקסט 14">
            <a:extLst>
              <a:ext uri="{FF2B5EF4-FFF2-40B4-BE49-F238E27FC236}">
                <a16:creationId xmlns:a16="http://schemas.microsoft.com/office/drawing/2014/main" id="{04AB82E2-E39E-432E-81A9-DBD4B2803397}"/>
              </a:ext>
            </a:extLst>
          </p:cNvPr>
          <p:cNvSpPr txBox="1"/>
          <p:nvPr/>
        </p:nvSpPr>
        <p:spPr>
          <a:xfrm>
            <a:off x="95954" y="2397781"/>
            <a:ext cx="6418078" cy="1107996"/>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אָמַר רַבִּי </a:t>
            </a:r>
            <a:r>
              <a:rPr lang="he-IL" b="0" i="0" dirty="0" err="1">
                <a:solidFill>
                  <a:srgbClr val="000000"/>
                </a:solidFill>
                <a:effectLst/>
                <a:latin typeface="Arial" panose="020B0604020202020204" pitchFamily="34" charset="0"/>
              </a:rPr>
              <a:t>זֵירָא</a:t>
            </a:r>
            <a:r>
              <a:rPr lang="he-IL" b="0" i="0" dirty="0">
                <a:solidFill>
                  <a:srgbClr val="000000"/>
                </a:solidFill>
                <a:effectLst/>
                <a:latin typeface="Arial" panose="020B0604020202020204" pitchFamily="34" charset="0"/>
              </a:rPr>
              <a:t> אָמַר רַב </a:t>
            </a:r>
            <a:r>
              <a:rPr lang="he-IL" b="0" i="0" dirty="0" err="1">
                <a:solidFill>
                  <a:srgbClr val="000000"/>
                </a:solidFill>
                <a:effectLst/>
                <a:latin typeface="Arial" panose="020B0604020202020204" pitchFamily="34" charset="0"/>
              </a:rPr>
              <a:t>מַתְנִיתִין</a:t>
            </a:r>
            <a:r>
              <a:rPr lang="he-IL" b="0" i="0" dirty="0">
                <a:solidFill>
                  <a:srgbClr val="000000"/>
                </a:solidFill>
                <a:effectLst/>
                <a:latin typeface="Arial" panose="020B0604020202020204" pitchFamily="34" charset="0"/>
              </a:rPr>
              <a:t> בְּרָשׁוּם</a:t>
            </a:r>
          </a:p>
          <a:p>
            <a:r>
              <a:rPr lang="he-IL" sz="1600" b="0" i="0" dirty="0">
                <a:solidFill>
                  <a:srgbClr val="000000"/>
                </a:solidFill>
                <a:effectLst/>
                <a:latin typeface="Arial" panose="020B0604020202020204" pitchFamily="34" charset="0"/>
              </a:rPr>
              <a:t>מדובר בחבית רשומה, וזהו הסימן שנותן בעל החבית, לפי שכפי שהתבאר, יש שרושמים את החביות כדי למכרן מאוחר יותר, ויש שנושאים אותן פתוחות למוכרן מיד  </a:t>
            </a:r>
            <a:endParaRPr lang="he-IL" sz="1600" dirty="0"/>
          </a:p>
        </p:txBody>
      </p:sp>
      <p:sp>
        <p:nvSpPr>
          <p:cNvPr id="16" name="תיבת טקסט 15">
            <a:extLst>
              <a:ext uri="{FF2B5EF4-FFF2-40B4-BE49-F238E27FC236}">
                <a16:creationId xmlns:a16="http://schemas.microsoft.com/office/drawing/2014/main" id="{4818CAA9-96A3-42B5-942B-1456B24ED033}"/>
              </a:ext>
            </a:extLst>
          </p:cNvPr>
          <p:cNvSpPr txBox="1"/>
          <p:nvPr/>
        </p:nvSpPr>
        <p:spPr>
          <a:xfrm>
            <a:off x="11012184" y="4454267"/>
            <a:ext cx="79567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שאלה</a:t>
            </a:r>
          </a:p>
        </p:txBody>
      </p:sp>
      <p:sp>
        <p:nvSpPr>
          <p:cNvPr id="17" name="תיבת טקסט 16">
            <a:extLst>
              <a:ext uri="{FF2B5EF4-FFF2-40B4-BE49-F238E27FC236}">
                <a16:creationId xmlns:a16="http://schemas.microsoft.com/office/drawing/2014/main" id="{BBF6BE90-CB6C-40DD-94F5-C6D4DE507865}"/>
              </a:ext>
            </a:extLst>
          </p:cNvPr>
          <p:cNvSpPr txBox="1"/>
          <p:nvPr/>
        </p:nvSpPr>
        <p:spPr>
          <a:xfrm>
            <a:off x="6596233" y="3873834"/>
            <a:ext cx="94807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תשובה</a:t>
            </a:r>
          </a:p>
        </p:txBody>
      </p:sp>
    </p:spTree>
    <p:extLst>
      <p:ext uri="{BB962C8B-B14F-4D97-AF65-F5344CB8AC3E}">
        <p14:creationId xmlns:p14="http://schemas.microsoft.com/office/powerpoint/2010/main" val="88044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right)">
                                      <p:cBhvr>
                                        <p:cTn id="7" dur="500"/>
                                        <p:tgtEl>
                                          <p:spTgt spid="2">
                                            <p:txEl>
                                              <p:pRg st="0" end="0"/>
                                            </p:txEl>
                                          </p:spTgt>
                                        </p:tgtEl>
                                      </p:cBhvr>
                                    </p:animEffect>
                                  </p:childTnLst>
                                </p:cTn>
                              </p:par>
                            </p:childTnLst>
                          </p:cTn>
                        </p:par>
                        <p:par>
                          <p:cTn id="8" fill="hold">
                            <p:stCondLst>
                              <p:cond delay="750"/>
                            </p:stCondLst>
                            <p:childTnLst>
                              <p:par>
                                <p:cTn id="9" presetID="22" presetClass="entr" presetSubtype="2" fill="hold" nodeType="afterEffect">
                                  <p:stCondLst>
                                    <p:cond delay="225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right)">
                                      <p:cBhvr>
                                        <p:cTn id="11" dur="500"/>
                                        <p:tgtEl>
                                          <p:spTgt spid="2">
                                            <p:txEl>
                                              <p:pRg st="1" end="1"/>
                                            </p:txEl>
                                          </p:spTgt>
                                        </p:tgtEl>
                                      </p:cBhvr>
                                    </p:animEffect>
                                  </p:childTnLst>
                                </p:cTn>
                              </p:par>
                            </p:childTnLst>
                          </p:cTn>
                        </p:par>
                        <p:par>
                          <p:cTn id="12" fill="hold">
                            <p:stCondLst>
                              <p:cond delay="3500"/>
                            </p:stCondLst>
                            <p:childTnLst>
                              <p:par>
                                <p:cTn id="13" presetID="22" presetClass="entr" presetSubtype="2" fill="hold" nodeType="afterEffect">
                                  <p:stCondLst>
                                    <p:cond delay="325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right)">
                                      <p:cBhvr>
                                        <p:cTn id="15" dur="500"/>
                                        <p:tgtEl>
                                          <p:spTgt spid="2">
                                            <p:txEl>
                                              <p:pRg st="2" end="2"/>
                                            </p:txEl>
                                          </p:spTgt>
                                        </p:tgtEl>
                                      </p:cBhvr>
                                    </p:animEffect>
                                  </p:childTnLst>
                                </p:cTn>
                              </p:par>
                            </p:childTnLst>
                          </p:cTn>
                        </p:par>
                        <p:par>
                          <p:cTn id="16" fill="hold">
                            <p:stCondLst>
                              <p:cond delay="7250"/>
                            </p:stCondLst>
                            <p:childTnLst>
                              <p:par>
                                <p:cTn id="17" presetID="22" presetClass="entr" presetSubtype="2" fill="hold" nodeType="afterEffect">
                                  <p:stCondLst>
                                    <p:cond delay="2000"/>
                                  </p:stCondLst>
                                  <p:childTnLst>
                                    <p:set>
                                      <p:cBhvr>
                                        <p:cTn id="18" dur="1" fill="hold">
                                          <p:stCondLst>
                                            <p:cond delay="0"/>
                                          </p:stCondLst>
                                        </p:cTn>
                                        <p:tgtEl>
                                          <p:spTgt spid="4"/>
                                        </p:tgtEl>
                                        <p:attrNameLst>
                                          <p:attrName>style.visibility</p:attrName>
                                        </p:attrNameLst>
                                      </p:cBhvr>
                                      <p:to>
                                        <p:strVal val="visible"/>
                                      </p:to>
                                    </p:set>
                                    <p:animEffect transition="in" filter="wipe(right)">
                                      <p:cBhvr>
                                        <p:cTn id="19" dur="500"/>
                                        <p:tgtEl>
                                          <p:spTgt spid="4"/>
                                        </p:tgtEl>
                                      </p:cBhvr>
                                    </p:animEffect>
                                  </p:childTnLst>
                                </p:cTn>
                              </p:par>
                            </p:childTnLst>
                          </p:cTn>
                        </p:par>
                        <p:par>
                          <p:cTn id="20" fill="hold">
                            <p:stCondLst>
                              <p:cond delay="9750"/>
                            </p:stCondLst>
                            <p:childTnLst>
                              <p:par>
                                <p:cTn id="21" presetID="31" presetClass="entr" presetSubtype="0" fill="hold" grpId="0" nodeType="afterEffect">
                                  <p:stCondLst>
                                    <p:cond delay="250"/>
                                  </p:stCondLst>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 calcmode="lin" valueType="num">
                                      <p:cBhvr>
                                        <p:cTn id="25" dur="1000" fill="hold"/>
                                        <p:tgtEl>
                                          <p:spTgt spid="5"/>
                                        </p:tgtEl>
                                        <p:attrNameLst>
                                          <p:attrName>style.rotation</p:attrName>
                                        </p:attrNameLst>
                                      </p:cBhvr>
                                      <p:tavLst>
                                        <p:tav tm="0">
                                          <p:val>
                                            <p:fltVal val="90"/>
                                          </p:val>
                                        </p:tav>
                                        <p:tav tm="100000">
                                          <p:val>
                                            <p:fltVal val="0"/>
                                          </p:val>
                                        </p:tav>
                                      </p:tavLst>
                                    </p:anim>
                                    <p:animEffect transition="in" filter="fade">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0-#ppt_w/2"/>
                                          </p:val>
                                        </p:tav>
                                        <p:tav tm="100000">
                                          <p:val>
                                            <p:strVal val="#ppt_x"/>
                                          </p:val>
                                        </p:tav>
                                      </p:tavLst>
                                    </p:anim>
                                    <p:anim calcmode="lin" valueType="num">
                                      <p:cBhvr additive="base">
                                        <p:cTn id="32" dur="500" fill="hold"/>
                                        <p:tgtEl>
                                          <p:spTgt spid="7"/>
                                        </p:tgtEl>
                                        <p:attrNameLst>
                                          <p:attrName>ppt_y</p:attrName>
                                        </p:attrNameLst>
                                      </p:cBhvr>
                                      <p:tavLst>
                                        <p:tav tm="0">
                                          <p:val>
                                            <p:strVal val="#ppt_y"/>
                                          </p:val>
                                        </p:tav>
                                        <p:tav tm="100000">
                                          <p:val>
                                            <p:strVal val="#ppt_y"/>
                                          </p:val>
                                        </p:tav>
                                      </p:tavLst>
                                    </p:anim>
                                  </p:childTnLst>
                                </p:cTn>
                              </p:par>
                            </p:childTnLst>
                          </p:cTn>
                        </p:par>
                        <p:par>
                          <p:cTn id="33" fill="hold">
                            <p:stCondLst>
                              <p:cond delay="500"/>
                            </p:stCondLst>
                            <p:childTnLst>
                              <p:par>
                                <p:cTn id="34" presetID="53" presetClass="entr" presetSubtype="16" fill="hold" grpId="0" nodeType="afterEffect">
                                  <p:stCondLst>
                                    <p:cond delay="500"/>
                                  </p:stCondLst>
                                  <p:childTnLst>
                                    <p:set>
                                      <p:cBhvr>
                                        <p:cTn id="35" dur="1" fill="hold">
                                          <p:stCondLst>
                                            <p:cond delay="0"/>
                                          </p:stCondLst>
                                        </p:cTn>
                                        <p:tgtEl>
                                          <p:spTgt spid="6"/>
                                        </p:tgtEl>
                                        <p:attrNameLst>
                                          <p:attrName>style.visibility</p:attrName>
                                        </p:attrNameLst>
                                      </p:cBhvr>
                                      <p:to>
                                        <p:strVal val="visible"/>
                                      </p:to>
                                    </p:set>
                                    <p:anim calcmode="lin" valueType="num">
                                      <p:cBhvr>
                                        <p:cTn id="36" dur="500" fill="hold"/>
                                        <p:tgtEl>
                                          <p:spTgt spid="6"/>
                                        </p:tgtEl>
                                        <p:attrNameLst>
                                          <p:attrName>ppt_w</p:attrName>
                                        </p:attrNameLst>
                                      </p:cBhvr>
                                      <p:tavLst>
                                        <p:tav tm="0">
                                          <p:val>
                                            <p:fltVal val="0"/>
                                          </p:val>
                                        </p:tav>
                                        <p:tav tm="100000">
                                          <p:val>
                                            <p:strVal val="#ppt_w"/>
                                          </p:val>
                                        </p:tav>
                                      </p:tavLst>
                                    </p:anim>
                                    <p:anim calcmode="lin" valueType="num">
                                      <p:cBhvr>
                                        <p:cTn id="37" dur="500" fill="hold"/>
                                        <p:tgtEl>
                                          <p:spTgt spid="6"/>
                                        </p:tgtEl>
                                        <p:attrNameLst>
                                          <p:attrName>ppt_h</p:attrName>
                                        </p:attrNameLst>
                                      </p:cBhvr>
                                      <p:tavLst>
                                        <p:tav tm="0">
                                          <p:val>
                                            <p:fltVal val="0"/>
                                          </p:val>
                                        </p:tav>
                                        <p:tav tm="100000">
                                          <p:val>
                                            <p:strVal val="#ppt_h"/>
                                          </p:val>
                                        </p:tav>
                                      </p:tavLst>
                                    </p:anim>
                                    <p:animEffect transition="in" filter="fade">
                                      <p:cBhvr>
                                        <p:cTn id="38" dur="500"/>
                                        <p:tgtEl>
                                          <p:spTgt spid="6"/>
                                        </p:tgtEl>
                                      </p:cBhvr>
                                    </p:animEffect>
                                  </p:childTnLst>
                                </p:cTn>
                              </p:par>
                            </p:childTnLst>
                          </p:cTn>
                        </p:par>
                        <p:par>
                          <p:cTn id="39" fill="hold">
                            <p:stCondLst>
                              <p:cond delay="1500"/>
                            </p:stCondLst>
                            <p:childTnLst>
                              <p:par>
                                <p:cTn id="40" presetID="2" presetClass="entr" presetSubtype="2" fill="hold" grpId="0" nodeType="afterEffect">
                                  <p:stCondLst>
                                    <p:cond delay="200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fill="hold"/>
                                        <p:tgtEl>
                                          <p:spTgt spid="8"/>
                                        </p:tgtEl>
                                        <p:attrNameLst>
                                          <p:attrName>ppt_x</p:attrName>
                                        </p:attrNameLst>
                                      </p:cBhvr>
                                      <p:tavLst>
                                        <p:tav tm="0">
                                          <p:val>
                                            <p:strVal val="1+#ppt_w/2"/>
                                          </p:val>
                                        </p:tav>
                                        <p:tav tm="100000">
                                          <p:val>
                                            <p:strVal val="#ppt_x"/>
                                          </p:val>
                                        </p:tav>
                                      </p:tavLst>
                                    </p:anim>
                                    <p:anim calcmode="lin" valueType="num">
                                      <p:cBhvr additive="base">
                                        <p:cTn id="43" dur="5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4000"/>
                            </p:stCondLst>
                            <p:childTnLst>
                              <p:par>
                                <p:cTn id="45" presetID="53" presetClass="entr" presetSubtype="16" fill="hold" grpId="0" nodeType="afterEffect">
                                  <p:stCondLst>
                                    <p:cond delay="50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fltVal val="0"/>
                                          </p:val>
                                        </p:tav>
                                        <p:tav tm="100000">
                                          <p:val>
                                            <p:strVal val="#ppt_w"/>
                                          </p:val>
                                        </p:tav>
                                      </p:tavLst>
                                    </p:anim>
                                    <p:anim calcmode="lin" valueType="num">
                                      <p:cBhvr>
                                        <p:cTn id="48" dur="500" fill="hold"/>
                                        <p:tgtEl>
                                          <p:spTgt spid="15"/>
                                        </p:tgtEl>
                                        <p:attrNameLst>
                                          <p:attrName>ppt_h</p:attrName>
                                        </p:attrNameLst>
                                      </p:cBhvr>
                                      <p:tavLst>
                                        <p:tav tm="0">
                                          <p:val>
                                            <p:fltVal val="0"/>
                                          </p:val>
                                        </p:tav>
                                        <p:tav tm="100000">
                                          <p:val>
                                            <p:strVal val="#ppt_h"/>
                                          </p:val>
                                        </p:tav>
                                      </p:tavLst>
                                    </p:anim>
                                    <p:animEffect transition="in" filter="fade">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additive="base">
                                        <p:cTn id="54" dur="500" fill="hold"/>
                                        <p:tgtEl>
                                          <p:spTgt spid="16"/>
                                        </p:tgtEl>
                                        <p:attrNameLst>
                                          <p:attrName>ppt_x</p:attrName>
                                        </p:attrNameLst>
                                      </p:cBhvr>
                                      <p:tavLst>
                                        <p:tav tm="0">
                                          <p:val>
                                            <p:strVal val="0-#ppt_w/2"/>
                                          </p:val>
                                        </p:tav>
                                        <p:tav tm="100000">
                                          <p:val>
                                            <p:strVal val="#ppt_x"/>
                                          </p:val>
                                        </p:tav>
                                      </p:tavLst>
                                    </p:anim>
                                    <p:anim calcmode="lin" valueType="num">
                                      <p:cBhvr additive="base">
                                        <p:cTn id="55" dur="500" fill="hold"/>
                                        <p:tgtEl>
                                          <p:spTgt spid="16"/>
                                        </p:tgtEl>
                                        <p:attrNameLst>
                                          <p:attrName>ppt_y</p:attrName>
                                        </p:attrNameLst>
                                      </p:cBhvr>
                                      <p:tavLst>
                                        <p:tav tm="0">
                                          <p:val>
                                            <p:strVal val="#ppt_y"/>
                                          </p:val>
                                        </p:tav>
                                        <p:tav tm="100000">
                                          <p:val>
                                            <p:strVal val="#ppt_y"/>
                                          </p:val>
                                        </p:tav>
                                      </p:tavLst>
                                    </p:anim>
                                  </p:childTnLst>
                                </p:cTn>
                              </p:par>
                            </p:childTnLst>
                          </p:cTn>
                        </p:par>
                        <p:par>
                          <p:cTn id="56" fill="hold">
                            <p:stCondLst>
                              <p:cond delay="500"/>
                            </p:stCondLst>
                            <p:childTnLst>
                              <p:par>
                                <p:cTn id="57" presetID="53" presetClass="entr" presetSubtype="16" fill="hold" grpId="0" nodeType="afterEffect">
                                  <p:stCondLst>
                                    <p:cond delay="750"/>
                                  </p:stCondLst>
                                  <p:childTnLst>
                                    <p:set>
                                      <p:cBhvr>
                                        <p:cTn id="58" dur="1" fill="hold">
                                          <p:stCondLst>
                                            <p:cond delay="0"/>
                                          </p:stCondLst>
                                        </p:cTn>
                                        <p:tgtEl>
                                          <p:spTgt spid="14"/>
                                        </p:tgtEl>
                                        <p:attrNameLst>
                                          <p:attrName>style.visibility</p:attrName>
                                        </p:attrNameLst>
                                      </p:cBhvr>
                                      <p:to>
                                        <p:strVal val="visible"/>
                                      </p:to>
                                    </p:set>
                                    <p:anim calcmode="lin" valueType="num">
                                      <p:cBhvr>
                                        <p:cTn id="59" dur="500" fill="hold"/>
                                        <p:tgtEl>
                                          <p:spTgt spid="14"/>
                                        </p:tgtEl>
                                        <p:attrNameLst>
                                          <p:attrName>ppt_w</p:attrName>
                                        </p:attrNameLst>
                                      </p:cBhvr>
                                      <p:tavLst>
                                        <p:tav tm="0">
                                          <p:val>
                                            <p:fltVal val="0"/>
                                          </p:val>
                                        </p:tav>
                                        <p:tav tm="100000">
                                          <p:val>
                                            <p:strVal val="#ppt_w"/>
                                          </p:val>
                                        </p:tav>
                                      </p:tavLst>
                                    </p:anim>
                                    <p:anim calcmode="lin" valueType="num">
                                      <p:cBhvr>
                                        <p:cTn id="60" dur="500" fill="hold"/>
                                        <p:tgtEl>
                                          <p:spTgt spid="14"/>
                                        </p:tgtEl>
                                        <p:attrNameLst>
                                          <p:attrName>ppt_h</p:attrName>
                                        </p:attrNameLst>
                                      </p:cBhvr>
                                      <p:tavLst>
                                        <p:tav tm="0">
                                          <p:val>
                                            <p:fltVal val="0"/>
                                          </p:val>
                                        </p:tav>
                                        <p:tav tm="100000">
                                          <p:val>
                                            <p:strVal val="#ppt_h"/>
                                          </p:val>
                                        </p:tav>
                                      </p:tavLst>
                                    </p:anim>
                                    <p:animEffect transition="in" filter="fade">
                                      <p:cBhvr>
                                        <p:cTn id="61" dur="500"/>
                                        <p:tgtEl>
                                          <p:spTgt spid="14"/>
                                        </p:tgtEl>
                                      </p:cBhvr>
                                    </p:animEffect>
                                  </p:childTnLst>
                                </p:cTn>
                              </p:par>
                            </p:childTnLst>
                          </p:cTn>
                        </p:par>
                        <p:par>
                          <p:cTn id="62" fill="hold">
                            <p:stCondLst>
                              <p:cond delay="1750"/>
                            </p:stCondLst>
                            <p:childTnLst>
                              <p:par>
                                <p:cTn id="63" presetID="2" presetClass="entr" presetSubtype="2" fill="hold" grpId="0" nodeType="afterEffect">
                                  <p:stCondLst>
                                    <p:cond delay="325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1+#ppt_w/2"/>
                                          </p:val>
                                        </p:tav>
                                        <p:tav tm="100000">
                                          <p:val>
                                            <p:strVal val="#ppt_x"/>
                                          </p:val>
                                        </p:tav>
                                      </p:tavLst>
                                    </p:anim>
                                    <p:anim calcmode="lin" valueType="num">
                                      <p:cBhvr additive="base">
                                        <p:cTn id="66" dur="500" fill="hold"/>
                                        <p:tgtEl>
                                          <p:spTgt spid="17"/>
                                        </p:tgtEl>
                                        <p:attrNameLst>
                                          <p:attrName>ppt_y</p:attrName>
                                        </p:attrNameLst>
                                      </p:cBhvr>
                                      <p:tavLst>
                                        <p:tav tm="0">
                                          <p:val>
                                            <p:strVal val="#ppt_y"/>
                                          </p:val>
                                        </p:tav>
                                        <p:tav tm="100000">
                                          <p:val>
                                            <p:strVal val="#ppt_y"/>
                                          </p:val>
                                        </p:tav>
                                      </p:tavLst>
                                    </p:anim>
                                  </p:childTnLst>
                                </p:cTn>
                              </p:par>
                            </p:childTnLst>
                          </p:cTn>
                        </p:par>
                        <p:par>
                          <p:cTn id="67" fill="hold">
                            <p:stCondLst>
                              <p:cond delay="5500"/>
                            </p:stCondLst>
                            <p:childTnLst>
                              <p:par>
                                <p:cTn id="68" presetID="53" presetClass="entr" presetSubtype="16" fill="hold" grpId="0" nodeType="afterEffect">
                                  <p:stCondLst>
                                    <p:cond delay="750"/>
                                  </p:stCondLst>
                                  <p:childTnLst>
                                    <p:set>
                                      <p:cBhvr>
                                        <p:cTn id="69" dur="1" fill="hold">
                                          <p:stCondLst>
                                            <p:cond delay="0"/>
                                          </p:stCondLst>
                                        </p:cTn>
                                        <p:tgtEl>
                                          <p:spTgt spid="9"/>
                                        </p:tgtEl>
                                        <p:attrNameLst>
                                          <p:attrName>style.visibility</p:attrName>
                                        </p:attrNameLst>
                                      </p:cBhvr>
                                      <p:to>
                                        <p:strVal val="visible"/>
                                      </p:to>
                                    </p:set>
                                    <p:anim calcmode="lin" valueType="num">
                                      <p:cBhvr>
                                        <p:cTn id="70" dur="500" fill="hold"/>
                                        <p:tgtEl>
                                          <p:spTgt spid="9"/>
                                        </p:tgtEl>
                                        <p:attrNameLst>
                                          <p:attrName>ppt_w</p:attrName>
                                        </p:attrNameLst>
                                      </p:cBhvr>
                                      <p:tavLst>
                                        <p:tav tm="0">
                                          <p:val>
                                            <p:fltVal val="0"/>
                                          </p:val>
                                        </p:tav>
                                        <p:tav tm="100000">
                                          <p:val>
                                            <p:strVal val="#ppt_w"/>
                                          </p:val>
                                        </p:tav>
                                      </p:tavLst>
                                    </p:anim>
                                    <p:anim calcmode="lin" valueType="num">
                                      <p:cBhvr>
                                        <p:cTn id="71" dur="500" fill="hold"/>
                                        <p:tgtEl>
                                          <p:spTgt spid="9"/>
                                        </p:tgtEl>
                                        <p:attrNameLst>
                                          <p:attrName>ppt_h</p:attrName>
                                        </p:attrNameLst>
                                      </p:cBhvr>
                                      <p:tavLst>
                                        <p:tav tm="0">
                                          <p:val>
                                            <p:fltVal val="0"/>
                                          </p:val>
                                        </p:tav>
                                        <p:tav tm="100000">
                                          <p:val>
                                            <p:strVal val="#ppt_h"/>
                                          </p:val>
                                        </p:tav>
                                      </p:tavLst>
                                    </p:anim>
                                    <p:animEffect transition="in" filter="fade">
                                      <p:cBhvr>
                                        <p:cTn id="72" dur="500"/>
                                        <p:tgtEl>
                                          <p:spTgt spid="9"/>
                                        </p:tgtEl>
                                      </p:cBhvr>
                                    </p:animEffect>
                                  </p:childTnLst>
                                </p:cTn>
                              </p:par>
                            </p:childTnLst>
                          </p:cTn>
                        </p:par>
                        <p:par>
                          <p:cTn id="73" fill="hold">
                            <p:stCondLst>
                              <p:cond delay="6750"/>
                            </p:stCondLst>
                            <p:childTnLst>
                              <p:par>
                                <p:cTn id="74" presetID="2" presetClass="entr" presetSubtype="2" fill="hold" grpId="0" nodeType="afterEffect">
                                  <p:stCondLst>
                                    <p:cond delay="3500"/>
                                  </p:stCondLst>
                                  <p:childTnLst>
                                    <p:set>
                                      <p:cBhvr>
                                        <p:cTn id="75" dur="1" fill="hold">
                                          <p:stCondLst>
                                            <p:cond delay="0"/>
                                          </p:stCondLst>
                                        </p:cTn>
                                        <p:tgtEl>
                                          <p:spTgt spid="13"/>
                                        </p:tgtEl>
                                        <p:attrNameLst>
                                          <p:attrName>style.visibility</p:attrName>
                                        </p:attrNameLst>
                                      </p:cBhvr>
                                      <p:to>
                                        <p:strVal val="visible"/>
                                      </p:to>
                                    </p:set>
                                    <p:anim calcmode="lin" valueType="num">
                                      <p:cBhvr additive="base">
                                        <p:cTn id="76" dur="500" fill="hold"/>
                                        <p:tgtEl>
                                          <p:spTgt spid="13"/>
                                        </p:tgtEl>
                                        <p:attrNameLst>
                                          <p:attrName>ppt_x</p:attrName>
                                        </p:attrNameLst>
                                      </p:cBhvr>
                                      <p:tavLst>
                                        <p:tav tm="0">
                                          <p:val>
                                            <p:strVal val="1+#ppt_w/2"/>
                                          </p:val>
                                        </p:tav>
                                        <p:tav tm="100000">
                                          <p:val>
                                            <p:strVal val="#ppt_x"/>
                                          </p:val>
                                        </p:tav>
                                      </p:tavLst>
                                    </p:anim>
                                    <p:anim calcmode="lin" valueType="num">
                                      <p:cBhvr additive="base">
                                        <p:cTn id="77" dur="500" fill="hold"/>
                                        <p:tgtEl>
                                          <p:spTgt spid="13"/>
                                        </p:tgtEl>
                                        <p:attrNameLst>
                                          <p:attrName>ppt_y</p:attrName>
                                        </p:attrNameLst>
                                      </p:cBhvr>
                                      <p:tavLst>
                                        <p:tav tm="0">
                                          <p:val>
                                            <p:strVal val="#ppt_y"/>
                                          </p:val>
                                        </p:tav>
                                        <p:tav tm="100000">
                                          <p:val>
                                            <p:strVal val="#ppt_y"/>
                                          </p:val>
                                        </p:tav>
                                      </p:tavLst>
                                    </p:anim>
                                  </p:childTnLst>
                                </p:cTn>
                              </p:par>
                            </p:childTnLst>
                          </p:cTn>
                        </p:par>
                        <p:par>
                          <p:cTn id="78" fill="hold">
                            <p:stCondLst>
                              <p:cond delay="10750"/>
                            </p:stCondLst>
                            <p:childTnLst>
                              <p:par>
                                <p:cTn id="79" presetID="31" presetClass="entr" presetSubtype="0" fill="hold" grpId="0" nodeType="afterEffect">
                                  <p:stCondLst>
                                    <p:cond delay="2000"/>
                                  </p:stCondLst>
                                  <p:childTnLst>
                                    <p:set>
                                      <p:cBhvr>
                                        <p:cTn id="80" dur="1" fill="hold">
                                          <p:stCondLst>
                                            <p:cond delay="0"/>
                                          </p:stCondLst>
                                        </p:cTn>
                                        <p:tgtEl>
                                          <p:spTgt spid="12"/>
                                        </p:tgtEl>
                                        <p:attrNameLst>
                                          <p:attrName>style.visibility</p:attrName>
                                        </p:attrNameLst>
                                      </p:cBhvr>
                                      <p:to>
                                        <p:strVal val="visible"/>
                                      </p:to>
                                    </p:set>
                                    <p:anim calcmode="lin" valueType="num">
                                      <p:cBhvr>
                                        <p:cTn id="81" dur="1000" fill="hold"/>
                                        <p:tgtEl>
                                          <p:spTgt spid="12"/>
                                        </p:tgtEl>
                                        <p:attrNameLst>
                                          <p:attrName>ppt_w</p:attrName>
                                        </p:attrNameLst>
                                      </p:cBhvr>
                                      <p:tavLst>
                                        <p:tav tm="0">
                                          <p:val>
                                            <p:fltVal val="0"/>
                                          </p:val>
                                        </p:tav>
                                        <p:tav tm="100000">
                                          <p:val>
                                            <p:strVal val="#ppt_w"/>
                                          </p:val>
                                        </p:tav>
                                      </p:tavLst>
                                    </p:anim>
                                    <p:anim calcmode="lin" valueType="num">
                                      <p:cBhvr>
                                        <p:cTn id="82" dur="1000" fill="hold"/>
                                        <p:tgtEl>
                                          <p:spTgt spid="12"/>
                                        </p:tgtEl>
                                        <p:attrNameLst>
                                          <p:attrName>ppt_h</p:attrName>
                                        </p:attrNameLst>
                                      </p:cBhvr>
                                      <p:tavLst>
                                        <p:tav tm="0">
                                          <p:val>
                                            <p:fltVal val="0"/>
                                          </p:val>
                                        </p:tav>
                                        <p:tav tm="100000">
                                          <p:val>
                                            <p:strVal val="#ppt_h"/>
                                          </p:val>
                                        </p:tav>
                                      </p:tavLst>
                                    </p:anim>
                                    <p:anim calcmode="lin" valueType="num">
                                      <p:cBhvr>
                                        <p:cTn id="83" dur="1000" fill="hold"/>
                                        <p:tgtEl>
                                          <p:spTgt spid="12"/>
                                        </p:tgtEl>
                                        <p:attrNameLst>
                                          <p:attrName>style.rotation</p:attrName>
                                        </p:attrNameLst>
                                      </p:cBhvr>
                                      <p:tavLst>
                                        <p:tav tm="0">
                                          <p:val>
                                            <p:fltVal val="90"/>
                                          </p:val>
                                        </p:tav>
                                        <p:tav tm="100000">
                                          <p:val>
                                            <p:fltVal val="0"/>
                                          </p:val>
                                        </p:tav>
                                      </p:tavLst>
                                    </p:anim>
                                    <p:animEffect transition="in" filter="fade">
                                      <p:cBhvr>
                                        <p:cTn id="84" dur="1000"/>
                                        <p:tgtEl>
                                          <p:spTgt spid="12"/>
                                        </p:tgtEl>
                                      </p:cBhvr>
                                    </p:animEffect>
                                  </p:childTnLst>
                                </p:cTn>
                              </p:par>
                            </p:childTnLst>
                          </p:cTn>
                        </p:par>
                        <p:par>
                          <p:cTn id="85" fill="hold">
                            <p:stCondLst>
                              <p:cond delay="13750"/>
                            </p:stCondLst>
                            <p:childTnLst>
                              <p:par>
                                <p:cTn id="86" presetID="53" presetClass="entr" presetSubtype="16" fill="hold" grpId="0" nodeType="afterEffect">
                                  <p:stCondLst>
                                    <p:cond delay="1500"/>
                                  </p:stCondLst>
                                  <p:childTnLst>
                                    <p:set>
                                      <p:cBhvr>
                                        <p:cTn id="87" dur="1" fill="hold">
                                          <p:stCondLst>
                                            <p:cond delay="0"/>
                                          </p:stCondLst>
                                        </p:cTn>
                                        <p:tgtEl>
                                          <p:spTgt spid="11"/>
                                        </p:tgtEl>
                                        <p:attrNameLst>
                                          <p:attrName>style.visibility</p:attrName>
                                        </p:attrNameLst>
                                      </p:cBhvr>
                                      <p:to>
                                        <p:strVal val="visible"/>
                                      </p:to>
                                    </p:set>
                                    <p:anim calcmode="lin" valueType="num">
                                      <p:cBhvr>
                                        <p:cTn id="88" dur="500" fill="hold"/>
                                        <p:tgtEl>
                                          <p:spTgt spid="11"/>
                                        </p:tgtEl>
                                        <p:attrNameLst>
                                          <p:attrName>ppt_w</p:attrName>
                                        </p:attrNameLst>
                                      </p:cBhvr>
                                      <p:tavLst>
                                        <p:tav tm="0">
                                          <p:val>
                                            <p:fltVal val="0"/>
                                          </p:val>
                                        </p:tav>
                                        <p:tav tm="100000">
                                          <p:val>
                                            <p:strVal val="#ppt_w"/>
                                          </p:val>
                                        </p:tav>
                                      </p:tavLst>
                                    </p:anim>
                                    <p:anim calcmode="lin" valueType="num">
                                      <p:cBhvr>
                                        <p:cTn id="89" dur="500" fill="hold"/>
                                        <p:tgtEl>
                                          <p:spTgt spid="11"/>
                                        </p:tgtEl>
                                        <p:attrNameLst>
                                          <p:attrName>ppt_h</p:attrName>
                                        </p:attrNameLst>
                                      </p:cBhvr>
                                      <p:tavLst>
                                        <p:tav tm="0">
                                          <p:val>
                                            <p:fltVal val="0"/>
                                          </p:val>
                                        </p:tav>
                                        <p:tav tm="100000">
                                          <p:val>
                                            <p:strVal val="#ppt_h"/>
                                          </p:val>
                                        </p:tav>
                                      </p:tavLst>
                                    </p:anim>
                                    <p:animEffect transition="in" filter="fade">
                                      <p:cBhvr>
                                        <p:cTn id="90" dur="500"/>
                                        <p:tgtEl>
                                          <p:spTgt spid="11"/>
                                        </p:tgtEl>
                                      </p:cBhvr>
                                    </p:animEffect>
                                  </p:childTnLst>
                                </p:cTn>
                              </p:par>
                            </p:childTnLst>
                          </p:cTn>
                        </p:par>
                        <p:par>
                          <p:cTn id="91" fill="hold">
                            <p:stCondLst>
                              <p:cond delay="15750"/>
                            </p:stCondLst>
                            <p:childTnLst>
                              <p:par>
                                <p:cTn id="92" presetID="53" presetClass="entr" presetSubtype="16" fill="hold" grpId="0" nodeType="afterEffect">
                                  <p:stCondLst>
                                    <p:cond delay="4000"/>
                                  </p:stCondLst>
                                  <p:childTnLst>
                                    <p:set>
                                      <p:cBhvr>
                                        <p:cTn id="93" dur="1" fill="hold">
                                          <p:stCondLst>
                                            <p:cond delay="0"/>
                                          </p:stCondLst>
                                        </p:cTn>
                                        <p:tgtEl>
                                          <p:spTgt spid="10"/>
                                        </p:tgtEl>
                                        <p:attrNameLst>
                                          <p:attrName>style.visibility</p:attrName>
                                        </p:attrNameLst>
                                      </p:cBhvr>
                                      <p:to>
                                        <p:strVal val="visible"/>
                                      </p:to>
                                    </p:set>
                                    <p:anim calcmode="lin" valueType="num">
                                      <p:cBhvr>
                                        <p:cTn id="94" dur="500" fill="hold"/>
                                        <p:tgtEl>
                                          <p:spTgt spid="10"/>
                                        </p:tgtEl>
                                        <p:attrNameLst>
                                          <p:attrName>ppt_w</p:attrName>
                                        </p:attrNameLst>
                                      </p:cBhvr>
                                      <p:tavLst>
                                        <p:tav tm="0">
                                          <p:val>
                                            <p:fltVal val="0"/>
                                          </p:val>
                                        </p:tav>
                                        <p:tav tm="100000">
                                          <p:val>
                                            <p:strVal val="#ppt_w"/>
                                          </p:val>
                                        </p:tav>
                                      </p:tavLst>
                                    </p:anim>
                                    <p:anim calcmode="lin" valueType="num">
                                      <p:cBhvr>
                                        <p:cTn id="95" dur="500" fill="hold"/>
                                        <p:tgtEl>
                                          <p:spTgt spid="10"/>
                                        </p:tgtEl>
                                        <p:attrNameLst>
                                          <p:attrName>ppt_h</p:attrName>
                                        </p:attrNameLst>
                                      </p:cBhvr>
                                      <p:tavLst>
                                        <p:tav tm="0">
                                          <p:val>
                                            <p:fltVal val="0"/>
                                          </p:val>
                                        </p:tav>
                                        <p:tav tm="100000">
                                          <p:val>
                                            <p:strVal val="#ppt_h"/>
                                          </p:val>
                                        </p:tav>
                                      </p:tavLst>
                                    </p:anim>
                                    <p:animEffect transition="in" filter="fade">
                                      <p:cBhvr>
                                        <p:cTn id="9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18D8E9FD-2D06-422C-BE57-7B232800E278}"/>
              </a:ext>
            </a:extLst>
          </p:cNvPr>
          <p:cNvSpPr txBox="1"/>
          <p:nvPr/>
        </p:nvSpPr>
        <p:spPr>
          <a:xfrm>
            <a:off x="7701280" y="960352"/>
            <a:ext cx="4287912"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כִּי הָא </a:t>
            </a:r>
            <a:r>
              <a:rPr lang="he-IL" b="0" i="0" dirty="0" err="1">
                <a:solidFill>
                  <a:srgbClr val="000000"/>
                </a:solidFill>
                <a:effectLst/>
                <a:latin typeface="Arial" panose="020B0604020202020204" pitchFamily="34" charset="0"/>
              </a:rPr>
              <a:t>דְּרַב</a:t>
            </a:r>
            <a:r>
              <a:rPr lang="he-IL" b="0" i="0" dirty="0">
                <a:solidFill>
                  <a:srgbClr val="000000"/>
                </a:solidFill>
                <a:effectLst/>
                <a:latin typeface="Arial" panose="020B0604020202020204" pitchFamily="34" charset="0"/>
              </a:rPr>
              <a:t> יַעֲקֹב בַּר אַבָּא אַשְׁכַּח </a:t>
            </a:r>
            <a:r>
              <a:rPr lang="he-IL" b="0" i="0" dirty="0" err="1">
                <a:solidFill>
                  <a:srgbClr val="000000"/>
                </a:solidFill>
                <a:effectLst/>
                <a:latin typeface="Arial" panose="020B0604020202020204" pitchFamily="34" charset="0"/>
              </a:rPr>
              <a:t>חָבִיתָא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דְחַמְרָא</a:t>
            </a:r>
            <a:r>
              <a:rPr lang="he-IL" b="0" i="0" dirty="0">
                <a:solidFill>
                  <a:srgbClr val="000000"/>
                </a:solidFill>
                <a:effectLst/>
                <a:latin typeface="Arial" panose="020B0604020202020204" pitchFamily="34" charset="0"/>
              </a:rPr>
              <a:t> לְאַחַר שֶׁנִּפְתְּחוּ הָאוֹצָרוֹת 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דְּאַבָּיֵי</a:t>
            </a:r>
            <a:r>
              <a:rPr lang="he-IL" b="0" i="0" dirty="0">
                <a:solidFill>
                  <a:srgbClr val="000000"/>
                </a:solidFill>
                <a:effectLst/>
                <a:latin typeface="Arial" panose="020B0604020202020204" pitchFamily="34" charset="0"/>
              </a:rPr>
              <a:t> </a:t>
            </a:r>
          </a:p>
        </p:txBody>
      </p:sp>
      <p:sp>
        <p:nvSpPr>
          <p:cNvPr id="5" name="תיבת טקסט 4">
            <a:extLst>
              <a:ext uri="{FF2B5EF4-FFF2-40B4-BE49-F238E27FC236}">
                <a16:creationId xmlns:a16="http://schemas.microsoft.com/office/drawing/2014/main" id="{B9C83590-0262-472F-BEF3-678746B38DC1}"/>
              </a:ext>
            </a:extLst>
          </p:cNvPr>
          <p:cNvSpPr txBox="1"/>
          <p:nvPr/>
        </p:nvSpPr>
        <p:spPr>
          <a:xfrm>
            <a:off x="2550160" y="2024138"/>
            <a:ext cx="3810000" cy="369332"/>
          </a:xfrm>
          <a:prstGeom prst="rect">
            <a:avLst/>
          </a:prstGeom>
          <a:noFill/>
        </p:spPr>
        <p:txBody>
          <a:bodyPr wrap="square">
            <a:spAutoFit/>
          </a:bodyPr>
          <a:lstStyle/>
          <a:p>
            <a:r>
              <a:rPr lang="he-IL" dirty="0"/>
              <a:t>אמר לו אביי: טול את החבית  לעצמך.</a:t>
            </a:r>
          </a:p>
        </p:txBody>
      </p:sp>
      <p:sp>
        <p:nvSpPr>
          <p:cNvPr id="6" name="תיבת טקסט 5">
            <a:extLst>
              <a:ext uri="{FF2B5EF4-FFF2-40B4-BE49-F238E27FC236}">
                <a16:creationId xmlns:a16="http://schemas.microsoft.com/office/drawing/2014/main" id="{E5A1E971-A91A-44FB-A4D9-4024327DDB25}"/>
              </a:ext>
            </a:extLst>
          </p:cNvPr>
          <p:cNvSpPr txBox="1"/>
          <p:nvPr/>
        </p:nvSpPr>
        <p:spPr>
          <a:xfrm>
            <a:off x="10686171" y="-11101"/>
            <a:ext cx="1303021" cy="369332"/>
          </a:xfrm>
          <a:prstGeom prst="rect">
            <a:avLst/>
          </a:prstGeom>
          <a:noFill/>
        </p:spPr>
        <p:txBody>
          <a:bodyPr wrap="square" rtlCol="1">
            <a:spAutoFit/>
          </a:bodyPr>
          <a:lstStyle/>
          <a:p>
            <a:r>
              <a:rPr lang="he-IL" dirty="0"/>
              <a:t>דף כ"ג, ב'</a:t>
            </a:r>
          </a:p>
        </p:txBody>
      </p:sp>
      <p:sp>
        <p:nvSpPr>
          <p:cNvPr id="8" name="תיבת טקסט 7">
            <a:extLst>
              <a:ext uri="{FF2B5EF4-FFF2-40B4-BE49-F238E27FC236}">
                <a16:creationId xmlns:a16="http://schemas.microsoft.com/office/drawing/2014/main" id="{22F534FF-3782-4E6A-9F60-BF57117BE970}"/>
              </a:ext>
            </a:extLst>
          </p:cNvPr>
          <p:cNvSpPr txBox="1"/>
          <p:nvPr/>
        </p:nvSpPr>
        <p:spPr>
          <a:xfrm>
            <a:off x="4551680" y="223925"/>
            <a:ext cx="5006340" cy="369332"/>
          </a:xfrm>
          <a:prstGeom prst="rect">
            <a:avLst/>
          </a:prstGeom>
          <a:noFill/>
        </p:spPr>
        <p:txBody>
          <a:bodyPr wrap="square">
            <a:spAutoFit/>
          </a:bodyPr>
          <a:lstStyle/>
          <a:p>
            <a:r>
              <a:rPr lang="he-IL" dirty="0"/>
              <a:t>הגמרא מביאה מעשה </a:t>
            </a:r>
            <a:r>
              <a:rPr lang="he-IL" dirty="0" err="1"/>
              <a:t>שאביי</a:t>
            </a:r>
            <a:r>
              <a:rPr lang="he-IL" dirty="0"/>
              <a:t> נהג כך גם הלכה למעשה.</a:t>
            </a:r>
          </a:p>
        </p:txBody>
      </p:sp>
      <p:sp>
        <p:nvSpPr>
          <p:cNvPr id="10" name="תיבת טקסט 9">
            <a:extLst>
              <a:ext uri="{FF2B5EF4-FFF2-40B4-BE49-F238E27FC236}">
                <a16:creationId xmlns:a16="http://schemas.microsoft.com/office/drawing/2014/main" id="{3F1D7085-A692-4917-945D-051DEFA75CA4}"/>
              </a:ext>
            </a:extLst>
          </p:cNvPr>
          <p:cNvSpPr txBox="1"/>
          <p:nvPr/>
        </p:nvSpPr>
        <p:spPr>
          <a:xfrm>
            <a:off x="9466971" y="2024138"/>
            <a:ext cx="243840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שְׁקוֹל לְנַפְשָׁךְ</a:t>
            </a:r>
            <a:endParaRPr lang="he-IL" dirty="0"/>
          </a:p>
        </p:txBody>
      </p:sp>
      <p:sp>
        <p:nvSpPr>
          <p:cNvPr id="12" name="תיבת טקסט 11">
            <a:extLst>
              <a:ext uri="{FF2B5EF4-FFF2-40B4-BE49-F238E27FC236}">
                <a16:creationId xmlns:a16="http://schemas.microsoft.com/office/drawing/2014/main" id="{48347C84-6F61-4E72-9C03-650936F54E9B}"/>
              </a:ext>
            </a:extLst>
          </p:cNvPr>
          <p:cNvSpPr txBox="1"/>
          <p:nvPr/>
        </p:nvSpPr>
        <p:spPr>
          <a:xfrm>
            <a:off x="101600" y="960352"/>
            <a:ext cx="6797040" cy="646331"/>
          </a:xfrm>
          <a:prstGeom prst="rect">
            <a:avLst/>
          </a:prstGeom>
          <a:noFill/>
        </p:spPr>
        <p:txBody>
          <a:bodyPr wrap="square">
            <a:spAutoFit/>
          </a:bodyPr>
          <a:lstStyle/>
          <a:p>
            <a:r>
              <a:rPr lang="he-IL" dirty="0"/>
              <a:t>הגמרא מספרת  שרב יעקב בר אבא מצא חבית יין לאחר שנפתחו האוצרות.</a:t>
            </a:r>
          </a:p>
          <a:p>
            <a:r>
              <a:rPr lang="he-IL" dirty="0"/>
              <a:t>בא לפני </a:t>
            </a:r>
            <a:r>
              <a:rPr lang="he-IL" dirty="0" err="1"/>
              <a:t>שאביי</a:t>
            </a:r>
            <a:r>
              <a:rPr lang="he-IL" dirty="0"/>
              <a:t>, לשאלו כיצד לנהוג בחבית.</a:t>
            </a:r>
          </a:p>
        </p:txBody>
      </p:sp>
      <p:sp>
        <p:nvSpPr>
          <p:cNvPr id="14" name="תיבת טקסט 13">
            <a:extLst>
              <a:ext uri="{FF2B5EF4-FFF2-40B4-BE49-F238E27FC236}">
                <a16:creationId xmlns:a16="http://schemas.microsoft.com/office/drawing/2014/main" id="{EE9F097D-CF86-4DC1-9326-485A2B0BB2BC}"/>
              </a:ext>
            </a:extLst>
          </p:cNvPr>
          <p:cNvSpPr txBox="1"/>
          <p:nvPr/>
        </p:nvSpPr>
        <p:spPr>
          <a:xfrm>
            <a:off x="3647440" y="2723495"/>
            <a:ext cx="6156960" cy="1200329"/>
          </a:xfrm>
          <a:prstGeom prst="rect">
            <a:avLst/>
          </a:prstGeom>
          <a:noFill/>
        </p:spPr>
        <p:txBody>
          <a:bodyPr wrap="square">
            <a:spAutoFit/>
          </a:bodyPr>
          <a:lstStyle/>
          <a:p>
            <a:r>
              <a:rPr lang="he-IL" dirty="0"/>
              <a:t>פסיקה זו תואמת את דבריו לעיל</a:t>
            </a:r>
          </a:p>
          <a:p>
            <a:r>
              <a:rPr lang="he-IL" dirty="0"/>
              <a:t>שלאחר שנפתחו האוצרות, אין רישום החבית נחשב סימן, </a:t>
            </a:r>
          </a:p>
          <a:p>
            <a:r>
              <a:rPr lang="he-IL" dirty="0"/>
              <a:t>ולכן לא שאלו אם החבית הייתה רשומה או לא, </a:t>
            </a:r>
          </a:p>
          <a:p>
            <a:r>
              <a:rPr lang="he-IL" dirty="0"/>
              <a:t>משום שאף אם הייתה רשומה, אין זה סימן.</a:t>
            </a:r>
          </a:p>
        </p:txBody>
      </p:sp>
    </p:spTree>
    <p:extLst>
      <p:ext uri="{BB962C8B-B14F-4D97-AF65-F5344CB8AC3E}">
        <p14:creationId xmlns:p14="http://schemas.microsoft.com/office/powerpoint/2010/main" val="191072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par>
                          <p:cTn id="8" fill="hold">
                            <p:stCondLst>
                              <p:cond delay="750"/>
                            </p:stCondLst>
                            <p:childTnLst>
                              <p:par>
                                <p:cTn id="9" presetID="53" presetClass="entr" presetSubtype="16" fill="hold" grpId="0" nodeType="afterEffect">
                                  <p:stCondLst>
                                    <p:cond delay="125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par>
                          <p:cTn id="14" fill="hold">
                            <p:stCondLst>
                              <p:cond delay="2500"/>
                            </p:stCondLst>
                            <p:childTnLst>
                              <p:par>
                                <p:cTn id="15" presetID="22" presetClass="entr" presetSubtype="2" fill="hold" grpId="0" nodeType="afterEffect">
                                  <p:stCondLst>
                                    <p:cond delay="1750"/>
                                  </p:stCondLst>
                                  <p:childTnLst>
                                    <p:set>
                                      <p:cBhvr>
                                        <p:cTn id="16" dur="1" fill="hold">
                                          <p:stCondLst>
                                            <p:cond delay="0"/>
                                          </p:stCondLst>
                                        </p:cTn>
                                        <p:tgtEl>
                                          <p:spTgt spid="12"/>
                                        </p:tgtEl>
                                        <p:attrNameLst>
                                          <p:attrName>style.visibility</p:attrName>
                                        </p:attrNameLst>
                                      </p:cBhvr>
                                      <p:to>
                                        <p:strVal val="visible"/>
                                      </p:to>
                                    </p:set>
                                    <p:animEffect transition="in" filter="wipe(right)">
                                      <p:cBhvr>
                                        <p:cTn id="17" dur="500"/>
                                        <p:tgtEl>
                                          <p:spTgt spid="12"/>
                                        </p:tgtEl>
                                      </p:cBhvr>
                                    </p:animEffect>
                                  </p:childTnLst>
                                </p:cTn>
                              </p:par>
                            </p:childTnLst>
                          </p:cTn>
                        </p:par>
                        <p:par>
                          <p:cTn id="18" fill="hold">
                            <p:stCondLst>
                              <p:cond delay="4750"/>
                            </p:stCondLst>
                            <p:childTnLst>
                              <p:par>
                                <p:cTn id="19" presetID="53" presetClass="entr" presetSubtype="16" fill="hold" grpId="0" nodeType="afterEffect">
                                  <p:stCondLst>
                                    <p:cond delay="225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par>
                          <p:cTn id="24" fill="hold">
                            <p:stCondLst>
                              <p:cond delay="7500"/>
                            </p:stCondLst>
                            <p:childTnLst>
                              <p:par>
                                <p:cTn id="25" presetID="22" presetClass="entr" presetSubtype="2" fill="hold" grpId="0" nodeType="afterEffect">
                                  <p:stCondLst>
                                    <p:cond delay="1500"/>
                                  </p:stCondLst>
                                  <p:childTnLst>
                                    <p:set>
                                      <p:cBhvr>
                                        <p:cTn id="26" dur="1" fill="hold">
                                          <p:stCondLst>
                                            <p:cond delay="0"/>
                                          </p:stCondLst>
                                        </p:cTn>
                                        <p:tgtEl>
                                          <p:spTgt spid="5"/>
                                        </p:tgtEl>
                                        <p:attrNameLst>
                                          <p:attrName>style.visibility</p:attrName>
                                        </p:attrNameLst>
                                      </p:cBhvr>
                                      <p:to>
                                        <p:strVal val="visible"/>
                                      </p:to>
                                    </p:set>
                                    <p:animEffect transition="in" filter="wipe(right)">
                                      <p:cBhvr>
                                        <p:cTn id="27" dur="500"/>
                                        <p:tgtEl>
                                          <p:spTgt spid="5"/>
                                        </p:tgtEl>
                                      </p:cBhvr>
                                    </p:animEffect>
                                  </p:childTnLst>
                                </p:cTn>
                              </p:par>
                            </p:childTnLst>
                          </p:cTn>
                        </p:par>
                        <p:par>
                          <p:cTn id="28" fill="hold">
                            <p:stCondLst>
                              <p:cond delay="9500"/>
                            </p:stCondLst>
                            <p:childTnLst>
                              <p:par>
                                <p:cTn id="29" presetID="16" presetClass="entr" presetSubtype="37" fill="hold" grpId="0" nodeType="afterEffect">
                                  <p:stCondLst>
                                    <p:cond delay="1500"/>
                                  </p:stCondLst>
                                  <p:childTnLst>
                                    <p:set>
                                      <p:cBhvr>
                                        <p:cTn id="30" dur="1" fill="hold">
                                          <p:stCondLst>
                                            <p:cond delay="0"/>
                                          </p:stCondLst>
                                        </p:cTn>
                                        <p:tgtEl>
                                          <p:spTgt spid="14"/>
                                        </p:tgtEl>
                                        <p:attrNameLst>
                                          <p:attrName>style.visibility</p:attrName>
                                        </p:attrNameLst>
                                      </p:cBhvr>
                                      <p:to>
                                        <p:strVal val="visible"/>
                                      </p:to>
                                    </p:set>
                                    <p:animEffect transition="in" filter="barn(outVertical)">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8" grpId="0"/>
      <p:bldP spid="10" grpId="0" animBg="1"/>
      <p:bldP spid="12"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0D684070-5CA2-4D92-938B-F483C991EA9F}"/>
              </a:ext>
            </a:extLst>
          </p:cNvPr>
          <p:cNvSpPr txBox="1"/>
          <p:nvPr/>
        </p:nvSpPr>
        <p:spPr>
          <a:xfrm>
            <a:off x="10614659" y="90693"/>
            <a:ext cx="1303021" cy="369332"/>
          </a:xfrm>
          <a:prstGeom prst="rect">
            <a:avLst/>
          </a:prstGeom>
          <a:noFill/>
        </p:spPr>
        <p:txBody>
          <a:bodyPr wrap="square" rtlCol="1">
            <a:spAutoFit/>
          </a:bodyPr>
          <a:lstStyle/>
          <a:p>
            <a:r>
              <a:rPr lang="he-IL" dirty="0"/>
              <a:t>דף כ"ג, ב'</a:t>
            </a:r>
          </a:p>
        </p:txBody>
      </p:sp>
      <p:graphicFrame>
        <p:nvGraphicFramePr>
          <p:cNvPr id="3" name="טבלה 3">
            <a:extLst>
              <a:ext uri="{FF2B5EF4-FFF2-40B4-BE49-F238E27FC236}">
                <a16:creationId xmlns:a16="http://schemas.microsoft.com/office/drawing/2014/main" id="{41BACC9A-0AEA-4BE2-830A-A490895EEDF9}"/>
              </a:ext>
            </a:extLst>
          </p:cNvPr>
          <p:cNvGraphicFramePr>
            <a:graphicFrameLocks noGrp="1"/>
          </p:cNvGraphicFramePr>
          <p:nvPr>
            <p:extLst>
              <p:ext uri="{D42A27DB-BD31-4B8C-83A1-F6EECF244321}">
                <p14:modId xmlns:p14="http://schemas.microsoft.com/office/powerpoint/2010/main" val="3396191670"/>
              </p:ext>
            </p:extLst>
          </p:nvPr>
        </p:nvGraphicFramePr>
        <p:xfrm>
          <a:off x="-76198" y="499491"/>
          <a:ext cx="11998960" cy="6379576"/>
        </p:xfrm>
        <a:graphic>
          <a:graphicData uri="http://schemas.openxmlformats.org/drawingml/2006/table">
            <a:tbl>
              <a:tblPr rtl="1" firstRow="1" bandRow="1">
                <a:tableStyleId>{BC89EF96-8CEA-46FF-86C4-4CE0E7609802}</a:tableStyleId>
              </a:tblPr>
              <a:tblGrid>
                <a:gridCol w="3999653">
                  <a:extLst>
                    <a:ext uri="{9D8B030D-6E8A-4147-A177-3AD203B41FA5}">
                      <a16:colId xmlns:a16="http://schemas.microsoft.com/office/drawing/2014/main" val="107830895"/>
                    </a:ext>
                  </a:extLst>
                </a:gridCol>
                <a:gridCol w="1796629">
                  <a:extLst>
                    <a:ext uri="{9D8B030D-6E8A-4147-A177-3AD203B41FA5}">
                      <a16:colId xmlns:a16="http://schemas.microsoft.com/office/drawing/2014/main" val="2674661407"/>
                    </a:ext>
                  </a:extLst>
                </a:gridCol>
                <a:gridCol w="1290318">
                  <a:extLst>
                    <a:ext uri="{9D8B030D-6E8A-4147-A177-3AD203B41FA5}">
                      <a16:colId xmlns:a16="http://schemas.microsoft.com/office/drawing/2014/main" val="2985483702"/>
                    </a:ext>
                  </a:extLst>
                </a:gridCol>
                <a:gridCol w="4912360">
                  <a:extLst>
                    <a:ext uri="{9D8B030D-6E8A-4147-A177-3AD203B41FA5}">
                      <a16:colId xmlns:a16="http://schemas.microsoft.com/office/drawing/2014/main" val="1869693073"/>
                    </a:ext>
                  </a:extLst>
                </a:gridCol>
              </a:tblGrid>
              <a:tr h="894910">
                <a:tc gridSpan="4">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he-IL" dirty="0"/>
                    </a:p>
                  </a:txBody>
                  <a:tcPr/>
                </a:tc>
                <a:tc hMerge="1">
                  <a:txBody>
                    <a:bodyPr/>
                    <a:lstStyle/>
                    <a:p>
                      <a:pPr rtl="1"/>
                      <a:endParaRPr lang="he-IL"/>
                    </a:p>
                  </a:txBody>
                  <a:tcPr/>
                </a:tc>
                <a:tc hMerge="1">
                  <a:txBody>
                    <a:bodyPr/>
                    <a:lstStyle/>
                    <a:p>
                      <a:pPr rtl="1"/>
                      <a:endParaRPr lang="he-IL" dirty="0"/>
                    </a:p>
                  </a:txBody>
                  <a:tcPr/>
                </a:tc>
                <a:extLst>
                  <a:ext uri="{0D108BD9-81ED-4DB2-BD59-A6C34878D82A}">
                    <a16:rowId xmlns:a16="http://schemas.microsoft.com/office/drawing/2014/main" val="3608837371"/>
                  </a:ext>
                </a:extLst>
              </a:tr>
              <a:tr h="2480897">
                <a:tc>
                  <a:txBody>
                    <a:bodyPr/>
                    <a:lstStyle/>
                    <a:p>
                      <a:pPr rtl="1"/>
                      <a:endParaRPr lang="he-IL" dirty="0"/>
                    </a:p>
                  </a:txBody>
                  <a:tcPr>
                    <a:lnT w="12700" cap="flat" cmpd="sng" algn="ctr">
                      <a:solidFill>
                        <a:schemeClr val="tx1"/>
                      </a:solidFill>
                      <a:prstDash val="solid"/>
                      <a:round/>
                      <a:headEnd type="none" w="med" len="med"/>
                      <a:tailEnd type="none" w="med" len="med"/>
                    </a:lnT>
                  </a:tcPr>
                </a:tc>
                <a:tc gridSpan="2">
                  <a:txBody>
                    <a:bodyPr/>
                    <a:lstStyle/>
                    <a:p>
                      <a:pPr rtl="1"/>
                      <a:endParaRPr lang="he-IL" dirty="0"/>
                    </a:p>
                  </a:txBody>
                  <a:tcPr>
                    <a:lnT w="12700" cap="flat" cmpd="sng" algn="ctr">
                      <a:solidFill>
                        <a:schemeClr val="tx1"/>
                      </a:solidFill>
                      <a:prstDash val="solid"/>
                      <a:round/>
                      <a:headEnd type="none" w="med" len="med"/>
                      <a:tailEnd type="none" w="med" len="med"/>
                    </a:lnT>
                  </a:tcPr>
                </a:tc>
                <a:tc hMerge="1">
                  <a:txBody>
                    <a:bodyPr/>
                    <a:lstStyle/>
                    <a:p>
                      <a:pPr rtl="1"/>
                      <a:endParaRPr lang="he-IL"/>
                    </a:p>
                  </a:txBody>
                  <a:tcPr/>
                </a:tc>
                <a:tc>
                  <a:txBody>
                    <a:bodyPr/>
                    <a:lstStyle/>
                    <a:p>
                      <a:pPr rtl="1"/>
                      <a:endParaRPr lang="he-IL" b="1"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0769447"/>
                  </a:ext>
                </a:extLst>
              </a:tr>
              <a:tr h="522872">
                <a:tc gridSpan="4">
                  <a:txBody>
                    <a:bodyPr/>
                    <a:lstStyle/>
                    <a:p>
                      <a:pPr rtl="1"/>
                      <a:endParaRPr lang="he-IL" dirty="0"/>
                    </a:p>
                  </a:txBody>
                  <a:tcPr/>
                </a:tc>
                <a:tc hMerge="1">
                  <a:txBody>
                    <a:bodyPr/>
                    <a:lstStyle/>
                    <a:p>
                      <a:pPr rtl="1"/>
                      <a:endParaRPr lang="he-IL" dirty="0"/>
                    </a:p>
                  </a:txBody>
                  <a:tcPr/>
                </a:tc>
                <a:tc hMerge="1">
                  <a:txBody>
                    <a:bodyPr/>
                    <a:lstStyle/>
                    <a:p>
                      <a:pPr rtl="1"/>
                      <a:endParaRPr lang="he-IL"/>
                    </a:p>
                  </a:txBody>
                  <a:tcPr/>
                </a:tc>
                <a:tc hMerge="1">
                  <a:txBody>
                    <a:bodyPr/>
                    <a:lstStyle/>
                    <a:p>
                      <a:pPr rtl="1"/>
                      <a:endParaRPr lang="he-IL" dirty="0"/>
                    </a:p>
                  </a:txBody>
                  <a:tcPr/>
                </a:tc>
                <a:extLst>
                  <a:ext uri="{0D108BD9-81ED-4DB2-BD59-A6C34878D82A}">
                    <a16:rowId xmlns:a16="http://schemas.microsoft.com/office/drawing/2014/main" val="3059755643"/>
                  </a:ext>
                </a:extLst>
              </a:tr>
              <a:tr h="2480897">
                <a:tc gridSpan="2">
                  <a:txBody>
                    <a:bodyPr/>
                    <a:lstStyle/>
                    <a:p>
                      <a:pPr rtl="1"/>
                      <a:endParaRPr lang="he-IL" dirty="0"/>
                    </a:p>
                  </a:txBody>
                  <a:tcPr/>
                </a:tc>
                <a:tc hMerge="1">
                  <a:txBody>
                    <a:bodyPr/>
                    <a:lstStyle/>
                    <a:p>
                      <a:pPr rtl="1"/>
                      <a:endParaRPr lang="he-IL" dirty="0"/>
                    </a:p>
                  </a:txBody>
                  <a:tcPr/>
                </a:tc>
                <a:tc gridSpan="2">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1426671125"/>
                  </a:ext>
                </a:extLst>
              </a:tr>
            </a:tbl>
          </a:graphicData>
        </a:graphic>
      </p:graphicFrame>
      <p:sp>
        <p:nvSpPr>
          <p:cNvPr id="4" name="תיבת טקסט 3">
            <a:extLst>
              <a:ext uri="{FF2B5EF4-FFF2-40B4-BE49-F238E27FC236}">
                <a16:creationId xmlns:a16="http://schemas.microsoft.com/office/drawing/2014/main" id="{4585B19C-5530-42B5-9A4F-1A2C3846DD58}"/>
              </a:ext>
            </a:extLst>
          </p:cNvPr>
          <p:cNvSpPr txBox="1"/>
          <p:nvPr/>
        </p:nvSpPr>
        <p:spPr>
          <a:xfrm>
            <a:off x="3982718" y="478670"/>
            <a:ext cx="6207760" cy="461665"/>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בְּעָא</a:t>
            </a:r>
            <a:r>
              <a:rPr lang="he-IL" b="0" i="0" dirty="0">
                <a:solidFill>
                  <a:srgbClr val="000000"/>
                </a:solidFill>
                <a:effectLst/>
                <a:latin typeface="Arial" panose="020B0604020202020204" pitchFamily="34" charset="0"/>
              </a:rPr>
              <a:t> מִינֵּיהּ רַב בִּיבִי מֵרַב נַחְמָן:   </a:t>
            </a:r>
            <a:r>
              <a:rPr lang="he-IL" sz="2400" b="1" i="0" dirty="0">
                <a:solidFill>
                  <a:srgbClr val="000000"/>
                </a:solidFill>
                <a:effectLst/>
                <a:latin typeface="Arial" panose="020B0604020202020204" pitchFamily="34" charset="0"/>
              </a:rPr>
              <a:t>מָקוֹם</a:t>
            </a:r>
            <a:r>
              <a:rPr lang="he-IL" sz="2000" b="1" i="0" dirty="0">
                <a:solidFill>
                  <a:srgbClr val="000000"/>
                </a:solidFill>
                <a:effectLst/>
                <a:latin typeface="Arial" panose="020B0604020202020204" pitchFamily="34" charset="0"/>
              </a:rPr>
              <a:t> הָוֵי סִימָן אוֹ לָא הָוֵי סִימָן </a:t>
            </a:r>
            <a:endParaRPr lang="he-IL" b="1" dirty="0"/>
          </a:p>
        </p:txBody>
      </p:sp>
      <p:sp>
        <p:nvSpPr>
          <p:cNvPr id="5" name="תיבת טקסט 4">
            <a:extLst>
              <a:ext uri="{FF2B5EF4-FFF2-40B4-BE49-F238E27FC236}">
                <a16:creationId xmlns:a16="http://schemas.microsoft.com/office/drawing/2014/main" id="{7C05A731-A500-4AEA-9DAF-F807F8199915}"/>
              </a:ext>
            </a:extLst>
          </p:cNvPr>
          <p:cNvSpPr txBox="1"/>
          <p:nvPr/>
        </p:nvSpPr>
        <p:spPr>
          <a:xfrm>
            <a:off x="4216400" y="950295"/>
            <a:ext cx="6543040" cy="369332"/>
          </a:xfrm>
          <a:prstGeom prst="rect">
            <a:avLst/>
          </a:prstGeom>
          <a:noFill/>
        </p:spPr>
        <p:txBody>
          <a:bodyPr wrap="square">
            <a:spAutoFit/>
          </a:bodyPr>
          <a:lstStyle/>
          <a:p>
            <a:r>
              <a:rPr lang="he-IL" dirty="0"/>
              <a:t>שאלה  זו הובאה כאן, משום שרב נחמן פושט </a:t>
            </a:r>
            <a:r>
              <a:rPr lang="he-IL" dirty="0" err="1"/>
              <a:t>מהברייתא</a:t>
            </a:r>
            <a:r>
              <a:rPr lang="he-IL" dirty="0"/>
              <a:t> שהובאה לעיל </a:t>
            </a:r>
          </a:p>
        </p:txBody>
      </p:sp>
      <p:sp>
        <p:nvSpPr>
          <p:cNvPr id="6" name="תיבת טקסט 5">
            <a:extLst>
              <a:ext uri="{FF2B5EF4-FFF2-40B4-BE49-F238E27FC236}">
                <a16:creationId xmlns:a16="http://schemas.microsoft.com/office/drawing/2014/main" id="{E1633845-429C-4A6C-8B64-B44FA0CA8C1F}"/>
              </a:ext>
            </a:extLst>
          </p:cNvPr>
          <p:cNvSpPr txBox="1"/>
          <p:nvPr/>
        </p:nvSpPr>
        <p:spPr>
          <a:xfrm>
            <a:off x="7934959" y="1861570"/>
            <a:ext cx="3982721" cy="954107"/>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תְּנֵיתוּה</a:t>
            </a:r>
            <a:r>
              <a:rPr lang="he-IL" b="0" i="0" dirty="0">
                <a:solidFill>
                  <a:srgbClr val="000000"/>
                </a:solidFill>
                <a:effectLst/>
                <a:latin typeface="Arial" panose="020B0604020202020204" pitchFamily="34" charset="0"/>
              </a:rPr>
              <a:t>ָ</a:t>
            </a:r>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 מָצָא חָבִיּוֹת שֶׁל יַיִן וְשֶׁל שֶׁמֶן וְשֶׁל תְּבוּאָה וְשֶׁל גְּרוֹגְרוֹת וְשֶׁל זֵיתִים ה</a:t>
            </a:r>
            <a:r>
              <a:rPr lang="he-IL" sz="2000" b="1" i="0" dirty="0">
                <a:solidFill>
                  <a:srgbClr val="000000"/>
                </a:solidFill>
                <a:effectLst/>
                <a:latin typeface="Arial" panose="020B0604020202020204" pitchFamily="34" charset="0"/>
              </a:rPr>
              <a:t>ֲרֵי אֵלּוּ שֶׁלּוֹ</a:t>
            </a:r>
            <a:endParaRPr lang="he-IL" b="1" dirty="0"/>
          </a:p>
        </p:txBody>
      </p:sp>
      <p:sp>
        <p:nvSpPr>
          <p:cNvPr id="7" name="תיבת טקסט 6">
            <a:extLst>
              <a:ext uri="{FF2B5EF4-FFF2-40B4-BE49-F238E27FC236}">
                <a16:creationId xmlns:a16="http://schemas.microsoft.com/office/drawing/2014/main" id="{E7B8DD9D-AF26-4848-BDBA-A05207DB5A12}"/>
              </a:ext>
            </a:extLst>
          </p:cNvPr>
          <p:cNvSpPr txBox="1"/>
          <p:nvPr/>
        </p:nvSpPr>
        <p:spPr>
          <a:xfrm>
            <a:off x="5003801" y="1515333"/>
            <a:ext cx="2753358" cy="1477328"/>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pPr algn="ctr"/>
            <a:r>
              <a:rPr lang="he-IL" b="0" i="0" dirty="0">
                <a:solidFill>
                  <a:srgbClr val="000000"/>
                </a:solidFill>
                <a:effectLst/>
                <a:latin typeface="Arial" panose="020B0604020202020204" pitchFamily="34" charset="0"/>
              </a:rPr>
              <a:t>וְאִי </a:t>
            </a:r>
            <a:r>
              <a:rPr lang="he-IL" b="0" i="0" dirty="0" err="1">
                <a:solidFill>
                  <a:srgbClr val="000000"/>
                </a:solidFill>
                <a:effectLst/>
                <a:latin typeface="Arial" panose="020B0604020202020204" pitchFamily="34" charset="0"/>
              </a:rPr>
              <a:t>סָלְקָא</a:t>
            </a:r>
            <a:r>
              <a:rPr lang="he-IL" b="0" i="0" dirty="0">
                <a:solidFill>
                  <a:srgbClr val="000000"/>
                </a:solidFill>
                <a:effectLst/>
                <a:latin typeface="Arial" panose="020B0604020202020204" pitchFamily="34" charset="0"/>
              </a:rPr>
              <a:t> דַעְתָּךְ </a:t>
            </a:r>
          </a:p>
          <a:p>
            <a:pPr algn="ctr"/>
            <a:r>
              <a:rPr lang="he-IL" b="0" i="0" dirty="0" err="1">
                <a:solidFill>
                  <a:srgbClr val="000000"/>
                </a:solidFill>
                <a:effectLst/>
                <a:latin typeface="Arial" panose="020B0604020202020204" pitchFamily="34" charset="0"/>
              </a:rPr>
              <a:t>ד</a:t>
            </a:r>
            <a:r>
              <a:rPr lang="he-IL" b="1" i="0" dirty="0" err="1">
                <a:solidFill>
                  <a:srgbClr val="000000"/>
                </a:solidFill>
                <a:effectLst/>
                <a:latin typeface="Arial" panose="020B0604020202020204" pitchFamily="34" charset="0"/>
              </a:rPr>
              <a:t>ְּמָקוֹם</a:t>
            </a:r>
            <a:r>
              <a:rPr lang="he-IL" b="0" i="0" dirty="0">
                <a:solidFill>
                  <a:srgbClr val="000000"/>
                </a:solidFill>
                <a:effectLst/>
                <a:latin typeface="Arial" panose="020B0604020202020204" pitchFamily="34" charset="0"/>
              </a:rPr>
              <a:t> הָוֵי סִימָן </a:t>
            </a:r>
            <a:r>
              <a:rPr lang="he-IL" b="1" i="0" dirty="0">
                <a:solidFill>
                  <a:srgbClr val="000000"/>
                </a:solidFill>
                <a:effectLst/>
                <a:latin typeface="Arial" panose="020B0604020202020204" pitchFamily="34" charset="0"/>
              </a:rPr>
              <a:t>לִכְרוֹז מָקוֹם</a:t>
            </a:r>
          </a:p>
          <a:p>
            <a:pPr algn="ctr"/>
            <a:r>
              <a:rPr lang="he-IL" dirty="0"/>
              <a:t>אם אכן מקום הוא סימן למה הדין הוא: הרי הוא שלו? הרי כשיש סימן צריך להכריז  </a:t>
            </a:r>
            <a:endParaRPr lang="he-IL" b="1" dirty="0"/>
          </a:p>
        </p:txBody>
      </p:sp>
      <p:sp>
        <p:nvSpPr>
          <p:cNvPr id="11" name="בועת דיבור: מלבן עם פינות מעוגלות 10">
            <a:extLst>
              <a:ext uri="{FF2B5EF4-FFF2-40B4-BE49-F238E27FC236}">
                <a16:creationId xmlns:a16="http://schemas.microsoft.com/office/drawing/2014/main" id="{F0E9C331-59E6-43B3-AFD0-AE9647106EF1}"/>
              </a:ext>
            </a:extLst>
          </p:cNvPr>
          <p:cNvSpPr/>
          <p:nvPr/>
        </p:nvSpPr>
        <p:spPr>
          <a:xfrm>
            <a:off x="33020" y="9221"/>
            <a:ext cx="3840480" cy="1053743"/>
          </a:xfrm>
          <a:prstGeom prst="wedgeRoundRectCallout">
            <a:avLst>
              <a:gd name="adj1" fmla="val 85924"/>
              <a:gd name="adj2" fmla="val 12697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err="1">
                <a:solidFill>
                  <a:schemeClr val="tx1"/>
                </a:solidFill>
              </a:rPr>
              <a:t>הריטב"א</a:t>
            </a:r>
            <a:r>
              <a:rPr lang="he-IL" sz="1400" dirty="0">
                <a:solidFill>
                  <a:schemeClr val="tx1"/>
                </a:solidFill>
              </a:rPr>
              <a:t>: </a:t>
            </a:r>
            <a:r>
              <a:rPr lang="he-IL" sz="1400" dirty="0" err="1">
                <a:solidFill>
                  <a:schemeClr val="tx1"/>
                </a:solidFill>
              </a:rPr>
              <a:t>דמכל</a:t>
            </a:r>
            <a:r>
              <a:rPr lang="he-IL" sz="1400" dirty="0">
                <a:solidFill>
                  <a:schemeClr val="tx1"/>
                </a:solidFill>
              </a:rPr>
              <a:t> שאר דברים הנזכרים במשנה שהרי אלו שלו, אינו יכול לדקדק שמקום לא הוי סימן, לפי שאפשר לומר שמדובר בדרך נפילה. אבל חביות של יין ודאי מדובר בדרך הינוח, שכיון שכבדות הן, לא שייך לומר שנפלו שלא מדעת. </a:t>
            </a:r>
          </a:p>
        </p:txBody>
      </p:sp>
      <p:sp>
        <p:nvSpPr>
          <p:cNvPr id="12" name="תיבת טקסט 11">
            <a:extLst>
              <a:ext uri="{FF2B5EF4-FFF2-40B4-BE49-F238E27FC236}">
                <a16:creationId xmlns:a16="http://schemas.microsoft.com/office/drawing/2014/main" id="{606DE868-102D-49A9-A8D1-ADA0CFCCA6F3}"/>
              </a:ext>
            </a:extLst>
          </p:cNvPr>
          <p:cNvSpPr txBox="1"/>
          <p:nvPr/>
        </p:nvSpPr>
        <p:spPr>
          <a:xfrm>
            <a:off x="1102362" y="3895344"/>
            <a:ext cx="9641840" cy="369332"/>
          </a:xfrm>
          <a:prstGeom prst="rect">
            <a:avLst/>
          </a:prstGeom>
          <a:solidFill>
            <a:schemeClr val="accent6">
              <a:lumMod val="20000"/>
              <a:lumOff val="80000"/>
            </a:schemeClr>
          </a:solidFill>
        </p:spPr>
        <p:txBody>
          <a:bodyPr wrap="square">
            <a:spAutoFit/>
          </a:bodyPr>
          <a:lstStyle/>
          <a:p>
            <a:r>
              <a:rPr lang="he-IL" dirty="0"/>
              <a:t>הגמרא ממשיכה לבאר מדוע אם בא אדם ונותן סימן, שהחבית נמצאה </a:t>
            </a:r>
            <a:r>
              <a:rPr lang="he-IL" dirty="0" err="1"/>
              <a:t>ברקתא</a:t>
            </a:r>
            <a:r>
              <a:rPr lang="he-IL" dirty="0"/>
              <a:t> </a:t>
            </a:r>
            <a:r>
              <a:rPr lang="he-IL" dirty="0" err="1"/>
              <a:t>דנהרא</a:t>
            </a:r>
            <a:r>
              <a:rPr lang="he-IL" dirty="0"/>
              <a:t>, אין זה נחשב כסימן.</a:t>
            </a:r>
          </a:p>
        </p:txBody>
      </p:sp>
      <p:sp>
        <p:nvSpPr>
          <p:cNvPr id="13" name="תיבת טקסט 12">
            <a:extLst>
              <a:ext uri="{FF2B5EF4-FFF2-40B4-BE49-F238E27FC236}">
                <a16:creationId xmlns:a16="http://schemas.microsoft.com/office/drawing/2014/main" id="{05A246B8-3789-4BAF-B4D9-0E7D1DD591F9}"/>
              </a:ext>
            </a:extLst>
          </p:cNvPr>
          <p:cNvSpPr txBox="1"/>
          <p:nvPr/>
        </p:nvSpPr>
        <p:spPr>
          <a:xfrm>
            <a:off x="6096000" y="4402752"/>
            <a:ext cx="5821680" cy="646331"/>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b="0" i="0" dirty="0">
                <a:solidFill>
                  <a:srgbClr val="000000"/>
                </a:solidFill>
                <a:effectLst/>
                <a:latin typeface="Arial" panose="020B0604020202020204" pitchFamily="34" charset="0"/>
              </a:rPr>
              <a:t>אָמַר רַב מָרִי מַאי טַעְמָא אֲמַרוּ רַבָּנַן </a:t>
            </a:r>
            <a:r>
              <a:rPr lang="he-IL" b="1" i="0" dirty="0" err="1">
                <a:solidFill>
                  <a:srgbClr val="000000"/>
                </a:solidFill>
                <a:effectLst/>
                <a:latin typeface="Arial" panose="020B0604020202020204" pitchFamily="34" charset="0"/>
              </a:rPr>
              <a:t>רַקְּתָא</a:t>
            </a:r>
            <a:r>
              <a:rPr lang="he-IL" b="1" i="0" dirty="0">
                <a:solidFill>
                  <a:srgbClr val="000000"/>
                </a:solidFill>
                <a:effectLst/>
                <a:latin typeface="Arial" panose="020B0604020202020204" pitchFamily="34" charset="0"/>
              </a:rPr>
              <a:t> </a:t>
            </a:r>
            <a:r>
              <a:rPr lang="he-IL" b="1" i="0" dirty="0" err="1">
                <a:solidFill>
                  <a:srgbClr val="000000"/>
                </a:solidFill>
                <a:effectLst/>
                <a:latin typeface="Arial" panose="020B0604020202020204" pitchFamily="34" charset="0"/>
              </a:rPr>
              <a:t>דְנַהֲרָא</a:t>
            </a:r>
            <a:r>
              <a:rPr lang="he-IL" b="1" i="0" dirty="0">
                <a:solidFill>
                  <a:srgbClr val="000000"/>
                </a:solidFill>
                <a:effectLst/>
                <a:latin typeface="Arial" panose="020B0604020202020204" pitchFamily="34" charset="0"/>
              </a:rPr>
              <a:t> לָא הָוֵי סִימָן </a:t>
            </a:r>
            <a:r>
              <a:rPr lang="he-IL" b="0" i="0" dirty="0" err="1">
                <a:solidFill>
                  <a:srgbClr val="000000"/>
                </a:solidFill>
                <a:effectLst/>
                <a:latin typeface="Arial" panose="020B0604020202020204" pitchFamily="34" charset="0"/>
              </a:rPr>
              <a:t>דְּאָמְרִינַן</a:t>
            </a:r>
            <a:r>
              <a:rPr lang="he-IL" b="0" i="0" dirty="0">
                <a:solidFill>
                  <a:srgbClr val="000000"/>
                </a:solidFill>
                <a:effectLst/>
                <a:latin typeface="Arial" panose="020B0604020202020204" pitchFamily="34" charset="0"/>
              </a:rPr>
              <a:t> לֵיהּ כִּי הֵיכִי </a:t>
            </a:r>
            <a:r>
              <a:rPr lang="he-IL" b="0" i="0" dirty="0" err="1">
                <a:solidFill>
                  <a:srgbClr val="000000"/>
                </a:solidFill>
                <a:effectLst/>
                <a:latin typeface="Arial" panose="020B0604020202020204" pitchFamily="34" charset="0"/>
              </a:rPr>
              <a:t>דְּאִתְרְמִי</a:t>
            </a:r>
            <a:r>
              <a:rPr lang="he-IL" b="0" i="0" dirty="0">
                <a:solidFill>
                  <a:srgbClr val="000000"/>
                </a:solidFill>
                <a:effectLst/>
                <a:latin typeface="Arial" panose="020B0604020202020204" pitchFamily="34" charset="0"/>
              </a:rPr>
              <a:t> לְדִידָךְ </a:t>
            </a:r>
            <a:r>
              <a:rPr lang="he-IL" b="0" i="0" dirty="0" err="1">
                <a:solidFill>
                  <a:srgbClr val="000000"/>
                </a:solidFill>
                <a:effectLst/>
                <a:latin typeface="Arial" panose="020B0604020202020204" pitchFamily="34" charset="0"/>
              </a:rPr>
              <a:t>אִתְרְמִי</a:t>
            </a:r>
            <a:r>
              <a:rPr lang="he-IL" b="0" i="0" dirty="0">
                <a:solidFill>
                  <a:srgbClr val="000000"/>
                </a:solidFill>
                <a:effectLst/>
                <a:latin typeface="Arial" panose="020B0604020202020204" pitchFamily="34" charset="0"/>
              </a:rPr>
              <a:t> נָמֵי לְחַבְרָךְ </a:t>
            </a:r>
            <a:endParaRPr lang="he-IL" dirty="0"/>
          </a:p>
        </p:txBody>
      </p:sp>
      <p:sp>
        <p:nvSpPr>
          <p:cNvPr id="14" name="תיבת טקסט 13">
            <a:extLst>
              <a:ext uri="{FF2B5EF4-FFF2-40B4-BE49-F238E27FC236}">
                <a16:creationId xmlns:a16="http://schemas.microsoft.com/office/drawing/2014/main" id="{2FAB0E26-D6B3-45F7-AA39-5FDB006519C0}"/>
              </a:ext>
            </a:extLst>
          </p:cNvPr>
          <p:cNvSpPr txBox="1"/>
          <p:nvPr/>
        </p:nvSpPr>
        <p:spPr>
          <a:xfrm>
            <a:off x="6136639" y="5171330"/>
            <a:ext cx="5821681" cy="120032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a:spAutoFit/>
          </a:bodyPr>
          <a:lstStyle/>
          <a:p>
            <a:r>
              <a:rPr lang="he-IL" dirty="0"/>
              <a:t>הטעם שרבנן אמרו  </a:t>
            </a:r>
            <a:r>
              <a:rPr lang="he-IL" dirty="0" err="1"/>
              <a:t>שרקתא</a:t>
            </a:r>
            <a:r>
              <a:rPr lang="he-IL" dirty="0"/>
              <a:t> </a:t>
            </a:r>
            <a:r>
              <a:rPr lang="he-IL" dirty="0" err="1"/>
              <a:t>דנהרא</a:t>
            </a:r>
            <a:r>
              <a:rPr lang="he-IL" dirty="0"/>
              <a:t> לא הוי סימן משום שאומרים לזה שטוען </a:t>
            </a:r>
            <a:r>
              <a:rPr lang="he-IL" dirty="0" err="1"/>
              <a:t>שהאבידה</a:t>
            </a:r>
            <a:r>
              <a:rPr lang="he-IL" dirty="0"/>
              <a:t> שלו: כמו שקרה לך ששכחת שם חבית, כך יתכן שחברך שכח חבית, שהרי דבר מצוי הוא שנשכחות שם חביות.</a:t>
            </a:r>
          </a:p>
        </p:txBody>
      </p:sp>
      <p:sp>
        <p:nvSpPr>
          <p:cNvPr id="15" name="תיבת טקסט 14">
            <a:extLst>
              <a:ext uri="{FF2B5EF4-FFF2-40B4-BE49-F238E27FC236}">
                <a16:creationId xmlns:a16="http://schemas.microsoft.com/office/drawing/2014/main" id="{0DD0581E-D158-4B26-9774-AFB7E0C4D146}"/>
              </a:ext>
            </a:extLst>
          </p:cNvPr>
          <p:cNvSpPr txBox="1"/>
          <p:nvPr/>
        </p:nvSpPr>
        <p:spPr>
          <a:xfrm>
            <a:off x="-12703" y="4343100"/>
            <a:ext cx="6019802" cy="1200329"/>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b="1" i="0" dirty="0">
                <a:solidFill>
                  <a:srgbClr val="000000"/>
                </a:solidFill>
                <a:effectLst/>
                <a:latin typeface="Arial" panose="020B0604020202020204" pitchFamily="34" charset="0"/>
              </a:rPr>
              <a:t>אִיכָּא </a:t>
            </a:r>
            <a:r>
              <a:rPr lang="he-IL" b="1" i="0" dirty="0" err="1">
                <a:solidFill>
                  <a:srgbClr val="000000"/>
                </a:solidFill>
                <a:effectLst/>
                <a:latin typeface="Arial" panose="020B0604020202020204" pitchFamily="34" charset="0"/>
              </a:rPr>
              <a:t>דְּאָמְרִי</a:t>
            </a:r>
            <a:r>
              <a:rPr lang="he-IL" b="1"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אָמַר רַב מָרִי מַאי טַעְמָא אֲמַרוּ רַבָּנַן</a:t>
            </a:r>
          </a:p>
          <a:p>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מָקוֹם לָא הָוֵי סִימָן </a:t>
            </a:r>
            <a:r>
              <a:rPr lang="he-IL" b="0" i="0" dirty="0" err="1">
                <a:solidFill>
                  <a:srgbClr val="000000"/>
                </a:solidFill>
                <a:effectLst/>
                <a:latin typeface="Arial" panose="020B0604020202020204" pitchFamily="34" charset="0"/>
              </a:rPr>
              <a:t>דְּאָמְרִינַן</a:t>
            </a:r>
            <a:r>
              <a:rPr lang="he-IL" b="0" i="0" dirty="0">
                <a:solidFill>
                  <a:srgbClr val="000000"/>
                </a:solidFill>
                <a:effectLst/>
                <a:latin typeface="Arial" panose="020B0604020202020204" pitchFamily="34" charset="0"/>
              </a:rPr>
              <a:t> לֵיהּ כִּי הֵיכִי </a:t>
            </a:r>
            <a:r>
              <a:rPr lang="he-IL" b="0" i="0" dirty="0" err="1">
                <a:solidFill>
                  <a:srgbClr val="000000"/>
                </a:solidFill>
                <a:effectLst/>
                <a:latin typeface="Arial" panose="020B0604020202020204" pitchFamily="34" charset="0"/>
              </a:rPr>
              <a:t>דְּאִתְרְמִי</a:t>
            </a:r>
            <a:r>
              <a:rPr lang="he-IL" b="0" i="0" dirty="0">
                <a:solidFill>
                  <a:srgbClr val="000000"/>
                </a:solidFill>
                <a:effectLst/>
                <a:latin typeface="Arial" panose="020B0604020202020204" pitchFamily="34" charset="0"/>
              </a:rPr>
              <a:t> לְדִידָךְ הַאי מְקוֹם </a:t>
            </a:r>
          </a:p>
          <a:p>
            <a:r>
              <a:rPr lang="he-IL" b="0" i="0" dirty="0" err="1">
                <a:solidFill>
                  <a:srgbClr val="000000"/>
                </a:solidFill>
                <a:effectLst/>
                <a:latin typeface="Arial" panose="020B0604020202020204" pitchFamily="34" charset="0"/>
              </a:rPr>
              <a:t>אִתְרְמִי</a:t>
            </a:r>
            <a:r>
              <a:rPr lang="he-IL" b="0" i="0" dirty="0">
                <a:solidFill>
                  <a:srgbClr val="000000"/>
                </a:solidFill>
                <a:effectLst/>
                <a:latin typeface="Arial" panose="020B0604020202020204" pitchFamily="34" charset="0"/>
              </a:rPr>
              <a:t> נָמֵי לְחַבְרָךְ הַאי מָקוֹם</a:t>
            </a:r>
            <a:endParaRPr lang="he-IL" dirty="0"/>
          </a:p>
        </p:txBody>
      </p:sp>
      <p:sp>
        <p:nvSpPr>
          <p:cNvPr id="16" name="תיבת טקסט 15">
            <a:extLst>
              <a:ext uri="{FF2B5EF4-FFF2-40B4-BE49-F238E27FC236}">
                <a16:creationId xmlns:a16="http://schemas.microsoft.com/office/drawing/2014/main" id="{1875603D-7661-484B-8CF1-9510800BC579}"/>
              </a:ext>
            </a:extLst>
          </p:cNvPr>
          <p:cNvSpPr txBox="1"/>
          <p:nvPr/>
        </p:nvSpPr>
        <p:spPr>
          <a:xfrm>
            <a:off x="-12703" y="5504282"/>
            <a:ext cx="6019802" cy="1200329"/>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dirty="0"/>
              <a:t>הטעם שאמרו רבנן שמקום לא הוי סימן אם נמצאה </a:t>
            </a:r>
            <a:r>
              <a:rPr lang="he-IL" dirty="0" err="1"/>
              <a:t>האבידה</a:t>
            </a:r>
            <a:r>
              <a:rPr lang="he-IL" dirty="0"/>
              <a:t> </a:t>
            </a:r>
            <a:r>
              <a:rPr lang="he-IL" dirty="0" err="1"/>
              <a:t>ברקתא</a:t>
            </a:r>
            <a:r>
              <a:rPr lang="he-IL" dirty="0"/>
              <a:t> </a:t>
            </a:r>
            <a:r>
              <a:rPr lang="he-IL" dirty="0" err="1"/>
              <a:t>דנהרא</a:t>
            </a:r>
            <a:r>
              <a:rPr lang="he-IL" dirty="0"/>
              <a:t> משום </a:t>
            </a:r>
            <a:r>
              <a:rPr lang="he-IL" dirty="0" err="1"/>
              <a:t>שאומרין</a:t>
            </a:r>
            <a:r>
              <a:rPr lang="he-IL" dirty="0"/>
              <a:t> לו: כשם שקרה לך שאבד לך דבר באותו מקום, יתכן שגם קרה לחברך שאבד לו דבר בדיוק באותו מקום, משום שמצוי הוא שנשכחות שם חביות </a:t>
            </a:r>
          </a:p>
        </p:txBody>
      </p:sp>
      <p:sp>
        <p:nvSpPr>
          <p:cNvPr id="17" name="תיבת טקסט 16">
            <a:extLst>
              <a:ext uri="{FF2B5EF4-FFF2-40B4-BE49-F238E27FC236}">
                <a16:creationId xmlns:a16="http://schemas.microsoft.com/office/drawing/2014/main" id="{398E351E-13D1-422C-9EFA-FAC43C348931}"/>
              </a:ext>
            </a:extLst>
          </p:cNvPr>
          <p:cNvSpPr txBox="1"/>
          <p:nvPr/>
        </p:nvSpPr>
        <p:spPr>
          <a:xfrm>
            <a:off x="274320" y="1487128"/>
            <a:ext cx="4450080" cy="1785104"/>
          </a:xfrm>
          <a:prstGeom prst="rect">
            <a:avLst/>
          </a:prstGeom>
          <a:solidFill>
            <a:schemeClr val="accent6">
              <a:lumMod val="20000"/>
              <a:lumOff val="80000"/>
            </a:schemeClr>
          </a:solidFill>
          <a:scene3d>
            <a:camera prst="orthographicFront"/>
            <a:lightRig rig="threePt" dir="t"/>
          </a:scene3d>
          <a:sp3d>
            <a:bevelT prst="angle"/>
          </a:sp3d>
        </p:spPr>
        <p:txBody>
          <a:bodyPr wrap="square">
            <a:spAutoFit/>
          </a:bodyPr>
          <a:lstStyle/>
          <a:p>
            <a:r>
              <a:rPr lang="he-IL" b="0" i="0" dirty="0">
                <a:solidFill>
                  <a:srgbClr val="000000"/>
                </a:solidFill>
                <a:effectLst/>
                <a:latin typeface="Arial" panose="020B0604020202020204" pitchFamily="34" charset="0"/>
              </a:rPr>
              <a:t>אָמַר רַב </a:t>
            </a:r>
            <a:r>
              <a:rPr lang="he-IL" b="0" i="0" dirty="0" err="1">
                <a:solidFill>
                  <a:srgbClr val="000000"/>
                </a:solidFill>
                <a:effectLst/>
                <a:latin typeface="Arial" panose="020B0604020202020204" pitchFamily="34" charset="0"/>
              </a:rPr>
              <a:t>זְבִיד</a:t>
            </a:r>
            <a:r>
              <a:rPr lang="he-IL" b="0" i="0" dirty="0">
                <a:solidFill>
                  <a:srgbClr val="000000"/>
                </a:solidFill>
                <a:effectLst/>
                <a:latin typeface="Arial" panose="020B0604020202020204" pitchFamily="34" charset="0"/>
              </a:rPr>
              <a:t> הָכָא בְּמַאי עָסְקִינַן </a:t>
            </a:r>
            <a:r>
              <a:rPr lang="he-IL" sz="2000" b="1" i="0" dirty="0" err="1">
                <a:solidFill>
                  <a:srgbClr val="000000"/>
                </a:solidFill>
                <a:effectLst/>
                <a:latin typeface="Arial" panose="020B0604020202020204" pitchFamily="34" charset="0"/>
              </a:rPr>
              <a:t>בְּרַקְּתָא</a:t>
            </a:r>
            <a:r>
              <a:rPr lang="he-IL" sz="2000" b="1" i="0" dirty="0">
                <a:solidFill>
                  <a:srgbClr val="000000"/>
                </a:solidFill>
                <a:effectLst/>
                <a:latin typeface="Arial" panose="020B0604020202020204" pitchFamily="34" charset="0"/>
              </a:rPr>
              <a:t> </a:t>
            </a:r>
            <a:r>
              <a:rPr lang="he-IL" sz="2000" b="1" i="0" dirty="0" err="1">
                <a:solidFill>
                  <a:srgbClr val="000000"/>
                </a:solidFill>
                <a:effectLst/>
                <a:latin typeface="Arial" panose="020B0604020202020204" pitchFamily="34" charset="0"/>
              </a:rPr>
              <a:t>דְנַהֲרָא</a:t>
            </a:r>
            <a:endParaRPr lang="he-IL" sz="2000" b="1" i="0" dirty="0">
              <a:solidFill>
                <a:srgbClr val="000000"/>
              </a:solidFill>
              <a:effectLst/>
              <a:latin typeface="Arial" panose="020B0604020202020204" pitchFamily="34" charset="0"/>
            </a:endParaRPr>
          </a:p>
          <a:p>
            <a:r>
              <a:rPr lang="he-IL" dirty="0"/>
              <a:t>אין זו ראיה, משום שאפשר לומר,  שהחבית נמצאה בשפת הנהר. שהמוכרים מביאים לשם את היין בספינה, והלוקחים מורידים את החביות שקנו אל שפת הנהר, ונושאים אותן משם אחת אחת, ופעמים ששוכחים שם חבית אחת.</a:t>
            </a:r>
          </a:p>
        </p:txBody>
      </p:sp>
    </p:spTree>
    <p:extLst>
      <p:ext uri="{BB962C8B-B14F-4D97-AF65-F5344CB8AC3E}">
        <p14:creationId xmlns:p14="http://schemas.microsoft.com/office/powerpoint/2010/main" val="128104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250"/>
                            </p:stCondLst>
                            <p:childTnLst>
                              <p:par>
                                <p:cTn id="12" presetID="22" presetClass="entr" presetSubtype="2" fill="hold" grpId="0" nodeType="after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wipe(right)">
                                      <p:cBhvr>
                                        <p:cTn id="14" dur="500"/>
                                        <p:tgtEl>
                                          <p:spTgt spid="5"/>
                                        </p:tgtEl>
                                      </p:cBhvr>
                                    </p:animEffect>
                                  </p:childTnLst>
                                </p:cTn>
                              </p:par>
                            </p:childTnLst>
                          </p:cTn>
                        </p:par>
                        <p:par>
                          <p:cTn id="15" fill="hold">
                            <p:stCondLst>
                              <p:cond delay="3500"/>
                            </p:stCondLst>
                            <p:childTnLst>
                              <p:par>
                                <p:cTn id="16" presetID="22" presetClass="entr" presetSubtype="2" fill="hold" nodeType="afterEffect">
                                  <p:stCondLst>
                                    <p:cond delay="1500"/>
                                  </p:stCondLst>
                                  <p:childTnLst>
                                    <p:set>
                                      <p:cBhvr>
                                        <p:cTn id="17" dur="1" fill="hold">
                                          <p:stCondLst>
                                            <p:cond delay="0"/>
                                          </p:stCondLst>
                                        </p:cTn>
                                        <p:tgtEl>
                                          <p:spTgt spid="3"/>
                                        </p:tgtEl>
                                        <p:attrNameLst>
                                          <p:attrName>style.visibility</p:attrName>
                                        </p:attrNameLst>
                                      </p:cBhvr>
                                      <p:to>
                                        <p:strVal val="visible"/>
                                      </p:to>
                                    </p:set>
                                    <p:animEffect transition="in" filter="wipe(right)">
                                      <p:cBhvr>
                                        <p:cTn id="18" dur="500"/>
                                        <p:tgtEl>
                                          <p:spTgt spid="3"/>
                                        </p:tgtEl>
                                      </p:cBhvr>
                                    </p:animEffect>
                                  </p:childTnLst>
                                </p:cTn>
                              </p:par>
                            </p:childTnLst>
                          </p:cTn>
                        </p:par>
                        <p:par>
                          <p:cTn id="19" fill="hold">
                            <p:stCondLst>
                              <p:cond delay="5500"/>
                            </p:stCondLst>
                            <p:childTnLst>
                              <p:par>
                                <p:cTn id="20" presetID="2" presetClass="entr" presetSubtype="8" fill="hold" grpId="0" nodeType="afterEffect">
                                  <p:stCondLst>
                                    <p:cond delay="50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0-#ppt_w/2"/>
                                          </p:val>
                                        </p:tav>
                                        <p:tav tm="100000">
                                          <p:val>
                                            <p:strVal val="#ppt_x"/>
                                          </p:val>
                                        </p:tav>
                                      </p:tavLst>
                                    </p:anim>
                                    <p:anim calcmode="lin" valueType="num">
                                      <p:cBhvr additive="base">
                                        <p:cTn id="23" dur="500" fill="hold"/>
                                        <p:tgtEl>
                                          <p:spTgt spid="6"/>
                                        </p:tgtEl>
                                        <p:attrNameLst>
                                          <p:attrName>ppt_y</p:attrName>
                                        </p:attrNameLst>
                                      </p:cBhvr>
                                      <p:tavLst>
                                        <p:tav tm="0">
                                          <p:val>
                                            <p:strVal val="#ppt_y"/>
                                          </p:val>
                                        </p:tav>
                                        <p:tav tm="100000">
                                          <p:val>
                                            <p:strVal val="#ppt_y"/>
                                          </p:val>
                                        </p:tav>
                                      </p:tavLst>
                                    </p:anim>
                                  </p:childTnLst>
                                </p:cTn>
                              </p:par>
                            </p:childTnLst>
                          </p:cTn>
                        </p:par>
                        <p:par>
                          <p:cTn id="24" fill="hold">
                            <p:stCondLst>
                              <p:cond delay="6500"/>
                            </p:stCondLst>
                            <p:childTnLst>
                              <p:par>
                                <p:cTn id="25" presetID="2" presetClass="entr" presetSubtype="9" fill="hold" grpId="0" nodeType="afterEffect">
                                  <p:stCondLst>
                                    <p:cond delay="250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0-#ppt_w/2"/>
                                          </p:val>
                                        </p:tav>
                                        <p:tav tm="100000">
                                          <p:val>
                                            <p:strVal val="#ppt_x"/>
                                          </p:val>
                                        </p:tav>
                                      </p:tavLst>
                                    </p:anim>
                                    <p:anim calcmode="lin" valueType="num">
                                      <p:cBhvr additive="base">
                                        <p:cTn id="28" dur="500" fill="hold"/>
                                        <p:tgtEl>
                                          <p:spTgt spid="7"/>
                                        </p:tgtEl>
                                        <p:attrNameLst>
                                          <p:attrName>ppt_y</p:attrName>
                                        </p:attrNameLst>
                                      </p:cBhvr>
                                      <p:tavLst>
                                        <p:tav tm="0">
                                          <p:val>
                                            <p:strVal val="0-#ppt_h/2"/>
                                          </p:val>
                                        </p:tav>
                                        <p:tav tm="100000">
                                          <p:val>
                                            <p:strVal val="#ppt_y"/>
                                          </p:val>
                                        </p:tav>
                                      </p:tavLst>
                                    </p:anim>
                                  </p:childTnLst>
                                </p:cTn>
                              </p:par>
                            </p:childTnLst>
                          </p:cTn>
                        </p:par>
                        <p:par>
                          <p:cTn id="29" fill="hold">
                            <p:stCondLst>
                              <p:cond delay="9500"/>
                            </p:stCondLst>
                            <p:childTnLst>
                              <p:par>
                                <p:cTn id="30" presetID="22" presetClass="entr" presetSubtype="8" fill="hold" grpId="0" nodeType="afterEffect">
                                  <p:stCondLst>
                                    <p:cond delay="300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2000"/>
                                        <p:tgtEl>
                                          <p:spTgt spid="11"/>
                                        </p:tgtEl>
                                      </p:cBhvr>
                                    </p:animEffect>
                                  </p:childTnLst>
                                </p:cTn>
                              </p:par>
                            </p:childTnLst>
                          </p:cTn>
                        </p:par>
                        <p:par>
                          <p:cTn id="33" fill="hold">
                            <p:stCondLst>
                              <p:cond delay="14500"/>
                            </p:stCondLst>
                            <p:childTnLst>
                              <p:par>
                                <p:cTn id="34" presetID="2" presetClass="entr" presetSubtype="2" fill="hold" grpId="0" nodeType="afterEffect">
                                  <p:stCondLst>
                                    <p:cond delay="400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1+#ppt_w/2"/>
                                          </p:val>
                                        </p:tav>
                                        <p:tav tm="100000">
                                          <p:val>
                                            <p:strVal val="#ppt_x"/>
                                          </p:val>
                                        </p:tav>
                                      </p:tavLst>
                                    </p:anim>
                                    <p:anim calcmode="lin" valueType="num">
                                      <p:cBhvr additive="base">
                                        <p:cTn id="37"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par>
                          <p:cTn id="43" fill="hold">
                            <p:stCondLst>
                              <p:cond delay="500"/>
                            </p:stCondLst>
                            <p:childTnLst>
                              <p:par>
                                <p:cTn id="44" presetID="53" presetClass="entr" presetSubtype="16" fill="hold" grpId="0" nodeType="afterEffect">
                                  <p:stCondLst>
                                    <p:cond delay="1750"/>
                                  </p:stCondLst>
                                  <p:childTnLst>
                                    <p:set>
                                      <p:cBhvr>
                                        <p:cTn id="45" dur="1" fill="hold">
                                          <p:stCondLst>
                                            <p:cond delay="0"/>
                                          </p:stCondLst>
                                        </p:cTn>
                                        <p:tgtEl>
                                          <p:spTgt spid="13"/>
                                        </p:tgtEl>
                                        <p:attrNameLst>
                                          <p:attrName>style.visibility</p:attrName>
                                        </p:attrNameLst>
                                      </p:cBhvr>
                                      <p:to>
                                        <p:strVal val="visible"/>
                                      </p:to>
                                    </p:set>
                                    <p:anim calcmode="lin" valueType="num">
                                      <p:cBhvr>
                                        <p:cTn id="46" dur="500" fill="hold"/>
                                        <p:tgtEl>
                                          <p:spTgt spid="13"/>
                                        </p:tgtEl>
                                        <p:attrNameLst>
                                          <p:attrName>ppt_w</p:attrName>
                                        </p:attrNameLst>
                                      </p:cBhvr>
                                      <p:tavLst>
                                        <p:tav tm="0">
                                          <p:val>
                                            <p:fltVal val="0"/>
                                          </p:val>
                                        </p:tav>
                                        <p:tav tm="100000">
                                          <p:val>
                                            <p:strVal val="#ppt_w"/>
                                          </p:val>
                                        </p:tav>
                                      </p:tavLst>
                                    </p:anim>
                                    <p:anim calcmode="lin" valueType="num">
                                      <p:cBhvr>
                                        <p:cTn id="47" dur="500" fill="hold"/>
                                        <p:tgtEl>
                                          <p:spTgt spid="13"/>
                                        </p:tgtEl>
                                        <p:attrNameLst>
                                          <p:attrName>ppt_h</p:attrName>
                                        </p:attrNameLst>
                                      </p:cBhvr>
                                      <p:tavLst>
                                        <p:tav tm="0">
                                          <p:val>
                                            <p:fltVal val="0"/>
                                          </p:val>
                                        </p:tav>
                                        <p:tav tm="100000">
                                          <p:val>
                                            <p:strVal val="#ppt_h"/>
                                          </p:val>
                                        </p:tav>
                                      </p:tavLst>
                                    </p:anim>
                                    <p:animEffect transition="in" filter="fade">
                                      <p:cBhvr>
                                        <p:cTn id="48" dur="500"/>
                                        <p:tgtEl>
                                          <p:spTgt spid="13"/>
                                        </p:tgtEl>
                                      </p:cBhvr>
                                    </p:animEffect>
                                  </p:childTnLst>
                                </p:cTn>
                              </p:par>
                            </p:childTnLst>
                          </p:cTn>
                        </p:par>
                        <p:par>
                          <p:cTn id="49" fill="hold">
                            <p:stCondLst>
                              <p:cond delay="2750"/>
                            </p:stCondLst>
                            <p:childTnLst>
                              <p:par>
                                <p:cTn id="50" presetID="22" presetClass="entr" presetSubtype="2" fill="hold" grpId="0" nodeType="afterEffect">
                                  <p:stCondLst>
                                    <p:cond delay="3250"/>
                                  </p:stCondLst>
                                  <p:childTnLst>
                                    <p:set>
                                      <p:cBhvr>
                                        <p:cTn id="51" dur="1" fill="hold">
                                          <p:stCondLst>
                                            <p:cond delay="0"/>
                                          </p:stCondLst>
                                        </p:cTn>
                                        <p:tgtEl>
                                          <p:spTgt spid="14"/>
                                        </p:tgtEl>
                                        <p:attrNameLst>
                                          <p:attrName>style.visibility</p:attrName>
                                        </p:attrNameLst>
                                      </p:cBhvr>
                                      <p:to>
                                        <p:strVal val="visible"/>
                                      </p:to>
                                    </p:set>
                                    <p:animEffect transition="in" filter="wipe(right)">
                                      <p:cBhvr>
                                        <p:cTn id="52" dur="500"/>
                                        <p:tgtEl>
                                          <p:spTgt spid="14"/>
                                        </p:tgtEl>
                                      </p:cBhvr>
                                    </p:animEffect>
                                  </p:childTnLst>
                                </p:cTn>
                              </p:par>
                            </p:childTnLst>
                          </p:cTn>
                        </p:par>
                        <p:par>
                          <p:cTn id="53" fill="hold">
                            <p:stCondLst>
                              <p:cond delay="6500"/>
                            </p:stCondLst>
                            <p:childTnLst>
                              <p:par>
                                <p:cTn id="54" presetID="53" presetClass="entr" presetSubtype="16" fill="hold" grpId="0" nodeType="afterEffect">
                                  <p:stCondLst>
                                    <p:cond delay="5000"/>
                                  </p:stCondLst>
                                  <p:childTnLst>
                                    <p:set>
                                      <p:cBhvr>
                                        <p:cTn id="55" dur="1" fill="hold">
                                          <p:stCondLst>
                                            <p:cond delay="0"/>
                                          </p:stCondLst>
                                        </p:cTn>
                                        <p:tgtEl>
                                          <p:spTgt spid="15"/>
                                        </p:tgtEl>
                                        <p:attrNameLst>
                                          <p:attrName>style.visibility</p:attrName>
                                        </p:attrNameLst>
                                      </p:cBhvr>
                                      <p:to>
                                        <p:strVal val="visible"/>
                                      </p:to>
                                    </p:set>
                                    <p:anim calcmode="lin" valueType="num">
                                      <p:cBhvr>
                                        <p:cTn id="56" dur="500" fill="hold"/>
                                        <p:tgtEl>
                                          <p:spTgt spid="15"/>
                                        </p:tgtEl>
                                        <p:attrNameLst>
                                          <p:attrName>ppt_w</p:attrName>
                                        </p:attrNameLst>
                                      </p:cBhvr>
                                      <p:tavLst>
                                        <p:tav tm="0">
                                          <p:val>
                                            <p:fltVal val="0"/>
                                          </p:val>
                                        </p:tav>
                                        <p:tav tm="100000">
                                          <p:val>
                                            <p:strVal val="#ppt_w"/>
                                          </p:val>
                                        </p:tav>
                                      </p:tavLst>
                                    </p:anim>
                                    <p:anim calcmode="lin" valueType="num">
                                      <p:cBhvr>
                                        <p:cTn id="57" dur="500" fill="hold"/>
                                        <p:tgtEl>
                                          <p:spTgt spid="15"/>
                                        </p:tgtEl>
                                        <p:attrNameLst>
                                          <p:attrName>ppt_h</p:attrName>
                                        </p:attrNameLst>
                                      </p:cBhvr>
                                      <p:tavLst>
                                        <p:tav tm="0">
                                          <p:val>
                                            <p:fltVal val="0"/>
                                          </p:val>
                                        </p:tav>
                                        <p:tav tm="100000">
                                          <p:val>
                                            <p:strVal val="#ppt_h"/>
                                          </p:val>
                                        </p:tav>
                                      </p:tavLst>
                                    </p:anim>
                                    <p:animEffect transition="in" filter="fade">
                                      <p:cBhvr>
                                        <p:cTn id="58" dur="500"/>
                                        <p:tgtEl>
                                          <p:spTgt spid="15"/>
                                        </p:tgtEl>
                                      </p:cBhvr>
                                    </p:animEffect>
                                  </p:childTnLst>
                                </p:cTn>
                              </p:par>
                            </p:childTnLst>
                          </p:cTn>
                        </p:par>
                        <p:par>
                          <p:cTn id="59" fill="hold">
                            <p:stCondLst>
                              <p:cond delay="12000"/>
                            </p:stCondLst>
                            <p:childTnLst>
                              <p:par>
                                <p:cTn id="60" presetID="22" presetClass="entr" presetSubtype="2" fill="hold" grpId="0" nodeType="afterEffect">
                                  <p:stCondLst>
                                    <p:cond delay="4000"/>
                                  </p:stCondLst>
                                  <p:childTnLst>
                                    <p:set>
                                      <p:cBhvr>
                                        <p:cTn id="61" dur="1" fill="hold">
                                          <p:stCondLst>
                                            <p:cond delay="0"/>
                                          </p:stCondLst>
                                        </p:cTn>
                                        <p:tgtEl>
                                          <p:spTgt spid="16"/>
                                        </p:tgtEl>
                                        <p:attrNameLst>
                                          <p:attrName>style.visibility</p:attrName>
                                        </p:attrNameLst>
                                      </p:cBhvr>
                                      <p:to>
                                        <p:strVal val="visible"/>
                                      </p:to>
                                    </p:set>
                                    <p:animEffect transition="in" filter="wipe(right)">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11" grpId="0" animBg="1"/>
      <p:bldP spid="12" grpId="0" animBg="1"/>
      <p:bldP spid="13" grpId="0" animBg="1"/>
      <p:bldP spid="14" grpId="0" animBg="1"/>
      <p:bldP spid="15" grpId="0" animBg="1"/>
      <p:bldP spid="16" grpId="0"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תיבת טקסט 16">
            <a:extLst>
              <a:ext uri="{FF2B5EF4-FFF2-40B4-BE49-F238E27FC236}">
                <a16:creationId xmlns:a16="http://schemas.microsoft.com/office/drawing/2014/main" id="{B0400F99-C482-4F61-A1D8-F0764B38DD43}"/>
              </a:ext>
            </a:extLst>
          </p:cNvPr>
          <p:cNvSpPr txBox="1"/>
          <p:nvPr/>
        </p:nvSpPr>
        <p:spPr>
          <a:xfrm>
            <a:off x="10614659" y="90693"/>
            <a:ext cx="1303021" cy="369332"/>
          </a:xfrm>
          <a:prstGeom prst="rect">
            <a:avLst/>
          </a:prstGeom>
          <a:noFill/>
        </p:spPr>
        <p:txBody>
          <a:bodyPr wrap="square" rtlCol="1">
            <a:spAutoFit/>
          </a:bodyPr>
          <a:lstStyle/>
          <a:p>
            <a:r>
              <a:rPr lang="he-IL" dirty="0"/>
              <a:t>דף כ"ג, ב'</a:t>
            </a:r>
          </a:p>
        </p:txBody>
      </p:sp>
      <p:sp>
        <p:nvSpPr>
          <p:cNvPr id="4" name="תיבת טקסט 3">
            <a:extLst>
              <a:ext uri="{FF2B5EF4-FFF2-40B4-BE49-F238E27FC236}">
                <a16:creationId xmlns:a16="http://schemas.microsoft.com/office/drawing/2014/main" id="{79976CBA-5C93-4805-A9F2-95C03E5356B7}"/>
              </a:ext>
            </a:extLst>
          </p:cNvPr>
          <p:cNvSpPr txBox="1"/>
          <p:nvPr/>
        </p:nvSpPr>
        <p:spPr>
          <a:xfrm>
            <a:off x="8314440" y="4084335"/>
            <a:ext cx="3819347"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רַבִּי אַבָּא מִשּׁוּם </a:t>
            </a:r>
            <a:r>
              <a:rPr lang="he-IL" b="0" i="0" dirty="0" err="1">
                <a:solidFill>
                  <a:srgbClr val="000000"/>
                </a:solidFill>
                <a:effectLst/>
                <a:latin typeface="Arial" panose="020B0604020202020204" pitchFamily="34" charset="0"/>
              </a:rPr>
              <a:t>יֵאוּש</a:t>
            </a:r>
            <a:r>
              <a:rPr lang="he-IL" b="0" i="0" dirty="0">
                <a:solidFill>
                  <a:srgbClr val="000000"/>
                </a:solidFill>
                <a:effectLst/>
                <a:latin typeface="Arial" panose="020B0604020202020204" pitchFamily="34" charset="0"/>
              </a:rPr>
              <a:t>ׁ בְּעָלִים נָגְעוּ בָּהּ </a:t>
            </a:r>
          </a:p>
          <a:p>
            <a:r>
              <a:rPr lang="he-IL" b="0" i="0" dirty="0" err="1">
                <a:solidFill>
                  <a:srgbClr val="000000"/>
                </a:solidFill>
                <a:effectLst/>
                <a:latin typeface="Arial" panose="020B0604020202020204" pitchFamily="34" charset="0"/>
              </a:rPr>
              <a:t>דַּחֲזָא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דְּקָדְחִי</a:t>
            </a:r>
            <a:r>
              <a:rPr lang="he-IL" b="0" i="0" dirty="0">
                <a:solidFill>
                  <a:srgbClr val="000000"/>
                </a:solidFill>
                <a:effectLst/>
                <a:latin typeface="Arial" panose="020B0604020202020204" pitchFamily="34" charset="0"/>
              </a:rPr>
              <a:t> בֵּיהּ חִלְפֵי</a:t>
            </a:r>
            <a:endParaRPr lang="he-IL" dirty="0"/>
          </a:p>
        </p:txBody>
      </p:sp>
      <p:sp>
        <p:nvSpPr>
          <p:cNvPr id="6" name="תיבת טקסט 5">
            <a:extLst>
              <a:ext uri="{FF2B5EF4-FFF2-40B4-BE49-F238E27FC236}">
                <a16:creationId xmlns:a16="http://schemas.microsoft.com/office/drawing/2014/main" id="{86CD096A-86F3-4E51-A822-2D417EAE3916}"/>
              </a:ext>
            </a:extLst>
          </p:cNvPr>
          <p:cNvSpPr txBox="1"/>
          <p:nvPr/>
        </p:nvSpPr>
        <p:spPr>
          <a:xfrm>
            <a:off x="-141401" y="4084335"/>
            <a:ext cx="8314440" cy="1200329"/>
          </a:xfrm>
          <a:prstGeom prst="rect">
            <a:avLst/>
          </a:prstGeom>
          <a:noFill/>
        </p:spPr>
        <p:txBody>
          <a:bodyPr wrap="square">
            <a:spAutoFit/>
          </a:bodyPr>
          <a:lstStyle/>
          <a:p>
            <a:r>
              <a:rPr lang="he-IL" dirty="0"/>
              <a:t>אמר רבי אבא: אכן יתכן שרב סובר שמקום הוי סימן, ואכן יש כאן סימן שאפשר להחזיר על פיו.</a:t>
            </a:r>
          </a:p>
          <a:p>
            <a:r>
              <a:rPr lang="he-IL" dirty="0"/>
              <a:t> אלא הסיבה שאמר לו שיכול ליטול לעצמו, משום </a:t>
            </a:r>
            <a:r>
              <a:rPr lang="he-IL" dirty="0" err="1"/>
              <a:t>יאוש</a:t>
            </a:r>
            <a:r>
              <a:rPr lang="he-IL" dirty="0"/>
              <a:t> בעלים נגעו בה, שרב ראה שגדלו צמחים על הכלי שהייתה בו הזפת, ומוכח מזה שהייתה הזפת מונחת שם כבר ימים רבים, ובוודאי כבר נואשו ממנה בעליה. </a:t>
            </a:r>
          </a:p>
        </p:txBody>
      </p:sp>
      <p:sp>
        <p:nvSpPr>
          <p:cNvPr id="8" name="תיבת טקסט 7">
            <a:extLst>
              <a:ext uri="{FF2B5EF4-FFF2-40B4-BE49-F238E27FC236}">
                <a16:creationId xmlns:a16="http://schemas.microsoft.com/office/drawing/2014/main" id="{4E68D3F1-E3AC-4A81-AE22-D2E1D392092B}"/>
              </a:ext>
            </a:extLst>
          </p:cNvPr>
          <p:cNvSpPr txBox="1"/>
          <p:nvPr/>
        </p:nvSpPr>
        <p:spPr>
          <a:xfrm>
            <a:off x="8314440" y="479204"/>
            <a:ext cx="3603239"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הָהוּא גַּבְרָא </a:t>
            </a:r>
            <a:r>
              <a:rPr lang="he-IL" b="0" i="0" dirty="0" err="1">
                <a:solidFill>
                  <a:srgbClr val="000000"/>
                </a:solidFill>
                <a:effectLst/>
                <a:latin typeface="Arial" panose="020B0604020202020204" pitchFamily="34" charset="0"/>
              </a:rPr>
              <a:t>דְּאַשְׁכַּח</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כּוּפְרָא</a:t>
            </a:r>
            <a:r>
              <a:rPr lang="he-IL" b="0" i="0" dirty="0">
                <a:solidFill>
                  <a:srgbClr val="000000"/>
                </a:solidFill>
                <a:effectLst/>
                <a:latin typeface="Arial" panose="020B0604020202020204" pitchFamily="34" charset="0"/>
              </a:rPr>
              <a:t> בֵּי </a:t>
            </a:r>
            <a:r>
              <a:rPr lang="he-IL" b="0" i="0" dirty="0" err="1">
                <a:solidFill>
                  <a:srgbClr val="000000"/>
                </a:solidFill>
                <a:effectLst/>
                <a:latin typeface="Arial" panose="020B0604020202020204" pitchFamily="34" charset="0"/>
              </a:rPr>
              <a:t>מַעֲצַרְתָּא</a:t>
            </a:r>
            <a:r>
              <a:rPr lang="he-IL" b="0" i="0" dirty="0">
                <a:solidFill>
                  <a:srgbClr val="000000"/>
                </a:solidFill>
                <a:effectLst/>
                <a:latin typeface="Arial" panose="020B0604020202020204" pitchFamily="34" charset="0"/>
              </a:rPr>
              <a:t> </a:t>
            </a:r>
            <a:endParaRPr lang="he-IL" dirty="0"/>
          </a:p>
        </p:txBody>
      </p:sp>
      <p:sp>
        <p:nvSpPr>
          <p:cNvPr id="10" name="תיבת טקסט 9">
            <a:extLst>
              <a:ext uri="{FF2B5EF4-FFF2-40B4-BE49-F238E27FC236}">
                <a16:creationId xmlns:a16="http://schemas.microsoft.com/office/drawing/2014/main" id="{65DE970D-7E5B-445C-B6AD-2CF7E35AD787}"/>
              </a:ext>
            </a:extLst>
          </p:cNvPr>
          <p:cNvSpPr txBox="1"/>
          <p:nvPr/>
        </p:nvSpPr>
        <p:spPr>
          <a:xfrm>
            <a:off x="1930139" y="479204"/>
            <a:ext cx="6235830" cy="369332"/>
          </a:xfrm>
          <a:prstGeom prst="rect">
            <a:avLst/>
          </a:prstGeom>
          <a:noFill/>
        </p:spPr>
        <p:txBody>
          <a:bodyPr wrap="square">
            <a:spAutoFit/>
          </a:bodyPr>
          <a:lstStyle/>
          <a:p>
            <a:r>
              <a:rPr lang="he-IL" dirty="0"/>
              <a:t>אדם מצא זפת בבית הבד, והוא דבר שאין בו סימן </a:t>
            </a:r>
          </a:p>
        </p:txBody>
      </p:sp>
      <p:sp>
        <p:nvSpPr>
          <p:cNvPr id="12" name="תיבת טקסט 11">
            <a:extLst>
              <a:ext uri="{FF2B5EF4-FFF2-40B4-BE49-F238E27FC236}">
                <a16:creationId xmlns:a16="http://schemas.microsoft.com/office/drawing/2014/main" id="{53950837-C6BE-444F-8E1E-8803D2477EFF}"/>
              </a:ext>
            </a:extLst>
          </p:cNvPr>
          <p:cNvSpPr txBox="1"/>
          <p:nvPr/>
        </p:nvSpPr>
        <p:spPr>
          <a:xfrm>
            <a:off x="10180947" y="961522"/>
            <a:ext cx="1729661"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דְּרַב</a:t>
            </a:r>
            <a:r>
              <a:rPr lang="he-IL" b="0" i="0" dirty="0">
                <a:solidFill>
                  <a:srgbClr val="000000"/>
                </a:solidFill>
                <a:effectLst/>
                <a:latin typeface="Arial" panose="020B0604020202020204" pitchFamily="34" charset="0"/>
              </a:rPr>
              <a:t> </a:t>
            </a:r>
            <a:endParaRPr lang="he-IL" dirty="0"/>
          </a:p>
        </p:txBody>
      </p:sp>
      <p:sp>
        <p:nvSpPr>
          <p:cNvPr id="14" name="תיבת טקסט 13">
            <a:extLst>
              <a:ext uri="{FF2B5EF4-FFF2-40B4-BE49-F238E27FC236}">
                <a16:creationId xmlns:a16="http://schemas.microsoft.com/office/drawing/2014/main" id="{77780AE2-026E-4A21-8611-4DFDA668709F}"/>
              </a:ext>
            </a:extLst>
          </p:cNvPr>
          <p:cNvSpPr txBox="1"/>
          <p:nvPr/>
        </p:nvSpPr>
        <p:spPr>
          <a:xfrm>
            <a:off x="3664671" y="961522"/>
            <a:ext cx="6235830" cy="369332"/>
          </a:xfrm>
          <a:prstGeom prst="rect">
            <a:avLst/>
          </a:prstGeom>
          <a:noFill/>
        </p:spPr>
        <p:txBody>
          <a:bodyPr wrap="square">
            <a:spAutoFit/>
          </a:bodyPr>
          <a:lstStyle/>
          <a:p>
            <a:r>
              <a:rPr lang="he-IL" dirty="0"/>
              <a:t>הלך לבית מדרשו של רב ושאל:  כיצד ינהג בזפת.</a:t>
            </a:r>
          </a:p>
        </p:txBody>
      </p:sp>
      <p:sp>
        <p:nvSpPr>
          <p:cNvPr id="16" name="תיבת טקסט 15">
            <a:extLst>
              <a:ext uri="{FF2B5EF4-FFF2-40B4-BE49-F238E27FC236}">
                <a16:creationId xmlns:a16="http://schemas.microsoft.com/office/drawing/2014/main" id="{B877F5DC-DE24-473E-B19F-96B2D55A830A}"/>
              </a:ext>
            </a:extLst>
          </p:cNvPr>
          <p:cNvSpPr txBox="1"/>
          <p:nvPr/>
        </p:nvSpPr>
        <p:spPr>
          <a:xfrm>
            <a:off x="9407951" y="1443840"/>
            <a:ext cx="2509728"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שְׁקוֹל לְנַפְשָׁךְ </a:t>
            </a:r>
            <a:endParaRPr lang="he-IL" dirty="0"/>
          </a:p>
        </p:txBody>
      </p:sp>
      <p:sp>
        <p:nvSpPr>
          <p:cNvPr id="18" name="תיבת טקסט 17">
            <a:extLst>
              <a:ext uri="{FF2B5EF4-FFF2-40B4-BE49-F238E27FC236}">
                <a16:creationId xmlns:a16="http://schemas.microsoft.com/office/drawing/2014/main" id="{8D6691BD-7756-4B4C-B617-ECF4C134740A}"/>
              </a:ext>
            </a:extLst>
          </p:cNvPr>
          <p:cNvSpPr txBox="1"/>
          <p:nvPr/>
        </p:nvSpPr>
        <p:spPr>
          <a:xfrm>
            <a:off x="5813981" y="1439969"/>
            <a:ext cx="3593970" cy="369332"/>
          </a:xfrm>
          <a:prstGeom prst="rect">
            <a:avLst/>
          </a:prstGeom>
          <a:noFill/>
        </p:spPr>
        <p:txBody>
          <a:bodyPr wrap="square">
            <a:spAutoFit/>
          </a:bodyPr>
          <a:lstStyle/>
          <a:p>
            <a:r>
              <a:rPr lang="he-IL" dirty="0"/>
              <a:t>אמר לו רב: לך טול את הזפת לעצמך</a:t>
            </a:r>
          </a:p>
        </p:txBody>
      </p:sp>
      <p:sp>
        <p:nvSpPr>
          <p:cNvPr id="19" name="בועת דיבור: מלבן עם פינות מעוגלות 18">
            <a:extLst>
              <a:ext uri="{FF2B5EF4-FFF2-40B4-BE49-F238E27FC236}">
                <a16:creationId xmlns:a16="http://schemas.microsoft.com/office/drawing/2014/main" id="{C39CF5E9-AB37-43AE-A4D9-648681405BDE}"/>
              </a:ext>
            </a:extLst>
          </p:cNvPr>
          <p:cNvSpPr/>
          <p:nvPr/>
        </p:nvSpPr>
        <p:spPr>
          <a:xfrm>
            <a:off x="175183" y="90693"/>
            <a:ext cx="3341018" cy="1804095"/>
          </a:xfrm>
          <a:prstGeom prst="wedgeRoundRectCallout">
            <a:avLst>
              <a:gd name="adj1" fmla="val 123781"/>
              <a:gd name="adj2" fmla="val 34504"/>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600" dirty="0">
                <a:solidFill>
                  <a:schemeClr val="tx1"/>
                </a:solidFill>
              </a:rPr>
              <a:t>הקשו הראשונים, למה לא יזכה בעל </a:t>
            </a:r>
            <a:r>
              <a:rPr lang="he-IL" sz="1600" dirty="0" err="1">
                <a:solidFill>
                  <a:schemeClr val="tx1"/>
                </a:solidFill>
              </a:rPr>
              <a:t>המעצרתא</a:t>
            </a:r>
            <a:r>
              <a:rPr lang="he-IL" sz="1600" dirty="0">
                <a:solidFill>
                  <a:schemeClr val="tx1"/>
                </a:solidFill>
              </a:rPr>
              <a:t> בזפת מדין חצר?</a:t>
            </a:r>
          </a:p>
          <a:p>
            <a:r>
              <a:rPr lang="he-IL" sz="1600" dirty="0">
                <a:solidFill>
                  <a:schemeClr val="tx1"/>
                </a:solidFill>
              </a:rPr>
              <a:t>ותירץ </a:t>
            </a:r>
            <a:r>
              <a:rPr lang="he-IL" sz="1600" dirty="0" err="1">
                <a:solidFill>
                  <a:schemeClr val="tx1"/>
                </a:solidFill>
              </a:rPr>
              <a:t>הריטב"א</a:t>
            </a:r>
            <a:r>
              <a:rPr lang="he-IL" sz="1600" dirty="0">
                <a:solidFill>
                  <a:schemeClr val="tx1"/>
                </a:solidFill>
              </a:rPr>
              <a:t>, </a:t>
            </a:r>
            <a:r>
              <a:rPr lang="he-IL" sz="1600" dirty="0" err="1">
                <a:solidFill>
                  <a:schemeClr val="tx1"/>
                </a:solidFill>
              </a:rPr>
              <a:t>שהמעצרתא</a:t>
            </a:r>
            <a:r>
              <a:rPr lang="he-IL" sz="1600" dirty="0">
                <a:solidFill>
                  <a:schemeClr val="tx1"/>
                </a:solidFill>
              </a:rPr>
              <a:t> הייתה במקום שאינו משתמר לדעת הבעלים, ולכן אינה קונה לו. </a:t>
            </a:r>
          </a:p>
          <a:p>
            <a:r>
              <a:rPr lang="he-IL" sz="1600" dirty="0">
                <a:solidFill>
                  <a:schemeClr val="tx1"/>
                </a:solidFill>
              </a:rPr>
              <a:t> </a:t>
            </a:r>
            <a:r>
              <a:rPr lang="he-IL" sz="1600" dirty="0" err="1">
                <a:solidFill>
                  <a:schemeClr val="tx1"/>
                </a:solidFill>
              </a:rPr>
              <a:t>ריטב"א</a:t>
            </a:r>
            <a:r>
              <a:rPr lang="he-IL" sz="1600" dirty="0">
                <a:solidFill>
                  <a:schemeClr val="tx1"/>
                </a:solidFill>
              </a:rPr>
              <a:t> תירץ  שבעל </a:t>
            </a:r>
            <a:r>
              <a:rPr lang="he-IL" sz="1600" dirty="0" err="1">
                <a:solidFill>
                  <a:schemeClr val="tx1"/>
                </a:solidFill>
              </a:rPr>
              <a:t>המעצרתא</a:t>
            </a:r>
            <a:r>
              <a:rPr lang="he-IL" sz="1600" dirty="0">
                <a:solidFill>
                  <a:schemeClr val="tx1"/>
                </a:solidFill>
              </a:rPr>
              <a:t> עצמו מצא את </a:t>
            </a:r>
            <a:r>
              <a:rPr lang="he-IL" sz="1600" dirty="0" err="1">
                <a:solidFill>
                  <a:schemeClr val="tx1"/>
                </a:solidFill>
              </a:rPr>
              <a:t>הכופרא</a:t>
            </a:r>
            <a:endParaRPr lang="he-IL" sz="1600" dirty="0">
              <a:solidFill>
                <a:schemeClr val="tx1"/>
              </a:solidFill>
            </a:endParaRPr>
          </a:p>
        </p:txBody>
      </p:sp>
      <p:sp>
        <p:nvSpPr>
          <p:cNvPr id="21" name="תיבת טקסט 20">
            <a:extLst>
              <a:ext uri="{FF2B5EF4-FFF2-40B4-BE49-F238E27FC236}">
                <a16:creationId xmlns:a16="http://schemas.microsoft.com/office/drawing/2014/main" id="{58B4485E-CC54-4A4C-BB03-D87F65490E2C}"/>
              </a:ext>
            </a:extLst>
          </p:cNvPr>
          <p:cNvSpPr txBox="1"/>
          <p:nvPr/>
        </p:nvSpPr>
        <p:spPr>
          <a:xfrm>
            <a:off x="9719035" y="1968333"/>
            <a:ext cx="2198644"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חַזְיֵיהּ דַּהֲוָה </a:t>
            </a:r>
            <a:r>
              <a:rPr lang="he-IL" b="0" i="0" dirty="0" err="1">
                <a:solidFill>
                  <a:srgbClr val="000000"/>
                </a:solidFill>
                <a:effectLst/>
                <a:latin typeface="Arial" panose="020B0604020202020204" pitchFamily="34" charset="0"/>
              </a:rPr>
              <a:t>קָא</a:t>
            </a:r>
            <a:r>
              <a:rPr lang="he-IL" b="0" i="0" dirty="0">
                <a:solidFill>
                  <a:srgbClr val="000000"/>
                </a:solidFill>
                <a:effectLst/>
                <a:latin typeface="Arial" panose="020B0604020202020204" pitchFamily="34" charset="0"/>
              </a:rPr>
              <a:t> מְחַסֵּם </a:t>
            </a:r>
            <a:endParaRPr lang="he-IL" dirty="0"/>
          </a:p>
        </p:txBody>
      </p:sp>
      <p:sp>
        <p:nvSpPr>
          <p:cNvPr id="23" name="תיבת טקסט 22">
            <a:extLst>
              <a:ext uri="{FF2B5EF4-FFF2-40B4-BE49-F238E27FC236}">
                <a16:creationId xmlns:a16="http://schemas.microsoft.com/office/drawing/2014/main" id="{5BAB5B33-41F1-47DE-876B-E19CEEB5D66B}"/>
              </a:ext>
            </a:extLst>
          </p:cNvPr>
          <p:cNvSpPr txBox="1"/>
          <p:nvPr/>
        </p:nvSpPr>
        <p:spPr>
          <a:xfrm>
            <a:off x="4015819" y="1968333"/>
            <a:ext cx="5594810" cy="369332"/>
          </a:xfrm>
          <a:prstGeom prst="rect">
            <a:avLst/>
          </a:prstGeom>
          <a:noFill/>
        </p:spPr>
        <p:txBody>
          <a:bodyPr wrap="square">
            <a:spAutoFit/>
          </a:bodyPr>
          <a:lstStyle/>
          <a:p>
            <a:r>
              <a:rPr lang="he-IL" dirty="0"/>
              <a:t>ראה רב שהיה אותו אדם מהסס, כרוצה להרחיק הספק מליבו.</a:t>
            </a:r>
          </a:p>
        </p:txBody>
      </p:sp>
      <p:sp>
        <p:nvSpPr>
          <p:cNvPr id="25" name="תיבת טקסט 24">
            <a:extLst>
              <a:ext uri="{FF2B5EF4-FFF2-40B4-BE49-F238E27FC236}">
                <a16:creationId xmlns:a16="http://schemas.microsoft.com/office/drawing/2014/main" id="{348A158B-EF51-45C1-A751-D838154A5C72}"/>
              </a:ext>
            </a:extLst>
          </p:cNvPr>
          <p:cNvSpPr txBox="1"/>
          <p:nvPr/>
        </p:nvSpPr>
        <p:spPr>
          <a:xfrm>
            <a:off x="6006054" y="2446780"/>
            <a:ext cx="2641861" cy="369332"/>
          </a:xfrm>
          <a:prstGeom prst="rect">
            <a:avLst/>
          </a:prstGeom>
          <a:noFill/>
        </p:spPr>
        <p:txBody>
          <a:bodyPr wrap="square">
            <a:spAutoFit/>
          </a:bodyPr>
          <a:lstStyle/>
          <a:p>
            <a:r>
              <a:rPr lang="he-IL" dirty="0"/>
              <a:t>לך חלוק מהזפת </a:t>
            </a:r>
            <a:r>
              <a:rPr lang="he-IL" dirty="0" err="1"/>
              <a:t>לחייא</a:t>
            </a:r>
            <a:r>
              <a:rPr lang="he-IL" dirty="0"/>
              <a:t> בני</a:t>
            </a:r>
          </a:p>
        </p:txBody>
      </p:sp>
      <p:sp>
        <p:nvSpPr>
          <p:cNvPr id="27" name="תיבת טקסט 26">
            <a:extLst>
              <a:ext uri="{FF2B5EF4-FFF2-40B4-BE49-F238E27FC236}">
                <a16:creationId xmlns:a16="http://schemas.microsoft.com/office/drawing/2014/main" id="{11384DCA-D90C-4587-8A82-BA3B960130D9}"/>
              </a:ext>
            </a:extLst>
          </p:cNvPr>
          <p:cNvSpPr txBox="1"/>
          <p:nvPr/>
        </p:nvSpPr>
        <p:spPr>
          <a:xfrm>
            <a:off x="8822545" y="2421146"/>
            <a:ext cx="3088063"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פְּלוֹג</a:t>
            </a:r>
            <a:r>
              <a:rPr lang="he-IL" b="0" i="0" dirty="0">
                <a:solidFill>
                  <a:srgbClr val="000000"/>
                </a:solidFill>
                <a:effectLst/>
                <a:latin typeface="Arial" panose="020B0604020202020204" pitchFamily="34" charset="0"/>
              </a:rPr>
              <a:t> לֵיהּ </a:t>
            </a:r>
            <a:r>
              <a:rPr lang="he-IL" b="0" i="0" dirty="0" err="1">
                <a:solidFill>
                  <a:srgbClr val="000000"/>
                </a:solidFill>
                <a:effectLst/>
                <a:latin typeface="Arial" panose="020B0604020202020204" pitchFamily="34" charset="0"/>
              </a:rPr>
              <a:t>לְחִיָּיא</a:t>
            </a:r>
            <a:r>
              <a:rPr lang="he-IL" b="0" i="0" dirty="0">
                <a:solidFill>
                  <a:srgbClr val="000000"/>
                </a:solidFill>
                <a:effectLst/>
                <a:latin typeface="Arial" panose="020B0604020202020204" pitchFamily="34" charset="0"/>
              </a:rPr>
              <a:t> בְּרִי </a:t>
            </a:r>
            <a:endParaRPr lang="he-IL" dirty="0"/>
          </a:p>
        </p:txBody>
      </p:sp>
      <p:sp>
        <p:nvSpPr>
          <p:cNvPr id="29" name="תיבת טקסט 28">
            <a:extLst>
              <a:ext uri="{FF2B5EF4-FFF2-40B4-BE49-F238E27FC236}">
                <a16:creationId xmlns:a16="http://schemas.microsoft.com/office/drawing/2014/main" id="{6D264F17-CFB3-4C77-B027-ECA5E8B9F644}"/>
              </a:ext>
            </a:extLst>
          </p:cNvPr>
          <p:cNvSpPr txBox="1"/>
          <p:nvPr/>
        </p:nvSpPr>
        <p:spPr>
          <a:xfrm>
            <a:off x="8064551" y="3328694"/>
            <a:ext cx="3819348"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מִינֵּיהּ </a:t>
            </a:r>
            <a:r>
              <a:rPr lang="he-IL" b="0" i="0" dirty="0" err="1">
                <a:solidFill>
                  <a:srgbClr val="000000"/>
                </a:solidFill>
                <a:effectLst/>
                <a:latin typeface="Arial" panose="020B0604020202020204" pitchFamily="34" charset="0"/>
              </a:rPr>
              <a:t>לֵימָא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קָא</a:t>
            </a:r>
            <a:r>
              <a:rPr lang="he-IL" b="0" i="0" dirty="0">
                <a:solidFill>
                  <a:srgbClr val="000000"/>
                </a:solidFill>
                <a:effectLst/>
                <a:latin typeface="Arial" panose="020B0604020202020204" pitchFamily="34" charset="0"/>
              </a:rPr>
              <a:t> סָבַר רַב מָקוֹם לָא הָוֵי סִימָן </a:t>
            </a:r>
            <a:endParaRPr lang="he-IL" dirty="0"/>
          </a:p>
        </p:txBody>
      </p:sp>
      <p:sp>
        <p:nvSpPr>
          <p:cNvPr id="31" name="תיבת טקסט 30">
            <a:extLst>
              <a:ext uri="{FF2B5EF4-FFF2-40B4-BE49-F238E27FC236}">
                <a16:creationId xmlns:a16="http://schemas.microsoft.com/office/drawing/2014/main" id="{ECD81780-8236-484F-8DA9-F2A87985039F}"/>
              </a:ext>
            </a:extLst>
          </p:cNvPr>
          <p:cNvSpPr txBox="1"/>
          <p:nvPr/>
        </p:nvSpPr>
        <p:spPr>
          <a:xfrm>
            <a:off x="603315" y="3268087"/>
            <a:ext cx="7278907" cy="646331"/>
          </a:xfrm>
          <a:prstGeom prst="rect">
            <a:avLst/>
          </a:prstGeom>
          <a:noFill/>
        </p:spPr>
        <p:txBody>
          <a:bodyPr wrap="square">
            <a:spAutoFit/>
          </a:bodyPr>
          <a:lstStyle/>
          <a:p>
            <a:r>
              <a:rPr lang="he-IL" dirty="0"/>
              <a:t>האם אפשר להוכיח ממעשה זה, שרב סבר שמקום לא הוי סימן? שאם לא כן, היה צריך המוצא להכריז, כדי שיוכל המאבד </a:t>
            </a:r>
            <a:r>
              <a:rPr lang="he-IL" dirty="0" err="1"/>
              <a:t>ליטלו</a:t>
            </a:r>
            <a:r>
              <a:rPr lang="he-IL" dirty="0"/>
              <a:t> על ידי </a:t>
            </a:r>
            <a:r>
              <a:rPr lang="he-IL" dirty="0" err="1"/>
              <a:t>שיתן</a:t>
            </a:r>
            <a:r>
              <a:rPr lang="he-IL" dirty="0"/>
              <a:t> את סימן המקום!</a:t>
            </a:r>
          </a:p>
        </p:txBody>
      </p:sp>
      <p:sp>
        <p:nvSpPr>
          <p:cNvPr id="33" name="תיבת טקסט 32">
            <a:extLst>
              <a:ext uri="{FF2B5EF4-FFF2-40B4-BE49-F238E27FC236}">
                <a16:creationId xmlns:a16="http://schemas.microsoft.com/office/drawing/2014/main" id="{1AAC2179-288F-4161-BDDE-B3EEB2AD5A13}"/>
              </a:ext>
            </a:extLst>
          </p:cNvPr>
          <p:cNvSpPr txBox="1"/>
          <p:nvPr/>
        </p:nvSpPr>
        <p:spPr>
          <a:xfrm>
            <a:off x="5586561" y="2898755"/>
            <a:ext cx="6122708" cy="369332"/>
          </a:xfrm>
          <a:prstGeom prst="rect">
            <a:avLst/>
          </a:prstGeom>
          <a:noFill/>
        </p:spPr>
        <p:txBody>
          <a:bodyPr wrap="square">
            <a:spAutoFit/>
          </a:bodyPr>
          <a:lstStyle/>
          <a:p>
            <a:r>
              <a:rPr lang="he-IL" dirty="0"/>
              <a:t>מדייקת הגמרא, </a:t>
            </a:r>
          </a:p>
        </p:txBody>
      </p:sp>
      <p:sp>
        <p:nvSpPr>
          <p:cNvPr id="34" name="בועת דיבור: מלבן עם פינות מעוגלות 33">
            <a:extLst>
              <a:ext uri="{FF2B5EF4-FFF2-40B4-BE49-F238E27FC236}">
                <a16:creationId xmlns:a16="http://schemas.microsoft.com/office/drawing/2014/main" id="{17537C77-AC14-4677-AE31-EF8D5851EAEA}"/>
              </a:ext>
            </a:extLst>
          </p:cNvPr>
          <p:cNvSpPr/>
          <p:nvPr/>
        </p:nvSpPr>
        <p:spPr>
          <a:xfrm>
            <a:off x="0" y="5426320"/>
            <a:ext cx="7905591" cy="1435206"/>
          </a:xfrm>
          <a:prstGeom prst="wedgeRoundRectCallout">
            <a:avLst>
              <a:gd name="adj1" fmla="val 21532"/>
              <a:gd name="adj2" fmla="val -63610"/>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600" dirty="0">
                <a:solidFill>
                  <a:schemeClr val="tx1"/>
                </a:solidFill>
              </a:rPr>
              <a:t>מכאן למדו הפוסקים [טור </a:t>
            </a:r>
            <a:r>
              <a:rPr lang="he-IL" sz="1600" dirty="0" err="1">
                <a:solidFill>
                  <a:schemeClr val="tx1"/>
                </a:solidFill>
              </a:rPr>
              <a:t>ושו"ע</a:t>
            </a:r>
            <a:r>
              <a:rPr lang="he-IL" sz="1600" dirty="0">
                <a:solidFill>
                  <a:schemeClr val="tx1"/>
                </a:solidFill>
              </a:rPr>
              <a:t> סימן רס"ב סעיף ה'], שהמוצא דבר שמוכח שעבר זמן רב מאז שאבד מבעליו, </a:t>
            </a:r>
            <a:r>
              <a:rPr lang="he-IL" sz="1600" dirty="0" err="1">
                <a:solidFill>
                  <a:schemeClr val="tx1"/>
                </a:solidFill>
              </a:rPr>
              <a:t>ובודאי</a:t>
            </a:r>
            <a:r>
              <a:rPr lang="he-IL" sz="1600" dirty="0">
                <a:solidFill>
                  <a:schemeClr val="tx1"/>
                </a:solidFill>
              </a:rPr>
              <a:t> </a:t>
            </a:r>
            <a:r>
              <a:rPr lang="he-IL" sz="1600" dirty="0" err="1">
                <a:solidFill>
                  <a:schemeClr val="tx1"/>
                </a:solidFill>
              </a:rPr>
              <a:t>נתייאשו</a:t>
            </a:r>
            <a:r>
              <a:rPr lang="he-IL" sz="1600" dirty="0">
                <a:solidFill>
                  <a:schemeClr val="tx1"/>
                </a:solidFill>
              </a:rPr>
              <a:t> הבעלים, הרי הוא של המוצא, אף אם יש סימן בגופו או במקומו.</a:t>
            </a:r>
          </a:p>
          <a:p>
            <a:r>
              <a:rPr lang="he-IL" sz="1600" dirty="0">
                <a:solidFill>
                  <a:schemeClr val="tx1"/>
                </a:solidFill>
              </a:rPr>
              <a:t>חכמת שלמה הקשה, מה ראיה היא זו, הרי כאן מדובר </a:t>
            </a:r>
            <a:r>
              <a:rPr lang="he-IL" sz="1600" dirty="0" err="1">
                <a:solidFill>
                  <a:schemeClr val="tx1"/>
                </a:solidFill>
              </a:rPr>
              <a:t>לענין</a:t>
            </a:r>
            <a:r>
              <a:rPr lang="he-IL" sz="1600" dirty="0">
                <a:solidFill>
                  <a:schemeClr val="tx1"/>
                </a:solidFill>
              </a:rPr>
              <a:t> סימן מקום, ובהא </a:t>
            </a:r>
            <a:r>
              <a:rPr lang="he-IL" sz="1600" dirty="0" err="1">
                <a:solidFill>
                  <a:schemeClr val="tx1"/>
                </a:solidFill>
              </a:rPr>
              <a:t>אמרינן</a:t>
            </a:r>
            <a:r>
              <a:rPr lang="he-IL" sz="1600" dirty="0">
                <a:solidFill>
                  <a:schemeClr val="tx1"/>
                </a:solidFill>
              </a:rPr>
              <a:t> שמזה שהניחו שם זמן כה רב, מוכח שאבד דרך נפילה, </a:t>
            </a:r>
            <a:r>
              <a:rPr lang="he-IL" sz="1600" dirty="0" err="1">
                <a:solidFill>
                  <a:schemeClr val="tx1"/>
                </a:solidFill>
              </a:rPr>
              <a:t>וליכא</a:t>
            </a:r>
            <a:r>
              <a:rPr lang="he-IL" sz="1600" dirty="0">
                <a:solidFill>
                  <a:schemeClr val="tx1"/>
                </a:solidFill>
              </a:rPr>
              <a:t> סימן מקום. או </a:t>
            </a:r>
            <a:r>
              <a:rPr lang="he-IL" sz="1600" dirty="0" err="1">
                <a:solidFill>
                  <a:schemeClr val="tx1"/>
                </a:solidFill>
              </a:rPr>
              <a:t>שאבידה</a:t>
            </a:r>
            <a:r>
              <a:rPr lang="he-IL" sz="1600" dirty="0">
                <a:solidFill>
                  <a:schemeClr val="tx1"/>
                </a:solidFill>
              </a:rPr>
              <a:t> מדעת היא. אבל </a:t>
            </a:r>
            <a:r>
              <a:rPr lang="he-IL" sz="1600" dirty="0" err="1">
                <a:solidFill>
                  <a:schemeClr val="tx1"/>
                </a:solidFill>
              </a:rPr>
              <a:t>לענין</a:t>
            </a:r>
            <a:r>
              <a:rPr lang="he-IL" sz="1600" dirty="0">
                <a:solidFill>
                  <a:schemeClr val="tx1"/>
                </a:solidFill>
              </a:rPr>
              <a:t> שאר </a:t>
            </a:r>
            <a:r>
              <a:rPr lang="he-IL" sz="1600" dirty="0" err="1">
                <a:solidFill>
                  <a:schemeClr val="tx1"/>
                </a:solidFill>
              </a:rPr>
              <a:t>אבידה</a:t>
            </a:r>
            <a:r>
              <a:rPr lang="he-IL" sz="1600" dirty="0">
                <a:solidFill>
                  <a:schemeClr val="tx1"/>
                </a:solidFill>
              </a:rPr>
              <a:t>, שיש סימן בגופה, אין ראיה כלל.</a:t>
            </a:r>
          </a:p>
        </p:txBody>
      </p:sp>
      <p:sp>
        <p:nvSpPr>
          <p:cNvPr id="35" name="תיבת טקסט 34">
            <a:extLst>
              <a:ext uri="{FF2B5EF4-FFF2-40B4-BE49-F238E27FC236}">
                <a16:creationId xmlns:a16="http://schemas.microsoft.com/office/drawing/2014/main" id="{E6068DFB-2529-4868-82DB-0784E2D63ED5}"/>
              </a:ext>
            </a:extLst>
          </p:cNvPr>
          <p:cNvSpPr txBox="1"/>
          <p:nvPr/>
        </p:nvSpPr>
        <p:spPr>
          <a:xfrm>
            <a:off x="5775134" y="-15567"/>
            <a:ext cx="2130457" cy="369332"/>
          </a:xfrm>
          <a:prstGeom prst="rect">
            <a:avLst/>
          </a:prstGeom>
          <a:noFill/>
        </p:spPr>
        <p:txBody>
          <a:bodyPr wrap="square" rtlCol="1">
            <a:spAutoFit/>
          </a:bodyPr>
          <a:lstStyle/>
          <a:p>
            <a:r>
              <a:rPr lang="he-IL" dirty="0"/>
              <a:t>מספרת הגמרא</a:t>
            </a:r>
          </a:p>
        </p:txBody>
      </p:sp>
    </p:spTree>
    <p:extLst>
      <p:ext uri="{BB962C8B-B14F-4D97-AF65-F5344CB8AC3E}">
        <p14:creationId xmlns:p14="http://schemas.microsoft.com/office/powerpoint/2010/main" val="194564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35"/>
                                        </p:tgtEl>
                                        <p:attrNameLst>
                                          <p:attrName>style.visibility</p:attrName>
                                        </p:attrNameLst>
                                      </p:cBhvr>
                                      <p:to>
                                        <p:strVal val="visible"/>
                                      </p:to>
                                    </p:set>
                                    <p:animEffect transition="in" filter="wipe(right)">
                                      <p:cBhvr>
                                        <p:cTn id="7" dur="500"/>
                                        <p:tgtEl>
                                          <p:spTgt spid="35"/>
                                        </p:tgtEl>
                                      </p:cBhvr>
                                    </p:animEffect>
                                  </p:childTnLst>
                                </p:cTn>
                              </p:par>
                            </p:childTnLst>
                          </p:cTn>
                        </p:par>
                        <p:par>
                          <p:cTn id="8" fill="hold">
                            <p:stCondLst>
                              <p:cond delay="750"/>
                            </p:stCondLst>
                            <p:childTnLst>
                              <p:par>
                                <p:cTn id="9" presetID="53" presetClass="entr" presetSubtype="16" fill="hold" grpId="0" nodeType="afterEffect">
                                  <p:stCondLst>
                                    <p:cond delay="5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animEffect transition="in" filter="fade">
                                      <p:cBhvr>
                                        <p:cTn id="13" dur="500"/>
                                        <p:tgtEl>
                                          <p:spTgt spid="8"/>
                                        </p:tgtEl>
                                      </p:cBhvr>
                                    </p:animEffect>
                                  </p:childTnLst>
                                </p:cTn>
                              </p:par>
                            </p:childTnLst>
                          </p:cTn>
                        </p:par>
                        <p:par>
                          <p:cTn id="14" fill="hold">
                            <p:stCondLst>
                              <p:cond delay="1750"/>
                            </p:stCondLst>
                            <p:childTnLst>
                              <p:par>
                                <p:cTn id="15" presetID="22" presetClass="entr" presetSubtype="2" fill="hold" grpId="0" nodeType="afterEffect">
                                  <p:stCondLst>
                                    <p:cond delay="1250"/>
                                  </p:stCondLst>
                                  <p:childTnLst>
                                    <p:set>
                                      <p:cBhvr>
                                        <p:cTn id="16" dur="1" fill="hold">
                                          <p:stCondLst>
                                            <p:cond delay="0"/>
                                          </p:stCondLst>
                                        </p:cTn>
                                        <p:tgtEl>
                                          <p:spTgt spid="10"/>
                                        </p:tgtEl>
                                        <p:attrNameLst>
                                          <p:attrName>style.visibility</p:attrName>
                                        </p:attrNameLst>
                                      </p:cBhvr>
                                      <p:to>
                                        <p:strVal val="visible"/>
                                      </p:to>
                                    </p:set>
                                    <p:animEffect transition="in" filter="wipe(right)">
                                      <p:cBhvr>
                                        <p:cTn id="17" dur="500"/>
                                        <p:tgtEl>
                                          <p:spTgt spid="10"/>
                                        </p:tgtEl>
                                      </p:cBhvr>
                                    </p:animEffect>
                                  </p:childTnLst>
                                </p:cTn>
                              </p:par>
                            </p:childTnLst>
                          </p:cTn>
                        </p:par>
                        <p:par>
                          <p:cTn id="18" fill="hold">
                            <p:stCondLst>
                              <p:cond delay="3500"/>
                            </p:stCondLst>
                            <p:childTnLst>
                              <p:par>
                                <p:cTn id="19" presetID="53" presetClass="entr" presetSubtype="16" fill="hold" grpId="0" nodeType="afterEffect">
                                  <p:stCondLst>
                                    <p:cond delay="150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par>
                          <p:cTn id="24" fill="hold">
                            <p:stCondLst>
                              <p:cond delay="5500"/>
                            </p:stCondLst>
                            <p:childTnLst>
                              <p:par>
                                <p:cTn id="25" presetID="22" presetClass="entr" presetSubtype="2" fill="hold" grpId="0" nodeType="afterEffect">
                                  <p:stCondLst>
                                    <p:cond delay="1250"/>
                                  </p:stCondLst>
                                  <p:childTnLst>
                                    <p:set>
                                      <p:cBhvr>
                                        <p:cTn id="26" dur="1" fill="hold">
                                          <p:stCondLst>
                                            <p:cond delay="0"/>
                                          </p:stCondLst>
                                        </p:cTn>
                                        <p:tgtEl>
                                          <p:spTgt spid="14"/>
                                        </p:tgtEl>
                                        <p:attrNameLst>
                                          <p:attrName>style.visibility</p:attrName>
                                        </p:attrNameLst>
                                      </p:cBhvr>
                                      <p:to>
                                        <p:strVal val="visible"/>
                                      </p:to>
                                    </p:set>
                                    <p:animEffect transition="in" filter="wipe(right)">
                                      <p:cBhvr>
                                        <p:cTn id="27" dur="500"/>
                                        <p:tgtEl>
                                          <p:spTgt spid="14"/>
                                        </p:tgtEl>
                                      </p:cBhvr>
                                    </p:animEffect>
                                  </p:childTnLst>
                                </p:cTn>
                              </p:par>
                            </p:childTnLst>
                          </p:cTn>
                        </p:par>
                        <p:par>
                          <p:cTn id="28" fill="hold">
                            <p:stCondLst>
                              <p:cond delay="7250"/>
                            </p:stCondLst>
                            <p:childTnLst>
                              <p:par>
                                <p:cTn id="29" presetID="53" presetClass="entr" presetSubtype="16" fill="hold" grpId="0" nodeType="afterEffect">
                                  <p:stCondLst>
                                    <p:cond delay="125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par>
                          <p:cTn id="34" fill="hold">
                            <p:stCondLst>
                              <p:cond delay="9000"/>
                            </p:stCondLst>
                            <p:childTnLst>
                              <p:par>
                                <p:cTn id="35" presetID="22" presetClass="entr" presetSubtype="2" fill="hold" grpId="0" nodeType="afterEffect">
                                  <p:stCondLst>
                                    <p:cond delay="1250"/>
                                  </p:stCondLst>
                                  <p:childTnLst>
                                    <p:set>
                                      <p:cBhvr>
                                        <p:cTn id="36" dur="1" fill="hold">
                                          <p:stCondLst>
                                            <p:cond delay="0"/>
                                          </p:stCondLst>
                                        </p:cTn>
                                        <p:tgtEl>
                                          <p:spTgt spid="18"/>
                                        </p:tgtEl>
                                        <p:attrNameLst>
                                          <p:attrName>style.visibility</p:attrName>
                                        </p:attrNameLst>
                                      </p:cBhvr>
                                      <p:to>
                                        <p:strVal val="visible"/>
                                      </p:to>
                                    </p:set>
                                    <p:animEffect transition="in" filter="wipe(right)">
                                      <p:cBhvr>
                                        <p:cTn id="37" dur="500"/>
                                        <p:tgtEl>
                                          <p:spTgt spid="18"/>
                                        </p:tgtEl>
                                      </p:cBhvr>
                                    </p:animEffect>
                                  </p:childTnLst>
                                </p:cTn>
                              </p:par>
                            </p:childTnLst>
                          </p:cTn>
                        </p:par>
                        <p:par>
                          <p:cTn id="38" fill="hold">
                            <p:stCondLst>
                              <p:cond delay="10750"/>
                            </p:stCondLst>
                            <p:childTnLst>
                              <p:par>
                                <p:cTn id="39" presetID="22" presetClass="entr" presetSubtype="8" fill="hold" grpId="0" nodeType="afterEffect">
                                  <p:stCondLst>
                                    <p:cond delay="1500"/>
                                  </p:stCondLst>
                                  <p:childTnLst>
                                    <p:set>
                                      <p:cBhvr>
                                        <p:cTn id="40" dur="1" fill="hold">
                                          <p:stCondLst>
                                            <p:cond delay="0"/>
                                          </p:stCondLst>
                                        </p:cTn>
                                        <p:tgtEl>
                                          <p:spTgt spid="19"/>
                                        </p:tgtEl>
                                        <p:attrNameLst>
                                          <p:attrName>style.visibility</p:attrName>
                                        </p:attrNameLst>
                                      </p:cBhvr>
                                      <p:to>
                                        <p:strVal val="visible"/>
                                      </p:to>
                                    </p:set>
                                    <p:animEffect transition="in" filter="wipe(left)">
                                      <p:cBhvr>
                                        <p:cTn id="41" dur="2000"/>
                                        <p:tgtEl>
                                          <p:spTgt spid="19"/>
                                        </p:tgtEl>
                                      </p:cBhvr>
                                    </p:animEffect>
                                  </p:childTnLst>
                                </p:cTn>
                              </p:par>
                            </p:childTnLst>
                          </p:cTn>
                        </p:par>
                        <p:par>
                          <p:cTn id="42" fill="hold">
                            <p:stCondLst>
                              <p:cond delay="14250"/>
                            </p:stCondLst>
                            <p:childTnLst>
                              <p:par>
                                <p:cTn id="43" presetID="53" presetClass="entr" presetSubtype="16" fill="hold" grpId="0" nodeType="afterEffect">
                                  <p:stCondLst>
                                    <p:cond delay="1500"/>
                                  </p:stCondLst>
                                  <p:childTnLst>
                                    <p:set>
                                      <p:cBhvr>
                                        <p:cTn id="44" dur="1" fill="hold">
                                          <p:stCondLst>
                                            <p:cond delay="0"/>
                                          </p:stCondLst>
                                        </p:cTn>
                                        <p:tgtEl>
                                          <p:spTgt spid="21"/>
                                        </p:tgtEl>
                                        <p:attrNameLst>
                                          <p:attrName>style.visibility</p:attrName>
                                        </p:attrNameLst>
                                      </p:cBhvr>
                                      <p:to>
                                        <p:strVal val="visible"/>
                                      </p:to>
                                    </p:set>
                                    <p:anim calcmode="lin" valueType="num">
                                      <p:cBhvr>
                                        <p:cTn id="45" dur="500" fill="hold"/>
                                        <p:tgtEl>
                                          <p:spTgt spid="21"/>
                                        </p:tgtEl>
                                        <p:attrNameLst>
                                          <p:attrName>ppt_w</p:attrName>
                                        </p:attrNameLst>
                                      </p:cBhvr>
                                      <p:tavLst>
                                        <p:tav tm="0">
                                          <p:val>
                                            <p:fltVal val="0"/>
                                          </p:val>
                                        </p:tav>
                                        <p:tav tm="100000">
                                          <p:val>
                                            <p:strVal val="#ppt_w"/>
                                          </p:val>
                                        </p:tav>
                                      </p:tavLst>
                                    </p:anim>
                                    <p:anim calcmode="lin" valueType="num">
                                      <p:cBhvr>
                                        <p:cTn id="46" dur="500" fill="hold"/>
                                        <p:tgtEl>
                                          <p:spTgt spid="21"/>
                                        </p:tgtEl>
                                        <p:attrNameLst>
                                          <p:attrName>ppt_h</p:attrName>
                                        </p:attrNameLst>
                                      </p:cBhvr>
                                      <p:tavLst>
                                        <p:tav tm="0">
                                          <p:val>
                                            <p:fltVal val="0"/>
                                          </p:val>
                                        </p:tav>
                                        <p:tav tm="100000">
                                          <p:val>
                                            <p:strVal val="#ppt_h"/>
                                          </p:val>
                                        </p:tav>
                                      </p:tavLst>
                                    </p:anim>
                                    <p:animEffect transition="in" filter="fade">
                                      <p:cBhvr>
                                        <p:cTn id="47" dur="500"/>
                                        <p:tgtEl>
                                          <p:spTgt spid="21"/>
                                        </p:tgtEl>
                                      </p:cBhvr>
                                    </p:animEffect>
                                  </p:childTnLst>
                                </p:cTn>
                              </p:par>
                            </p:childTnLst>
                          </p:cTn>
                        </p:par>
                        <p:par>
                          <p:cTn id="48" fill="hold">
                            <p:stCondLst>
                              <p:cond delay="16250"/>
                            </p:stCondLst>
                            <p:childTnLst>
                              <p:par>
                                <p:cTn id="49" presetID="22" presetClass="entr" presetSubtype="2" fill="hold" grpId="0" nodeType="afterEffect">
                                  <p:stCondLst>
                                    <p:cond delay="1250"/>
                                  </p:stCondLst>
                                  <p:childTnLst>
                                    <p:set>
                                      <p:cBhvr>
                                        <p:cTn id="50" dur="1" fill="hold">
                                          <p:stCondLst>
                                            <p:cond delay="0"/>
                                          </p:stCondLst>
                                        </p:cTn>
                                        <p:tgtEl>
                                          <p:spTgt spid="23"/>
                                        </p:tgtEl>
                                        <p:attrNameLst>
                                          <p:attrName>style.visibility</p:attrName>
                                        </p:attrNameLst>
                                      </p:cBhvr>
                                      <p:to>
                                        <p:strVal val="visible"/>
                                      </p:to>
                                    </p:set>
                                    <p:animEffect transition="in" filter="wipe(right)">
                                      <p:cBhvr>
                                        <p:cTn id="51" dur="500"/>
                                        <p:tgtEl>
                                          <p:spTgt spid="23"/>
                                        </p:tgtEl>
                                      </p:cBhvr>
                                    </p:animEffect>
                                  </p:childTnLst>
                                </p:cTn>
                              </p:par>
                            </p:childTnLst>
                          </p:cTn>
                        </p:par>
                        <p:par>
                          <p:cTn id="52" fill="hold">
                            <p:stCondLst>
                              <p:cond delay="18000"/>
                            </p:stCondLst>
                            <p:childTnLst>
                              <p:par>
                                <p:cTn id="53" presetID="53" presetClass="entr" presetSubtype="16" fill="hold" grpId="0" nodeType="afterEffect">
                                  <p:stCondLst>
                                    <p:cond delay="1250"/>
                                  </p:stCondLst>
                                  <p:childTnLst>
                                    <p:set>
                                      <p:cBhvr>
                                        <p:cTn id="54" dur="1" fill="hold">
                                          <p:stCondLst>
                                            <p:cond delay="0"/>
                                          </p:stCondLst>
                                        </p:cTn>
                                        <p:tgtEl>
                                          <p:spTgt spid="27"/>
                                        </p:tgtEl>
                                        <p:attrNameLst>
                                          <p:attrName>style.visibility</p:attrName>
                                        </p:attrNameLst>
                                      </p:cBhvr>
                                      <p:to>
                                        <p:strVal val="visible"/>
                                      </p:to>
                                    </p:set>
                                    <p:anim calcmode="lin" valueType="num">
                                      <p:cBhvr>
                                        <p:cTn id="55" dur="500" fill="hold"/>
                                        <p:tgtEl>
                                          <p:spTgt spid="27"/>
                                        </p:tgtEl>
                                        <p:attrNameLst>
                                          <p:attrName>ppt_w</p:attrName>
                                        </p:attrNameLst>
                                      </p:cBhvr>
                                      <p:tavLst>
                                        <p:tav tm="0">
                                          <p:val>
                                            <p:fltVal val="0"/>
                                          </p:val>
                                        </p:tav>
                                        <p:tav tm="100000">
                                          <p:val>
                                            <p:strVal val="#ppt_w"/>
                                          </p:val>
                                        </p:tav>
                                      </p:tavLst>
                                    </p:anim>
                                    <p:anim calcmode="lin" valueType="num">
                                      <p:cBhvr>
                                        <p:cTn id="56" dur="500" fill="hold"/>
                                        <p:tgtEl>
                                          <p:spTgt spid="27"/>
                                        </p:tgtEl>
                                        <p:attrNameLst>
                                          <p:attrName>ppt_h</p:attrName>
                                        </p:attrNameLst>
                                      </p:cBhvr>
                                      <p:tavLst>
                                        <p:tav tm="0">
                                          <p:val>
                                            <p:fltVal val="0"/>
                                          </p:val>
                                        </p:tav>
                                        <p:tav tm="100000">
                                          <p:val>
                                            <p:strVal val="#ppt_h"/>
                                          </p:val>
                                        </p:tav>
                                      </p:tavLst>
                                    </p:anim>
                                    <p:animEffect transition="in" filter="fade">
                                      <p:cBhvr>
                                        <p:cTn id="57" dur="500"/>
                                        <p:tgtEl>
                                          <p:spTgt spid="27"/>
                                        </p:tgtEl>
                                      </p:cBhvr>
                                    </p:animEffect>
                                  </p:childTnLst>
                                </p:cTn>
                              </p:par>
                            </p:childTnLst>
                          </p:cTn>
                        </p:par>
                        <p:par>
                          <p:cTn id="58" fill="hold">
                            <p:stCondLst>
                              <p:cond delay="19750"/>
                            </p:stCondLst>
                            <p:childTnLst>
                              <p:par>
                                <p:cTn id="59" presetID="22" presetClass="entr" presetSubtype="2" fill="hold" grpId="0" nodeType="afterEffect">
                                  <p:stCondLst>
                                    <p:cond delay="1250"/>
                                  </p:stCondLst>
                                  <p:childTnLst>
                                    <p:set>
                                      <p:cBhvr>
                                        <p:cTn id="60" dur="1" fill="hold">
                                          <p:stCondLst>
                                            <p:cond delay="0"/>
                                          </p:stCondLst>
                                        </p:cTn>
                                        <p:tgtEl>
                                          <p:spTgt spid="25"/>
                                        </p:tgtEl>
                                        <p:attrNameLst>
                                          <p:attrName>style.visibility</p:attrName>
                                        </p:attrNameLst>
                                      </p:cBhvr>
                                      <p:to>
                                        <p:strVal val="visible"/>
                                      </p:to>
                                    </p:set>
                                    <p:animEffect transition="in" filter="wipe(right)">
                                      <p:cBhvr>
                                        <p:cTn id="61" dur="500"/>
                                        <p:tgtEl>
                                          <p:spTgt spid="25"/>
                                        </p:tgtEl>
                                      </p:cBhvr>
                                    </p:animEffect>
                                  </p:childTnLst>
                                </p:cTn>
                              </p:par>
                            </p:childTnLst>
                          </p:cTn>
                        </p:par>
                        <p:par>
                          <p:cTn id="62" fill="hold">
                            <p:stCondLst>
                              <p:cond delay="21500"/>
                            </p:stCondLst>
                            <p:childTnLst>
                              <p:par>
                                <p:cTn id="63" presetID="31" presetClass="entr" presetSubtype="0" fill="hold" grpId="0" nodeType="afterEffect">
                                  <p:stCondLst>
                                    <p:cond delay="1500"/>
                                  </p:stCondLst>
                                  <p:childTnLst>
                                    <p:set>
                                      <p:cBhvr>
                                        <p:cTn id="64" dur="1" fill="hold">
                                          <p:stCondLst>
                                            <p:cond delay="0"/>
                                          </p:stCondLst>
                                        </p:cTn>
                                        <p:tgtEl>
                                          <p:spTgt spid="33"/>
                                        </p:tgtEl>
                                        <p:attrNameLst>
                                          <p:attrName>style.visibility</p:attrName>
                                        </p:attrNameLst>
                                      </p:cBhvr>
                                      <p:to>
                                        <p:strVal val="visible"/>
                                      </p:to>
                                    </p:set>
                                    <p:anim calcmode="lin" valueType="num">
                                      <p:cBhvr>
                                        <p:cTn id="65" dur="1000" fill="hold"/>
                                        <p:tgtEl>
                                          <p:spTgt spid="33"/>
                                        </p:tgtEl>
                                        <p:attrNameLst>
                                          <p:attrName>ppt_w</p:attrName>
                                        </p:attrNameLst>
                                      </p:cBhvr>
                                      <p:tavLst>
                                        <p:tav tm="0">
                                          <p:val>
                                            <p:fltVal val="0"/>
                                          </p:val>
                                        </p:tav>
                                        <p:tav tm="100000">
                                          <p:val>
                                            <p:strVal val="#ppt_w"/>
                                          </p:val>
                                        </p:tav>
                                      </p:tavLst>
                                    </p:anim>
                                    <p:anim calcmode="lin" valueType="num">
                                      <p:cBhvr>
                                        <p:cTn id="66" dur="1000" fill="hold"/>
                                        <p:tgtEl>
                                          <p:spTgt spid="33"/>
                                        </p:tgtEl>
                                        <p:attrNameLst>
                                          <p:attrName>ppt_h</p:attrName>
                                        </p:attrNameLst>
                                      </p:cBhvr>
                                      <p:tavLst>
                                        <p:tav tm="0">
                                          <p:val>
                                            <p:fltVal val="0"/>
                                          </p:val>
                                        </p:tav>
                                        <p:tav tm="100000">
                                          <p:val>
                                            <p:strVal val="#ppt_h"/>
                                          </p:val>
                                        </p:tav>
                                      </p:tavLst>
                                    </p:anim>
                                    <p:anim calcmode="lin" valueType="num">
                                      <p:cBhvr>
                                        <p:cTn id="67" dur="1000" fill="hold"/>
                                        <p:tgtEl>
                                          <p:spTgt spid="33"/>
                                        </p:tgtEl>
                                        <p:attrNameLst>
                                          <p:attrName>style.rotation</p:attrName>
                                        </p:attrNameLst>
                                      </p:cBhvr>
                                      <p:tavLst>
                                        <p:tav tm="0">
                                          <p:val>
                                            <p:fltVal val="90"/>
                                          </p:val>
                                        </p:tav>
                                        <p:tav tm="100000">
                                          <p:val>
                                            <p:fltVal val="0"/>
                                          </p:val>
                                        </p:tav>
                                      </p:tavLst>
                                    </p:anim>
                                    <p:animEffect transition="in" filter="fade">
                                      <p:cBhvr>
                                        <p:cTn id="68" dur="1000"/>
                                        <p:tgtEl>
                                          <p:spTgt spid="33"/>
                                        </p:tgtEl>
                                      </p:cBhvr>
                                    </p:animEffect>
                                  </p:childTnLst>
                                </p:cTn>
                              </p:par>
                            </p:childTnLst>
                          </p:cTn>
                        </p:par>
                        <p:par>
                          <p:cTn id="69" fill="hold">
                            <p:stCondLst>
                              <p:cond delay="24000"/>
                            </p:stCondLst>
                            <p:childTnLst>
                              <p:par>
                                <p:cTn id="70" presetID="53" presetClass="entr" presetSubtype="16" fill="hold" grpId="0" nodeType="afterEffect">
                                  <p:stCondLst>
                                    <p:cond delay="750"/>
                                  </p:stCondLst>
                                  <p:childTnLst>
                                    <p:set>
                                      <p:cBhvr>
                                        <p:cTn id="71" dur="1" fill="hold">
                                          <p:stCondLst>
                                            <p:cond delay="0"/>
                                          </p:stCondLst>
                                        </p:cTn>
                                        <p:tgtEl>
                                          <p:spTgt spid="29"/>
                                        </p:tgtEl>
                                        <p:attrNameLst>
                                          <p:attrName>style.visibility</p:attrName>
                                        </p:attrNameLst>
                                      </p:cBhvr>
                                      <p:to>
                                        <p:strVal val="visible"/>
                                      </p:to>
                                    </p:set>
                                    <p:anim calcmode="lin" valueType="num">
                                      <p:cBhvr>
                                        <p:cTn id="72" dur="500" fill="hold"/>
                                        <p:tgtEl>
                                          <p:spTgt spid="29"/>
                                        </p:tgtEl>
                                        <p:attrNameLst>
                                          <p:attrName>ppt_w</p:attrName>
                                        </p:attrNameLst>
                                      </p:cBhvr>
                                      <p:tavLst>
                                        <p:tav tm="0">
                                          <p:val>
                                            <p:fltVal val="0"/>
                                          </p:val>
                                        </p:tav>
                                        <p:tav tm="100000">
                                          <p:val>
                                            <p:strVal val="#ppt_w"/>
                                          </p:val>
                                        </p:tav>
                                      </p:tavLst>
                                    </p:anim>
                                    <p:anim calcmode="lin" valueType="num">
                                      <p:cBhvr>
                                        <p:cTn id="73" dur="500" fill="hold"/>
                                        <p:tgtEl>
                                          <p:spTgt spid="29"/>
                                        </p:tgtEl>
                                        <p:attrNameLst>
                                          <p:attrName>ppt_h</p:attrName>
                                        </p:attrNameLst>
                                      </p:cBhvr>
                                      <p:tavLst>
                                        <p:tav tm="0">
                                          <p:val>
                                            <p:fltVal val="0"/>
                                          </p:val>
                                        </p:tav>
                                        <p:tav tm="100000">
                                          <p:val>
                                            <p:strVal val="#ppt_h"/>
                                          </p:val>
                                        </p:tav>
                                      </p:tavLst>
                                    </p:anim>
                                    <p:animEffect transition="in" filter="fade">
                                      <p:cBhvr>
                                        <p:cTn id="74" dur="500"/>
                                        <p:tgtEl>
                                          <p:spTgt spid="29"/>
                                        </p:tgtEl>
                                      </p:cBhvr>
                                    </p:animEffect>
                                  </p:childTnLst>
                                </p:cTn>
                              </p:par>
                            </p:childTnLst>
                          </p:cTn>
                        </p:par>
                        <p:par>
                          <p:cTn id="75" fill="hold">
                            <p:stCondLst>
                              <p:cond delay="25250"/>
                            </p:stCondLst>
                            <p:childTnLst>
                              <p:par>
                                <p:cTn id="76" presetID="22" presetClass="entr" presetSubtype="2" fill="hold" grpId="0" nodeType="afterEffect">
                                  <p:stCondLst>
                                    <p:cond delay="1000"/>
                                  </p:stCondLst>
                                  <p:childTnLst>
                                    <p:set>
                                      <p:cBhvr>
                                        <p:cTn id="77" dur="1" fill="hold">
                                          <p:stCondLst>
                                            <p:cond delay="0"/>
                                          </p:stCondLst>
                                        </p:cTn>
                                        <p:tgtEl>
                                          <p:spTgt spid="31"/>
                                        </p:tgtEl>
                                        <p:attrNameLst>
                                          <p:attrName>style.visibility</p:attrName>
                                        </p:attrNameLst>
                                      </p:cBhvr>
                                      <p:to>
                                        <p:strVal val="visible"/>
                                      </p:to>
                                    </p:set>
                                    <p:animEffect transition="in" filter="wipe(right)">
                                      <p:cBhvr>
                                        <p:cTn id="78" dur="500"/>
                                        <p:tgtEl>
                                          <p:spTgt spid="31"/>
                                        </p:tgtEl>
                                      </p:cBhvr>
                                    </p:animEffect>
                                  </p:childTnLst>
                                </p:cTn>
                              </p:par>
                            </p:childTnLst>
                          </p:cTn>
                        </p:par>
                        <p:par>
                          <p:cTn id="79" fill="hold">
                            <p:stCondLst>
                              <p:cond delay="26750"/>
                            </p:stCondLst>
                            <p:childTnLst>
                              <p:par>
                                <p:cTn id="80" presetID="53" presetClass="entr" presetSubtype="16" fill="hold" grpId="0" nodeType="afterEffect">
                                  <p:stCondLst>
                                    <p:cond delay="2250"/>
                                  </p:stCondLst>
                                  <p:childTnLst>
                                    <p:set>
                                      <p:cBhvr>
                                        <p:cTn id="81" dur="1" fill="hold">
                                          <p:stCondLst>
                                            <p:cond delay="0"/>
                                          </p:stCondLst>
                                        </p:cTn>
                                        <p:tgtEl>
                                          <p:spTgt spid="4"/>
                                        </p:tgtEl>
                                        <p:attrNameLst>
                                          <p:attrName>style.visibility</p:attrName>
                                        </p:attrNameLst>
                                      </p:cBhvr>
                                      <p:to>
                                        <p:strVal val="visible"/>
                                      </p:to>
                                    </p:set>
                                    <p:anim calcmode="lin" valueType="num">
                                      <p:cBhvr>
                                        <p:cTn id="82" dur="500" fill="hold"/>
                                        <p:tgtEl>
                                          <p:spTgt spid="4"/>
                                        </p:tgtEl>
                                        <p:attrNameLst>
                                          <p:attrName>ppt_w</p:attrName>
                                        </p:attrNameLst>
                                      </p:cBhvr>
                                      <p:tavLst>
                                        <p:tav tm="0">
                                          <p:val>
                                            <p:fltVal val="0"/>
                                          </p:val>
                                        </p:tav>
                                        <p:tav tm="100000">
                                          <p:val>
                                            <p:strVal val="#ppt_w"/>
                                          </p:val>
                                        </p:tav>
                                      </p:tavLst>
                                    </p:anim>
                                    <p:anim calcmode="lin" valueType="num">
                                      <p:cBhvr>
                                        <p:cTn id="83" dur="500" fill="hold"/>
                                        <p:tgtEl>
                                          <p:spTgt spid="4"/>
                                        </p:tgtEl>
                                        <p:attrNameLst>
                                          <p:attrName>ppt_h</p:attrName>
                                        </p:attrNameLst>
                                      </p:cBhvr>
                                      <p:tavLst>
                                        <p:tav tm="0">
                                          <p:val>
                                            <p:fltVal val="0"/>
                                          </p:val>
                                        </p:tav>
                                        <p:tav tm="100000">
                                          <p:val>
                                            <p:strVal val="#ppt_h"/>
                                          </p:val>
                                        </p:tav>
                                      </p:tavLst>
                                    </p:anim>
                                    <p:animEffect transition="in" filter="fade">
                                      <p:cBhvr>
                                        <p:cTn id="84" dur="500"/>
                                        <p:tgtEl>
                                          <p:spTgt spid="4"/>
                                        </p:tgtEl>
                                      </p:cBhvr>
                                    </p:animEffect>
                                  </p:childTnLst>
                                </p:cTn>
                              </p:par>
                            </p:childTnLst>
                          </p:cTn>
                        </p:par>
                        <p:par>
                          <p:cTn id="85" fill="hold">
                            <p:stCondLst>
                              <p:cond delay="29500"/>
                            </p:stCondLst>
                            <p:childTnLst>
                              <p:par>
                                <p:cTn id="86" presetID="22" presetClass="entr" presetSubtype="2" fill="hold" grpId="0" nodeType="afterEffect">
                                  <p:stCondLst>
                                    <p:cond delay="2000"/>
                                  </p:stCondLst>
                                  <p:childTnLst>
                                    <p:set>
                                      <p:cBhvr>
                                        <p:cTn id="87" dur="1" fill="hold">
                                          <p:stCondLst>
                                            <p:cond delay="0"/>
                                          </p:stCondLst>
                                        </p:cTn>
                                        <p:tgtEl>
                                          <p:spTgt spid="6"/>
                                        </p:tgtEl>
                                        <p:attrNameLst>
                                          <p:attrName>style.visibility</p:attrName>
                                        </p:attrNameLst>
                                      </p:cBhvr>
                                      <p:to>
                                        <p:strVal val="visible"/>
                                      </p:to>
                                    </p:set>
                                    <p:animEffect transition="in" filter="wipe(right)">
                                      <p:cBhvr>
                                        <p:cTn id="88" dur="500"/>
                                        <p:tgtEl>
                                          <p:spTgt spid="6"/>
                                        </p:tgtEl>
                                      </p:cBhvr>
                                    </p:animEffect>
                                  </p:childTnLst>
                                </p:cTn>
                              </p:par>
                            </p:childTnLst>
                          </p:cTn>
                        </p:par>
                        <p:par>
                          <p:cTn id="89" fill="hold">
                            <p:stCondLst>
                              <p:cond delay="32000"/>
                            </p:stCondLst>
                            <p:childTnLst>
                              <p:par>
                                <p:cTn id="90" presetID="22" presetClass="entr" presetSubtype="4" fill="hold" grpId="0" nodeType="afterEffect">
                                  <p:stCondLst>
                                    <p:cond delay="3000"/>
                                  </p:stCondLst>
                                  <p:childTnLst>
                                    <p:set>
                                      <p:cBhvr>
                                        <p:cTn id="91" dur="1" fill="hold">
                                          <p:stCondLst>
                                            <p:cond delay="0"/>
                                          </p:stCondLst>
                                        </p:cTn>
                                        <p:tgtEl>
                                          <p:spTgt spid="34"/>
                                        </p:tgtEl>
                                        <p:attrNameLst>
                                          <p:attrName>style.visibility</p:attrName>
                                        </p:attrNameLst>
                                      </p:cBhvr>
                                      <p:to>
                                        <p:strVal val="visible"/>
                                      </p:to>
                                    </p:set>
                                    <p:animEffect transition="in" filter="wipe(down)">
                                      <p:cBhvr>
                                        <p:cTn id="92" dur="225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animBg="1"/>
      <p:bldP spid="10" grpId="0"/>
      <p:bldP spid="12" grpId="0" animBg="1"/>
      <p:bldP spid="14" grpId="0"/>
      <p:bldP spid="16" grpId="0" animBg="1"/>
      <p:bldP spid="18" grpId="0"/>
      <p:bldP spid="19" grpId="0" animBg="1"/>
      <p:bldP spid="21" grpId="0" animBg="1"/>
      <p:bldP spid="23" grpId="0"/>
      <p:bldP spid="25" grpId="0"/>
      <p:bldP spid="27" grpId="0" animBg="1"/>
      <p:bldP spid="29" grpId="0" animBg="1"/>
      <p:bldP spid="31" grpId="0"/>
      <p:bldP spid="33" grpId="0"/>
      <p:bldP spid="34" grpId="0" animBg="1"/>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787A357D-562E-4581-8BB1-437E5E85F58E}"/>
              </a:ext>
            </a:extLst>
          </p:cNvPr>
          <p:cNvSpPr txBox="1"/>
          <p:nvPr/>
        </p:nvSpPr>
        <p:spPr>
          <a:xfrm>
            <a:off x="10614659" y="90693"/>
            <a:ext cx="1303021" cy="369332"/>
          </a:xfrm>
          <a:prstGeom prst="rect">
            <a:avLst/>
          </a:prstGeom>
          <a:noFill/>
        </p:spPr>
        <p:txBody>
          <a:bodyPr wrap="square" rtlCol="1">
            <a:spAutoFit/>
          </a:bodyPr>
          <a:lstStyle/>
          <a:p>
            <a:r>
              <a:rPr lang="he-IL" dirty="0"/>
              <a:t>דף כ"ג, ב'</a:t>
            </a:r>
          </a:p>
        </p:txBody>
      </p:sp>
      <p:sp>
        <p:nvSpPr>
          <p:cNvPr id="6" name="תיבת טקסט 5">
            <a:extLst>
              <a:ext uri="{FF2B5EF4-FFF2-40B4-BE49-F238E27FC236}">
                <a16:creationId xmlns:a16="http://schemas.microsoft.com/office/drawing/2014/main" id="{EB339674-8DFF-4192-AD9C-2CBD4CAEE584}"/>
              </a:ext>
            </a:extLst>
          </p:cNvPr>
          <p:cNvSpPr txBox="1"/>
          <p:nvPr/>
        </p:nvSpPr>
        <p:spPr>
          <a:xfrm>
            <a:off x="5974079" y="513183"/>
            <a:ext cx="3004819" cy="369332"/>
          </a:xfrm>
          <a:prstGeom prst="rect">
            <a:avLst/>
          </a:prstGeom>
          <a:noFill/>
        </p:spPr>
        <p:txBody>
          <a:bodyPr wrap="square">
            <a:spAutoFit/>
          </a:bodyPr>
          <a:lstStyle/>
          <a:p>
            <a:r>
              <a:rPr lang="he-IL" dirty="0"/>
              <a:t>כל כלי </a:t>
            </a:r>
            <a:r>
              <a:rPr lang="he-IL" dirty="0" err="1"/>
              <a:t>אנפוריא</a:t>
            </a:r>
            <a:r>
              <a:rPr lang="he-IL" dirty="0"/>
              <a:t> אין חייב להכריז.</a:t>
            </a:r>
          </a:p>
        </p:txBody>
      </p:sp>
      <p:sp>
        <p:nvSpPr>
          <p:cNvPr id="12" name="תיבת טקסט 11">
            <a:extLst>
              <a:ext uri="{FF2B5EF4-FFF2-40B4-BE49-F238E27FC236}">
                <a16:creationId xmlns:a16="http://schemas.microsoft.com/office/drawing/2014/main" id="{F1DCDF97-5659-4A04-AA83-C43D83E0B639}"/>
              </a:ext>
            </a:extLst>
          </p:cNvPr>
          <p:cNvSpPr txBox="1"/>
          <p:nvPr/>
        </p:nvSpPr>
        <p:spPr>
          <a:xfrm>
            <a:off x="8721090" y="23102"/>
            <a:ext cx="1635760" cy="369332"/>
          </a:xfrm>
          <a:prstGeom prst="rect">
            <a:avLst/>
          </a:prstGeom>
          <a:noFill/>
        </p:spPr>
        <p:txBody>
          <a:bodyPr wrap="square">
            <a:spAutoFit/>
          </a:bodyPr>
          <a:lstStyle/>
          <a:p>
            <a:r>
              <a:rPr lang="he-IL" dirty="0"/>
              <a:t>שנינו במשנה: </a:t>
            </a:r>
          </a:p>
        </p:txBody>
      </p:sp>
      <p:sp>
        <p:nvSpPr>
          <p:cNvPr id="14" name="תיבת טקסט 13">
            <a:extLst>
              <a:ext uri="{FF2B5EF4-FFF2-40B4-BE49-F238E27FC236}">
                <a16:creationId xmlns:a16="http://schemas.microsoft.com/office/drawing/2014/main" id="{9920CC2C-D0EC-4ED8-AB41-C0EF7FFA25A5}"/>
              </a:ext>
            </a:extLst>
          </p:cNvPr>
          <p:cNvSpPr txBox="1"/>
          <p:nvPr/>
        </p:nvSpPr>
        <p:spPr>
          <a:xfrm>
            <a:off x="9083039" y="513183"/>
            <a:ext cx="283464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רבִּי שִׁמְעוֹן בֶּן אֶלְעָזָר אוֹמֵר וְכוּ' </a:t>
            </a:r>
            <a:endParaRPr lang="he-IL" dirty="0"/>
          </a:p>
        </p:txBody>
      </p:sp>
      <p:sp>
        <p:nvSpPr>
          <p:cNvPr id="16" name="תיבת טקסט 15">
            <a:extLst>
              <a:ext uri="{FF2B5EF4-FFF2-40B4-BE49-F238E27FC236}">
                <a16:creationId xmlns:a16="http://schemas.microsoft.com/office/drawing/2014/main" id="{B1F03EDB-CB43-45CC-ABE4-456919B551AE}"/>
              </a:ext>
            </a:extLst>
          </p:cNvPr>
          <p:cNvSpPr txBox="1"/>
          <p:nvPr/>
        </p:nvSpPr>
        <p:spPr>
          <a:xfrm>
            <a:off x="10665458" y="1072055"/>
            <a:ext cx="133096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מַאי </a:t>
            </a:r>
            <a:r>
              <a:rPr lang="he-IL" b="0" i="0" dirty="0" err="1">
                <a:solidFill>
                  <a:srgbClr val="000000"/>
                </a:solidFill>
                <a:effectLst/>
                <a:latin typeface="Arial" panose="020B0604020202020204" pitchFamily="34" charset="0"/>
              </a:rPr>
              <a:t>אַנְפּוּרְיָא</a:t>
            </a:r>
            <a:r>
              <a:rPr lang="he-IL" b="0" i="0" dirty="0">
                <a:solidFill>
                  <a:srgbClr val="000000"/>
                </a:solidFill>
                <a:effectLst/>
                <a:latin typeface="Arial" panose="020B0604020202020204" pitchFamily="34" charset="0"/>
              </a:rPr>
              <a:t> </a:t>
            </a:r>
            <a:endParaRPr lang="he-IL" dirty="0"/>
          </a:p>
        </p:txBody>
      </p:sp>
      <p:sp>
        <p:nvSpPr>
          <p:cNvPr id="18" name="תיבת טקסט 17">
            <a:extLst>
              <a:ext uri="{FF2B5EF4-FFF2-40B4-BE49-F238E27FC236}">
                <a16:creationId xmlns:a16="http://schemas.microsoft.com/office/drawing/2014/main" id="{08348693-28D9-404B-92CB-C4A66C2616E2}"/>
              </a:ext>
            </a:extLst>
          </p:cNvPr>
          <p:cNvSpPr txBox="1"/>
          <p:nvPr/>
        </p:nvSpPr>
        <p:spPr>
          <a:xfrm>
            <a:off x="7666988" y="994438"/>
            <a:ext cx="2943859"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רַב יְהוּדָה אָמַר שְׁמוּאֵל </a:t>
            </a:r>
          </a:p>
          <a:p>
            <a:r>
              <a:rPr lang="he-IL" b="0" i="0" dirty="0">
                <a:solidFill>
                  <a:srgbClr val="000000"/>
                </a:solidFill>
                <a:effectLst/>
                <a:latin typeface="Arial" panose="020B0604020202020204" pitchFamily="34" charset="0"/>
              </a:rPr>
              <a:t>כֵּלִים חֲדָשִׁים שֶׁלֹּא שְׂבָעָתַן הָעַיִן </a:t>
            </a:r>
            <a:endParaRPr lang="he-IL" dirty="0"/>
          </a:p>
        </p:txBody>
      </p:sp>
      <p:sp>
        <p:nvSpPr>
          <p:cNvPr id="20" name="תיבת טקסט 19">
            <a:extLst>
              <a:ext uri="{FF2B5EF4-FFF2-40B4-BE49-F238E27FC236}">
                <a16:creationId xmlns:a16="http://schemas.microsoft.com/office/drawing/2014/main" id="{569529B8-50DD-45C9-AAD2-E9571BD1C96F}"/>
              </a:ext>
            </a:extLst>
          </p:cNvPr>
          <p:cNvSpPr txBox="1"/>
          <p:nvPr/>
        </p:nvSpPr>
        <p:spPr>
          <a:xfrm>
            <a:off x="353060" y="1028505"/>
            <a:ext cx="7274559" cy="646331"/>
          </a:xfrm>
          <a:prstGeom prst="rect">
            <a:avLst/>
          </a:prstGeom>
          <a:noFill/>
        </p:spPr>
        <p:txBody>
          <a:bodyPr wrap="square">
            <a:spAutoFit/>
          </a:bodyPr>
          <a:lstStyle/>
          <a:p>
            <a:r>
              <a:rPr lang="he-IL" dirty="0"/>
              <a:t>כלים שעדיין העין לא שבעתן והורגלה ברמה שיהא מכירן היטב, כיון שלא השתמש בהם הרבה. ולשון "</a:t>
            </a:r>
            <a:r>
              <a:rPr lang="he-IL" dirty="0" err="1"/>
              <a:t>אנפוריא</a:t>
            </a:r>
            <a:r>
              <a:rPr lang="he-IL" dirty="0"/>
              <a:t>" הוא נוטריקון של "אין פה ראיה".</a:t>
            </a:r>
          </a:p>
        </p:txBody>
      </p:sp>
      <p:sp>
        <p:nvSpPr>
          <p:cNvPr id="22" name="תיבת טקסט 21">
            <a:extLst>
              <a:ext uri="{FF2B5EF4-FFF2-40B4-BE49-F238E27FC236}">
                <a16:creationId xmlns:a16="http://schemas.microsoft.com/office/drawing/2014/main" id="{51AB09A9-B401-4048-AA7A-9825E1A46ACC}"/>
              </a:ext>
            </a:extLst>
          </p:cNvPr>
          <p:cNvSpPr txBox="1"/>
          <p:nvPr/>
        </p:nvSpPr>
        <p:spPr>
          <a:xfrm>
            <a:off x="11066779" y="1612862"/>
            <a:ext cx="94234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הֵיכִי דָמֵי </a:t>
            </a:r>
            <a:endParaRPr lang="he-IL" dirty="0"/>
          </a:p>
        </p:txBody>
      </p:sp>
      <p:sp>
        <p:nvSpPr>
          <p:cNvPr id="24" name="תיבת טקסט 23">
            <a:extLst>
              <a:ext uri="{FF2B5EF4-FFF2-40B4-BE49-F238E27FC236}">
                <a16:creationId xmlns:a16="http://schemas.microsoft.com/office/drawing/2014/main" id="{0526C353-D653-4948-9451-8591B7B34972}"/>
              </a:ext>
            </a:extLst>
          </p:cNvPr>
          <p:cNvSpPr txBox="1"/>
          <p:nvPr/>
        </p:nvSpPr>
        <p:spPr>
          <a:xfrm>
            <a:off x="8046720" y="2149830"/>
            <a:ext cx="3980178"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אִי </a:t>
            </a:r>
            <a:r>
              <a:rPr lang="he-IL" b="0" i="0" dirty="0" err="1">
                <a:solidFill>
                  <a:srgbClr val="000000"/>
                </a:solidFill>
                <a:effectLst/>
                <a:latin typeface="Arial" panose="020B0604020202020204" pitchFamily="34" charset="0"/>
              </a:rPr>
              <a:t>אִית</a:t>
            </a:r>
            <a:r>
              <a:rPr lang="he-IL" b="0" i="0" dirty="0">
                <a:solidFill>
                  <a:srgbClr val="000000"/>
                </a:solidFill>
                <a:effectLst/>
                <a:latin typeface="Arial" panose="020B0604020202020204" pitchFamily="34" charset="0"/>
              </a:rPr>
              <a:t> בְּהוּ סִימָן כִּי לֹא שְׂבָעָתַן הָעַיִן מַאי הָוֵי</a:t>
            </a:r>
            <a:endParaRPr lang="he-IL" dirty="0"/>
          </a:p>
        </p:txBody>
      </p:sp>
      <p:sp>
        <p:nvSpPr>
          <p:cNvPr id="26" name="תיבת טקסט 25">
            <a:extLst>
              <a:ext uri="{FF2B5EF4-FFF2-40B4-BE49-F238E27FC236}">
                <a16:creationId xmlns:a16="http://schemas.microsoft.com/office/drawing/2014/main" id="{E0798126-1B03-416C-B357-3449A21F8ED5}"/>
              </a:ext>
            </a:extLst>
          </p:cNvPr>
          <p:cNvSpPr txBox="1"/>
          <p:nvPr/>
        </p:nvSpPr>
        <p:spPr>
          <a:xfrm>
            <a:off x="622299" y="2151845"/>
            <a:ext cx="7180580" cy="369332"/>
          </a:xfrm>
          <a:prstGeom prst="rect">
            <a:avLst/>
          </a:prstGeom>
          <a:noFill/>
        </p:spPr>
        <p:txBody>
          <a:bodyPr wrap="square">
            <a:spAutoFit/>
          </a:bodyPr>
          <a:lstStyle/>
          <a:p>
            <a:r>
              <a:rPr lang="he-IL" dirty="0"/>
              <a:t>אם יש בכלי סימן יכריז על </a:t>
            </a:r>
            <a:r>
              <a:rPr lang="he-IL" dirty="0" err="1"/>
              <a:t>האבידה</a:t>
            </a:r>
            <a:r>
              <a:rPr lang="he-IL" dirty="0"/>
              <a:t>, ואם יבוא אדם </a:t>
            </a:r>
            <a:r>
              <a:rPr lang="he-IL" dirty="0" err="1"/>
              <a:t>ויתן</a:t>
            </a:r>
            <a:r>
              <a:rPr lang="he-IL" dirty="0"/>
              <a:t> סימן בכלי, יחזיר לו </a:t>
            </a:r>
          </a:p>
        </p:txBody>
      </p:sp>
      <p:sp>
        <p:nvSpPr>
          <p:cNvPr id="28" name="תיבת טקסט 27">
            <a:extLst>
              <a:ext uri="{FF2B5EF4-FFF2-40B4-BE49-F238E27FC236}">
                <a16:creationId xmlns:a16="http://schemas.microsoft.com/office/drawing/2014/main" id="{CA123C2B-2059-4AF4-A954-FAB0580F48C9}"/>
              </a:ext>
            </a:extLst>
          </p:cNvPr>
          <p:cNvSpPr txBox="1"/>
          <p:nvPr/>
        </p:nvSpPr>
        <p:spPr>
          <a:xfrm>
            <a:off x="8161018" y="2765699"/>
            <a:ext cx="386588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 אִי דְּלֵית בְּהוּ סִימָן כִּי שְׂבָעָתַן הָעַיִן מַאי הָוֵי</a:t>
            </a:r>
            <a:endParaRPr lang="he-IL" dirty="0"/>
          </a:p>
        </p:txBody>
      </p:sp>
      <p:sp>
        <p:nvSpPr>
          <p:cNvPr id="30" name="תיבת טקסט 29">
            <a:extLst>
              <a:ext uri="{FF2B5EF4-FFF2-40B4-BE49-F238E27FC236}">
                <a16:creationId xmlns:a16="http://schemas.microsoft.com/office/drawing/2014/main" id="{30806CC7-DC4C-4277-AE67-EF85F594D638}"/>
              </a:ext>
            </a:extLst>
          </p:cNvPr>
          <p:cNvSpPr txBox="1"/>
          <p:nvPr/>
        </p:nvSpPr>
        <p:spPr>
          <a:xfrm>
            <a:off x="406400" y="2556953"/>
            <a:ext cx="7272020" cy="646331"/>
          </a:xfrm>
          <a:prstGeom prst="rect">
            <a:avLst/>
          </a:prstGeom>
          <a:noFill/>
        </p:spPr>
        <p:txBody>
          <a:bodyPr wrap="square">
            <a:spAutoFit/>
          </a:bodyPr>
          <a:lstStyle/>
          <a:p>
            <a:r>
              <a:rPr lang="he-IL" dirty="0"/>
              <a:t>אם אין בהם סימן מה התועלת בכך, הרי כלים שאין בהם סימן, גם אם הם ישנים, </a:t>
            </a:r>
            <a:r>
              <a:rPr lang="he-IL" dirty="0" err="1"/>
              <a:t>שודאי</a:t>
            </a:r>
            <a:r>
              <a:rPr lang="he-IL" dirty="0"/>
              <a:t> כבר שבעתן העין, אין מכריז עליהן, משום ייאוש בעלים!?</a:t>
            </a:r>
          </a:p>
        </p:txBody>
      </p:sp>
      <p:sp>
        <p:nvSpPr>
          <p:cNvPr id="32" name="תיבת טקסט 31">
            <a:extLst>
              <a:ext uri="{FF2B5EF4-FFF2-40B4-BE49-F238E27FC236}">
                <a16:creationId xmlns:a16="http://schemas.microsoft.com/office/drawing/2014/main" id="{28ABFA39-5FA2-421D-A545-64EF739EA0D5}"/>
              </a:ext>
            </a:extLst>
          </p:cNvPr>
          <p:cNvSpPr txBox="1"/>
          <p:nvPr/>
        </p:nvSpPr>
        <p:spPr>
          <a:xfrm>
            <a:off x="7678420" y="3793771"/>
            <a:ext cx="455168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נָפְקָא מִינַּהּ </a:t>
            </a:r>
            <a:r>
              <a:rPr lang="he-IL" b="0" i="0" dirty="0" err="1">
                <a:solidFill>
                  <a:srgbClr val="000000"/>
                </a:solidFill>
                <a:effectLst/>
                <a:latin typeface="Arial" panose="020B0604020202020204" pitchFamily="34" charset="0"/>
              </a:rPr>
              <a:t>לְאַהְדּוֹרֵי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לְצוּרְבָּא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מֵרַבָּנַן</a:t>
            </a:r>
            <a:r>
              <a:rPr lang="he-IL" b="0" i="0" dirty="0">
                <a:solidFill>
                  <a:srgbClr val="000000"/>
                </a:solidFill>
                <a:effectLst/>
                <a:latin typeface="Arial" panose="020B0604020202020204" pitchFamily="34" charset="0"/>
              </a:rPr>
              <a:t> בִּטְבִיעוּת עֵינָא </a:t>
            </a:r>
            <a:endParaRPr lang="he-IL" dirty="0"/>
          </a:p>
        </p:txBody>
      </p:sp>
      <p:sp>
        <p:nvSpPr>
          <p:cNvPr id="34" name="תיבת טקסט 33">
            <a:extLst>
              <a:ext uri="{FF2B5EF4-FFF2-40B4-BE49-F238E27FC236}">
                <a16:creationId xmlns:a16="http://schemas.microsoft.com/office/drawing/2014/main" id="{5AA02B60-E95A-4EFB-BA92-FDCD24D2610E}"/>
              </a:ext>
            </a:extLst>
          </p:cNvPr>
          <p:cNvSpPr txBox="1"/>
          <p:nvPr/>
        </p:nvSpPr>
        <p:spPr>
          <a:xfrm>
            <a:off x="622299" y="3349274"/>
            <a:ext cx="7730490" cy="369332"/>
          </a:xfrm>
          <a:prstGeom prst="rect">
            <a:avLst/>
          </a:prstGeom>
          <a:noFill/>
        </p:spPr>
        <p:txBody>
          <a:bodyPr wrap="square">
            <a:spAutoFit/>
          </a:bodyPr>
          <a:lstStyle/>
          <a:p>
            <a:r>
              <a:rPr lang="he-IL" dirty="0"/>
              <a:t>המשנה מדברת שיש סימן, ולשאלה:, אם כן, מה מועיל אם שבעתן העין – עונה הגמרא</a:t>
            </a:r>
          </a:p>
        </p:txBody>
      </p:sp>
      <p:sp>
        <p:nvSpPr>
          <p:cNvPr id="35" name="תיבת טקסט 34">
            <a:extLst>
              <a:ext uri="{FF2B5EF4-FFF2-40B4-BE49-F238E27FC236}">
                <a16:creationId xmlns:a16="http://schemas.microsoft.com/office/drawing/2014/main" id="{D4AA68B8-95F2-4FF2-9556-794DFC09CB95}"/>
              </a:ext>
            </a:extLst>
          </p:cNvPr>
          <p:cNvSpPr txBox="1"/>
          <p:nvPr/>
        </p:nvSpPr>
        <p:spPr>
          <a:xfrm>
            <a:off x="10093958" y="3269678"/>
            <a:ext cx="2098042" cy="369332"/>
          </a:xfrm>
          <a:prstGeom prst="rect">
            <a:avLst/>
          </a:prstGeom>
          <a:noFill/>
        </p:spPr>
        <p:txBody>
          <a:bodyPr wrap="square" rtlCol="1">
            <a:spAutoFit/>
          </a:bodyPr>
          <a:lstStyle/>
          <a:p>
            <a:r>
              <a:rPr lang="he-IL" dirty="0"/>
              <a:t>תשובת הגמרא</a:t>
            </a:r>
          </a:p>
        </p:txBody>
      </p:sp>
      <p:sp>
        <p:nvSpPr>
          <p:cNvPr id="37" name="תיבת טקסט 36">
            <a:extLst>
              <a:ext uri="{FF2B5EF4-FFF2-40B4-BE49-F238E27FC236}">
                <a16:creationId xmlns:a16="http://schemas.microsoft.com/office/drawing/2014/main" id="{0C88CAD6-1C3D-4B50-9CDD-37568AB96F37}"/>
              </a:ext>
            </a:extLst>
          </p:cNvPr>
          <p:cNvSpPr txBox="1"/>
          <p:nvPr/>
        </p:nvSpPr>
        <p:spPr>
          <a:xfrm>
            <a:off x="8463280" y="3308169"/>
            <a:ext cx="2098042"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לְעוֹלָם דְּלֵית בְּהוּ סִימָן</a:t>
            </a:r>
          </a:p>
        </p:txBody>
      </p:sp>
      <p:sp>
        <p:nvSpPr>
          <p:cNvPr id="39" name="תיבת טקסט 38">
            <a:extLst>
              <a:ext uri="{FF2B5EF4-FFF2-40B4-BE49-F238E27FC236}">
                <a16:creationId xmlns:a16="http://schemas.microsoft.com/office/drawing/2014/main" id="{B8E4572B-FF5C-4BEC-BC21-148E5DF3E426}"/>
              </a:ext>
            </a:extLst>
          </p:cNvPr>
          <p:cNvSpPr txBox="1"/>
          <p:nvPr/>
        </p:nvSpPr>
        <p:spPr>
          <a:xfrm>
            <a:off x="642618" y="3790507"/>
            <a:ext cx="6833870" cy="646331"/>
          </a:xfrm>
          <a:prstGeom prst="rect">
            <a:avLst/>
          </a:prstGeom>
          <a:noFill/>
        </p:spPr>
        <p:txBody>
          <a:bodyPr wrap="square">
            <a:spAutoFit/>
          </a:bodyPr>
          <a:lstStyle/>
          <a:p>
            <a:r>
              <a:rPr lang="he-IL" dirty="0" err="1"/>
              <a:t>הנפקא</a:t>
            </a:r>
            <a:r>
              <a:rPr lang="he-IL" dirty="0"/>
              <a:t> מינה היא: שניתן להשיב </a:t>
            </a:r>
            <a:r>
              <a:rPr lang="he-IL" dirty="0" err="1"/>
              <a:t>האבידה</a:t>
            </a:r>
            <a:r>
              <a:rPr lang="he-IL" dirty="0"/>
              <a:t> לתלמיד חכם בטביעות עין כהוא שאומר שהוא מכיר את החפץ שהוא שלו </a:t>
            </a:r>
          </a:p>
        </p:txBody>
      </p:sp>
      <p:sp>
        <p:nvSpPr>
          <p:cNvPr id="41" name="תיבת טקסט 40">
            <a:extLst>
              <a:ext uri="{FF2B5EF4-FFF2-40B4-BE49-F238E27FC236}">
                <a16:creationId xmlns:a16="http://schemas.microsoft.com/office/drawing/2014/main" id="{6AAE0986-C8D5-4F36-8B3C-0948C395BC31}"/>
              </a:ext>
            </a:extLst>
          </p:cNvPr>
          <p:cNvSpPr txBox="1"/>
          <p:nvPr/>
        </p:nvSpPr>
        <p:spPr>
          <a:xfrm>
            <a:off x="1427479" y="4479255"/>
            <a:ext cx="6141720" cy="646331"/>
          </a:xfrm>
          <a:prstGeom prst="rect">
            <a:avLst/>
          </a:prstGeom>
          <a:noFill/>
        </p:spPr>
        <p:txBody>
          <a:bodyPr wrap="square">
            <a:spAutoFit/>
          </a:bodyPr>
          <a:lstStyle/>
          <a:p>
            <a:r>
              <a:rPr lang="he-IL" dirty="0"/>
              <a:t>שאז, בכלים ששבעתן העין, אכן מכיר הוא את הכלים, ולכן מחזירים לו אם הוא טוען שמכירן בטביעות עין </a:t>
            </a:r>
          </a:p>
        </p:txBody>
      </p:sp>
      <p:sp>
        <p:nvSpPr>
          <p:cNvPr id="43" name="תיבת טקסט 42">
            <a:extLst>
              <a:ext uri="{FF2B5EF4-FFF2-40B4-BE49-F238E27FC236}">
                <a16:creationId xmlns:a16="http://schemas.microsoft.com/office/drawing/2014/main" id="{714C4F66-527C-44F5-B6A2-E662DAF09802}"/>
              </a:ext>
            </a:extLst>
          </p:cNvPr>
          <p:cNvSpPr txBox="1"/>
          <p:nvPr/>
        </p:nvSpPr>
        <p:spPr>
          <a:xfrm>
            <a:off x="8161018" y="4452511"/>
            <a:ext cx="388874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שְׂבָעָתַן הָעַיִן קִים לֵיהּ </a:t>
            </a:r>
            <a:r>
              <a:rPr lang="he-IL" b="0" i="0" dirty="0" err="1">
                <a:solidFill>
                  <a:srgbClr val="000000"/>
                </a:solidFill>
                <a:effectLst/>
                <a:latin typeface="Arial" panose="020B0604020202020204" pitchFamily="34" charset="0"/>
              </a:rPr>
              <a:t>בְּגַוַּיְיהו</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וּמַהְדְּרִינַן</a:t>
            </a:r>
            <a:r>
              <a:rPr lang="he-IL" b="0" i="0" dirty="0">
                <a:solidFill>
                  <a:srgbClr val="000000"/>
                </a:solidFill>
                <a:effectLst/>
                <a:latin typeface="Arial" panose="020B0604020202020204" pitchFamily="34" charset="0"/>
              </a:rPr>
              <a:t> לֵיהּ </a:t>
            </a:r>
            <a:endParaRPr lang="he-IL" dirty="0"/>
          </a:p>
        </p:txBody>
      </p:sp>
      <p:sp>
        <p:nvSpPr>
          <p:cNvPr id="45" name="תיבת טקסט 44">
            <a:extLst>
              <a:ext uri="{FF2B5EF4-FFF2-40B4-BE49-F238E27FC236}">
                <a16:creationId xmlns:a16="http://schemas.microsoft.com/office/drawing/2014/main" id="{966D129C-3389-4A84-A074-6EA56BA2F1F9}"/>
              </a:ext>
            </a:extLst>
          </p:cNvPr>
          <p:cNvSpPr txBox="1"/>
          <p:nvPr/>
        </p:nvSpPr>
        <p:spPr>
          <a:xfrm>
            <a:off x="8498840" y="5186590"/>
            <a:ext cx="3563618"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כִּי לֹא שְׂבָעָתַן הָעַיִן לָא קִים לֵיהּ </a:t>
            </a:r>
            <a:r>
              <a:rPr lang="he-IL" b="0" i="0" dirty="0" err="1">
                <a:solidFill>
                  <a:srgbClr val="000000"/>
                </a:solidFill>
                <a:effectLst/>
                <a:latin typeface="Arial" panose="020B0604020202020204" pitchFamily="34" charset="0"/>
              </a:rPr>
              <a:t>בְּגַוַּיְיהו</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וְלָא </a:t>
            </a:r>
            <a:r>
              <a:rPr lang="he-IL" b="0" i="0" dirty="0" err="1">
                <a:solidFill>
                  <a:srgbClr val="000000"/>
                </a:solidFill>
                <a:effectLst/>
                <a:latin typeface="Arial" panose="020B0604020202020204" pitchFamily="34" charset="0"/>
              </a:rPr>
              <a:t>מַהְדְּרִינַן</a:t>
            </a:r>
            <a:r>
              <a:rPr lang="he-IL" b="0" i="0" dirty="0">
                <a:solidFill>
                  <a:srgbClr val="000000"/>
                </a:solidFill>
                <a:effectLst/>
                <a:latin typeface="Arial" panose="020B0604020202020204" pitchFamily="34" charset="0"/>
              </a:rPr>
              <a:t> לֵיהּ </a:t>
            </a:r>
            <a:endParaRPr lang="he-IL" dirty="0"/>
          </a:p>
        </p:txBody>
      </p:sp>
      <p:sp>
        <p:nvSpPr>
          <p:cNvPr id="46" name="בועת דיבור: מלבן עם פינות מעוגלות 45">
            <a:extLst>
              <a:ext uri="{FF2B5EF4-FFF2-40B4-BE49-F238E27FC236}">
                <a16:creationId xmlns:a16="http://schemas.microsoft.com/office/drawing/2014/main" id="{57AD52F5-B804-42F9-97DF-8B3178A97977}"/>
              </a:ext>
            </a:extLst>
          </p:cNvPr>
          <p:cNvSpPr/>
          <p:nvPr/>
        </p:nvSpPr>
        <p:spPr>
          <a:xfrm>
            <a:off x="6405880" y="5551777"/>
            <a:ext cx="45719" cy="45719"/>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a:t>חברותא בבא מציעא דף כג עמוד ב</a:t>
            </a:r>
          </a:p>
          <a:p>
            <a:pPr algn="ctr"/>
            <a:r>
              <a:rPr lang="he-IL"/>
              <a:t>לא שבעתן העין, אנו חוששין שלא קים ליה בגוייהו. ואף שהוא טוען שמכיר את החפץ, יתכן שרק נדמה לו כך, אבל באמת אין החפץ שלו, שהרי עדיין לא שבעה עינו בו, ולכן לא מהדרינן ליה</a:t>
            </a:r>
          </a:p>
        </p:txBody>
      </p:sp>
      <p:sp>
        <p:nvSpPr>
          <p:cNvPr id="48" name="תיבת טקסט 47">
            <a:extLst>
              <a:ext uri="{FF2B5EF4-FFF2-40B4-BE49-F238E27FC236}">
                <a16:creationId xmlns:a16="http://schemas.microsoft.com/office/drawing/2014/main" id="{985AD6A3-701D-49B8-9818-1FBB6E7602B8}"/>
              </a:ext>
            </a:extLst>
          </p:cNvPr>
          <p:cNvSpPr txBox="1"/>
          <p:nvPr/>
        </p:nvSpPr>
        <p:spPr>
          <a:xfrm>
            <a:off x="784859" y="5090112"/>
            <a:ext cx="6842760" cy="923330"/>
          </a:xfrm>
          <a:prstGeom prst="rect">
            <a:avLst/>
          </a:prstGeom>
          <a:noFill/>
        </p:spPr>
        <p:txBody>
          <a:bodyPr wrap="square">
            <a:spAutoFit/>
          </a:bodyPr>
          <a:lstStyle/>
          <a:p>
            <a:r>
              <a:rPr lang="he-IL" dirty="0"/>
              <a:t>אם לא שבעתן העין, אנו </a:t>
            </a:r>
            <a:r>
              <a:rPr lang="he-IL" dirty="0" err="1"/>
              <a:t>חוששין</a:t>
            </a:r>
            <a:r>
              <a:rPr lang="he-IL" dirty="0"/>
              <a:t> שהוא בקי בכלי. ואף שהוא טוען שמכיר את החפץ, יתכן שרק נדמה לו כך, אבל באמת אין החפץ שלו, שהרי עדיין לא שבעה עינו בו, ולכן לא מחזירים לו</a:t>
            </a:r>
          </a:p>
        </p:txBody>
      </p:sp>
      <p:sp>
        <p:nvSpPr>
          <p:cNvPr id="49" name="בועת דיבור: מלבן עם פינות מעוגלות 48">
            <a:extLst>
              <a:ext uri="{FF2B5EF4-FFF2-40B4-BE49-F238E27FC236}">
                <a16:creationId xmlns:a16="http://schemas.microsoft.com/office/drawing/2014/main" id="{E7EC3363-F39C-47E4-818F-DF671B1EBCA1}"/>
              </a:ext>
            </a:extLst>
          </p:cNvPr>
          <p:cNvSpPr/>
          <p:nvPr/>
        </p:nvSpPr>
        <p:spPr>
          <a:xfrm>
            <a:off x="784859" y="6013442"/>
            <a:ext cx="8704581" cy="775737"/>
          </a:xfrm>
          <a:prstGeom prst="wedgeRoundRectCallout">
            <a:avLst>
              <a:gd name="adj1" fmla="val -6360"/>
              <a:gd name="adj2" fmla="val -6978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solidFill>
                  <a:schemeClr val="tx1"/>
                </a:solidFill>
              </a:rPr>
              <a:t>האחרונים דנים </a:t>
            </a:r>
            <a:r>
              <a:rPr lang="he-IL" dirty="0" err="1">
                <a:solidFill>
                  <a:schemeClr val="tx1"/>
                </a:solidFill>
              </a:rPr>
              <a:t>בענין</a:t>
            </a:r>
            <a:r>
              <a:rPr lang="he-IL" dirty="0">
                <a:solidFill>
                  <a:schemeClr val="tx1"/>
                </a:solidFill>
              </a:rPr>
              <a:t> זה של השבה </a:t>
            </a:r>
            <a:r>
              <a:rPr lang="he-IL" dirty="0" err="1">
                <a:solidFill>
                  <a:schemeClr val="tx1"/>
                </a:solidFill>
              </a:rPr>
              <a:t>לצורבא</a:t>
            </a:r>
            <a:r>
              <a:rPr lang="he-IL" dirty="0">
                <a:solidFill>
                  <a:schemeClr val="tx1"/>
                </a:solidFill>
              </a:rPr>
              <a:t> מדרבנן בטביעות עין, האם זו תקנה מדרבנן, או שזה דין דאורייתא. עיין </a:t>
            </a:r>
            <a:r>
              <a:rPr lang="he-IL" dirty="0" err="1">
                <a:solidFill>
                  <a:schemeClr val="tx1"/>
                </a:solidFill>
              </a:rPr>
              <a:t>בש"ש</a:t>
            </a:r>
            <a:r>
              <a:rPr lang="he-IL" dirty="0">
                <a:solidFill>
                  <a:schemeClr val="tx1"/>
                </a:solidFill>
              </a:rPr>
              <a:t> </a:t>
            </a:r>
            <a:r>
              <a:rPr lang="he-IL" dirty="0" err="1">
                <a:solidFill>
                  <a:schemeClr val="tx1"/>
                </a:solidFill>
              </a:rPr>
              <a:t>שמעתא</a:t>
            </a:r>
            <a:r>
              <a:rPr lang="he-IL" dirty="0">
                <a:solidFill>
                  <a:schemeClr val="tx1"/>
                </a:solidFill>
              </a:rPr>
              <a:t> ו' פ"ג, ובשער המשפט סימן ל"ג </a:t>
            </a:r>
            <a:r>
              <a:rPr lang="he-IL" dirty="0" err="1">
                <a:solidFill>
                  <a:schemeClr val="tx1"/>
                </a:solidFill>
              </a:rPr>
              <a:t>סק"א</a:t>
            </a:r>
            <a:r>
              <a:rPr lang="he-IL" dirty="0">
                <a:solidFill>
                  <a:schemeClr val="tx1"/>
                </a:solidFill>
              </a:rPr>
              <a:t>, </a:t>
            </a:r>
          </a:p>
          <a:p>
            <a:r>
              <a:rPr lang="he-IL" dirty="0">
                <a:solidFill>
                  <a:schemeClr val="tx1"/>
                </a:solidFill>
              </a:rPr>
              <a:t>ראו בפרי יצחק </a:t>
            </a:r>
            <a:r>
              <a:rPr lang="he-IL" dirty="0" err="1">
                <a:solidFill>
                  <a:schemeClr val="tx1"/>
                </a:solidFill>
              </a:rPr>
              <a:t>ח"ב</a:t>
            </a:r>
            <a:r>
              <a:rPr lang="he-IL" dirty="0">
                <a:solidFill>
                  <a:schemeClr val="tx1"/>
                </a:solidFill>
              </a:rPr>
              <a:t> סימן נ"ו שהוכיח שדין דאורייתא הוא. </a:t>
            </a:r>
          </a:p>
        </p:txBody>
      </p:sp>
    </p:spTree>
    <p:extLst>
      <p:ext uri="{BB962C8B-B14F-4D97-AF65-F5344CB8AC3E}">
        <p14:creationId xmlns:p14="http://schemas.microsoft.com/office/powerpoint/2010/main" val="189129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 calcmode="lin" valueType="num">
                                      <p:cBhvr>
                                        <p:cTn id="9" dur="1000" fill="hold"/>
                                        <p:tgtEl>
                                          <p:spTgt spid="12"/>
                                        </p:tgtEl>
                                        <p:attrNameLst>
                                          <p:attrName>style.rotation</p:attrName>
                                        </p:attrNameLst>
                                      </p:cBhvr>
                                      <p:tavLst>
                                        <p:tav tm="0">
                                          <p:val>
                                            <p:fltVal val="90"/>
                                          </p:val>
                                        </p:tav>
                                        <p:tav tm="100000">
                                          <p:val>
                                            <p:fltVal val="0"/>
                                          </p:val>
                                        </p:tav>
                                      </p:tavLst>
                                    </p:anim>
                                    <p:animEffect transition="in" filter="fade">
                                      <p:cBhvr>
                                        <p:cTn id="10" dur="1000"/>
                                        <p:tgtEl>
                                          <p:spTgt spid="12"/>
                                        </p:tgtEl>
                                      </p:cBhvr>
                                    </p:animEffect>
                                  </p:childTnLst>
                                </p:cTn>
                              </p:par>
                            </p:childTnLst>
                          </p:cTn>
                        </p:par>
                        <p:par>
                          <p:cTn id="11" fill="hold">
                            <p:stCondLst>
                              <p:cond delay="1250"/>
                            </p:stCondLst>
                            <p:childTnLst>
                              <p:par>
                                <p:cTn id="12" presetID="53" presetClass="entr" presetSubtype="16" fill="hold" grpId="0" nodeType="afterEffect">
                                  <p:stCondLst>
                                    <p:cond delay="50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par>
                          <p:cTn id="17" fill="hold">
                            <p:stCondLst>
                              <p:cond delay="2250"/>
                            </p:stCondLst>
                            <p:childTnLst>
                              <p:par>
                                <p:cTn id="18" presetID="22" presetClass="entr" presetSubtype="2" fill="hold" grpId="0" nodeType="afterEffect">
                                  <p:stCondLst>
                                    <p:cond delay="750"/>
                                  </p:stCondLst>
                                  <p:childTnLst>
                                    <p:set>
                                      <p:cBhvr>
                                        <p:cTn id="19" dur="1" fill="hold">
                                          <p:stCondLst>
                                            <p:cond delay="0"/>
                                          </p:stCondLst>
                                        </p:cTn>
                                        <p:tgtEl>
                                          <p:spTgt spid="6"/>
                                        </p:tgtEl>
                                        <p:attrNameLst>
                                          <p:attrName>style.visibility</p:attrName>
                                        </p:attrNameLst>
                                      </p:cBhvr>
                                      <p:to>
                                        <p:strVal val="visible"/>
                                      </p:to>
                                    </p:set>
                                    <p:animEffect transition="in" filter="wipe(right)">
                                      <p:cBhvr>
                                        <p:cTn id="20" dur="500"/>
                                        <p:tgtEl>
                                          <p:spTgt spid="6"/>
                                        </p:tgtEl>
                                      </p:cBhvr>
                                    </p:animEffect>
                                  </p:childTnLst>
                                </p:cTn>
                              </p:par>
                            </p:childTnLst>
                          </p:cTn>
                        </p:par>
                        <p:par>
                          <p:cTn id="21" fill="hold">
                            <p:stCondLst>
                              <p:cond delay="3500"/>
                            </p:stCondLst>
                            <p:childTnLst>
                              <p:par>
                                <p:cTn id="22" presetID="53" presetClass="entr" presetSubtype="16" fill="hold" grpId="0" nodeType="afterEffect">
                                  <p:stCondLst>
                                    <p:cond delay="750"/>
                                  </p:stCondLst>
                                  <p:childTnLst>
                                    <p:set>
                                      <p:cBhvr>
                                        <p:cTn id="23" dur="1" fill="hold">
                                          <p:stCondLst>
                                            <p:cond delay="0"/>
                                          </p:stCondLst>
                                        </p:cTn>
                                        <p:tgtEl>
                                          <p:spTgt spid="16"/>
                                        </p:tgtEl>
                                        <p:attrNameLst>
                                          <p:attrName>style.visibility</p:attrName>
                                        </p:attrNameLst>
                                      </p:cBhvr>
                                      <p:to>
                                        <p:strVal val="visible"/>
                                      </p:to>
                                    </p:set>
                                    <p:anim calcmode="lin" valueType="num">
                                      <p:cBhvr>
                                        <p:cTn id="24" dur="500" fill="hold"/>
                                        <p:tgtEl>
                                          <p:spTgt spid="16"/>
                                        </p:tgtEl>
                                        <p:attrNameLst>
                                          <p:attrName>ppt_w</p:attrName>
                                        </p:attrNameLst>
                                      </p:cBhvr>
                                      <p:tavLst>
                                        <p:tav tm="0">
                                          <p:val>
                                            <p:fltVal val="0"/>
                                          </p:val>
                                        </p:tav>
                                        <p:tav tm="100000">
                                          <p:val>
                                            <p:strVal val="#ppt_w"/>
                                          </p:val>
                                        </p:tav>
                                      </p:tavLst>
                                    </p:anim>
                                    <p:anim calcmode="lin" valueType="num">
                                      <p:cBhvr>
                                        <p:cTn id="25" dur="500" fill="hold"/>
                                        <p:tgtEl>
                                          <p:spTgt spid="16"/>
                                        </p:tgtEl>
                                        <p:attrNameLst>
                                          <p:attrName>ppt_h</p:attrName>
                                        </p:attrNameLst>
                                      </p:cBhvr>
                                      <p:tavLst>
                                        <p:tav tm="0">
                                          <p:val>
                                            <p:fltVal val="0"/>
                                          </p:val>
                                        </p:tav>
                                        <p:tav tm="100000">
                                          <p:val>
                                            <p:strVal val="#ppt_h"/>
                                          </p:val>
                                        </p:tav>
                                      </p:tavLst>
                                    </p:anim>
                                    <p:animEffect transition="in" filter="fade">
                                      <p:cBhvr>
                                        <p:cTn id="26" dur="500"/>
                                        <p:tgtEl>
                                          <p:spTgt spid="16"/>
                                        </p:tgtEl>
                                      </p:cBhvr>
                                    </p:animEffect>
                                  </p:childTnLst>
                                </p:cTn>
                              </p:par>
                            </p:childTnLst>
                          </p:cTn>
                        </p:par>
                        <p:par>
                          <p:cTn id="27" fill="hold">
                            <p:stCondLst>
                              <p:cond delay="4750"/>
                            </p:stCondLst>
                            <p:childTnLst>
                              <p:par>
                                <p:cTn id="28" presetID="53" presetClass="entr" presetSubtype="16" fill="hold" grpId="0" nodeType="afterEffect">
                                  <p:stCondLst>
                                    <p:cond delay="500"/>
                                  </p:stCondLst>
                                  <p:childTnLst>
                                    <p:set>
                                      <p:cBhvr>
                                        <p:cTn id="29" dur="1" fill="hold">
                                          <p:stCondLst>
                                            <p:cond delay="0"/>
                                          </p:stCondLst>
                                        </p:cTn>
                                        <p:tgtEl>
                                          <p:spTgt spid="18"/>
                                        </p:tgtEl>
                                        <p:attrNameLst>
                                          <p:attrName>style.visibility</p:attrName>
                                        </p:attrNameLst>
                                      </p:cBhvr>
                                      <p:to>
                                        <p:strVal val="visible"/>
                                      </p:to>
                                    </p:set>
                                    <p:anim calcmode="lin" valueType="num">
                                      <p:cBhvr>
                                        <p:cTn id="30" dur="500" fill="hold"/>
                                        <p:tgtEl>
                                          <p:spTgt spid="18"/>
                                        </p:tgtEl>
                                        <p:attrNameLst>
                                          <p:attrName>ppt_w</p:attrName>
                                        </p:attrNameLst>
                                      </p:cBhvr>
                                      <p:tavLst>
                                        <p:tav tm="0">
                                          <p:val>
                                            <p:fltVal val="0"/>
                                          </p:val>
                                        </p:tav>
                                        <p:tav tm="100000">
                                          <p:val>
                                            <p:strVal val="#ppt_w"/>
                                          </p:val>
                                        </p:tav>
                                      </p:tavLst>
                                    </p:anim>
                                    <p:anim calcmode="lin" valueType="num">
                                      <p:cBhvr>
                                        <p:cTn id="31" dur="500" fill="hold"/>
                                        <p:tgtEl>
                                          <p:spTgt spid="18"/>
                                        </p:tgtEl>
                                        <p:attrNameLst>
                                          <p:attrName>ppt_h</p:attrName>
                                        </p:attrNameLst>
                                      </p:cBhvr>
                                      <p:tavLst>
                                        <p:tav tm="0">
                                          <p:val>
                                            <p:fltVal val="0"/>
                                          </p:val>
                                        </p:tav>
                                        <p:tav tm="100000">
                                          <p:val>
                                            <p:strVal val="#ppt_h"/>
                                          </p:val>
                                        </p:tav>
                                      </p:tavLst>
                                    </p:anim>
                                    <p:animEffect transition="in" filter="fade">
                                      <p:cBhvr>
                                        <p:cTn id="32" dur="500"/>
                                        <p:tgtEl>
                                          <p:spTgt spid="18"/>
                                        </p:tgtEl>
                                      </p:cBhvr>
                                    </p:animEffect>
                                  </p:childTnLst>
                                </p:cTn>
                              </p:par>
                            </p:childTnLst>
                          </p:cTn>
                        </p:par>
                        <p:par>
                          <p:cTn id="33" fill="hold">
                            <p:stCondLst>
                              <p:cond delay="5750"/>
                            </p:stCondLst>
                            <p:childTnLst>
                              <p:par>
                                <p:cTn id="34" presetID="22" presetClass="entr" presetSubtype="2" fill="hold" grpId="0" nodeType="afterEffect">
                                  <p:stCondLst>
                                    <p:cond delay="1500"/>
                                  </p:stCondLst>
                                  <p:childTnLst>
                                    <p:set>
                                      <p:cBhvr>
                                        <p:cTn id="35" dur="1" fill="hold">
                                          <p:stCondLst>
                                            <p:cond delay="0"/>
                                          </p:stCondLst>
                                        </p:cTn>
                                        <p:tgtEl>
                                          <p:spTgt spid="20"/>
                                        </p:tgtEl>
                                        <p:attrNameLst>
                                          <p:attrName>style.visibility</p:attrName>
                                        </p:attrNameLst>
                                      </p:cBhvr>
                                      <p:to>
                                        <p:strVal val="visible"/>
                                      </p:to>
                                    </p:set>
                                    <p:animEffect transition="in" filter="wipe(right)">
                                      <p:cBhvr>
                                        <p:cTn id="36" dur="500"/>
                                        <p:tgtEl>
                                          <p:spTgt spid="20"/>
                                        </p:tgtEl>
                                      </p:cBhvr>
                                    </p:animEffect>
                                  </p:childTnLst>
                                </p:cTn>
                              </p:par>
                            </p:childTnLst>
                          </p:cTn>
                        </p:par>
                        <p:par>
                          <p:cTn id="37" fill="hold">
                            <p:stCondLst>
                              <p:cond delay="7750"/>
                            </p:stCondLst>
                            <p:childTnLst>
                              <p:par>
                                <p:cTn id="38" presetID="53" presetClass="entr" presetSubtype="16" fill="hold" grpId="0" nodeType="afterEffect">
                                  <p:stCondLst>
                                    <p:cond delay="2500"/>
                                  </p:stCondLst>
                                  <p:childTnLst>
                                    <p:set>
                                      <p:cBhvr>
                                        <p:cTn id="39" dur="1" fill="hold">
                                          <p:stCondLst>
                                            <p:cond delay="0"/>
                                          </p:stCondLst>
                                        </p:cTn>
                                        <p:tgtEl>
                                          <p:spTgt spid="22"/>
                                        </p:tgtEl>
                                        <p:attrNameLst>
                                          <p:attrName>style.visibility</p:attrName>
                                        </p:attrNameLst>
                                      </p:cBhvr>
                                      <p:to>
                                        <p:strVal val="visible"/>
                                      </p:to>
                                    </p:set>
                                    <p:anim calcmode="lin" valueType="num">
                                      <p:cBhvr>
                                        <p:cTn id="40" dur="500" fill="hold"/>
                                        <p:tgtEl>
                                          <p:spTgt spid="22"/>
                                        </p:tgtEl>
                                        <p:attrNameLst>
                                          <p:attrName>ppt_w</p:attrName>
                                        </p:attrNameLst>
                                      </p:cBhvr>
                                      <p:tavLst>
                                        <p:tav tm="0">
                                          <p:val>
                                            <p:fltVal val="0"/>
                                          </p:val>
                                        </p:tav>
                                        <p:tav tm="100000">
                                          <p:val>
                                            <p:strVal val="#ppt_w"/>
                                          </p:val>
                                        </p:tav>
                                      </p:tavLst>
                                    </p:anim>
                                    <p:anim calcmode="lin" valueType="num">
                                      <p:cBhvr>
                                        <p:cTn id="41" dur="500" fill="hold"/>
                                        <p:tgtEl>
                                          <p:spTgt spid="22"/>
                                        </p:tgtEl>
                                        <p:attrNameLst>
                                          <p:attrName>ppt_h</p:attrName>
                                        </p:attrNameLst>
                                      </p:cBhvr>
                                      <p:tavLst>
                                        <p:tav tm="0">
                                          <p:val>
                                            <p:fltVal val="0"/>
                                          </p:val>
                                        </p:tav>
                                        <p:tav tm="100000">
                                          <p:val>
                                            <p:strVal val="#ppt_h"/>
                                          </p:val>
                                        </p:tav>
                                      </p:tavLst>
                                    </p:anim>
                                    <p:animEffect transition="in" filter="fade">
                                      <p:cBhvr>
                                        <p:cTn id="42" dur="500"/>
                                        <p:tgtEl>
                                          <p:spTgt spid="22"/>
                                        </p:tgtEl>
                                      </p:cBhvr>
                                    </p:animEffect>
                                  </p:childTnLst>
                                </p:cTn>
                              </p:par>
                            </p:childTnLst>
                          </p:cTn>
                        </p:par>
                        <p:par>
                          <p:cTn id="43" fill="hold">
                            <p:stCondLst>
                              <p:cond delay="10750"/>
                            </p:stCondLst>
                            <p:childTnLst>
                              <p:par>
                                <p:cTn id="44" presetID="53" presetClass="entr" presetSubtype="16" fill="hold" grpId="0" nodeType="afterEffect">
                                  <p:stCondLst>
                                    <p:cond delay="500"/>
                                  </p:stCondLst>
                                  <p:childTnLst>
                                    <p:set>
                                      <p:cBhvr>
                                        <p:cTn id="45" dur="1" fill="hold">
                                          <p:stCondLst>
                                            <p:cond delay="0"/>
                                          </p:stCondLst>
                                        </p:cTn>
                                        <p:tgtEl>
                                          <p:spTgt spid="24"/>
                                        </p:tgtEl>
                                        <p:attrNameLst>
                                          <p:attrName>style.visibility</p:attrName>
                                        </p:attrNameLst>
                                      </p:cBhvr>
                                      <p:to>
                                        <p:strVal val="visible"/>
                                      </p:to>
                                    </p:set>
                                    <p:anim calcmode="lin" valueType="num">
                                      <p:cBhvr>
                                        <p:cTn id="46" dur="500" fill="hold"/>
                                        <p:tgtEl>
                                          <p:spTgt spid="24"/>
                                        </p:tgtEl>
                                        <p:attrNameLst>
                                          <p:attrName>ppt_w</p:attrName>
                                        </p:attrNameLst>
                                      </p:cBhvr>
                                      <p:tavLst>
                                        <p:tav tm="0">
                                          <p:val>
                                            <p:fltVal val="0"/>
                                          </p:val>
                                        </p:tav>
                                        <p:tav tm="100000">
                                          <p:val>
                                            <p:strVal val="#ppt_w"/>
                                          </p:val>
                                        </p:tav>
                                      </p:tavLst>
                                    </p:anim>
                                    <p:anim calcmode="lin" valueType="num">
                                      <p:cBhvr>
                                        <p:cTn id="47" dur="500" fill="hold"/>
                                        <p:tgtEl>
                                          <p:spTgt spid="24"/>
                                        </p:tgtEl>
                                        <p:attrNameLst>
                                          <p:attrName>ppt_h</p:attrName>
                                        </p:attrNameLst>
                                      </p:cBhvr>
                                      <p:tavLst>
                                        <p:tav tm="0">
                                          <p:val>
                                            <p:fltVal val="0"/>
                                          </p:val>
                                        </p:tav>
                                        <p:tav tm="100000">
                                          <p:val>
                                            <p:strVal val="#ppt_h"/>
                                          </p:val>
                                        </p:tav>
                                      </p:tavLst>
                                    </p:anim>
                                    <p:animEffect transition="in" filter="fade">
                                      <p:cBhvr>
                                        <p:cTn id="48" dur="500"/>
                                        <p:tgtEl>
                                          <p:spTgt spid="24"/>
                                        </p:tgtEl>
                                      </p:cBhvr>
                                    </p:animEffect>
                                  </p:childTnLst>
                                </p:cTn>
                              </p:par>
                            </p:childTnLst>
                          </p:cTn>
                        </p:par>
                        <p:par>
                          <p:cTn id="49" fill="hold">
                            <p:stCondLst>
                              <p:cond delay="11750"/>
                            </p:stCondLst>
                            <p:childTnLst>
                              <p:par>
                                <p:cTn id="50" presetID="22" presetClass="entr" presetSubtype="2" fill="hold" grpId="0" nodeType="afterEffect">
                                  <p:stCondLst>
                                    <p:cond delay="1000"/>
                                  </p:stCondLst>
                                  <p:childTnLst>
                                    <p:set>
                                      <p:cBhvr>
                                        <p:cTn id="51" dur="1" fill="hold">
                                          <p:stCondLst>
                                            <p:cond delay="0"/>
                                          </p:stCondLst>
                                        </p:cTn>
                                        <p:tgtEl>
                                          <p:spTgt spid="26"/>
                                        </p:tgtEl>
                                        <p:attrNameLst>
                                          <p:attrName>style.visibility</p:attrName>
                                        </p:attrNameLst>
                                      </p:cBhvr>
                                      <p:to>
                                        <p:strVal val="visible"/>
                                      </p:to>
                                    </p:set>
                                    <p:animEffect transition="in" filter="wipe(right)">
                                      <p:cBhvr>
                                        <p:cTn id="52" dur="500"/>
                                        <p:tgtEl>
                                          <p:spTgt spid="26"/>
                                        </p:tgtEl>
                                      </p:cBhvr>
                                    </p:animEffect>
                                  </p:childTnLst>
                                </p:cTn>
                              </p:par>
                            </p:childTnLst>
                          </p:cTn>
                        </p:par>
                        <p:par>
                          <p:cTn id="53" fill="hold">
                            <p:stCondLst>
                              <p:cond delay="13250"/>
                            </p:stCondLst>
                            <p:childTnLst>
                              <p:par>
                                <p:cTn id="54" presetID="53" presetClass="entr" presetSubtype="16" fill="hold" grpId="0" nodeType="afterEffect">
                                  <p:stCondLst>
                                    <p:cond delay="1500"/>
                                  </p:stCondLst>
                                  <p:childTnLst>
                                    <p:set>
                                      <p:cBhvr>
                                        <p:cTn id="55" dur="1" fill="hold">
                                          <p:stCondLst>
                                            <p:cond delay="0"/>
                                          </p:stCondLst>
                                        </p:cTn>
                                        <p:tgtEl>
                                          <p:spTgt spid="28"/>
                                        </p:tgtEl>
                                        <p:attrNameLst>
                                          <p:attrName>style.visibility</p:attrName>
                                        </p:attrNameLst>
                                      </p:cBhvr>
                                      <p:to>
                                        <p:strVal val="visible"/>
                                      </p:to>
                                    </p:set>
                                    <p:anim calcmode="lin" valueType="num">
                                      <p:cBhvr>
                                        <p:cTn id="56" dur="500" fill="hold"/>
                                        <p:tgtEl>
                                          <p:spTgt spid="28"/>
                                        </p:tgtEl>
                                        <p:attrNameLst>
                                          <p:attrName>ppt_w</p:attrName>
                                        </p:attrNameLst>
                                      </p:cBhvr>
                                      <p:tavLst>
                                        <p:tav tm="0">
                                          <p:val>
                                            <p:fltVal val="0"/>
                                          </p:val>
                                        </p:tav>
                                        <p:tav tm="100000">
                                          <p:val>
                                            <p:strVal val="#ppt_w"/>
                                          </p:val>
                                        </p:tav>
                                      </p:tavLst>
                                    </p:anim>
                                    <p:anim calcmode="lin" valueType="num">
                                      <p:cBhvr>
                                        <p:cTn id="57" dur="500" fill="hold"/>
                                        <p:tgtEl>
                                          <p:spTgt spid="28"/>
                                        </p:tgtEl>
                                        <p:attrNameLst>
                                          <p:attrName>ppt_h</p:attrName>
                                        </p:attrNameLst>
                                      </p:cBhvr>
                                      <p:tavLst>
                                        <p:tav tm="0">
                                          <p:val>
                                            <p:fltVal val="0"/>
                                          </p:val>
                                        </p:tav>
                                        <p:tav tm="100000">
                                          <p:val>
                                            <p:strVal val="#ppt_h"/>
                                          </p:val>
                                        </p:tav>
                                      </p:tavLst>
                                    </p:anim>
                                    <p:animEffect transition="in" filter="fade">
                                      <p:cBhvr>
                                        <p:cTn id="58" dur="500"/>
                                        <p:tgtEl>
                                          <p:spTgt spid="28"/>
                                        </p:tgtEl>
                                      </p:cBhvr>
                                    </p:animEffect>
                                  </p:childTnLst>
                                </p:cTn>
                              </p:par>
                            </p:childTnLst>
                          </p:cTn>
                        </p:par>
                        <p:par>
                          <p:cTn id="59" fill="hold">
                            <p:stCondLst>
                              <p:cond delay="15250"/>
                            </p:stCondLst>
                            <p:childTnLst>
                              <p:par>
                                <p:cTn id="60" presetID="22" presetClass="entr" presetSubtype="2" fill="hold" grpId="0" nodeType="afterEffect">
                                  <p:stCondLst>
                                    <p:cond delay="1000"/>
                                  </p:stCondLst>
                                  <p:childTnLst>
                                    <p:set>
                                      <p:cBhvr>
                                        <p:cTn id="61" dur="1" fill="hold">
                                          <p:stCondLst>
                                            <p:cond delay="0"/>
                                          </p:stCondLst>
                                        </p:cTn>
                                        <p:tgtEl>
                                          <p:spTgt spid="30"/>
                                        </p:tgtEl>
                                        <p:attrNameLst>
                                          <p:attrName>style.visibility</p:attrName>
                                        </p:attrNameLst>
                                      </p:cBhvr>
                                      <p:to>
                                        <p:strVal val="visible"/>
                                      </p:to>
                                    </p:set>
                                    <p:animEffect transition="in" filter="wipe(right)">
                                      <p:cBhvr>
                                        <p:cTn id="62" dur="500"/>
                                        <p:tgtEl>
                                          <p:spTgt spid="30"/>
                                        </p:tgtEl>
                                      </p:cBhvr>
                                    </p:animEffect>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anim calcmode="lin" valueType="num">
                                      <p:cBhvr>
                                        <p:cTn id="67" dur="1000" fill="hold"/>
                                        <p:tgtEl>
                                          <p:spTgt spid="35"/>
                                        </p:tgtEl>
                                        <p:attrNameLst>
                                          <p:attrName>ppt_w</p:attrName>
                                        </p:attrNameLst>
                                      </p:cBhvr>
                                      <p:tavLst>
                                        <p:tav tm="0">
                                          <p:val>
                                            <p:fltVal val="0"/>
                                          </p:val>
                                        </p:tav>
                                        <p:tav tm="100000">
                                          <p:val>
                                            <p:strVal val="#ppt_w"/>
                                          </p:val>
                                        </p:tav>
                                      </p:tavLst>
                                    </p:anim>
                                    <p:anim calcmode="lin" valueType="num">
                                      <p:cBhvr>
                                        <p:cTn id="68" dur="1000" fill="hold"/>
                                        <p:tgtEl>
                                          <p:spTgt spid="35"/>
                                        </p:tgtEl>
                                        <p:attrNameLst>
                                          <p:attrName>ppt_h</p:attrName>
                                        </p:attrNameLst>
                                      </p:cBhvr>
                                      <p:tavLst>
                                        <p:tav tm="0">
                                          <p:val>
                                            <p:fltVal val="0"/>
                                          </p:val>
                                        </p:tav>
                                        <p:tav tm="100000">
                                          <p:val>
                                            <p:strVal val="#ppt_h"/>
                                          </p:val>
                                        </p:tav>
                                      </p:tavLst>
                                    </p:anim>
                                    <p:anim calcmode="lin" valueType="num">
                                      <p:cBhvr>
                                        <p:cTn id="69" dur="1000" fill="hold"/>
                                        <p:tgtEl>
                                          <p:spTgt spid="35"/>
                                        </p:tgtEl>
                                        <p:attrNameLst>
                                          <p:attrName>style.rotation</p:attrName>
                                        </p:attrNameLst>
                                      </p:cBhvr>
                                      <p:tavLst>
                                        <p:tav tm="0">
                                          <p:val>
                                            <p:fltVal val="90"/>
                                          </p:val>
                                        </p:tav>
                                        <p:tav tm="100000">
                                          <p:val>
                                            <p:fltVal val="0"/>
                                          </p:val>
                                        </p:tav>
                                      </p:tavLst>
                                    </p:anim>
                                    <p:animEffect transition="in" filter="fade">
                                      <p:cBhvr>
                                        <p:cTn id="70" dur="1000"/>
                                        <p:tgtEl>
                                          <p:spTgt spid="35"/>
                                        </p:tgtEl>
                                      </p:cBhvr>
                                    </p:animEffect>
                                  </p:childTnLst>
                                </p:cTn>
                              </p:par>
                            </p:childTnLst>
                          </p:cTn>
                        </p:par>
                        <p:par>
                          <p:cTn id="71" fill="hold">
                            <p:stCondLst>
                              <p:cond delay="1000"/>
                            </p:stCondLst>
                            <p:childTnLst>
                              <p:par>
                                <p:cTn id="72" presetID="53" presetClass="entr" presetSubtype="16" fill="hold" grpId="0" nodeType="afterEffect">
                                  <p:stCondLst>
                                    <p:cond delay="500"/>
                                  </p:stCondLst>
                                  <p:childTnLst>
                                    <p:set>
                                      <p:cBhvr>
                                        <p:cTn id="73" dur="1" fill="hold">
                                          <p:stCondLst>
                                            <p:cond delay="0"/>
                                          </p:stCondLst>
                                        </p:cTn>
                                        <p:tgtEl>
                                          <p:spTgt spid="37"/>
                                        </p:tgtEl>
                                        <p:attrNameLst>
                                          <p:attrName>style.visibility</p:attrName>
                                        </p:attrNameLst>
                                      </p:cBhvr>
                                      <p:to>
                                        <p:strVal val="visible"/>
                                      </p:to>
                                    </p:set>
                                    <p:anim calcmode="lin" valueType="num">
                                      <p:cBhvr>
                                        <p:cTn id="74" dur="500" fill="hold"/>
                                        <p:tgtEl>
                                          <p:spTgt spid="37"/>
                                        </p:tgtEl>
                                        <p:attrNameLst>
                                          <p:attrName>ppt_w</p:attrName>
                                        </p:attrNameLst>
                                      </p:cBhvr>
                                      <p:tavLst>
                                        <p:tav tm="0">
                                          <p:val>
                                            <p:fltVal val="0"/>
                                          </p:val>
                                        </p:tav>
                                        <p:tav tm="100000">
                                          <p:val>
                                            <p:strVal val="#ppt_w"/>
                                          </p:val>
                                        </p:tav>
                                      </p:tavLst>
                                    </p:anim>
                                    <p:anim calcmode="lin" valueType="num">
                                      <p:cBhvr>
                                        <p:cTn id="75" dur="500" fill="hold"/>
                                        <p:tgtEl>
                                          <p:spTgt spid="37"/>
                                        </p:tgtEl>
                                        <p:attrNameLst>
                                          <p:attrName>ppt_h</p:attrName>
                                        </p:attrNameLst>
                                      </p:cBhvr>
                                      <p:tavLst>
                                        <p:tav tm="0">
                                          <p:val>
                                            <p:fltVal val="0"/>
                                          </p:val>
                                        </p:tav>
                                        <p:tav tm="100000">
                                          <p:val>
                                            <p:strVal val="#ppt_h"/>
                                          </p:val>
                                        </p:tav>
                                      </p:tavLst>
                                    </p:anim>
                                    <p:animEffect transition="in" filter="fade">
                                      <p:cBhvr>
                                        <p:cTn id="76" dur="500"/>
                                        <p:tgtEl>
                                          <p:spTgt spid="37"/>
                                        </p:tgtEl>
                                      </p:cBhvr>
                                    </p:animEffect>
                                  </p:childTnLst>
                                </p:cTn>
                              </p:par>
                            </p:childTnLst>
                          </p:cTn>
                        </p:par>
                        <p:par>
                          <p:cTn id="77" fill="hold">
                            <p:stCondLst>
                              <p:cond delay="2000"/>
                            </p:stCondLst>
                            <p:childTnLst>
                              <p:par>
                                <p:cTn id="78" presetID="22" presetClass="entr" presetSubtype="2" fill="hold" grpId="0" nodeType="afterEffect">
                                  <p:stCondLst>
                                    <p:cond delay="250"/>
                                  </p:stCondLst>
                                  <p:childTnLst>
                                    <p:set>
                                      <p:cBhvr>
                                        <p:cTn id="79" dur="1" fill="hold">
                                          <p:stCondLst>
                                            <p:cond delay="0"/>
                                          </p:stCondLst>
                                        </p:cTn>
                                        <p:tgtEl>
                                          <p:spTgt spid="34"/>
                                        </p:tgtEl>
                                        <p:attrNameLst>
                                          <p:attrName>style.visibility</p:attrName>
                                        </p:attrNameLst>
                                      </p:cBhvr>
                                      <p:to>
                                        <p:strVal val="visible"/>
                                      </p:to>
                                    </p:set>
                                    <p:animEffect transition="in" filter="wipe(right)">
                                      <p:cBhvr>
                                        <p:cTn id="80" dur="500"/>
                                        <p:tgtEl>
                                          <p:spTgt spid="34"/>
                                        </p:tgtEl>
                                      </p:cBhvr>
                                    </p:animEffect>
                                  </p:childTnLst>
                                </p:cTn>
                              </p:par>
                            </p:childTnLst>
                          </p:cTn>
                        </p:par>
                        <p:par>
                          <p:cTn id="81" fill="hold">
                            <p:stCondLst>
                              <p:cond delay="2750"/>
                            </p:stCondLst>
                            <p:childTnLst>
                              <p:par>
                                <p:cTn id="82" presetID="53" presetClass="entr" presetSubtype="16" fill="hold" grpId="0" nodeType="afterEffect">
                                  <p:stCondLst>
                                    <p:cond delay="1250"/>
                                  </p:stCondLst>
                                  <p:childTnLst>
                                    <p:set>
                                      <p:cBhvr>
                                        <p:cTn id="83" dur="1" fill="hold">
                                          <p:stCondLst>
                                            <p:cond delay="0"/>
                                          </p:stCondLst>
                                        </p:cTn>
                                        <p:tgtEl>
                                          <p:spTgt spid="32"/>
                                        </p:tgtEl>
                                        <p:attrNameLst>
                                          <p:attrName>style.visibility</p:attrName>
                                        </p:attrNameLst>
                                      </p:cBhvr>
                                      <p:to>
                                        <p:strVal val="visible"/>
                                      </p:to>
                                    </p:set>
                                    <p:anim calcmode="lin" valueType="num">
                                      <p:cBhvr>
                                        <p:cTn id="84" dur="500" fill="hold"/>
                                        <p:tgtEl>
                                          <p:spTgt spid="32"/>
                                        </p:tgtEl>
                                        <p:attrNameLst>
                                          <p:attrName>ppt_w</p:attrName>
                                        </p:attrNameLst>
                                      </p:cBhvr>
                                      <p:tavLst>
                                        <p:tav tm="0">
                                          <p:val>
                                            <p:fltVal val="0"/>
                                          </p:val>
                                        </p:tav>
                                        <p:tav tm="100000">
                                          <p:val>
                                            <p:strVal val="#ppt_w"/>
                                          </p:val>
                                        </p:tav>
                                      </p:tavLst>
                                    </p:anim>
                                    <p:anim calcmode="lin" valueType="num">
                                      <p:cBhvr>
                                        <p:cTn id="85" dur="500" fill="hold"/>
                                        <p:tgtEl>
                                          <p:spTgt spid="32"/>
                                        </p:tgtEl>
                                        <p:attrNameLst>
                                          <p:attrName>ppt_h</p:attrName>
                                        </p:attrNameLst>
                                      </p:cBhvr>
                                      <p:tavLst>
                                        <p:tav tm="0">
                                          <p:val>
                                            <p:fltVal val="0"/>
                                          </p:val>
                                        </p:tav>
                                        <p:tav tm="100000">
                                          <p:val>
                                            <p:strVal val="#ppt_h"/>
                                          </p:val>
                                        </p:tav>
                                      </p:tavLst>
                                    </p:anim>
                                    <p:animEffect transition="in" filter="fade">
                                      <p:cBhvr>
                                        <p:cTn id="86" dur="500"/>
                                        <p:tgtEl>
                                          <p:spTgt spid="32"/>
                                        </p:tgtEl>
                                      </p:cBhvr>
                                    </p:animEffect>
                                  </p:childTnLst>
                                </p:cTn>
                              </p:par>
                            </p:childTnLst>
                          </p:cTn>
                        </p:par>
                        <p:par>
                          <p:cTn id="87" fill="hold">
                            <p:stCondLst>
                              <p:cond delay="4500"/>
                            </p:stCondLst>
                            <p:childTnLst>
                              <p:par>
                                <p:cTn id="88" presetID="22" presetClass="entr" presetSubtype="2" fill="hold" grpId="0" nodeType="afterEffect">
                                  <p:stCondLst>
                                    <p:cond delay="1000"/>
                                  </p:stCondLst>
                                  <p:childTnLst>
                                    <p:set>
                                      <p:cBhvr>
                                        <p:cTn id="89" dur="1" fill="hold">
                                          <p:stCondLst>
                                            <p:cond delay="0"/>
                                          </p:stCondLst>
                                        </p:cTn>
                                        <p:tgtEl>
                                          <p:spTgt spid="39"/>
                                        </p:tgtEl>
                                        <p:attrNameLst>
                                          <p:attrName>style.visibility</p:attrName>
                                        </p:attrNameLst>
                                      </p:cBhvr>
                                      <p:to>
                                        <p:strVal val="visible"/>
                                      </p:to>
                                    </p:set>
                                    <p:animEffect transition="in" filter="wipe(right)">
                                      <p:cBhvr>
                                        <p:cTn id="90" dur="500"/>
                                        <p:tgtEl>
                                          <p:spTgt spid="39"/>
                                        </p:tgtEl>
                                      </p:cBhvr>
                                    </p:animEffect>
                                  </p:childTnLst>
                                </p:cTn>
                              </p:par>
                            </p:childTnLst>
                          </p:cTn>
                        </p:par>
                        <p:par>
                          <p:cTn id="91" fill="hold">
                            <p:stCondLst>
                              <p:cond delay="6000"/>
                            </p:stCondLst>
                            <p:childTnLst>
                              <p:par>
                                <p:cTn id="92" presetID="53" presetClass="entr" presetSubtype="16" fill="hold" grpId="0" nodeType="afterEffect">
                                  <p:stCondLst>
                                    <p:cond delay="2000"/>
                                  </p:stCondLst>
                                  <p:childTnLst>
                                    <p:set>
                                      <p:cBhvr>
                                        <p:cTn id="93" dur="1" fill="hold">
                                          <p:stCondLst>
                                            <p:cond delay="0"/>
                                          </p:stCondLst>
                                        </p:cTn>
                                        <p:tgtEl>
                                          <p:spTgt spid="43"/>
                                        </p:tgtEl>
                                        <p:attrNameLst>
                                          <p:attrName>style.visibility</p:attrName>
                                        </p:attrNameLst>
                                      </p:cBhvr>
                                      <p:to>
                                        <p:strVal val="visible"/>
                                      </p:to>
                                    </p:set>
                                    <p:anim calcmode="lin" valueType="num">
                                      <p:cBhvr>
                                        <p:cTn id="94" dur="500" fill="hold"/>
                                        <p:tgtEl>
                                          <p:spTgt spid="43"/>
                                        </p:tgtEl>
                                        <p:attrNameLst>
                                          <p:attrName>ppt_w</p:attrName>
                                        </p:attrNameLst>
                                      </p:cBhvr>
                                      <p:tavLst>
                                        <p:tav tm="0">
                                          <p:val>
                                            <p:fltVal val="0"/>
                                          </p:val>
                                        </p:tav>
                                        <p:tav tm="100000">
                                          <p:val>
                                            <p:strVal val="#ppt_w"/>
                                          </p:val>
                                        </p:tav>
                                      </p:tavLst>
                                    </p:anim>
                                    <p:anim calcmode="lin" valueType="num">
                                      <p:cBhvr>
                                        <p:cTn id="95" dur="500" fill="hold"/>
                                        <p:tgtEl>
                                          <p:spTgt spid="43"/>
                                        </p:tgtEl>
                                        <p:attrNameLst>
                                          <p:attrName>ppt_h</p:attrName>
                                        </p:attrNameLst>
                                      </p:cBhvr>
                                      <p:tavLst>
                                        <p:tav tm="0">
                                          <p:val>
                                            <p:fltVal val="0"/>
                                          </p:val>
                                        </p:tav>
                                        <p:tav tm="100000">
                                          <p:val>
                                            <p:strVal val="#ppt_h"/>
                                          </p:val>
                                        </p:tav>
                                      </p:tavLst>
                                    </p:anim>
                                    <p:animEffect transition="in" filter="fade">
                                      <p:cBhvr>
                                        <p:cTn id="96" dur="500"/>
                                        <p:tgtEl>
                                          <p:spTgt spid="43"/>
                                        </p:tgtEl>
                                      </p:cBhvr>
                                    </p:animEffect>
                                  </p:childTnLst>
                                </p:cTn>
                              </p:par>
                            </p:childTnLst>
                          </p:cTn>
                        </p:par>
                        <p:par>
                          <p:cTn id="97" fill="hold">
                            <p:stCondLst>
                              <p:cond delay="8500"/>
                            </p:stCondLst>
                            <p:childTnLst>
                              <p:par>
                                <p:cTn id="98" presetID="22" presetClass="entr" presetSubtype="2" fill="hold" grpId="0" nodeType="afterEffect">
                                  <p:stCondLst>
                                    <p:cond delay="1250"/>
                                  </p:stCondLst>
                                  <p:childTnLst>
                                    <p:set>
                                      <p:cBhvr>
                                        <p:cTn id="99" dur="1" fill="hold">
                                          <p:stCondLst>
                                            <p:cond delay="0"/>
                                          </p:stCondLst>
                                        </p:cTn>
                                        <p:tgtEl>
                                          <p:spTgt spid="41"/>
                                        </p:tgtEl>
                                        <p:attrNameLst>
                                          <p:attrName>style.visibility</p:attrName>
                                        </p:attrNameLst>
                                      </p:cBhvr>
                                      <p:to>
                                        <p:strVal val="visible"/>
                                      </p:to>
                                    </p:set>
                                    <p:animEffect transition="in" filter="wipe(right)">
                                      <p:cBhvr>
                                        <p:cTn id="100" dur="500"/>
                                        <p:tgtEl>
                                          <p:spTgt spid="41"/>
                                        </p:tgtEl>
                                      </p:cBhvr>
                                    </p:animEffect>
                                  </p:childTnLst>
                                </p:cTn>
                              </p:par>
                            </p:childTnLst>
                          </p:cTn>
                        </p:par>
                        <p:par>
                          <p:cTn id="101" fill="hold">
                            <p:stCondLst>
                              <p:cond delay="10250"/>
                            </p:stCondLst>
                            <p:childTnLst>
                              <p:par>
                                <p:cTn id="102" presetID="53" presetClass="entr" presetSubtype="16" fill="hold" grpId="0" nodeType="afterEffect">
                                  <p:stCondLst>
                                    <p:cond delay="2000"/>
                                  </p:stCondLst>
                                  <p:childTnLst>
                                    <p:set>
                                      <p:cBhvr>
                                        <p:cTn id="103" dur="1" fill="hold">
                                          <p:stCondLst>
                                            <p:cond delay="0"/>
                                          </p:stCondLst>
                                        </p:cTn>
                                        <p:tgtEl>
                                          <p:spTgt spid="45"/>
                                        </p:tgtEl>
                                        <p:attrNameLst>
                                          <p:attrName>style.visibility</p:attrName>
                                        </p:attrNameLst>
                                      </p:cBhvr>
                                      <p:to>
                                        <p:strVal val="visible"/>
                                      </p:to>
                                    </p:set>
                                    <p:anim calcmode="lin" valueType="num">
                                      <p:cBhvr>
                                        <p:cTn id="104" dur="500" fill="hold"/>
                                        <p:tgtEl>
                                          <p:spTgt spid="45"/>
                                        </p:tgtEl>
                                        <p:attrNameLst>
                                          <p:attrName>ppt_w</p:attrName>
                                        </p:attrNameLst>
                                      </p:cBhvr>
                                      <p:tavLst>
                                        <p:tav tm="0">
                                          <p:val>
                                            <p:fltVal val="0"/>
                                          </p:val>
                                        </p:tav>
                                        <p:tav tm="100000">
                                          <p:val>
                                            <p:strVal val="#ppt_w"/>
                                          </p:val>
                                        </p:tav>
                                      </p:tavLst>
                                    </p:anim>
                                    <p:anim calcmode="lin" valueType="num">
                                      <p:cBhvr>
                                        <p:cTn id="105" dur="500" fill="hold"/>
                                        <p:tgtEl>
                                          <p:spTgt spid="45"/>
                                        </p:tgtEl>
                                        <p:attrNameLst>
                                          <p:attrName>ppt_h</p:attrName>
                                        </p:attrNameLst>
                                      </p:cBhvr>
                                      <p:tavLst>
                                        <p:tav tm="0">
                                          <p:val>
                                            <p:fltVal val="0"/>
                                          </p:val>
                                        </p:tav>
                                        <p:tav tm="100000">
                                          <p:val>
                                            <p:strVal val="#ppt_h"/>
                                          </p:val>
                                        </p:tav>
                                      </p:tavLst>
                                    </p:anim>
                                    <p:animEffect transition="in" filter="fade">
                                      <p:cBhvr>
                                        <p:cTn id="106" dur="500"/>
                                        <p:tgtEl>
                                          <p:spTgt spid="45"/>
                                        </p:tgtEl>
                                      </p:cBhvr>
                                    </p:animEffect>
                                  </p:childTnLst>
                                </p:cTn>
                              </p:par>
                            </p:childTnLst>
                          </p:cTn>
                        </p:par>
                        <p:par>
                          <p:cTn id="107" fill="hold">
                            <p:stCondLst>
                              <p:cond delay="12750"/>
                            </p:stCondLst>
                            <p:childTnLst>
                              <p:par>
                                <p:cTn id="108" presetID="22" presetClass="entr" presetSubtype="2" fill="hold" grpId="0" nodeType="afterEffect">
                                  <p:stCondLst>
                                    <p:cond delay="2000"/>
                                  </p:stCondLst>
                                  <p:childTnLst>
                                    <p:set>
                                      <p:cBhvr>
                                        <p:cTn id="109" dur="1" fill="hold">
                                          <p:stCondLst>
                                            <p:cond delay="0"/>
                                          </p:stCondLst>
                                        </p:cTn>
                                        <p:tgtEl>
                                          <p:spTgt spid="48"/>
                                        </p:tgtEl>
                                        <p:attrNameLst>
                                          <p:attrName>style.visibility</p:attrName>
                                        </p:attrNameLst>
                                      </p:cBhvr>
                                      <p:to>
                                        <p:strVal val="visible"/>
                                      </p:to>
                                    </p:set>
                                    <p:animEffect transition="in" filter="wipe(right)">
                                      <p:cBhvr>
                                        <p:cTn id="110" dur="500"/>
                                        <p:tgtEl>
                                          <p:spTgt spid="48"/>
                                        </p:tgtEl>
                                      </p:cBhvr>
                                    </p:animEffect>
                                  </p:childTnLst>
                                </p:cTn>
                              </p:par>
                            </p:childTnLst>
                          </p:cTn>
                        </p:par>
                        <p:par>
                          <p:cTn id="111" fill="hold">
                            <p:stCondLst>
                              <p:cond delay="15250"/>
                            </p:stCondLst>
                            <p:childTnLst>
                              <p:par>
                                <p:cTn id="112" presetID="22" presetClass="entr" presetSubtype="4" fill="hold" grpId="0" nodeType="afterEffect">
                                  <p:stCondLst>
                                    <p:cond delay="2500"/>
                                  </p:stCondLst>
                                  <p:childTnLst>
                                    <p:set>
                                      <p:cBhvr>
                                        <p:cTn id="113" dur="1" fill="hold">
                                          <p:stCondLst>
                                            <p:cond delay="0"/>
                                          </p:stCondLst>
                                        </p:cTn>
                                        <p:tgtEl>
                                          <p:spTgt spid="49"/>
                                        </p:tgtEl>
                                        <p:attrNameLst>
                                          <p:attrName>style.visibility</p:attrName>
                                        </p:attrNameLst>
                                      </p:cBhvr>
                                      <p:to>
                                        <p:strVal val="visible"/>
                                      </p:to>
                                    </p:set>
                                    <p:animEffect transition="in" filter="wipe(down)">
                                      <p:cBhvr>
                                        <p:cTn id="114" dur="2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4" grpId="0" animBg="1"/>
      <p:bldP spid="16" grpId="0" animBg="1"/>
      <p:bldP spid="18" grpId="0" animBg="1"/>
      <p:bldP spid="20" grpId="0"/>
      <p:bldP spid="22" grpId="0" animBg="1"/>
      <p:bldP spid="24" grpId="0" animBg="1"/>
      <p:bldP spid="26" grpId="0"/>
      <p:bldP spid="28" grpId="0" animBg="1"/>
      <p:bldP spid="30" grpId="0"/>
      <p:bldP spid="32" grpId="0" animBg="1"/>
      <p:bldP spid="34" grpId="0"/>
      <p:bldP spid="35" grpId="0"/>
      <p:bldP spid="37" grpId="0" animBg="1"/>
      <p:bldP spid="39" grpId="0"/>
      <p:bldP spid="41" grpId="0"/>
      <p:bldP spid="43" grpId="0" animBg="1"/>
      <p:bldP spid="45" grpId="0" animBg="1"/>
      <p:bldP spid="48" grpId="0"/>
      <p:bldP spid="4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טבלה 3">
            <a:extLst>
              <a:ext uri="{FF2B5EF4-FFF2-40B4-BE49-F238E27FC236}">
                <a16:creationId xmlns:a16="http://schemas.microsoft.com/office/drawing/2014/main" id="{46404BEF-DCE3-4BBB-A8D9-18BCCEEBD12D}"/>
              </a:ext>
            </a:extLst>
          </p:cNvPr>
          <p:cNvGraphicFramePr>
            <a:graphicFrameLocks noGrp="1"/>
          </p:cNvGraphicFramePr>
          <p:nvPr>
            <p:extLst>
              <p:ext uri="{D42A27DB-BD31-4B8C-83A1-F6EECF244321}">
                <p14:modId xmlns:p14="http://schemas.microsoft.com/office/powerpoint/2010/main" val="2951273026"/>
              </p:ext>
            </p:extLst>
          </p:nvPr>
        </p:nvGraphicFramePr>
        <p:xfrm>
          <a:off x="45572" y="573187"/>
          <a:ext cx="12044650" cy="6654219"/>
        </p:xfrm>
        <a:graphic>
          <a:graphicData uri="http://schemas.openxmlformats.org/drawingml/2006/table">
            <a:tbl>
              <a:tblPr rtl="1" firstRow="1" bandRow="1">
                <a:tableStyleId>{74C1A8A3-306A-4EB7-A6B1-4F7E0EB9C5D6}</a:tableStyleId>
              </a:tblPr>
              <a:tblGrid>
                <a:gridCol w="2085131">
                  <a:extLst>
                    <a:ext uri="{9D8B030D-6E8A-4147-A177-3AD203B41FA5}">
                      <a16:colId xmlns:a16="http://schemas.microsoft.com/office/drawing/2014/main" val="3742083371"/>
                    </a:ext>
                  </a:extLst>
                </a:gridCol>
                <a:gridCol w="2632075">
                  <a:extLst>
                    <a:ext uri="{9D8B030D-6E8A-4147-A177-3AD203B41FA5}">
                      <a16:colId xmlns:a16="http://schemas.microsoft.com/office/drawing/2014/main" val="2915746964"/>
                    </a:ext>
                  </a:extLst>
                </a:gridCol>
                <a:gridCol w="2626040">
                  <a:extLst>
                    <a:ext uri="{9D8B030D-6E8A-4147-A177-3AD203B41FA5}">
                      <a16:colId xmlns:a16="http://schemas.microsoft.com/office/drawing/2014/main" val="577393082"/>
                    </a:ext>
                  </a:extLst>
                </a:gridCol>
                <a:gridCol w="1780952">
                  <a:extLst>
                    <a:ext uri="{9D8B030D-6E8A-4147-A177-3AD203B41FA5}">
                      <a16:colId xmlns:a16="http://schemas.microsoft.com/office/drawing/2014/main" val="2618443301"/>
                    </a:ext>
                  </a:extLst>
                </a:gridCol>
                <a:gridCol w="2920452">
                  <a:extLst>
                    <a:ext uri="{9D8B030D-6E8A-4147-A177-3AD203B41FA5}">
                      <a16:colId xmlns:a16="http://schemas.microsoft.com/office/drawing/2014/main" val="2940249779"/>
                    </a:ext>
                  </a:extLst>
                </a:gridCol>
              </a:tblGrid>
              <a:tr h="1029220">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he-IL"/>
                    </a:p>
                  </a:txBody>
                  <a:tcPr>
                    <a:lnL w="12700" cap="flat" cmpd="sng" algn="ctr">
                      <a:solidFill>
                        <a:schemeClr val="tx1"/>
                      </a:solidFill>
                      <a:prstDash val="solid"/>
                      <a:round/>
                      <a:headEnd type="none" w="med" len="med"/>
                      <a:tailEnd type="none" w="med" len="med"/>
                    </a:lnL>
                  </a:tcPr>
                </a:tc>
                <a:tc>
                  <a:txBody>
                    <a:bodyPr/>
                    <a:lstStyle/>
                    <a:p>
                      <a:pPr rtl="1"/>
                      <a:endParaRPr lang="he-IL" dirty="0"/>
                    </a:p>
                  </a:txBody>
                  <a:tcPr>
                    <a:solidFill>
                      <a:schemeClr val="accent5">
                        <a:lumMod val="20000"/>
                        <a:lumOff val="80000"/>
                      </a:schemeClr>
                    </a:solidFill>
                  </a:tcPr>
                </a:tc>
                <a:tc>
                  <a:txBody>
                    <a:bodyPr/>
                    <a:lstStyle/>
                    <a:p>
                      <a:pPr rtl="1"/>
                      <a:endParaRPr lang="he-IL"/>
                    </a:p>
                  </a:txBody>
                  <a:tcPr/>
                </a:tc>
                <a:tc>
                  <a:txBody>
                    <a:bodyPr/>
                    <a:lstStyle/>
                    <a:p>
                      <a:pPr rtl="1"/>
                      <a:endParaRPr lang="he-IL" dirty="0"/>
                    </a:p>
                  </a:txBody>
                  <a:tcPr>
                    <a:solidFill>
                      <a:schemeClr val="accent6">
                        <a:lumMod val="20000"/>
                        <a:lumOff val="80000"/>
                      </a:schemeClr>
                    </a:solidFill>
                  </a:tcPr>
                </a:tc>
                <a:extLst>
                  <a:ext uri="{0D108BD9-81ED-4DB2-BD59-A6C34878D82A}">
                    <a16:rowId xmlns:a16="http://schemas.microsoft.com/office/drawing/2014/main" val="683731171"/>
                  </a:ext>
                </a:extLst>
              </a:tr>
              <a:tr h="878029">
                <a:tc gridSpan="5">
                  <a:txBody>
                    <a:bodyPr/>
                    <a:lstStyle/>
                    <a:p>
                      <a:pPr rtl="1"/>
                      <a:endParaRPr lang="he-IL" dirty="0"/>
                    </a:p>
                  </a:txBody>
                  <a:tcPr>
                    <a:lnT w="12700" cap="flat" cmpd="sng" algn="ctr">
                      <a:solidFill>
                        <a:schemeClr val="tx1"/>
                      </a:solidFill>
                      <a:prstDash val="solid"/>
                      <a:round/>
                      <a:headEnd type="none" w="med" len="med"/>
                      <a:tailEnd type="none" w="med" len="med"/>
                    </a:lnT>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dirty="0"/>
                    </a:p>
                  </a:txBody>
                  <a:tcPr/>
                </a:tc>
                <a:extLst>
                  <a:ext uri="{0D108BD9-81ED-4DB2-BD59-A6C34878D82A}">
                    <a16:rowId xmlns:a16="http://schemas.microsoft.com/office/drawing/2014/main" val="2578686535"/>
                  </a:ext>
                </a:extLst>
              </a:tr>
              <a:tr h="1496855">
                <a:tc gridSpan="5">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tc hMerge="1">
                  <a:txBody>
                    <a:bodyPr/>
                    <a:lstStyle/>
                    <a:p>
                      <a:pPr rtl="1"/>
                      <a:endParaRPr lang="he-IL"/>
                    </a:p>
                  </a:txBody>
                  <a:tcPr/>
                </a:tc>
                <a:tc hMerge="1">
                  <a:txBody>
                    <a:bodyPr/>
                    <a:lstStyle/>
                    <a:p>
                      <a:pPr rtl="1"/>
                      <a:endParaRPr lang="he-IL" dirty="0"/>
                    </a:p>
                  </a:txBody>
                  <a:tcPr/>
                </a:tc>
                <a:extLst>
                  <a:ext uri="{0D108BD9-81ED-4DB2-BD59-A6C34878D82A}">
                    <a16:rowId xmlns:a16="http://schemas.microsoft.com/office/drawing/2014/main" val="165712485"/>
                  </a:ext>
                </a:extLst>
              </a:tr>
              <a:tr h="1844382">
                <a:tc gridSpan="5">
                  <a:txBody>
                    <a:bodyPr/>
                    <a:lstStyle/>
                    <a:p>
                      <a:pPr rtl="1"/>
                      <a:endParaRPr lang="he-IL" dirty="0"/>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250134655"/>
                  </a:ext>
                </a:extLst>
              </a:tr>
              <a:tr h="1405733">
                <a:tc gridSpan="5">
                  <a:txBody>
                    <a:bodyPr/>
                    <a:lstStyle/>
                    <a:p>
                      <a:pPr rtl="1"/>
                      <a:endParaRPr lang="he-IL" dirty="0"/>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3416968460"/>
                  </a:ext>
                </a:extLst>
              </a:tr>
            </a:tbl>
          </a:graphicData>
        </a:graphic>
      </p:graphicFrame>
      <p:sp>
        <p:nvSpPr>
          <p:cNvPr id="16" name="תיבת טקסט 15">
            <a:extLst>
              <a:ext uri="{FF2B5EF4-FFF2-40B4-BE49-F238E27FC236}">
                <a16:creationId xmlns:a16="http://schemas.microsoft.com/office/drawing/2014/main" id="{04FB902C-00E3-4F9D-9703-C326D83AC81B}"/>
              </a:ext>
            </a:extLst>
          </p:cNvPr>
          <p:cNvSpPr txBox="1"/>
          <p:nvPr/>
        </p:nvSpPr>
        <p:spPr>
          <a:xfrm>
            <a:off x="10067520" y="1777670"/>
            <a:ext cx="1922605"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כִּכָּרוֹת שֶׁל נַחְתּוֹם</a:t>
            </a:r>
            <a:endParaRPr lang="he-IL" dirty="0"/>
          </a:p>
        </p:txBody>
      </p:sp>
      <p:sp>
        <p:nvSpPr>
          <p:cNvPr id="17" name="תיבת טקסט 16">
            <a:extLst>
              <a:ext uri="{FF2B5EF4-FFF2-40B4-BE49-F238E27FC236}">
                <a16:creationId xmlns:a16="http://schemas.microsoft.com/office/drawing/2014/main" id="{9392985B-478F-4B5E-9ED8-3893E102B9CB}"/>
              </a:ext>
            </a:extLst>
          </p:cNvPr>
          <p:cNvSpPr txBox="1"/>
          <p:nvPr/>
        </p:nvSpPr>
        <p:spPr>
          <a:xfrm>
            <a:off x="7856098" y="1663997"/>
            <a:ext cx="192260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הֲרֵי אֵלּוּ שֶׁלּוֹ משום שאין בהם סימן </a:t>
            </a:r>
            <a:endParaRPr lang="he-IL" b="1" dirty="0">
              <a:solidFill>
                <a:srgbClr val="000000"/>
              </a:solidFill>
              <a:latin typeface="Arial" panose="020B0604020202020204" pitchFamily="34" charset="0"/>
            </a:endParaRPr>
          </a:p>
        </p:txBody>
      </p:sp>
      <p:sp>
        <p:nvSpPr>
          <p:cNvPr id="18" name="תיבת טקסט 17">
            <a:extLst>
              <a:ext uri="{FF2B5EF4-FFF2-40B4-BE49-F238E27FC236}">
                <a16:creationId xmlns:a16="http://schemas.microsoft.com/office/drawing/2014/main" id="{35F10E4C-60D1-4BA5-954F-FE23F0B9524F}"/>
              </a:ext>
            </a:extLst>
          </p:cNvPr>
          <p:cNvSpPr txBox="1"/>
          <p:nvPr/>
        </p:nvSpPr>
        <p:spPr>
          <a:xfrm>
            <a:off x="8517799" y="684388"/>
            <a:ext cx="599204"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הדין</a:t>
            </a:r>
          </a:p>
        </p:txBody>
      </p:sp>
      <p:sp>
        <p:nvSpPr>
          <p:cNvPr id="19" name="תיבת טקסט 18">
            <a:extLst>
              <a:ext uri="{FF2B5EF4-FFF2-40B4-BE49-F238E27FC236}">
                <a16:creationId xmlns:a16="http://schemas.microsoft.com/office/drawing/2014/main" id="{DDEBCD09-E459-44E2-AA39-3C7309D32D63}"/>
              </a:ext>
            </a:extLst>
          </p:cNvPr>
          <p:cNvSpPr txBox="1"/>
          <p:nvPr/>
        </p:nvSpPr>
        <p:spPr>
          <a:xfrm>
            <a:off x="4357190" y="1591973"/>
            <a:ext cx="3077772" cy="233910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sz="1600" b="0" i="0" dirty="0">
                <a:solidFill>
                  <a:srgbClr val="000000"/>
                </a:solidFill>
                <a:effectLst/>
                <a:latin typeface="Arial" panose="020B0604020202020204" pitchFamily="34" charset="0"/>
              </a:rPr>
              <a:t>שֶׁל בַּעַל הַבַּיִת מַאי טַעְמָא כֵּיוָן דְּאִית בְּהוּ סִימָן </a:t>
            </a:r>
            <a:r>
              <a:rPr lang="he-IL" sz="1600" b="0" i="0" dirty="0" err="1">
                <a:solidFill>
                  <a:srgbClr val="000000"/>
                </a:solidFill>
                <a:effectLst/>
                <a:latin typeface="Arial" panose="020B0604020202020204" pitchFamily="34" charset="0"/>
              </a:rPr>
              <a:t>דְּמִידָּע</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יְדִיע</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רִפְתָּא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דְאִינִיש</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אִינִיש</a:t>
            </a:r>
            <a:r>
              <a:rPr lang="he-IL" sz="1600" b="0" i="0" dirty="0">
                <a:solidFill>
                  <a:srgbClr val="000000"/>
                </a:solidFill>
                <a:effectLst/>
                <a:latin typeface="Arial" panose="020B0604020202020204" pitchFamily="34" charset="0"/>
              </a:rPr>
              <a:t>ׁ הוּא </a:t>
            </a:r>
          </a:p>
          <a:p>
            <a:r>
              <a:rPr lang="he-IL" sz="1600" dirty="0">
                <a:solidFill>
                  <a:srgbClr val="000000"/>
                </a:solidFill>
                <a:latin typeface="Arial" panose="020B0604020202020204" pitchFamily="34" charset="0"/>
              </a:rPr>
              <a:t>לחמו של האדם - הוא האדם. </a:t>
            </a:r>
          </a:p>
          <a:p>
            <a:r>
              <a:rPr lang="he-IL" sz="1600" dirty="0">
                <a:solidFill>
                  <a:srgbClr val="000000"/>
                </a:solidFill>
                <a:latin typeface="Arial" panose="020B0604020202020204" pitchFamily="34" charset="0"/>
              </a:rPr>
              <a:t>שכל בעל בית עושה את </a:t>
            </a:r>
            <a:r>
              <a:rPr lang="he-IL" sz="1600" dirty="0" err="1">
                <a:solidFill>
                  <a:srgbClr val="000000"/>
                </a:solidFill>
                <a:latin typeface="Arial" panose="020B0604020202020204" pitchFamily="34" charset="0"/>
              </a:rPr>
              <a:t>ככרותיו</a:t>
            </a:r>
            <a:r>
              <a:rPr lang="he-IL" sz="1600" dirty="0">
                <a:solidFill>
                  <a:srgbClr val="000000"/>
                </a:solidFill>
                <a:latin typeface="Arial" panose="020B0604020202020204" pitchFamily="34" charset="0"/>
              </a:rPr>
              <a:t> בצורה שונה, וניכר עליהן של מי הן</a:t>
            </a:r>
          </a:p>
          <a:p>
            <a:r>
              <a:rPr lang="he-IL" sz="1600" b="0" i="0" dirty="0">
                <a:solidFill>
                  <a:srgbClr val="000000"/>
                </a:solidFill>
                <a:effectLst/>
                <a:latin typeface="Arial" panose="020B0604020202020204" pitchFamily="34" charset="0"/>
              </a:rPr>
              <a:t>וְלָא שְׁנָא רְשׁוּת הָרַבִּים וְלָא שְׁנָא רְשׁוּת הַיָּחִיד נוֹטֵל וּמַכְרִיז </a:t>
            </a:r>
            <a:r>
              <a:rPr lang="he-IL" sz="1600" b="0" i="0" dirty="0" err="1">
                <a:solidFill>
                  <a:srgbClr val="000000"/>
                </a:solidFill>
                <a:effectLst/>
                <a:latin typeface="Arial" panose="020B0604020202020204" pitchFamily="34" charset="0"/>
              </a:rPr>
              <a:t>אַלְמָא</a:t>
            </a:r>
            <a:r>
              <a:rPr lang="he-IL" sz="1600" b="0" i="0" dirty="0">
                <a:solidFill>
                  <a:srgbClr val="000000"/>
                </a:solidFill>
                <a:effectLst/>
                <a:latin typeface="Arial" panose="020B0604020202020204" pitchFamily="34" charset="0"/>
              </a:rPr>
              <a:t> </a:t>
            </a:r>
          </a:p>
          <a:p>
            <a:r>
              <a:rPr lang="he-IL" b="1" i="0" dirty="0">
                <a:solidFill>
                  <a:srgbClr val="000000"/>
                </a:solidFill>
                <a:effectLst/>
                <a:latin typeface="Arial" panose="020B0604020202020204" pitchFamily="34" charset="0"/>
              </a:rPr>
              <a:t>סִימָן הֶעָשׂוּי </a:t>
            </a:r>
            <a:r>
              <a:rPr lang="he-IL" b="1" i="0" dirty="0" err="1">
                <a:solidFill>
                  <a:srgbClr val="000000"/>
                </a:solidFill>
                <a:effectLst/>
                <a:latin typeface="Arial" panose="020B0604020202020204" pitchFamily="34" charset="0"/>
              </a:rPr>
              <a:t>לִידָּרֵס</a:t>
            </a:r>
            <a:r>
              <a:rPr lang="he-IL" b="1" i="0" dirty="0">
                <a:solidFill>
                  <a:srgbClr val="000000"/>
                </a:solidFill>
                <a:effectLst/>
                <a:latin typeface="Arial" panose="020B0604020202020204" pitchFamily="34" charset="0"/>
              </a:rPr>
              <a:t> </a:t>
            </a:r>
            <a:r>
              <a:rPr lang="he-IL" sz="1600" b="0" i="0" dirty="0">
                <a:solidFill>
                  <a:srgbClr val="000000"/>
                </a:solidFill>
                <a:effectLst/>
                <a:latin typeface="Arial" panose="020B0604020202020204" pitchFamily="34" charset="0"/>
              </a:rPr>
              <a:t>הָוֵי סִימָן</a:t>
            </a:r>
            <a:endParaRPr lang="he-IL" sz="1600" dirty="0"/>
          </a:p>
        </p:txBody>
      </p:sp>
      <p:sp>
        <p:nvSpPr>
          <p:cNvPr id="21" name="תיבת טקסט 20">
            <a:extLst>
              <a:ext uri="{FF2B5EF4-FFF2-40B4-BE49-F238E27FC236}">
                <a16:creationId xmlns:a16="http://schemas.microsoft.com/office/drawing/2014/main" id="{9CC3B38D-C4B4-4D17-80E7-74AB66A51D29}"/>
              </a:ext>
            </a:extLst>
          </p:cNvPr>
          <p:cNvSpPr txBox="1"/>
          <p:nvPr/>
        </p:nvSpPr>
        <p:spPr>
          <a:xfrm>
            <a:off x="3107809" y="767505"/>
            <a:ext cx="1583658"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על מי הקושיה</a:t>
            </a:r>
          </a:p>
        </p:txBody>
      </p:sp>
      <p:sp>
        <p:nvSpPr>
          <p:cNvPr id="22" name="תיבת טקסט 21">
            <a:extLst>
              <a:ext uri="{FF2B5EF4-FFF2-40B4-BE49-F238E27FC236}">
                <a16:creationId xmlns:a16="http://schemas.microsoft.com/office/drawing/2014/main" id="{5EA66833-31BE-4E7E-9609-B2A49BF8A847}"/>
              </a:ext>
            </a:extLst>
          </p:cNvPr>
          <p:cNvSpPr txBox="1"/>
          <p:nvPr/>
        </p:nvSpPr>
        <p:spPr>
          <a:xfrm>
            <a:off x="5621727" y="681701"/>
            <a:ext cx="1420037"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בירור המקרה</a:t>
            </a:r>
          </a:p>
        </p:txBody>
      </p:sp>
      <p:sp>
        <p:nvSpPr>
          <p:cNvPr id="23" name="תיבת טקסט 22">
            <a:extLst>
              <a:ext uri="{FF2B5EF4-FFF2-40B4-BE49-F238E27FC236}">
                <a16:creationId xmlns:a16="http://schemas.microsoft.com/office/drawing/2014/main" id="{6C92E075-EE43-4500-9850-45467105C3C0}"/>
              </a:ext>
            </a:extLst>
          </p:cNvPr>
          <p:cNvSpPr txBox="1"/>
          <p:nvPr/>
        </p:nvSpPr>
        <p:spPr>
          <a:xfrm>
            <a:off x="10415417" y="684388"/>
            <a:ext cx="938383"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המקרה</a:t>
            </a:r>
          </a:p>
        </p:txBody>
      </p:sp>
      <p:sp>
        <p:nvSpPr>
          <p:cNvPr id="24" name="תיבת טקסט 23">
            <a:extLst>
              <a:ext uri="{FF2B5EF4-FFF2-40B4-BE49-F238E27FC236}">
                <a16:creationId xmlns:a16="http://schemas.microsoft.com/office/drawing/2014/main" id="{597FEC46-D586-47B5-92CC-8EB5E97B28AB}"/>
              </a:ext>
            </a:extLst>
          </p:cNvPr>
          <p:cNvSpPr txBox="1"/>
          <p:nvPr/>
        </p:nvSpPr>
        <p:spPr>
          <a:xfrm>
            <a:off x="5561041" y="-81280"/>
            <a:ext cx="1845599" cy="523220"/>
          </a:xfrm>
          <a:prstGeom prst="rect">
            <a:avLst/>
          </a:prstGeom>
          <a:noFill/>
        </p:spPr>
        <p:txBody>
          <a:bodyPr wrap="square" rtlCol="1">
            <a:spAutoFit/>
          </a:bodyPr>
          <a:lstStyle/>
          <a:p>
            <a:r>
              <a:rPr lang="he-IL" sz="2800" b="1" i="0" dirty="0">
                <a:solidFill>
                  <a:srgbClr val="000000"/>
                </a:solidFill>
                <a:effectLst/>
                <a:latin typeface="Arial" panose="020B0604020202020204" pitchFamily="34" charset="0"/>
              </a:rPr>
              <a:t>תא שְׁמַע </a:t>
            </a:r>
            <a:endParaRPr lang="he-IL" sz="28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0515600" y="-17972"/>
            <a:ext cx="1676400" cy="369332"/>
          </a:xfrm>
          <a:prstGeom prst="rect">
            <a:avLst/>
          </a:prstGeom>
          <a:noFill/>
        </p:spPr>
        <p:txBody>
          <a:bodyPr wrap="square" rtlCol="1">
            <a:spAutoFit/>
          </a:bodyPr>
          <a:lstStyle/>
          <a:p>
            <a:r>
              <a:rPr lang="he-IL" dirty="0"/>
              <a:t>דף כ"ג, א'</a:t>
            </a:r>
          </a:p>
        </p:txBody>
      </p:sp>
      <p:sp>
        <p:nvSpPr>
          <p:cNvPr id="27" name="תיבת טקסט 26">
            <a:extLst>
              <a:ext uri="{FF2B5EF4-FFF2-40B4-BE49-F238E27FC236}">
                <a16:creationId xmlns:a16="http://schemas.microsoft.com/office/drawing/2014/main" id="{D8A9C083-3377-4D45-B9F4-99C2005000B0}"/>
              </a:ext>
            </a:extLst>
          </p:cNvPr>
          <p:cNvSpPr txBox="1"/>
          <p:nvPr/>
        </p:nvSpPr>
        <p:spPr>
          <a:xfrm>
            <a:off x="838200" y="905924"/>
            <a:ext cx="1692938"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תשובת הגמרא</a:t>
            </a:r>
          </a:p>
        </p:txBody>
      </p:sp>
      <p:sp>
        <p:nvSpPr>
          <p:cNvPr id="28" name="תיבת טקסט 27">
            <a:extLst>
              <a:ext uri="{FF2B5EF4-FFF2-40B4-BE49-F238E27FC236}">
                <a16:creationId xmlns:a16="http://schemas.microsoft.com/office/drawing/2014/main" id="{4CA4761D-2DC0-4827-8753-A3C09B523ACF}"/>
              </a:ext>
            </a:extLst>
          </p:cNvPr>
          <p:cNvSpPr txBox="1"/>
          <p:nvPr/>
        </p:nvSpPr>
        <p:spPr>
          <a:xfrm>
            <a:off x="38810" y="1777670"/>
            <a:ext cx="2892686" cy="3693319"/>
          </a:xfrm>
          <a:prstGeom prst="rect">
            <a:avLst/>
          </a:prstGeom>
          <a:solidFill>
            <a:schemeClr val="bg2">
              <a:lumMod val="90000"/>
            </a:schemeClr>
          </a:solidFill>
          <a:scene3d>
            <a:camera prst="orthographicFront"/>
            <a:lightRig rig="threePt" dir="t"/>
          </a:scene3d>
          <a:sp3d>
            <a:bevelT prst="angle"/>
          </a:sp3d>
        </p:spPr>
        <p:txBody>
          <a:bodyPr wrap="square" rtlCol="1">
            <a:spAutoFit/>
          </a:bodyPr>
          <a:lstStyle/>
          <a:p>
            <a:r>
              <a:rPr lang="he-IL" b="0" i="0" dirty="0">
                <a:solidFill>
                  <a:srgbClr val="000000"/>
                </a:solidFill>
                <a:effectLst/>
                <a:latin typeface="Arial" panose="020B0604020202020204" pitchFamily="34" charset="0"/>
              </a:rPr>
              <a:t>אָמַר לָךְ רַבָּה הָתָם הַיְינוּ טַעְמָא מִשּׁוּם דְּאֵין </a:t>
            </a:r>
            <a:r>
              <a:rPr lang="he-IL" b="0" i="0" dirty="0" err="1">
                <a:solidFill>
                  <a:srgbClr val="000000"/>
                </a:solidFill>
                <a:effectLst/>
                <a:latin typeface="Arial" panose="020B0604020202020204" pitchFamily="34" charset="0"/>
              </a:rPr>
              <a:t>מַעֲבִירִין</a:t>
            </a:r>
            <a:r>
              <a:rPr lang="he-IL" b="0" i="0" dirty="0">
                <a:solidFill>
                  <a:srgbClr val="000000"/>
                </a:solidFill>
                <a:effectLst/>
                <a:latin typeface="Arial" panose="020B0604020202020204" pitchFamily="34" charset="0"/>
              </a:rPr>
              <a:t> עַל </a:t>
            </a:r>
            <a:r>
              <a:rPr lang="he-IL" b="0" i="0" dirty="0" err="1">
                <a:solidFill>
                  <a:srgbClr val="000000"/>
                </a:solidFill>
                <a:effectLst/>
                <a:latin typeface="Arial" panose="020B0604020202020204" pitchFamily="34" charset="0"/>
              </a:rPr>
              <a:t>הָאוֹכָלִין</a:t>
            </a:r>
            <a:endParaRPr lang="he-IL" b="0" i="0" dirty="0">
              <a:solidFill>
                <a:srgbClr val="000000"/>
              </a:solidFill>
              <a:effectLst/>
              <a:latin typeface="Arial" panose="020B0604020202020204" pitchFamily="34" charset="0"/>
            </a:endParaRPr>
          </a:p>
          <a:p>
            <a:r>
              <a:rPr lang="he-IL" dirty="0">
                <a:solidFill>
                  <a:srgbClr val="000000"/>
                </a:solidFill>
                <a:latin typeface="Arial" panose="020B0604020202020204" pitchFamily="34" charset="0"/>
              </a:rPr>
              <a:t>הסיבה:  שצריך להכריז אף אם נמצאו ברשות הרבים, משום שככרות אינן עשויים </a:t>
            </a:r>
            <a:r>
              <a:rPr lang="he-IL" dirty="0" err="1">
                <a:solidFill>
                  <a:srgbClr val="000000"/>
                </a:solidFill>
                <a:latin typeface="Arial" panose="020B0604020202020204" pitchFamily="34" charset="0"/>
              </a:rPr>
              <a:t>להדרס</a:t>
            </a:r>
            <a:r>
              <a:rPr lang="he-IL" dirty="0">
                <a:solidFill>
                  <a:srgbClr val="000000"/>
                </a:solidFill>
                <a:latin typeface="Arial" panose="020B0604020202020204" pitchFamily="34" charset="0"/>
              </a:rPr>
              <a:t> אף כשהן ברשות הרבים, משום </a:t>
            </a:r>
            <a:r>
              <a:rPr lang="he-IL" dirty="0" err="1">
                <a:solidFill>
                  <a:srgbClr val="000000"/>
                </a:solidFill>
                <a:latin typeface="Arial" panose="020B0604020202020204" pitchFamily="34" charset="0"/>
              </a:rPr>
              <a:t>משום</a:t>
            </a:r>
            <a:r>
              <a:rPr lang="he-IL" dirty="0">
                <a:solidFill>
                  <a:srgbClr val="000000"/>
                </a:solidFill>
                <a:latin typeface="Arial" panose="020B0604020202020204" pitchFamily="34" charset="0"/>
              </a:rPr>
              <a:t> שאין מעבירים על האוכלים . שהמוצא אוכלים בדרכו, אינו רשאי לעבור עליהן ולהניחם שם, אלא צריך להגביהם מן הדרך. לכן ודאי לא נדרסו, שהרי המוצאן ראשון - הגביהם!</a:t>
            </a:r>
          </a:p>
        </p:txBody>
      </p:sp>
      <p:sp>
        <p:nvSpPr>
          <p:cNvPr id="29" name="תיבת טקסט 28">
            <a:extLst>
              <a:ext uri="{FF2B5EF4-FFF2-40B4-BE49-F238E27FC236}">
                <a16:creationId xmlns:a16="http://schemas.microsoft.com/office/drawing/2014/main" id="{6D6D39FC-3A6F-4615-9003-B2C3885DA87B}"/>
              </a:ext>
            </a:extLst>
          </p:cNvPr>
          <p:cNvSpPr txBox="1"/>
          <p:nvPr/>
        </p:nvSpPr>
        <p:spPr>
          <a:xfrm>
            <a:off x="7442730" y="4270673"/>
            <a:ext cx="4612111" cy="923330"/>
          </a:xfrm>
          <a:prstGeom prst="rect">
            <a:avLst/>
          </a:prstGeom>
          <a:solidFill>
            <a:schemeClr val="bg2">
              <a:lumMod val="90000"/>
            </a:schemeClr>
          </a:solidFill>
          <a:scene3d>
            <a:camera prst="orthographicFront"/>
            <a:lightRig rig="threePt" dir="t"/>
          </a:scene3d>
          <a:sp3d>
            <a:bevelT prst="angle"/>
          </a:sp3d>
        </p:spPr>
        <p:txBody>
          <a:bodyPr wrap="square" rtlCol="1">
            <a:spAutoFit/>
          </a:bodyPr>
          <a:lstStyle/>
          <a:p>
            <a:r>
              <a:rPr lang="he-IL" dirty="0">
                <a:solidFill>
                  <a:srgbClr val="000000"/>
                </a:solidFill>
                <a:latin typeface="Arial" panose="020B0604020202020204" pitchFamily="34" charset="0"/>
              </a:rPr>
              <a:t>שואלת </a:t>
            </a:r>
            <a:r>
              <a:rPr lang="he-IL" dirty="0" err="1">
                <a:solidFill>
                  <a:srgbClr val="000000"/>
                </a:solidFill>
                <a:latin typeface="Arial" panose="020B0604020202020204" pitchFamily="34" charset="0"/>
              </a:rPr>
              <a:t>הגמרא:</a:t>
            </a:r>
            <a:r>
              <a:rPr lang="he-IL" b="0" i="0" dirty="0" err="1">
                <a:solidFill>
                  <a:srgbClr val="000000"/>
                </a:solidFill>
                <a:effectLst/>
                <a:latin typeface="Arial" panose="020B0604020202020204" pitchFamily="34" charset="0"/>
              </a:rPr>
              <a:t>וְהָא</a:t>
            </a:r>
            <a:r>
              <a:rPr lang="he-IL" b="0" i="0" dirty="0">
                <a:solidFill>
                  <a:srgbClr val="000000"/>
                </a:solidFill>
                <a:effectLst/>
                <a:latin typeface="Arial" panose="020B0604020202020204" pitchFamily="34" charset="0"/>
              </a:rPr>
              <a:t> אִיכָּא גּוֹיִם</a:t>
            </a:r>
          </a:p>
          <a:p>
            <a:r>
              <a:rPr lang="he-IL" dirty="0"/>
              <a:t>שאינם מקפידים על דבר זה, </a:t>
            </a:r>
            <a:r>
              <a:rPr lang="he-IL" dirty="0" err="1"/>
              <a:t>ועשויין</a:t>
            </a:r>
            <a:r>
              <a:rPr lang="he-IL" dirty="0"/>
              <a:t> </a:t>
            </a:r>
            <a:r>
              <a:rPr lang="he-IL" dirty="0" err="1"/>
              <a:t>הככרות</a:t>
            </a:r>
            <a:r>
              <a:rPr lang="he-IL" dirty="0"/>
              <a:t> </a:t>
            </a:r>
            <a:r>
              <a:rPr lang="he-IL" dirty="0" err="1"/>
              <a:t>להדרס</a:t>
            </a:r>
            <a:r>
              <a:rPr lang="he-IL" dirty="0"/>
              <a:t> ברגליהן לפני שעבר שם ישראל!</a:t>
            </a:r>
          </a:p>
        </p:txBody>
      </p:sp>
      <p:sp>
        <p:nvSpPr>
          <p:cNvPr id="35" name="תיבת טקסט 34">
            <a:extLst>
              <a:ext uri="{FF2B5EF4-FFF2-40B4-BE49-F238E27FC236}">
                <a16:creationId xmlns:a16="http://schemas.microsoft.com/office/drawing/2014/main" id="{965D1322-6DD1-4951-89AC-E5E20D6EDD6E}"/>
              </a:ext>
            </a:extLst>
          </p:cNvPr>
          <p:cNvSpPr txBox="1"/>
          <p:nvPr/>
        </p:nvSpPr>
        <p:spPr>
          <a:xfrm>
            <a:off x="3116785" y="4103689"/>
            <a:ext cx="4217965" cy="1477328"/>
          </a:xfrm>
          <a:prstGeom prst="rect">
            <a:avLst/>
          </a:prstGeom>
          <a:solidFill>
            <a:schemeClr val="bg2">
              <a:lumMod val="90000"/>
            </a:schemeClr>
          </a:solidFill>
          <a:scene3d>
            <a:camera prst="orthographicFront"/>
            <a:lightRig rig="threePt" dir="t"/>
          </a:scene3d>
          <a:sp3d>
            <a:bevelT prst="angle"/>
          </a:sp3d>
        </p:spPr>
        <p:txBody>
          <a:bodyPr wrap="square" rtlCol="1">
            <a:spAutoFit/>
          </a:bodyPr>
          <a:lstStyle/>
          <a:p>
            <a:r>
              <a:rPr lang="he-IL" dirty="0"/>
              <a:t> תשובה: </a:t>
            </a:r>
            <a:r>
              <a:rPr lang="he-IL" b="0" i="0" dirty="0">
                <a:solidFill>
                  <a:srgbClr val="000000"/>
                </a:solidFill>
                <a:effectLst/>
                <a:latin typeface="Arial" panose="020B0604020202020204" pitchFamily="34" charset="0"/>
              </a:rPr>
              <a:t>גּוֹיִם </a:t>
            </a:r>
            <a:r>
              <a:rPr lang="he-IL" b="0" i="0" dirty="0" err="1">
                <a:solidFill>
                  <a:srgbClr val="000000"/>
                </a:solidFill>
                <a:effectLst/>
                <a:latin typeface="Arial" panose="020B0604020202020204" pitchFamily="34" charset="0"/>
              </a:rPr>
              <a:t>חָיְישִׁי</a:t>
            </a:r>
            <a:r>
              <a:rPr lang="he-IL" b="0" i="0" dirty="0">
                <a:solidFill>
                  <a:srgbClr val="000000"/>
                </a:solidFill>
                <a:effectLst/>
                <a:latin typeface="Arial" panose="020B0604020202020204" pitchFamily="34" charset="0"/>
              </a:rPr>
              <a:t> לִכְשָׁפִים </a:t>
            </a:r>
          </a:p>
          <a:p>
            <a:r>
              <a:rPr lang="he-IL" dirty="0"/>
              <a:t>שסבורים שהונחו שם מחמת כשפים, להכשיל את </a:t>
            </a:r>
            <a:r>
              <a:rPr lang="he-IL" dirty="0" err="1"/>
              <a:t>הדורסין</a:t>
            </a:r>
            <a:r>
              <a:rPr lang="he-IL" dirty="0"/>
              <a:t> עליהם. ולכן, אף שאינם </a:t>
            </a:r>
            <a:r>
              <a:rPr lang="he-IL" dirty="0" err="1"/>
              <a:t>מגביהין</a:t>
            </a:r>
            <a:r>
              <a:rPr lang="he-IL" dirty="0"/>
              <a:t> את </a:t>
            </a:r>
            <a:r>
              <a:rPr lang="he-IL" dirty="0" err="1"/>
              <a:t>האוכלין</a:t>
            </a:r>
            <a:r>
              <a:rPr lang="he-IL" dirty="0"/>
              <a:t>, מכל מקום אינם </a:t>
            </a:r>
            <a:r>
              <a:rPr lang="he-IL" dirty="0" err="1"/>
              <a:t>דורסין</a:t>
            </a:r>
            <a:r>
              <a:rPr lang="he-IL" dirty="0"/>
              <a:t> עליהם, אלא מניחים אותם במקומם.</a:t>
            </a:r>
          </a:p>
        </p:txBody>
      </p:sp>
      <p:sp>
        <p:nvSpPr>
          <p:cNvPr id="40" name="תיבת טקסט 39">
            <a:extLst>
              <a:ext uri="{FF2B5EF4-FFF2-40B4-BE49-F238E27FC236}">
                <a16:creationId xmlns:a16="http://schemas.microsoft.com/office/drawing/2014/main" id="{C9AB5A80-A437-4962-B2EE-85A2378E7C0B}"/>
              </a:ext>
            </a:extLst>
          </p:cNvPr>
          <p:cNvSpPr txBox="1"/>
          <p:nvPr/>
        </p:nvSpPr>
        <p:spPr>
          <a:xfrm>
            <a:off x="2971768" y="2252830"/>
            <a:ext cx="1373713" cy="338554"/>
          </a:xfrm>
          <a:prstGeom prst="rect">
            <a:avLst/>
          </a:prstGeom>
          <a:solidFill>
            <a:schemeClr val="accent1">
              <a:lumMod val="20000"/>
              <a:lumOff val="80000"/>
            </a:schemeClr>
          </a:solidFill>
          <a:scene3d>
            <a:camera prst="orthographicFront"/>
            <a:lightRig rig="threePt" dir="t"/>
          </a:scene3d>
          <a:sp3d>
            <a:bevelT w="114300" prst="hardEdge"/>
          </a:sp3d>
        </p:spPr>
        <p:txBody>
          <a:bodyPr wrap="square" rtlCol="1">
            <a:spAutoFit/>
          </a:bodyPr>
          <a:lstStyle/>
          <a:p>
            <a:r>
              <a:rPr lang="he-IL" sz="1600" b="0" i="0" dirty="0" err="1">
                <a:solidFill>
                  <a:srgbClr val="000000"/>
                </a:solidFill>
                <a:effectLst/>
                <a:latin typeface="Arial" panose="020B0604020202020204" pitchFamily="34" charset="0"/>
              </a:rPr>
              <a:t>תְּיוּבְתָּא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דְּרַבָּה</a:t>
            </a:r>
            <a:endParaRPr lang="he-IL" sz="1600" dirty="0"/>
          </a:p>
        </p:txBody>
      </p:sp>
      <p:sp>
        <p:nvSpPr>
          <p:cNvPr id="30" name="תיבת טקסט 29">
            <a:extLst>
              <a:ext uri="{FF2B5EF4-FFF2-40B4-BE49-F238E27FC236}">
                <a16:creationId xmlns:a16="http://schemas.microsoft.com/office/drawing/2014/main" id="{D050217B-6961-44F7-9251-908960D2B276}"/>
              </a:ext>
            </a:extLst>
          </p:cNvPr>
          <p:cNvSpPr txBox="1"/>
          <p:nvPr/>
        </p:nvSpPr>
        <p:spPr>
          <a:xfrm>
            <a:off x="10205807" y="2725467"/>
            <a:ext cx="1763731"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הָא כִּכָּרוֹת שֶׁל בַּעַל הַבַּיִת </a:t>
            </a:r>
            <a:endParaRPr lang="he-IL" dirty="0"/>
          </a:p>
        </p:txBody>
      </p:sp>
      <p:sp>
        <p:nvSpPr>
          <p:cNvPr id="31" name="תיבת טקסט 30">
            <a:extLst>
              <a:ext uri="{FF2B5EF4-FFF2-40B4-BE49-F238E27FC236}">
                <a16:creationId xmlns:a16="http://schemas.microsoft.com/office/drawing/2014/main" id="{2544CC4B-53B3-4654-ACB2-6534A2C0C56F}"/>
              </a:ext>
            </a:extLst>
          </p:cNvPr>
          <p:cNvSpPr txBox="1"/>
          <p:nvPr/>
        </p:nvSpPr>
        <p:spPr>
          <a:xfrm>
            <a:off x="8299294" y="2935203"/>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חַיָּיב לְהַכְרִיז</a:t>
            </a:r>
            <a:endParaRPr lang="he-IL" b="1" dirty="0">
              <a:solidFill>
                <a:srgbClr val="000000"/>
              </a:solidFill>
              <a:latin typeface="Arial" panose="020B0604020202020204" pitchFamily="34" charset="0"/>
            </a:endParaRPr>
          </a:p>
        </p:txBody>
      </p:sp>
      <p:sp>
        <p:nvSpPr>
          <p:cNvPr id="36" name="תיבת טקסט 35">
            <a:extLst>
              <a:ext uri="{FF2B5EF4-FFF2-40B4-BE49-F238E27FC236}">
                <a16:creationId xmlns:a16="http://schemas.microsoft.com/office/drawing/2014/main" id="{7D0CD572-FA9D-419F-87F3-D7ED5347961E}"/>
              </a:ext>
            </a:extLst>
          </p:cNvPr>
          <p:cNvSpPr txBox="1"/>
          <p:nvPr/>
        </p:nvSpPr>
        <p:spPr>
          <a:xfrm>
            <a:off x="8299294" y="6092878"/>
            <a:ext cx="3656104" cy="646331"/>
          </a:xfrm>
          <a:prstGeom prst="rect">
            <a:avLst/>
          </a:prstGeom>
          <a:solidFill>
            <a:schemeClr val="bg2">
              <a:lumMod val="90000"/>
            </a:schemeClr>
          </a:solidFill>
          <a:scene3d>
            <a:camera prst="orthographicFront"/>
            <a:lightRig rig="threePt" dir="t"/>
          </a:scene3d>
          <a:sp3d>
            <a:bevelT prst="angle"/>
          </a:sp3d>
        </p:spPr>
        <p:txBody>
          <a:bodyPr wrap="square" rtlCol="1">
            <a:spAutoFit/>
          </a:bodyPr>
          <a:lstStyle/>
          <a:p>
            <a:r>
              <a:rPr lang="he-IL" dirty="0">
                <a:solidFill>
                  <a:srgbClr val="000000"/>
                </a:solidFill>
                <a:latin typeface="Arial" panose="020B0604020202020204" pitchFamily="34" charset="0"/>
              </a:rPr>
              <a:t>שואלת הגמרא: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וְהָאִיכָּא</a:t>
            </a:r>
            <a:r>
              <a:rPr lang="he-IL" b="0" i="0" dirty="0">
                <a:solidFill>
                  <a:srgbClr val="000000"/>
                </a:solidFill>
                <a:effectLst/>
                <a:latin typeface="Arial" panose="020B0604020202020204" pitchFamily="34" charset="0"/>
              </a:rPr>
              <a:t> בְּהֵמָה וּכְלָבִים </a:t>
            </a:r>
          </a:p>
          <a:p>
            <a:r>
              <a:rPr lang="he-IL" b="0" i="0" dirty="0">
                <a:solidFill>
                  <a:srgbClr val="000000"/>
                </a:solidFill>
                <a:effectLst/>
                <a:latin typeface="Arial" panose="020B0604020202020204" pitchFamily="34" charset="0"/>
              </a:rPr>
              <a:t>שדורסים את האוכלים! </a:t>
            </a:r>
            <a:endParaRPr lang="he-IL" dirty="0"/>
          </a:p>
        </p:txBody>
      </p:sp>
      <p:sp>
        <p:nvSpPr>
          <p:cNvPr id="38" name="תיבת טקסט 37">
            <a:extLst>
              <a:ext uri="{FF2B5EF4-FFF2-40B4-BE49-F238E27FC236}">
                <a16:creationId xmlns:a16="http://schemas.microsoft.com/office/drawing/2014/main" id="{C1FF9A84-1B54-41EB-983A-7F8F87302E7F}"/>
              </a:ext>
            </a:extLst>
          </p:cNvPr>
          <p:cNvSpPr txBox="1"/>
          <p:nvPr/>
        </p:nvSpPr>
        <p:spPr>
          <a:xfrm>
            <a:off x="3253267" y="6148253"/>
            <a:ext cx="4042603" cy="369332"/>
          </a:xfrm>
          <a:prstGeom prst="rect">
            <a:avLst/>
          </a:prstGeom>
          <a:solidFill>
            <a:schemeClr val="bg2">
              <a:lumMod val="90000"/>
            </a:schemeClr>
          </a:solidFill>
          <a:scene3d>
            <a:camera prst="orthographicFront"/>
            <a:lightRig rig="threePt" dir="t"/>
          </a:scene3d>
          <a:sp3d>
            <a:bevelT prst="angle"/>
          </a:sp3d>
        </p:spPr>
        <p:txBody>
          <a:bodyPr wrap="square" rtlCol="1">
            <a:spAutoFit/>
          </a:bodyPr>
          <a:lstStyle/>
          <a:p>
            <a:r>
              <a:rPr lang="he-IL" dirty="0"/>
              <a:t> תשובה: </a:t>
            </a:r>
            <a:r>
              <a:rPr lang="he-IL" b="0" i="0" dirty="0" err="1">
                <a:solidFill>
                  <a:srgbClr val="000000"/>
                </a:solidFill>
                <a:effectLst/>
                <a:latin typeface="Arial" panose="020B0604020202020204" pitchFamily="34" charset="0"/>
              </a:rPr>
              <a:t>בְּאַתְרָא</a:t>
            </a:r>
            <a:r>
              <a:rPr lang="he-IL" b="0" i="0" dirty="0">
                <a:solidFill>
                  <a:srgbClr val="000000"/>
                </a:solidFill>
                <a:effectLst/>
                <a:latin typeface="Arial" panose="020B0604020202020204" pitchFamily="34" charset="0"/>
              </a:rPr>
              <a:t> דְּלָא שְׁכִיחִי בְּהֵמָה וּכְלָבִים</a:t>
            </a:r>
            <a:endParaRPr lang="he-IL" dirty="0"/>
          </a:p>
        </p:txBody>
      </p:sp>
    </p:spTree>
    <p:extLst>
      <p:ext uri="{BB962C8B-B14F-4D97-AF65-F5344CB8AC3E}">
        <p14:creationId xmlns:p14="http://schemas.microsoft.com/office/powerpoint/2010/main" val="77717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wipe(right)">
                                      <p:cBhvr>
                                        <p:cTn id="7" dur="1000"/>
                                        <p:tgtEl>
                                          <p:spTgt spid="15"/>
                                        </p:tgtEl>
                                      </p:cBhvr>
                                    </p:animEffect>
                                  </p:childTnLst>
                                </p:cTn>
                              </p:par>
                            </p:childTnLst>
                          </p:cTn>
                        </p:par>
                        <p:par>
                          <p:cTn id="8" fill="hold">
                            <p:stCondLst>
                              <p:cond delay="1250"/>
                            </p:stCondLst>
                            <p:childTnLst>
                              <p:par>
                                <p:cTn id="9" presetID="45" presetClass="entr" presetSubtype="0" fill="hold" grpId="0" nodeType="afterEffect">
                                  <p:stCondLst>
                                    <p:cond delay="25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2000"/>
                                        <p:tgtEl>
                                          <p:spTgt spid="24"/>
                                        </p:tgtEl>
                                      </p:cBhvr>
                                    </p:animEffect>
                                    <p:anim calcmode="lin" valueType="num">
                                      <p:cBhvr>
                                        <p:cTn id="12" dur="2000" fill="hold"/>
                                        <p:tgtEl>
                                          <p:spTgt spid="24"/>
                                        </p:tgtEl>
                                        <p:attrNameLst>
                                          <p:attrName>ppt_w</p:attrName>
                                        </p:attrNameLst>
                                      </p:cBhvr>
                                      <p:tavLst>
                                        <p:tav tm="0" fmla="#ppt_w*sin(2.5*pi*$)">
                                          <p:val>
                                            <p:fltVal val="0"/>
                                          </p:val>
                                        </p:tav>
                                        <p:tav tm="100000">
                                          <p:val>
                                            <p:fltVal val="1"/>
                                          </p:val>
                                        </p:tav>
                                      </p:tavLst>
                                    </p:anim>
                                    <p:anim calcmode="lin" valueType="num">
                                      <p:cBhvr>
                                        <p:cTn id="13" dur="2000" fill="hold"/>
                                        <p:tgtEl>
                                          <p:spTgt spid="24"/>
                                        </p:tgtEl>
                                        <p:attrNameLst>
                                          <p:attrName>ppt_h</p:attrName>
                                        </p:attrNameLst>
                                      </p:cBhvr>
                                      <p:tavLst>
                                        <p:tav tm="0">
                                          <p:val>
                                            <p:strVal val="#ppt_h"/>
                                          </p:val>
                                        </p:tav>
                                        <p:tav tm="100000">
                                          <p:val>
                                            <p:strVal val="#ppt_h"/>
                                          </p:val>
                                        </p:tav>
                                      </p:tavLst>
                                    </p:anim>
                                  </p:childTnLst>
                                </p:cTn>
                              </p:par>
                            </p:childTnLst>
                          </p:cTn>
                        </p:par>
                        <p:par>
                          <p:cTn id="14" fill="hold">
                            <p:stCondLst>
                              <p:cond delay="3500"/>
                            </p:stCondLst>
                            <p:childTnLst>
                              <p:par>
                                <p:cTn id="15" presetID="31" presetClass="entr" presetSubtype="0" fill="hold" grpId="0" nodeType="afterEffect">
                                  <p:stCondLst>
                                    <p:cond delay="250"/>
                                  </p:stCondLst>
                                  <p:childTnLst>
                                    <p:set>
                                      <p:cBhvr>
                                        <p:cTn id="16" dur="1" fill="hold">
                                          <p:stCondLst>
                                            <p:cond delay="0"/>
                                          </p:stCondLst>
                                        </p:cTn>
                                        <p:tgtEl>
                                          <p:spTgt spid="23"/>
                                        </p:tgtEl>
                                        <p:attrNameLst>
                                          <p:attrName>style.visibility</p:attrName>
                                        </p:attrNameLst>
                                      </p:cBhvr>
                                      <p:to>
                                        <p:strVal val="visible"/>
                                      </p:to>
                                    </p:set>
                                    <p:anim calcmode="lin" valueType="num">
                                      <p:cBhvr>
                                        <p:cTn id="17" dur="1000" fill="hold"/>
                                        <p:tgtEl>
                                          <p:spTgt spid="23"/>
                                        </p:tgtEl>
                                        <p:attrNameLst>
                                          <p:attrName>ppt_w</p:attrName>
                                        </p:attrNameLst>
                                      </p:cBhvr>
                                      <p:tavLst>
                                        <p:tav tm="0">
                                          <p:val>
                                            <p:fltVal val="0"/>
                                          </p:val>
                                        </p:tav>
                                        <p:tav tm="100000">
                                          <p:val>
                                            <p:strVal val="#ppt_w"/>
                                          </p:val>
                                        </p:tav>
                                      </p:tavLst>
                                    </p:anim>
                                    <p:anim calcmode="lin" valueType="num">
                                      <p:cBhvr>
                                        <p:cTn id="18" dur="1000" fill="hold"/>
                                        <p:tgtEl>
                                          <p:spTgt spid="23"/>
                                        </p:tgtEl>
                                        <p:attrNameLst>
                                          <p:attrName>ppt_h</p:attrName>
                                        </p:attrNameLst>
                                      </p:cBhvr>
                                      <p:tavLst>
                                        <p:tav tm="0">
                                          <p:val>
                                            <p:fltVal val="0"/>
                                          </p:val>
                                        </p:tav>
                                        <p:tav tm="100000">
                                          <p:val>
                                            <p:strVal val="#ppt_h"/>
                                          </p:val>
                                        </p:tav>
                                      </p:tavLst>
                                    </p:anim>
                                    <p:anim calcmode="lin" valueType="num">
                                      <p:cBhvr>
                                        <p:cTn id="19" dur="1000" fill="hold"/>
                                        <p:tgtEl>
                                          <p:spTgt spid="23"/>
                                        </p:tgtEl>
                                        <p:attrNameLst>
                                          <p:attrName>style.rotation</p:attrName>
                                        </p:attrNameLst>
                                      </p:cBhvr>
                                      <p:tavLst>
                                        <p:tav tm="0">
                                          <p:val>
                                            <p:fltVal val="90"/>
                                          </p:val>
                                        </p:tav>
                                        <p:tav tm="100000">
                                          <p:val>
                                            <p:fltVal val="0"/>
                                          </p:val>
                                        </p:tav>
                                      </p:tavLst>
                                    </p:anim>
                                    <p:animEffect transition="in" filter="fade">
                                      <p:cBhvr>
                                        <p:cTn id="20" dur="1000"/>
                                        <p:tgtEl>
                                          <p:spTgt spid="23"/>
                                        </p:tgtEl>
                                      </p:cBhvr>
                                    </p:animEffect>
                                  </p:childTnLst>
                                </p:cTn>
                              </p:par>
                              <p:par>
                                <p:cTn id="21" presetID="31" presetClass="entr" presetSubtype="0" fill="hold" grpId="0" nodeType="withEffect">
                                  <p:stCondLst>
                                    <p:cond delay="250"/>
                                  </p:stCondLst>
                                  <p:childTnLst>
                                    <p:set>
                                      <p:cBhvr>
                                        <p:cTn id="22" dur="1" fill="hold">
                                          <p:stCondLst>
                                            <p:cond delay="0"/>
                                          </p:stCondLst>
                                        </p:cTn>
                                        <p:tgtEl>
                                          <p:spTgt spid="18"/>
                                        </p:tgtEl>
                                        <p:attrNameLst>
                                          <p:attrName>style.visibility</p:attrName>
                                        </p:attrNameLst>
                                      </p:cBhvr>
                                      <p:to>
                                        <p:strVal val="visible"/>
                                      </p:to>
                                    </p:set>
                                    <p:anim calcmode="lin" valueType="num">
                                      <p:cBhvr>
                                        <p:cTn id="23" dur="1000" fill="hold"/>
                                        <p:tgtEl>
                                          <p:spTgt spid="18"/>
                                        </p:tgtEl>
                                        <p:attrNameLst>
                                          <p:attrName>ppt_w</p:attrName>
                                        </p:attrNameLst>
                                      </p:cBhvr>
                                      <p:tavLst>
                                        <p:tav tm="0">
                                          <p:val>
                                            <p:fltVal val="0"/>
                                          </p:val>
                                        </p:tav>
                                        <p:tav tm="100000">
                                          <p:val>
                                            <p:strVal val="#ppt_w"/>
                                          </p:val>
                                        </p:tav>
                                      </p:tavLst>
                                    </p:anim>
                                    <p:anim calcmode="lin" valueType="num">
                                      <p:cBhvr>
                                        <p:cTn id="24" dur="1000" fill="hold"/>
                                        <p:tgtEl>
                                          <p:spTgt spid="18"/>
                                        </p:tgtEl>
                                        <p:attrNameLst>
                                          <p:attrName>ppt_h</p:attrName>
                                        </p:attrNameLst>
                                      </p:cBhvr>
                                      <p:tavLst>
                                        <p:tav tm="0">
                                          <p:val>
                                            <p:fltVal val="0"/>
                                          </p:val>
                                        </p:tav>
                                        <p:tav tm="100000">
                                          <p:val>
                                            <p:strVal val="#ppt_h"/>
                                          </p:val>
                                        </p:tav>
                                      </p:tavLst>
                                    </p:anim>
                                    <p:anim calcmode="lin" valueType="num">
                                      <p:cBhvr>
                                        <p:cTn id="25" dur="1000" fill="hold"/>
                                        <p:tgtEl>
                                          <p:spTgt spid="18"/>
                                        </p:tgtEl>
                                        <p:attrNameLst>
                                          <p:attrName>style.rotation</p:attrName>
                                        </p:attrNameLst>
                                      </p:cBhvr>
                                      <p:tavLst>
                                        <p:tav tm="0">
                                          <p:val>
                                            <p:fltVal val="90"/>
                                          </p:val>
                                        </p:tav>
                                        <p:tav tm="100000">
                                          <p:val>
                                            <p:fltVal val="0"/>
                                          </p:val>
                                        </p:tav>
                                      </p:tavLst>
                                    </p:anim>
                                    <p:animEffect transition="in" filter="fade">
                                      <p:cBhvr>
                                        <p:cTn id="26" dur="1000"/>
                                        <p:tgtEl>
                                          <p:spTgt spid="18"/>
                                        </p:tgtEl>
                                      </p:cBhvr>
                                    </p:animEffect>
                                  </p:childTnLst>
                                </p:cTn>
                              </p:par>
                              <p:par>
                                <p:cTn id="27" presetID="31" presetClass="entr" presetSubtype="0" fill="hold" grpId="0" nodeType="withEffect">
                                  <p:stCondLst>
                                    <p:cond delay="250"/>
                                  </p:stCondLst>
                                  <p:childTnLst>
                                    <p:set>
                                      <p:cBhvr>
                                        <p:cTn id="28" dur="1" fill="hold">
                                          <p:stCondLst>
                                            <p:cond delay="0"/>
                                          </p:stCondLst>
                                        </p:cTn>
                                        <p:tgtEl>
                                          <p:spTgt spid="22"/>
                                        </p:tgtEl>
                                        <p:attrNameLst>
                                          <p:attrName>style.visibility</p:attrName>
                                        </p:attrNameLst>
                                      </p:cBhvr>
                                      <p:to>
                                        <p:strVal val="visible"/>
                                      </p:to>
                                    </p:set>
                                    <p:anim calcmode="lin" valueType="num">
                                      <p:cBhvr>
                                        <p:cTn id="29" dur="1000" fill="hold"/>
                                        <p:tgtEl>
                                          <p:spTgt spid="22"/>
                                        </p:tgtEl>
                                        <p:attrNameLst>
                                          <p:attrName>ppt_w</p:attrName>
                                        </p:attrNameLst>
                                      </p:cBhvr>
                                      <p:tavLst>
                                        <p:tav tm="0">
                                          <p:val>
                                            <p:fltVal val="0"/>
                                          </p:val>
                                        </p:tav>
                                        <p:tav tm="100000">
                                          <p:val>
                                            <p:strVal val="#ppt_w"/>
                                          </p:val>
                                        </p:tav>
                                      </p:tavLst>
                                    </p:anim>
                                    <p:anim calcmode="lin" valueType="num">
                                      <p:cBhvr>
                                        <p:cTn id="30" dur="1000" fill="hold"/>
                                        <p:tgtEl>
                                          <p:spTgt spid="22"/>
                                        </p:tgtEl>
                                        <p:attrNameLst>
                                          <p:attrName>ppt_h</p:attrName>
                                        </p:attrNameLst>
                                      </p:cBhvr>
                                      <p:tavLst>
                                        <p:tav tm="0">
                                          <p:val>
                                            <p:fltVal val="0"/>
                                          </p:val>
                                        </p:tav>
                                        <p:tav tm="100000">
                                          <p:val>
                                            <p:strVal val="#ppt_h"/>
                                          </p:val>
                                        </p:tav>
                                      </p:tavLst>
                                    </p:anim>
                                    <p:anim calcmode="lin" valueType="num">
                                      <p:cBhvr>
                                        <p:cTn id="31" dur="1000" fill="hold"/>
                                        <p:tgtEl>
                                          <p:spTgt spid="22"/>
                                        </p:tgtEl>
                                        <p:attrNameLst>
                                          <p:attrName>style.rotation</p:attrName>
                                        </p:attrNameLst>
                                      </p:cBhvr>
                                      <p:tavLst>
                                        <p:tav tm="0">
                                          <p:val>
                                            <p:fltVal val="90"/>
                                          </p:val>
                                        </p:tav>
                                        <p:tav tm="100000">
                                          <p:val>
                                            <p:fltVal val="0"/>
                                          </p:val>
                                        </p:tav>
                                      </p:tavLst>
                                    </p:anim>
                                    <p:animEffect transition="in" filter="fade">
                                      <p:cBhvr>
                                        <p:cTn id="32" dur="1000"/>
                                        <p:tgtEl>
                                          <p:spTgt spid="22"/>
                                        </p:tgtEl>
                                      </p:cBhvr>
                                    </p:animEffect>
                                  </p:childTnLst>
                                </p:cTn>
                              </p:par>
                              <p:par>
                                <p:cTn id="33" presetID="31" presetClass="entr" presetSubtype="0" fill="hold" grpId="0" nodeType="withEffect">
                                  <p:stCondLst>
                                    <p:cond delay="250"/>
                                  </p:stCondLst>
                                  <p:childTnLst>
                                    <p:set>
                                      <p:cBhvr>
                                        <p:cTn id="34" dur="1" fill="hold">
                                          <p:stCondLst>
                                            <p:cond delay="0"/>
                                          </p:stCondLst>
                                        </p:cTn>
                                        <p:tgtEl>
                                          <p:spTgt spid="21"/>
                                        </p:tgtEl>
                                        <p:attrNameLst>
                                          <p:attrName>style.visibility</p:attrName>
                                        </p:attrNameLst>
                                      </p:cBhvr>
                                      <p:to>
                                        <p:strVal val="visible"/>
                                      </p:to>
                                    </p:set>
                                    <p:anim calcmode="lin" valueType="num">
                                      <p:cBhvr>
                                        <p:cTn id="35" dur="1000" fill="hold"/>
                                        <p:tgtEl>
                                          <p:spTgt spid="21"/>
                                        </p:tgtEl>
                                        <p:attrNameLst>
                                          <p:attrName>ppt_w</p:attrName>
                                        </p:attrNameLst>
                                      </p:cBhvr>
                                      <p:tavLst>
                                        <p:tav tm="0">
                                          <p:val>
                                            <p:fltVal val="0"/>
                                          </p:val>
                                        </p:tav>
                                        <p:tav tm="100000">
                                          <p:val>
                                            <p:strVal val="#ppt_w"/>
                                          </p:val>
                                        </p:tav>
                                      </p:tavLst>
                                    </p:anim>
                                    <p:anim calcmode="lin" valueType="num">
                                      <p:cBhvr>
                                        <p:cTn id="36" dur="1000" fill="hold"/>
                                        <p:tgtEl>
                                          <p:spTgt spid="21"/>
                                        </p:tgtEl>
                                        <p:attrNameLst>
                                          <p:attrName>ppt_h</p:attrName>
                                        </p:attrNameLst>
                                      </p:cBhvr>
                                      <p:tavLst>
                                        <p:tav tm="0">
                                          <p:val>
                                            <p:fltVal val="0"/>
                                          </p:val>
                                        </p:tav>
                                        <p:tav tm="100000">
                                          <p:val>
                                            <p:strVal val="#ppt_h"/>
                                          </p:val>
                                        </p:tav>
                                      </p:tavLst>
                                    </p:anim>
                                    <p:anim calcmode="lin" valueType="num">
                                      <p:cBhvr>
                                        <p:cTn id="37" dur="1000" fill="hold"/>
                                        <p:tgtEl>
                                          <p:spTgt spid="21"/>
                                        </p:tgtEl>
                                        <p:attrNameLst>
                                          <p:attrName>style.rotation</p:attrName>
                                        </p:attrNameLst>
                                      </p:cBhvr>
                                      <p:tavLst>
                                        <p:tav tm="0">
                                          <p:val>
                                            <p:fltVal val="90"/>
                                          </p:val>
                                        </p:tav>
                                        <p:tav tm="100000">
                                          <p:val>
                                            <p:fltVal val="0"/>
                                          </p:val>
                                        </p:tav>
                                      </p:tavLst>
                                    </p:anim>
                                    <p:animEffect transition="in" filter="fade">
                                      <p:cBhvr>
                                        <p:cTn id="38" dur="1000"/>
                                        <p:tgtEl>
                                          <p:spTgt spid="21"/>
                                        </p:tgtEl>
                                      </p:cBhvr>
                                    </p:animEffect>
                                  </p:childTnLst>
                                </p:cTn>
                              </p:par>
                              <p:par>
                                <p:cTn id="39" presetID="31" presetClass="entr" presetSubtype="0" fill="hold" grpId="0" nodeType="withEffect">
                                  <p:stCondLst>
                                    <p:cond delay="250"/>
                                  </p:stCondLst>
                                  <p:childTnLst>
                                    <p:set>
                                      <p:cBhvr>
                                        <p:cTn id="40" dur="1" fill="hold">
                                          <p:stCondLst>
                                            <p:cond delay="0"/>
                                          </p:stCondLst>
                                        </p:cTn>
                                        <p:tgtEl>
                                          <p:spTgt spid="27"/>
                                        </p:tgtEl>
                                        <p:attrNameLst>
                                          <p:attrName>style.visibility</p:attrName>
                                        </p:attrNameLst>
                                      </p:cBhvr>
                                      <p:to>
                                        <p:strVal val="visible"/>
                                      </p:to>
                                    </p:set>
                                    <p:anim calcmode="lin" valueType="num">
                                      <p:cBhvr>
                                        <p:cTn id="41" dur="1000" fill="hold"/>
                                        <p:tgtEl>
                                          <p:spTgt spid="27"/>
                                        </p:tgtEl>
                                        <p:attrNameLst>
                                          <p:attrName>ppt_w</p:attrName>
                                        </p:attrNameLst>
                                      </p:cBhvr>
                                      <p:tavLst>
                                        <p:tav tm="0">
                                          <p:val>
                                            <p:fltVal val="0"/>
                                          </p:val>
                                        </p:tav>
                                        <p:tav tm="100000">
                                          <p:val>
                                            <p:strVal val="#ppt_w"/>
                                          </p:val>
                                        </p:tav>
                                      </p:tavLst>
                                    </p:anim>
                                    <p:anim calcmode="lin" valueType="num">
                                      <p:cBhvr>
                                        <p:cTn id="42" dur="1000" fill="hold"/>
                                        <p:tgtEl>
                                          <p:spTgt spid="27"/>
                                        </p:tgtEl>
                                        <p:attrNameLst>
                                          <p:attrName>ppt_h</p:attrName>
                                        </p:attrNameLst>
                                      </p:cBhvr>
                                      <p:tavLst>
                                        <p:tav tm="0">
                                          <p:val>
                                            <p:fltVal val="0"/>
                                          </p:val>
                                        </p:tav>
                                        <p:tav tm="100000">
                                          <p:val>
                                            <p:strVal val="#ppt_h"/>
                                          </p:val>
                                        </p:tav>
                                      </p:tavLst>
                                    </p:anim>
                                    <p:anim calcmode="lin" valueType="num">
                                      <p:cBhvr>
                                        <p:cTn id="43" dur="1000" fill="hold"/>
                                        <p:tgtEl>
                                          <p:spTgt spid="27"/>
                                        </p:tgtEl>
                                        <p:attrNameLst>
                                          <p:attrName>style.rotation</p:attrName>
                                        </p:attrNameLst>
                                      </p:cBhvr>
                                      <p:tavLst>
                                        <p:tav tm="0">
                                          <p:val>
                                            <p:fltVal val="90"/>
                                          </p:val>
                                        </p:tav>
                                        <p:tav tm="100000">
                                          <p:val>
                                            <p:fltVal val="0"/>
                                          </p:val>
                                        </p:tav>
                                      </p:tavLst>
                                    </p:anim>
                                    <p:animEffect transition="in" filter="fade">
                                      <p:cBhvr>
                                        <p:cTn id="44" dur="1000"/>
                                        <p:tgtEl>
                                          <p:spTgt spid="27"/>
                                        </p:tgtEl>
                                      </p:cBhvr>
                                    </p:animEffect>
                                  </p:childTnLst>
                                </p:cTn>
                              </p:par>
                            </p:childTnLst>
                          </p:cTn>
                        </p:par>
                        <p:par>
                          <p:cTn id="45" fill="hold">
                            <p:stCondLst>
                              <p:cond delay="4750"/>
                            </p:stCondLst>
                            <p:childTnLst>
                              <p:par>
                                <p:cTn id="46" presetID="42" presetClass="entr" presetSubtype="0" fill="hold" grpId="0" nodeType="afterEffect">
                                  <p:stCondLst>
                                    <p:cond delay="50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anim calcmode="lin" valueType="num">
                                      <p:cBhvr>
                                        <p:cTn id="49" dur="1000" fill="hold"/>
                                        <p:tgtEl>
                                          <p:spTgt spid="16"/>
                                        </p:tgtEl>
                                        <p:attrNameLst>
                                          <p:attrName>ppt_x</p:attrName>
                                        </p:attrNameLst>
                                      </p:cBhvr>
                                      <p:tavLst>
                                        <p:tav tm="0">
                                          <p:val>
                                            <p:strVal val="#ppt_x"/>
                                          </p:val>
                                        </p:tav>
                                        <p:tav tm="100000">
                                          <p:val>
                                            <p:strVal val="#ppt_x"/>
                                          </p:val>
                                        </p:tav>
                                      </p:tavLst>
                                    </p:anim>
                                    <p:anim calcmode="lin" valueType="num">
                                      <p:cBhvr>
                                        <p:cTn id="50" dur="1000" fill="hold"/>
                                        <p:tgtEl>
                                          <p:spTgt spid="1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50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1000"/>
                                        <p:tgtEl>
                                          <p:spTgt spid="17"/>
                                        </p:tgtEl>
                                      </p:cBhvr>
                                    </p:animEffect>
                                    <p:anim calcmode="lin" valueType="num">
                                      <p:cBhvr>
                                        <p:cTn id="54" dur="1000" fill="hold"/>
                                        <p:tgtEl>
                                          <p:spTgt spid="17"/>
                                        </p:tgtEl>
                                        <p:attrNameLst>
                                          <p:attrName>ppt_x</p:attrName>
                                        </p:attrNameLst>
                                      </p:cBhvr>
                                      <p:tavLst>
                                        <p:tav tm="0">
                                          <p:val>
                                            <p:strVal val="#ppt_x"/>
                                          </p:val>
                                        </p:tav>
                                        <p:tav tm="100000">
                                          <p:val>
                                            <p:strVal val="#ppt_x"/>
                                          </p:val>
                                        </p:tav>
                                      </p:tavLst>
                                    </p:anim>
                                    <p:anim calcmode="lin" valueType="num">
                                      <p:cBhvr>
                                        <p:cTn id="55" dur="1000" fill="hold"/>
                                        <p:tgtEl>
                                          <p:spTgt spid="17"/>
                                        </p:tgtEl>
                                        <p:attrNameLst>
                                          <p:attrName>ppt_y</p:attrName>
                                        </p:attrNameLst>
                                      </p:cBhvr>
                                      <p:tavLst>
                                        <p:tav tm="0">
                                          <p:val>
                                            <p:strVal val="#ppt_y+.1"/>
                                          </p:val>
                                        </p:tav>
                                        <p:tav tm="100000">
                                          <p:val>
                                            <p:strVal val="#ppt_y"/>
                                          </p:val>
                                        </p:tav>
                                      </p:tavLst>
                                    </p:anim>
                                  </p:childTnLst>
                                </p:cTn>
                              </p:par>
                            </p:childTnLst>
                          </p:cTn>
                        </p:par>
                        <p:par>
                          <p:cTn id="56" fill="hold">
                            <p:stCondLst>
                              <p:cond delay="6250"/>
                            </p:stCondLst>
                            <p:childTnLst>
                              <p:par>
                                <p:cTn id="57" presetID="42" presetClass="entr" presetSubtype="0" fill="hold" grpId="0" nodeType="afterEffect">
                                  <p:stCondLst>
                                    <p:cond delay="1250"/>
                                  </p:stCondLst>
                                  <p:childTnLst>
                                    <p:set>
                                      <p:cBhvr>
                                        <p:cTn id="58" dur="1" fill="hold">
                                          <p:stCondLst>
                                            <p:cond delay="0"/>
                                          </p:stCondLst>
                                        </p:cTn>
                                        <p:tgtEl>
                                          <p:spTgt spid="30"/>
                                        </p:tgtEl>
                                        <p:attrNameLst>
                                          <p:attrName>style.visibility</p:attrName>
                                        </p:attrNameLst>
                                      </p:cBhvr>
                                      <p:to>
                                        <p:strVal val="visible"/>
                                      </p:to>
                                    </p:set>
                                    <p:animEffect transition="in" filter="fade">
                                      <p:cBhvr>
                                        <p:cTn id="59" dur="1000"/>
                                        <p:tgtEl>
                                          <p:spTgt spid="30"/>
                                        </p:tgtEl>
                                      </p:cBhvr>
                                    </p:animEffect>
                                    <p:anim calcmode="lin" valueType="num">
                                      <p:cBhvr>
                                        <p:cTn id="60" dur="1000" fill="hold"/>
                                        <p:tgtEl>
                                          <p:spTgt spid="30"/>
                                        </p:tgtEl>
                                        <p:attrNameLst>
                                          <p:attrName>ppt_x</p:attrName>
                                        </p:attrNameLst>
                                      </p:cBhvr>
                                      <p:tavLst>
                                        <p:tav tm="0">
                                          <p:val>
                                            <p:strVal val="#ppt_x"/>
                                          </p:val>
                                        </p:tav>
                                        <p:tav tm="100000">
                                          <p:val>
                                            <p:strVal val="#ppt_x"/>
                                          </p:val>
                                        </p:tav>
                                      </p:tavLst>
                                    </p:anim>
                                    <p:anim calcmode="lin" valueType="num">
                                      <p:cBhvr>
                                        <p:cTn id="61" dur="1000" fill="hold"/>
                                        <p:tgtEl>
                                          <p:spTgt spid="30"/>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1250"/>
                                  </p:stCondLst>
                                  <p:childTnLst>
                                    <p:set>
                                      <p:cBhvr>
                                        <p:cTn id="63" dur="1" fill="hold">
                                          <p:stCondLst>
                                            <p:cond delay="0"/>
                                          </p:stCondLst>
                                        </p:cTn>
                                        <p:tgtEl>
                                          <p:spTgt spid="31"/>
                                        </p:tgtEl>
                                        <p:attrNameLst>
                                          <p:attrName>style.visibility</p:attrName>
                                        </p:attrNameLst>
                                      </p:cBhvr>
                                      <p:to>
                                        <p:strVal val="visible"/>
                                      </p:to>
                                    </p:set>
                                    <p:animEffect transition="in" filter="fade">
                                      <p:cBhvr>
                                        <p:cTn id="64" dur="1000"/>
                                        <p:tgtEl>
                                          <p:spTgt spid="31"/>
                                        </p:tgtEl>
                                      </p:cBhvr>
                                    </p:animEffect>
                                    <p:anim calcmode="lin" valueType="num">
                                      <p:cBhvr>
                                        <p:cTn id="65" dur="1000" fill="hold"/>
                                        <p:tgtEl>
                                          <p:spTgt spid="31"/>
                                        </p:tgtEl>
                                        <p:attrNameLst>
                                          <p:attrName>ppt_x</p:attrName>
                                        </p:attrNameLst>
                                      </p:cBhvr>
                                      <p:tavLst>
                                        <p:tav tm="0">
                                          <p:val>
                                            <p:strVal val="#ppt_x"/>
                                          </p:val>
                                        </p:tav>
                                        <p:tav tm="100000">
                                          <p:val>
                                            <p:strVal val="#ppt_x"/>
                                          </p:val>
                                        </p:tav>
                                      </p:tavLst>
                                    </p:anim>
                                    <p:anim calcmode="lin" valueType="num">
                                      <p:cBhvr>
                                        <p:cTn id="66" dur="1000" fill="hold"/>
                                        <p:tgtEl>
                                          <p:spTgt spid="31"/>
                                        </p:tgtEl>
                                        <p:attrNameLst>
                                          <p:attrName>ppt_y</p:attrName>
                                        </p:attrNameLst>
                                      </p:cBhvr>
                                      <p:tavLst>
                                        <p:tav tm="0">
                                          <p:val>
                                            <p:strVal val="#ppt_y+.1"/>
                                          </p:val>
                                        </p:tav>
                                        <p:tav tm="100000">
                                          <p:val>
                                            <p:strVal val="#ppt_y"/>
                                          </p:val>
                                        </p:tav>
                                      </p:tavLst>
                                    </p:anim>
                                  </p:childTnLst>
                                </p:cTn>
                              </p:par>
                            </p:childTnLst>
                          </p:cTn>
                        </p:par>
                        <p:par>
                          <p:cTn id="67" fill="hold">
                            <p:stCondLst>
                              <p:cond delay="8500"/>
                            </p:stCondLst>
                            <p:childTnLst>
                              <p:par>
                                <p:cTn id="68" presetID="42" presetClass="entr" presetSubtype="0" fill="hold" grpId="0" nodeType="afterEffect">
                                  <p:stCondLst>
                                    <p:cond delay="1000"/>
                                  </p:stCondLst>
                                  <p:childTnLst>
                                    <p:set>
                                      <p:cBhvr>
                                        <p:cTn id="69" dur="1" fill="hold">
                                          <p:stCondLst>
                                            <p:cond delay="0"/>
                                          </p:stCondLst>
                                        </p:cTn>
                                        <p:tgtEl>
                                          <p:spTgt spid="19"/>
                                        </p:tgtEl>
                                        <p:attrNameLst>
                                          <p:attrName>style.visibility</p:attrName>
                                        </p:attrNameLst>
                                      </p:cBhvr>
                                      <p:to>
                                        <p:strVal val="visible"/>
                                      </p:to>
                                    </p:set>
                                    <p:animEffect transition="in" filter="fade">
                                      <p:cBhvr>
                                        <p:cTn id="70" dur="1000"/>
                                        <p:tgtEl>
                                          <p:spTgt spid="19"/>
                                        </p:tgtEl>
                                      </p:cBhvr>
                                    </p:animEffect>
                                    <p:anim calcmode="lin" valueType="num">
                                      <p:cBhvr>
                                        <p:cTn id="71" dur="1000" fill="hold"/>
                                        <p:tgtEl>
                                          <p:spTgt spid="19"/>
                                        </p:tgtEl>
                                        <p:attrNameLst>
                                          <p:attrName>ppt_x</p:attrName>
                                        </p:attrNameLst>
                                      </p:cBhvr>
                                      <p:tavLst>
                                        <p:tav tm="0">
                                          <p:val>
                                            <p:strVal val="#ppt_x"/>
                                          </p:val>
                                        </p:tav>
                                        <p:tav tm="100000">
                                          <p:val>
                                            <p:strVal val="#ppt_x"/>
                                          </p:val>
                                        </p:tav>
                                      </p:tavLst>
                                    </p:anim>
                                    <p:anim calcmode="lin" valueType="num">
                                      <p:cBhvr>
                                        <p:cTn id="72" dur="1000" fill="hold"/>
                                        <p:tgtEl>
                                          <p:spTgt spid="19"/>
                                        </p:tgtEl>
                                        <p:attrNameLst>
                                          <p:attrName>ppt_y</p:attrName>
                                        </p:attrNameLst>
                                      </p:cBhvr>
                                      <p:tavLst>
                                        <p:tav tm="0">
                                          <p:val>
                                            <p:strVal val="#ppt_y+.1"/>
                                          </p:val>
                                        </p:tav>
                                        <p:tav tm="100000">
                                          <p:val>
                                            <p:strVal val="#ppt_y"/>
                                          </p:val>
                                        </p:tav>
                                      </p:tavLst>
                                    </p:anim>
                                  </p:childTnLst>
                                </p:cTn>
                              </p:par>
                            </p:childTnLst>
                          </p:cTn>
                        </p:par>
                        <p:par>
                          <p:cTn id="73" fill="hold">
                            <p:stCondLst>
                              <p:cond delay="10500"/>
                            </p:stCondLst>
                            <p:childTnLst>
                              <p:par>
                                <p:cTn id="74" presetID="42" presetClass="entr" presetSubtype="0" fill="hold" grpId="0" nodeType="afterEffect">
                                  <p:stCondLst>
                                    <p:cond delay="6000"/>
                                  </p:stCondLst>
                                  <p:childTnLst>
                                    <p:set>
                                      <p:cBhvr>
                                        <p:cTn id="75" dur="1" fill="hold">
                                          <p:stCondLst>
                                            <p:cond delay="0"/>
                                          </p:stCondLst>
                                        </p:cTn>
                                        <p:tgtEl>
                                          <p:spTgt spid="40"/>
                                        </p:tgtEl>
                                        <p:attrNameLst>
                                          <p:attrName>style.visibility</p:attrName>
                                        </p:attrNameLst>
                                      </p:cBhvr>
                                      <p:to>
                                        <p:strVal val="visible"/>
                                      </p:to>
                                    </p:set>
                                    <p:animEffect transition="in" filter="fade">
                                      <p:cBhvr>
                                        <p:cTn id="76" dur="1000"/>
                                        <p:tgtEl>
                                          <p:spTgt spid="40"/>
                                        </p:tgtEl>
                                      </p:cBhvr>
                                    </p:animEffect>
                                    <p:anim calcmode="lin" valueType="num">
                                      <p:cBhvr>
                                        <p:cTn id="77" dur="1000" fill="hold"/>
                                        <p:tgtEl>
                                          <p:spTgt spid="40"/>
                                        </p:tgtEl>
                                        <p:attrNameLst>
                                          <p:attrName>ppt_x</p:attrName>
                                        </p:attrNameLst>
                                      </p:cBhvr>
                                      <p:tavLst>
                                        <p:tav tm="0">
                                          <p:val>
                                            <p:strVal val="#ppt_x"/>
                                          </p:val>
                                        </p:tav>
                                        <p:tav tm="100000">
                                          <p:val>
                                            <p:strVal val="#ppt_x"/>
                                          </p:val>
                                        </p:tav>
                                      </p:tavLst>
                                    </p:anim>
                                    <p:anim calcmode="lin" valueType="num">
                                      <p:cBhvr>
                                        <p:cTn id="78" dur="1000" fill="hold"/>
                                        <p:tgtEl>
                                          <p:spTgt spid="40"/>
                                        </p:tgtEl>
                                        <p:attrNameLst>
                                          <p:attrName>ppt_y</p:attrName>
                                        </p:attrNameLst>
                                      </p:cBhvr>
                                      <p:tavLst>
                                        <p:tav tm="0">
                                          <p:val>
                                            <p:strVal val="#ppt_y+.1"/>
                                          </p:val>
                                        </p:tav>
                                        <p:tav tm="100000">
                                          <p:val>
                                            <p:strVal val="#ppt_y"/>
                                          </p:val>
                                        </p:tav>
                                      </p:tavLst>
                                    </p:anim>
                                  </p:childTnLst>
                                </p:cTn>
                              </p:par>
                            </p:childTnLst>
                          </p:cTn>
                        </p:par>
                        <p:par>
                          <p:cTn id="79" fill="hold">
                            <p:stCondLst>
                              <p:cond delay="17500"/>
                            </p:stCondLst>
                            <p:childTnLst>
                              <p:par>
                                <p:cTn id="80" presetID="42" presetClass="entr" presetSubtype="0" fill="hold" grpId="0" nodeType="afterEffect">
                                  <p:stCondLst>
                                    <p:cond delay="100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1000"/>
                                        <p:tgtEl>
                                          <p:spTgt spid="28"/>
                                        </p:tgtEl>
                                      </p:cBhvr>
                                    </p:animEffect>
                                    <p:anim calcmode="lin" valueType="num">
                                      <p:cBhvr>
                                        <p:cTn id="83" dur="1000" fill="hold"/>
                                        <p:tgtEl>
                                          <p:spTgt spid="28"/>
                                        </p:tgtEl>
                                        <p:attrNameLst>
                                          <p:attrName>ppt_x</p:attrName>
                                        </p:attrNameLst>
                                      </p:cBhvr>
                                      <p:tavLst>
                                        <p:tav tm="0">
                                          <p:val>
                                            <p:strVal val="#ppt_x"/>
                                          </p:val>
                                        </p:tav>
                                        <p:tav tm="100000">
                                          <p:val>
                                            <p:strVal val="#ppt_x"/>
                                          </p:val>
                                        </p:tav>
                                      </p:tavLst>
                                    </p:anim>
                                    <p:anim calcmode="lin" valueType="num">
                                      <p:cBhvr>
                                        <p:cTn id="8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29"/>
                                        </p:tgtEl>
                                        <p:attrNameLst>
                                          <p:attrName>style.visibility</p:attrName>
                                        </p:attrNameLst>
                                      </p:cBhvr>
                                      <p:to>
                                        <p:strVal val="visible"/>
                                      </p:to>
                                    </p:set>
                                    <p:animEffect transition="in" filter="fade">
                                      <p:cBhvr>
                                        <p:cTn id="89" dur="1000"/>
                                        <p:tgtEl>
                                          <p:spTgt spid="29"/>
                                        </p:tgtEl>
                                      </p:cBhvr>
                                    </p:animEffect>
                                    <p:anim calcmode="lin" valueType="num">
                                      <p:cBhvr>
                                        <p:cTn id="90" dur="1000" fill="hold"/>
                                        <p:tgtEl>
                                          <p:spTgt spid="29"/>
                                        </p:tgtEl>
                                        <p:attrNameLst>
                                          <p:attrName>ppt_x</p:attrName>
                                        </p:attrNameLst>
                                      </p:cBhvr>
                                      <p:tavLst>
                                        <p:tav tm="0">
                                          <p:val>
                                            <p:strVal val="#ppt_x"/>
                                          </p:val>
                                        </p:tav>
                                        <p:tav tm="100000">
                                          <p:val>
                                            <p:strVal val="#ppt_x"/>
                                          </p:val>
                                        </p:tav>
                                      </p:tavLst>
                                    </p:anim>
                                    <p:anim calcmode="lin" valueType="num">
                                      <p:cBhvr>
                                        <p:cTn id="91" dur="1000" fill="hold"/>
                                        <p:tgtEl>
                                          <p:spTgt spid="29"/>
                                        </p:tgtEl>
                                        <p:attrNameLst>
                                          <p:attrName>ppt_y</p:attrName>
                                        </p:attrNameLst>
                                      </p:cBhvr>
                                      <p:tavLst>
                                        <p:tav tm="0">
                                          <p:val>
                                            <p:strVal val="#ppt_y+.1"/>
                                          </p:val>
                                        </p:tav>
                                        <p:tav tm="100000">
                                          <p:val>
                                            <p:strVal val="#ppt_y"/>
                                          </p:val>
                                        </p:tav>
                                      </p:tavLst>
                                    </p:anim>
                                  </p:childTnLst>
                                </p:cTn>
                              </p:par>
                            </p:childTnLst>
                          </p:cTn>
                        </p:par>
                        <p:par>
                          <p:cTn id="92" fill="hold">
                            <p:stCondLst>
                              <p:cond delay="1000"/>
                            </p:stCondLst>
                            <p:childTnLst>
                              <p:par>
                                <p:cTn id="93" presetID="16" presetClass="entr" presetSubtype="21" fill="hold" grpId="0" nodeType="afterEffect">
                                  <p:stCondLst>
                                    <p:cond delay="1750"/>
                                  </p:stCondLst>
                                  <p:childTnLst>
                                    <p:set>
                                      <p:cBhvr>
                                        <p:cTn id="94" dur="1" fill="hold">
                                          <p:stCondLst>
                                            <p:cond delay="0"/>
                                          </p:stCondLst>
                                        </p:cTn>
                                        <p:tgtEl>
                                          <p:spTgt spid="35"/>
                                        </p:tgtEl>
                                        <p:attrNameLst>
                                          <p:attrName>style.visibility</p:attrName>
                                        </p:attrNameLst>
                                      </p:cBhvr>
                                      <p:to>
                                        <p:strVal val="visible"/>
                                      </p:to>
                                    </p:set>
                                    <p:animEffect transition="in" filter="barn(inVertical)">
                                      <p:cBhvr>
                                        <p:cTn id="95" dur="500"/>
                                        <p:tgtEl>
                                          <p:spTgt spid="35"/>
                                        </p:tgtEl>
                                      </p:cBhvr>
                                    </p:animEffect>
                                  </p:childTnLst>
                                </p:cTn>
                              </p:par>
                            </p:childTnLst>
                          </p:cTn>
                        </p:par>
                        <p:par>
                          <p:cTn id="96" fill="hold">
                            <p:stCondLst>
                              <p:cond delay="3250"/>
                            </p:stCondLst>
                            <p:childTnLst>
                              <p:par>
                                <p:cTn id="97" presetID="42" presetClass="entr" presetSubtype="0" fill="hold" grpId="0" nodeType="afterEffect">
                                  <p:stCondLst>
                                    <p:cond delay="2000"/>
                                  </p:stCondLst>
                                  <p:childTnLst>
                                    <p:set>
                                      <p:cBhvr>
                                        <p:cTn id="98" dur="1" fill="hold">
                                          <p:stCondLst>
                                            <p:cond delay="0"/>
                                          </p:stCondLst>
                                        </p:cTn>
                                        <p:tgtEl>
                                          <p:spTgt spid="36"/>
                                        </p:tgtEl>
                                        <p:attrNameLst>
                                          <p:attrName>style.visibility</p:attrName>
                                        </p:attrNameLst>
                                      </p:cBhvr>
                                      <p:to>
                                        <p:strVal val="visible"/>
                                      </p:to>
                                    </p:set>
                                    <p:animEffect transition="in" filter="fade">
                                      <p:cBhvr>
                                        <p:cTn id="99" dur="1000"/>
                                        <p:tgtEl>
                                          <p:spTgt spid="36"/>
                                        </p:tgtEl>
                                      </p:cBhvr>
                                    </p:animEffect>
                                    <p:anim calcmode="lin" valueType="num">
                                      <p:cBhvr>
                                        <p:cTn id="100" dur="1000" fill="hold"/>
                                        <p:tgtEl>
                                          <p:spTgt spid="36"/>
                                        </p:tgtEl>
                                        <p:attrNameLst>
                                          <p:attrName>ppt_x</p:attrName>
                                        </p:attrNameLst>
                                      </p:cBhvr>
                                      <p:tavLst>
                                        <p:tav tm="0">
                                          <p:val>
                                            <p:strVal val="#ppt_x"/>
                                          </p:val>
                                        </p:tav>
                                        <p:tav tm="100000">
                                          <p:val>
                                            <p:strVal val="#ppt_x"/>
                                          </p:val>
                                        </p:tav>
                                      </p:tavLst>
                                    </p:anim>
                                    <p:anim calcmode="lin" valueType="num">
                                      <p:cBhvr>
                                        <p:cTn id="101" dur="1000" fill="hold"/>
                                        <p:tgtEl>
                                          <p:spTgt spid="36"/>
                                        </p:tgtEl>
                                        <p:attrNameLst>
                                          <p:attrName>ppt_y</p:attrName>
                                        </p:attrNameLst>
                                      </p:cBhvr>
                                      <p:tavLst>
                                        <p:tav tm="0">
                                          <p:val>
                                            <p:strVal val="#ppt_y+.1"/>
                                          </p:val>
                                        </p:tav>
                                        <p:tav tm="100000">
                                          <p:val>
                                            <p:strVal val="#ppt_y"/>
                                          </p:val>
                                        </p:tav>
                                      </p:tavLst>
                                    </p:anim>
                                  </p:childTnLst>
                                </p:cTn>
                              </p:par>
                            </p:childTnLst>
                          </p:cTn>
                        </p:par>
                        <p:par>
                          <p:cTn id="102" fill="hold">
                            <p:stCondLst>
                              <p:cond delay="6250"/>
                            </p:stCondLst>
                            <p:childTnLst>
                              <p:par>
                                <p:cTn id="103" presetID="16" presetClass="entr" presetSubtype="21" fill="hold" grpId="0" nodeType="afterEffect">
                                  <p:stCondLst>
                                    <p:cond delay="1750"/>
                                  </p:stCondLst>
                                  <p:childTnLst>
                                    <p:set>
                                      <p:cBhvr>
                                        <p:cTn id="104" dur="1" fill="hold">
                                          <p:stCondLst>
                                            <p:cond delay="0"/>
                                          </p:stCondLst>
                                        </p:cTn>
                                        <p:tgtEl>
                                          <p:spTgt spid="38"/>
                                        </p:tgtEl>
                                        <p:attrNameLst>
                                          <p:attrName>style.visibility</p:attrName>
                                        </p:attrNameLst>
                                      </p:cBhvr>
                                      <p:to>
                                        <p:strVal val="visible"/>
                                      </p:to>
                                    </p:set>
                                    <p:animEffect transition="in" filter="barn(inVertical)">
                                      <p:cBhvr>
                                        <p:cTn id="105"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1" grpId="0" animBg="1"/>
      <p:bldP spid="22" grpId="0" animBg="1"/>
      <p:bldP spid="23" grpId="0" animBg="1"/>
      <p:bldP spid="24" grpId="0"/>
      <p:bldP spid="27" grpId="0" animBg="1"/>
      <p:bldP spid="28" grpId="0" animBg="1"/>
      <p:bldP spid="29" grpId="0" animBg="1"/>
      <p:bldP spid="35" grpId="0" animBg="1"/>
      <p:bldP spid="40" grpId="0" animBg="1"/>
      <p:bldP spid="30" grpId="0" animBg="1"/>
      <p:bldP spid="31" grpId="0" animBg="1"/>
      <p:bldP spid="36" grpId="0" animBg="1"/>
      <p:bldP spid="3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טבלה 3">
            <a:extLst>
              <a:ext uri="{FF2B5EF4-FFF2-40B4-BE49-F238E27FC236}">
                <a16:creationId xmlns:a16="http://schemas.microsoft.com/office/drawing/2014/main" id="{46404BEF-DCE3-4BBB-A8D9-18BCCEEBD12D}"/>
              </a:ext>
            </a:extLst>
          </p:cNvPr>
          <p:cNvGraphicFramePr>
            <a:graphicFrameLocks noGrp="1"/>
          </p:cNvGraphicFramePr>
          <p:nvPr>
            <p:extLst>
              <p:ext uri="{D42A27DB-BD31-4B8C-83A1-F6EECF244321}">
                <p14:modId xmlns:p14="http://schemas.microsoft.com/office/powerpoint/2010/main" val="2195837820"/>
              </p:ext>
            </p:extLst>
          </p:nvPr>
        </p:nvGraphicFramePr>
        <p:xfrm>
          <a:off x="-856898" y="938947"/>
          <a:ext cx="13150320" cy="5841426"/>
        </p:xfrm>
        <a:graphic>
          <a:graphicData uri="http://schemas.openxmlformats.org/drawingml/2006/table">
            <a:tbl>
              <a:tblPr rtl="1" firstRow="1" bandRow="1">
                <a:tableStyleId>{74C1A8A3-306A-4EB7-A6B1-4F7E0EB9C5D6}</a:tableStyleId>
              </a:tblPr>
              <a:tblGrid>
                <a:gridCol w="3261049">
                  <a:extLst>
                    <a:ext uri="{9D8B030D-6E8A-4147-A177-3AD203B41FA5}">
                      <a16:colId xmlns:a16="http://schemas.microsoft.com/office/drawing/2014/main" val="3742083371"/>
                    </a:ext>
                  </a:extLst>
                </a:gridCol>
                <a:gridCol w="2562405">
                  <a:extLst>
                    <a:ext uri="{9D8B030D-6E8A-4147-A177-3AD203B41FA5}">
                      <a16:colId xmlns:a16="http://schemas.microsoft.com/office/drawing/2014/main" val="2915746964"/>
                    </a:ext>
                  </a:extLst>
                </a:gridCol>
                <a:gridCol w="7326866">
                  <a:extLst>
                    <a:ext uri="{9D8B030D-6E8A-4147-A177-3AD203B41FA5}">
                      <a16:colId xmlns:a16="http://schemas.microsoft.com/office/drawing/2014/main" val="577393082"/>
                    </a:ext>
                  </a:extLst>
                </a:gridCol>
              </a:tblGrid>
              <a:tr h="642871">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he-IL" dirty="0"/>
                    </a:p>
                  </a:txBody>
                  <a:tcPr>
                    <a:lnL w="12700" cap="flat" cmpd="sng" algn="ctr">
                      <a:solidFill>
                        <a:schemeClr val="tx1"/>
                      </a:solidFill>
                      <a:prstDash val="solid"/>
                      <a:round/>
                      <a:headEnd type="none" w="med" len="med"/>
                      <a:tailEnd type="none" w="med" len="med"/>
                    </a:lnL>
                  </a:tcPr>
                </a:tc>
                <a:tc>
                  <a:txBody>
                    <a:bodyPr/>
                    <a:lstStyle/>
                    <a:p>
                      <a:pPr rtl="1"/>
                      <a:endParaRPr lang="he-IL" dirty="0"/>
                    </a:p>
                  </a:txBody>
                  <a:tcPr>
                    <a:solidFill>
                      <a:schemeClr val="accent5">
                        <a:lumMod val="20000"/>
                        <a:lumOff val="80000"/>
                      </a:schemeClr>
                    </a:solidFill>
                  </a:tcPr>
                </a:tc>
                <a:extLst>
                  <a:ext uri="{0D108BD9-81ED-4DB2-BD59-A6C34878D82A}">
                    <a16:rowId xmlns:a16="http://schemas.microsoft.com/office/drawing/2014/main" val="683731171"/>
                  </a:ext>
                </a:extLst>
              </a:tr>
              <a:tr h="878029">
                <a:tc gridSpan="3">
                  <a:txBody>
                    <a:bodyPr/>
                    <a:lstStyle/>
                    <a:p>
                      <a:pPr rtl="1"/>
                      <a:endParaRPr lang="he-IL" dirty="0"/>
                    </a:p>
                  </a:txBody>
                  <a:tcPr>
                    <a:lnT w="12700" cap="flat" cmpd="sng" algn="ctr">
                      <a:solidFill>
                        <a:schemeClr val="tx1"/>
                      </a:solidFill>
                      <a:prstDash val="solid"/>
                      <a:round/>
                      <a:headEnd type="none" w="med" len="med"/>
                      <a:tailEnd type="none" w="med" len="med"/>
                    </a:lnT>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2578686535"/>
                  </a:ext>
                </a:extLst>
              </a:tr>
              <a:tr h="1496855">
                <a:tc gridSpan="3">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165712485"/>
                  </a:ext>
                </a:extLst>
              </a:tr>
              <a:tr h="1417938">
                <a:tc gridSpan="3">
                  <a:txBody>
                    <a:bodyPr/>
                    <a:lstStyle/>
                    <a:p>
                      <a:pPr rtl="1"/>
                      <a:endParaRPr lang="he-IL" dirty="0"/>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250134655"/>
                  </a:ext>
                </a:extLst>
              </a:tr>
              <a:tr h="1405733">
                <a:tc gridSpan="3">
                  <a:txBody>
                    <a:bodyPr/>
                    <a:lstStyle/>
                    <a:p>
                      <a:pPr rtl="1"/>
                      <a:endParaRPr lang="he-IL" dirty="0"/>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3416968460"/>
                  </a:ext>
                </a:extLst>
              </a:tr>
            </a:tbl>
          </a:graphicData>
        </a:graphic>
      </p:graphicFrame>
      <p:sp>
        <p:nvSpPr>
          <p:cNvPr id="16" name="תיבת טקסט 15">
            <a:extLst>
              <a:ext uri="{FF2B5EF4-FFF2-40B4-BE49-F238E27FC236}">
                <a16:creationId xmlns:a16="http://schemas.microsoft.com/office/drawing/2014/main" id="{04FB902C-00E3-4F9D-9703-C326D83AC81B}"/>
              </a:ext>
            </a:extLst>
          </p:cNvPr>
          <p:cNvSpPr txBox="1"/>
          <p:nvPr/>
        </p:nvSpPr>
        <p:spPr>
          <a:xfrm>
            <a:off x="9819277" y="1720482"/>
            <a:ext cx="2407042" cy="707886"/>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sz="2000" b="0" i="0" dirty="0">
                <a:solidFill>
                  <a:srgbClr val="000000"/>
                </a:solidFill>
                <a:effectLst/>
                <a:latin typeface="Arial" panose="020B0604020202020204" pitchFamily="34" charset="0"/>
              </a:rPr>
              <a:t>ר</a:t>
            </a:r>
            <a:r>
              <a:rPr lang="he-IL" sz="2000" b="1" i="0" dirty="0">
                <a:solidFill>
                  <a:srgbClr val="000000"/>
                </a:solidFill>
                <a:effectLst/>
                <a:latin typeface="Arial" panose="020B0604020202020204" pitchFamily="34" charset="0"/>
              </a:rPr>
              <a:t>ַבִּי יְהוּדָה </a:t>
            </a:r>
            <a:r>
              <a:rPr lang="he-IL" sz="2000" b="0" i="0" dirty="0">
                <a:solidFill>
                  <a:srgbClr val="000000"/>
                </a:solidFill>
                <a:effectLst/>
                <a:latin typeface="Arial" panose="020B0604020202020204" pitchFamily="34" charset="0"/>
              </a:rPr>
              <a:t>אוֹמֵר:  </a:t>
            </a:r>
            <a:r>
              <a:rPr lang="he-IL" sz="2000" b="0" i="0" dirty="0" err="1">
                <a:solidFill>
                  <a:srgbClr val="000000"/>
                </a:solidFill>
                <a:effectLst/>
                <a:latin typeface="Arial" panose="020B0604020202020204" pitchFamily="34" charset="0"/>
              </a:rPr>
              <a:t>כׇּל</a:t>
            </a:r>
            <a:r>
              <a:rPr lang="he-IL" sz="2000" b="0" i="0" dirty="0">
                <a:solidFill>
                  <a:srgbClr val="000000"/>
                </a:solidFill>
                <a:effectLst/>
                <a:latin typeface="Arial" panose="020B0604020202020204" pitchFamily="34" charset="0"/>
              </a:rPr>
              <a:t> דָּבָר שֶׁיֵּשׁ בּוֹ שִׁינּוּי</a:t>
            </a:r>
            <a:endParaRPr lang="he-IL" sz="2000" dirty="0"/>
          </a:p>
        </p:txBody>
      </p:sp>
      <p:sp>
        <p:nvSpPr>
          <p:cNvPr id="17" name="תיבת טקסט 16">
            <a:extLst>
              <a:ext uri="{FF2B5EF4-FFF2-40B4-BE49-F238E27FC236}">
                <a16:creationId xmlns:a16="http://schemas.microsoft.com/office/drawing/2014/main" id="{9392985B-478F-4B5E-9ED8-3893E102B9CB}"/>
              </a:ext>
            </a:extLst>
          </p:cNvPr>
          <p:cNvSpPr txBox="1"/>
          <p:nvPr/>
        </p:nvSpPr>
        <p:spPr>
          <a:xfrm>
            <a:off x="7330695" y="1827461"/>
            <a:ext cx="1481672" cy="400110"/>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b="0" i="0" dirty="0">
                <a:solidFill>
                  <a:srgbClr val="000000"/>
                </a:solidFill>
                <a:effectLst/>
                <a:latin typeface="Arial" panose="020B0604020202020204" pitchFamily="34" charset="0"/>
              </a:rPr>
              <a:t> חַיָּיב לְהַכְרִיז</a:t>
            </a:r>
            <a:endParaRPr lang="he-IL" sz="2000" b="1" dirty="0">
              <a:solidFill>
                <a:srgbClr val="000000"/>
              </a:solidFill>
              <a:latin typeface="Arial" panose="020B0604020202020204" pitchFamily="34" charset="0"/>
            </a:endParaRPr>
          </a:p>
        </p:txBody>
      </p:sp>
      <p:sp>
        <p:nvSpPr>
          <p:cNvPr id="18" name="תיבת טקסט 17">
            <a:extLst>
              <a:ext uri="{FF2B5EF4-FFF2-40B4-BE49-F238E27FC236}">
                <a16:creationId xmlns:a16="http://schemas.microsoft.com/office/drawing/2014/main" id="{35F10E4C-60D1-4BA5-954F-FE23F0B9524F}"/>
              </a:ext>
            </a:extLst>
          </p:cNvPr>
          <p:cNvSpPr txBox="1"/>
          <p:nvPr/>
        </p:nvSpPr>
        <p:spPr>
          <a:xfrm>
            <a:off x="8099577" y="1138927"/>
            <a:ext cx="654209" cy="400110"/>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sz="2000" dirty="0"/>
              <a:t>הדין</a:t>
            </a:r>
          </a:p>
        </p:txBody>
      </p:sp>
      <p:sp>
        <p:nvSpPr>
          <p:cNvPr id="22" name="תיבת טקסט 21">
            <a:extLst>
              <a:ext uri="{FF2B5EF4-FFF2-40B4-BE49-F238E27FC236}">
                <a16:creationId xmlns:a16="http://schemas.microsoft.com/office/drawing/2014/main" id="{5EA66833-31BE-4E7E-9609-B2A49BF8A847}"/>
              </a:ext>
            </a:extLst>
          </p:cNvPr>
          <p:cNvSpPr txBox="1"/>
          <p:nvPr/>
        </p:nvSpPr>
        <p:spPr>
          <a:xfrm>
            <a:off x="2842449" y="1050148"/>
            <a:ext cx="1550393" cy="400110"/>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sz="2000" dirty="0"/>
              <a:t>בירור המקרה</a:t>
            </a:r>
          </a:p>
        </p:txBody>
      </p:sp>
      <p:sp>
        <p:nvSpPr>
          <p:cNvPr id="23" name="תיבת טקסט 22">
            <a:extLst>
              <a:ext uri="{FF2B5EF4-FFF2-40B4-BE49-F238E27FC236}">
                <a16:creationId xmlns:a16="http://schemas.microsoft.com/office/drawing/2014/main" id="{6C92E075-EE43-4500-9850-45467105C3C0}"/>
              </a:ext>
            </a:extLst>
          </p:cNvPr>
          <p:cNvSpPr txBox="1"/>
          <p:nvPr/>
        </p:nvSpPr>
        <p:spPr>
          <a:xfrm>
            <a:off x="10532477" y="1050148"/>
            <a:ext cx="1024524" cy="400110"/>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sz="2000" dirty="0"/>
              <a:t>המקרה</a:t>
            </a:r>
          </a:p>
        </p:txBody>
      </p:sp>
      <p:sp>
        <p:nvSpPr>
          <p:cNvPr id="24" name="תיבת טקסט 23">
            <a:extLst>
              <a:ext uri="{FF2B5EF4-FFF2-40B4-BE49-F238E27FC236}">
                <a16:creationId xmlns:a16="http://schemas.microsoft.com/office/drawing/2014/main" id="{597FEC46-D586-47B5-92CC-8EB5E97B28AB}"/>
              </a:ext>
            </a:extLst>
          </p:cNvPr>
          <p:cNvSpPr txBox="1"/>
          <p:nvPr/>
        </p:nvSpPr>
        <p:spPr>
          <a:xfrm>
            <a:off x="5594821" y="284480"/>
            <a:ext cx="2015020" cy="584775"/>
          </a:xfrm>
          <a:prstGeom prst="rect">
            <a:avLst/>
          </a:prstGeom>
          <a:noFill/>
        </p:spPr>
        <p:txBody>
          <a:bodyPr wrap="square" rtlCol="1">
            <a:spAutoFit/>
          </a:bodyPr>
          <a:lstStyle/>
          <a:p>
            <a:r>
              <a:rPr lang="he-IL" sz="3200" b="0" i="0" dirty="0" err="1">
                <a:solidFill>
                  <a:srgbClr val="000000"/>
                </a:solidFill>
                <a:effectLst/>
                <a:latin typeface="Arial" panose="020B0604020202020204" pitchFamily="34" charset="0"/>
              </a:rPr>
              <a:t>לֵימָא</a:t>
            </a:r>
            <a:r>
              <a:rPr lang="he-IL" sz="3200" b="0" i="0" dirty="0">
                <a:solidFill>
                  <a:srgbClr val="000000"/>
                </a:solidFill>
                <a:effectLst/>
                <a:latin typeface="Arial" panose="020B0604020202020204" pitchFamily="34" charset="0"/>
              </a:rPr>
              <a:t> כְּתַנָּאֵי</a:t>
            </a:r>
            <a:endParaRPr lang="he-IL" sz="32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0564911" y="347788"/>
            <a:ext cx="1830289" cy="400110"/>
          </a:xfrm>
          <a:prstGeom prst="rect">
            <a:avLst/>
          </a:prstGeom>
          <a:noFill/>
        </p:spPr>
        <p:txBody>
          <a:bodyPr wrap="square" rtlCol="1">
            <a:spAutoFit/>
          </a:bodyPr>
          <a:lstStyle/>
          <a:p>
            <a:r>
              <a:rPr lang="he-IL" sz="2000" dirty="0"/>
              <a:t>דף כ"ג, א'</a:t>
            </a:r>
          </a:p>
        </p:txBody>
      </p:sp>
      <p:sp>
        <p:nvSpPr>
          <p:cNvPr id="30" name="תיבת טקסט 29">
            <a:extLst>
              <a:ext uri="{FF2B5EF4-FFF2-40B4-BE49-F238E27FC236}">
                <a16:creationId xmlns:a16="http://schemas.microsoft.com/office/drawing/2014/main" id="{D050217B-6961-44F7-9251-908960D2B276}"/>
              </a:ext>
            </a:extLst>
          </p:cNvPr>
          <p:cNvSpPr txBox="1"/>
          <p:nvPr/>
        </p:nvSpPr>
        <p:spPr>
          <a:xfrm>
            <a:off x="9902406" y="2618065"/>
            <a:ext cx="2323914" cy="1015663"/>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sz="2000" b="1" i="0" dirty="0">
                <a:solidFill>
                  <a:srgbClr val="000000"/>
                </a:solidFill>
                <a:effectLst/>
                <a:latin typeface="Arial" panose="020B0604020202020204" pitchFamily="34" charset="0"/>
              </a:rPr>
              <a:t>מִכְּלָל </a:t>
            </a:r>
            <a:r>
              <a:rPr lang="he-IL" sz="2000" b="1" i="0" dirty="0" err="1">
                <a:solidFill>
                  <a:srgbClr val="000000"/>
                </a:solidFill>
                <a:effectLst/>
                <a:latin typeface="Arial" panose="020B0604020202020204" pitchFamily="34" charset="0"/>
              </a:rPr>
              <a:t>דְּתַנָּא</a:t>
            </a:r>
            <a:r>
              <a:rPr lang="he-IL" sz="2000" b="1" i="0" dirty="0">
                <a:solidFill>
                  <a:srgbClr val="000000"/>
                </a:solidFill>
                <a:effectLst/>
                <a:latin typeface="Arial" panose="020B0604020202020204" pitchFamily="34" charset="0"/>
              </a:rPr>
              <a:t> קַמָּא סָבַר דָּבָר שֶׁיֵּשׁ בּוֹ שִׁינּוּי</a:t>
            </a:r>
            <a:endParaRPr lang="he-IL" sz="2000" b="1" dirty="0"/>
          </a:p>
        </p:txBody>
      </p:sp>
      <p:sp>
        <p:nvSpPr>
          <p:cNvPr id="31" name="תיבת טקסט 30">
            <a:extLst>
              <a:ext uri="{FF2B5EF4-FFF2-40B4-BE49-F238E27FC236}">
                <a16:creationId xmlns:a16="http://schemas.microsoft.com/office/drawing/2014/main" id="{2544CC4B-53B3-4654-ACB2-6534A2C0C56F}"/>
              </a:ext>
            </a:extLst>
          </p:cNvPr>
          <p:cNvSpPr txBox="1"/>
          <p:nvPr/>
        </p:nvSpPr>
        <p:spPr>
          <a:xfrm>
            <a:off x="7401603" y="2944723"/>
            <a:ext cx="1481672" cy="400110"/>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b="0" i="0" dirty="0">
                <a:solidFill>
                  <a:srgbClr val="000000"/>
                </a:solidFill>
                <a:effectLst/>
                <a:latin typeface="Arial" panose="020B0604020202020204" pitchFamily="34" charset="0"/>
              </a:rPr>
              <a:t>הֲרֵי אֵלּוּ שֶׁלּוֹ</a:t>
            </a:r>
            <a:endParaRPr lang="he-IL" sz="2000" b="1" dirty="0">
              <a:solidFill>
                <a:srgbClr val="000000"/>
              </a:solidFill>
              <a:latin typeface="Arial" panose="020B0604020202020204" pitchFamily="34" charset="0"/>
            </a:endParaRPr>
          </a:p>
        </p:txBody>
      </p:sp>
      <p:sp>
        <p:nvSpPr>
          <p:cNvPr id="32" name="תיבת טקסט 31">
            <a:extLst>
              <a:ext uri="{FF2B5EF4-FFF2-40B4-BE49-F238E27FC236}">
                <a16:creationId xmlns:a16="http://schemas.microsoft.com/office/drawing/2014/main" id="{A95D5FA7-7AB2-4280-B8A2-8630D8CCCAB8}"/>
              </a:ext>
            </a:extLst>
          </p:cNvPr>
          <p:cNvSpPr txBox="1"/>
          <p:nvPr/>
        </p:nvSpPr>
        <p:spPr>
          <a:xfrm>
            <a:off x="848923" y="3200993"/>
            <a:ext cx="4097525" cy="923330"/>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חרס הנתון בעגול, ומעות הנתונות </a:t>
            </a:r>
            <a:r>
              <a:rPr lang="he-IL" b="0" i="0" dirty="0" err="1">
                <a:solidFill>
                  <a:srgbClr val="000000"/>
                </a:solidFill>
                <a:effectLst/>
                <a:latin typeface="Arial" panose="020B0604020202020204" pitchFamily="34" charset="0"/>
              </a:rPr>
              <a:t>בככר</a:t>
            </a:r>
            <a:r>
              <a:rPr lang="he-IL" b="0" i="0" dirty="0">
                <a:solidFill>
                  <a:srgbClr val="000000"/>
                </a:solidFill>
                <a:effectLst/>
                <a:latin typeface="Arial" panose="020B0604020202020204" pitchFamily="34" charset="0"/>
              </a:rPr>
              <a:t>,</a:t>
            </a:r>
          </a:p>
          <a:p>
            <a:r>
              <a:rPr lang="he-IL" b="0" i="0" dirty="0">
                <a:solidFill>
                  <a:srgbClr val="000000"/>
                </a:solidFill>
                <a:effectLst/>
                <a:latin typeface="Arial" panose="020B0604020202020204" pitchFamily="34" charset="0"/>
              </a:rPr>
              <a:t> שפעמים שהם </a:t>
            </a:r>
            <a:r>
              <a:rPr lang="he-IL" b="0" i="0" dirty="0" err="1">
                <a:solidFill>
                  <a:srgbClr val="000000"/>
                </a:solidFill>
                <a:effectLst/>
                <a:latin typeface="Arial" panose="020B0604020202020204" pitchFamily="34" charset="0"/>
              </a:rPr>
              <a:t>נופלין</a:t>
            </a:r>
            <a:r>
              <a:rPr lang="he-IL" b="0" i="0" dirty="0">
                <a:solidFill>
                  <a:srgbClr val="000000"/>
                </a:solidFill>
                <a:effectLst/>
                <a:latin typeface="Arial" panose="020B0604020202020204" pitchFamily="34" charset="0"/>
              </a:rPr>
              <a:t> לעגול </a:t>
            </a:r>
            <a:r>
              <a:rPr lang="he-IL" b="0" i="0" dirty="0" err="1">
                <a:solidFill>
                  <a:srgbClr val="000000"/>
                </a:solidFill>
                <a:effectLst/>
                <a:latin typeface="Arial" panose="020B0604020202020204" pitchFamily="34" charset="0"/>
              </a:rPr>
              <a:t>ולככר</a:t>
            </a:r>
            <a:r>
              <a:rPr lang="he-IL" b="0" i="0" dirty="0">
                <a:solidFill>
                  <a:srgbClr val="000000"/>
                </a:solidFill>
                <a:effectLst/>
                <a:latin typeface="Arial" panose="020B0604020202020204" pitchFamily="34" charset="0"/>
              </a:rPr>
              <a:t> בלא</a:t>
            </a:r>
          </a:p>
          <a:p>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משים, ולא </a:t>
            </a:r>
            <a:r>
              <a:rPr lang="he-IL" b="0" i="0" dirty="0" err="1">
                <a:solidFill>
                  <a:srgbClr val="000000"/>
                </a:solidFill>
                <a:effectLst/>
                <a:latin typeface="Arial" panose="020B0604020202020204" pitchFamily="34" charset="0"/>
              </a:rPr>
              <a:t>שנתכוונו</a:t>
            </a:r>
            <a:r>
              <a:rPr lang="he-IL" b="0" i="0" dirty="0">
                <a:solidFill>
                  <a:srgbClr val="000000"/>
                </a:solidFill>
                <a:effectLst/>
                <a:latin typeface="Arial" panose="020B0604020202020204" pitchFamily="34" charset="0"/>
              </a:rPr>
              <a:t> בעליהם להניחם שם </a:t>
            </a:r>
          </a:p>
        </p:txBody>
      </p:sp>
      <p:sp>
        <p:nvSpPr>
          <p:cNvPr id="33" name="תיבת טקסט 32">
            <a:extLst>
              <a:ext uri="{FF2B5EF4-FFF2-40B4-BE49-F238E27FC236}">
                <a16:creationId xmlns:a16="http://schemas.microsoft.com/office/drawing/2014/main" id="{1014DAB2-B702-4274-8757-183F16ED72A5}"/>
              </a:ext>
            </a:extLst>
          </p:cNvPr>
          <p:cNvSpPr txBox="1"/>
          <p:nvPr/>
        </p:nvSpPr>
        <p:spPr>
          <a:xfrm>
            <a:off x="6923249" y="6034973"/>
            <a:ext cx="1920936" cy="707886"/>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b="0" i="0" dirty="0">
                <a:solidFill>
                  <a:srgbClr val="000000"/>
                </a:solidFill>
                <a:effectLst/>
                <a:latin typeface="Arial" panose="020B0604020202020204" pitchFamily="34" charset="0"/>
              </a:rPr>
              <a:t>וּמָר  (רבי יהודה) סָבַר הָוֵי סִימָן</a:t>
            </a:r>
            <a:endParaRPr lang="he-IL" sz="2000" b="1" dirty="0">
              <a:solidFill>
                <a:srgbClr val="000000"/>
              </a:solidFill>
              <a:latin typeface="Arial" panose="020B0604020202020204" pitchFamily="34" charset="0"/>
            </a:endParaRPr>
          </a:p>
        </p:txBody>
      </p:sp>
      <p:sp>
        <p:nvSpPr>
          <p:cNvPr id="34" name="תיבת טקסט 33">
            <a:extLst>
              <a:ext uri="{FF2B5EF4-FFF2-40B4-BE49-F238E27FC236}">
                <a16:creationId xmlns:a16="http://schemas.microsoft.com/office/drawing/2014/main" id="{EFA3AC8E-94CE-4893-A9E7-4492C670C1D9}"/>
              </a:ext>
            </a:extLst>
          </p:cNvPr>
          <p:cNvSpPr txBox="1"/>
          <p:nvPr/>
        </p:nvSpPr>
        <p:spPr>
          <a:xfrm>
            <a:off x="6962340" y="5405940"/>
            <a:ext cx="1920936" cy="707886"/>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b="0" i="0" dirty="0">
                <a:solidFill>
                  <a:srgbClr val="000000"/>
                </a:solidFill>
                <a:effectLst/>
                <a:latin typeface="Arial" panose="020B0604020202020204" pitchFamily="34" charset="0"/>
              </a:rPr>
              <a:t>מָר סָבַר  (</a:t>
            </a:r>
            <a:r>
              <a:rPr lang="he-IL" b="0" i="0" dirty="0">
                <a:solidFill>
                  <a:srgbClr val="000000"/>
                </a:solidFill>
                <a:effectLst/>
                <a:latin typeface="Arial" panose="020B0604020202020204" pitchFamily="34" charset="0"/>
              </a:rPr>
              <a:t>תנא קמא</a:t>
            </a:r>
            <a:r>
              <a:rPr lang="he-IL" sz="2000" b="0" i="0" dirty="0">
                <a:solidFill>
                  <a:srgbClr val="000000"/>
                </a:solidFill>
                <a:effectLst/>
                <a:latin typeface="Arial" panose="020B0604020202020204" pitchFamily="34" charset="0"/>
              </a:rPr>
              <a:t>) לָא הָוֵי סִימָן</a:t>
            </a:r>
            <a:endParaRPr lang="he-IL" sz="2000" b="1" dirty="0">
              <a:solidFill>
                <a:srgbClr val="000000"/>
              </a:solidFill>
              <a:latin typeface="Arial" panose="020B0604020202020204" pitchFamily="34" charset="0"/>
            </a:endParaRPr>
          </a:p>
        </p:txBody>
      </p:sp>
      <p:sp>
        <p:nvSpPr>
          <p:cNvPr id="26" name="תיבת טקסט 25">
            <a:extLst>
              <a:ext uri="{FF2B5EF4-FFF2-40B4-BE49-F238E27FC236}">
                <a16:creationId xmlns:a16="http://schemas.microsoft.com/office/drawing/2014/main" id="{CD7CB7B8-0902-400D-B79C-F319CAC42DC2}"/>
              </a:ext>
            </a:extLst>
          </p:cNvPr>
          <p:cNvSpPr txBox="1"/>
          <p:nvPr/>
        </p:nvSpPr>
        <p:spPr>
          <a:xfrm>
            <a:off x="9826267" y="4310136"/>
            <a:ext cx="2323914" cy="1015663"/>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sz="2000" dirty="0">
                <a:solidFill>
                  <a:srgbClr val="000000"/>
                </a:solidFill>
                <a:latin typeface="Arial" panose="020B0604020202020204" pitchFamily="34" charset="0"/>
              </a:rPr>
              <a:t>כֵּיצַד ?  מָצָא עִיגּוּל וּבְתוֹכוֹ חֶרֶס כִּכָּר וּבְתוֹכוֹ מָעוֹת</a:t>
            </a:r>
            <a:endParaRPr lang="he-IL" sz="2000" dirty="0"/>
          </a:p>
        </p:txBody>
      </p:sp>
      <p:sp>
        <p:nvSpPr>
          <p:cNvPr id="29" name="תיבת טקסט 28">
            <a:extLst>
              <a:ext uri="{FF2B5EF4-FFF2-40B4-BE49-F238E27FC236}">
                <a16:creationId xmlns:a16="http://schemas.microsoft.com/office/drawing/2014/main" id="{4C06B5ED-DEC3-483F-BF98-CC7335477DCF}"/>
              </a:ext>
            </a:extLst>
          </p:cNvPr>
          <p:cNvSpPr txBox="1"/>
          <p:nvPr/>
        </p:nvSpPr>
        <p:spPr>
          <a:xfrm>
            <a:off x="7131025" y="4354672"/>
            <a:ext cx="1713159" cy="707886"/>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dirty="0" err="1"/>
              <a:t>דְּתַנָּא</a:t>
            </a:r>
            <a:r>
              <a:rPr lang="he-IL" sz="2000" dirty="0"/>
              <a:t> קַמָּא סָבַר הֲרֵי אֵלּוּ שֶׁלּוֹ</a:t>
            </a:r>
            <a:endParaRPr lang="he-IL" sz="2000" b="1" dirty="0">
              <a:solidFill>
                <a:srgbClr val="000000"/>
              </a:solidFill>
              <a:latin typeface="Arial" panose="020B0604020202020204" pitchFamily="34" charset="0"/>
            </a:endParaRPr>
          </a:p>
        </p:txBody>
      </p:sp>
      <p:sp>
        <p:nvSpPr>
          <p:cNvPr id="36" name="תיבת טקסט 35">
            <a:extLst>
              <a:ext uri="{FF2B5EF4-FFF2-40B4-BE49-F238E27FC236}">
                <a16:creationId xmlns:a16="http://schemas.microsoft.com/office/drawing/2014/main" id="{9F51C8E1-B23D-4607-A0A6-E3407B4EB04F}"/>
              </a:ext>
            </a:extLst>
          </p:cNvPr>
          <p:cNvSpPr txBox="1"/>
          <p:nvPr/>
        </p:nvSpPr>
        <p:spPr>
          <a:xfrm>
            <a:off x="9826265" y="5711807"/>
            <a:ext cx="2323915" cy="707886"/>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sz="2000" dirty="0"/>
              <a:t>מַאי לָאו בְּסִימָן הֶעָשׂוּי </a:t>
            </a:r>
            <a:r>
              <a:rPr lang="he-IL" sz="2000" dirty="0" err="1"/>
              <a:t>לִידָּרֵס</a:t>
            </a:r>
            <a:r>
              <a:rPr lang="he-IL" sz="2000" dirty="0"/>
              <a:t> </a:t>
            </a:r>
            <a:r>
              <a:rPr lang="he-IL" sz="2000" dirty="0" err="1"/>
              <a:t>קָא</a:t>
            </a:r>
            <a:r>
              <a:rPr lang="he-IL" sz="2000" dirty="0"/>
              <a:t> </a:t>
            </a:r>
            <a:r>
              <a:rPr lang="he-IL" sz="2000" dirty="0" err="1"/>
              <a:t>מִיפַּלְגִי</a:t>
            </a:r>
            <a:r>
              <a:rPr lang="he-IL" sz="2000" dirty="0"/>
              <a:t> </a:t>
            </a:r>
            <a:endParaRPr lang="he-IL" sz="2000" b="1" dirty="0"/>
          </a:p>
        </p:txBody>
      </p:sp>
      <p:sp>
        <p:nvSpPr>
          <p:cNvPr id="28" name="תיבת טקסט 27">
            <a:extLst>
              <a:ext uri="{FF2B5EF4-FFF2-40B4-BE49-F238E27FC236}">
                <a16:creationId xmlns:a16="http://schemas.microsoft.com/office/drawing/2014/main" id="{39240AEC-C593-41C7-B34D-726B383FDDF4}"/>
              </a:ext>
            </a:extLst>
          </p:cNvPr>
          <p:cNvSpPr txBox="1"/>
          <p:nvPr/>
        </p:nvSpPr>
        <p:spPr>
          <a:xfrm>
            <a:off x="2897686" y="1627406"/>
            <a:ext cx="1004198" cy="400110"/>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2000" dirty="0">
                <a:solidFill>
                  <a:srgbClr val="000000"/>
                </a:solidFill>
                <a:latin typeface="Arial" panose="020B0604020202020204" pitchFamily="34" charset="0"/>
              </a:rPr>
              <a:t>סַבְרוּהָ</a:t>
            </a:r>
            <a:endParaRPr lang="he-IL" sz="2000" b="1" dirty="0">
              <a:solidFill>
                <a:srgbClr val="000000"/>
              </a:solidFill>
              <a:latin typeface="Arial" panose="020B0604020202020204" pitchFamily="34" charset="0"/>
            </a:endParaRPr>
          </a:p>
        </p:txBody>
      </p:sp>
      <p:sp>
        <p:nvSpPr>
          <p:cNvPr id="40" name="תיבת טקסט 39">
            <a:extLst>
              <a:ext uri="{FF2B5EF4-FFF2-40B4-BE49-F238E27FC236}">
                <a16:creationId xmlns:a16="http://schemas.microsoft.com/office/drawing/2014/main" id="{74D48D59-AE3A-4CA5-9184-1F6F62DB7867}"/>
              </a:ext>
            </a:extLst>
          </p:cNvPr>
          <p:cNvSpPr txBox="1"/>
          <p:nvPr/>
        </p:nvSpPr>
        <p:spPr>
          <a:xfrm>
            <a:off x="2352336" y="2027644"/>
            <a:ext cx="1920936" cy="400110"/>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sz="2000" dirty="0"/>
              <a:t>דְּכוּלֵּי עָלְמָא סָבְרִי</a:t>
            </a:r>
            <a:endParaRPr lang="he-IL" sz="2000" b="1" dirty="0"/>
          </a:p>
        </p:txBody>
      </p:sp>
      <p:sp>
        <p:nvSpPr>
          <p:cNvPr id="41" name="תיבת טקסט 40">
            <a:extLst>
              <a:ext uri="{FF2B5EF4-FFF2-40B4-BE49-F238E27FC236}">
                <a16:creationId xmlns:a16="http://schemas.microsoft.com/office/drawing/2014/main" id="{25A34125-77C1-4FF2-907D-745DBF9232F5}"/>
              </a:ext>
            </a:extLst>
          </p:cNvPr>
          <p:cNvSpPr txBox="1"/>
          <p:nvPr/>
        </p:nvSpPr>
        <p:spPr>
          <a:xfrm>
            <a:off x="1046480" y="4951771"/>
            <a:ext cx="3883500"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1"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אם כן, הרי זה </a:t>
            </a:r>
            <a:r>
              <a:rPr lang="he-IL" b="1" i="0" dirty="0">
                <a:solidFill>
                  <a:srgbClr val="000000"/>
                </a:solidFill>
                <a:effectLst/>
                <a:latin typeface="Arial" panose="020B0604020202020204" pitchFamily="34" charset="0"/>
              </a:rPr>
              <a:t>סימן העשוי </a:t>
            </a:r>
            <a:r>
              <a:rPr lang="he-IL" b="1" i="0" dirty="0" err="1">
                <a:solidFill>
                  <a:srgbClr val="000000"/>
                </a:solidFill>
                <a:effectLst/>
                <a:latin typeface="Arial" panose="020B0604020202020204" pitchFamily="34" charset="0"/>
              </a:rPr>
              <a:t>לידרס</a:t>
            </a:r>
            <a:r>
              <a:rPr lang="he-IL" b="1" i="0" dirty="0">
                <a:solidFill>
                  <a:srgbClr val="000000"/>
                </a:solidFill>
                <a:effectLst/>
                <a:latin typeface="Arial" panose="020B0604020202020204" pitchFamily="34" charset="0"/>
              </a:rPr>
              <a:t>.</a:t>
            </a:r>
            <a:endParaRPr lang="he-IL" b="1" dirty="0"/>
          </a:p>
        </p:txBody>
      </p:sp>
      <p:sp>
        <p:nvSpPr>
          <p:cNvPr id="44" name="תיבת טקסט 43">
            <a:extLst>
              <a:ext uri="{FF2B5EF4-FFF2-40B4-BE49-F238E27FC236}">
                <a16:creationId xmlns:a16="http://schemas.microsoft.com/office/drawing/2014/main" id="{2FD3A3E3-13C8-4550-B40D-8C67C84F4038}"/>
              </a:ext>
            </a:extLst>
          </p:cNvPr>
          <p:cNvSpPr txBox="1"/>
          <p:nvPr/>
        </p:nvSpPr>
        <p:spPr>
          <a:xfrm>
            <a:off x="1879488" y="2713575"/>
            <a:ext cx="2785730" cy="400110"/>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pPr marL="342900" indent="-342900">
              <a:buAutoNum type="arabicPeriod"/>
            </a:pPr>
            <a:r>
              <a:rPr lang="he-IL" sz="2000" dirty="0">
                <a:solidFill>
                  <a:srgbClr val="000000"/>
                </a:solidFill>
                <a:latin typeface="Arial" panose="020B0604020202020204" pitchFamily="34" charset="0"/>
              </a:rPr>
              <a:t>סִימָן </a:t>
            </a:r>
            <a:r>
              <a:rPr lang="he-IL" sz="2000" b="1" dirty="0" err="1">
                <a:solidFill>
                  <a:srgbClr val="000000"/>
                </a:solidFill>
                <a:latin typeface="Arial" panose="020B0604020202020204" pitchFamily="34" charset="0"/>
              </a:rPr>
              <a:t>סִימָן</a:t>
            </a:r>
            <a:r>
              <a:rPr lang="he-IL" sz="2000" b="1" dirty="0">
                <a:solidFill>
                  <a:srgbClr val="000000"/>
                </a:solidFill>
                <a:latin typeface="Arial" panose="020B0604020202020204" pitchFamily="34" charset="0"/>
              </a:rPr>
              <a:t> הַבָּא מֵאֵילָיו </a:t>
            </a:r>
          </a:p>
        </p:txBody>
      </p:sp>
      <p:sp>
        <p:nvSpPr>
          <p:cNvPr id="48" name="תיבת טקסט 47">
            <a:extLst>
              <a:ext uri="{FF2B5EF4-FFF2-40B4-BE49-F238E27FC236}">
                <a16:creationId xmlns:a16="http://schemas.microsoft.com/office/drawing/2014/main" id="{3DC13377-92CA-4466-A490-97DFF563F431}"/>
              </a:ext>
            </a:extLst>
          </p:cNvPr>
          <p:cNvSpPr txBox="1"/>
          <p:nvPr/>
        </p:nvSpPr>
        <p:spPr>
          <a:xfrm>
            <a:off x="2153361" y="4443638"/>
            <a:ext cx="2237984" cy="369332"/>
          </a:xfrm>
          <a:prstGeom prst="rect">
            <a:avLst/>
          </a:prstGeom>
          <a:solidFill>
            <a:schemeClr val="accent4">
              <a:lumMod val="60000"/>
              <a:lumOff val="40000"/>
            </a:schemeClr>
          </a:solidFill>
          <a:scene3d>
            <a:camera prst="orthographicFront"/>
            <a:lightRig rig="threePt" dir="t"/>
          </a:scene3d>
          <a:sp3d>
            <a:bevelT prst="slope"/>
          </a:sp3d>
        </p:spPr>
        <p:txBody>
          <a:bodyPr wrap="square" rtlCol="1">
            <a:spAutoFit/>
          </a:bodyPr>
          <a:lstStyle/>
          <a:p>
            <a:r>
              <a:rPr lang="he-IL" dirty="0"/>
              <a:t>2. </a:t>
            </a:r>
            <a:r>
              <a:rPr lang="he-IL" dirty="0" err="1"/>
              <a:t>מַעֲבִירִין</a:t>
            </a:r>
            <a:r>
              <a:rPr lang="he-IL" dirty="0"/>
              <a:t> עַל </a:t>
            </a:r>
            <a:r>
              <a:rPr lang="he-IL" dirty="0" err="1"/>
              <a:t>הָאוֹכָלִין</a:t>
            </a:r>
            <a:endParaRPr lang="he-IL" b="1" dirty="0"/>
          </a:p>
        </p:txBody>
      </p:sp>
      <p:cxnSp>
        <p:nvCxnSpPr>
          <p:cNvPr id="3" name="מחבר חץ ישר 2">
            <a:extLst>
              <a:ext uri="{FF2B5EF4-FFF2-40B4-BE49-F238E27FC236}">
                <a16:creationId xmlns:a16="http://schemas.microsoft.com/office/drawing/2014/main" id="{3D278A52-53D6-4A95-B57A-0BED1F445F56}"/>
              </a:ext>
            </a:extLst>
          </p:cNvPr>
          <p:cNvCxnSpPr>
            <a:cxnSpLocks/>
            <a:endCxn id="34" idx="3"/>
          </p:cNvCxnSpPr>
          <p:nvPr/>
        </p:nvCxnSpPr>
        <p:spPr>
          <a:xfrm flipH="1" flipV="1">
            <a:off x="8883276" y="5759883"/>
            <a:ext cx="854614" cy="27509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מחבר חץ ישר 26">
            <a:extLst>
              <a:ext uri="{FF2B5EF4-FFF2-40B4-BE49-F238E27FC236}">
                <a16:creationId xmlns:a16="http://schemas.microsoft.com/office/drawing/2014/main" id="{701B52A8-4336-4DE9-9E1B-CB2D7F9F7A2B}"/>
              </a:ext>
            </a:extLst>
          </p:cNvPr>
          <p:cNvCxnSpPr>
            <a:cxnSpLocks/>
          </p:cNvCxnSpPr>
          <p:nvPr/>
        </p:nvCxnSpPr>
        <p:spPr>
          <a:xfrm flipH="1">
            <a:off x="8883276" y="6034973"/>
            <a:ext cx="854614" cy="31869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01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wipe(right)">
                                      <p:cBhvr>
                                        <p:cTn id="7" dur="1000"/>
                                        <p:tgtEl>
                                          <p:spTgt spid="15"/>
                                        </p:tgtEl>
                                      </p:cBhvr>
                                    </p:animEffect>
                                  </p:childTnLst>
                                </p:cTn>
                              </p:par>
                            </p:childTnLst>
                          </p:cTn>
                        </p:par>
                        <p:par>
                          <p:cTn id="8" fill="hold">
                            <p:stCondLst>
                              <p:cond delay="1250"/>
                            </p:stCondLst>
                            <p:childTnLst>
                              <p:par>
                                <p:cTn id="9" presetID="45" presetClass="entr" presetSubtype="0" fill="hold" grpId="0" nodeType="afterEffect">
                                  <p:stCondLst>
                                    <p:cond delay="25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2000"/>
                                        <p:tgtEl>
                                          <p:spTgt spid="24"/>
                                        </p:tgtEl>
                                      </p:cBhvr>
                                    </p:animEffect>
                                    <p:anim calcmode="lin" valueType="num">
                                      <p:cBhvr>
                                        <p:cTn id="12" dur="2000" fill="hold"/>
                                        <p:tgtEl>
                                          <p:spTgt spid="24"/>
                                        </p:tgtEl>
                                        <p:attrNameLst>
                                          <p:attrName>ppt_w</p:attrName>
                                        </p:attrNameLst>
                                      </p:cBhvr>
                                      <p:tavLst>
                                        <p:tav tm="0" fmla="#ppt_w*sin(2.5*pi*$)">
                                          <p:val>
                                            <p:fltVal val="0"/>
                                          </p:val>
                                        </p:tav>
                                        <p:tav tm="100000">
                                          <p:val>
                                            <p:fltVal val="1"/>
                                          </p:val>
                                        </p:tav>
                                      </p:tavLst>
                                    </p:anim>
                                    <p:anim calcmode="lin" valueType="num">
                                      <p:cBhvr>
                                        <p:cTn id="13" dur="2000" fill="hold"/>
                                        <p:tgtEl>
                                          <p:spTgt spid="24"/>
                                        </p:tgtEl>
                                        <p:attrNameLst>
                                          <p:attrName>ppt_h</p:attrName>
                                        </p:attrNameLst>
                                      </p:cBhvr>
                                      <p:tavLst>
                                        <p:tav tm="0">
                                          <p:val>
                                            <p:strVal val="#ppt_h"/>
                                          </p:val>
                                        </p:tav>
                                        <p:tav tm="100000">
                                          <p:val>
                                            <p:strVal val="#ppt_h"/>
                                          </p:val>
                                        </p:tav>
                                      </p:tavLst>
                                    </p:anim>
                                  </p:childTnLst>
                                </p:cTn>
                              </p:par>
                            </p:childTnLst>
                          </p:cTn>
                        </p:par>
                        <p:par>
                          <p:cTn id="14" fill="hold">
                            <p:stCondLst>
                              <p:cond delay="3500"/>
                            </p:stCondLst>
                            <p:childTnLst>
                              <p:par>
                                <p:cTn id="15" presetID="31" presetClass="entr" presetSubtype="0" fill="hold" grpId="0" nodeType="afterEffect">
                                  <p:stCondLst>
                                    <p:cond delay="250"/>
                                  </p:stCondLst>
                                  <p:childTnLst>
                                    <p:set>
                                      <p:cBhvr>
                                        <p:cTn id="16" dur="1" fill="hold">
                                          <p:stCondLst>
                                            <p:cond delay="0"/>
                                          </p:stCondLst>
                                        </p:cTn>
                                        <p:tgtEl>
                                          <p:spTgt spid="23"/>
                                        </p:tgtEl>
                                        <p:attrNameLst>
                                          <p:attrName>style.visibility</p:attrName>
                                        </p:attrNameLst>
                                      </p:cBhvr>
                                      <p:to>
                                        <p:strVal val="visible"/>
                                      </p:to>
                                    </p:set>
                                    <p:anim calcmode="lin" valueType="num">
                                      <p:cBhvr>
                                        <p:cTn id="17" dur="1000" fill="hold"/>
                                        <p:tgtEl>
                                          <p:spTgt spid="23"/>
                                        </p:tgtEl>
                                        <p:attrNameLst>
                                          <p:attrName>ppt_w</p:attrName>
                                        </p:attrNameLst>
                                      </p:cBhvr>
                                      <p:tavLst>
                                        <p:tav tm="0">
                                          <p:val>
                                            <p:fltVal val="0"/>
                                          </p:val>
                                        </p:tav>
                                        <p:tav tm="100000">
                                          <p:val>
                                            <p:strVal val="#ppt_w"/>
                                          </p:val>
                                        </p:tav>
                                      </p:tavLst>
                                    </p:anim>
                                    <p:anim calcmode="lin" valueType="num">
                                      <p:cBhvr>
                                        <p:cTn id="18" dur="1000" fill="hold"/>
                                        <p:tgtEl>
                                          <p:spTgt spid="23"/>
                                        </p:tgtEl>
                                        <p:attrNameLst>
                                          <p:attrName>ppt_h</p:attrName>
                                        </p:attrNameLst>
                                      </p:cBhvr>
                                      <p:tavLst>
                                        <p:tav tm="0">
                                          <p:val>
                                            <p:fltVal val="0"/>
                                          </p:val>
                                        </p:tav>
                                        <p:tav tm="100000">
                                          <p:val>
                                            <p:strVal val="#ppt_h"/>
                                          </p:val>
                                        </p:tav>
                                      </p:tavLst>
                                    </p:anim>
                                    <p:anim calcmode="lin" valueType="num">
                                      <p:cBhvr>
                                        <p:cTn id="19" dur="1000" fill="hold"/>
                                        <p:tgtEl>
                                          <p:spTgt spid="23"/>
                                        </p:tgtEl>
                                        <p:attrNameLst>
                                          <p:attrName>style.rotation</p:attrName>
                                        </p:attrNameLst>
                                      </p:cBhvr>
                                      <p:tavLst>
                                        <p:tav tm="0">
                                          <p:val>
                                            <p:fltVal val="90"/>
                                          </p:val>
                                        </p:tav>
                                        <p:tav tm="100000">
                                          <p:val>
                                            <p:fltVal val="0"/>
                                          </p:val>
                                        </p:tav>
                                      </p:tavLst>
                                    </p:anim>
                                    <p:animEffect transition="in" filter="fade">
                                      <p:cBhvr>
                                        <p:cTn id="20" dur="1000"/>
                                        <p:tgtEl>
                                          <p:spTgt spid="23"/>
                                        </p:tgtEl>
                                      </p:cBhvr>
                                    </p:animEffect>
                                  </p:childTnLst>
                                </p:cTn>
                              </p:par>
                              <p:par>
                                <p:cTn id="21" presetID="31" presetClass="entr" presetSubtype="0" fill="hold" grpId="0" nodeType="withEffect">
                                  <p:stCondLst>
                                    <p:cond delay="250"/>
                                  </p:stCondLst>
                                  <p:childTnLst>
                                    <p:set>
                                      <p:cBhvr>
                                        <p:cTn id="22" dur="1" fill="hold">
                                          <p:stCondLst>
                                            <p:cond delay="0"/>
                                          </p:stCondLst>
                                        </p:cTn>
                                        <p:tgtEl>
                                          <p:spTgt spid="18"/>
                                        </p:tgtEl>
                                        <p:attrNameLst>
                                          <p:attrName>style.visibility</p:attrName>
                                        </p:attrNameLst>
                                      </p:cBhvr>
                                      <p:to>
                                        <p:strVal val="visible"/>
                                      </p:to>
                                    </p:set>
                                    <p:anim calcmode="lin" valueType="num">
                                      <p:cBhvr>
                                        <p:cTn id="23" dur="1000" fill="hold"/>
                                        <p:tgtEl>
                                          <p:spTgt spid="18"/>
                                        </p:tgtEl>
                                        <p:attrNameLst>
                                          <p:attrName>ppt_w</p:attrName>
                                        </p:attrNameLst>
                                      </p:cBhvr>
                                      <p:tavLst>
                                        <p:tav tm="0">
                                          <p:val>
                                            <p:fltVal val="0"/>
                                          </p:val>
                                        </p:tav>
                                        <p:tav tm="100000">
                                          <p:val>
                                            <p:strVal val="#ppt_w"/>
                                          </p:val>
                                        </p:tav>
                                      </p:tavLst>
                                    </p:anim>
                                    <p:anim calcmode="lin" valueType="num">
                                      <p:cBhvr>
                                        <p:cTn id="24" dur="1000" fill="hold"/>
                                        <p:tgtEl>
                                          <p:spTgt spid="18"/>
                                        </p:tgtEl>
                                        <p:attrNameLst>
                                          <p:attrName>ppt_h</p:attrName>
                                        </p:attrNameLst>
                                      </p:cBhvr>
                                      <p:tavLst>
                                        <p:tav tm="0">
                                          <p:val>
                                            <p:fltVal val="0"/>
                                          </p:val>
                                        </p:tav>
                                        <p:tav tm="100000">
                                          <p:val>
                                            <p:strVal val="#ppt_h"/>
                                          </p:val>
                                        </p:tav>
                                      </p:tavLst>
                                    </p:anim>
                                    <p:anim calcmode="lin" valueType="num">
                                      <p:cBhvr>
                                        <p:cTn id="25" dur="1000" fill="hold"/>
                                        <p:tgtEl>
                                          <p:spTgt spid="18"/>
                                        </p:tgtEl>
                                        <p:attrNameLst>
                                          <p:attrName>style.rotation</p:attrName>
                                        </p:attrNameLst>
                                      </p:cBhvr>
                                      <p:tavLst>
                                        <p:tav tm="0">
                                          <p:val>
                                            <p:fltVal val="90"/>
                                          </p:val>
                                        </p:tav>
                                        <p:tav tm="100000">
                                          <p:val>
                                            <p:fltVal val="0"/>
                                          </p:val>
                                        </p:tav>
                                      </p:tavLst>
                                    </p:anim>
                                    <p:animEffect transition="in" filter="fade">
                                      <p:cBhvr>
                                        <p:cTn id="26" dur="1000"/>
                                        <p:tgtEl>
                                          <p:spTgt spid="18"/>
                                        </p:tgtEl>
                                      </p:cBhvr>
                                    </p:animEffect>
                                  </p:childTnLst>
                                </p:cTn>
                              </p:par>
                              <p:par>
                                <p:cTn id="27" presetID="31" presetClass="entr" presetSubtype="0" fill="hold" grpId="0" nodeType="withEffect">
                                  <p:stCondLst>
                                    <p:cond delay="250"/>
                                  </p:stCondLst>
                                  <p:childTnLst>
                                    <p:set>
                                      <p:cBhvr>
                                        <p:cTn id="28" dur="1" fill="hold">
                                          <p:stCondLst>
                                            <p:cond delay="0"/>
                                          </p:stCondLst>
                                        </p:cTn>
                                        <p:tgtEl>
                                          <p:spTgt spid="22"/>
                                        </p:tgtEl>
                                        <p:attrNameLst>
                                          <p:attrName>style.visibility</p:attrName>
                                        </p:attrNameLst>
                                      </p:cBhvr>
                                      <p:to>
                                        <p:strVal val="visible"/>
                                      </p:to>
                                    </p:set>
                                    <p:anim calcmode="lin" valueType="num">
                                      <p:cBhvr>
                                        <p:cTn id="29" dur="1000" fill="hold"/>
                                        <p:tgtEl>
                                          <p:spTgt spid="22"/>
                                        </p:tgtEl>
                                        <p:attrNameLst>
                                          <p:attrName>ppt_w</p:attrName>
                                        </p:attrNameLst>
                                      </p:cBhvr>
                                      <p:tavLst>
                                        <p:tav tm="0">
                                          <p:val>
                                            <p:fltVal val="0"/>
                                          </p:val>
                                        </p:tav>
                                        <p:tav tm="100000">
                                          <p:val>
                                            <p:strVal val="#ppt_w"/>
                                          </p:val>
                                        </p:tav>
                                      </p:tavLst>
                                    </p:anim>
                                    <p:anim calcmode="lin" valueType="num">
                                      <p:cBhvr>
                                        <p:cTn id="30" dur="1000" fill="hold"/>
                                        <p:tgtEl>
                                          <p:spTgt spid="22"/>
                                        </p:tgtEl>
                                        <p:attrNameLst>
                                          <p:attrName>ppt_h</p:attrName>
                                        </p:attrNameLst>
                                      </p:cBhvr>
                                      <p:tavLst>
                                        <p:tav tm="0">
                                          <p:val>
                                            <p:fltVal val="0"/>
                                          </p:val>
                                        </p:tav>
                                        <p:tav tm="100000">
                                          <p:val>
                                            <p:strVal val="#ppt_h"/>
                                          </p:val>
                                        </p:tav>
                                      </p:tavLst>
                                    </p:anim>
                                    <p:anim calcmode="lin" valueType="num">
                                      <p:cBhvr>
                                        <p:cTn id="31" dur="1000" fill="hold"/>
                                        <p:tgtEl>
                                          <p:spTgt spid="22"/>
                                        </p:tgtEl>
                                        <p:attrNameLst>
                                          <p:attrName>style.rotation</p:attrName>
                                        </p:attrNameLst>
                                      </p:cBhvr>
                                      <p:tavLst>
                                        <p:tav tm="0">
                                          <p:val>
                                            <p:fltVal val="90"/>
                                          </p:val>
                                        </p:tav>
                                        <p:tav tm="100000">
                                          <p:val>
                                            <p:fltVal val="0"/>
                                          </p:val>
                                        </p:tav>
                                      </p:tavLst>
                                    </p:anim>
                                    <p:animEffect transition="in" filter="fade">
                                      <p:cBhvr>
                                        <p:cTn id="32" dur="1000"/>
                                        <p:tgtEl>
                                          <p:spTgt spid="22"/>
                                        </p:tgtEl>
                                      </p:cBhvr>
                                    </p:animEffect>
                                  </p:childTnLst>
                                </p:cTn>
                              </p:par>
                            </p:childTnLst>
                          </p:cTn>
                        </p:par>
                        <p:par>
                          <p:cTn id="33" fill="hold">
                            <p:stCondLst>
                              <p:cond delay="4750"/>
                            </p:stCondLst>
                            <p:childTnLst>
                              <p:par>
                                <p:cTn id="34" presetID="42" presetClass="entr" presetSubtype="0" fill="hold" grpId="0" nodeType="afterEffect">
                                  <p:stCondLst>
                                    <p:cond delay="50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50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1000"/>
                                        <p:tgtEl>
                                          <p:spTgt spid="17"/>
                                        </p:tgtEl>
                                      </p:cBhvr>
                                    </p:animEffect>
                                    <p:anim calcmode="lin" valueType="num">
                                      <p:cBhvr>
                                        <p:cTn id="42" dur="1000" fill="hold"/>
                                        <p:tgtEl>
                                          <p:spTgt spid="17"/>
                                        </p:tgtEl>
                                        <p:attrNameLst>
                                          <p:attrName>ppt_x</p:attrName>
                                        </p:attrNameLst>
                                      </p:cBhvr>
                                      <p:tavLst>
                                        <p:tav tm="0">
                                          <p:val>
                                            <p:strVal val="#ppt_x"/>
                                          </p:val>
                                        </p:tav>
                                        <p:tav tm="100000">
                                          <p:val>
                                            <p:strVal val="#ppt_x"/>
                                          </p:val>
                                        </p:tav>
                                      </p:tavLst>
                                    </p:anim>
                                    <p:anim calcmode="lin" valueType="num">
                                      <p:cBhvr>
                                        <p:cTn id="43" dur="1000" fill="hold"/>
                                        <p:tgtEl>
                                          <p:spTgt spid="17"/>
                                        </p:tgtEl>
                                        <p:attrNameLst>
                                          <p:attrName>ppt_y</p:attrName>
                                        </p:attrNameLst>
                                      </p:cBhvr>
                                      <p:tavLst>
                                        <p:tav tm="0">
                                          <p:val>
                                            <p:strVal val="#ppt_y+.1"/>
                                          </p:val>
                                        </p:tav>
                                        <p:tav tm="100000">
                                          <p:val>
                                            <p:strVal val="#ppt_y"/>
                                          </p:val>
                                        </p:tav>
                                      </p:tavLst>
                                    </p:anim>
                                  </p:childTnLst>
                                </p:cTn>
                              </p:par>
                            </p:childTnLst>
                          </p:cTn>
                        </p:par>
                        <p:par>
                          <p:cTn id="44" fill="hold">
                            <p:stCondLst>
                              <p:cond delay="6250"/>
                            </p:stCondLst>
                            <p:childTnLst>
                              <p:par>
                                <p:cTn id="45" presetID="42" presetClass="entr" presetSubtype="0" fill="hold" grpId="0" nodeType="afterEffect">
                                  <p:stCondLst>
                                    <p:cond delay="1250"/>
                                  </p:stCondLst>
                                  <p:childTnLst>
                                    <p:set>
                                      <p:cBhvr>
                                        <p:cTn id="46" dur="1" fill="hold">
                                          <p:stCondLst>
                                            <p:cond delay="0"/>
                                          </p:stCondLst>
                                        </p:cTn>
                                        <p:tgtEl>
                                          <p:spTgt spid="30"/>
                                        </p:tgtEl>
                                        <p:attrNameLst>
                                          <p:attrName>style.visibility</p:attrName>
                                        </p:attrNameLst>
                                      </p:cBhvr>
                                      <p:to>
                                        <p:strVal val="visible"/>
                                      </p:to>
                                    </p:set>
                                    <p:animEffect transition="in" filter="fade">
                                      <p:cBhvr>
                                        <p:cTn id="47" dur="1000"/>
                                        <p:tgtEl>
                                          <p:spTgt spid="30"/>
                                        </p:tgtEl>
                                      </p:cBhvr>
                                    </p:animEffect>
                                    <p:anim calcmode="lin" valueType="num">
                                      <p:cBhvr>
                                        <p:cTn id="48" dur="1000" fill="hold"/>
                                        <p:tgtEl>
                                          <p:spTgt spid="30"/>
                                        </p:tgtEl>
                                        <p:attrNameLst>
                                          <p:attrName>ppt_x</p:attrName>
                                        </p:attrNameLst>
                                      </p:cBhvr>
                                      <p:tavLst>
                                        <p:tav tm="0">
                                          <p:val>
                                            <p:strVal val="#ppt_x"/>
                                          </p:val>
                                        </p:tav>
                                        <p:tav tm="100000">
                                          <p:val>
                                            <p:strVal val="#ppt_x"/>
                                          </p:val>
                                        </p:tav>
                                      </p:tavLst>
                                    </p:anim>
                                    <p:anim calcmode="lin" valueType="num">
                                      <p:cBhvr>
                                        <p:cTn id="49" dur="1000" fill="hold"/>
                                        <p:tgtEl>
                                          <p:spTgt spid="30"/>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125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1000"/>
                                        <p:tgtEl>
                                          <p:spTgt spid="31"/>
                                        </p:tgtEl>
                                      </p:cBhvr>
                                    </p:animEffect>
                                    <p:anim calcmode="lin" valueType="num">
                                      <p:cBhvr>
                                        <p:cTn id="53" dur="1000" fill="hold"/>
                                        <p:tgtEl>
                                          <p:spTgt spid="31"/>
                                        </p:tgtEl>
                                        <p:attrNameLst>
                                          <p:attrName>ppt_x</p:attrName>
                                        </p:attrNameLst>
                                      </p:cBhvr>
                                      <p:tavLst>
                                        <p:tav tm="0">
                                          <p:val>
                                            <p:strVal val="#ppt_x"/>
                                          </p:val>
                                        </p:tav>
                                        <p:tav tm="100000">
                                          <p:val>
                                            <p:strVal val="#ppt_x"/>
                                          </p:val>
                                        </p:tav>
                                      </p:tavLst>
                                    </p:anim>
                                    <p:anim calcmode="lin" valueType="num">
                                      <p:cBhvr>
                                        <p:cTn id="54" dur="1000" fill="hold"/>
                                        <p:tgtEl>
                                          <p:spTgt spid="31"/>
                                        </p:tgtEl>
                                        <p:attrNameLst>
                                          <p:attrName>ppt_y</p:attrName>
                                        </p:attrNameLst>
                                      </p:cBhvr>
                                      <p:tavLst>
                                        <p:tav tm="0">
                                          <p:val>
                                            <p:strVal val="#ppt_y+.1"/>
                                          </p:val>
                                        </p:tav>
                                        <p:tav tm="100000">
                                          <p:val>
                                            <p:strVal val="#ppt_y"/>
                                          </p:val>
                                        </p:tav>
                                      </p:tavLst>
                                    </p:anim>
                                  </p:childTnLst>
                                </p:cTn>
                              </p:par>
                            </p:childTnLst>
                          </p:cTn>
                        </p:par>
                        <p:par>
                          <p:cTn id="55" fill="hold">
                            <p:stCondLst>
                              <p:cond delay="9000"/>
                            </p:stCondLst>
                            <p:childTnLst>
                              <p:par>
                                <p:cTn id="56" presetID="16" presetClass="entr" presetSubtype="21" fill="hold" grpId="0" nodeType="afterEffect">
                                  <p:stCondLst>
                                    <p:cond delay="1250"/>
                                  </p:stCondLst>
                                  <p:childTnLst>
                                    <p:set>
                                      <p:cBhvr>
                                        <p:cTn id="57" dur="1" fill="hold">
                                          <p:stCondLst>
                                            <p:cond delay="0"/>
                                          </p:stCondLst>
                                        </p:cTn>
                                        <p:tgtEl>
                                          <p:spTgt spid="26"/>
                                        </p:tgtEl>
                                        <p:attrNameLst>
                                          <p:attrName>style.visibility</p:attrName>
                                        </p:attrNameLst>
                                      </p:cBhvr>
                                      <p:to>
                                        <p:strVal val="visible"/>
                                      </p:to>
                                    </p:set>
                                    <p:animEffect transition="in" filter="barn(inVertical)">
                                      <p:cBhvr>
                                        <p:cTn id="58" dur="500"/>
                                        <p:tgtEl>
                                          <p:spTgt spid="26"/>
                                        </p:tgtEl>
                                      </p:cBhvr>
                                    </p:animEffect>
                                  </p:childTnLst>
                                </p:cTn>
                              </p:par>
                            </p:childTnLst>
                          </p:cTn>
                        </p:par>
                        <p:par>
                          <p:cTn id="59" fill="hold">
                            <p:stCondLst>
                              <p:cond delay="10750"/>
                            </p:stCondLst>
                            <p:childTnLst>
                              <p:par>
                                <p:cTn id="60" presetID="16" presetClass="entr" presetSubtype="21" fill="hold" grpId="0" nodeType="afterEffect">
                                  <p:stCondLst>
                                    <p:cond delay="250"/>
                                  </p:stCondLst>
                                  <p:childTnLst>
                                    <p:set>
                                      <p:cBhvr>
                                        <p:cTn id="61" dur="1" fill="hold">
                                          <p:stCondLst>
                                            <p:cond delay="0"/>
                                          </p:stCondLst>
                                        </p:cTn>
                                        <p:tgtEl>
                                          <p:spTgt spid="29"/>
                                        </p:tgtEl>
                                        <p:attrNameLst>
                                          <p:attrName>style.visibility</p:attrName>
                                        </p:attrNameLst>
                                      </p:cBhvr>
                                      <p:to>
                                        <p:strVal val="visible"/>
                                      </p:to>
                                    </p:set>
                                    <p:animEffect transition="in" filter="barn(inVertical)">
                                      <p:cBhvr>
                                        <p:cTn id="62" dur="500"/>
                                        <p:tgtEl>
                                          <p:spTgt spid="29"/>
                                        </p:tgtEl>
                                      </p:cBhvr>
                                    </p:animEffect>
                                  </p:childTnLst>
                                </p:cTn>
                              </p:par>
                            </p:childTnLst>
                          </p:cTn>
                        </p:par>
                        <p:par>
                          <p:cTn id="63" fill="hold">
                            <p:stCondLst>
                              <p:cond delay="11500"/>
                            </p:stCondLst>
                            <p:childTnLst>
                              <p:par>
                                <p:cTn id="64" presetID="42" presetClass="entr" presetSubtype="0" fill="hold" grpId="0" nodeType="afterEffect">
                                  <p:stCondLst>
                                    <p:cond delay="1000"/>
                                  </p:stCondLst>
                                  <p:childTnLst>
                                    <p:set>
                                      <p:cBhvr>
                                        <p:cTn id="65" dur="1" fill="hold">
                                          <p:stCondLst>
                                            <p:cond delay="0"/>
                                          </p:stCondLst>
                                        </p:cTn>
                                        <p:tgtEl>
                                          <p:spTgt spid="36"/>
                                        </p:tgtEl>
                                        <p:attrNameLst>
                                          <p:attrName>style.visibility</p:attrName>
                                        </p:attrNameLst>
                                      </p:cBhvr>
                                      <p:to>
                                        <p:strVal val="visible"/>
                                      </p:to>
                                    </p:set>
                                    <p:animEffect transition="in" filter="fade">
                                      <p:cBhvr>
                                        <p:cTn id="66" dur="1000"/>
                                        <p:tgtEl>
                                          <p:spTgt spid="36"/>
                                        </p:tgtEl>
                                      </p:cBhvr>
                                    </p:animEffect>
                                    <p:anim calcmode="lin" valueType="num">
                                      <p:cBhvr>
                                        <p:cTn id="67" dur="1000" fill="hold"/>
                                        <p:tgtEl>
                                          <p:spTgt spid="36"/>
                                        </p:tgtEl>
                                        <p:attrNameLst>
                                          <p:attrName>ppt_x</p:attrName>
                                        </p:attrNameLst>
                                      </p:cBhvr>
                                      <p:tavLst>
                                        <p:tav tm="0">
                                          <p:val>
                                            <p:strVal val="#ppt_x"/>
                                          </p:val>
                                        </p:tav>
                                        <p:tav tm="100000">
                                          <p:val>
                                            <p:strVal val="#ppt_x"/>
                                          </p:val>
                                        </p:tav>
                                      </p:tavLst>
                                    </p:anim>
                                    <p:anim calcmode="lin" valueType="num">
                                      <p:cBhvr>
                                        <p:cTn id="68" dur="1000" fill="hold"/>
                                        <p:tgtEl>
                                          <p:spTgt spid="36"/>
                                        </p:tgtEl>
                                        <p:attrNameLst>
                                          <p:attrName>ppt_y</p:attrName>
                                        </p:attrNameLst>
                                      </p:cBhvr>
                                      <p:tavLst>
                                        <p:tav tm="0">
                                          <p:val>
                                            <p:strVal val="#ppt_y+.1"/>
                                          </p:val>
                                        </p:tav>
                                        <p:tav tm="100000">
                                          <p:val>
                                            <p:strVal val="#ppt_y"/>
                                          </p:val>
                                        </p:tav>
                                      </p:tavLst>
                                    </p:anim>
                                  </p:childTnLst>
                                </p:cTn>
                              </p:par>
                            </p:childTnLst>
                          </p:cTn>
                        </p:par>
                        <p:par>
                          <p:cTn id="69" fill="hold">
                            <p:stCondLst>
                              <p:cond delay="13500"/>
                            </p:stCondLst>
                            <p:childTnLst>
                              <p:par>
                                <p:cTn id="70" presetID="22" presetClass="entr" presetSubtype="2" fill="hold" nodeType="afterEffect">
                                  <p:stCondLst>
                                    <p:cond delay="1000"/>
                                  </p:stCondLst>
                                  <p:childTnLst>
                                    <p:set>
                                      <p:cBhvr>
                                        <p:cTn id="71" dur="1" fill="hold">
                                          <p:stCondLst>
                                            <p:cond delay="0"/>
                                          </p:stCondLst>
                                        </p:cTn>
                                        <p:tgtEl>
                                          <p:spTgt spid="3"/>
                                        </p:tgtEl>
                                        <p:attrNameLst>
                                          <p:attrName>style.visibility</p:attrName>
                                        </p:attrNameLst>
                                      </p:cBhvr>
                                      <p:to>
                                        <p:strVal val="visible"/>
                                      </p:to>
                                    </p:set>
                                    <p:animEffect transition="in" filter="wipe(right)">
                                      <p:cBhvr>
                                        <p:cTn id="72" dur="500"/>
                                        <p:tgtEl>
                                          <p:spTgt spid="3"/>
                                        </p:tgtEl>
                                      </p:cBhvr>
                                    </p:animEffect>
                                  </p:childTnLst>
                                </p:cTn>
                              </p:par>
                            </p:childTnLst>
                          </p:cTn>
                        </p:par>
                        <p:par>
                          <p:cTn id="73" fill="hold">
                            <p:stCondLst>
                              <p:cond delay="15000"/>
                            </p:stCondLst>
                            <p:childTnLst>
                              <p:par>
                                <p:cTn id="74" presetID="53" presetClass="entr" presetSubtype="16" fill="hold" grpId="0" nodeType="afterEffect">
                                  <p:stCondLst>
                                    <p:cond delay="1250"/>
                                  </p:stCondLst>
                                  <p:childTnLst>
                                    <p:set>
                                      <p:cBhvr>
                                        <p:cTn id="75" dur="1" fill="hold">
                                          <p:stCondLst>
                                            <p:cond delay="0"/>
                                          </p:stCondLst>
                                        </p:cTn>
                                        <p:tgtEl>
                                          <p:spTgt spid="34"/>
                                        </p:tgtEl>
                                        <p:attrNameLst>
                                          <p:attrName>style.visibility</p:attrName>
                                        </p:attrNameLst>
                                      </p:cBhvr>
                                      <p:to>
                                        <p:strVal val="visible"/>
                                      </p:to>
                                    </p:set>
                                    <p:anim calcmode="lin" valueType="num">
                                      <p:cBhvr>
                                        <p:cTn id="76" dur="500" fill="hold"/>
                                        <p:tgtEl>
                                          <p:spTgt spid="34"/>
                                        </p:tgtEl>
                                        <p:attrNameLst>
                                          <p:attrName>ppt_w</p:attrName>
                                        </p:attrNameLst>
                                      </p:cBhvr>
                                      <p:tavLst>
                                        <p:tav tm="0">
                                          <p:val>
                                            <p:fltVal val="0"/>
                                          </p:val>
                                        </p:tav>
                                        <p:tav tm="100000">
                                          <p:val>
                                            <p:strVal val="#ppt_w"/>
                                          </p:val>
                                        </p:tav>
                                      </p:tavLst>
                                    </p:anim>
                                    <p:anim calcmode="lin" valueType="num">
                                      <p:cBhvr>
                                        <p:cTn id="77" dur="500" fill="hold"/>
                                        <p:tgtEl>
                                          <p:spTgt spid="34"/>
                                        </p:tgtEl>
                                        <p:attrNameLst>
                                          <p:attrName>ppt_h</p:attrName>
                                        </p:attrNameLst>
                                      </p:cBhvr>
                                      <p:tavLst>
                                        <p:tav tm="0">
                                          <p:val>
                                            <p:fltVal val="0"/>
                                          </p:val>
                                        </p:tav>
                                        <p:tav tm="100000">
                                          <p:val>
                                            <p:strVal val="#ppt_h"/>
                                          </p:val>
                                        </p:tav>
                                      </p:tavLst>
                                    </p:anim>
                                    <p:animEffect transition="in" filter="fade">
                                      <p:cBhvr>
                                        <p:cTn id="78" dur="500"/>
                                        <p:tgtEl>
                                          <p:spTgt spid="34"/>
                                        </p:tgtEl>
                                      </p:cBhvr>
                                    </p:animEffect>
                                  </p:childTnLst>
                                </p:cTn>
                              </p:par>
                            </p:childTnLst>
                          </p:cTn>
                        </p:par>
                        <p:par>
                          <p:cTn id="79" fill="hold">
                            <p:stCondLst>
                              <p:cond delay="16750"/>
                            </p:stCondLst>
                            <p:childTnLst>
                              <p:par>
                                <p:cTn id="80" presetID="22" presetClass="entr" presetSubtype="2" fill="hold" nodeType="afterEffect">
                                  <p:stCondLst>
                                    <p:cond delay="1000"/>
                                  </p:stCondLst>
                                  <p:childTnLst>
                                    <p:set>
                                      <p:cBhvr>
                                        <p:cTn id="81" dur="1" fill="hold">
                                          <p:stCondLst>
                                            <p:cond delay="0"/>
                                          </p:stCondLst>
                                        </p:cTn>
                                        <p:tgtEl>
                                          <p:spTgt spid="27"/>
                                        </p:tgtEl>
                                        <p:attrNameLst>
                                          <p:attrName>style.visibility</p:attrName>
                                        </p:attrNameLst>
                                      </p:cBhvr>
                                      <p:to>
                                        <p:strVal val="visible"/>
                                      </p:to>
                                    </p:set>
                                    <p:animEffect transition="in" filter="wipe(right)">
                                      <p:cBhvr>
                                        <p:cTn id="82" dur="500"/>
                                        <p:tgtEl>
                                          <p:spTgt spid="27"/>
                                        </p:tgtEl>
                                      </p:cBhvr>
                                    </p:animEffect>
                                  </p:childTnLst>
                                </p:cTn>
                              </p:par>
                            </p:childTnLst>
                          </p:cTn>
                        </p:par>
                        <p:par>
                          <p:cTn id="83" fill="hold">
                            <p:stCondLst>
                              <p:cond delay="18250"/>
                            </p:stCondLst>
                            <p:childTnLst>
                              <p:par>
                                <p:cTn id="84" presetID="53" presetClass="entr" presetSubtype="16" fill="hold" grpId="0" nodeType="afterEffect">
                                  <p:stCondLst>
                                    <p:cond delay="1250"/>
                                  </p:stCondLst>
                                  <p:childTnLst>
                                    <p:set>
                                      <p:cBhvr>
                                        <p:cTn id="85" dur="1" fill="hold">
                                          <p:stCondLst>
                                            <p:cond delay="0"/>
                                          </p:stCondLst>
                                        </p:cTn>
                                        <p:tgtEl>
                                          <p:spTgt spid="33"/>
                                        </p:tgtEl>
                                        <p:attrNameLst>
                                          <p:attrName>style.visibility</p:attrName>
                                        </p:attrNameLst>
                                      </p:cBhvr>
                                      <p:to>
                                        <p:strVal val="visible"/>
                                      </p:to>
                                    </p:set>
                                    <p:anim calcmode="lin" valueType="num">
                                      <p:cBhvr>
                                        <p:cTn id="86" dur="500" fill="hold"/>
                                        <p:tgtEl>
                                          <p:spTgt spid="33"/>
                                        </p:tgtEl>
                                        <p:attrNameLst>
                                          <p:attrName>ppt_w</p:attrName>
                                        </p:attrNameLst>
                                      </p:cBhvr>
                                      <p:tavLst>
                                        <p:tav tm="0">
                                          <p:val>
                                            <p:fltVal val="0"/>
                                          </p:val>
                                        </p:tav>
                                        <p:tav tm="100000">
                                          <p:val>
                                            <p:strVal val="#ppt_w"/>
                                          </p:val>
                                        </p:tav>
                                      </p:tavLst>
                                    </p:anim>
                                    <p:anim calcmode="lin" valueType="num">
                                      <p:cBhvr>
                                        <p:cTn id="87" dur="500" fill="hold"/>
                                        <p:tgtEl>
                                          <p:spTgt spid="33"/>
                                        </p:tgtEl>
                                        <p:attrNameLst>
                                          <p:attrName>ppt_h</p:attrName>
                                        </p:attrNameLst>
                                      </p:cBhvr>
                                      <p:tavLst>
                                        <p:tav tm="0">
                                          <p:val>
                                            <p:fltVal val="0"/>
                                          </p:val>
                                        </p:tav>
                                        <p:tav tm="100000">
                                          <p:val>
                                            <p:strVal val="#ppt_h"/>
                                          </p:val>
                                        </p:tav>
                                      </p:tavLst>
                                    </p:anim>
                                    <p:animEffect transition="in" filter="fade">
                                      <p:cBhvr>
                                        <p:cTn id="88" dur="500"/>
                                        <p:tgtEl>
                                          <p:spTgt spid="33"/>
                                        </p:tgtEl>
                                      </p:cBhvr>
                                    </p:animEffect>
                                  </p:childTnLst>
                                </p:cTn>
                              </p:par>
                              <p:par>
                                <p:cTn id="89" presetID="42" presetClass="entr" presetSubtype="0" fill="hold" grpId="0" nodeType="withEffect">
                                  <p:stCondLst>
                                    <p:cond delay="1250"/>
                                  </p:stCondLst>
                                  <p:childTnLst>
                                    <p:set>
                                      <p:cBhvr>
                                        <p:cTn id="90" dur="1" fill="hold">
                                          <p:stCondLst>
                                            <p:cond delay="0"/>
                                          </p:stCondLst>
                                        </p:cTn>
                                        <p:tgtEl>
                                          <p:spTgt spid="28"/>
                                        </p:tgtEl>
                                        <p:attrNameLst>
                                          <p:attrName>style.visibility</p:attrName>
                                        </p:attrNameLst>
                                      </p:cBhvr>
                                      <p:to>
                                        <p:strVal val="visible"/>
                                      </p:to>
                                    </p:set>
                                    <p:animEffect transition="in" filter="fade">
                                      <p:cBhvr>
                                        <p:cTn id="91" dur="1000"/>
                                        <p:tgtEl>
                                          <p:spTgt spid="28"/>
                                        </p:tgtEl>
                                      </p:cBhvr>
                                    </p:animEffect>
                                    <p:anim calcmode="lin" valueType="num">
                                      <p:cBhvr>
                                        <p:cTn id="92" dur="1000" fill="hold"/>
                                        <p:tgtEl>
                                          <p:spTgt spid="28"/>
                                        </p:tgtEl>
                                        <p:attrNameLst>
                                          <p:attrName>ppt_x</p:attrName>
                                        </p:attrNameLst>
                                      </p:cBhvr>
                                      <p:tavLst>
                                        <p:tav tm="0">
                                          <p:val>
                                            <p:strVal val="#ppt_x"/>
                                          </p:val>
                                        </p:tav>
                                        <p:tav tm="100000">
                                          <p:val>
                                            <p:strVal val="#ppt_x"/>
                                          </p:val>
                                        </p:tav>
                                      </p:tavLst>
                                    </p:anim>
                                    <p:anim calcmode="lin" valueType="num">
                                      <p:cBhvr>
                                        <p:cTn id="93" dur="1000" fill="hold"/>
                                        <p:tgtEl>
                                          <p:spTgt spid="28"/>
                                        </p:tgtEl>
                                        <p:attrNameLst>
                                          <p:attrName>ppt_y</p:attrName>
                                        </p:attrNameLst>
                                      </p:cBhvr>
                                      <p:tavLst>
                                        <p:tav tm="0">
                                          <p:val>
                                            <p:strVal val="#ppt_y+.1"/>
                                          </p:val>
                                        </p:tav>
                                        <p:tav tm="100000">
                                          <p:val>
                                            <p:strVal val="#ppt_y"/>
                                          </p:val>
                                        </p:tav>
                                      </p:tavLst>
                                    </p:anim>
                                  </p:childTnLst>
                                </p:cTn>
                              </p:par>
                            </p:childTnLst>
                          </p:cTn>
                        </p:par>
                        <p:par>
                          <p:cTn id="94" fill="hold">
                            <p:stCondLst>
                              <p:cond delay="20500"/>
                            </p:stCondLst>
                            <p:childTnLst>
                              <p:par>
                                <p:cTn id="95" presetID="2" presetClass="entr" presetSubtype="2" fill="hold" grpId="0" nodeType="afterEffect">
                                  <p:stCondLst>
                                    <p:cond delay="750"/>
                                  </p:stCondLst>
                                  <p:childTnLst>
                                    <p:set>
                                      <p:cBhvr>
                                        <p:cTn id="96" dur="1" fill="hold">
                                          <p:stCondLst>
                                            <p:cond delay="0"/>
                                          </p:stCondLst>
                                        </p:cTn>
                                        <p:tgtEl>
                                          <p:spTgt spid="40"/>
                                        </p:tgtEl>
                                        <p:attrNameLst>
                                          <p:attrName>style.visibility</p:attrName>
                                        </p:attrNameLst>
                                      </p:cBhvr>
                                      <p:to>
                                        <p:strVal val="visible"/>
                                      </p:to>
                                    </p:set>
                                    <p:anim calcmode="lin" valueType="num">
                                      <p:cBhvr additive="base">
                                        <p:cTn id="97" dur="500" fill="hold"/>
                                        <p:tgtEl>
                                          <p:spTgt spid="40"/>
                                        </p:tgtEl>
                                        <p:attrNameLst>
                                          <p:attrName>ppt_x</p:attrName>
                                        </p:attrNameLst>
                                      </p:cBhvr>
                                      <p:tavLst>
                                        <p:tav tm="0">
                                          <p:val>
                                            <p:strVal val="1+#ppt_w/2"/>
                                          </p:val>
                                        </p:tav>
                                        <p:tav tm="100000">
                                          <p:val>
                                            <p:strVal val="#ppt_x"/>
                                          </p:val>
                                        </p:tav>
                                      </p:tavLst>
                                    </p:anim>
                                    <p:anim calcmode="lin" valueType="num">
                                      <p:cBhvr additive="base">
                                        <p:cTn id="98" dur="500" fill="hold"/>
                                        <p:tgtEl>
                                          <p:spTgt spid="40"/>
                                        </p:tgtEl>
                                        <p:attrNameLst>
                                          <p:attrName>ppt_y</p:attrName>
                                        </p:attrNameLst>
                                      </p:cBhvr>
                                      <p:tavLst>
                                        <p:tav tm="0">
                                          <p:val>
                                            <p:strVal val="#ppt_y"/>
                                          </p:val>
                                        </p:tav>
                                        <p:tav tm="100000">
                                          <p:val>
                                            <p:strVal val="#ppt_y"/>
                                          </p:val>
                                        </p:tav>
                                      </p:tavLst>
                                    </p:anim>
                                  </p:childTnLst>
                                </p:cTn>
                              </p:par>
                            </p:childTnLst>
                          </p:cTn>
                        </p:par>
                        <p:par>
                          <p:cTn id="99" fill="hold">
                            <p:stCondLst>
                              <p:cond delay="21750"/>
                            </p:stCondLst>
                            <p:childTnLst>
                              <p:par>
                                <p:cTn id="100" presetID="31" presetClass="entr" presetSubtype="0" fill="hold" grpId="0" nodeType="afterEffect">
                                  <p:stCondLst>
                                    <p:cond delay="1000"/>
                                  </p:stCondLst>
                                  <p:childTnLst>
                                    <p:set>
                                      <p:cBhvr>
                                        <p:cTn id="101" dur="1" fill="hold">
                                          <p:stCondLst>
                                            <p:cond delay="0"/>
                                          </p:stCondLst>
                                        </p:cTn>
                                        <p:tgtEl>
                                          <p:spTgt spid="44"/>
                                        </p:tgtEl>
                                        <p:attrNameLst>
                                          <p:attrName>style.visibility</p:attrName>
                                        </p:attrNameLst>
                                      </p:cBhvr>
                                      <p:to>
                                        <p:strVal val="visible"/>
                                      </p:to>
                                    </p:set>
                                    <p:anim calcmode="lin" valueType="num">
                                      <p:cBhvr>
                                        <p:cTn id="102" dur="1000" fill="hold"/>
                                        <p:tgtEl>
                                          <p:spTgt spid="44"/>
                                        </p:tgtEl>
                                        <p:attrNameLst>
                                          <p:attrName>ppt_w</p:attrName>
                                        </p:attrNameLst>
                                      </p:cBhvr>
                                      <p:tavLst>
                                        <p:tav tm="0">
                                          <p:val>
                                            <p:fltVal val="0"/>
                                          </p:val>
                                        </p:tav>
                                        <p:tav tm="100000">
                                          <p:val>
                                            <p:strVal val="#ppt_w"/>
                                          </p:val>
                                        </p:tav>
                                      </p:tavLst>
                                    </p:anim>
                                    <p:anim calcmode="lin" valueType="num">
                                      <p:cBhvr>
                                        <p:cTn id="103" dur="1000" fill="hold"/>
                                        <p:tgtEl>
                                          <p:spTgt spid="44"/>
                                        </p:tgtEl>
                                        <p:attrNameLst>
                                          <p:attrName>ppt_h</p:attrName>
                                        </p:attrNameLst>
                                      </p:cBhvr>
                                      <p:tavLst>
                                        <p:tav tm="0">
                                          <p:val>
                                            <p:fltVal val="0"/>
                                          </p:val>
                                        </p:tav>
                                        <p:tav tm="100000">
                                          <p:val>
                                            <p:strVal val="#ppt_h"/>
                                          </p:val>
                                        </p:tav>
                                      </p:tavLst>
                                    </p:anim>
                                    <p:anim calcmode="lin" valueType="num">
                                      <p:cBhvr>
                                        <p:cTn id="104" dur="1000" fill="hold"/>
                                        <p:tgtEl>
                                          <p:spTgt spid="44"/>
                                        </p:tgtEl>
                                        <p:attrNameLst>
                                          <p:attrName>style.rotation</p:attrName>
                                        </p:attrNameLst>
                                      </p:cBhvr>
                                      <p:tavLst>
                                        <p:tav tm="0">
                                          <p:val>
                                            <p:fltVal val="90"/>
                                          </p:val>
                                        </p:tav>
                                        <p:tav tm="100000">
                                          <p:val>
                                            <p:fltVal val="0"/>
                                          </p:val>
                                        </p:tav>
                                      </p:tavLst>
                                    </p:anim>
                                    <p:animEffect transition="in" filter="fade">
                                      <p:cBhvr>
                                        <p:cTn id="105" dur="1000"/>
                                        <p:tgtEl>
                                          <p:spTgt spid="44"/>
                                        </p:tgtEl>
                                      </p:cBhvr>
                                    </p:animEffect>
                                  </p:childTnLst>
                                </p:cTn>
                              </p:par>
                            </p:childTnLst>
                          </p:cTn>
                        </p:par>
                        <p:par>
                          <p:cTn id="106" fill="hold">
                            <p:stCondLst>
                              <p:cond delay="23750"/>
                            </p:stCondLst>
                            <p:childTnLst>
                              <p:par>
                                <p:cTn id="107" presetID="53" presetClass="entr" presetSubtype="16" fill="hold" grpId="0" nodeType="afterEffect">
                                  <p:stCondLst>
                                    <p:cond delay="1000"/>
                                  </p:stCondLst>
                                  <p:childTnLst>
                                    <p:set>
                                      <p:cBhvr>
                                        <p:cTn id="108" dur="1" fill="hold">
                                          <p:stCondLst>
                                            <p:cond delay="0"/>
                                          </p:stCondLst>
                                        </p:cTn>
                                        <p:tgtEl>
                                          <p:spTgt spid="32"/>
                                        </p:tgtEl>
                                        <p:attrNameLst>
                                          <p:attrName>style.visibility</p:attrName>
                                        </p:attrNameLst>
                                      </p:cBhvr>
                                      <p:to>
                                        <p:strVal val="visible"/>
                                      </p:to>
                                    </p:set>
                                    <p:anim calcmode="lin" valueType="num">
                                      <p:cBhvr>
                                        <p:cTn id="109" dur="500" fill="hold"/>
                                        <p:tgtEl>
                                          <p:spTgt spid="32"/>
                                        </p:tgtEl>
                                        <p:attrNameLst>
                                          <p:attrName>ppt_w</p:attrName>
                                        </p:attrNameLst>
                                      </p:cBhvr>
                                      <p:tavLst>
                                        <p:tav tm="0">
                                          <p:val>
                                            <p:fltVal val="0"/>
                                          </p:val>
                                        </p:tav>
                                        <p:tav tm="100000">
                                          <p:val>
                                            <p:strVal val="#ppt_w"/>
                                          </p:val>
                                        </p:tav>
                                      </p:tavLst>
                                    </p:anim>
                                    <p:anim calcmode="lin" valueType="num">
                                      <p:cBhvr>
                                        <p:cTn id="110" dur="500" fill="hold"/>
                                        <p:tgtEl>
                                          <p:spTgt spid="32"/>
                                        </p:tgtEl>
                                        <p:attrNameLst>
                                          <p:attrName>ppt_h</p:attrName>
                                        </p:attrNameLst>
                                      </p:cBhvr>
                                      <p:tavLst>
                                        <p:tav tm="0">
                                          <p:val>
                                            <p:fltVal val="0"/>
                                          </p:val>
                                        </p:tav>
                                        <p:tav tm="100000">
                                          <p:val>
                                            <p:strVal val="#ppt_h"/>
                                          </p:val>
                                        </p:tav>
                                      </p:tavLst>
                                    </p:anim>
                                    <p:animEffect transition="in" filter="fade">
                                      <p:cBhvr>
                                        <p:cTn id="111" dur="500"/>
                                        <p:tgtEl>
                                          <p:spTgt spid="32"/>
                                        </p:tgtEl>
                                      </p:cBhvr>
                                    </p:animEffect>
                                  </p:childTnLst>
                                </p:cTn>
                              </p:par>
                            </p:childTnLst>
                          </p:cTn>
                        </p:par>
                        <p:par>
                          <p:cTn id="112" fill="hold">
                            <p:stCondLst>
                              <p:cond delay="25250"/>
                            </p:stCondLst>
                            <p:childTnLst>
                              <p:par>
                                <p:cTn id="113" presetID="31" presetClass="entr" presetSubtype="0" fill="hold" grpId="0" nodeType="afterEffect">
                                  <p:stCondLst>
                                    <p:cond delay="0"/>
                                  </p:stCondLst>
                                  <p:childTnLst>
                                    <p:set>
                                      <p:cBhvr>
                                        <p:cTn id="114" dur="1" fill="hold">
                                          <p:stCondLst>
                                            <p:cond delay="0"/>
                                          </p:stCondLst>
                                        </p:cTn>
                                        <p:tgtEl>
                                          <p:spTgt spid="48"/>
                                        </p:tgtEl>
                                        <p:attrNameLst>
                                          <p:attrName>style.visibility</p:attrName>
                                        </p:attrNameLst>
                                      </p:cBhvr>
                                      <p:to>
                                        <p:strVal val="visible"/>
                                      </p:to>
                                    </p:set>
                                    <p:anim calcmode="lin" valueType="num">
                                      <p:cBhvr>
                                        <p:cTn id="115" dur="1000" fill="hold"/>
                                        <p:tgtEl>
                                          <p:spTgt spid="48"/>
                                        </p:tgtEl>
                                        <p:attrNameLst>
                                          <p:attrName>ppt_w</p:attrName>
                                        </p:attrNameLst>
                                      </p:cBhvr>
                                      <p:tavLst>
                                        <p:tav tm="0">
                                          <p:val>
                                            <p:fltVal val="0"/>
                                          </p:val>
                                        </p:tav>
                                        <p:tav tm="100000">
                                          <p:val>
                                            <p:strVal val="#ppt_w"/>
                                          </p:val>
                                        </p:tav>
                                      </p:tavLst>
                                    </p:anim>
                                    <p:anim calcmode="lin" valueType="num">
                                      <p:cBhvr>
                                        <p:cTn id="116" dur="1000" fill="hold"/>
                                        <p:tgtEl>
                                          <p:spTgt spid="48"/>
                                        </p:tgtEl>
                                        <p:attrNameLst>
                                          <p:attrName>ppt_h</p:attrName>
                                        </p:attrNameLst>
                                      </p:cBhvr>
                                      <p:tavLst>
                                        <p:tav tm="0">
                                          <p:val>
                                            <p:fltVal val="0"/>
                                          </p:val>
                                        </p:tav>
                                        <p:tav tm="100000">
                                          <p:val>
                                            <p:strVal val="#ppt_h"/>
                                          </p:val>
                                        </p:tav>
                                      </p:tavLst>
                                    </p:anim>
                                    <p:anim calcmode="lin" valueType="num">
                                      <p:cBhvr>
                                        <p:cTn id="117" dur="1000" fill="hold"/>
                                        <p:tgtEl>
                                          <p:spTgt spid="48"/>
                                        </p:tgtEl>
                                        <p:attrNameLst>
                                          <p:attrName>style.rotation</p:attrName>
                                        </p:attrNameLst>
                                      </p:cBhvr>
                                      <p:tavLst>
                                        <p:tav tm="0">
                                          <p:val>
                                            <p:fltVal val="90"/>
                                          </p:val>
                                        </p:tav>
                                        <p:tav tm="100000">
                                          <p:val>
                                            <p:fltVal val="0"/>
                                          </p:val>
                                        </p:tav>
                                      </p:tavLst>
                                    </p:anim>
                                    <p:animEffect transition="in" filter="fade">
                                      <p:cBhvr>
                                        <p:cTn id="118" dur="1000"/>
                                        <p:tgtEl>
                                          <p:spTgt spid="48"/>
                                        </p:tgtEl>
                                      </p:cBhvr>
                                    </p:animEffect>
                                  </p:childTnLst>
                                </p:cTn>
                              </p:par>
                            </p:childTnLst>
                          </p:cTn>
                        </p:par>
                        <p:par>
                          <p:cTn id="119" fill="hold">
                            <p:stCondLst>
                              <p:cond delay="26250"/>
                            </p:stCondLst>
                            <p:childTnLst>
                              <p:par>
                                <p:cTn id="120" presetID="53" presetClass="entr" presetSubtype="16" fill="hold" grpId="0" nodeType="afterEffect">
                                  <p:stCondLst>
                                    <p:cond delay="0"/>
                                  </p:stCondLst>
                                  <p:childTnLst>
                                    <p:set>
                                      <p:cBhvr>
                                        <p:cTn id="121" dur="1" fill="hold">
                                          <p:stCondLst>
                                            <p:cond delay="0"/>
                                          </p:stCondLst>
                                        </p:cTn>
                                        <p:tgtEl>
                                          <p:spTgt spid="41"/>
                                        </p:tgtEl>
                                        <p:attrNameLst>
                                          <p:attrName>style.visibility</p:attrName>
                                        </p:attrNameLst>
                                      </p:cBhvr>
                                      <p:to>
                                        <p:strVal val="visible"/>
                                      </p:to>
                                    </p:set>
                                    <p:anim calcmode="lin" valueType="num">
                                      <p:cBhvr>
                                        <p:cTn id="122" dur="500" fill="hold"/>
                                        <p:tgtEl>
                                          <p:spTgt spid="41"/>
                                        </p:tgtEl>
                                        <p:attrNameLst>
                                          <p:attrName>ppt_w</p:attrName>
                                        </p:attrNameLst>
                                      </p:cBhvr>
                                      <p:tavLst>
                                        <p:tav tm="0">
                                          <p:val>
                                            <p:fltVal val="0"/>
                                          </p:val>
                                        </p:tav>
                                        <p:tav tm="100000">
                                          <p:val>
                                            <p:strVal val="#ppt_w"/>
                                          </p:val>
                                        </p:tav>
                                      </p:tavLst>
                                    </p:anim>
                                    <p:anim calcmode="lin" valueType="num">
                                      <p:cBhvr>
                                        <p:cTn id="123" dur="500" fill="hold"/>
                                        <p:tgtEl>
                                          <p:spTgt spid="41"/>
                                        </p:tgtEl>
                                        <p:attrNameLst>
                                          <p:attrName>ppt_h</p:attrName>
                                        </p:attrNameLst>
                                      </p:cBhvr>
                                      <p:tavLst>
                                        <p:tav tm="0">
                                          <p:val>
                                            <p:fltVal val="0"/>
                                          </p:val>
                                        </p:tav>
                                        <p:tav tm="100000">
                                          <p:val>
                                            <p:strVal val="#ppt_h"/>
                                          </p:val>
                                        </p:tav>
                                      </p:tavLst>
                                    </p:anim>
                                    <p:animEffect transition="in" filter="fade">
                                      <p:cBhvr>
                                        <p:cTn id="12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22" grpId="0" animBg="1"/>
      <p:bldP spid="23" grpId="0" animBg="1"/>
      <p:bldP spid="24" grpId="0"/>
      <p:bldP spid="30" grpId="0" animBg="1"/>
      <p:bldP spid="31" grpId="0" animBg="1"/>
      <p:bldP spid="32" grpId="0" animBg="1"/>
      <p:bldP spid="33" grpId="0" animBg="1"/>
      <p:bldP spid="34" grpId="0" animBg="1"/>
      <p:bldP spid="26" grpId="0" animBg="1"/>
      <p:bldP spid="29" grpId="0" animBg="1"/>
      <p:bldP spid="36" grpId="0" animBg="1"/>
      <p:bldP spid="28" grpId="0" animBg="1"/>
      <p:bldP spid="40" grpId="0" animBg="1"/>
      <p:bldP spid="41" grpId="0" animBg="1"/>
      <p:bldP spid="44" grpId="0" animBg="1"/>
      <p:bldP spid="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תיבת טקסט 23">
            <a:extLst>
              <a:ext uri="{FF2B5EF4-FFF2-40B4-BE49-F238E27FC236}">
                <a16:creationId xmlns:a16="http://schemas.microsoft.com/office/drawing/2014/main" id="{597FEC46-D586-47B5-92CC-8EB5E97B28AB}"/>
              </a:ext>
            </a:extLst>
          </p:cNvPr>
          <p:cNvSpPr txBox="1"/>
          <p:nvPr/>
        </p:nvSpPr>
        <p:spPr>
          <a:xfrm>
            <a:off x="5561041" y="-81280"/>
            <a:ext cx="1845599" cy="523220"/>
          </a:xfrm>
          <a:prstGeom prst="rect">
            <a:avLst/>
          </a:prstGeom>
          <a:noFill/>
        </p:spPr>
        <p:txBody>
          <a:bodyPr wrap="square" rtlCol="1">
            <a:spAutoFit/>
          </a:bodyPr>
          <a:lstStyle/>
          <a:p>
            <a:r>
              <a:rPr lang="he-IL" sz="2800" b="0" i="0" dirty="0" err="1">
                <a:solidFill>
                  <a:srgbClr val="000000"/>
                </a:solidFill>
                <a:effectLst/>
                <a:latin typeface="Arial" panose="020B0604020202020204" pitchFamily="34" charset="0"/>
              </a:rPr>
              <a:t>לֵימָא</a:t>
            </a:r>
            <a:r>
              <a:rPr lang="he-IL" sz="2800" b="0" i="0" dirty="0">
                <a:solidFill>
                  <a:srgbClr val="000000"/>
                </a:solidFill>
                <a:effectLst/>
                <a:latin typeface="Arial" panose="020B0604020202020204" pitchFamily="34" charset="0"/>
              </a:rPr>
              <a:t> כְּתַנָּאֵי</a:t>
            </a:r>
            <a:endParaRPr lang="he-IL" sz="28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0515600" y="-17972"/>
            <a:ext cx="1676400" cy="369332"/>
          </a:xfrm>
          <a:prstGeom prst="rect">
            <a:avLst/>
          </a:prstGeom>
          <a:noFill/>
        </p:spPr>
        <p:txBody>
          <a:bodyPr wrap="square" rtlCol="1">
            <a:spAutoFit/>
          </a:bodyPr>
          <a:lstStyle/>
          <a:p>
            <a:r>
              <a:rPr lang="he-IL" dirty="0"/>
              <a:t>דף כ"ג, א'</a:t>
            </a:r>
          </a:p>
        </p:txBody>
      </p:sp>
      <p:graphicFrame>
        <p:nvGraphicFramePr>
          <p:cNvPr id="2" name="טבלה 2">
            <a:extLst>
              <a:ext uri="{FF2B5EF4-FFF2-40B4-BE49-F238E27FC236}">
                <a16:creationId xmlns:a16="http://schemas.microsoft.com/office/drawing/2014/main" id="{A4A84D12-207E-448B-B5AF-ADF38582A393}"/>
              </a:ext>
            </a:extLst>
          </p:cNvPr>
          <p:cNvGraphicFramePr>
            <a:graphicFrameLocks noGrp="1"/>
          </p:cNvGraphicFramePr>
          <p:nvPr>
            <p:extLst>
              <p:ext uri="{D42A27DB-BD31-4B8C-83A1-F6EECF244321}">
                <p14:modId xmlns:p14="http://schemas.microsoft.com/office/powerpoint/2010/main" val="1557631857"/>
              </p:ext>
            </p:extLst>
          </p:nvPr>
        </p:nvGraphicFramePr>
        <p:xfrm>
          <a:off x="102771" y="420927"/>
          <a:ext cx="11935885" cy="6448500"/>
        </p:xfrm>
        <a:graphic>
          <a:graphicData uri="http://schemas.openxmlformats.org/drawingml/2006/table">
            <a:tbl>
              <a:tblPr rtl="1" firstRow="1" bandRow="1">
                <a:tableStyleId>{5940675A-B579-460E-94D1-54222C63F5DA}</a:tableStyleId>
              </a:tblPr>
              <a:tblGrid>
                <a:gridCol w="6623735">
                  <a:extLst>
                    <a:ext uri="{9D8B030D-6E8A-4147-A177-3AD203B41FA5}">
                      <a16:colId xmlns:a16="http://schemas.microsoft.com/office/drawing/2014/main" val="2246430050"/>
                    </a:ext>
                  </a:extLst>
                </a:gridCol>
                <a:gridCol w="5312150">
                  <a:extLst>
                    <a:ext uri="{9D8B030D-6E8A-4147-A177-3AD203B41FA5}">
                      <a16:colId xmlns:a16="http://schemas.microsoft.com/office/drawing/2014/main" val="3567174006"/>
                    </a:ext>
                  </a:extLst>
                </a:gridCol>
              </a:tblGrid>
              <a:tr h="2104565">
                <a:tc gridSpan="2">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1013656914"/>
                  </a:ext>
                </a:extLst>
              </a:tr>
              <a:tr h="4343935">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919801851"/>
                  </a:ext>
                </a:extLst>
              </a:tr>
            </a:tbl>
          </a:graphicData>
        </a:graphic>
      </p:graphicFrame>
      <p:sp>
        <p:nvSpPr>
          <p:cNvPr id="26" name="תיבת טקסט 25">
            <a:extLst>
              <a:ext uri="{FF2B5EF4-FFF2-40B4-BE49-F238E27FC236}">
                <a16:creationId xmlns:a16="http://schemas.microsoft.com/office/drawing/2014/main" id="{FDBE96BE-F8CD-4F54-A758-6C694EB3850C}"/>
              </a:ext>
            </a:extLst>
          </p:cNvPr>
          <p:cNvSpPr txBox="1"/>
          <p:nvPr/>
        </p:nvSpPr>
        <p:spPr>
          <a:xfrm>
            <a:off x="4022144" y="1676763"/>
            <a:ext cx="4923392" cy="646331"/>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solidFill>
                  <a:srgbClr val="000000"/>
                </a:solidFill>
                <a:latin typeface="Arial" panose="020B0604020202020204" pitchFamily="34" charset="0"/>
              </a:rPr>
              <a:t>כִּכָּרוֹת שֶׁל בַּעַל הַבַּיִת בִּרְשׁוּת הָרַבִּים </a:t>
            </a:r>
            <a:r>
              <a:rPr lang="he-IL" b="1" dirty="0" err="1">
                <a:solidFill>
                  <a:srgbClr val="000000"/>
                </a:solidFill>
                <a:latin typeface="Arial" panose="020B0604020202020204" pitchFamily="34" charset="0"/>
              </a:rPr>
              <a:t>אַמַּאי</a:t>
            </a:r>
            <a:r>
              <a:rPr lang="he-IL" b="1" dirty="0">
                <a:solidFill>
                  <a:srgbClr val="000000"/>
                </a:solidFill>
                <a:latin typeface="Arial" panose="020B0604020202020204" pitchFamily="34" charset="0"/>
              </a:rPr>
              <a:t> מַכְרִיז ? </a:t>
            </a:r>
          </a:p>
          <a:p>
            <a:r>
              <a:rPr lang="he-IL" dirty="0">
                <a:solidFill>
                  <a:srgbClr val="000000"/>
                </a:solidFill>
                <a:latin typeface="Arial" panose="020B0604020202020204" pitchFamily="34" charset="0"/>
              </a:rPr>
              <a:t>אמנם יש בהם סימן, אבל הרי זהו סימן העשוי </a:t>
            </a:r>
            <a:r>
              <a:rPr lang="he-IL" dirty="0" err="1">
                <a:solidFill>
                  <a:srgbClr val="000000"/>
                </a:solidFill>
                <a:latin typeface="Arial" panose="020B0604020202020204" pitchFamily="34" charset="0"/>
              </a:rPr>
              <a:t>לידרס</a:t>
            </a:r>
            <a:r>
              <a:rPr lang="he-IL" dirty="0">
                <a:solidFill>
                  <a:srgbClr val="000000"/>
                </a:solidFill>
                <a:latin typeface="Arial" panose="020B0604020202020204" pitchFamily="34" charset="0"/>
              </a:rPr>
              <a:t>!? </a:t>
            </a:r>
            <a:endParaRPr lang="he-IL" dirty="0"/>
          </a:p>
        </p:txBody>
      </p:sp>
      <p:sp>
        <p:nvSpPr>
          <p:cNvPr id="27" name="תיבת טקסט 26">
            <a:extLst>
              <a:ext uri="{FF2B5EF4-FFF2-40B4-BE49-F238E27FC236}">
                <a16:creationId xmlns:a16="http://schemas.microsoft.com/office/drawing/2014/main" id="{EB0B9794-CE25-4D89-9DEB-FC9D36374519}"/>
              </a:ext>
            </a:extLst>
          </p:cNvPr>
          <p:cNvSpPr txBox="1"/>
          <p:nvPr/>
        </p:nvSpPr>
        <p:spPr>
          <a:xfrm>
            <a:off x="7433761" y="3418950"/>
            <a:ext cx="2657958"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סִימָן הֶעָשׂוּי </a:t>
            </a:r>
            <a:r>
              <a:rPr lang="he-IL" dirty="0" err="1"/>
              <a:t>לִידָּרֵס</a:t>
            </a:r>
            <a:r>
              <a:rPr lang="he-IL" dirty="0"/>
              <a:t> הָוֵי סִימָן</a:t>
            </a:r>
          </a:p>
        </p:txBody>
      </p:sp>
      <p:sp>
        <p:nvSpPr>
          <p:cNvPr id="29" name="תיבת טקסט 28">
            <a:extLst>
              <a:ext uri="{FF2B5EF4-FFF2-40B4-BE49-F238E27FC236}">
                <a16:creationId xmlns:a16="http://schemas.microsoft.com/office/drawing/2014/main" id="{F9A586A9-2CB8-4E9A-9AE1-6810B6C57844}"/>
              </a:ext>
            </a:extLst>
          </p:cNvPr>
          <p:cNvSpPr txBox="1"/>
          <p:nvPr/>
        </p:nvSpPr>
        <p:spPr>
          <a:xfrm>
            <a:off x="2100283" y="4316243"/>
            <a:ext cx="3183792"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err="1"/>
              <a:t>וְהָכָא</a:t>
            </a:r>
            <a:r>
              <a:rPr lang="he-IL" dirty="0"/>
              <a:t> בְּסִימָן הַבָּא מֵאֵילָיו </a:t>
            </a:r>
            <a:r>
              <a:rPr lang="he-IL" dirty="0" err="1"/>
              <a:t>קָמִיפַּלְגִי</a:t>
            </a:r>
            <a:endParaRPr lang="he-IL" dirty="0"/>
          </a:p>
        </p:txBody>
      </p:sp>
      <p:sp>
        <p:nvSpPr>
          <p:cNvPr id="30" name="תיבת טקסט 29">
            <a:extLst>
              <a:ext uri="{FF2B5EF4-FFF2-40B4-BE49-F238E27FC236}">
                <a16:creationId xmlns:a16="http://schemas.microsoft.com/office/drawing/2014/main" id="{EA452FA5-A5E0-4C4C-910C-83C0D853B339}"/>
              </a:ext>
            </a:extLst>
          </p:cNvPr>
          <p:cNvSpPr txBox="1"/>
          <p:nvPr/>
        </p:nvSpPr>
        <p:spPr>
          <a:xfrm>
            <a:off x="269798" y="4553983"/>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 וְרַבִּי יְהוּדָה סָבַר הָוֵי סִימָן</a:t>
            </a:r>
            <a:endParaRPr lang="he-IL" b="1" dirty="0">
              <a:solidFill>
                <a:srgbClr val="000000"/>
              </a:solidFill>
              <a:latin typeface="Arial" panose="020B0604020202020204" pitchFamily="34" charset="0"/>
            </a:endParaRPr>
          </a:p>
        </p:txBody>
      </p:sp>
      <p:sp>
        <p:nvSpPr>
          <p:cNvPr id="31" name="תיבת טקסט 30">
            <a:extLst>
              <a:ext uri="{FF2B5EF4-FFF2-40B4-BE49-F238E27FC236}">
                <a16:creationId xmlns:a16="http://schemas.microsoft.com/office/drawing/2014/main" id="{91BA79A9-9DF4-4BE6-ABD0-B91F531E5CED}"/>
              </a:ext>
            </a:extLst>
          </p:cNvPr>
          <p:cNvSpPr txBox="1"/>
          <p:nvPr/>
        </p:nvSpPr>
        <p:spPr>
          <a:xfrm>
            <a:off x="226336" y="3868556"/>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לָא הָוֵי סִימָן</a:t>
            </a:r>
            <a:endParaRPr lang="he-IL" b="1" dirty="0">
              <a:solidFill>
                <a:srgbClr val="000000"/>
              </a:solidFill>
              <a:latin typeface="Arial" panose="020B0604020202020204" pitchFamily="34" charset="0"/>
            </a:endParaRPr>
          </a:p>
        </p:txBody>
      </p:sp>
      <p:sp>
        <p:nvSpPr>
          <p:cNvPr id="32" name="תיבת טקסט 31">
            <a:extLst>
              <a:ext uri="{FF2B5EF4-FFF2-40B4-BE49-F238E27FC236}">
                <a16:creationId xmlns:a16="http://schemas.microsoft.com/office/drawing/2014/main" id="{F3E095C9-C67D-4C2E-A6A3-26AD15A91669}"/>
              </a:ext>
            </a:extLst>
          </p:cNvPr>
          <p:cNvSpPr txBox="1"/>
          <p:nvPr/>
        </p:nvSpPr>
        <p:spPr>
          <a:xfrm>
            <a:off x="1409181" y="5586691"/>
            <a:ext cx="3183792" cy="1200329"/>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ולכן, המוצא ככרות של בעל הבית ברשות הרבים - חייב להכריז, שהרי אינן </a:t>
            </a:r>
            <a:r>
              <a:rPr lang="he-IL" dirty="0" err="1"/>
              <a:t>עשויין</a:t>
            </a:r>
            <a:r>
              <a:rPr lang="he-IL" dirty="0"/>
              <a:t> </a:t>
            </a:r>
            <a:r>
              <a:rPr lang="he-IL" dirty="0" err="1"/>
              <a:t>להדרס</a:t>
            </a:r>
            <a:r>
              <a:rPr lang="he-IL" dirty="0"/>
              <a:t>, כיון שאין </a:t>
            </a:r>
            <a:r>
              <a:rPr lang="he-IL" dirty="0" err="1"/>
              <a:t>מעבירין</a:t>
            </a:r>
            <a:r>
              <a:rPr lang="he-IL" dirty="0"/>
              <a:t> על </a:t>
            </a:r>
            <a:r>
              <a:rPr lang="he-IL" dirty="0" err="1"/>
              <a:t>האוכלין</a:t>
            </a:r>
            <a:r>
              <a:rPr lang="he-IL" dirty="0"/>
              <a:t>.</a:t>
            </a:r>
          </a:p>
        </p:txBody>
      </p:sp>
      <p:sp>
        <p:nvSpPr>
          <p:cNvPr id="33" name="תיבת טקסט 32">
            <a:extLst>
              <a:ext uri="{FF2B5EF4-FFF2-40B4-BE49-F238E27FC236}">
                <a16:creationId xmlns:a16="http://schemas.microsoft.com/office/drawing/2014/main" id="{DAB6B955-84D0-4D05-83FE-FA23842BBFC1}"/>
              </a:ext>
            </a:extLst>
          </p:cNvPr>
          <p:cNvSpPr txBox="1"/>
          <p:nvPr/>
        </p:nvSpPr>
        <p:spPr>
          <a:xfrm>
            <a:off x="5892964" y="4048989"/>
            <a:ext cx="2669479"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לָא הָוֵי סִימָן</a:t>
            </a:r>
            <a:endParaRPr lang="he-IL" b="1" dirty="0">
              <a:solidFill>
                <a:srgbClr val="000000"/>
              </a:solidFill>
              <a:latin typeface="Arial" panose="020B0604020202020204" pitchFamily="34" charset="0"/>
            </a:endParaRPr>
          </a:p>
        </p:txBody>
      </p:sp>
      <p:sp>
        <p:nvSpPr>
          <p:cNvPr id="34" name="תיבת טקסט 33">
            <a:extLst>
              <a:ext uri="{FF2B5EF4-FFF2-40B4-BE49-F238E27FC236}">
                <a16:creationId xmlns:a16="http://schemas.microsoft.com/office/drawing/2014/main" id="{0FCD348B-A94E-42B0-A2F3-608D856B6F77}"/>
              </a:ext>
            </a:extLst>
          </p:cNvPr>
          <p:cNvSpPr txBox="1"/>
          <p:nvPr/>
        </p:nvSpPr>
        <p:spPr>
          <a:xfrm>
            <a:off x="6159428" y="4462684"/>
            <a:ext cx="2413871"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וְרַבִּי יְהוּדָה סָבַר הָוֵי סִימָן</a:t>
            </a:r>
            <a:endParaRPr lang="he-IL" b="1" dirty="0">
              <a:solidFill>
                <a:srgbClr val="000000"/>
              </a:solidFill>
              <a:latin typeface="Arial" panose="020B0604020202020204" pitchFamily="34" charset="0"/>
            </a:endParaRPr>
          </a:p>
        </p:txBody>
      </p:sp>
      <p:sp>
        <p:nvSpPr>
          <p:cNvPr id="36" name="תיבת טקסט 35">
            <a:extLst>
              <a:ext uri="{FF2B5EF4-FFF2-40B4-BE49-F238E27FC236}">
                <a16:creationId xmlns:a16="http://schemas.microsoft.com/office/drawing/2014/main" id="{EE771857-EC2A-450C-8E99-CBBFE5F94579}"/>
              </a:ext>
            </a:extLst>
          </p:cNvPr>
          <p:cNvSpPr txBox="1"/>
          <p:nvPr/>
        </p:nvSpPr>
        <p:spPr>
          <a:xfrm>
            <a:off x="5486929" y="5454112"/>
            <a:ext cx="6602300" cy="923330"/>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לכן אם מצא ככרות של בעל הבית ברשות הרבים, אף </a:t>
            </a:r>
            <a:r>
              <a:rPr lang="he-IL" dirty="0" err="1"/>
              <a:t>שעשויין</a:t>
            </a:r>
            <a:r>
              <a:rPr lang="he-IL" dirty="0"/>
              <a:t> </a:t>
            </a:r>
            <a:r>
              <a:rPr lang="he-IL" dirty="0" err="1"/>
              <a:t>לידרס</a:t>
            </a:r>
            <a:r>
              <a:rPr lang="he-IL" dirty="0"/>
              <a:t> שם, שהרי </a:t>
            </a:r>
            <a:r>
              <a:rPr lang="he-IL" dirty="0" err="1"/>
              <a:t>מעבירין</a:t>
            </a:r>
            <a:r>
              <a:rPr lang="he-IL" dirty="0"/>
              <a:t> על </a:t>
            </a:r>
            <a:r>
              <a:rPr lang="he-IL" dirty="0" err="1"/>
              <a:t>האוכלין</a:t>
            </a:r>
            <a:r>
              <a:rPr lang="he-IL" dirty="0"/>
              <a:t>, </a:t>
            </a:r>
          </a:p>
          <a:p>
            <a:r>
              <a:rPr lang="he-IL" dirty="0"/>
              <a:t>מכל מקום - חייב להכריז, כיון שסימן העשוי </a:t>
            </a:r>
            <a:r>
              <a:rPr lang="he-IL" dirty="0" err="1"/>
              <a:t>לידרס</a:t>
            </a:r>
            <a:r>
              <a:rPr lang="he-IL" dirty="0"/>
              <a:t> - הוי סימן.</a:t>
            </a:r>
          </a:p>
        </p:txBody>
      </p:sp>
      <p:sp>
        <p:nvSpPr>
          <p:cNvPr id="47" name="תיבת טקסט 46">
            <a:extLst>
              <a:ext uri="{FF2B5EF4-FFF2-40B4-BE49-F238E27FC236}">
                <a16:creationId xmlns:a16="http://schemas.microsoft.com/office/drawing/2014/main" id="{D1EFBDF3-223D-4482-8607-7EDB21E7013E}"/>
              </a:ext>
            </a:extLst>
          </p:cNvPr>
          <p:cNvSpPr txBox="1"/>
          <p:nvPr/>
        </p:nvSpPr>
        <p:spPr>
          <a:xfrm>
            <a:off x="4955651" y="432416"/>
            <a:ext cx="2692238"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p>
        </p:txBody>
      </p:sp>
      <p:sp>
        <p:nvSpPr>
          <p:cNvPr id="51" name="תיבת טקסט 50">
            <a:extLst>
              <a:ext uri="{FF2B5EF4-FFF2-40B4-BE49-F238E27FC236}">
                <a16:creationId xmlns:a16="http://schemas.microsoft.com/office/drawing/2014/main" id="{77163605-C4F2-4426-B35D-A23D8A943067}"/>
              </a:ext>
            </a:extLst>
          </p:cNvPr>
          <p:cNvSpPr txBox="1"/>
          <p:nvPr/>
        </p:nvSpPr>
        <p:spPr>
          <a:xfrm>
            <a:off x="4185949" y="826182"/>
            <a:ext cx="3220691"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err="1">
                <a:solidFill>
                  <a:srgbClr val="000000"/>
                </a:solidFill>
                <a:latin typeface="Arial" panose="020B0604020202020204" pitchFamily="34" charset="0"/>
              </a:rPr>
              <a:t>ת</a:t>
            </a:r>
            <a:r>
              <a:rPr lang="he-IL" b="1" dirty="0" err="1">
                <a:solidFill>
                  <a:srgbClr val="000000"/>
                </a:solidFill>
                <a:latin typeface="Arial" panose="020B0604020202020204" pitchFamily="34" charset="0"/>
              </a:rPr>
              <a:t>סִימָן</a:t>
            </a:r>
            <a:r>
              <a:rPr lang="he-IL" b="1" dirty="0">
                <a:solidFill>
                  <a:srgbClr val="000000"/>
                </a:solidFill>
                <a:latin typeface="Arial" panose="020B0604020202020204" pitchFamily="34" charset="0"/>
              </a:rPr>
              <a:t> הֶעָשׂוּי </a:t>
            </a:r>
            <a:r>
              <a:rPr lang="he-IL" b="1" dirty="0" err="1">
                <a:solidFill>
                  <a:srgbClr val="000000"/>
                </a:solidFill>
                <a:latin typeface="Arial" panose="020B0604020202020204" pitchFamily="34" charset="0"/>
              </a:rPr>
              <a:t>לִידָּרֵס</a:t>
            </a:r>
            <a:r>
              <a:rPr lang="he-IL" b="1" dirty="0">
                <a:solidFill>
                  <a:srgbClr val="000000"/>
                </a:solidFill>
                <a:latin typeface="Arial" panose="020B0604020202020204" pitchFamily="34" charset="0"/>
              </a:rPr>
              <a:t> לָא הָוֵי סִימָן</a:t>
            </a:r>
          </a:p>
        </p:txBody>
      </p:sp>
      <p:sp>
        <p:nvSpPr>
          <p:cNvPr id="53" name="תיבת טקסט 52">
            <a:extLst>
              <a:ext uri="{FF2B5EF4-FFF2-40B4-BE49-F238E27FC236}">
                <a16:creationId xmlns:a16="http://schemas.microsoft.com/office/drawing/2014/main" id="{A7677831-EF53-4FA6-B78F-392F72122054}"/>
              </a:ext>
            </a:extLst>
          </p:cNvPr>
          <p:cNvSpPr txBox="1"/>
          <p:nvPr/>
        </p:nvSpPr>
        <p:spPr>
          <a:xfrm>
            <a:off x="10130109" y="3192909"/>
            <a:ext cx="1759425"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דְּכוּלֵּי עָלְמָא סָבְרִי</a:t>
            </a:r>
            <a:endParaRPr lang="he-IL" b="1" dirty="0"/>
          </a:p>
        </p:txBody>
      </p:sp>
      <p:sp>
        <p:nvSpPr>
          <p:cNvPr id="58" name="תיבת טקסט 57">
            <a:extLst>
              <a:ext uri="{FF2B5EF4-FFF2-40B4-BE49-F238E27FC236}">
                <a16:creationId xmlns:a16="http://schemas.microsoft.com/office/drawing/2014/main" id="{B99EA85F-A61A-4124-A75B-02E39A30C9BF}"/>
              </a:ext>
            </a:extLst>
          </p:cNvPr>
          <p:cNvSpPr txBox="1"/>
          <p:nvPr/>
        </p:nvSpPr>
        <p:spPr>
          <a:xfrm>
            <a:off x="7472151" y="870318"/>
            <a:ext cx="2059717"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אִי </a:t>
            </a:r>
            <a:r>
              <a:rPr lang="he-IL" dirty="0" err="1">
                <a:solidFill>
                  <a:srgbClr val="000000"/>
                </a:solidFill>
                <a:latin typeface="Arial" panose="020B0604020202020204" pitchFamily="34" charset="0"/>
              </a:rPr>
              <a:t>סָלְקָא</a:t>
            </a:r>
            <a:r>
              <a:rPr lang="he-IL" dirty="0">
                <a:solidFill>
                  <a:srgbClr val="000000"/>
                </a:solidFill>
                <a:latin typeface="Arial" panose="020B0604020202020204" pitchFamily="34" charset="0"/>
              </a:rPr>
              <a:t> דַעְתָּךְ </a:t>
            </a:r>
          </a:p>
          <a:p>
            <a:r>
              <a:rPr lang="he-IL" dirty="0" err="1">
                <a:solidFill>
                  <a:srgbClr val="000000"/>
                </a:solidFill>
                <a:latin typeface="Arial" panose="020B0604020202020204" pitchFamily="34" charset="0"/>
              </a:rPr>
              <a:t>דְּקָא</a:t>
            </a:r>
            <a:r>
              <a:rPr lang="he-IL" dirty="0">
                <a:solidFill>
                  <a:srgbClr val="000000"/>
                </a:solidFill>
                <a:latin typeface="Arial" panose="020B0604020202020204" pitchFamily="34" charset="0"/>
              </a:rPr>
              <a:t>  סָבַר תַּנָּא קַמָּא </a:t>
            </a:r>
            <a:endParaRPr lang="he-IL" b="1" dirty="0"/>
          </a:p>
        </p:txBody>
      </p:sp>
      <p:sp>
        <p:nvSpPr>
          <p:cNvPr id="59" name="תיבת טקסט 58">
            <a:extLst>
              <a:ext uri="{FF2B5EF4-FFF2-40B4-BE49-F238E27FC236}">
                <a16:creationId xmlns:a16="http://schemas.microsoft.com/office/drawing/2014/main" id="{97CC3C73-A992-42AA-9EF2-37313C1358BC}"/>
              </a:ext>
            </a:extLst>
          </p:cNvPr>
          <p:cNvSpPr txBox="1"/>
          <p:nvPr/>
        </p:nvSpPr>
        <p:spPr>
          <a:xfrm>
            <a:off x="7846006" y="2468747"/>
            <a:ext cx="3044832"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אֶלָּא </a:t>
            </a:r>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p>
        </p:txBody>
      </p:sp>
      <p:sp>
        <p:nvSpPr>
          <p:cNvPr id="60" name="תיבת טקסט 59">
            <a:extLst>
              <a:ext uri="{FF2B5EF4-FFF2-40B4-BE49-F238E27FC236}">
                <a16:creationId xmlns:a16="http://schemas.microsoft.com/office/drawing/2014/main" id="{7837BFDB-625C-4C5E-92EF-9C6A0A2000ED}"/>
              </a:ext>
            </a:extLst>
          </p:cNvPr>
          <p:cNvSpPr txBox="1"/>
          <p:nvPr/>
        </p:nvSpPr>
        <p:spPr>
          <a:xfrm>
            <a:off x="7853735" y="3013443"/>
            <a:ext cx="2237984"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err="1"/>
              <a:t>מַעֲבִירִין</a:t>
            </a:r>
            <a:r>
              <a:rPr lang="he-IL" dirty="0"/>
              <a:t> עַל </a:t>
            </a:r>
            <a:r>
              <a:rPr lang="he-IL" dirty="0" err="1"/>
              <a:t>הָאוֹכָלִין</a:t>
            </a:r>
            <a:endParaRPr lang="he-IL" b="1" dirty="0"/>
          </a:p>
        </p:txBody>
      </p:sp>
      <p:sp>
        <p:nvSpPr>
          <p:cNvPr id="61" name="תיבת טקסט 60">
            <a:extLst>
              <a:ext uri="{FF2B5EF4-FFF2-40B4-BE49-F238E27FC236}">
                <a16:creationId xmlns:a16="http://schemas.microsoft.com/office/drawing/2014/main" id="{953DA26C-4D01-45C3-B7E6-8772F01E9282}"/>
              </a:ext>
            </a:extLst>
          </p:cNvPr>
          <p:cNvSpPr txBox="1"/>
          <p:nvPr/>
        </p:nvSpPr>
        <p:spPr>
          <a:xfrm>
            <a:off x="8644359" y="4273521"/>
            <a:ext cx="3332701"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 </a:t>
            </a:r>
            <a:r>
              <a:rPr lang="he-IL" dirty="0" err="1"/>
              <a:t>וְהָכָא</a:t>
            </a:r>
            <a:r>
              <a:rPr lang="he-IL" dirty="0"/>
              <a:t> בְּסִימָן הַבָּא מֵאֵילָיו </a:t>
            </a:r>
            <a:r>
              <a:rPr lang="he-IL" dirty="0" err="1"/>
              <a:t>קָא</a:t>
            </a:r>
            <a:r>
              <a:rPr lang="he-IL" dirty="0"/>
              <a:t> </a:t>
            </a:r>
            <a:r>
              <a:rPr lang="he-IL" dirty="0" err="1"/>
              <a:t>מִיפַּלְגִי</a:t>
            </a:r>
            <a:r>
              <a:rPr lang="he-IL" dirty="0"/>
              <a:t> </a:t>
            </a:r>
          </a:p>
        </p:txBody>
      </p:sp>
      <p:sp>
        <p:nvSpPr>
          <p:cNvPr id="62" name="תיבת טקסט 61">
            <a:extLst>
              <a:ext uri="{FF2B5EF4-FFF2-40B4-BE49-F238E27FC236}">
                <a16:creationId xmlns:a16="http://schemas.microsoft.com/office/drawing/2014/main" id="{7EE2D3CA-660B-433E-B21A-3A647178D8B3}"/>
              </a:ext>
            </a:extLst>
          </p:cNvPr>
          <p:cNvSpPr txBox="1"/>
          <p:nvPr/>
        </p:nvSpPr>
        <p:spPr>
          <a:xfrm>
            <a:off x="5182778" y="1232186"/>
            <a:ext cx="2237984" cy="369332"/>
          </a:xfrm>
          <a:prstGeom prst="rect">
            <a:avLst/>
          </a:prstGeom>
          <a:solidFill>
            <a:schemeClr val="accent4">
              <a:lumMod val="60000"/>
              <a:lumOff val="40000"/>
            </a:schemeClr>
          </a:solidFill>
          <a:scene3d>
            <a:camera prst="orthographicFront"/>
            <a:lightRig rig="threePt" dir="t"/>
          </a:scene3d>
          <a:sp3d>
            <a:bevelT prst="slope"/>
          </a:sp3d>
        </p:spPr>
        <p:txBody>
          <a:bodyPr wrap="square" rtlCol="1">
            <a:spAutoFit/>
          </a:bodyPr>
          <a:lstStyle/>
          <a:p>
            <a:r>
              <a:rPr lang="he-IL" dirty="0" err="1"/>
              <a:t>מַעֲבִירִין</a:t>
            </a:r>
            <a:r>
              <a:rPr lang="he-IL" dirty="0"/>
              <a:t> עַל </a:t>
            </a:r>
            <a:r>
              <a:rPr lang="he-IL" dirty="0" err="1"/>
              <a:t>הָאוֹכָלִין</a:t>
            </a:r>
            <a:endParaRPr lang="he-IL" b="1" dirty="0"/>
          </a:p>
        </p:txBody>
      </p:sp>
      <p:sp>
        <p:nvSpPr>
          <p:cNvPr id="63" name="תיבת טקסט 62">
            <a:extLst>
              <a:ext uri="{FF2B5EF4-FFF2-40B4-BE49-F238E27FC236}">
                <a16:creationId xmlns:a16="http://schemas.microsoft.com/office/drawing/2014/main" id="{1AB54304-0ADE-4159-895C-8D7BC34648CA}"/>
              </a:ext>
            </a:extLst>
          </p:cNvPr>
          <p:cNvSpPr txBox="1"/>
          <p:nvPr/>
        </p:nvSpPr>
        <p:spPr>
          <a:xfrm>
            <a:off x="2410227" y="2547953"/>
            <a:ext cx="1514786"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וְרַבָּה אָמַר לָךְ</a:t>
            </a:r>
            <a:endParaRPr lang="he-IL" dirty="0">
              <a:solidFill>
                <a:srgbClr val="000000"/>
              </a:solidFill>
              <a:latin typeface="Arial" panose="020B0604020202020204" pitchFamily="34" charset="0"/>
            </a:endParaRPr>
          </a:p>
        </p:txBody>
      </p:sp>
      <p:sp>
        <p:nvSpPr>
          <p:cNvPr id="64" name="תיבת טקסט 63">
            <a:extLst>
              <a:ext uri="{FF2B5EF4-FFF2-40B4-BE49-F238E27FC236}">
                <a16:creationId xmlns:a16="http://schemas.microsoft.com/office/drawing/2014/main" id="{EEA5CE09-9A3A-4BB4-A995-7E98BE8D37C6}"/>
              </a:ext>
            </a:extLst>
          </p:cNvPr>
          <p:cNvSpPr txBox="1"/>
          <p:nvPr/>
        </p:nvSpPr>
        <p:spPr>
          <a:xfrm>
            <a:off x="3969243" y="3198109"/>
            <a:ext cx="1274415"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דְּכוּלֵּי עָלְמָא</a:t>
            </a:r>
            <a:endParaRPr lang="he-IL" b="1" dirty="0"/>
          </a:p>
        </p:txBody>
      </p:sp>
      <p:sp>
        <p:nvSpPr>
          <p:cNvPr id="65" name="תיבת טקסט 64">
            <a:extLst>
              <a:ext uri="{FF2B5EF4-FFF2-40B4-BE49-F238E27FC236}">
                <a16:creationId xmlns:a16="http://schemas.microsoft.com/office/drawing/2014/main" id="{FDFBDF0E-930A-4897-B042-F88D8A73EC81}"/>
              </a:ext>
            </a:extLst>
          </p:cNvPr>
          <p:cNvSpPr txBox="1"/>
          <p:nvPr/>
        </p:nvSpPr>
        <p:spPr>
          <a:xfrm>
            <a:off x="1728790" y="5128252"/>
            <a:ext cx="2877661"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סִימָן הֶעָשׂוּי </a:t>
            </a:r>
            <a:r>
              <a:rPr lang="he-IL" dirty="0" err="1"/>
              <a:t>לִידָּרֵס</a:t>
            </a:r>
            <a:r>
              <a:rPr lang="he-IL" dirty="0"/>
              <a:t> לא הָוֵי סִימָן</a:t>
            </a:r>
          </a:p>
        </p:txBody>
      </p:sp>
      <p:sp>
        <p:nvSpPr>
          <p:cNvPr id="66" name="תיבת טקסט 65">
            <a:extLst>
              <a:ext uri="{FF2B5EF4-FFF2-40B4-BE49-F238E27FC236}">
                <a16:creationId xmlns:a16="http://schemas.microsoft.com/office/drawing/2014/main" id="{FF51C26B-6EBF-4A8C-95C9-205C4714B52C}"/>
              </a:ext>
            </a:extLst>
          </p:cNvPr>
          <p:cNvSpPr txBox="1"/>
          <p:nvPr/>
        </p:nvSpPr>
        <p:spPr>
          <a:xfrm>
            <a:off x="981291" y="3198109"/>
            <a:ext cx="2237984"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ְאֵין </a:t>
            </a:r>
            <a:r>
              <a:rPr lang="he-IL" dirty="0" err="1"/>
              <a:t>מַעֲבִירִין</a:t>
            </a:r>
            <a:r>
              <a:rPr lang="he-IL" dirty="0"/>
              <a:t> עַל </a:t>
            </a:r>
            <a:r>
              <a:rPr lang="he-IL" dirty="0" err="1"/>
              <a:t>הָאוֹכָלִין</a:t>
            </a:r>
            <a:endParaRPr lang="he-IL" b="1" dirty="0"/>
          </a:p>
        </p:txBody>
      </p:sp>
    </p:spTree>
    <p:extLst>
      <p:ext uri="{BB962C8B-B14F-4D97-AF65-F5344CB8AC3E}">
        <p14:creationId xmlns:p14="http://schemas.microsoft.com/office/powerpoint/2010/main" val="245635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anim calcmode="lin" valueType="num">
                                      <p:cBhvr>
                                        <p:cTn id="8" dur="2000" fill="hold"/>
                                        <p:tgtEl>
                                          <p:spTgt spid="24"/>
                                        </p:tgtEl>
                                        <p:attrNameLst>
                                          <p:attrName>ppt_w</p:attrName>
                                        </p:attrNameLst>
                                      </p:cBhvr>
                                      <p:tavLst>
                                        <p:tav tm="0" fmla="#ppt_w*sin(2.5*pi*$)">
                                          <p:val>
                                            <p:fltVal val="0"/>
                                          </p:val>
                                        </p:tav>
                                        <p:tav tm="100000">
                                          <p:val>
                                            <p:fltVal val="1"/>
                                          </p:val>
                                        </p:tav>
                                      </p:tavLst>
                                    </p:anim>
                                    <p:anim calcmode="lin" valueType="num">
                                      <p:cBhvr>
                                        <p:cTn id="9" dur="2000" fill="hold"/>
                                        <p:tgtEl>
                                          <p:spTgt spid="24"/>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22" presetClass="entr" presetSubtype="2" fill="hold" nodeType="afterEffect">
                                  <p:stCondLst>
                                    <p:cond delay="250"/>
                                  </p:stCondLst>
                                  <p:childTnLst>
                                    <p:set>
                                      <p:cBhvr>
                                        <p:cTn id="12" dur="1" fill="hold">
                                          <p:stCondLst>
                                            <p:cond delay="0"/>
                                          </p:stCondLst>
                                        </p:cTn>
                                        <p:tgtEl>
                                          <p:spTgt spid="2"/>
                                        </p:tgtEl>
                                        <p:attrNameLst>
                                          <p:attrName>style.visibility</p:attrName>
                                        </p:attrNameLst>
                                      </p:cBhvr>
                                      <p:to>
                                        <p:strVal val="visible"/>
                                      </p:to>
                                    </p:set>
                                    <p:animEffect transition="in" filter="wipe(right)">
                                      <p:cBhvr>
                                        <p:cTn id="13" dur="500"/>
                                        <p:tgtEl>
                                          <p:spTgt spid="2"/>
                                        </p:tgtEl>
                                      </p:cBhvr>
                                    </p:animEffect>
                                  </p:childTnLst>
                                </p:cTn>
                              </p:par>
                            </p:childTnLst>
                          </p:cTn>
                        </p:par>
                        <p:par>
                          <p:cTn id="14" fill="hold">
                            <p:stCondLst>
                              <p:cond delay="3000"/>
                            </p:stCondLst>
                            <p:childTnLst>
                              <p:par>
                                <p:cTn id="15" presetID="31" presetClass="entr" presetSubtype="0" fill="hold" grpId="0" nodeType="afterEffect">
                                  <p:stCondLst>
                                    <p:cond delay="500"/>
                                  </p:stCondLst>
                                  <p:childTnLst>
                                    <p:set>
                                      <p:cBhvr>
                                        <p:cTn id="16" dur="1" fill="hold">
                                          <p:stCondLst>
                                            <p:cond delay="0"/>
                                          </p:stCondLst>
                                        </p:cTn>
                                        <p:tgtEl>
                                          <p:spTgt spid="47"/>
                                        </p:tgtEl>
                                        <p:attrNameLst>
                                          <p:attrName>style.visibility</p:attrName>
                                        </p:attrNameLst>
                                      </p:cBhvr>
                                      <p:to>
                                        <p:strVal val="visible"/>
                                      </p:to>
                                    </p:set>
                                    <p:anim calcmode="lin" valueType="num">
                                      <p:cBhvr>
                                        <p:cTn id="17" dur="1000" fill="hold"/>
                                        <p:tgtEl>
                                          <p:spTgt spid="47"/>
                                        </p:tgtEl>
                                        <p:attrNameLst>
                                          <p:attrName>ppt_w</p:attrName>
                                        </p:attrNameLst>
                                      </p:cBhvr>
                                      <p:tavLst>
                                        <p:tav tm="0">
                                          <p:val>
                                            <p:fltVal val="0"/>
                                          </p:val>
                                        </p:tav>
                                        <p:tav tm="100000">
                                          <p:val>
                                            <p:strVal val="#ppt_w"/>
                                          </p:val>
                                        </p:tav>
                                      </p:tavLst>
                                    </p:anim>
                                    <p:anim calcmode="lin" valueType="num">
                                      <p:cBhvr>
                                        <p:cTn id="18" dur="1000" fill="hold"/>
                                        <p:tgtEl>
                                          <p:spTgt spid="47"/>
                                        </p:tgtEl>
                                        <p:attrNameLst>
                                          <p:attrName>ppt_h</p:attrName>
                                        </p:attrNameLst>
                                      </p:cBhvr>
                                      <p:tavLst>
                                        <p:tav tm="0">
                                          <p:val>
                                            <p:fltVal val="0"/>
                                          </p:val>
                                        </p:tav>
                                        <p:tav tm="100000">
                                          <p:val>
                                            <p:strVal val="#ppt_h"/>
                                          </p:val>
                                        </p:tav>
                                      </p:tavLst>
                                    </p:anim>
                                    <p:anim calcmode="lin" valueType="num">
                                      <p:cBhvr>
                                        <p:cTn id="19" dur="1000" fill="hold"/>
                                        <p:tgtEl>
                                          <p:spTgt spid="47"/>
                                        </p:tgtEl>
                                        <p:attrNameLst>
                                          <p:attrName>style.rotation</p:attrName>
                                        </p:attrNameLst>
                                      </p:cBhvr>
                                      <p:tavLst>
                                        <p:tav tm="0">
                                          <p:val>
                                            <p:fltVal val="90"/>
                                          </p:val>
                                        </p:tav>
                                        <p:tav tm="100000">
                                          <p:val>
                                            <p:fltVal val="0"/>
                                          </p:val>
                                        </p:tav>
                                      </p:tavLst>
                                    </p:anim>
                                    <p:animEffect transition="in" filter="fade">
                                      <p:cBhvr>
                                        <p:cTn id="20" dur="1000"/>
                                        <p:tgtEl>
                                          <p:spTgt spid="47"/>
                                        </p:tgtEl>
                                      </p:cBhvr>
                                    </p:animEffect>
                                  </p:childTnLst>
                                </p:cTn>
                              </p:par>
                            </p:childTnLst>
                          </p:cTn>
                        </p:par>
                        <p:par>
                          <p:cTn id="21" fill="hold">
                            <p:stCondLst>
                              <p:cond delay="4500"/>
                            </p:stCondLst>
                            <p:childTnLst>
                              <p:par>
                                <p:cTn id="22" presetID="53" presetClass="entr" presetSubtype="16" fill="hold" grpId="0" nodeType="afterEffect">
                                  <p:stCondLst>
                                    <p:cond delay="1000"/>
                                  </p:stCondLst>
                                  <p:childTnLst>
                                    <p:set>
                                      <p:cBhvr>
                                        <p:cTn id="23" dur="1" fill="hold">
                                          <p:stCondLst>
                                            <p:cond delay="0"/>
                                          </p:stCondLst>
                                        </p:cTn>
                                        <p:tgtEl>
                                          <p:spTgt spid="58"/>
                                        </p:tgtEl>
                                        <p:attrNameLst>
                                          <p:attrName>style.visibility</p:attrName>
                                        </p:attrNameLst>
                                      </p:cBhvr>
                                      <p:to>
                                        <p:strVal val="visible"/>
                                      </p:to>
                                    </p:set>
                                    <p:anim calcmode="lin" valueType="num">
                                      <p:cBhvr>
                                        <p:cTn id="24" dur="500" fill="hold"/>
                                        <p:tgtEl>
                                          <p:spTgt spid="58"/>
                                        </p:tgtEl>
                                        <p:attrNameLst>
                                          <p:attrName>ppt_w</p:attrName>
                                        </p:attrNameLst>
                                      </p:cBhvr>
                                      <p:tavLst>
                                        <p:tav tm="0">
                                          <p:val>
                                            <p:fltVal val="0"/>
                                          </p:val>
                                        </p:tav>
                                        <p:tav tm="100000">
                                          <p:val>
                                            <p:strVal val="#ppt_w"/>
                                          </p:val>
                                        </p:tav>
                                      </p:tavLst>
                                    </p:anim>
                                    <p:anim calcmode="lin" valueType="num">
                                      <p:cBhvr>
                                        <p:cTn id="25" dur="500" fill="hold"/>
                                        <p:tgtEl>
                                          <p:spTgt spid="58"/>
                                        </p:tgtEl>
                                        <p:attrNameLst>
                                          <p:attrName>ppt_h</p:attrName>
                                        </p:attrNameLst>
                                      </p:cBhvr>
                                      <p:tavLst>
                                        <p:tav tm="0">
                                          <p:val>
                                            <p:fltVal val="0"/>
                                          </p:val>
                                        </p:tav>
                                        <p:tav tm="100000">
                                          <p:val>
                                            <p:strVal val="#ppt_h"/>
                                          </p:val>
                                        </p:tav>
                                      </p:tavLst>
                                    </p:anim>
                                    <p:animEffect transition="in" filter="fade">
                                      <p:cBhvr>
                                        <p:cTn id="26" dur="500"/>
                                        <p:tgtEl>
                                          <p:spTgt spid="58"/>
                                        </p:tgtEl>
                                      </p:cBhvr>
                                    </p:animEffect>
                                  </p:childTnLst>
                                </p:cTn>
                              </p:par>
                            </p:childTnLst>
                          </p:cTn>
                        </p:par>
                        <p:par>
                          <p:cTn id="27" fill="hold">
                            <p:stCondLst>
                              <p:cond delay="6000"/>
                            </p:stCondLst>
                            <p:childTnLst>
                              <p:par>
                                <p:cTn id="28" presetID="2" presetClass="entr" presetSubtype="2" fill="hold" grpId="0" nodeType="afterEffect">
                                  <p:stCondLst>
                                    <p:cond delay="1250"/>
                                  </p:stCondLst>
                                  <p:childTnLst>
                                    <p:set>
                                      <p:cBhvr>
                                        <p:cTn id="29" dur="1" fill="hold">
                                          <p:stCondLst>
                                            <p:cond delay="0"/>
                                          </p:stCondLst>
                                        </p:cTn>
                                        <p:tgtEl>
                                          <p:spTgt spid="51"/>
                                        </p:tgtEl>
                                        <p:attrNameLst>
                                          <p:attrName>style.visibility</p:attrName>
                                        </p:attrNameLst>
                                      </p:cBhvr>
                                      <p:to>
                                        <p:strVal val="visible"/>
                                      </p:to>
                                    </p:set>
                                    <p:anim calcmode="lin" valueType="num">
                                      <p:cBhvr additive="base">
                                        <p:cTn id="30" dur="500" fill="hold"/>
                                        <p:tgtEl>
                                          <p:spTgt spid="51"/>
                                        </p:tgtEl>
                                        <p:attrNameLst>
                                          <p:attrName>ppt_x</p:attrName>
                                        </p:attrNameLst>
                                      </p:cBhvr>
                                      <p:tavLst>
                                        <p:tav tm="0">
                                          <p:val>
                                            <p:strVal val="1+#ppt_w/2"/>
                                          </p:val>
                                        </p:tav>
                                        <p:tav tm="100000">
                                          <p:val>
                                            <p:strVal val="#ppt_x"/>
                                          </p:val>
                                        </p:tav>
                                      </p:tavLst>
                                    </p:anim>
                                    <p:anim calcmode="lin" valueType="num">
                                      <p:cBhvr additive="base">
                                        <p:cTn id="31" dur="500" fill="hold"/>
                                        <p:tgtEl>
                                          <p:spTgt spid="51"/>
                                        </p:tgtEl>
                                        <p:attrNameLst>
                                          <p:attrName>ppt_y</p:attrName>
                                        </p:attrNameLst>
                                      </p:cBhvr>
                                      <p:tavLst>
                                        <p:tav tm="0">
                                          <p:val>
                                            <p:strVal val="#ppt_y"/>
                                          </p:val>
                                        </p:tav>
                                        <p:tav tm="100000">
                                          <p:val>
                                            <p:strVal val="#ppt_y"/>
                                          </p:val>
                                        </p:tav>
                                      </p:tavLst>
                                    </p:anim>
                                  </p:childTnLst>
                                </p:cTn>
                              </p:par>
                            </p:childTnLst>
                          </p:cTn>
                        </p:par>
                        <p:par>
                          <p:cTn id="32" fill="hold">
                            <p:stCondLst>
                              <p:cond delay="7750"/>
                            </p:stCondLst>
                            <p:childTnLst>
                              <p:par>
                                <p:cTn id="33" presetID="2" presetClass="entr" presetSubtype="2" fill="hold" grpId="0" nodeType="afterEffect">
                                  <p:stCondLst>
                                    <p:cond delay="250"/>
                                  </p:stCondLst>
                                  <p:childTnLst>
                                    <p:set>
                                      <p:cBhvr>
                                        <p:cTn id="34" dur="1" fill="hold">
                                          <p:stCondLst>
                                            <p:cond delay="0"/>
                                          </p:stCondLst>
                                        </p:cTn>
                                        <p:tgtEl>
                                          <p:spTgt spid="62"/>
                                        </p:tgtEl>
                                        <p:attrNameLst>
                                          <p:attrName>style.visibility</p:attrName>
                                        </p:attrNameLst>
                                      </p:cBhvr>
                                      <p:to>
                                        <p:strVal val="visible"/>
                                      </p:to>
                                    </p:set>
                                    <p:anim calcmode="lin" valueType="num">
                                      <p:cBhvr additive="base">
                                        <p:cTn id="35" dur="500" fill="hold"/>
                                        <p:tgtEl>
                                          <p:spTgt spid="62"/>
                                        </p:tgtEl>
                                        <p:attrNameLst>
                                          <p:attrName>ppt_x</p:attrName>
                                        </p:attrNameLst>
                                      </p:cBhvr>
                                      <p:tavLst>
                                        <p:tav tm="0">
                                          <p:val>
                                            <p:strVal val="1+#ppt_w/2"/>
                                          </p:val>
                                        </p:tav>
                                        <p:tav tm="100000">
                                          <p:val>
                                            <p:strVal val="#ppt_x"/>
                                          </p:val>
                                        </p:tav>
                                      </p:tavLst>
                                    </p:anim>
                                    <p:anim calcmode="lin" valueType="num">
                                      <p:cBhvr additive="base">
                                        <p:cTn id="36" dur="500" fill="hold"/>
                                        <p:tgtEl>
                                          <p:spTgt spid="62"/>
                                        </p:tgtEl>
                                        <p:attrNameLst>
                                          <p:attrName>ppt_y</p:attrName>
                                        </p:attrNameLst>
                                      </p:cBhvr>
                                      <p:tavLst>
                                        <p:tav tm="0">
                                          <p:val>
                                            <p:strVal val="#ppt_y"/>
                                          </p:val>
                                        </p:tav>
                                        <p:tav tm="100000">
                                          <p:val>
                                            <p:strVal val="#ppt_y"/>
                                          </p:val>
                                        </p:tav>
                                      </p:tavLst>
                                    </p:anim>
                                  </p:childTnLst>
                                </p:cTn>
                              </p:par>
                            </p:childTnLst>
                          </p:cTn>
                        </p:par>
                        <p:par>
                          <p:cTn id="37" fill="hold">
                            <p:stCondLst>
                              <p:cond delay="8500"/>
                            </p:stCondLst>
                            <p:childTnLst>
                              <p:par>
                                <p:cTn id="38" presetID="16" presetClass="entr" presetSubtype="21" fill="hold" grpId="0" nodeType="afterEffect">
                                  <p:stCondLst>
                                    <p:cond delay="2000"/>
                                  </p:stCondLst>
                                  <p:childTnLst>
                                    <p:set>
                                      <p:cBhvr>
                                        <p:cTn id="39" dur="1" fill="hold">
                                          <p:stCondLst>
                                            <p:cond delay="0"/>
                                          </p:stCondLst>
                                        </p:cTn>
                                        <p:tgtEl>
                                          <p:spTgt spid="26"/>
                                        </p:tgtEl>
                                        <p:attrNameLst>
                                          <p:attrName>style.visibility</p:attrName>
                                        </p:attrNameLst>
                                      </p:cBhvr>
                                      <p:to>
                                        <p:strVal val="visible"/>
                                      </p:to>
                                    </p:set>
                                    <p:animEffect transition="in" filter="barn(inVertical)">
                                      <p:cBhvr>
                                        <p:cTn id="40" dur="500"/>
                                        <p:tgtEl>
                                          <p:spTgt spid="26"/>
                                        </p:tgtEl>
                                      </p:cBhvr>
                                    </p:animEffect>
                                  </p:childTnLst>
                                </p:cTn>
                              </p:par>
                            </p:childTnLst>
                          </p:cTn>
                        </p:par>
                        <p:par>
                          <p:cTn id="41" fill="hold">
                            <p:stCondLst>
                              <p:cond delay="11000"/>
                            </p:stCondLst>
                            <p:childTnLst>
                              <p:par>
                                <p:cTn id="42" presetID="31" presetClass="entr" presetSubtype="0" fill="hold" grpId="0" nodeType="afterEffect">
                                  <p:stCondLst>
                                    <p:cond delay="2000"/>
                                  </p:stCondLst>
                                  <p:childTnLst>
                                    <p:set>
                                      <p:cBhvr>
                                        <p:cTn id="43" dur="1" fill="hold">
                                          <p:stCondLst>
                                            <p:cond delay="0"/>
                                          </p:stCondLst>
                                        </p:cTn>
                                        <p:tgtEl>
                                          <p:spTgt spid="59"/>
                                        </p:tgtEl>
                                        <p:attrNameLst>
                                          <p:attrName>style.visibility</p:attrName>
                                        </p:attrNameLst>
                                      </p:cBhvr>
                                      <p:to>
                                        <p:strVal val="visible"/>
                                      </p:to>
                                    </p:set>
                                    <p:anim calcmode="lin" valueType="num">
                                      <p:cBhvr>
                                        <p:cTn id="44" dur="1000" fill="hold"/>
                                        <p:tgtEl>
                                          <p:spTgt spid="59"/>
                                        </p:tgtEl>
                                        <p:attrNameLst>
                                          <p:attrName>ppt_w</p:attrName>
                                        </p:attrNameLst>
                                      </p:cBhvr>
                                      <p:tavLst>
                                        <p:tav tm="0">
                                          <p:val>
                                            <p:fltVal val="0"/>
                                          </p:val>
                                        </p:tav>
                                        <p:tav tm="100000">
                                          <p:val>
                                            <p:strVal val="#ppt_w"/>
                                          </p:val>
                                        </p:tav>
                                      </p:tavLst>
                                    </p:anim>
                                    <p:anim calcmode="lin" valueType="num">
                                      <p:cBhvr>
                                        <p:cTn id="45" dur="1000" fill="hold"/>
                                        <p:tgtEl>
                                          <p:spTgt spid="59"/>
                                        </p:tgtEl>
                                        <p:attrNameLst>
                                          <p:attrName>ppt_h</p:attrName>
                                        </p:attrNameLst>
                                      </p:cBhvr>
                                      <p:tavLst>
                                        <p:tav tm="0">
                                          <p:val>
                                            <p:fltVal val="0"/>
                                          </p:val>
                                        </p:tav>
                                        <p:tav tm="100000">
                                          <p:val>
                                            <p:strVal val="#ppt_h"/>
                                          </p:val>
                                        </p:tav>
                                      </p:tavLst>
                                    </p:anim>
                                    <p:anim calcmode="lin" valueType="num">
                                      <p:cBhvr>
                                        <p:cTn id="46" dur="1000" fill="hold"/>
                                        <p:tgtEl>
                                          <p:spTgt spid="59"/>
                                        </p:tgtEl>
                                        <p:attrNameLst>
                                          <p:attrName>style.rotation</p:attrName>
                                        </p:attrNameLst>
                                      </p:cBhvr>
                                      <p:tavLst>
                                        <p:tav tm="0">
                                          <p:val>
                                            <p:fltVal val="90"/>
                                          </p:val>
                                        </p:tav>
                                        <p:tav tm="100000">
                                          <p:val>
                                            <p:fltVal val="0"/>
                                          </p:val>
                                        </p:tav>
                                      </p:tavLst>
                                    </p:anim>
                                    <p:animEffect transition="in" filter="fade">
                                      <p:cBhvr>
                                        <p:cTn id="47" dur="1000"/>
                                        <p:tgtEl>
                                          <p:spTgt spid="59"/>
                                        </p:tgtEl>
                                      </p:cBhvr>
                                    </p:animEffect>
                                  </p:childTnLst>
                                </p:cTn>
                              </p:par>
                            </p:childTnLst>
                          </p:cTn>
                        </p:par>
                        <p:par>
                          <p:cTn id="48" fill="hold">
                            <p:stCondLst>
                              <p:cond delay="14000"/>
                            </p:stCondLst>
                            <p:childTnLst>
                              <p:par>
                                <p:cTn id="49" presetID="53" presetClass="entr" presetSubtype="16" fill="hold" grpId="0" nodeType="afterEffect">
                                  <p:stCondLst>
                                    <p:cond delay="1000"/>
                                  </p:stCondLst>
                                  <p:childTnLst>
                                    <p:set>
                                      <p:cBhvr>
                                        <p:cTn id="50" dur="1" fill="hold">
                                          <p:stCondLst>
                                            <p:cond delay="0"/>
                                          </p:stCondLst>
                                        </p:cTn>
                                        <p:tgtEl>
                                          <p:spTgt spid="53"/>
                                        </p:tgtEl>
                                        <p:attrNameLst>
                                          <p:attrName>style.visibility</p:attrName>
                                        </p:attrNameLst>
                                      </p:cBhvr>
                                      <p:to>
                                        <p:strVal val="visible"/>
                                      </p:to>
                                    </p:set>
                                    <p:anim calcmode="lin" valueType="num">
                                      <p:cBhvr>
                                        <p:cTn id="51" dur="500" fill="hold"/>
                                        <p:tgtEl>
                                          <p:spTgt spid="53"/>
                                        </p:tgtEl>
                                        <p:attrNameLst>
                                          <p:attrName>ppt_w</p:attrName>
                                        </p:attrNameLst>
                                      </p:cBhvr>
                                      <p:tavLst>
                                        <p:tav tm="0">
                                          <p:val>
                                            <p:fltVal val="0"/>
                                          </p:val>
                                        </p:tav>
                                        <p:tav tm="100000">
                                          <p:val>
                                            <p:strVal val="#ppt_w"/>
                                          </p:val>
                                        </p:tav>
                                      </p:tavLst>
                                    </p:anim>
                                    <p:anim calcmode="lin" valueType="num">
                                      <p:cBhvr>
                                        <p:cTn id="52" dur="500" fill="hold"/>
                                        <p:tgtEl>
                                          <p:spTgt spid="53"/>
                                        </p:tgtEl>
                                        <p:attrNameLst>
                                          <p:attrName>ppt_h</p:attrName>
                                        </p:attrNameLst>
                                      </p:cBhvr>
                                      <p:tavLst>
                                        <p:tav tm="0">
                                          <p:val>
                                            <p:fltVal val="0"/>
                                          </p:val>
                                        </p:tav>
                                        <p:tav tm="100000">
                                          <p:val>
                                            <p:strVal val="#ppt_h"/>
                                          </p:val>
                                        </p:tav>
                                      </p:tavLst>
                                    </p:anim>
                                    <p:animEffect transition="in" filter="fade">
                                      <p:cBhvr>
                                        <p:cTn id="53" dur="500"/>
                                        <p:tgtEl>
                                          <p:spTgt spid="53"/>
                                        </p:tgtEl>
                                      </p:cBhvr>
                                    </p:animEffect>
                                  </p:childTnLst>
                                </p:cTn>
                              </p:par>
                            </p:childTnLst>
                          </p:cTn>
                        </p:par>
                        <p:par>
                          <p:cTn id="54" fill="hold">
                            <p:stCondLst>
                              <p:cond delay="15500"/>
                            </p:stCondLst>
                            <p:childTnLst>
                              <p:par>
                                <p:cTn id="55" presetID="2" presetClass="entr" presetSubtype="2" fill="hold" grpId="0" nodeType="afterEffect">
                                  <p:stCondLst>
                                    <p:cond delay="1000"/>
                                  </p:stCondLst>
                                  <p:childTnLst>
                                    <p:set>
                                      <p:cBhvr>
                                        <p:cTn id="56" dur="1" fill="hold">
                                          <p:stCondLst>
                                            <p:cond delay="0"/>
                                          </p:stCondLst>
                                        </p:cTn>
                                        <p:tgtEl>
                                          <p:spTgt spid="60"/>
                                        </p:tgtEl>
                                        <p:attrNameLst>
                                          <p:attrName>style.visibility</p:attrName>
                                        </p:attrNameLst>
                                      </p:cBhvr>
                                      <p:to>
                                        <p:strVal val="visible"/>
                                      </p:to>
                                    </p:set>
                                    <p:anim calcmode="lin" valueType="num">
                                      <p:cBhvr additive="base">
                                        <p:cTn id="57" dur="500" fill="hold"/>
                                        <p:tgtEl>
                                          <p:spTgt spid="60"/>
                                        </p:tgtEl>
                                        <p:attrNameLst>
                                          <p:attrName>ppt_x</p:attrName>
                                        </p:attrNameLst>
                                      </p:cBhvr>
                                      <p:tavLst>
                                        <p:tav tm="0">
                                          <p:val>
                                            <p:strVal val="1+#ppt_w/2"/>
                                          </p:val>
                                        </p:tav>
                                        <p:tav tm="100000">
                                          <p:val>
                                            <p:strVal val="#ppt_x"/>
                                          </p:val>
                                        </p:tav>
                                      </p:tavLst>
                                    </p:anim>
                                    <p:anim calcmode="lin" valueType="num">
                                      <p:cBhvr additive="base">
                                        <p:cTn id="58" dur="500" fill="hold"/>
                                        <p:tgtEl>
                                          <p:spTgt spid="60"/>
                                        </p:tgtEl>
                                        <p:attrNameLst>
                                          <p:attrName>ppt_y</p:attrName>
                                        </p:attrNameLst>
                                      </p:cBhvr>
                                      <p:tavLst>
                                        <p:tav tm="0">
                                          <p:val>
                                            <p:strVal val="#ppt_y"/>
                                          </p:val>
                                        </p:tav>
                                        <p:tav tm="100000">
                                          <p:val>
                                            <p:strVal val="#ppt_y"/>
                                          </p:val>
                                        </p:tav>
                                      </p:tavLst>
                                    </p:anim>
                                  </p:childTnLst>
                                </p:cTn>
                              </p:par>
                            </p:childTnLst>
                          </p:cTn>
                        </p:par>
                        <p:par>
                          <p:cTn id="59" fill="hold">
                            <p:stCondLst>
                              <p:cond delay="17000"/>
                            </p:stCondLst>
                            <p:childTnLst>
                              <p:par>
                                <p:cTn id="60" presetID="2" presetClass="entr" presetSubtype="2" fill="hold" grpId="0" nodeType="afterEffect">
                                  <p:stCondLst>
                                    <p:cond delay="500"/>
                                  </p:stCondLst>
                                  <p:childTnLst>
                                    <p:set>
                                      <p:cBhvr>
                                        <p:cTn id="61" dur="1" fill="hold">
                                          <p:stCondLst>
                                            <p:cond delay="0"/>
                                          </p:stCondLst>
                                        </p:cTn>
                                        <p:tgtEl>
                                          <p:spTgt spid="27"/>
                                        </p:tgtEl>
                                        <p:attrNameLst>
                                          <p:attrName>style.visibility</p:attrName>
                                        </p:attrNameLst>
                                      </p:cBhvr>
                                      <p:to>
                                        <p:strVal val="visible"/>
                                      </p:to>
                                    </p:set>
                                    <p:anim calcmode="lin" valueType="num">
                                      <p:cBhvr additive="base">
                                        <p:cTn id="62" dur="500" fill="hold"/>
                                        <p:tgtEl>
                                          <p:spTgt spid="27"/>
                                        </p:tgtEl>
                                        <p:attrNameLst>
                                          <p:attrName>ppt_x</p:attrName>
                                        </p:attrNameLst>
                                      </p:cBhvr>
                                      <p:tavLst>
                                        <p:tav tm="0">
                                          <p:val>
                                            <p:strVal val="1+#ppt_w/2"/>
                                          </p:val>
                                        </p:tav>
                                        <p:tav tm="100000">
                                          <p:val>
                                            <p:strVal val="#ppt_x"/>
                                          </p:val>
                                        </p:tav>
                                      </p:tavLst>
                                    </p:anim>
                                    <p:anim calcmode="lin" valueType="num">
                                      <p:cBhvr additive="base">
                                        <p:cTn id="63" dur="500" fill="hold"/>
                                        <p:tgtEl>
                                          <p:spTgt spid="27"/>
                                        </p:tgtEl>
                                        <p:attrNameLst>
                                          <p:attrName>ppt_y</p:attrName>
                                        </p:attrNameLst>
                                      </p:cBhvr>
                                      <p:tavLst>
                                        <p:tav tm="0">
                                          <p:val>
                                            <p:strVal val="#ppt_y"/>
                                          </p:val>
                                        </p:tav>
                                        <p:tav tm="100000">
                                          <p:val>
                                            <p:strVal val="#ppt_y"/>
                                          </p:val>
                                        </p:tav>
                                      </p:tavLst>
                                    </p:anim>
                                  </p:childTnLst>
                                </p:cTn>
                              </p:par>
                            </p:childTnLst>
                          </p:cTn>
                        </p:par>
                        <p:par>
                          <p:cTn id="64" fill="hold">
                            <p:stCondLst>
                              <p:cond delay="18000"/>
                            </p:stCondLst>
                            <p:childTnLst>
                              <p:par>
                                <p:cTn id="65" presetID="53" presetClass="entr" presetSubtype="16" fill="hold" grpId="0" nodeType="afterEffect">
                                  <p:stCondLst>
                                    <p:cond delay="1500"/>
                                  </p:stCondLst>
                                  <p:childTnLst>
                                    <p:set>
                                      <p:cBhvr>
                                        <p:cTn id="66" dur="1" fill="hold">
                                          <p:stCondLst>
                                            <p:cond delay="0"/>
                                          </p:stCondLst>
                                        </p:cTn>
                                        <p:tgtEl>
                                          <p:spTgt spid="61"/>
                                        </p:tgtEl>
                                        <p:attrNameLst>
                                          <p:attrName>style.visibility</p:attrName>
                                        </p:attrNameLst>
                                      </p:cBhvr>
                                      <p:to>
                                        <p:strVal val="visible"/>
                                      </p:to>
                                    </p:set>
                                    <p:anim calcmode="lin" valueType="num">
                                      <p:cBhvr>
                                        <p:cTn id="67" dur="500" fill="hold"/>
                                        <p:tgtEl>
                                          <p:spTgt spid="61"/>
                                        </p:tgtEl>
                                        <p:attrNameLst>
                                          <p:attrName>ppt_w</p:attrName>
                                        </p:attrNameLst>
                                      </p:cBhvr>
                                      <p:tavLst>
                                        <p:tav tm="0">
                                          <p:val>
                                            <p:fltVal val="0"/>
                                          </p:val>
                                        </p:tav>
                                        <p:tav tm="100000">
                                          <p:val>
                                            <p:strVal val="#ppt_w"/>
                                          </p:val>
                                        </p:tav>
                                      </p:tavLst>
                                    </p:anim>
                                    <p:anim calcmode="lin" valueType="num">
                                      <p:cBhvr>
                                        <p:cTn id="68" dur="500" fill="hold"/>
                                        <p:tgtEl>
                                          <p:spTgt spid="61"/>
                                        </p:tgtEl>
                                        <p:attrNameLst>
                                          <p:attrName>ppt_h</p:attrName>
                                        </p:attrNameLst>
                                      </p:cBhvr>
                                      <p:tavLst>
                                        <p:tav tm="0">
                                          <p:val>
                                            <p:fltVal val="0"/>
                                          </p:val>
                                        </p:tav>
                                        <p:tav tm="100000">
                                          <p:val>
                                            <p:strVal val="#ppt_h"/>
                                          </p:val>
                                        </p:tav>
                                      </p:tavLst>
                                    </p:anim>
                                    <p:animEffect transition="in" filter="fade">
                                      <p:cBhvr>
                                        <p:cTn id="69" dur="500"/>
                                        <p:tgtEl>
                                          <p:spTgt spid="61"/>
                                        </p:tgtEl>
                                      </p:cBhvr>
                                    </p:animEffect>
                                  </p:childTnLst>
                                </p:cTn>
                              </p:par>
                            </p:childTnLst>
                          </p:cTn>
                        </p:par>
                        <p:par>
                          <p:cTn id="70" fill="hold">
                            <p:stCondLst>
                              <p:cond delay="20000"/>
                            </p:stCondLst>
                            <p:childTnLst>
                              <p:par>
                                <p:cTn id="71" presetID="2" presetClass="entr" presetSubtype="2" fill="hold" grpId="0" nodeType="afterEffect">
                                  <p:stCondLst>
                                    <p:cond delay="1000"/>
                                  </p:stCondLst>
                                  <p:childTnLst>
                                    <p:set>
                                      <p:cBhvr>
                                        <p:cTn id="72" dur="1" fill="hold">
                                          <p:stCondLst>
                                            <p:cond delay="0"/>
                                          </p:stCondLst>
                                        </p:cTn>
                                        <p:tgtEl>
                                          <p:spTgt spid="33"/>
                                        </p:tgtEl>
                                        <p:attrNameLst>
                                          <p:attrName>style.visibility</p:attrName>
                                        </p:attrNameLst>
                                      </p:cBhvr>
                                      <p:to>
                                        <p:strVal val="visible"/>
                                      </p:to>
                                    </p:set>
                                    <p:anim calcmode="lin" valueType="num">
                                      <p:cBhvr additive="base">
                                        <p:cTn id="73" dur="500" fill="hold"/>
                                        <p:tgtEl>
                                          <p:spTgt spid="33"/>
                                        </p:tgtEl>
                                        <p:attrNameLst>
                                          <p:attrName>ppt_x</p:attrName>
                                        </p:attrNameLst>
                                      </p:cBhvr>
                                      <p:tavLst>
                                        <p:tav tm="0">
                                          <p:val>
                                            <p:strVal val="1+#ppt_w/2"/>
                                          </p:val>
                                        </p:tav>
                                        <p:tav tm="100000">
                                          <p:val>
                                            <p:strVal val="#ppt_x"/>
                                          </p:val>
                                        </p:tav>
                                      </p:tavLst>
                                    </p:anim>
                                    <p:anim calcmode="lin" valueType="num">
                                      <p:cBhvr additive="base">
                                        <p:cTn id="74" dur="500" fill="hold"/>
                                        <p:tgtEl>
                                          <p:spTgt spid="33"/>
                                        </p:tgtEl>
                                        <p:attrNameLst>
                                          <p:attrName>ppt_y</p:attrName>
                                        </p:attrNameLst>
                                      </p:cBhvr>
                                      <p:tavLst>
                                        <p:tav tm="0">
                                          <p:val>
                                            <p:strVal val="#ppt_y"/>
                                          </p:val>
                                        </p:tav>
                                        <p:tav tm="100000">
                                          <p:val>
                                            <p:strVal val="#ppt_y"/>
                                          </p:val>
                                        </p:tav>
                                      </p:tavLst>
                                    </p:anim>
                                  </p:childTnLst>
                                </p:cTn>
                              </p:par>
                            </p:childTnLst>
                          </p:cTn>
                        </p:par>
                        <p:par>
                          <p:cTn id="75" fill="hold">
                            <p:stCondLst>
                              <p:cond delay="21500"/>
                            </p:stCondLst>
                            <p:childTnLst>
                              <p:par>
                                <p:cTn id="76" presetID="2" presetClass="entr" presetSubtype="2" fill="hold" grpId="0" nodeType="afterEffect">
                                  <p:stCondLst>
                                    <p:cond delay="500"/>
                                  </p:stCondLst>
                                  <p:childTnLst>
                                    <p:set>
                                      <p:cBhvr>
                                        <p:cTn id="77" dur="1" fill="hold">
                                          <p:stCondLst>
                                            <p:cond delay="0"/>
                                          </p:stCondLst>
                                        </p:cTn>
                                        <p:tgtEl>
                                          <p:spTgt spid="34"/>
                                        </p:tgtEl>
                                        <p:attrNameLst>
                                          <p:attrName>style.visibility</p:attrName>
                                        </p:attrNameLst>
                                      </p:cBhvr>
                                      <p:to>
                                        <p:strVal val="visible"/>
                                      </p:to>
                                    </p:set>
                                    <p:anim calcmode="lin" valueType="num">
                                      <p:cBhvr additive="base">
                                        <p:cTn id="78" dur="500" fill="hold"/>
                                        <p:tgtEl>
                                          <p:spTgt spid="34"/>
                                        </p:tgtEl>
                                        <p:attrNameLst>
                                          <p:attrName>ppt_x</p:attrName>
                                        </p:attrNameLst>
                                      </p:cBhvr>
                                      <p:tavLst>
                                        <p:tav tm="0">
                                          <p:val>
                                            <p:strVal val="1+#ppt_w/2"/>
                                          </p:val>
                                        </p:tav>
                                        <p:tav tm="100000">
                                          <p:val>
                                            <p:strVal val="#ppt_x"/>
                                          </p:val>
                                        </p:tav>
                                      </p:tavLst>
                                    </p:anim>
                                    <p:anim calcmode="lin" valueType="num">
                                      <p:cBhvr additive="base">
                                        <p:cTn id="79" dur="500" fill="hold"/>
                                        <p:tgtEl>
                                          <p:spTgt spid="34"/>
                                        </p:tgtEl>
                                        <p:attrNameLst>
                                          <p:attrName>ppt_y</p:attrName>
                                        </p:attrNameLst>
                                      </p:cBhvr>
                                      <p:tavLst>
                                        <p:tav tm="0">
                                          <p:val>
                                            <p:strVal val="#ppt_y"/>
                                          </p:val>
                                        </p:tav>
                                        <p:tav tm="100000">
                                          <p:val>
                                            <p:strVal val="#ppt_y"/>
                                          </p:val>
                                        </p:tav>
                                      </p:tavLst>
                                    </p:anim>
                                  </p:childTnLst>
                                </p:cTn>
                              </p:par>
                            </p:childTnLst>
                          </p:cTn>
                        </p:par>
                        <p:par>
                          <p:cTn id="80" fill="hold">
                            <p:stCondLst>
                              <p:cond delay="22500"/>
                            </p:stCondLst>
                            <p:childTnLst>
                              <p:par>
                                <p:cTn id="81" presetID="22" presetClass="entr" presetSubtype="2" fill="hold" grpId="0" nodeType="afterEffect">
                                  <p:stCondLst>
                                    <p:cond delay="1000"/>
                                  </p:stCondLst>
                                  <p:childTnLst>
                                    <p:set>
                                      <p:cBhvr>
                                        <p:cTn id="82" dur="1" fill="hold">
                                          <p:stCondLst>
                                            <p:cond delay="0"/>
                                          </p:stCondLst>
                                        </p:cTn>
                                        <p:tgtEl>
                                          <p:spTgt spid="36"/>
                                        </p:tgtEl>
                                        <p:attrNameLst>
                                          <p:attrName>style.visibility</p:attrName>
                                        </p:attrNameLst>
                                      </p:cBhvr>
                                      <p:to>
                                        <p:strVal val="visible"/>
                                      </p:to>
                                    </p:set>
                                    <p:animEffect transition="in" filter="wipe(right)">
                                      <p:cBhvr>
                                        <p:cTn id="83" dur="500"/>
                                        <p:tgtEl>
                                          <p:spTgt spid="36"/>
                                        </p:tgtEl>
                                      </p:cBhvr>
                                    </p:animEffect>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grpId="0" nodeType="clickEffect">
                                  <p:stCondLst>
                                    <p:cond delay="0"/>
                                  </p:stCondLst>
                                  <p:childTnLst>
                                    <p:set>
                                      <p:cBhvr>
                                        <p:cTn id="87" dur="1" fill="hold">
                                          <p:stCondLst>
                                            <p:cond delay="0"/>
                                          </p:stCondLst>
                                        </p:cTn>
                                        <p:tgtEl>
                                          <p:spTgt spid="63"/>
                                        </p:tgtEl>
                                        <p:attrNameLst>
                                          <p:attrName>style.visibility</p:attrName>
                                        </p:attrNameLst>
                                      </p:cBhvr>
                                      <p:to>
                                        <p:strVal val="visible"/>
                                      </p:to>
                                    </p:set>
                                    <p:anim calcmode="lin" valueType="num">
                                      <p:cBhvr>
                                        <p:cTn id="88" dur="1000" fill="hold"/>
                                        <p:tgtEl>
                                          <p:spTgt spid="63"/>
                                        </p:tgtEl>
                                        <p:attrNameLst>
                                          <p:attrName>ppt_w</p:attrName>
                                        </p:attrNameLst>
                                      </p:cBhvr>
                                      <p:tavLst>
                                        <p:tav tm="0">
                                          <p:val>
                                            <p:fltVal val="0"/>
                                          </p:val>
                                        </p:tav>
                                        <p:tav tm="100000">
                                          <p:val>
                                            <p:strVal val="#ppt_w"/>
                                          </p:val>
                                        </p:tav>
                                      </p:tavLst>
                                    </p:anim>
                                    <p:anim calcmode="lin" valueType="num">
                                      <p:cBhvr>
                                        <p:cTn id="89" dur="1000" fill="hold"/>
                                        <p:tgtEl>
                                          <p:spTgt spid="63"/>
                                        </p:tgtEl>
                                        <p:attrNameLst>
                                          <p:attrName>ppt_h</p:attrName>
                                        </p:attrNameLst>
                                      </p:cBhvr>
                                      <p:tavLst>
                                        <p:tav tm="0">
                                          <p:val>
                                            <p:fltVal val="0"/>
                                          </p:val>
                                        </p:tav>
                                        <p:tav tm="100000">
                                          <p:val>
                                            <p:strVal val="#ppt_h"/>
                                          </p:val>
                                        </p:tav>
                                      </p:tavLst>
                                    </p:anim>
                                    <p:anim calcmode="lin" valueType="num">
                                      <p:cBhvr>
                                        <p:cTn id="90" dur="1000" fill="hold"/>
                                        <p:tgtEl>
                                          <p:spTgt spid="63"/>
                                        </p:tgtEl>
                                        <p:attrNameLst>
                                          <p:attrName>style.rotation</p:attrName>
                                        </p:attrNameLst>
                                      </p:cBhvr>
                                      <p:tavLst>
                                        <p:tav tm="0">
                                          <p:val>
                                            <p:fltVal val="90"/>
                                          </p:val>
                                        </p:tav>
                                        <p:tav tm="100000">
                                          <p:val>
                                            <p:fltVal val="0"/>
                                          </p:val>
                                        </p:tav>
                                      </p:tavLst>
                                    </p:anim>
                                    <p:animEffect transition="in" filter="fade">
                                      <p:cBhvr>
                                        <p:cTn id="91" dur="1000"/>
                                        <p:tgtEl>
                                          <p:spTgt spid="63"/>
                                        </p:tgtEl>
                                      </p:cBhvr>
                                    </p:animEffect>
                                  </p:childTnLst>
                                </p:cTn>
                              </p:par>
                            </p:childTnLst>
                          </p:cTn>
                        </p:par>
                        <p:par>
                          <p:cTn id="92" fill="hold">
                            <p:stCondLst>
                              <p:cond delay="1000"/>
                            </p:stCondLst>
                            <p:childTnLst>
                              <p:par>
                                <p:cTn id="93" presetID="53" presetClass="entr" presetSubtype="16" fill="hold" grpId="0" nodeType="afterEffect">
                                  <p:stCondLst>
                                    <p:cond delay="500"/>
                                  </p:stCondLst>
                                  <p:childTnLst>
                                    <p:set>
                                      <p:cBhvr>
                                        <p:cTn id="94" dur="1" fill="hold">
                                          <p:stCondLst>
                                            <p:cond delay="0"/>
                                          </p:stCondLst>
                                        </p:cTn>
                                        <p:tgtEl>
                                          <p:spTgt spid="64"/>
                                        </p:tgtEl>
                                        <p:attrNameLst>
                                          <p:attrName>style.visibility</p:attrName>
                                        </p:attrNameLst>
                                      </p:cBhvr>
                                      <p:to>
                                        <p:strVal val="visible"/>
                                      </p:to>
                                    </p:set>
                                    <p:anim calcmode="lin" valueType="num">
                                      <p:cBhvr>
                                        <p:cTn id="95" dur="500" fill="hold"/>
                                        <p:tgtEl>
                                          <p:spTgt spid="64"/>
                                        </p:tgtEl>
                                        <p:attrNameLst>
                                          <p:attrName>ppt_w</p:attrName>
                                        </p:attrNameLst>
                                      </p:cBhvr>
                                      <p:tavLst>
                                        <p:tav tm="0">
                                          <p:val>
                                            <p:fltVal val="0"/>
                                          </p:val>
                                        </p:tav>
                                        <p:tav tm="100000">
                                          <p:val>
                                            <p:strVal val="#ppt_w"/>
                                          </p:val>
                                        </p:tav>
                                      </p:tavLst>
                                    </p:anim>
                                    <p:anim calcmode="lin" valueType="num">
                                      <p:cBhvr>
                                        <p:cTn id="96" dur="500" fill="hold"/>
                                        <p:tgtEl>
                                          <p:spTgt spid="64"/>
                                        </p:tgtEl>
                                        <p:attrNameLst>
                                          <p:attrName>ppt_h</p:attrName>
                                        </p:attrNameLst>
                                      </p:cBhvr>
                                      <p:tavLst>
                                        <p:tav tm="0">
                                          <p:val>
                                            <p:fltVal val="0"/>
                                          </p:val>
                                        </p:tav>
                                        <p:tav tm="100000">
                                          <p:val>
                                            <p:strVal val="#ppt_h"/>
                                          </p:val>
                                        </p:tav>
                                      </p:tavLst>
                                    </p:anim>
                                    <p:animEffect transition="in" filter="fade">
                                      <p:cBhvr>
                                        <p:cTn id="97" dur="500"/>
                                        <p:tgtEl>
                                          <p:spTgt spid="64"/>
                                        </p:tgtEl>
                                      </p:cBhvr>
                                    </p:animEffect>
                                  </p:childTnLst>
                                </p:cTn>
                              </p:par>
                            </p:childTnLst>
                          </p:cTn>
                        </p:par>
                        <p:par>
                          <p:cTn id="98" fill="hold">
                            <p:stCondLst>
                              <p:cond delay="2000"/>
                            </p:stCondLst>
                            <p:childTnLst>
                              <p:par>
                                <p:cTn id="99" presetID="2" presetClass="entr" presetSubtype="2" fill="hold" grpId="0" nodeType="afterEffect">
                                  <p:stCondLst>
                                    <p:cond delay="1000"/>
                                  </p:stCondLst>
                                  <p:childTnLst>
                                    <p:set>
                                      <p:cBhvr>
                                        <p:cTn id="100" dur="1" fill="hold">
                                          <p:stCondLst>
                                            <p:cond delay="0"/>
                                          </p:stCondLst>
                                        </p:cTn>
                                        <p:tgtEl>
                                          <p:spTgt spid="66"/>
                                        </p:tgtEl>
                                        <p:attrNameLst>
                                          <p:attrName>style.visibility</p:attrName>
                                        </p:attrNameLst>
                                      </p:cBhvr>
                                      <p:to>
                                        <p:strVal val="visible"/>
                                      </p:to>
                                    </p:set>
                                    <p:anim calcmode="lin" valueType="num">
                                      <p:cBhvr additive="base">
                                        <p:cTn id="101" dur="500" fill="hold"/>
                                        <p:tgtEl>
                                          <p:spTgt spid="66"/>
                                        </p:tgtEl>
                                        <p:attrNameLst>
                                          <p:attrName>ppt_x</p:attrName>
                                        </p:attrNameLst>
                                      </p:cBhvr>
                                      <p:tavLst>
                                        <p:tav tm="0">
                                          <p:val>
                                            <p:strVal val="1+#ppt_w/2"/>
                                          </p:val>
                                        </p:tav>
                                        <p:tav tm="100000">
                                          <p:val>
                                            <p:strVal val="#ppt_x"/>
                                          </p:val>
                                        </p:tav>
                                      </p:tavLst>
                                    </p:anim>
                                    <p:anim calcmode="lin" valueType="num">
                                      <p:cBhvr additive="base">
                                        <p:cTn id="102" dur="500" fill="hold"/>
                                        <p:tgtEl>
                                          <p:spTgt spid="66"/>
                                        </p:tgtEl>
                                        <p:attrNameLst>
                                          <p:attrName>ppt_y</p:attrName>
                                        </p:attrNameLst>
                                      </p:cBhvr>
                                      <p:tavLst>
                                        <p:tav tm="0">
                                          <p:val>
                                            <p:strVal val="#ppt_y"/>
                                          </p:val>
                                        </p:tav>
                                        <p:tav tm="100000">
                                          <p:val>
                                            <p:strVal val="#ppt_y"/>
                                          </p:val>
                                        </p:tav>
                                      </p:tavLst>
                                    </p:anim>
                                  </p:childTnLst>
                                </p:cTn>
                              </p:par>
                            </p:childTnLst>
                          </p:cTn>
                        </p:par>
                        <p:par>
                          <p:cTn id="103" fill="hold">
                            <p:stCondLst>
                              <p:cond delay="3500"/>
                            </p:stCondLst>
                            <p:childTnLst>
                              <p:par>
                                <p:cTn id="104" presetID="53" presetClass="entr" presetSubtype="16" fill="hold" grpId="0" nodeType="afterEffect">
                                  <p:stCondLst>
                                    <p:cond delay="1000"/>
                                  </p:stCondLst>
                                  <p:childTnLst>
                                    <p:set>
                                      <p:cBhvr>
                                        <p:cTn id="105" dur="1" fill="hold">
                                          <p:stCondLst>
                                            <p:cond delay="0"/>
                                          </p:stCondLst>
                                        </p:cTn>
                                        <p:tgtEl>
                                          <p:spTgt spid="29"/>
                                        </p:tgtEl>
                                        <p:attrNameLst>
                                          <p:attrName>style.visibility</p:attrName>
                                        </p:attrNameLst>
                                      </p:cBhvr>
                                      <p:to>
                                        <p:strVal val="visible"/>
                                      </p:to>
                                    </p:set>
                                    <p:anim calcmode="lin" valueType="num">
                                      <p:cBhvr>
                                        <p:cTn id="106" dur="500" fill="hold"/>
                                        <p:tgtEl>
                                          <p:spTgt spid="29"/>
                                        </p:tgtEl>
                                        <p:attrNameLst>
                                          <p:attrName>ppt_w</p:attrName>
                                        </p:attrNameLst>
                                      </p:cBhvr>
                                      <p:tavLst>
                                        <p:tav tm="0">
                                          <p:val>
                                            <p:fltVal val="0"/>
                                          </p:val>
                                        </p:tav>
                                        <p:tav tm="100000">
                                          <p:val>
                                            <p:strVal val="#ppt_w"/>
                                          </p:val>
                                        </p:tav>
                                      </p:tavLst>
                                    </p:anim>
                                    <p:anim calcmode="lin" valueType="num">
                                      <p:cBhvr>
                                        <p:cTn id="107" dur="500" fill="hold"/>
                                        <p:tgtEl>
                                          <p:spTgt spid="29"/>
                                        </p:tgtEl>
                                        <p:attrNameLst>
                                          <p:attrName>ppt_h</p:attrName>
                                        </p:attrNameLst>
                                      </p:cBhvr>
                                      <p:tavLst>
                                        <p:tav tm="0">
                                          <p:val>
                                            <p:fltVal val="0"/>
                                          </p:val>
                                        </p:tav>
                                        <p:tav tm="100000">
                                          <p:val>
                                            <p:strVal val="#ppt_h"/>
                                          </p:val>
                                        </p:tav>
                                      </p:tavLst>
                                    </p:anim>
                                    <p:animEffect transition="in" filter="fade">
                                      <p:cBhvr>
                                        <p:cTn id="108" dur="500"/>
                                        <p:tgtEl>
                                          <p:spTgt spid="29"/>
                                        </p:tgtEl>
                                      </p:cBhvr>
                                    </p:animEffect>
                                  </p:childTnLst>
                                </p:cTn>
                              </p:par>
                            </p:childTnLst>
                          </p:cTn>
                        </p:par>
                        <p:par>
                          <p:cTn id="109" fill="hold">
                            <p:stCondLst>
                              <p:cond delay="5000"/>
                            </p:stCondLst>
                            <p:childTnLst>
                              <p:par>
                                <p:cTn id="110" presetID="2" presetClass="entr" presetSubtype="2" fill="hold" grpId="0" nodeType="afterEffect">
                                  <p:stCondLst>
                                    <p:cond delay="1250"/>
                                  </p:stCondLst>
                                  <p:childTnLst>
                                    <p:set>
                                      <p:cBhvr>
                                        <p:cTn id="111" dur="1" fill="hold">
                                          <p:stCondLst>
                                            <p:cond delay="0"/>
                                          </p:stCondLst>
                                        </p:cTn>
                                        <p:tgtEl>
                                          <p:spTgt spid="31"/>
                                        </p:tgtEl>
                                        <p:attrNameLst>
                                          <p:attrName>style.visibility</p:attrName>
                                        </p:attrNameLst>
                                      </p:cBhvr>
                                      <p:to>
                                        <p:strVal val="visible"/>
                                      </p:to>
                                    </p:set>
                                    <p:anim calcmode="lin" valueType="num">
                                      <p:cBhvr additive="base">
                                        <p:cTn id="112" dur="500" fill="hold"/>
                                        <p:tgtEl>
                                          <p:spTgt spid="31"/>
                                        </p:tgtEl>
                                        <p:attrNameLst>
                                          <p:attrName>ppt_x</p:attrName>
                                        </p:attrNameLst>
                                      </p:cBhvr>
                                      <p:tavLst>
                                        <p:tav tm="0">
                                          <p:val>
                                            <p:strVal val="1+#ppt_w/2"/>
                                          </p:val>
                                        </p:tav>
                                        <p:tav tm="100000">
                                          <p:val>
                                            <p:strVal val="#ppt_x"/>
                                          </p:val>
                                        </p:tav>
                                      </p:tavLst>
                                    </p:anim>
                                    <p:anim calcmode="lin" valueType="num">
                                      <p:cBhvr additive="base">
                                        <p:cTn id="113" dur="500" fill="hold"/>
                                        <p:tgtEl>
                                          <p:spTgt spid="31"/>
                                        </p:tgtEl>
                                        <p:attrNameLst>
                                          <p:attrName>ppt_y</p:attrName>
                                        </p:attrNameLst>
                                      </p:cBhvr>
                                      <p:tavLst>
                                        <p:tav tm="0">
                                          <p:val>
                                            <p:strVal val="#ppt_y"/>
                                          </p:val>
                                        </p:tav>
                                        <p:tav tm="100000">
                                          <p:val>
                                            <p:strVal val="#ppt_y"/>
                                          </p:val>
                                        </p:tav>
                                      </p:tavLst>
                                    </p:anim>
                                  </p:childTnLst>
                                </p:cTn>
                              </p:par>
                            </p:childTnLst>
                          </p:cTn>
                        </p:par>
                        <p:par>
                          <p:cTn id="114" fill="hold">
                            <p:stCondLst>
                              <p:cond delay="6750"/>
                            </p:stCondLst>
                            <p:childTnLst>
                              <p:par>
                                <p:cTn id="115" presetID="2" presetClass="entr" presetSubtype="2" fill="hold" grpId="0" nodeType="afterEffect">
                                  <p:stCondLst>
                                    <p:cond delay="500"/>
                                  </p:stCondLst>
                                  <p:childTnLst>
                                    <p:set>
                                      <p:cBhvr>
                                        <p:cTn id="116" dur="1" fill="hold">
                                          <p:stCondLst>
                                            <p:cond delay="0"/>
                                          </p:stCondLst>
                                        </p:cTn>
                                        <p:tgtEl>
                                          <p:spTgt spid="30"/>
                                        </p:tgtEl>
                                        <p:attrNameLst>
                                          <p:attrName>style.visibility</p:attrName>
                                        </p:attrNameLst>
                                      </p:cBhvr>
                                      <p:to>
                                        <p:strVal val="visible"/>
                                      </p:to>
                                    </p:set>
                                    <p:anim calcmode="lin" valueType="num">
                                      <p:cBhvr additive="base">
                                        <p:cTn id="117" dur="500" fill="hold"/>
                                        <p:tgtEl>
                                          <p:spTgt spid="30"/>
                                        </p:tgtEl>
                                        <p:attrNameLst>
                                          <p:attrName>ppt_x</p:attrName>
                                        </p:attrNameLst>
                                      </p:cBhvr>
                                      <p:tavLst>
                                        <p:tav tm="0">
                                          <p:val>
                                            <p:strVal val="1+#ppt_w/2"/>
                                          </p:val>
                                        </p:tav>
                                        <p:tav tm="100000">
                                          <p:val>
                                            <p:strVal val="#ppt_x"/>
                                          </p:val>
                                        </p:tav>
                                      </p:tavLst>
                                    </p:anim>
                                    <p:anim calcmode="lin" valueType="num">
                                      <p:cBhvr additive="base">
                                        <p:cTn id="118" dur="500" fill="hold"/>
                                        <p:tgtEl>
                                          <p:spTgt spid="30"/>
                                        </p:tgtEl>
                                        <p:attrNameLst>
                                          <p:attrName>ppt_y</p:attrName>
                                        </p:attrNameLst>
                                      </p:cBhvr>
                                      <p:tavLst>
                                        <p:tav tm="0">
                                          <p:val>
                                            <p:strVal val="#ppt_y"/>
                                          </p:val>
                                        </p:tav>
                                        <p:tav tm="100000">
                                          <p:val>
                                            <p:strVal val="#ppt_y"/>
                                          </p:val>
                                        </p:tav>
                                      </p:tavLst>
                                    </p:anim>
                                  </p:childTnLst>
                                </p:cTn>
                              </p:par>
                            </p:childTnLst>
                          </p:cTn>
                        </p:par>
                        <p:par>
                          <p:cTn id="119" fill="hold">
                            <p:stCondLst>
                              <p:cond delay="7750"/>
                            </p:stCondLst>
                            <p:childTnLst>
                              <p:par>
                                <p:cTn id="120" presetID="53" presetClass="entr" presetSubtype="16" fill="hold" grpId="0" nodeType="afterEffect">
                                  <p:stCondLst>
                                    <p:cond delay="1500"/>
                                  </p:stCondLst>
                                  <p:childTnLst>
                                    <p:set>
                                      <p:cBhvr>
                                        <p:cTn id="121" dur="1" fill="hold">
                                          <p:stCondLst>
                                            <p:cond delay="0"/>
                                          </p:stCondLst>
                                        </p:cTn>
                                        <p:tgtEl>
                                          <p:spTgt spid="65"/>
                                        </p:tgtEl>
                                        <p:attrNameLst>
                                          <p:attrName>style.visibility</p:attrName>
                                        </p:attrNameLst>
                                      </p:cBhvr>
                                      <p:to>
                                        <p:strVal val="visible"/>
                                      </p:to>
                                    </p:set>
                                    <p:anim calcmode="lin" valueType="num">
                                      <p:cBhvr>
                                        <p:cTn id="122" dur="500" fill="hold"/>
                                        <p:tgtEl>
                                          <p:spTgt spid="65"/>
                                        </p:tgtEl>
                                        <p:attrNameLst>
                                          <p:attrName>ppt_w</p:attrName>
                                        </p:attrNameLst>
                                      </p:cBhvr>
                                      <p:tavLst>
                                        <p:tav tm="0">
                                          <p:val>
                                            <p:fltVal val="0"/>
                                          </p:val>
                                        </p:tav>
                                        <p:tav tm="100000">
                                          <p:val>
                                            <p:strVal val="#ppt_w"/>
                                          </p:val>
                                        </p:tav>
                                      </p:tavLst>
                                    </p:anim>
                                    <p:anim calcmode="lin" valueType="num">
                                      <p:cBhvr>
                                        <p:cTn id="123" dur="500" fill="hold"/>
                                        <p:tgtEl>
                                          <p:spTgt spid="65"/>
                                        </p:tgtEl>
                                        <p:attrNameLst>
                                          <p:attrName>ppt_h</p:attrName>
                                        </p:attrNameLst>
                                      </p:cBhvr>
                                      <p:tavLst>
                                        <p:tav tm="0">
                                          <p:val>
                                            <p:fltVal val="0"/>
                                          </p:val>
                                        </p:tav>
                                        <p:tav tm="100000">
                                          <p:val>
                                            <p:strVal val="#ppt_h"/>
                                          </p:val>
                                        </p:tav>
                                      </p:tavLst>
                                    </p:anim>
                                    <p:animEffect transition="in" filter="fade">
                                      <p:cBhvr>
                                        <p:cTn id="124" dur="500"/>
                                        <p:tgtEl>
                                          <p:spTgt spid="65"/>
                                        </p:tgtEl>
                                      </p:cBhvr>
                                    </p:animEffect>
                                  </p:childTnLst>
                                </p:cTn>
                              </p:par>
                            </p:childTnLst>
                          </p:cTn>
                        </p:par>
                        <p:par>
                          <p:cTn id="125" fill="hold">
                            <p:stCondLst>
                              <p:cond delay="9750"/>
                            </p:stCondLst>
                            <p:childTnLst>
                              <p:par>
                                <p:cTn id="126" presetID="22" presetClass="entr" presetSubtype="2" fill="hold" grpId="0" nodeType="afterEffect">
                                  <p:stCondLst>
                                    <p:cond delay="1250"/>
                                  </p:stCondLst>
                                  <p:childTnLst>
                                    <p:set>
                                      <p:cBhvr>
                                        <p:cTn id="127" dur="1" fill="hold">
                                          <p:stCondLst>
                                            <p:cond delay="0"/>
                                          </p:stCondLst>
                                        </p:cTn>
                                        <p:tgtEl>
                                          <p:spTgt spid="32"/>
                                        </p:tgtEl>
                                        <p:attrNameLst>
                                          <p:attrName>style.visibility</p:attrName>
                                        </p:attrNameLst>
                                      </p:cBhvr>
                                      <p:to>
                                        <p:strVal val="visible"/>
                                      </p:to>
                                    </p:set>
                                    <p:animEffect transition="in" filter="wipe(right)">
                                      <p:cBhvr>
                                        <p:cTn id="12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animBg="1"/>
      <p:bldP spid="27" grpId="0" animBg="1"/>
      <p:bldP spid="29" grpId="0" animBg="1"/>
      <p:bldP spid="30" grpId="0" animBg="1"/>
      <p:bldP spid="31" grpId="0" animBg="1"/>
      <p:bldP spid="32" grpId="0" animBg="1"/>
      <p:bldP spid="33" grpId="0" animBg="1"/>
      <p:bldP spid="34" grpId="0" animBg="1"/>
      <p:bldP spid="36" grpId="0" animBg="1"/>
      <p:bldP spid="47" grpId="0" animBg="1"/>
      <p:bldP spid="51" grpId="0" animBg="1"/>
      <p:bldP spid="53" grpId="0" animBg="1"/>
      <p:bldP spid="58" grpId="0" animBg="1"/>
      <p:bldP spid="59" grpId="0" animBg="1"/>
      <p:bldP spid="60" grpId="0" animBg="1"/>
      <p:bldP spid="61" grpId="0" animBg="1"/>
      <p:bldP spid="62" grpId="0" animBg="1"/>
      <p:bldP spid="63" grpId="0" animBg="1"/>
      <p:bldP spid="64" grpId="0" animBg="1"/>
      <p:bldP spid="65" grpId="0" animBg="1"/>
      <p:bldP spid="6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טבלה 3">
            <a:extLst>
              <a:ext uri="{FF2B5EF4-FFF2-40B4-BE49-F238E27FC236}">
                <a16:creationId xmlns:a16="http://schemas.microsoft.com/office/drawing/2014/main" id="{46404BEF-DCE3-4BBB-A8D9-18BCCEEBD12D}"/>
              </a:ext>
            </a:extLst>
          </p:cNvPr>
          <p:cNvGraphicFramePr>
            <a:graphicFrameLocks noGrp="1"/>
          </p:cNvGraphicFramePr>
          <p:nvPr>
            <p:extLst>
              <p:ext uri="{D42A27DB-BD31-4B8C-83A1-F6EECF244321}">
                <p14:modId xmlns:p14="http://schemas.microsoft.com/office/powerpoint/2010/main" val="2113485256"/>
              </p:ext>
            </p:extLst>
          </p:nvPr>
        </p:nvGraphicFramePr>
        <p:xfrm>
          <a:off x="-367893" y="452817"/>
          <a:ext cx="12044650" cy="6267870"/>
        </p:xfrm>
        <a:graphic>
          <a:graphicData uri="http://schemas.openxmlformats.org/drawingml/2006/table">
            <a:tbl>
              <a:tblPr rtl="1" firstRow="1" bandRow="1">
                <a:tableStyleId>{74C1A8A3-306A-4EB7-A6B1-4F7E0EB9C5D6}</a:tableStyleId>
              </a:tblPr>
              <a:tblGrid>
                <a:gridCol w="3914517">
                  <a:extLst>
                    <a:ext uri="{9D8B030D-6E8A-4147-A177-3AD203B41FA5}">
                      <a16:colId xmlns:a16="http://schemas.microsoft.com/office/drawing/2014/main" val="3742083371"/>
                    </a:ext>
                  </a:extLst>
                </a:gridCol>
                <a:gridCol w="1991360">
                  <a:extLst>
                    <a:ext uri="{9D8B030D-6E8A-4147-A177-3AD203B41FA5}">
                      <a16:colId xmlns:a16="http://schemas.microsoft.com/office/drawing/2014/main" val="2915746964"/>
                    </a:ext>
                  </a:extLst>
                </a:gridCol>
                <a:gridCol w="6138773">
                  <a:extLst>
                    <a:ext uri="{9D8B030D-6E8A-4147-A177-3AD203B41FA5}">
                      <a16:colId xmlns:a16="http://schemas.microsoft.com/office/drawing/2014/main" val="577393082"/>
                    </a:ext>
                  </a:extLst>
                </a:gridCol>
              </a:tblGrid>
              <a:tr h="642871">
                <a:tc>
                  <a:txBody>
                    <a:bodyPr/>
                    <a:lstStyle/>
                    <a:p>
                      <a:pPr rtl="1"/>
                      <a:endParaRPr lang="he-I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he-IL" dirty="0"/>
                    </a:p>
                  </a:txBody>
                  <a:tcPr>
                    <a:lnL w="12700" cap="flat" cmpd="sng" algn="ctr">
                      <a:solidFill>
                        <a:schemeClr val="tx1"/>
                      </a:solidFill>
                      <a:prstDash val="solid"/>
                      <a:round/>
                      <a:headEnd type="none" w="med" len="med"/>
                      <a:tailEnd type="none" w="med" len="med"/>
                    </a:lnL>
                  </a:tcPr>
                </a:tc>
                <a:tc>
                  <a:txBody>
                    <a:bodyPr/>
                    <a:lstStyle/>
                    <a:p>
                      <a:pPr rtl="1"/>
                      <a:endParaRPr lang="he-IL" dirty="0"/>
                    </a:p>
                  </a:txBody>
                  <a:tcPr>
                    <a:solidFill>
                      <a:schemeClr val="accent5">
                        <a:lumMod val="20000"/>
                        <a:lumOff val="80000"/>
                      </a:schemeClr>
                    </a:solidFill>
                  </a:tcPr>
                </a:tc>
                <a:extLst>
                  <a:ext uri="{0D108BD9-81ED-4DB2-BD59-A6C34878D82A}">
                    <a16:rowId xmlns:a16="http://schemas.microsoft.com/office/drawing/2014/main" val="683731171"/>
                  </a:ext>
                </a:extLst>
              </a:tr>
              <a:tr h="878029">
                <a:tc gridSpan="3">
                  <a:txBody>
                    <a:bodyPr/>
                    <a:lstStyle/>
                    <a:p>
                      <a:pPr rtl="1"/>
                      <a:endParaRPr lang="he-IL" dirty="0"/>
                    </a:p>
                  </a:txBody>
                  <a:tcPr>
                    <a:lnT w="12700" cap="flat" cmpd="sng" algn="ctr">
                      <a:solidFill>
                        <a:schemeClr val="tx1"/>
                      </a:solidFill>
                      <a:prstDash val="solid"/>
                      <a:round/>
                      <a:headEnd type="none" w="med" len="med"/>
                      <a:tailEnd type="none" w="med" len="med"/>
                    </a:lnT>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2578686535"/>
                  </a:ext>
                </a:extLst>
              </a:tr>
              <a:tr h="1496855">
                <a:tc gridSpan="3">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165712485"/>
                  </a:ext>
                </a:extLst>
              </a:tr>
              <a:tr h="1844382">
                <a:tc gridSpan="3">
                  <a:txBody>
                    <a:bodyPr/>
                    <a:lstStyle/>
                    <a:p>
                      <a:pPr rtl="1"/>
                      <a:endParaRPr lang="he-IL" dirty="0"/>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250134655"/>
                  </a:ext>
                </a:extLst>
              </a:tr>
              <a:tr h="1405733">
                <a:tc gridSpan="3">
                  <a:txBody>
                    <a:bodyPr/>
                    <a:lstStyle/>
                    <a:p>
                      <a:pPr rtl="1"/>
                      <a:endParaRPr lang="he-IL" dirty="0"/>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3416968460"/>
                  </a:ext>
                </a:extLst>
              </a:tr>
            </a:tbl>
          </a:graphicData>
        </a:graphic>
      </p:graphicFrame>
      <p:sp>
        <p:nvSpPr>
          <p:cNvPr id="16" name="תיבת טקסט 15">
            <a:extLst>
              <a:ext uri="{FF2B5EF4-FFF2-40B4-BE49-F238E27FC236}">
                <a16:creationId xmlns:a16="http://schemas.microsoft.com/office/drawing/2014/main" id="{04FB902C-00E3-4F9D-9703-C326D83AC81B}"/>
              </a:ext>
            </a:extLst>
          </p:cNvPr>
          <p:cNvSpPr txBox="1"/>
          <p:nvPr/>
        </p:nvSpPr>
        <p:spPr>
          <a:xfrm>
            <a:off x="8675900" y="1273706"/>
            <a:ext cx="2204660"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ר</a:t>
            </a:r>
            <a:r>
              <a:rPr lang="he-IL" b="1" i="0" dirty="0">
                <a:solidFill>
                  <a:srgbClr val="000000"/>
                </a:solidFill>
                <a:effectLst/>
                <a:latin typeface="Arial" panose="020B0604020202020204" pitchFamily="34" charset="0"/>
              </a:rPr>
              <a:t>ַבִּי יְהוּדָה </a:t>
            </a:r>
            <a:r>
              <a:rPr lang="he-IL" b="0" i="0" dirty="0">
                <a:solidFill>
                  <a:srgbClr val="000000"/>
                </a:solidFill>
                <a:effectLst/>
                <a:latin typeface="Arial" panose="020B0604020202020204" pitchFamily="34" charset="0"/>
              </a:rPr>
              <a:t>אוֹמֵר:  </a:t>
            </a:r>
            <a:r>
              <a:rPr lang="he-IL" b="0" i="0" dirty="0" err="1">
                <a:solidFill>
                  <a:srgbClr val="000000"/>
                </a:solidFill>
                <a:effectLst/>
                <a:latin typeface="Arial" panose="020B0604020202020204" pitchFamily="34" charset="0"/>
              </a:rPr>
              <a:t>כׇּל</a:t>
            </a:r>
            <a:r>
              <a:rPr lang="he-IL" b="0" i="0" dirty="0">
                <a:solidFill>
                  <a:srgbClr val="000000"/>
                </a:solidFill>
                <a:effectLst/>
                <a:latin typeface="Arial" panose="020B0604020202020204" pitchFamily="34" charset="0"/>
              </a:rPr>
              <a:t> דָּבָר שֶׁיֵּשׁ בּוֹ שִׁינּוּי</a:t>
            </a:r>
            <a:endParaRPr lang="he-IL" dirty="0"/>
          </a:p>
        </p:txBody>
      </p:sp>
      <p:sp>
        <p:nvSpPr>
          <p:cNvPr id="17" name="תיבת טקסט 16">
            <a:extLst>
              <a:ext uri="{FF2B5EF4-FFF2-40B4-BE49-F238E27FC236}">
                <a16:creationId xmlns:a16="http://schemas.microsoft.com/office/drawing/2014/main" id="{9392985B-478F-4B5E-9ED8-3893E102B9CB}"/>
              </a:ext>
            </a:extLst>
          </p:cNvPr>
          <p:cNvSpPr txBox="1"/>
          <p:nvPr/>
        </p:nvSpPr>
        <p:spPr>
          <a:xfrm>
            <a:off x="6637870" y="1301911"/>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 חַיָּיב לְהַכְרִיז</a:t>
            </a:r>
            <a:endParaRPr lang="he-IL" b="1" dirty="0">
              <a:solidFill>
                <a:srgbClr val="000000"/>
              </a:solidFill>
              <a:latin typeface="Arial" panose="020B0604020202020204" pitchFamily="34" charset="0"/>
            </a:endParaRPr>
          </a:p>
        </p:txBody>
      </p:sp>
      <p:sp>
        <p:nvSpPr>
          <p:cNvPr id="18" name="תיבת טקסט 17">
            <a:extLst>
              <a:ext uri="{FF2B5EF4-FFF2-40B4-BE49-F238E27FC236}">
                <a16:creationId xmlns:a16="http://schemas.microsoft.com/office/drawing/2014/main" id="{35F10E4C-60D1-4BA5-954F-FE23F0B9524F}"/>
              </a:ext>
            </a:extLst>
          </p:cNvPr>
          <p:cNvSpPr txBox="1"/>
          <p:nvPr/>
        </p:nvSpPr>
        <p:spPr>
          <a:xfrm>
            <a:off x="6496754" y="603372"/>
            <a:ext cx="599204"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הדין</a:t>
            </a:r>
          </a:p>
        </p:txBody>
      </p:sp>
      <p:sp>
        <p:nvSpPr>
          <p:cNvPr id="22" name="תיבת טקסט 21">
            <a:extLst>
              <a:ext uri="{FF2B5EF4-FFF2-40B4-BE49-F238E27FC236}">
                <a16:creationId xmlns:a16="http://schemas.microsoft.com/office/drawing/2014/main" id="{5EA66833-31BE-4E7E-9609-B2A49BF8A847}"/>
              </a:ext>
            </a:extLst>
          </p:cNvPr>
          <p:cNvSpPr txBox="1"/>
          <p:nvPr/>
        </p:nvSpPr>
        <p:spPr>
          <a:xfrm>
            <a:off x="3236049" y="628359"/>
            <a:ext cx="1420037"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בירור המקרה</a:t>
            </a:r>
          </a:p>
        </p:txBody>
      </p:sp>
      <p:sp>
        <p:nvSpPr>
          <p:cNvPr id="23" name="תיבת טקסט 22">
            <a:extLst>
              <a:ext uri="{FF2B5EF4-FFF2-40B4-BE49-F238E27FC236}">
                <a16:creationId xmlns:a16="http://schemas.microsoft.com/office/drawing/2014/main" id="{6C92E075-EE43-4500-9850-45467105C3C0}"/>
              </a:ext>
            </a:extLst>
          </p:cNvPr>
          <p:cNvSpPr txBox="1"/>
          <p:nvPr/>
        </p:nvSpPr>
        <p:spPr>
          <a:xfrm>
            <a:off x="9272858" y="603372"/>
            <a:ext cx="938383" cy="369332"/>
          </a:xfrm>
          <a:prstGeom prst="rect">
            <a:avLst/>
          </a:prstGeom>
          <a:solidFill>
            <a:schemeClr val="bg2">
              <a:lumMod val="90000"/>
            </a:schemeClr>
          </a:solidFill>
          <a:scene3d>
            <a:camera prst="orthographicFront"/>
            <a:lightRig rig="threePt" dir="t"/>
          </a:scene3d>
          <a:sp3d>
            <a:bevelT w="114300" prst="hardEdge"/>
          </a:sp3d>
        </p:spPr>
        <p:txBody>
          <a:bodyPr wrap="square" rtlCol="1">
            <a:spAutoFit/>
          </a:bodyPr>
          <a:lstStyle/>
          <a:p>
            <a:r>
              <a:rPr lang="he-IL" dirty="0"/>
              <a:t>המקרה</a:t>
            </a:r>
          </a:p>
        </p:txBody>
      </p:sp>
      <p:sp>
        <p:nvSpPr>
          <p:cNvPr id="24" name="תיבת טקסט 23">
            <a:extLst>
              <a:ext uri="{FF2B5EF4-FFF2-40B4-BE49-F238E27FC236}">
                <a16:creationId xmlns:a16="http://schemas.microsoft.com/office/drawing/2014/main" id="{597FEC46-D586-47B5-92CC-8EB5E97B28AB}"/>
              </a:ext>
            </a:extLst>
          </p:cNvPr>
          <p:cNvSpPr txBox="1"/>
          <p:nvPr/>
        </p:nvSpPr>
        <p:spPr>
          <a:xfrm>
            <a:off x="6658321" y="10663"/>
            <a:ext cx="1845599" cy="523220"/>
          </a:xfrm>
          <a:prstGeom prst="rect">
            <a:avLst/>
          </a:prstGeom>
          <a:noFill/>
        </p:spPr>
        <p:txBody>
          <a:bodyPr wrap="square" rtlCol="1">
            <a:spAutoFit/>
          </a:bodyPr>
          <a:lstStyle/>
          <a:p>
            <a:r>
              <a:rPr lang="he-IL" sz="2800" dirty="0">
                <a:solidFill>
                  <a:srgbClr val="000000"/>
                </a:solidFill>
                <a:latin typeface="Arial" panose="020B0604020202020204" pitchFamily="34" charset="0"/>
              </a:rPr>
              <a:t>אִיכָּא </a:t>
            </a:r>
            <a:r>
              <a:rPr lang="he-IL" sz="2800" dirty="0" err="1">
                <a:solidFill>
                  <a:srgbClr val="000000"/>
                </a:solidFill>
                <a:latin typeface="Arial" panose="020B0604020202020204" pitchFamily="34" charset="0"/>
              </a:rPr>
              <a:t>דְּאָמְרִי</a:t>
            </a:r>
            <a:endParaRPr lang="he-IL" sz="28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1165840" y="-17972"/>
            <a:ext cx="1026160" cy="646331"/>
          </a:xfrm>
          <a:prstGeom prst="rect">
            <a:avLst/>
          </a:prstGeom>
          <a:noFill/>
        </p:spPr>
        <p:txBody>
          <a:bodyPr wrap="square" rtlCol="1">
            <a:spAutoFit/>
          </a:bodyPr>
          <a:lstStyle/>
          <a:p>
            <a:r>
              <a:rPr lang="he-IL" dirty="0"/>
              <a:t>דף כ"ג, א'</a:t>
            </a:r>
          </a:p>
        </p:txBody>
      </p:sp>
      <p:sp>
        <p:nvSpPr>
          <p:cNvPr id="30" name="תיבת טקסט 29">
            <a:extLst>
              <a:ext uri="{FF2B5EF4-FFF2-40B4-BE49-F238E27FC236}">
                <a16:creationId xmlns:a16="http://schemas.microsoft.com/office/drawing/2014/main" id="{D050217B-6961-44F7-9251-908960D2B276}"/>
              </a:ext>
            </a:extLst>
          </p:cNvPr>
          <p:cNvSpPr txBox="1"/>
          <p:nvPr/>
        </p:nvSpPr>
        <p:spPr>
          <a:xfrm>
            <a:off x="8752039" y="2171289"/>
            <a:ext cx="2128521" cy="923330"/>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1" i="0" dirty="0">
                <a:solidFill>
                  <a:srgbClr val="000000"/>
                </a:solidFill>
                <a:effectLst/>
                <a:latin typeface="Arial" panose="020B0604020202020204" pitchFamily="34" charset="0"/>
              </a:rPr>
              <a:t>מִכְּלָל </a:t>
            </a:r>
            <a:r>
              <a:rPr lang="he-IL" b="1" i="0" dirty="0" err="1">
                <a:solidFill>
                  <a:srgbClr val="000000"/>
                </a:solidFill>
                <a:effectLst/>
                <a:latin typeface="Arial" panose="020B0604020202020204" pitchFamily="34" charset="0"/>
              </a:rPr>
              <a:t>דְּתַנָּא</a:t>
            </a:r>
            <a:r>
              <a:rPr lang="he-IL" b="1" i="0" dirty="0">
                <a:solidFill>
                  <a:srgbClr val="000000"/>
                </a:solidFill>
                <a:effectLst/>
                <a:latin typeface="Arial" panose="020B0604020202020204" pitchFamily="34" charset="0"/>
              </a:rPr>
              <a:t> קַמָּא סָבַר דָּבָר שֶׁיֵּשׁ בּוֹ שִׁינּוּי</a:t>
            </a:r>
            <a:endParaRPr lang="he-IL" b="1" dirty="0"/>
          </a:p>
        </p:txBody>
      </p:sp>
      <p:sp>
        <p:nvSpPr>
          <p:cNvPr id="31" name="תיבת טקסט 30">
            <a:extLst>
              <a:ext uri="{FF2B5EF4-FFF2-40B4-BE49-F238E27FC236}">
                <a16:creationId xmlns:a16="http://schemas.microsoft.com/office/drawing/2014/main" id="{2544CC4B-53B3-4654-ACB2-6534A2C0C56F}"/>
              </a:ext>
            </a:extLst>
          </p:cNvPr>
          <p:cNvSpPr txBox="1"/>
          <p:nvPr/>
        </p:nvSpPr>
        <p:spPr>
          <a:xfrm>
            <a:off x="6708778" y="2419173"/>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הֲרֵי אֵלּוּ שֶׁלּוֹ</a:t>
            </a:r>
            <a:endParaRPr lang="he-IL" b="1" dirty="0">
              <a:solidFill>
                <a:srgbClr val="000000"/>
              </a:solidFill>
              <a:latin typeface="Arial" panose="020B0604020202020204" pitchFamily="34" charset="0"/>
            </a:endParaRPr>
          </a:p>
        </p:txBody>
      </p:sp>
      <p:sp>
        <p:nvSpPr>
          <p:cNvPr id="32" name="תיבת טקסט 31">
            <a:extLst>
              <a:ext uri="{FF2B5EF4-FFF2-40B4-BE49-F238E27FC236}">
                <a16:creationId xmlns:a16="http://schemas.microsoft.com/office/drawing/2014/main" id="{A95D5FA7-7AB2-4280-B8A2-8630D8CCCAB8}"/>
              </a:ext>
            </a:extLst>
          </p:cNvPr>
          <p:cNvSpPr txBox="1"/>
          <p:nvPr/>
        </p:nvSpPr>
        <p:spPr>
          <a:xfrm>
            <a:off x="101778" y="1798483"/>
            <a:ext cx="4183301" cy="1477328"/>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pPr marL="342900" indent="-342900">
              <a:buAutoNum type="arabicPeriod"/>
            </a:pPr>
            <a:r>
              <a:rPr lang="he-IL" b="0" i="0" dirty="0">
                <a:solidFill>
                  <a:srgbClr val="000000"/>
                </a:solidFill>
                <a:effectLst/>
                <a:latin typeface="Arial" panose="020B0604020202020204" pitchFamily="34" charset="0"/>
              </a:rPr>
              <a:t>הָוֵי סִימָן </a:t>
            </a:r>
            <a:r>
              <a:rPr lang="he-IL" b="1" dirty="0" err="1">
                <a:solidFill>
                  <a:srgbClr val="000000"/>
                </a:solidFill>
                <a:latin typeface="Arial" panose="020B0604020202020204" pitchFamily="34" charset="0"/>
              </a:rPr>
              <a:t>סִימָן</a:t>
            </a:r>
            <a:r>
              <a:rPr lang="he-IL" b="1" dirty="0">
                <a:solidFill>
                  <a:srgbClr val="000000"/>
                </a:solidFill>
                <a:latin typeface="Arial" panose="020B0604020202020204" pitchFamily="34" charset="0"/>
              </a:rPr>
              <a:t> הַבָּא מֵאֵילָיו </a:t>
            </a:r>
          </a:p>
          <a:p>
            <a:r>
              <a:rPr lang="he-IL" b="1" i="0" dirty="0">
                <a:solidFill>
                  <a:srgbClr val="000000"/>
                </a:solidFill>
                <a:effectLst/>
                <a:latin typeface="Arial" panose="020B0604020202020204" pitchFamily="34" charset="0"/>
              </a:rPr>
              <a:t>      </a:t>
            </a:r>
          </a:p>
          <a:p>
            <a:r>
              <a:rPr lang="he-IL" b="1"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 חרס הנתון בעגול, ומעות הנתונות </a:t>
            </a:r>
            <a:r>
              <a:rPr lang="he-IL" b="0" i="0" dirty="0" err="1">
                <a:solidFill>
                  <a:srgbClr val="000000"/>
                </a:solidFill>
                <a:effectLst/>
                <a:latin typeface="Arial" panose="020B0604020202020204" pitchFamily="34" charset="0"/>
              </a:rPr>
              <a:t>בככר</a:t>
            </a:r>
            <a:r>
              <a:rPr lang="he-IL" b="0" i="0" dirty="0">
                <a:solidFill>
                  <a:srgbClr val="000000"/>
                </a:solidFill>
                <a:effectLst/>
                <a:latin typeface="Arial" panose="020B0604020202020204" pitchFamily="34" charset="0"/>
              </a:rPr>
              <a:t>,</a:t>
            </a:r>
          </a:p>
          <a:p>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 שפעמים שהם </a:t>
            </a:r>
            <a:r>
              <a:rPr lang="he-IL" b="0" i="0" dirty="0" err="1">
                <a:solidFill>
                  <a:srgbClr val="000000"/>
                </a:solidFill>
                <a:effectLst/>
                <a:latin typeface="Arial" panose="020B0604020202020204" pitchFamily="34" charset="0"/>
              </a:rPr>
              <a:t>נופלין</a:t>
            </a:r>
            <a:r>
              <a:rPr lang="he-IL" b="0" i="0" dirty="0">
                <a:solidFill>
                  <a:srgbClr val="000000"/>
                </a:solidFill>
                <a:effectLst/>
                <a:latin typeface="Arial" panose="020B0604020202020204" pitchFamily="34" charset="0"/>
              </a:rPr>
              <a:t> לעגול </a:t>
            </a:r>
            <a:r>
              <a:rPr lang="he-IL" b="0" i="0" dirty="0" err="1">
                <a:solidFill>
                  <a:srgbClr val="000000"/>
                </a:solidFill>
                <a:effectLst/>
                <a:latin typeface="Arial" panose="020B0604020202020204" pitchFamily="34" charset="0"/>
              </a:rPr>
              <a:t>ולככר</a:t>
            </a:r>
            <a:r>
              <a:rPr lang="he-IL" b="0" i="0" dirty="0">
                <a:solidFill>
                  <a:srgbClr val="000000"/>
                </a:solidFill>
                <a:effectLst/>
                <a:latin typeface="Arial" panose="020B0604020202020204" pitchFamily="34" charset="0"/>
              </a:rPr>
              <a:t> בלא</a:t>
            </a:r>
          </a:p>
          <a:p>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משים, ולא </a:t>
            </a:r>
            <a:r>
              <a:rPr lang="he-IL" b="0" i="0" dirty="0" err="1">
                <a:solidFill>
                  <a:srgbClr val="000000"/>
                </a:solidFill>
                <a:effectLst/>
                <a:latin typeface="Arial" panose="020B0604020202020204" pitchFamily="34" charset="0"/>
              </a:rPr>
              <a:t>שנתכוונו</a:t>
            </a:r>
            <a:r>
              <a:rPr lang="he-IL" b="0" i="0" dirty="0">
                <a:solidFill>
                  <a:srgbClr val="000000"/>
                </a:solidFill>
                <a:effectLst/>
                <a:latin typeface="Arial" panose="020B0604020202020204" pitchFamily="34" charset="0"/>
              </a:rPr>
              <a:t> בעליהם להניחם שם </a:t>
            </a:r>
          </a:p>
        </p:txBody>
      </p:sp>
      <p:sp>
        <p:nvSpPr>
          <p:cNvPr id="33" name="תיבת טקסט 32">
            <a:extLst>
              <a:ext uri="{FF2B5EF4-FFF2-40B4-BE49-F238E27FC236}">
                <a16:creationId xmlns:a16="http://schemas.microsoft.com/office/drawing/2014/main" id="{1014DAB2-B702-4274-8757-183F16ED72A5}"/>
              </a:ext>
            </a:extLst>
          </p:cNvPr>
          <p:cNvSpPr txBox="1"/>
          <p:nvPr/>
        </p:nvSpPr>
        <p:spPr>
          <a:xfrm>
            <a:off x="6457467" y="5215721"/>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וּמָר  (רבי יהודה) סָבַר הָוֵי סִימָן</a:t>
            </a:r>
            <a:endParaRPr lang="he-IL" b="1" dirty="0">
              <a:solidFill>
                <a:srgbClr val="000000"/>
              </a:solidFill>
              <a:latin typeface="Arial" panose="020B0604020202020204" pitchFamily="34" charset="0"/>
            </a:endParaRPr>
          </a:p>
        </p:txBody>
      </p:sp>
      <p:sp>
        <p:nvSpPr>
          <p:cNvPr id="34" name="תיבת טקסט 33">
            <a:extLst>
              <a:ext uri="{FF2B5EF4-FFF2-40B4-BE49-F238E27FC236}">
                <a16:creationId xmlns:a16="http://schemas.microsoft.com/office/drawing/2014/main" id="{EFA3AC8E-94CE-4893-A9E7-4492C670C1D9}"/>
              </a:ext>
            </a:extLst>
          </p:cNvPr>
          <p:cNvSpPr txBox="1"/>
          <p:nvPr/>
        </p:nvSpPr>
        <p:spPr>
          <a:xfrm>
            <a:off x="6412245" y="4545177"/>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מָר סָבַר  (</a:t>
            </a:r>
            <a:r>
              <a:rPr lang="he-IL" sz="1600" b="0" i="0" dirty="0">
                <a:solidFill>
                  <a:srgbClr val="000000"/>
                </a:solidFill>
                <a:effectLst/>
                <a:latin typeface="Arial" panose="020B0604020202020204" pitchFamily="34" charset="0"/>
              </a:rPr>
              <a:t>תנא קמא</a:t>
            </a:r>
            <a:r>
              <a:rPr lang="he-IL" b="0" i="0" dirty="0">
                <a:solidFill>
                  <a:srgbClr val="000000"/>
                </a:solidFill>
                <a:effectLst/>
                <a:latin typeface="Arial" panose="020B0604020202020204" pitchFamily="34" charset="0"/>
              </a:rPr>
              <a:t>) לָא הָוֵי סִימָן</a:t>
            </a:r>
            <a:endParaRPr lang="he-IL" b="1" dirty="0">
              <a:solidFill>
                <a:srgbClr val="000000"/>
              </a:solidFill>
              <a:latin typeface="Arial" panose="020B0604020202020204" pitchFamily="34" charset="0"/>
            </a:endParaRPr>
          </a:p>
        </p:txBody>
      </p:sp>
      <p:sp>
        <p:nvSpPr>
          <p:cNvPr id="26" name="תיבת טקסט 25">
            <a:extLst>
              <a:ext uri="{FF2B5EF4-FFF2-40B4-BE49-F238E27FC236}">
                <a16:creationId xmlns:a16="http://schemas.microsoft.com/office/drawing/2014/main" id="{CD7CB7B8-0902-400D-B79C-F319CAC42DC2}"/>
              </a:ext>
            </a:extLst>
          </p:cNvPr>
          <p:cNvSpPr txBox="1"/>
          <p:nvPr/>
        </p:nvSpPr>
        <p:spPr>
          <a:xfrm>
            <a:off x="8709693" y="3392603"/>
            <a:ext cx="2128521" cy="923330"/>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כֵּיצַד ?  מָצָא עִיגּוּל וּבְתוֹכוֹ חֶרֶס כִּכָּר וּבְתוֹכוֹ מָעוֹת</a:t>
            </a:r>
            <a:endParaRPr lang="he-IL" dirty="0"/>
          </a:p>
        </p:txBody>
      </p:sp>
      <p:sp>
        <p:nvSpPr>
          <p:cNvPr id="29" name="תיבת טקסט 28">
            <a:extLst>
              <a:ext uri="{FF2B5EF4-FFF2-40B4-BE49-F238E27FC236}">
                <a16:creationId xmlns:a16="http://schemas.microsoft.com/office/drawing/2014/main" id="{4C06B5ED-DEC3-483F-BF98-CC7335477DCF}"/>
              </a:ext>
            </a:extLst>
          </p:cNvPr>
          <p:cNvSpPr txBox="1"/>
          <p:nvPr/>
        </p:nvSpPr>
        <p:spPr>
          <a:xfrm>
            <a:off x="6496754" y="3590828"/>
            <a:ext cx="1569118"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err="1"/>
              <a:t>דְּתַנָּא</a:t>
            </a:r>
            <a:r>
              <a:rPr lang="he-IL" dirty="0"/>
              <a:t> קַמָּא סָבַר הֲרֵי אֵלּוּ שֶׁלּוֹ</a:t>
            </a:r>
            <a:endParaRPr lang="he-IL" b="1" dirty="0">
              <a:solidFill>
                <a:srgbClr val="000000"/>
              </a:solidFill>
              <a:latin typeface="Arial" panose="020B0604020202020204" pitchFamily="34" charset="0"/>
            </a:endParaRPr>
          </a:p>
        </p:txBody>
      </p:sp>
      <p:sp>
        <p:nvSpPr>
          <p:cNvPr id="36" name="תיבת טקסט 35">
            <a:extLst>
              <a:ext uri="{FF2B5EF4-FFF2-40B4-BE49-F238E27FC236}">
                <a16:creationId xmlns:a16="http://schemas.microsoft.com/office/drawing/2014/main" id="{9F51C8E1-B23D-4607-A0A6-E3407B4EB04F}"/>
              </a:ext>
            </a:extLst>
          </p:cNvPr>
          <p:cNvSpPr txBox="1"/>
          <p:nvPr/>
        </p:nvSpPr>
        <p:spPr>
          <a:xfrm>
            <a:off x="8750290" y="4868342"/>
            <a:ext cx="2128522"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מַאי לָאו בְּסִימָן הֶעָשׂוּי </a:t>
            </a:r>
            <a:r>
              <a:rPr lang="he-IL" dirty="0" err="1"/>
              <a:t>לִידָּרֵס</a:t>
            </a:r>
            <a:r>
              <a:rPr lang="he-IL" dirty="0"/>
              <a:t> </a:t>
            </a:r>
            <a:r>
              <a:rPr lang="he-IL" dirty="0" err="1"/>
              <a:t>קָא</a:t>
            </a:r>
            <a:r>
              <a:rPr lang="he-IL" dirty="0"/>
              <a:t> </a:t>
            </a:r>
            <a:r>
              <a:rPr lang="he-IL" dirty="0" err="1"/>
              <a:t>מִיפַּלְגִי</a:t>
            </a:r>
            <a:r>
              <a:rPr lang="he-IL" dirty="0"/>
              <a:t> </a:t>
            </a:r>
            <a:endParaRPr lang="he-IL" b="1" dirty="0"/>
          </a:p>
        </p:txBody>
      </p:sp>
      <p:sp>
        <p:nvSpPr>
          <p:cNvPr id="2" name="תיבת טקסט 1">
            <a:extLst>
              <a:ext uri="{FF2B5EF4-FFF2-40B4-BE49-F238E27FC236}">
                <a16:creationId xmlns:a16="http://schemas.microsoft.com/office/drawing/2014/main" id="{F52C1B30-5284-4504-86B2-F7252ED3EF6A}"/>
              </a:ext>
            </a:extLst>
          </p:cNvPr>
          <p:cNvSpPr txBox="1"/>
          <p:nvPr/>
        </p:nvSpPr>
        <p:spPr>
          <a:xfrm>
            <a:off x="101778" y="137313"/>
            <a:ext cx="6268542" cy="369332"/>
          </a:xfrm>
          <a:prstGeom prst="rect">
            <a:avLst/>
          </a:prstGeom>
          <a:noFill/>
        </p:spPr>
        <p:txBody>
          <a:bodyPr wrap="square" rtlCol="1">
            <a:spAutoFit/>
          </a:bodyPr>
          <a:lstStyle/>
          <a:p>
            <a:r>
              <a:rPr lang="he-IL" dirty="0"/>
              <a:t>מאמר הגמרא: "</a:t>
            </a:r>
            <a:r>
              <a:rPr lang="he-IL" dirty="0" err="1"/>
              <a:t>לימא</a:t>
            </a:r>
            <a:r>
              <a:rPr lang="he-IL" dirty="0"/>
              <a:t> כתנאי", נאמר לגבי "אין </a:t>
            </a:r>
            <a:r>
              <a:rPr lang="he-IL" dirty="0" err="1"/>
              <a:t>מעבירין</a:t>
            </a:r>
            <a:r>
              <a:rPr lang="he-IL" dirty="0"/>
              <a:t> על </a:t>
            </a:r>
            <a:r>
              <a:rPr lang="he-IL" dirty="0" err="1"/>
              <a:t>האוכלין</a:t>
            </a:r>
            <a:r>
              <a:rPr lang="he-IL" dirty="0"/>
              <a:t>":</a:t>
            </a:r>
          </a:p>
        </p:txBody>
      </p:sp>
      <p:sp>
        <p:nvSpPr>
          <p:cNvPr id="40" name="תיבת טקסט 39">
            <a:extLst>
              <a:ext uri="{FF2B5EF4-FFF2-40B4-BE49-F238E27FC236}">
                <a16:creationId xmlns:a16="http://schemas.microsoft.com/office/drawing/2014/main" id="{2FEF7D74-78DA-4827-A5BA-9D152D380C85}"/>
              </a:ext>
            </a:extLst>
          </p:cNvPr>
          <p:cNvSpPr txBox="1"/>
          <p:nvPr/>
        </p:nvSpPr>
        <p:spPr>
          <a:xfrm>
            <a:off x="2509520" y="1213421"/>
            <a:ext cx="1932940"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סַבְרוּהָ דְּכוּלֵּי עָלְמָא </a:t>
            </a:r>
          </a:p>
        </p:txBody>
      </p:sp>
      <p:sp>
        <p:nvSpPr>
          <p:cNvPr id="44" name="תיבת טקסט 43">
            <a:extLst>
              <a:ext uri="{FF2B5EF4-FFF2-40B4-BE49-F238E27FC236}">
                <a16:creationId xmlns:a16="http://schemas.microsoft.com/office/drawing/2014/main" id="{F7D8BA16-0B6C-4AE4-BECF-F76E2A563162}"/>
              </a:ext>
            </a:extLst>
          </p:cNvPr>
          <p:cNvSpPr txBox="1"/>
          <p:nvPr/>
        </p:nvSpPr>
        <p:spPr>
          <a:xfrm>
            <a:off x="526410" y="3664958"/>
            <a:ext cx="3753008" cy="923330"/>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pPr marL="342900" indent="-342900">
              <a:buAutoNum type="arabicPeriod" startAt="2"/>
            </a:pPr>
            <a:r>
              <a:rPr lang="he-IL" b="1" i="0" dirty="0">
                <a:solidFill>
                  <a:srgbClr val="000000"/>
                </a:solidFill>
                <a:effectLst/>
                <a:latin typeface="Arial" panose="020B0604020202020204" pitchFamily="34" charset="0"/>
              </a:rPr>
              <a:t>ּ</a:t>
            </a:r>
            <a:r>
              <a:rPr lang="he-IL" b="1" i="0" dirty="0" err="1">
                <a:solidFill>
                  <a:srgbClr val="000000"/>
                </a:solidFill>
                <a:effectLst/>
                <a:latin typeface="Arial" panose="020B0604020202020204" pitchFamily="34" charset="0"/>
              </a:rPr>
              <a:t>מַעֲבִירִין</a:t>
            </a:r>
            <a:r>
              <a:rPr lang="he-IL" b="1" i="0" dirty="0">
                <a:solidFill>
                  <a:srgbClr val="000000"/>
                </a:solidFill>
                <a:effectLst/>
                <a:latin typeface="Arial" panose="020B0604020202020204" pitchFamily="34" charset="0"/>
              </a:rPr>
              <a:t> עַל </a:t>
            </a:r>
            <a:r>
              <a:rPr lang="he-IL" b="1" i="0" dirty="0" err="1">
                <a:solidFill>
                  <a:srgbClr val="000000"/>
                </a:solidFill>
                <a:effectLst/>
                <a:latin typeface="Arial" panose="020B0604020202020204" pitchFamily="34" charset="0"/>
              </a:rPr>
              <a:t>הָאוֹכָלִין</a:t>
            </a:r>
            <a:r>
              <a:rPr lang="he-IL" b="1" i="0" dirty="0">
                <a:solidFill>
                  <a:srgbClr val="000000"/>
                </a:solidFill>
                <a:effectLst/>
                <a:latin typeface="Arial" panose="020B0604020202020204" pitchFamily="34" charset="0"/>
              </a:rPr>
              <a:t> </a:t>
            </a:r>
          </a:p>
          <a:p>
            <a:r>
              <a:rPr lang="he-IL" b="1" i="0" dirty="0">
                <a:solidFill>
                  <a:srgbClr val="000000"/>
                </a:solidFill>
                <a:effectLst/>
                <a:latin typeface="Arial" panose="020B0604020202020204" pitchFamily="34" charset="0"/>
              </a:rPr>
              <a:t> </a:t>
            </a:r>
          </a:p>
          <a:p>
            <a:r>
              <a:rPr lang="he-IL" b="1"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אם כן, הרי זה </a:t>
            </a:r>
            <a:r>
              <a:rPr lang="he-IL" b="1" i="0" dirty="0">
                <a:solidFill>
                  <a:srgbClr val="000000"/>
                </a:solidFill>
                <a:effectLst/>
                <a:latin typeface="Arial" panose="020B0604020202020204" pitchFamily="34" charset="0"/>
              </a:rPr>
              <a:t>סימן העשוי </a:t>
            </a:r>
            <a:r>
              <a:rPr lang="he-IL" b="1" i="0" dirty="0" err="1">
                <a:solidFill>
                  <a:srgbClr val="000000"/>
                </a:solidFill>
                <a:effectLst/>
                <a:latin typeface="Arial" panose="020B0604020202020204" pitchFamily="34" charset="0"/>
              </a:rPr>
              <a:t>לידרס</a:t>
            </a:r>
            <a:r>
              <a:rPr lang="he-IL" b="1" i="0" dirty="0">
                <a:solidFill>
                  <a:srgbClr val="000000"/>
                </a:solidFill>
                <a:effectLst/>
                <a:latin typeface="Arial" panose="020B0604020202020204" pitchFamily="34" charset="0"/>
              </a:rPr>
              <a:t>.</a:t>
            </a:r>
            <a:endParaRPr lang="he-IL" b="1" dirty="0"/>
          </a:p>
        </p:txBody>
      </p:sp>
    </p:spTree>
    <p:extLst>
      <p:ext uri="{BB962C8B-B14F-4D97-AF65-F5344CB8AC3E}">
        <p14:creationId xmlns:p14="http://schemas.microsoft.com/office/powerpoint/2010/main" val="4103717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anim calcmode="lin" valueType="num">
                                      <p:cBhvr>
                                        <p:cTn id="8" dur="2000" fill="hold"/>
                                        <p:tgtEl>
                                          <p:spTgt spid="24"/>
                                        </p:tgtEl>
                                        <p:attrNameLst>
                                          <p:attrName>ppt_w</p:attrName>
                                        </p:attrNameLst>
                                      </p:cBhvr>
                                      <p:tavLst>
                                        <p:tav tm="0" fmla="#ppt_w*sin(2.5*pi*$)">
                                          <p:val>
                                            <p:fltVal val="0"/>
                                          </p:val>
                                        </p:tav>
                                        <p:tav tm="100000">
                                          <p:val>
                                            <p:fltVal val="1"/>
                                          </p:val>
                                        </p:tav>
                                      </p:tavLst>
                                    </p:anim>
                                    <p:anim calcmode="lin" valueType="num">
                                      <p:cBhvr>
                                        <p:cTn id="9" dur="2000" fill="hold"/>
                                        <p:tgtEl>
                                          <p:spTgt spid="24"/>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22" presetClass="entr" presetSubtype="2" fill="hold" grpId="0" nodeType="afterEffect">
                                  <p:stCondLst>
                                    <p:cond delay="500"/>
                                  </p:stCondLst>
                                  <p:childTnLst>
                                    <p:set>
                                      <p:cBhvr>
                                        <p:cTn id="12" dur="1" fill="hold">
                                          <p:stCondLst>
                                            <p:cond delay="0"/>
                                          </p:stCondLst>
                                        </p:cTn>
                                        <p:tgtEl>
                                          <p:spTgt spid="2"/>
                                        </p:tgtEl>
                                        <p:attrNameLst>
                                          <p:attrName>style.visibility</p:attrName>
                                        </p:attrNameLst>
                                      </p:cBhvr>
                                      <p:to>
                                        <p:strVal val="visible"/>
                                      </p:to>
                                    </p:set>
                                    <p:animEffect transition="in" filter="wipe(right)">
                                      <p:cBhvr>
                                        <p:cTn id="13" dur="500"/>
                                        <p:tgtEl>
                                          <p:spTgt spid="2"/>
                                        </p:tgtEl>
                                      </p:cBhvr>
                                    </p:animEffect>
                                  </p:childTnLst>
                                </p:cTn>
                              </p:par>
                            </p:childTnLst>
                          </p:cTn>
                        </p:par>
                        <p:par>
                          <p:cTn id="14" fill="hold">
                            <p:stCondLst>
                              <p:cond delay="3000"/>
                            </p:stCondLst>
                            <p:childTnLst>
                              <p:par>
                                <p:cTn id="15" presetID="22" presetClass="entr" presetSubtype="2" fill="hold"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right)">
                                      <p:cBhvr>
                                        <p:cTn id="17" dur="1000"/>
                                        <p:tgtEl>
                                          <p:spTgt spid="15"/>
                                        </p:tgtEl>
                                      </p:cBhvr>
                                    </p:animEffect>
                                  </p:childTnLst>
                                </p:cTn>
                              </p:par>
                            </p:childTnLst>
                          </p:cTn>
                        </p:par>
                        <p:par>
                          <p:cTn id="18" fill="hold">
                            <p:stCondLst>
                              <p:cond delay="4000"/>
                            </p:stCondLst>
                            <p:childTnLst>
                              <p:par>
                                <p:cTn id="19" presetID="31" presetClass="entr" presetSubtype="0" fill="hold" grpId="0" nodeType="afterEffect">
                                  <p:stCondLst>
                                    <p:cond delay="250"/>
                                  </p:stCondLst>
                                  <p:childTnLst>
                                    <p:set>
                                      <p:cBhvr>
                                        <p:cTn id="20" dur="1" fill="hold">
                                          <p:stCondLst>
                                            <p:cond delay="0"/>
                                          </p:stCondLst>
                                        </p:cTn>
                                        <p:tgtEl>
                                          <p:spTgt spid="23"/>
                                        </p:tgtEl>
                                        <p:attrNameLst>
                                          <p:attrName>style.visibility</p:attrName>
                                        </p:attrNameLst>
                                      </p:cBhvr>
                                      <p:to>
                                        <p:strVal val="visible"/>
                                      </p:to>
                                    </p:set>
                                    <p:anim calcmode="lin" valueType="num">
                                      <p:cBhvr>
                                        <p:cTn id="21" dur="1000" fill="hold"/>
                                        <p:tgtEl>
                                          <p:spTgt spid="23"/>
                                        </p:tgtEl>
                                        <p:attrNameLst>
                                          <p:attrName>ppt_w</p:attrName>
                                        </p:attrNameLst>
                                      </p:cBhvr>
                                      <p:tavLst>
                                        <p:tav tm="0">
                                          <p:val>
                                            <p:fltVal val="0"/>
                                          </p:val>
                                        </p:tav>
                                        <p:tav tm="100000">
                                          <p:val>
                                            <p:strVal val="#ppt_w"/>
                                          </p:val>
                                        </p:tav>
                                      </p:tavLst>
                                    </p:anim>
                                    <p:anim calcmode="lin" valueType="num">
                                      <p:cBhvr>
                                        <p:cTn id="22" dur="1000" fill="hold"/>
                                        <p:tgtEl>
                                          <p:spTgt spid="23"/>
                                        </p:tgtEl>
                                        <p:attrNameLst>
                                          <p:attrName>ppt_h</p:attrName>
                                        </p:attrNameLst>
                                      </p:cBhvr>
                                      <p:tavLst>
                                        <p:tav tm="0">
                                          <p:val>
                                            <p:fltVal val="0"/>
                                          </p:val>
                                        </p:tav>
                                        <p:tav tm="100000">
                                          <p:val>
                                            <p:strVal val="#ppt_h"/>
                                          </p:val>
                                        </p:tav>
                                      </p:tavLst>
                                    </p:anim>
                                    <p:anim calcmode="lin" valueType="num">
                                      <p:cBhvr>
                                        <p:cTn id="23" dur="1000" fill="hold"/>
                                        <p:tgtEl>
                                          <p:spTgt spid="23"/>
                                        </p:tgtEl>
                                        <p:attrNameLst>
                                          <p:attrName>style.rotation</p:attrName>
                                        </p:attrNameLst>
                                      </p:cBhvr>
                                      <p:tavLst>
                                        <p:tav tm="0">
                                          <p:val>
                                            <p:fltVal val="90"/>
                                          </p:val>
                                        </p:tav>
                                        <p:tav tm="100000">
                                          <p:val>
                                            <p:fltVal val="0"/>
                                          </p:val>
                                        </p:tav>
                                      </p:tavLst>
                                    </p:anim>
                                    <p:animEffect transition="in" filter="fade">
                                      <p:cBhvr>
                                        <p:cTn id="24" dur="1000"/>
                                        <p:tgtEl>
                                          <p:spTgt spid="23"/>
                                        </p:tgtEl>
                                      </p:cBhvr>
                                    </p:animEffect>
                                  </p:childTnLst>
                                </p:cTn>
                              </p:par>
                              <p:par>
                                <p:cTn id="25" presetID="31" presetClass="entr" presetSubtype="0" fill="hold" grpId="0" nodeType="withEffect">
                                  <p:stCondLst>
                                    <p:cond delay="250"/>
                                  </p:stCondLst>
                                  <p:childTnLst>
                                    <p:set>
                                      <p:cBhvr>
                                        <p:cTn id="26" dur="1" fill="hold">
                                          <p:stCondLst>
                                            <p:cond delay="0"/>
                                          </p:stCondLst>
                                        </p:cTn>
                                        <p:tgtEl>
                                          <p:spTgt spid="18"/>
                                        </p:tgtEl>
                                        <p:attrNameLst>
                                          <p:attrName>style.visibility</p:attrName>
                                        </p:attrNameLst>
                                      </p:cBhvr>
                                      <p:to>
                                        <p:strVal val="visible"/>
                                      </p:to>
                                    </p:set>
                                    <p:anim calcmode="lin" valueType="num">
                                      <p:cBhvr>
                                        <p:cTn id="27" dur="1000" fill="hold"/>
                                        <p:tgtEl>
                                          <p:spTgt spid="18"/>
                                        </p:tgtEl>
                                        <p:attrNameLst>
                                          <p:attrName>ppt_w</p:attrName>
                                        </p:attrNameLst>
                                      </p:cBhvr>
                                      <p:tavLst>
                                        <p:tav tm="0">
                                          <p:val>
                                            <p:fltVal val="0"/>
                                          </p:val>
                                        </p:tav>
                                        <p:tav tm="100000">
                                          <p:val>
                                            <p:strVal val="#ppt_w"/>
                                          </p:val>
                                        </p:tav>
                                      </p:tavLst>
                                    </p:anim>
                                    <p:anim calcmode="lin" valueType="num">
                                      <p:cBhvr>
                                        <p:cTn id="28" dur="1000" fill="hold"/>
                                        <p:tgtEl>
                                          <p:spTgt spid="18"/>
                                        </p:tgtEl>
                                        <p:attrNameLst>
                                          <p:attrName>ppt_h</p:attrName>
                                        </p:attrNameLst>
                                      </p:cBhvr>
                                      <p:tavLst>
                                        <p:tav tm="0">
                                          <p:val>
                                            <p:fltVal val="0"/>
                                          </p:val>
                                        </p:tav>
                                        <p:tav tm="100000">
                                          <p:val>
                                            <p:strVal val="#ppt_h"/>
                                          </p:val>
                                        </p:tav>
                                      </p:tavLst>
                                    </p:anim>
                                    <p:anim calcmode="lin" valueType="num">
                                      <p:cBhvr>
                                        <p:cTn id="29" dur="1000" fill="hold"/>
                                        <p:tgtEl>
                                          <p:spTgt spid="18"/>
                                        </p:tgtEl>
                                        <p:attrNameLst>
                                          <p:attrName>style.rotation</p:attrName>
                                        </p:attrNameLst>
                                      </p:cBhvr>
                                      <p:tavLst>
                                        <p:tav tm="0">
                                          <p:val>
                                            <p:fltVal val="90"/>
                                          </p:val>
                                        </p:tav>
                                        <p:tav tm="100000">
                                          <p:val>
                                            <p:fltVal val="0"/>
                                          </p:val>
                                        </p:tav>
                                      </p:tavLst>
                                    </p:anim>
                                    <p:animEffect transition="in" filter="fade">
                                      <p:cBhvr>
                                        <p:cTn id="30" dur="1000"/>
                                        <p:tgtEl>
                                          <p:spTgt spid="18"/>
                                        </p:tgtEl>
                                      </p:cBhvr>
                                    </p:animEffect>
                                  </p:childTnLst>
                                </p:cTn>
                              </p:par>
                              <p:par>
                                <p:cTn id="31" presetID="31" presetClass="entr" presetSubtype="0" fill="hold" grpId="0" nodeType="withEffect">
                                  <p:stCondLst>
                                    <p:cond delay="250"/>
                                  </p:stCondLst>
                                  <p:childTnLst>
                                    <p:set>
                                      <p:cBhvr>
                                        <p:cTn id="32" dur="1" fill="hold">
                                          <p:stCondLst>
                                            <p:cond delay="0"/>
                                          </p:stCondLst>
                                        </p:cTn>
                                        <p:tgtEl>
                                          <p:spTgt spid="22"/>
                                        </p:tgtEl>
                                        <p:attrNameLst>
                                          <p:attrName>style.visibility</p:attrName>
                                        </p:attrNameLst>
                                      </p:cBhvr>
                                      <p:to>
                                        <p:strVal val="visible"/>
                                      </p:to>
                                    </p:set>
                                    <p:anim calcmode="lin" valueType="num">
                                      <p:cBhvr>
                                        <p:cTn id="33" dur="1000" fill="hold"/>
                                        <p:tgtEl>
                                          <p:spTgt spid="22"/>
                                        </p:tgtEl>
                                        <p:attrNameLst>
                                          <p:attrName>ppt_w</p:attrName>
                                        </p:attrNameLst>
                                      </p:cBhvr>
                                      <p:tavLst>
                                        <p:tav tm="0">
                                          <p:val>
                                            <p:fltVal val="0"/>
                                          </p:val>
                                        </p:tav>
                                        <p:tav tm="100000">
                                          <p:val>
                                            <p:strVal val="#ppt_w"/>
                                          </p:val>
                                        </p:tav>
                                      </p:tavLst>
                                    </p:anim>
                                    <p:anim calcmode="lin" valueType="num">
                                      <p:cBhvr>
                                        <p:cTn id="34" dur="1000" fill="hold"/>
                                        <p:tgtEl>
                                          <p:spTgt spid="22"/>
                                        </p:tgtEl>
                                        <p:attrNameLst>
                                          <p:attrName>ppt_h</p:attrName>
                                        </p:attrNameLst>
                                      </p:cBhvr>
                                      <p:tavLst>
                                        <p:tav tm="0">
                                          <p:val>
                                            <p:fltVal val="0"/>
                                          </p:val>
                                        </p:tav>
                                        <p:tav tm="100000">
                                          <p:val>
                                            <p:strVal val="#ppt_h"/>
                                          </p:val>
                                        </p:tav>
                                      </p:tavLst>
                                    </p:anim>
                                    <p:anim calcmode="lin" valueType="num">
                                      <p:cBhvr>
                                        <p:cTn id="35" dur="1000" fill="hold"/>
                                        <p:tgtEl>
                                          <p:spTgt spid="22"/>
                                        </p:tgtEl>
                                        <p:attrNameLst>
                                          <p:attrName>style.rotation</p:attrName>
                                        </p:attrNameLst>
                                      </p:cBhvr>
                                      <p:tavLst>
                                        <p:tav tm="0">
                                          <p:val>
                                            <p:fltVal val="90"/>
                                          </p:val>
                                        </p:tav>
                                        <p:tav tm="100000">
                                          <p:val>
                                            <p:fltVal val="0"/>
                                          </p:val>
                                        </p:tav>
                                      </p:tavLst>
                                    </p:anim>
                                    <p:animEffect transition="in" filter="fade">
                                      <p:cBhvr>
                                        <p:cTn id="36" dur="1000"/>
                                        <p:tgtEl>
                                          <p:spTgt spid="22"/>
                                        </p:tgtEl>
                                      </p:cBhvr>
                                    </p:animEffect>
                                  </p:childTnLst>
                                </p:cTn>
                              </p:par>
                            </p:childTnLst>
                          </p:cTn>
                        </p:par>
                        <p:par>
                          <p:cTn id="37" fill="hold">
                            <p:stCondLst>
                              <p:cond delay="5250"/>
                            </p:stCondLst>
                            <p:childTnLst>
                              <p:par>
                                <p:cTn id="38" presetID="42" presetClass="entr" presetSubtype="0" fill="hold" grpId="0" nodeType="afterEffect">
                                  <p:stCondLst>
                                    <p:cond delay="50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1000"/>
                                        <p:tgtEl>
                                          <p:spTgt spid="16"/>
                                        </p:tgtEl>
                                      </p:cBhvr>
                                    </p:animEffect>
                                    <p:anim calcmode="lin" valueType="num">
                                      <p:cBhvr>
                                        <p:cTn id="41" dur="1000" fill="hold"/>
                                        <p:tgtEl>
                                          <p:spTgt spid="16"/>
                                        </p:tgtEl>
                                        <p:attrNameLst>
                                          <p:attrName>ppt_x</p:attrName>
                                        </p:attrNameLst>
                                      </p:cBhvr>
                                      <p:tavLst>
                                        <p:tav tm="0">
                                          <p:val>
                                            <p:strVal val="#ppt_x"/>
                                          </p:val>
                                        </p:tav>
                                        <p:tav tm="100000">
                                          <p:val>
                                            <p:strVal val="#ppt_x"/>
                                          </p:val>
                                        </p:tav>
                                      </p:tavLst>
                                    </p:anim>
                                    <p:anim calcmode="lin" valueType="num">
                                      <p:cBhvr>
                                        <p:cTn id="42" dur="1000" fill="hold"/>
                                        <p:tgtEl>
                                          <p:spTgt spid="16"/>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50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1000"/>
                                        <p:tgtEl>
                                          <p:spTgt spid="17"/>
                                        </p:tgtEl>
                                      </p:cBhvr>
                                    </p:animEffect>
                                    <p:anim calcmode="lin" valueType="num">
                                      <p:cBhvr>
                                        <p:cTn id="46" dur="1000" fill="hold"/>
                                        <p:tgtEl>
                                          <p:spTgt spid="17"/>
                                        </p:tgtEl>
                                        <p:attrNameLst>
                                          <p:attrName>ppt_x</p:attrName>
                                        </p:attrNameLst>
                                      </p:cBhvr>
                                      <p:tavLst>
                                        <p:tav tm="0">
                                          <p:val>
                                            <p:strVal val="#ppt_x"/>
                                          </p:val>
                                        </p:tav>
                                        <p:tav tm="100000">
                                          <p:val>
                                            <p:strVal val="#ppt_x"/>
                                          </p:val>
                                        </p:tav>
                                      </p:tavLst>
                                    </p:anim>
                                    <p:anim calcmode="lin" valueType="num">
                                      <p:cBhvr>
                                        <p:cTn id="47" dur="1000" fill="hold"/>
                                        <p:tgtEl>
                                          <p:spTgt spid="17"/>
                                        </p:tgtEl>
                                        <p:attrNameLst>
                                          <p:attrName>ppt_y</p:attrName>
                                        </p:attrNameLst>
                                      </p:cBhvr>
                                      <p:tavLst>
                                        <p:tav tm="0">
                                          <p:val>
                                            <p:strVal val="#ppt_y+.1"/>
                                          </p:val>
                                        </p:tav>
                                        <p:tav tm="100000">
                                          <p:val>
                                            <p:strVal val="#ppt_y"/>
                                          </p:val>
                                        </p:tav>
                                      </p:tavLst>
                                    </p:anim>
                                  </p:childTnLst>
                                </p:cTn>
                              </p:par>
                            </p:childTnLst>
                          </p:cTn>
                        </p:par>
                        <p:par>
                          <p:cTn id="48" fill="hold">
                            <p:stCondLst>
                              <p:cond delay="6750"/>
                            </p:stCondLst>
                            <p:childTnLst>
                              <p:par>
                                <p:cTn id="49" presetID="42" presetClass="entr" presetSubtype="0" fill="hold" grpId="0" nodeType="afterEffect">
                                  <p:stCondLst>
                                    <p:cond delay="1250"/>
                                  </p:stCondLst>
                                  <p:childTnLst>
                                    <p:set>
                                      <p:cBhvr>
                                        <p:cTn id="50" dur="1" fill="hold">
                                          <p:stCondLst>
                                            <p:cond delay="0"/>
                                          </p:stCondLst>
                                        </p:cTn>
                                        <p:tgtEl>
                                          <p:spTgt spid="30"/>
                                        </p:tgtEl>
                                        <p:attrNameLst>
                                          <p:attrName>style.visibility</p:attrName>
                                        </p:attrNameLst>
                                      </p:cBhvr>
                                      <p:to>
                                        <p:strVal val="visible"/>
                                      </p:to>
                                    </p:set>
                                    <p:animEffect transition="in" filter="fade">
                                      <p:cBhvr>
                                        <p:cTn id="51" dur="1000"/>
                                        <p:tgtEl>
                                          <p:spTgt spid="30"/>
                                        </p:tgtEl>
                                      </p:cBhvr>
                                    </p:animEffect>
                                    <p:anim calcmode="lin" valueType="num">
                                      <p:cBhvr>
                                        <p:cTn id="52" dur="1000" fill="hold"/>
                                        <p:tgtEl>
                                          <p:spTgt spid="30"/>
                                        </p:tgtEl>
                                        <p:attrNameLst>
                                          <p:attrName>ppt_x</p:attrName>
                                        </p:attrNameLst>
                                      </p:cBhvr>
                                      <p:tavLst>
                                        <p:tav tm="0">
                                          <p:val>
                                            <p:strVal val="#ppt_x"/>
                                          </p:val>
                                        </p:tav>
                                        <p:tav tm="100000">
                                          <p:val>
                                            <p:strVal val="#ppt_x"/>
                                          </p:val>
                                        </p:tav>
                                      </p:tavLst>
                                    </p:anim>
                                    <p:anim calcmode="lin" valueType="num">
                                      <p:cBhvr>
                                        <p:cTn id="53" dur="1000" fill="hold"/>
                                        <p:tgtEl>
                                          <p:spTgt spid="3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1250"/>
                                  </p:stCondLst>
                                  <p:childTnLst>
                                    <p:set>
                                      <p:cBhvr>
                                        <p:cTn id="55" dur="1" fill="hold">
                                          <p:stCondLst>
                                            <p:cond delay="0"/>
                                          </p:stCondLst>
                                        </p:cTn>
                                        <p:tgtEl>
                                          <p:spTgt spid="31"/>
                                        </p:tgtEl>
                                        <p:attrNameLst>
                                          <p:attrName>style.visibility</p:attrName>
                                        </p:attrNameLst>
                                      </p:cBhvr>
                                      <p:to>
                                        <p:strVal val="visible"/>
                                      </p:to>
                                    </p:set>
                                    <p:animEffect transition="in" filter="fade">
                                      <p:cBhvr>
                                        <p:cTn id="56" dur="1000"/>
                                        <p:tgtEl>
                                          <p:spTgt spid="31"/>
                                        </p:tgtEl>
                                      </p:cBhvr>
                                    </p:animEffect>
                                    <p:anim calcmode="lin" valueType="num">
                                      <p:cBhvr>
                                        <p:cTn id="57" dur="1000" fill="hold"/>
                                        <p:tgtEl>
                                          <p:spTgt spid="31"/>
                                        </p:tgtEl>
                                        <p:attrNameLst>
                                          <p:attrName>ppt_x</p:attrName>
                                        </p:attrNameLst>
                                      </p:cBhvr>
                                      <p:tavLst>
                                        <p:tav tm="0">
                                          <p:val>
                                            <p:strVal val="#ppt_x"/>
                                          </p:val>
                                        </p:tav>
                                        <p:tav tm="100000">
                                          <p:val>
                                            <p:strVal val="#ppt_x"/>
                                          </p:val>
                                        </p:tav>
                                      </p:tavLst>
                                    </p:anim>
                                    <p:anim calcmode="lin" valueType="num">
                                      <p:cBhvr>
                                        <p:cTn id="58" dur="1000" fill="hold"/>
                                        <p:tgtEl>
                                          <p:spTgt spid="31"/>
                                        </p:tgtEl>
                                        <p:attrNameLst>
                                          <p:attrName>ppt_y</p:attrName>
                                        </p:attrNameLst>
                                      </p:cBhvr>
                                      <p:tavLst>
                                        <p:tav tm="0">
                                          <p:val>
                                            <p:strVal val="#ppt_y+.1"/>
                                          </p:val>
                                        </p:tav>
                                        <p:tav tm="100000">
                                          <p:val>
                                            <p:strVal val="#ppt_y"/>
                                          </p:val>
                                        </p:tav>
                                      </p:tavLst>
                                    </p:anim>
                                  </p:childTnLst>
                                </p:cTn>
                              </p:par>
                            </p:childTnLst>
                          </p:cTn>
                        </p:par>
                        <p:par>
                          <p:cTn id="59" fill="hold">
                            <p:stCondLst>
                              <p:cond delay="9000"/>
                            </p:stCondLst>
                            <p:childTnLst>
                              <p:par>
                                <p:cTn id="60" presetID="16" presetClass="entr" presetSubtype="21" fill="hold" grpId="0" nodeType="afterEffect">
                                  <p:stCondLst>
                                    <p:cond delay="1250"/>
                                  </p:stCondLst>
                                  <p:childTnLst>
                                    <p:set>
                                      <p:cBhvr>
                                        <p:cTn id="61" dur="1" fill="hold">
                                          <p:stCondLst>
                                            <p:cond delay="0"/>
                                          </p:stCondLst>
                                        </p:cTn>
                                        <p:tgtEl>
                                          <p:spTgt spid="26"/>
                                        </p:tgtEl>
                                        <p:attrNameLst>
                                          <p:attrName>style.visibility</p:attrName>
                                        </p:attrNameLst>
                                      </p:cBhvr>
                                      <p:to>
                                        <p:strVal val="visible"/>
                                      </p:to>
                                    </p:set>
                                    <p:animEffect transition="in" filter="barn(inVertical)">
                                      <p:cBhvr>
                                        <p:cTn id="62" dur="500"/>
                                        <p:tgtEl>
                                          <p:spTgt spid="26"/>
                                        </p:tgtEl>
                                      </p:cBhvr>
                                    </p:animEffect>
                                  </p:childTnLst>
                                </p:cTn>
                              </p:par>
                            </p:childTnLst>
                          </p:cTn>
                        </p:par>
                        <p:par>
                          <p:cTn id="63" fill="hold">
                            <p:stCondLst>
                              <p:cond delay="10750"/>
                            </p:stCondLst>
                            <p:childTnLst>
                              <p:par>
                                <p:cTn id="64" presetID="16" presetClass="entr" presetSubtype="21" fill="hold" grpId="0" nodeType="afterEffect">
                                  <p:stCondLst>
                                    <p:cond delay="250"/>
                                  </p:stCondLst>
                                  <p:childTnLst>
                                    <p:set>
                                      <p:cBhvr>
                                        <p:cTn id="65" dur="1" fill="hold">
                                          <p:stCondLst>
                                            <p:cond delay="0"/>
                                          </p:stCondLst>
                                        </p:cTn>
                                        <p:tgtEl>
                                          <p:spTgt spid="29"/>
                                        </p:tgtEl>
                                        <p:attrNameLst>
                                          <p:attrName>style.visibility</p:attrName>
                                        </p:attrNameLst>
                                      </p:cBhvr>
                                      <p:to>
                                        <p:strVal val="visible"/>
                                      </p:to>
                                    </p:set>
                                    <p:animEffect transition="in" filter="barn(inVertical)">
                                      <p:cBhvr>
                                        <p:cTn id="66" dur="500"/>
                                        <p:tgtEl>
                                          <p:spTgt spid="29"/>
                                        </p:tgtEl>
                                      </p:cBhvr>
                                    </p:animEffect>
                                  </p:childTnLst>
                                </p:cTn>
                              </p:par>
                            </p:childTnLst>
                          </p:cTn>
                        </p:par>
                        <p:par>
                          <p:cTn id="67" fill="hold">
                            <p:stCondLst>
                              <p:cond delay="11500"/>
                            </p:stCondLst>
                            <p:childTnLst>
                              <p:par>
                                <p:cTn id="68" presetID="42" presetClass="entr" presetSubtype="0" fill="hold" grpId="0" nodeType="afterEffect">
                                  <p:stCondLst>
                                    <p:cond delay="1000"/>
                                  </p:stCondLst>
                                  <p:childTnLst>
                                    <p:set>
                                      <p:cBhvr>
                                        <p:cTn id="69" dur="1" fill="hold">
                                          <p:stCondLst>
                                            <p:cond delay="0"/>
                                          </p:stCondLst>
                                        </p:cTn>
                                        <p:tgtEl>
                                          <p:spTgt spid="36"/>
                                        </p:tgtEl>
                                        <p:attrNameLst>
                                          <p:attrName>style.visibility</p:attrName>
                                        </p:attrNameLst>
                                      </p:cBhvr>
                                      <p:to>
                                        <p:strVal val="visible"/>
                                      </p:to>
                                    </p:set>
                                    <p:animEffect transition="in" filter="fade">
                                      <p:cBhvr>
                                        <p:cTn id="70" dur="1000"/>
                                        <p:tgtEl>
                                          <p:spTgt spid="36"/>
                                        </p:tgtEl>
                                      </p:cBhvr>
                                    </p:animEffect>
                                    <p:anim calcmode="lin" valueType="num">
                                      <p:cBhvr>
                                        <p:cTn id="71" dur="1000" fill="hold"/>
                                        <p:tgtEl>
                                          <p:spTgt spid="36"/>
                                        </p:tgtEl>
                                        <p:attrNameLst>
                                          <p:attrName>ppt_x</p:attrName>
                                        </p:attrNameLst>
                                      </p:cBhvr>
                                      <p:tavLst>
                                        <p:tav tm="0">
                                          <p:val>
                                            <p:strVal val="#ppt_x"/>
                                          </p:val>
                                        </p:tav>
                                        <p:tav tm="100000">
                                          <p:val>
                                            <p:strVal val="#ppt_x"/>
                                          </p:val>
                                        </p:tav>
                                      </p:tavLst>
                                    </p:anim>
                                    <p:anim calcmode="lin" valueType="num">
                                      <p:cBhvr>
                                        <p:cTn id="72" dur="1000" fill="hold"/>
                                        <p:tgtEl>
                                          <p:spTgt spid="36"/>
                                        </p:tgtEl>
                                        <p:attrNameLst>
                                          <p:attrName>ppt_y</p:attrName>
                                        </p:attrNameLst>
                                      </p:cBhvr>
                                      <p:tavLst>
                                        <p:tav tm="0">
                                          <p:val>
                                            <p:strVal val="#ppt_y+.1"/>
                                          </p:val>
                                        </p:tav>
                                        <p:tav tm="100000">
                                          <p:val>
                                            <p:strVal val="#ppt_y"/>
                                          </p:val>
                                        </p:tav>
                                      </p:tavLst>
                                    </p:anim>
                                  </p:childTnLst>
                                </p:cTn>
                              </p:par>
                            </p:childTnLst>
                          </p:cTn>
                        </p:par>
                        <p:par>
                          <p:cTn id="73" fill="hold">
                            <p:stCondLst>
                              <p:cond delay="13500"/>
                            </p:stCondLst>
                            <p:childTnLst>
                              <p:par>
                                <p:cTn id="74" presetID="53" presetClass="entr" presetSubtype="16" fill="hold" grpId="0" nodeType="afterEffect">
                                  <p:stCondLst>
                                    <p:cond delay="1250"/>
                                  </p:stCondLst>
                                  <p:childTnLst>
                                    <p:set>
                                      <p:cBhvr>
                                        <p:cTn id="75" dur="1" fill="hold">
                                          <p:stCondLst>
                                            <p:cond delay="0"/>
                                          </p:stCondLst>
                                        </p:cTn>
                                        <p:tgtEl>
                                          <p:spTgt spid="34"/>
                                        </p:tgtEl>
                                        <p:attrNameLst>
                                          <p:attrName>style.visibility</p:attrName>
                                        </p:attrNameLst>
                                      </p:cBhvr>
                                      <p:to>
                                        <p:strVal val="visible"/>
                                      </p:to>
                                    </p:set>
                                    <p:anim calcmode="lin" valueType="num">
                                      <p:cBhvr>
                                        <p:cTn id="76" dur="500" fill="hold"/>
                                        <p:tgtEl>
                                          <p:spTgt spid="34"/>
                                        </p:tgtEl>
                                        <p:attrNameLst>
                                          <p:attrName>ppt_w</p:attrName>
                                        </p:attrNameLst>
                                      </p:cBhvr>
                                      <p:tavLst>
                                        <p:tav tm="0">
                                          <p:val>
                                            <p:fltVal val="0"/>
                                          </p:val>
                                        </p:tav>
                                        <p:tav tm="100000">
                                          <p:val>
                                            <p:strVal val="#ppt_w"/>
                                          </p:val>
                                        </p:tav>
                                      </p:tavLst>
                                    </p:anim>
                                    <p:anim calcmode="lin" valueType="num">
                                      <p:cBhvr>
                                        <p:cTn id="77" dur="500" fill="hold"/>
                                        <p:tgtEl>
                                          <p:spTgt spid="34"/>
                                        </p:tgtEl>
                                        <p:attrNameLst>
                                          <p:attrName>ppt_h</p:attrName>
                                        </p:attrNameLst>
                                      </p:cBhvr>
                                      <p:tavLst>
                                        <p:tav tm="0">
                                          <p:val>
                                            <p:fltVal val="0"/>
                                          </p:val>
                                        </p:tav>
                                        <p:tav tm="100000">
                                          <p:val>
                                            <p:strVal val="#ppt_h"/>
                                          </p:val>
                                        </p:tav>
                                      </p:tavLst>
                                    </p:anim>
                                    <p:animEffect transition="in" filter="fade">
                                      <p:cBhvr>
                                        <p:cTn id="78" dur="500"/>
                                        <p:tgtEl>
                                          <p:spTgt spid="34"/>
                                        </p:tgtEl>
                                      </p:cBhvr>
                                    </p:animEffect>
                                  </p:childTnLst>
                                </p:cTn>
                              </p:par>
                            </p:childTnLst>
                          </p:cTn>
                        </p:par>
                        <p:par>
                          <p:cTn id="79" fill="hold">
                            <p:stCondLst>
                              <p:cond delay="15250"/>
                            </p:stCondLst>
                            <p:childTnLst>
                              <p:par>
                                <p:cTn id="80" presetID="53" presetClass="entr" presetSubtype="16" fill="hold" grpId="0" nodeType="afterEffect">
                                  <p:stCondLst>
                                    <p:cond delay="1250"/>
                                  </p:stCondLst>
                                  <p:childTnLst>
                                    <p:set>
                                      <p:cBhvr>
                                        <p:cTn id="81" dur="1" fill="hold">
                                          <p:stCondLst>
                                            <p:cond delay="0"/>
                                          </p:stCondLst>
                                        </p:cTn>
                                        <p:tgtEl>
                                          <p:spTgt spid="33"/>
                                        </p:tgtEl>
                                        <p:attrNameLst>
                                          <p:attrName>style.visibility</p:attrName>
                                        </p:attrNameLst>
                                      </p:cBhvr>
                                      <p:to>
                                        <p:strVal val="visible"/>
                                      </p:to>
                                    </p:set>
                                    <p:anim calcmode="lin" valueType="num">
                                      <p:cBhvr>
                                        <p:cTn id="82" dur="500" fill="hold"/>
                                        <p:tgtEl>
                                          <p:spTgt spid="33"/>
                                        </p:tgtEl>
                                        <p:attrNameLst>
                                          <p:attrName>ppt_w</p:attrName>
                                        </p:attrNameLst>
                                      </p:cBhvr>
                                      <p:tavLst>
                                        <p:tav tm="0">
                                          <p:val>
                                            <p:fltVal val="0"/>
                                          </p:val>
                                        </p:tav>
                                        <p:tav tm="100000">
                                          <p:val>
                                            <p:strVal val="#ppt_w"/>
                                          </p:val>
                                        </p:tav>
                                      </p:tavLst>
                                    </p:anim>
                                    <p:anim calcmode="lin" valueType="num">
                                      <p:cBhvr>
                                        <p:cTn id="83" dur="500" fill="hold"/>
                                        <p:tgtEl>
                                          <p:spTgt spid="33"/>
                                        </p:tgtEl>
                                        <p:attrNameLst>
                                          <p:attrName>ppt_h</p:attrName>
                                        </p:attrNameLst>
                                      </p:cBhvr>
                                      <p:tavLst>
                                        <p:tav tm="0">
                                          <p:val>
                                            <p:fltVal val="0"/>
                                          </p:val>
                                        </p:tav>
                                        <p:tav tm="100000">
                                          <p:val>
                                            <p:strVal val="#ppt_h"/>
                                          </p:val>
                                        </p:tav>
                                      </p:tavLst>
                                    </p:anim>
                                    <p:animEffect transition="in" filter="fade">
                                      <p:cBhvr>
                                        <p:cTn id="84" dur="500"/>
                                        <p:tgtEl>
                                          <p:spTgt spid="33"/>
                                        </p:tgtEl>
                                      </p:cBhvr>
                                    </p:animEffect>
                                  </p:childTnLst>
                                </p:cTn>
                              </p:par>
                            </p:childTnLst>
                          </p:cTn>
                        </p:par>
                        <p:par>
                          <p:cTn id="85" fill="hold">
                            <p:stCondLst>
                              <p:cond delay="17000"/>
                            </p:stCondLst>
                            <p:childTnLst>
                              <p:par>
                                <p:cTn id="86" presetID="53" presetClass="entr" presetSubtype="16" fill="hold" grpId="0" nodeType="afterEffect">
                                  <p:stCondLst>
                                    <p:cond delay="1000"/>
                                  </p:stCondLst>
                                  <p:childTnLst>
                                    <p:set>
                                      <p:cBhvr>
                                        <p:cTn id="87" dur="1" fill="hold">
                                          <p:stCondLst>
                                            <p:cond delay="0"/>
                                          </p:stCondLst>
                                        </p:cTn>
                                        <p:tgtEl>
                                          <p:spTgt spid="32"/>
                                        </p:tgtEl>
                                        <p:attrNameLst>
                                          <p:attrName>style.visibility</p:attrName>
                                        </p:attrNameLst>
                                      </p:cBhvr>
                                      <p:to>
                                        <p:strVal val="visible"/>
                                      </p:to>
                                    </p:set>
                                    <p:anim calcmode="lin" valueType="num">
                                      <p:cBhvr>
                                        <p:cTn id="88" dur="500" fill="hold"/>
                                        <p:tgtEl>
                                          <p:spTgt spid="32"/>
                                        </p:tgtEl>
                                        <p:attrNameLst>
                                          <p:attrName>ppt_w</p:attrName>
                                        </p:attrNameLst>
                                      </p:cBhvr>
                                      <p:tavLst>
                                        <p:tav tm="0">
                                          <p:val>
                                            <p:fltVal val="0"/>
                                          </p:val>
                                        </p:tav>
                                        <p:tav tm="100000">
                                          <p:val>
                                            <p:strVal val="#ppt_w"/>
                                          </p:val>
                                        </p:tav>
                                      </p:tavLst>
                                    </p:anim>
                                    <p:anim calcmode="lin" valueType="num">
                                      <p:cBhvr>
                                        <p:cTn id="89" dur="500" fill="hold"/>
                                        <p:tgtEl>
                                          <p:spTgt spid="32"/>
                                        </p:tgtEl>
                                        <p:attrNameLst>
                                          <p:attrName>ppt_h</p:attrName>
                                        </p:attrNameLst>
                                      </p:cBhvr>
                                      <p:tavLst>
                                        <p:tav tm="0">
                                          <p:val>
                                            <p:fltVal val="0"/>
                                          </p:val>
                                        </p:tav>
                                        <p:tav tm="100000">
                                          <p:val>
                                            <p:strVal val="#ppt_h"/>
                                          </p:val>
                                        </p:tav>
                                      </p:tavLst>
                                    </p:anim>
                                    <p:animEffect transition="in" filter="fade">
                                      <p:cBhvr>
                                        <p:cTn id="90" dur="500"/>
                                        <p:tgtEl>
                                          <p:spTgt spid="32"/>
                                        </p:tgtEl>
                                      </p:cBhvr>
                                    </p:animEffect>
                                  </p:childTnLst>
                                </p:cTn>
                              </p:par>
                              <p:par>
                                <p:cTn id="91" presetID="42" presetClass="entr" presetSubtype="0" fill="hold" grpId="0" nodeType="withEffect">
                                  <p:stCondLst>
                                    <p:cond delay="500"/>
                                  </p:stCondLst>
                                  <p:childTnLst>
                                    <p:set>
                                      <p:cBhvr>
                                        <p:cTn id="92" dur="1" fill="hold">
                                          <p:stCondLst>
                                            <p:cond delay="0"/>
                                          </p:stCondLst>
                                        </p:cTn>
                                        <p:tgtEl>
                                          <p:spTgt spid="40"/>
                                        </p:tgtEl>
                                        <p:attrNameLst>
                                          <p:attrName>style.visibility</p:attrName>
                                        </p:attrNameLst>
                                      </p:cBhvr>
                                      <p:to>
                                        <p:strVal val="visible"/>
                                      </p:to>
                                    </p:set>
                                    <p:animEffect transition="in" filter="fade">
                                      <p:cBhvr>
                                        <p:cTn id="93" dur="1000"/>
                                        <p:tgtEl>
                                          <p:spTgt spid="40"/>
                                        </p:tgtEl>
                                      </p:cBhvr>
                                    </p:animEffect>
                                    <p:anim calcmode="lin" valueType="num">
                                      <p:cBhvr>
                                        <p:cTn id="94" dur="1000" fill="hold"/>
                                        <p:tgtEl>
                                          <p:spTgt spid="40"/>
                                        </p:tgtEl>
                                        <p:attrNameLst>
                                          <p:attrName>ppt_x</p:attrName>
                                        </p:attrNameLst>
                                      </p:cBhvr>
                                      <p:tavLst>
                                        <p:tav tm="0">
                                          <p:val>
                                            <p:strVal val="#ppt_x"/>
                                          </p:val>
                                        </p:tav>
                                        <p:tav tm="100000">
                                          <p:val>
                                            <p:strVal val="#ppt_x"/>
                                          </p:val>
                                        </p:tav>
                                      </p:tavLst>
                                    </p:anim>
                                    <p:anim calcmode="lin" valueType="num">
                                      <p:cBhvr>
                                        <p:cTn id="95" dur="1000" fill="hold"/>
                                        <p:tgtEl>
                                          <p:spTgt spid="40"/>
                                        </p:tgtEl>
                                        <p:attrNameLst>
                                          <p:attrName>ppt_y</p:attrName>
                                        </p:attrNameLst>
                                      </p:cBhvr>
                                      <p:tavLst>
                                        <p:tav tm="0">
                                          <p:val>
                                            <p:strVal val="#ppt_y+.1"/>
                                          </p:val>
                                        </p:tav>
                                        <p:tav tm="100000">
                                          <p:val>
                                            <p:strVal val="#ppt_y"/>
                                          </p:val>
                                        </p:tav>
                                      </p:tavLst>
                                    </p:anim>
                                  </p:childTnLst>
                                </p:cTn>
                              </p:par>
                            </p:childTnLst>
                          </p:cTn>
                        </p:par>
                        <p:par>
                          <p:cTn id="96" fill="hold">
                            <p:stCondLst>
                              <p:cond delay="18500"/>
                            </p:stCondLst>
                            <p:childTnLst>
                              <p:par>
                                <p:cTn id="97" presetID="53" presetClass="entr" presetSubtype="16" fill="hold" grpId="0" nodeType="afterEffect">
                                  <p:stCondLst>
                                    <p:cond delay="1000"/>
                                  </p:stCondLst>
                                  <p:childTnLst>
                                    <p:set>
                                      <p:cBhvr>
                                        <p:cTn id="98" dur="1" fill="hold">
                                          <p:stCondLst>
                                            <p:cond delay="0"/>
                                          </p:stCondLst>
                                        </p:cTn>
                                        <p:tgtEl>
                                          <p:spTgt spid="44"/>
                                        </p:tgtEl>
                                        <p:attrNameLst>
                                          <p:attrName>style.visibility</p:attrName>
                                        </p:attrNameLst>
                                      </p:cBhvr>
                                      <p:to>
                                        <p:strVal val="visible"/>
                                      </p:to>
                                    </p:set>
                                    <p:anim calcmode="lin" valueType="num">
                                      <p:cBhvr>
                                        <p:cTn id="99" dur="500" fill="hold"/>
                                        <p:tgtEl>
                                          <p:spTgt spid="44"/>
                                        </p:tgtEl>
                                        <p:attrNameLst>
                                          <p:attrName>ppt_w</p:attrName>
                                        </p:attrNameLst>
                                      </p:cBhvr>
                                      <p:tavLst>
                                        <p:tav tm="0">
                                          <p:val>
                                            <p:fltVal val="0"/>
                                          </p:val>
                                        </p:tav>
                                        <p:tav tm="100000">
                                          <p:val>
                                            <p:strVal val="#ppt_w"/>
                                          </p:val>
                                        </p:tav>
                                      </p:tavLst>
                                    </p:anim>
                                    <p:anim calcmode="lin" valueType="num">
                                      <p:cBhvr>
                                        <p:cTn id="100" dur="500" fill="hold"/>
                                        <p:tgtEl>
                                          <p:spTgt spid="44"/>
                                        </p:tgtEl>
                                        <p:attrNameLst>
                                          <p:attrName>ppt_h</p:attrName>
                                        </p:attrNameLst>
                                      </p:cBhvr>
                                      <p:tavLst>
                                        <p:tav tm="0">
                                          <p:val>
                                            <p:fltVal val="0"/>
                                          </p:val>
                                        </p:tav>
                                        <p:tav tm="100000">
                                          <p:val>
                                            <p:strVal val="#ppt_h"/>
                                          </p:val>
                                        </p:tav>
                                      </p:tavLst>
                                    </p:anim>
                                    <p:animEffect transition="in" filter="fade">
                                      <p:cBhvr>
                                        <p:cTn id="101"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22" grpId="0" animBg="1"/>
      <p:bldP spid="23" grpId="0" animBg="1"/>
      <p:bldP spid="24" grpId="0"/>
      <p:bldP spid="30" grpId="0" animBg="1"/>
      <p:bldP spid="31" grpId="0" animBg="1"/>
      <p:bldP spid="32" grpId="0" animBg="1"/>
      <p:bldP spid="33" grpId="0" animBg="1"/>
      <p:bldP spid="34" grpId="0" animBg="1"/>
      <p:bldP spid="26" grpId="0" animBg="1"/>
      <p:bldP spid="29" grpId="0" animBg="1"/>
      <p:bldP spid="36" grpId="0" animBg="1"/>
      <p:bldP spid="2" grpId="0"/>
      <p:bldP spid="40" grpId="0" animBg="1"/>
      <p:bldP spid="4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תיבת טקסט 23">
            <a:extLst>
              <a:ext uri="{FF2B5EF4-FFF2-40B4-BE49-F238E27FC236}">
                <a16:creationId xmlns:a16="http://schemas.microsoft.com/office/drawing/2014/main" id="{597FEC46-D586-47B5-92CC-8EB5E97B28AB}"/>
              </a:ext>
            </a:extLst>
          </p:cNvPr>
          <p:cNvSpPr txBox="1"/>
          <p:nvPr/>
        </p:nvSpPr>
        <p:spPr>
          <a:xfrm>
            <a:off x="5173200" y="-19410"/>
            <a:ext cx="1845599" cy="523220"/>
          </a:xfrm>
          <a:prstGeom prst="rect">
            <a:avLst/>
          </a:prstGeom>
          <a:noFill/>
        </p:spPr>
        <p:txBody>
          <a:bodyPr wrap="square" rtlCol="1">
            <a:spAutoFit/>
          </a:bodyPr>
          <a:lstStyle/>
          <a:p>
            <a:r>
              <a:rPr lang="he-IL" sz="2800" dirty="0">
                <a:solidFill>
                  <a:srgbClr val="000000"/>
                </a:solidFill>
                <a:latin typeface="Arial" panose="020B0604020202020204" pitchFamily="34" charset="0"/>
              </a:rPr>
              <a:t>אִיכָּא </a:t>
            </a:r>
            <a:r>
              <a:rPr lang="he-IL" sz="2800" dirty="0" err="1">
                <a:solidFill>
                  <a:srgbClr val="000000"/>
                </a:solidFill>
                <a:latin typeface="Arial" panose="020B0604020202020204" pitchFamily="34" charset="0"/>
              </a:rPr>
              <a:t>דְּאָמְרִי</a:t>
            </a:r>
            <a:endParaRPr lang="he-IL" sz="28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0515600" y="-17972"/>
            <a:ext cx="1676400" cy="369332"/>
          </a:xfrm>
          <a:prstGeom prst="rect">
            <a:avLst/>
          </a:prstGeom>
          <a:noFill/>
        </p:spPr>
        <p:txBody>
          <a:bodyPr wrap="square" rtlCol="1">
            <a:spAutoFit/>
          </a:bodyPr>
          <a:lstStyle/>
          <a:p>
            <a:r>
              <a:rPr lang="he-IL" dirty="0"/>
              <a:t>דף כ"ג, א'</a:t>
            </a:r>
          </a:p>
        </p:txBody>
      </p:sp>
      <p:graphicFrame>
        <p:nvGraphicFramePr>
          <p:cNvPr id="2" name="טבלה 2">
            <a:extLst>
              <a:ext uri="{FF2B5EF4-FFF2-40B4-BE49-F238E27FC236}">
                <a16:creationId xmlns:a16="http://schemas.microsoft.com/office/drawing/2014/main" id="{9C6C8A5B-412F-401F-B3E8-E92D0A84ECD7}"/>
              </a:ext>
            </a:extLst>
          </p:cNvPr>
          <p:cNvGraphicFramePr>
            <a:graphicFrameLocks noGrp="1"/>
          </p:cNvGraphicFramePr>
          <p:nvPr>
            <p:extLst>
              <p:ext uri="{D42A27DB-BD31-4B8C-83A1-F6EECF244321}">
                <p14:modId xmlns:p14="http://schemas.microsoft.com/office/powerpoint/2010/main" val="2266803686"/>
              </p:ext>
            </p:extLst>
          </p:nvPr>
        </p:nvGraphicFramePr>
        <p:xfrm>
          <a:off x="-29954" y="533882"/>
          <a:ext cx="11998961" cy="6324117"/>
        </p:xfrm>
        <a:graphic>
          <a:graphicData uri="http://schemas.openxmlformats.org/drawingml/2006/table">
            <a:tbl>
              <a:tblPr rtl="1" firstRow="1" bandRow="1">
                <a:tableStyleId>{5940675A-B579-460E-94D1-54222C63F5DA}</a:tableStyleId>
              </a:tblPr>
              <a:tblGrid>
                <a:gridCol w="5902960">
                  <a:extLst>
                    <a:ext uri="{9D8B030D-6E8A-4147-A177-3AD203B41FA5}">
                      <a16:colId xmlns:a16="http://schemas.microsoft.com/office/drawing/2014/main" val="2777402937"/>
                    </a:ext>
                  </a:extLst>
                </a:gridCol>
                <a:gridCol w="6096001">
                  <a:extLst>
                    <a:ext uri="{9D8B030D-6E8A-4147-A177-3AD203B41FA5}">
                      <a16:colId xmlns:a16="http://schemas.microsoft.com/office/drawing/2014/main" val="1409132627"/>
                    </a:ext>
                  </a:extLst>
                </a:gridCol>
              </a:tblGrid>
              <a:tr h="2336604">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856615621"/>
                  </a:ext>
                </a:extLst>
              </a:tr>
              <a:tr h="1240878">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4224379828"/>
                  </a:ext>
                </a:extLst>
              </a:tr>
              <a:tr h="2746635">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784464103"/>
                  </a:ext>
                </a:extLst>
              </a:tr>
            </a:tbl>
          </a:graphicData>
        </a:graphic>
      </p:graphicFrame>
      <p:sp>
        <p:nvSpPr>
          <p:cNvPr id="27" name="תיבת טקסט 26">
            <a:extLst>
              <a:ext uri="{FF2B5EF4-FFF2-40B4-BE49-F238E27FC236}">
                <a16:creationId xmlns:a16="http://schemas.microsoft.com/office/drawing/2014/main" id="{CAC113EA-2940-4647-A59E-F28A51E48C81}"/>
              </a:ext>
            </a:extLst>
          </p:cNvPr>
          <p:cNvSpPr txBox="1"/>
          <p:nvPr/>
        </p:nvSpPr>
        <p:spPr>
          <a:xfrm>
            <a:off x="6673785" y="3263574"/>
            <a:ext cx="2673025"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סִימָן הֶעָשׂוּי </a:t>
            </a:r>
            <a:r>
              <a:rPr lang="he-IL" dirty="0" err="1"/>
              <a:t>לִידָּרֵס</a:t>
            </a:r>
            <a:r>
              <a:rPr lang="he-IL" dirty="0"/>
              <a:t> הָוֵי סִימָן</a:t>
            </a:r>
          </a:p>
        </p:txBody>
      </p:sp>
      <p:sp>
        <p:nvSpPr>
          <p:cNvPr id="28" name="תיבת טקסט 27">
            <a:extLst>
              <a:ext uri="{FF2B5EF4-FFF2-40B4-BE49-F238E27FC236}">
                <a16:creationId xmlns:a16="http://schemas.microsoft.com/office/drawing/2014/main" id="{D0DC4528-1F17-4F66-B582-5DF1B5749B05}"/>
              </a:ext>
            </a:extLst>
          </p:cNvPr>
          <p:cNvSpPr txBox="1"/>
          <p:nvPr/>
        </p:nvSpPr>
        <p:spPr>
          <a:xfrm>
            <a:off x="349668" y="2942895"/>
            <a:ext cx="3416872"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err="1"/>
              <a:t>דסִימָן</a:t>
            </a:r>
            <a:r>
              <a:rPr lang="he-IL" dirty="0"/>
              <a:t> הֶעָשׂוּי </a:t>
            </a:r>
            <a:r>
              <a:rPr lang="he-IL" dirty="0" err="1"/>
              <a:t>לִידָּרֵס</a:t>
            </a:r>
            <a:r>
              <a:rPr lang="he-IL" dirty="0"/>
              <a:t> לָא הָוֵי סִימָן </a:t>
            </a:r>
          </a:p>
        </p:txBody>
      </p:sp>
      <p:sp>
        <p:nvSpPr>
          <p:cNvPr id="29" name="תיבת טקסט 28">
            <a:extLst>
              <a:ext uri="{FF2B5EF4-FFF2-40B4-BE49-F238E27FC236}">
                <a16:creationId xmlns:a16="http://schemas.microsoft.com/office/drawing/2014/main" id="{E8CCFBA4-3A27-4901-9140-0A638ED2ED84}"/>
              </a:ext>
            </a:extLst>
          </p:cNvPr>
          <p:cNvSpPr txBox="1"/>
          <p:nvPr/>
        </p:nvSpPr>
        <p:spPr>
          <a:xfrm>
            <a:off x="522008" y="4729065"/>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 וְרַבִּי יְהוּדָה סָבַר הָוֵי סִימָן</a:t>
            </a:r>
            <a:endParaRPr lang="he-IL" b="1" dirty="0">
              <a:solidFill>
                <a:srgbClr val="000000"/>
              </a:solidFill>
              <a:latin typeface="Arial" panose="020B0604020202020204" pitchFamily="34" charset="0"/>
            </a:endParaRPr>
          </a:p>
        </p:txBody>
      </p:sp>
      <p:sp>
        <p:nvSpPr>
          <p:cNvPr id="30" name="תיבת טקסט 29">
            <a:extLst>
              <a:ext uri="{FF2B5EF4-FFF2-40B4-BE49-F238E27FC236}">
                <a16:creationId xmlns:a16="http://schemas.microsoft.com/office/drawing/2014/main" id="{32B6DE22-6D3F-40E7-B278-B1C403426F40}"/>
              </a:ext>
            </a:extLst>
          </p:cNvPr>
          <p:cNvSpPr txBox="1"/>
          <p:nvPr/>
        </p:nvSpPr>
        <p:spPr>
          <a:xfrm>
            <a:off x="3479504" y="4778833"/>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לָא הָוֵי סִימָן</a:t>
            </a:r>
            <a:endParaRPr lang="he-IL" b="1" dirty="0">
              <a:solidFill>
                <a:srgbClr val="000000"/>
              </a:solidFill>
              <a:latin typeface="Arial" panose="020B0604020202020204" pitchFamily="34" charset="0"/>
            </a:endParaRPr>
          </a:p>
        </p:txBody>
      </p:sp>
      <p:sp>
        <p:nvSpPr>
          <p:cNvPr id="31" name="תיבת טקסט 30">
            <a:extLst>
              <a:ext uri="{FF2B5EF4-FFF2-40B4-BE49-F238E27FC236}">
                <a16:creationId xmlns:a16="http://schemas.microsoft.com/office/drawing/2014/main" id="{ABD8561D-1E13-4E93-BF94-9400F6A6D911}"/>
              </a:ext>
            </a:extLst>
          </p:cNvPr>
          <p:cNvSpPr txBox="1"/>
          <p:nvPr/>
        </p:nvSpPr>
        <p:spPr>
          <a:xfrm>
            <a:off x="1037458" y="5586208"/>
            <a:ext cx="3183792" cy="1200329"/>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ולכן, המוצא ככרות של בעל הבית ברשות הרבים - חייב להכריז, שהרי אינן </a:t>
            </a:r>
            <a:r>
              <a:rPr lang="he-IL" dirty="0" err="1"/>
              <a:t>עשויין</a:t>
            </a:r>
            <a:r>
              <a:rPr lang="he-IL" dirty="0"/>
              <a:t> </a:t>
            </a:r>
            <a:r>
              <a:rPr lang="he-IL" dirty="0" err="1"/>
              <a:t>להדרס</a:t>
            </a:r>
            <a:r>
              <a:rPr lang="he-IL" dirty="0"/>
              <a:t>, כיון שאין </a:t>
            </a:r>
            <a:r>
              <a:rPr lang="he-IL" dirty="0" err="1"/>
              <a:t>מעבירין</a:t>
            </a:r>
            <a:r>
              <a:rPr lang="he-IL" dirty="0"/>
              <a:t> על </a:t>
            </a:r>
            <a:r>
              <a:rPr lang="he-IL" dirty="0" err="1"/>
              <a:t>האוכלין</a:t>
            </a:r>
            <a:r>
              <a:rPr lang="he-IL" dirty="0"/>
              <a:t>.</a:t>
            </a:r>
          </a:p>
        </p:txBody>
      </p:sp>
      <p:sp>
        <p:nvSpPr>
          <p:cNvPr id="32" name="תיבת טקסט 31">
            <a:extLst>
              <a:ext uri="{FF2B5EF4-FFF2-40B4-BE49-F238E27FC236}">
                <a16:creationId xmlns:a16="http://schemas.microsoft.com/office/drawing/2014/main" id="{177BF2B9-CFB3-41BC-9471-BE845E4C1047}"/>
              </a:ext>
            </a:extLst>
          </p:cNvPr>
          <p:cNvSpPr txBox="1"/>
          <p:nvPr/>
        </p:nvSpPr>
        <p:spPr>
          <a:xfrm>
            <a:off x="8463280" y="4842082"/>
            <a:ext cx="1874882"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לָא הָוֵי סִימָן</a:t>
            </a:r>
            <a:endParaRPr lang="he-IL" b="1" dirty="0">
              <a:solidFill>
                <a:srgbClr val="000000"/>
              </a:solidFill>
              <a:latin typeface="Arial" panose="020B0604020202020204" pitchFamily="34" charset="0"/>
            </a:endParaRPr>
          </a:p>
        </p:txBody>
      </p:sp>
      <p:sp>
        <p:nvSpPr>
          <p:cNvPr id="33" name="תיבת טקסט 32">
            <a:extLst>
              <a:ext uri="{FF2B5EF4-FFF2-40B4-BE49-F238E27FC236}">
                <a16:creationId xmlns:a16="http://schemas.microsoft.com/office/drawing/2014/main" id="{18D6E3EC-4C67-4DDC-BEF4-F191F275713C}"/>
              </a:ext>
            </a:extLst>
          </p:cNvPr>
          <p:cNvSpPr txBox="1"/>
          <p:nvPr/>
        </p:nvSpPr>
        <p:spPr>
          <a:xfrm>
            <a:off x="6525951" y="4832030"/>
            <a:ext cx="1695358"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וְרַבִּי יְהוּדָה סָבַר הָוֵי סִימָן</a:t>
            </a:r>
            <a:endParaRPr lang="he-IL" b="1" dirty="0">
              <a:solidFill>
                <a:srgbClr val="000000"/>
              </a:solidFill>
              <a:latin typeface="Arial" panose="020B0604020202020204" pitchFamily="34" charset="0"/>
            </a:endParaRPr>
          </a:p>
        </p:txBody>
      </p:sp>
      <p:sp>
        <p:nvSpPr>
          <p:cNvPr id="34" name="תיבת טקסט 33">
            <a:extLst>
              <a:ext uri="{FF2B5EF4-FFF2-40B4-BE49-F238E27FC236}">
                <a16:creationId xmlns:a16="http://schemas.microsoft.com/office/drawing/2014/main" id="{A4A8A04B-9BD0-4C86-A64A-C41319F595E8}"/>
              </a:ext>
            </a:extLst>
          </p:cNvPr>
          <p:cNvSpPr txBox="1"/>
          <p:nvPr/>
        </p:nvSpPr>
        <p:spPr>
          <a:xfrm>
            <a:off x="6473161" y="5762110"/>
            <a:ext cx="5119536" cy="923330"/>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לכן אם מצא ככרות של בעל הבית ברשות הרבים, אף </a:t>
            </a:r>
            <a:r>
              <a:rPr lang="he-IL" dirty="0" err="1"/>
              <a:t>שעשויין</a:t>
            </a:r>
            <a:r>
              <a:rPr lang="he-IL" dirty="0"/>
              <a:t> </a:t>
            </a:r>
            <a:r>
              <a:rPr lang="he-IL" dirty="0" err="1"/>
              <a:t>לידרס</a:t>
            </a:r>
            <a:r>
              <a:rPr lang="he-IL" dirty="0"/>
              <a:t> שם, שהרי </a:t>
            </a:r>
            <a:r>
              <a:rPr lang="he-IL" dirty="0" err="1"/>
              <a:t>מעבירין</a:t>
            </a:r>
            <a:r>
              <a:rPr lang="he-IL" dirty="0"/>
              <a:t> על </a:t>
            </a:r>
            <a:r>
              <a:rPr lang="he-IL" dirty="0" err="1"/>
              <a:t>האוכלין</a:t>
            </a:r>
            <a:r>
              <a:rPr lang="he-IL" dirty="0"/>
              <a:t>, מכל מקום - חייב להכריז, כיון שסימן העשוי </a:t>
            </a:r>
            <a:r>
              <a:rPr lang="he-IL" dirty="0" err="1"/>
              <a:t>לידרס</a:t>
            </a:r>
            <a:r>
              <a:rPr lang="he-IL" dirty="0"/>
              <a:t> - הוי סימן.</a:t>
            </a:r>
          </a:p>
        </p:txBody>
      </p:sp>
      <p:sp>
        <p:nvSpPr>
          <p:cNvPr id="36" name="תיבת טקסט 35">
            <a:extLst>
              <a:ext uri="{FF2B5EF4-FFF2-40B4-BE49-F238E27FC236}">
                <a16:creationId xmlns:a16="http://schemas.microsoft.com/office/drawing/2014/main" id="{3084DFD3-E33E-4184-9588-83D19C4298A3}"/>
              </a:ext>
            </a:extLst>
          </p:cNvPr>
          <p:cNvSpPr txBox="1"/>
          <p:nvPr/>
        </p:nvSpPr>
        <p:spPr>
          <a:xfrm>
            <a:off x="10580133" y="4840069"/>
            <a:ext cx="1235715"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סִימָן הַבָּא מֵאֵילָיו</a:t>
            </a:r>
            <a:endParaRPr lang="he-IL" b="1" dirty="0"/>
          </a:p>
        </p:txBody>
      </p:sp>
      <p:sp>
        <p:nvSpPr>
          <p:cNvPr id="48" name="תיבת טקסט 47">
            <a:extLst>
              <a:ext uri="{FF2B5EF4-FFF2-40B4-BE49-F238E27FC236}">
                <a16:creationId xmlns:a16="http://schemas.microsoft.com/office/drawing/2014/main" id="{871DECE6-C7ED-4949-86B3-110D810F9B16}"/>
              </a:ext>
            </a:extLst>
          </p:cNvPr>
          <p:cNvSpPr txBox="1"/>
          <p:nvPr/>
        </p:nvSpPr>
        <p:spPr>
          <a:xfrm>
            <a:off x="7801865" y="576559"/>
            <a:ext cx="2713735"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p>
        </p:txBody>
      </p:sp>
      <p:sp>
        <p:nvSpPr>
          <p:cNvPr id="55" name="תיבת טקסט 54">
            <a:extLst>
              <a:ext uri="{FF2B5EF4-FFF2-40B4-BE49-F238E27FC236}">
                <a16:creationId xmlns:a16="http://schemas.microsoft.com/office/drawing/2014/main" id="{A105F83D-2F02-4C6A-A19B-69B587BC51DA}"/>
              </a:ext>
            </a:extLst>
          </p:cNvPr>
          <p:cNvSpPr txBox="1"/>
          <p:nvPr/>
        </p:nvSpPr>
        <p:spPr>
          <a:xfrm>
            <a:off x="7766325" y="2798520"/>
            <a:ext cx="3183792"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אֶלָּא </a:t>
            </a:r>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p>
        </p:txBody>
      </p:sp>
      <p:sp>
        <p:nvSpPr>
          <p:cNvPr id="56" name="תיבת טקסט 55">
            <a:extLst>
              <a:ext uri="{FF2B5EF4-FFF2-40B4-BE49-F238E27FC236}">
                <a16:creationId xmlns:a16="http://schemas.microsoft.com/office/drawing/2014/main" id="{FC26DD67-5FC5-475F-BEF4-32EBB7D0294A}"/>
              </a:ext>
            </a:extLst>
          </p:cNvPr>
          <p:cNvSpPr txBox="1"/>
          <p:nvPr/>
        </p:nvSpPr>
        <p:spPr>
          <a:xfrm>
            <a:off x="9659031" y="3484547"/>
            <a:ext cx="2051665"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err="1"/>
              <a:t>אדְּכוּלֵּי</a:t>
            </a:r>
            <a:r>
              <a:rPr lang="he-IL" dirty="0"/>
              <a:t> עָלְמָא סָבְרִי</a:t>
            </a:r>
            <a:endParaRPr lang="he-IL" b="1" dirty="0"/>
          </a:p>
        </p:txBody>
      </p:sp>
      <p:sp>
        <p:nvSpPr>
          <p:cNvPr id="57" name="תיבת טקסט 56">
            <a:extLst>
              <a:ext uri="{FF2B5EF4-FFF2-40B4-BE49-F238E27FC236}">
                <a16:creationId xmlns:a16="http://schemas.microsoft.com/office/drawing/2014/main" id="{FEB3FDD9-C2BB-4E47-9DE0-4E54021C1608}"/>
              </a:ext>
            </a:extLst>
          </p:cNvPr>
          <p:cNvSpPr txBox="1"/>
          <p:nvPr/>
        </p:nvSpPr>
        <p:spPr>
          <a:xfrm>
            <a:off x="7246828" y="3665326"/>
            <a:ext cx="2099982"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err="1"/>
              <a:t>וּמַעֲבִירִין</a:t>
            </a:r>
            <a:r>
              <a:rPr lang="he-IL" dirty="0"/>
              <a:t> עַל </a:t>
            </a:r>
            <a:r>
              <a:rPr lang="he-IL" dirty="0" err="1"/>
              <a:t>הָאוֹכָלִין</a:t>
            </a:r>
            <a:endParaRPr lang="he-IL" dirty="0"/>
          </a:p>
        </p:txBody>
      </p:sp>
      <p:sp>
        <p:nvSpPr>
          <p:cNvPr id="58" name="תיבת טקסט 57">
            <a:extLst>
              <a:ext uri="{FF2B5EF4-FFF2-40B4-BE49-F238E27FC236}">
                <a16:creationId xmlns:a16="http://schemas.microsoft.com/office/drawing/2014/main" id="{9F0DCE79-69A2-4572-9EC0-116FD87DBD76}"/>
              </a:ext>
            </a:extLst>
          </p:cNvPr>
          <p:cNvSpPr txBox="1"/>
          <p:nvPr/>
        </p:nvSpPr>
        <p:spPr>
          <a:xfrm>
            <a:off x="7393680" y="4241292"/>
            <a:ext cx="3291183"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err="1"/>
              <a:t>וְהָכָא</a:t>
            </a:r>
            <a:r>
              <a:rPr lang="he-IL" dirty="0"/>
              <a:t> בְּסִימָן הַבָּא מֵאֵילָיו </a:t>
            </a:r>
            <a:r>
              <a:rPr lang="he-IL" dirty="0" err="1"/>
              <a:t>קָא</a:t>
            </a:r>
            <a:r>
              <a:rPr lang="he-IL" dirty="0"/>
              <a:t> </a:t>
            </a:r>
            <a:r>
              <a:rPr lang="he-IL" dirty="0" err="1"/>
              <a:t>מִיפַּלְגִי</a:t>
            </a:r>
            <a:endParaRPr lang="he-IL" b="1" dirty="0"/>
          </a:p>
        </p:txBody>
      </p:sp>
      <p:sp>
        <p:nvSpPr>
          <p:cNvPr id="59" name="תיבת טקסט 58">
            <a:extLst>
              <a:ext uri="{FF2B5EF4-FFF2-40B4-BE49-F238E27FC236}">
                <a16:creationId xmlns:a16="http://schemas.microsoft.com/office/drawing/2014/main" id="{2AF24515-9FAE-49C1-A7E2-DBE810FF6A59}"/>
              </a:ext>
            </a:extLst>
          </p:cNvPr>
          <p:cNvSpPr txBox="1"/>
          <p:nvPr/>
        </p:nvSpPr>
        <p:spPr>
          <a:xfrm>
            <a:off x="2439788" y="1846344"/>
            <a:ext cx="1632873"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וְרַבָּה אָמַר לָךְ</a:t>
            </a:r>
            <a:endParaRPr lang="he-IL" dirty="0">
              <a:solidFill>
                <a:srgbClr val="000000"/>
              </a:solidFill>
              <a:latin typeface="Arial" panose="020B0604020202020204" pitchFamily="34" charset="0"/>
            </a:endParaRPr>
          </a:p>
        </p:txBody>
      </p:sp>
      <p:sp>
        <p:nvSpPr>
          <p:cNvPr id="60" name="תיבת טקסט 59">
            <a:extLst>
              <a:ext uri="{FF2B5EF4-FFF2-40B4-BE49-F238E27FC236}">
                <a16:creationId xmlns:a16="http://schemas.microsoft.com/office/drawing/2014/main" id="{EF6B95A2-7395-4FA0-AA51-D8D77AC406DF}"/>
              </a:ext>
            </a:extLst>
          </p:cNvPr>
          <p:cNvSpPr txBox="1"/>
          <p:nvPr/>
        </p:nvSpPr>
        <p:spPr>
          <a:xfrm>
            <a:off x="4133922" y="3324394"/>
            <a:ext cx="1338344"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דְּכוּלֵּי עָלְמָא</a:t>
            </a:r>
            <a:endParaRPr lang="he-IL" b="1" dirty="0"/>
          </a:p>
        </p:txBody>
      </p:sp>
      <p:sp>
        <p:nvSpPr>
          <p:cNvPr id="61" name="תיבת טקסט 60">
            <a:extLst>
              <a:ext uri="{FF2B5EF4-FFF2-40B4-BE49-F238E27FC236}">
                <a16:creationId xmlns:a16="http://schemas.microsoft.com/office/drawing/2014/main" id="{70A68C12-7097-447A-B347-4C1EFFBBC171}"/>
              </a:ext>
            </a:extLst>
          </p:cNvPr>
          <p:cNvSpPr txBox="1"/>
          <p:nvPr/>
        </p:nvSpPr>
        <p:spPr>
          <a:xfrm>
            <a:off x="1355215" y="3568298"/>
            <a:ext cx="2411325"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וְאֵין </a:t>
            </a:r>
            <a:r>
              <a:rPr lang="he-IL" dirty="0" err="1"/>
              <a:t>מַעֲבִירִין</a:t>
            </a:r>
            <a:r>
              <a:rPr lang="he-IL" dirty="0"/>
              <a:t> עַל </a:t>
            </a:r>
            <a:r>
              <a:rPr lang="he-IL" dirty="0" err="1"/>
              <a:t>הָאוֹכָלִין</a:t>
            </a:r>
            <a:endParaRPr lang="he-IL" dirty="0"/>
          </a:p>
        </p:txBody>
      </p:sp>
      <p:sp>
        <p:nvSpPr>
          <p:cNvPr id="62" name="תיבת טקסט 61">
            <a:extLst>
              <a:ext uri="{FF2B5EF4-FFF2-40B4-BE49-F238E27FC236}">
                <a16:creationId xmlns:a16="http://schemas.microsoft.com/office/drawing/2014/main" id="{9875F563-2171-4749-B2D5-1ED116BB600E}"/>
              </a:ext>
            </a:extLst>
          </p:cNvPr>
          <p:cNvSpPr txBox="1"/>
          <p:nvPr/>
        </p:nvSpPr>
        <p:spPr>
          <a:xfrm>
            <a:off x="1401720" y="4213557"/>
            <a:ext cx="3291183"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err="1"/>
              <a:t>וְהָכָא</a:t>
            </a:r>
            <a:r>
              <a:rPr lang="he-IL" dirty="0"/>
              <a:t> בְּסִימָן הַבָּא מֵאֵילָיו </a:t>
            </a:r>
            <a:r>
              <a:rPr lang="he-IL" dirty="0" err="1"/>
              <a:t>קָמִיפַּלְגִי</a:t>
            </a:r>
            <a:endParaRPr lang="he-IL" b="1" dirty="0"/>
          </a:p>
        </p:txBody>
      </p:sp>
      <p:sp>
        <p:nvSpPr>
          <p:cNvPr id="63" name="תיבת טקסט 62">
            <a:extLst>
              <a:ext uri="{FF2B5EF4-FFF2-40B4-BE49-F238E27FC236}">
                <a16:creationId xmlns:a16="http://schemas.microsoft.com/office/drawing/2014/main" id="{8FC99AF7-59AF-42D4-B6B2-BDFF9A9345F2}"/>
              </a:ext>
            </a:extLst>
          </p:cNvPr>
          <p:cNvSpPr txBox="1"/>
          <p:nvPr/>
        </p:nvSpPr>
        <p:spPr>
          <a:xfrm>
            <a:off x="6884654" y="1951399"/>
            <a:ext cx="4947135" cy="646331"/>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solidFill>
                  <a:srgbClr val="000000"/>
                </a:solidFill>
                <a:latin typeface="Arial" panose="020B0604020202020204" pitchFamily="34" charset="0"/>
              </a:rPr>
              <a:t>כִּכָּרוֹת שֶׁל בַּעַל הַבַּיִת בִּרְשׁוּת הָרַבִּים </a:t>
            </a:r>
            <a:r>
              <a:rPr lang="he-IL" b="1" dirty="0" err="1">
                <a:solidFill>
                  <a:srgbClr val="000000"/>
                </a:solidFill>
                <a:latin typeface="Arial" panose="020B0604020202020204" pitchFamily="34" charset="0"/>
              </a:rPr>
              <a:t>אַמַּאי</a:t>
            </a:r>
            <a:r>
              <a:rPr lang="he-IL" b="1" dirty="0">
                <a:solidFill>
                  <a:srgbClr val="000000"/>
                </a:solidFill>
                <a:latin typeface="Arial" panose="020B0604020202020204" pitchFamily="34" charset="0"/>
              </a:rPr>
              <a:t> מַכְרִיז ?</a:t>
            </a:r>
          </a:p>
          <a:p>
            <a:r>
              <a:rPr lang="he-IL" dirty="0">
                <a:solidFill>
                  <a:srgbClr val="000000"/>
                </a:solidFill>
                <a:latin typeface="Arial" panose="020B0604020202020204" pitchFamily="34" charset="0"/>
              </a:rPr>
              <a:t>אמנם יש בהם סימן, אבל הרי זהו סימן העשוי </a:t>
            </a:r>
            <a:r>
              <a:rPr lang="he-IL" dirty="0" err="1">
                <a:solidFill>
                  <a:srgbClr val="000000"/>
                </a:solidFill>
                <a:latin typeface="Arial" panose="020B0604020202020204" pitchFamily="34" charset="0"/>
              </a:rPr>
              <a:t>לידרס</a:t>
            </a:r>
            <a:r>
              <a:rPr lang="he-IL" dirty="0">
                <a:solidFill>
                  <a:srgbClr val="000000"/>
                </a:solidFill>
                <a:latin typeface="Arial" panose="020B0604020202020204" pitchFamily="34" charset="0"/>
              </a:rPr>
              <a:t>!? </a:t>
            </a:r>
            <a:endParaRPr lang="he-IL" dirty="0"/>
          </a:p>
        </p:txBody>
      </p:sp>
      <p:sp>
        <p:nvSpPr>
          <p:cNvPr id="64" name="תיבת טקסט 63">
            <a:extLst>
              <a:ext uri="{FF2B5EF4-FFF2-40B4-BE49-F238E27FC236}">
                <a16:creationId xmlns:a16="http://schemas.microsoft.com/office/drawing/2014/main" id="{7CE76E7C-CB07-4A13-9EC3-A40DBFEEA3E4}"/>
              </a:ext>
            </a:extLst>
          </p:cNvPr>
          <p:cNvSpPr txBox="1"/>
          <p:nvPr/>
        </p:nvSpPr>
        <p:spPr>
          <a:xfrm>
            <a:off x="10374068" y="1135139"/>
            <a:ext cx="1496129"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אִי </a:t>
            </a:r>
            <a:r>
              <a:rPr lang="he-IL" dirty="0" err="1">
                <a:solidFill>
                  <a:srgbClr val="000000"/>
                </a:solidFill>
                <a:latin typeface="Arial" panose="020B0604020202020204" pitchFamily="34" charset="0"/>
              </a:rPr>
              <a:t>סָלְקָא</a:t>
            </a:r>
            <a:r>
              <a:rPr lang="he-IL" dirty="0">
                <a:solidFill>
                  <a:srgbClr val="000000"/>
                </a:solidFill>
                <a:latin typeface="Arial" panose="020B0604020202020204" pitchFamily="34" charset="0"/>
              </a:rPr>
              <a:t> דַעְתָּךְ </a:t>
            </a:r>
          </a:p>
          <a:p>
            <a:r>
              <a:rPr lang="he-IL" dirty="0" err="1">
                <a:solidFill>
                  <a:srgbClr val="000000"/>
                </a:solidFill>
                <a:latin typeface="Arial" panose="020B0604020202020204" pitchFamily="34" charset="0"/>
              </a:rPr>
              <a:t>דְּקָא</a:t>
            </a:r>
            <a:r>
              <a:rPr lang="he-IL" dirty="0">
                <a:solidFill>
                  <a:srgbClr val="000000"/>
                </a:solidFill>
                <a:latin typeface="Arial" panose="020B0604020202020204" pitchFamily="34" charset="0"/>
              </a:rPr>
              <a:t> סָבַר תַּנָּא</a:t>
            </a:r>
            <a:endParaRPr lang="he-IL" b="1" dirty="0"/>
          </a:p>
        </p:txBody>
      </p:sp>
      <p:sp>
        <p:nvSpPr>
          <p:cNvPr id="65" name="תיבת טקסט 64">
            <a:extLst>
              <a:ext uri="{FF2B5EF4-FFF2-40B4-BE49-F238E27FC236}">
                <a16:creationId xmlns:a16="http://schemas.microsoft.com/office/drawing/2014/main" id="{703B3397-AC15-472E-BF5E-4175364A2A7F}"/>
              </a:ext>
            </a:extLst>
          </p:cNvPr>
          <p:cNvSpPr txBox="1"/>
          <p:nvPr/>
        </p:nvSpPr>
        <p:spPr>
          <a:xfrm>
            <a:off x="6841965" y="1066014"/>
            <a:ext cx="3416872"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err="1"/>
              <a:t>דסִימָן</a:t>
            </a:r>
            <a:r>
              <a:rPr lang="he-IL" dirty="0"/>
              <a:t> הֶעָשׂוּי </a:t>
            </a:r>
            <a:r>
              <a:rPr lang="he-IL" dirty="0" err="1"/>
              <a:t>לִידָּרֵס</a:t>
            </a:r>
            <a:r>
              <a:rPr lang="he-IL" dirty="0"/>
              <a:t> לָא הָוֵי סִימָן </a:t>
            </a:r>
          </a:p>
        </p:txBody>
      </p:sp>
      <p:sp>
        <p:nvSpPr>
          <p:cNvPr id="66" name="תיבת טקסט 65">
            <a:extLst>
              <a:ext uri="{FF2B5EF4-FFF2-40B4-BE49-F238E27FC236}">
                <a16:creationId xmlns:a16="http://schemas.microsoft.com/office/drawing/2014/main" id="{DE94F3FF-666B-480E-8A0A-CA57523F7794}"/>
              </a:ext>
            </a:extLst>
          </p:cNvPr>
          <p:cNvSpPr txBox="1"/>
          <p:nvPr/>
        </p:nvSpPr>
        <p:spPr>
          <a:xfrm>
            <a:off x="8175276" y="1527301"/>
            <a:ext cx="2099982" cy="369332"/>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err="1"/>
              <a:t>וּמַעֲבִירִין</a:t>
            </a:r>
            <a:r>
              <a:rPr lang="he-IL" dirty="0"/>
              <a:t> עַל </a:t>
            </a:r>
            <a:r>
              <a:rPr lang="he-IL" dirty="0" err="1"/>
              <a:t>הָאוֹכָלִין</a:t>
            </a:r>
            <a:endParaRPr lang="he-IL" dirty="0"/>
          </a:p>
        </p:txBody>
      </p:sp>
    </p:spTree>
    <p:extLst>
      <p:ext uri="{BB962C8B-B14F-4D97-AF65-F5344CB8AC3E}">
        <p14:creationId xmlns:p14="http://schemas.microsoft.com/office/powerpoint/2010/main" val="1204712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anim calcmode="lin" valueType="num">
                                      <p:cBhvr>
                                        <p:cTn id="8" dur="2000" fill="hold"/>
                                        <p:tgtEl>
                                          <p:spTgt spid="24"/>
                                        </p:tgtEl>
                                        <p:attrNameLst>
                                          <p:attrName>ppt_w</p:attrName>
                                        </p:attrNameLst>
                                      </p:cBhvr>
                                      <p:tavLst>
                                        <p:tav tm="0" fmla="#ppt_w*sin(2.5*pi*$)">
                                          <p:val>
                                            <p:fltVal val="0"/>
                                          </p:val>
                                        </p:tav>
                                        <p:tav tm="100000">
                                          <p:val>
                                            <p:fltVal val="1"/>
                                          </p:val>
                                        </p:tav>
                                      </p:tavLst>
                                    </p:anim>
                                    <p:anim calcmode="lin" valueType="num">
                                      <p:cBhvr>
                                        <p:cTn id="9" dur="2000" fill="hold"/>
                                        <p:tgtEl>
                                          <p:spTgt spid="24"/>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22" presetClass="entr" presetSubtype="2" fill="hold" nodeType="afterEffect">
                                  <p:stCondLst>
                                    <p:cond delay="250"/>
                                  </p:stCondLst>
                                  <p:childTnLst>
                                    <p:set>
                                      <p:cBhvr>
                                        <p:cTn id="12" dur="1" fill="hold">
                                          <p:stCondLst>
                                            <p:cond delay="0"/>
                                          </p:stCondLst>
                                        </p:cTn>
                                        <p:tgtEl>
                                          <p:spTgt spid="2"/>
                                        </p:tgtEl>
                                        <p:attrNameLst>
                                          <p:attrName>style.visibility</p:attrName>
                                        </p:attrNameLst>
                                      </p:cBhvr>
                                      <p:to>
                                        <p:strVal val="visible"/>
                                      </p:to>
                                    </p:set>
                                    <p:animEffect transition="in" filter="wipe(right)">
                                      <p:cBhvr>
                                        <p:cTn id="13" dur="500"/>
                                        <p:tgtEl>
                                          <p:spTgt spid="2"/>
                                        </p:tgtEl>
                                      </p:cBhvr>
                                    </p:animEffect>
                                  </p:childTnLst>
                                </p:cTn>
                              </p:par>
                            </p:childTnLst>
                          </p:cTn>
                        </p:par>
                        <p:par>
                          <p:cTn id="14" fill="hold">
                            <p:stCondLst>
                              <p:cond delay="3000"/>
                            </p:stCondLst>
                            <p:childTnLst>
                              <p:par>
                                <p:cTn id="15" presetID="31" presetClass="entr" presetSubtype="0" fill="hold" grpId="0" nodeType="afterEffect">
                                  <p:stCondLst>
                                    <p:cond delay="250"/>
                                  </p:stCondLst>
                                  <p:childTnLst>
                                    <p:set>
                                      <p:cBhvr>
                                        <p:cTn id="16" dur="1" fill="hold">
                                          <p:stCondLst>
                                            <p:cond delay="0"/>
                                          </p:stCondLst>
                                        </p:cTn>
                                        <p:tgtEl>
                                          <p:spTgt spid="48"/>
                                        </p:tgtEl>
                                        <p:attrNameLst>
                                          <p:attrName>style.visibility</p:attrName>
                                        </p:attrNameLst>
                                      </p:cBhvr>
                                      <p:to>
                                        <p:strVal val="visible"/>
                                      </p:to>
                                    </p:set>
                                    <p:anim calcmode="lin" valueType="num">
                                      <p:cBhvr>
                                        <p:cTn id="17" dur="1000" fill="hold"/>
                                        <p:tgtEl>
                                          <p:spTgt spid="48"/>
                                        </p:tgtEl>
                                        <p:attrNameLst>
                                          <p:attrName>ppt_w</p:attrName>
                                        </p:attrNameLst>
                                      </p:cBhvr>
                                      <p:tavLst>
                                        <p:tav tm="0">
                                          <p:val>
                                            <p:fltVal val="0"/>
                                          </p:val>
                                        </p:tav>
                                        <p:tav tm="100000">
                                          <p:val>
                                            <p:strVal val="#ppt_w"/>
                                          </p:val>
                                        </p:tav>
                                      </p:tavLst>
                                    </p:anim>
                                    <p:anim calcmode="lin" valueType="num">
                                      <p:cBhvr>
                                        <p:cTn id="18" dur="1000" fill="hold"/>
                                        <p:tgtEl>
                                          <p:spTgt spid="48"/>
                                        </p:tgtEl>
                                        <p:attrNameLst>
                                          <p:attrName>ppt_h</p:attrName>
                                        </p:attrNameLst>
                                      </p:cBhvr>
                                      <p:tavLst>
                                        <p:tav tm="0">
                                          <p:val>
                                            <p:fltVal val="0"/>
                                          </p:val>
                                        </p:tav>
                                        <p:tav tm="100000">
                                          <p:val>
                                            <p:strVal val="#ppt_h"/>
                                          </p:val>
                                        </p:tav>
                                      </p:tavLst>
                                    </p:anim>
                                    <p:anim calcmode="lin" valueType="num">
                                      <p:cBhvr>
                                        <p:cTn id="19" dur="1000" fill="hold"/>
                                        <p:tgtEl>
                                          <p:spTgt spid="48"/>
                                        </p:tgtEl>
                                        <p:attrNameLst>
                                          <p:attrName>style.rotation</p:attrName>
                                        </p:attrNameLst>
                                      </p:cBhvr>
                                      <p:tavLst>
                                        <p:tav tm="0">
                                          <p:val>
                                            <p:fltVal val="90"/>
                                          </p:val>
                                        </p:tav>
                                        <p:tav tm="100000">
                                          <p:val>
                                            <p:fltVal val="0"/>
                                          </p:val>
                                        </p:tav>
                                      </p:tavLst>
                                    </p:anim>
                                    <p:animEffect transition="in" filter="fade">
                                      <p:cBhvr>
                                        <p:cTn id="20" dur="1000"/>
                                        <p:tgtEl>
                                          <p:spTgt spid="48"/>
                                        </p:tgtEl>
                                      </p:cBhvr>
                                    </p:animEffect>
                                  </p:childTnLst>
                                </p:cTn>
                              </p:par>
                            </p:childTnLst>
                          </p:cTn>
                        </p:par>
                        <p:par>
                          <p:cTn id="21" fill="hold">
                            <p:stCondLst>
                              <p:cond delay="4250"/>
                            </p:stCondLst>
                            <p:childTnLst>
                              <p:par>
                                <p:cTn id="22" presetID="53" presetClass="entr" presetSubtype="16" fill="hold" grpId="0" nodeType="afterEffect">
                                  <p:stCondLst>
                                    <p:cond delay="1000"/>
                                  </p:stCondLst>
                                  <p:childTnLst>
                                    <p:set>
                                      <p:cBhvr>
                                        <p:cTn id="23" dur="1" fill="hold">
                                          <p:stCondLst>
                                            <p:cond delay="0"/>
                                          </p:stCondLst>
                                        </p:cTn>
                                        <p:tgtEl>
                                          <p:spTgt spid="64"/>
                                        </p:tgtEl>
                                        <p:attrNameLst>
                                          <p:attrName>style.visibility</p:attrName>
                                        </p:attrNameLst>
                                      </p:cBhvr>
                                      <p:to>
                                        <p:strVal val="visible"/>
                                      </p:to>
                                    </p:set>
                                    <p:anim calcmode="lin" valueType="num">
                                      <p:cBhvr>
                                        <p:cTn id="24" dur="500" fill="hold"/>
                                        <p:tgtEl>
                                          <p:spTgt spid="64"/>
                                        </p:tgtEl>
                                        <p:attrNameLst>
                                          <p:attrName>ppt_w</p:attrName>
                                        </p:attrNameLst>
                                      </p:cBhvr>
                                      <p:tavLst>
                                        <p:tav tm="0">
                                          <p:val>
                                            <p:fltVal val="0"/>
                                          </p:val>
                                        </p:tav>
                                        <p:tav tm="100000">
                                          <p:val>
                                            <p:strVal val="#ppt_w"/>
                                          </p:val>
                                        </p:tav>
                                      </p:tavLst>
                                    </p:anim>
                                    <p:anim calcmode="lin" valueType="num">
                                      <p:cBhvr>
                                        <p:cTn id="25" dur="500" fill="hold"/>
                                        <p:tgtEl>
                                          <p:spTgt spid="64"/>
                                        </p:tgtEl>
                                        <p:attrNameLst>
                                          <p:attrName>ppt_h</p:attrName>
                                        </p:attrNameLst>
                                      </p:cBhvr>
                                      <p:tavLst>
                                        <p:tav tm="0">
                                          <p:val>
                                            <p:fltVal val="0"/>
                                          </p:val>
                                        </p:tav>
                                        <p:tav tm="100000">
                                          <p:val>
                                            <p:strVal val="#ppt_h"/>
                                          </p:val>
                                        </p:tav>
                                      </p:tavLst>
                                    </p:anim>
                                    <p:animEffect transition="in" filter="fade">
                                      <p:cBhvr>
                                        <p:cTn id="26" dur="500"/>
                                        <p:tgtEl>
                                          <p:spTgt spid="64"/>
                                        </p:tgtEl>
                                      </p:cBhvr>
                                    </p:animEffect>
                                  </p:childTnLst>
                                </p:cTn>
                              </p:par>
                            </p:childTnLst>
                          </p:cTn>
                        </p:par>
                        <p:par>
                          <p:cTn id="27" fill="hold">
                            <p:stCondLst>
                              <p:cond delay="5750"/>
                            </p:stCondLst>
                            <p:childTnLst>
                              <p:par>
                                <p:cTn id="28" presetID="22" presetClass="entr" presetSubtype="2" fill="hold" grpId="0" nodeType="afterEffect">
                                  <p:stCondLst>
                                    <p:cond delay="1000"/>
                                  </p:stCondLst>
                                  <p:childTnLst>
                                    <p:set>
                                      <p:cBhvr>
                                        <p:cTn id="29" dur="1" fill="hold">
                                          <p:stCondLst>
                                            <p:cond delay="0"/>
                                          </p:stCondLst>
                                        </p:cTn>
                                        <p:tgtEl>
                                          <p:spTgt spid="65"/>
                                        </p:tgtEl>
                                        <p:attrNameLst>
                                          <p:attrName>style.visibility</p:attrName>
                                        </p:attrNameLst>
                                      </p:cBhvr>
                                      <p:to>
                                        <p:strVal val="visible"/>
                                      </p:to>
                                    </p:set>
                                    <p:animEffect transition="in" filter="wipe(right)">
                                      <p:cBhvr>
                                        <p:cTn id="30" dur="500"/>
                                        <p:tgtEl>
                                          <p:spTgt spid="65"/>
                                        </p:tgtEl>
                                      </p:cBhvr>
                                    </p:animEffect>
                                  </p:childTnLst>
                                </p:cTn>
                              </p:par>
                            </p:childTnLst>
                          </p:cTn>
                        </p:par>
                        <p:par>
                          <p:cTn id="31" fill="hold">
                            <p:stCondLst>
                              <p:cond delay="7250"/>
                            </p:stCondLst>
                            <p:childTnLst>
                              <p:par>
                                <p:cTn id="32" presetID="22" presetClass="entr" presetSubtype="2" fill="hold" grpId="0" nodeType="afterEffect">
                                  <p:stCondLst>
                                    <p:cond delay="1000"/>
                                  </p:stCondLst>
                                  <p:childTnLst>
                                    <p:set>
                                      <p:cBhvr>
                                        <p:cTn id="33" dur="1" fill="hold">
                                          <p:stCondLst>
                                            <p:cond delay="0"/>
                                          </p:stCondLst>
                                        </p:cTn>
                                        <p:tgtEl>
                                          <p:spTgt spid="66"/>
                                        </p:tgtEl>
                                        <p:attrNameLst>
                                          <p:attrName>style.visibility</p:attrName>
                                        </p:attrNameLst>
                                      </p:cBhvr>
                                      <p:to>
                                        <p:strVal val="visible"/>
                                      </p:to>
                                    </p:set>
                                    <p:animEffect transition="in" filter="wipe(right)">
                                      <p:cBhvr>
                                        <p:cTn id="34" dur="500"/>
                                        <p:tgtEl>
                                          <p:spTgt spid="66"/>
                                        </p:tgtEl>
                                      </p:cBhvr>
                                    </p:animEffect>
                                  </p:childTnLst>
                                </p:cTn>
                              </p:par>
                            </p:childTnLst>
                          </p:cTn>
                        </p:par>
                        <p:par>
                          <p:cTn id="35" fill="hold">
                            <p:stCondLst>
                              <p:cond delay="8750"/>
                            </p:stCondLst>
                            <p:childTnLst>
                              <p:par>
                                <p:cTn id="36" presetID="53" presetClass="entr" presetSubtype="16" fill="hold" grpId="0" nodeType="afterEffect">
                                  <p:stCondLst>
                                    <p:cond delay="1000"/>
                                  </p:stCondLst>
                                  <p:childTnLst>
                                    <p:set>
                                      <p:cBhvr>
                                        <p:cTn id="37" dur="1" fill="hold">
                                          <p:stCondLst>
                                            <p:cond delay="0"/>
                                          </p:stCondLst>
                                        </p:cTn>
                                        <p:tgtEl>
                                          <p:spTgt spid="63"/>
                                        </p:tgtEl>
                                        <p:attrNameLst>
                                          <p:attrName>style.visibility</p:attrName>
                                        </p:attrNameLst>
                                      </p:cBhvr>
                                      <p:to>
                                        <p:strVal val="visible"/>
                                      </p:to>
                                    </p:set>
                                    <p:anim calcmode="lin" valueType="num">
                                      <p:cBhvr>
                                        <p:cTn id="38" dur="500" fill="hold"/>
                                        <p:tgtEl>
                                          <p:spTgt spid="63"/>
                                        </p:tgtEl>
                                        <p:attrNameLst>
                                          <p:attrName>ppt_w</p:attrName>
                                        </p:attrNameLst>
                                      </p:cBhvr>
                                      <p:tavLst>
                                        <p:tav tm="0">
                                          <p:val>
                                            <p:fltVal val="0"/>
                                          </p:val>
                                        </p:tav>
                                        <p:tav tm="100000">
                                          <p:val>
                                            <p:strVal val="#ppt_w"/>
                                          </p:val>
                                        </p:tav>
                                      </p:tavLst>
                                    </p:anim>
                                    <p:anim calcmode="lin" valueType="num">
                                      <p:cBhvr>
                                        <p:cTn id="39" dur="500" fill="hold"/>
                                        <p:tgtEl>
                                          <p:spTgt spid="63"/>
                                        </p:tgtEl>
                                        <p:attrNameLst>
                                          <p:attrName>ppt_h</p:attrName>
                                        </p:attrNameLst>
                                      </p:cBhvr>
                                      <p:tavLst>
                                        <p:tav tm="0">
                                          <p:val>
                                            <p:fltVal val="0"/>
                                          </p:val>
                                        </p:tav>
                                        <p:tav tm="100000">
                                          <p:val>
                                            <p:strVal val="#ppt_h"/>
                                          </p:val>
                                        </p:tav>
                                      </p:tavLst>
                                    </p:anim>
                                    <p:animEffect transition="in" filter="fade">
                                      <p:cBhvr>
                                        <p:cTn id="40" dur="500"/>
                                        <p:tgtEl>
                                          <p:spTgt spid="63"/>
                                        </p:tgtEl>
                                      </p:cBhvr>
                                    </p:animEffect>
                                  </p:childTnLst>
                                </p:cTn>
                              </p:par>
                            </p:childTnLst>
                          </p:cTn>
                        </p:par>
                        <p:par>
                          <p:cTn id="41" fill="hold">
                            <p:stCondLst>
                              <p:cond delay="10250"/>
                            </p:stCondLst>
                            <p:childTnLst>
                              <p:par>
                                <p:cTn id="42" presetID="31" presetClass="entr" presetSubtype="0" fill="hold" grpId="0" nodeType="afterEffect">
                                  <p:stCondLst>
                                    <p:cond delay="2250"/>
                                  </p:stCondLst>
                                  <p:childTnLst>
                                    <p:set>
                                      <p:cBhvr>
                                        <p:cTn id="43" dur="1" fill="hold">
                                          <p:stCondLst>
                                            <p:cond delay="0"/>
                                          </p:stCondLst>
                                        </p:cTn>
                                        <p:tgtEl>
                                          <p:spTgt spid="55"/>
                                        </p:tgtEl>
                                        <p:attrNameLst>
                                          <p:attrName>style.visibility</p:attrName>
                                        </p:attrNameLst>
                                      </p:cBhvr>
                                      <p:to>
                                        <p:strVal val="visible"/>
                                      </p:to>
                                    </p:set>
                                    <p:anim calcmode="lin" valueType="num">
                                      <p:cBhvr>
                                        <p:cTn id="44" dur="1000" fill="hold"/>
                                        <p:tgtEl>
                                          <p:spTgt spid="55"/>
                                        </p:tgtEl>
                                        <p:attrNameLst>
                                          <p:attrName>ppt_w</p:attrName>
                                        </p:attrNameLst>
                                      </p:cBhvr>
                                      <p:tavLst>
                                        <p:tav tm="0">
                                          <p:val>
                                            <p:fltVal val="0"/>
                                          </p:val>
                                        </p:tav>
                                        <p:tav tm="100000">
                                          <p:val>
                                            <p:strVal val="#ppt_w"/>
                                          </p:val>
                                        </p:tav>
                                      </p:tavLst>
                                    </p:anim>
                                    <p:anim calcmode="lin" valueType="num">
                                      <p:cBhvr>
                                        <p:cTn id="45" dur="1000" fill="hold"/>
                                        <p:tgtEl>
                                          <p:spTgt spid="55"/>
                                        </p:tgtEl>
                                        <p:attrNameLst>
                                          <p:attrName>ppt_h</p:attrName>
                                        </p:attrNameLst>
                                      </p:cBhvr>
                                      <p:tavLst>
                                        <p:tav tm="0">
                                          <p:val>
                                            <p:fltVal val="0"/>
                                          </p:val>
                                        </p:tav>
                                        <p:tav tm="100000">
                                          <p:val>
                                            <p:strVal val="#ppt_h"/>
                                          </p:val>
                                        </p:tav>
                                      </p:tavLst>
                                    </p:anim>
                                    <p:anim calcmode="lin" valueType="num">
                                      <p:cBhvr>
                                        <p:cTn id="46" dur="1000" fill="hold"/>
                                        <p:tgtEl>
                                          <p:spTgt spid="55"/>
                                        </p:tgtEl>
                                        <p:attrNameLst>
                                          <p:attrName>style.rotation</p:attrName>
                                        </p:attrNameLst>
                                      </p:cBhvr>
                                      <p:tavLst>
                                        <p:tav tm="0">
                                          <p:val>
                                            <p:fltVal val="90"/>
                                          </p:val>
                                        </p:tav>
                                        <p:tav tm="100000">
                                          <p:val>
                                            <p:fltVal val="0"/>
                                          </p:val>
                                        </p:tav>
                                      </p:tavLst>
                                    </p:anim>
                                    <p:animEffect transition="in" filter="fade">
                                      <p:cBhvr>
                                        <p:cTn id="47" dur="1000"/>
                                        <p:tgtEl>
                                          <p:spTgt spid="55"/>
                                        </p:tgtEl>
                                      </p:cBhvr>
                                    </p:animEffect>
                                  </p:childTnLst>
                                </p:cTn>
                              </p:par>
                            </p:childTnLst>
                          </p:cTn>
                        </p:par>
                        <p:par>
                          <p:cTn id="48" fill="hold">
                            <p:stCondLst>
                              <p:cond delay="13500"/>
                            </p:stCondLst>
                            <p:childTnLst>
                              <p:par>
                                <p:cTn id="49" presetID="53" presetClass="entr" presetSubtype="16" fill="hold" grpId="0" nodeType="afterEffect">
                                  <p:stCondLst>
                                    <p:cond delay="1250"/>
                                  </p:stCondLst>
                                  <p:childTnLst>
                                    <p:set>
                                      <p:cBhvr>
                                        <p:cTn id="50" dur="1" fill="hold">
                                          <p:stCondLst>
                                            <p:cond delay="0"/>
                                          </p:stCondLst>
                                        </p:cTn>
                                        <p:tgtEl>
                                          <p:spTgt spid="56"/>
                                        </p:tgtEl>
                                        <p:attrNameLst>
                                          <p:attrName>style.visibility</p:attrName>
                                        </p:attrNameLst>
                                      </p:cBhvr>
                                      <p:to>
                                        <p:strVal val="visible"/>
                                      </p:to>
                                    </p:set>
                                    <p:anim calcmode="lin" valueType="num">
                                      <p:cBhvr>
                                        <p:cTn id="51" dur="500" fill="hold"/>
                                        <p:tgtEl>
                                          <p:spTgt spid="56"/>
                                        </p:tgtEl>
                                        <p:attrNameLst>
                                          <p:attrName>ppt_w</p:attrName>
                                        </p:attrNameLst>
                                      </p:cBhvr>
                                      <p:tavLst>
                                        <p:tav tm="0">
                                          <p:val>
                                            <p:fltVal val="0"/>
                                          </p:val>
                                        </p:tav>
                                        <p:tav tm="100000">
                                          <p:val>
                                            <p:strVal val="#ppt_w"/>
                                          </p:val>
                                        </p:tav>
                                      </p:tavLst>
                                    </p:anim>
                                    <p:anim calcmode="lin" valueType="num">
                                      <p:cBhvr>
                                        <p:cTn id="52" dur="500" fill="hold"/>
                                        <p:tgtEl>
                                          <p:spTgt spid="56"/>
                                        </p:tgtEl>
                                        <p:attrNameLst>
                                          <p:attrName>ppt_h</p:attrName>
                                        </p:attrNameLst>
                                      </p:cBhvr>
                                      <p:tavLst>
                                        <p:tav tm="0">
                                          <p:val>
                                            <p:fltVal val="0"/>
                                          </p:val>
                                        </p:tav>
                                        <p:tav tm="100000">
                                          <p:val>
                                            <p:strVal val="#ppt_h"/>
                                          </p:val>
                                        </p:tav>
                                      </p:tavLst>
                                    </p:anim>
                                    <p:animEffect transition="in" filter="fade">
                                      <p:cBhvr>
                                        <p:cTn id="53" dur="500"/>
                                        <p:tgtEl>
                                          <p:spTgt spid="56"/>
                                        </p:tgtEl>
                                      </p:cBhvr>
                                    </p:animEffect>
                                  </p:childTnLst>
                                </p:cTn>
                              </p:par>
                            </p:childTnLst>
                          </p:cTn>
                        </p:par>
                        <p:par>
                          <p:cTn id="54" fill="hold">
                            <p:stCondLst>
                              <p:cond delay="15250"/>
                            </p:stCondLst>
                            <p:childTnLst>
                              <p:par>
                                <p:cTn id="55" presetID="22" presetClass="entr" presetSubtype="2" fill="hold" grpId="0" nodeType="afterEffect">
                                  <p:stCondLst>
                                    <p:cond delay="1250"/>
                                  </p:stCondLst>
                                  <p:childTnLst>
                                    <p:set>
                                      <p:cBhvr>
                                        <p:cTn id="56" dur="1" fill="hold">
                                          <p:stCondLst>
                                            <p:cond delay="0"/>
                                          </p:stCondLst>
                                        </p:cTn>
                                        <p:tgtEl>
                                          <p:spTgt spid="27"/>
                                        </p:tgtEl>
                                        <p:attrNameLst>
                                          <p:attrName>style.visibility</p:attrName>
                                        </p:attrNameLst>
                                      </p:cBhvr>
                                      <p:to>
                                        <p:strVal val="visible"/>
                                      </p:to>
                                    </p:set>
                                    <p:animEffect transition="in" filter="wipe(right)">
                                      <p:cBhvr>
                                        <p:cTn id="57" dur="500"/>
                                        <p:tgtEl>
                                          <p:spTgt spid="27"/>
                                        </p:tgtEl>
                                      </p:cBhvr>
                                    </p:animEffect>
                                  </p:childTnLst>
                                </p:cTn>
                              </p:par>
                            </p:childTnLst>
                          </p:cTn>
                        </p:par>
                        <p:par>
                          <p:cTn id="58" fill="hold">
                            <p:stCondLst>
                              <p:cond delay="17000"/>
                            </p:stCondLst>
                            <p:childTnLst>
                              <p:par>
                                <p:cTn id="59" presetID="22" presetClass="entr" presetSubtype="2" fill="hold" grpId="0" nodeType="afterEffect">
                                  <p:stCondLst>
                                    <p:cond delay="1000"/>
                                  </p:stCondLst>
                                  <p:childTnLst>
                                    <p:set>
                                      <p:cBhvr>
                                        <p:cTn id="60" dur="1" fill="hold">
                                          <p:stCondLst>
                                            <p:cond delay="0"/>
                                          </p:stCondLst>
                                        </p:cTn>
                                        <p:tgtEl>
                                          <p:spTgt spid="57"/>
                                        </p:tgtEl>
                                        <p:attrNameLst>
                                          <p:attrName>style.visibility</p:attrName>
                                        </p:attrNameLst>
                                      </p:cBhvr>
                                      <p:to>
                                        <p:strVal val="visible"/>
                                      </p:to>
                                    </p:set>
                                    <p:animEffect transition="in" filter="wipe(right)">
                                      <p:cBhvr>
                                        <p:cTn id="61" dur="500"/>
                                        <p:tgtEl>
                                          <p:spTgt spid="57"/>
                                        </p:tgtEl>
                                      </p:cBhvr>
                                    </p:animEffect>
                                  </p:childTnLst>
                                </p:cTn>
                              </p:par>
                            </p:childTnLst>
                          </p:cTn>
                        </p:par>
                        <p:par>
                          <p:cTn id="62" fill="hold">
                            <p:stCondLst>
                              <p:cond delay="18500"/>
                            </p:stCondLst>
                            <p:childTnLst>
                              <p:par>
                                <p:cTn id="63" presetID="53" presetClass="entr" presetSubtype="16" fill="hold" grpId="0" nodeType="afterEffect">
                                  <p:stCondLst>
                                    <p:cond delay="1500"/>
                                  </p:stCondLst>
                                  <p:childTnLst>
                                    <p:set>
                                      <p:cBhvr>
                                        <p:cTn id="64" dur="1" fill="hold">
                                          <p:stCondLst>
                                            <p:cond delay="0"/>
                                          </p:stCondLst>
                                        </p:cTn>
                                        <p:tgtEl>
                                          <p:spTgt spid="58"/>
                                        </p:tgtEl>
                                        <p:attrNameLst>
                                          <p:attrName>style.visibility</p:attrName>
                                        </p:attrNameLst>
                                      </p:cBhvr>
                                      <p:to>
                                        <p:strVal val="visible"/>
                                      </p:to>
                                    </p:set>
                                    <p:anim calcmode="lin" valueType="num">
                                      <p:cBhvr>
                                        <p:cTn id="65" dur="500" fill="hold"/>
                                        <p:tgtEl>
                                          <p:spTgt spid="58"/>
                                        </p:tgtEl>
                                        <p:attrNameLst>
                                          <p:attrName>ppt_w</p:attrName>
                                        </p:attrNameLst>
                                      </p:cBhvr>
                                      <p:tavLst>
                                        <p:tav tm="0">
                                          <p:val>
                                            <p:fltVal val="0"/>
                                          </p:val>
                                        </p:tav>
                                        <p:tav tm="100000">
                                          <p:val>
                                            <p:strVal val="#ppt_w"/>
                                          </p:val>
                                        </p:tav>
                                      </p:tavLst>
                                    </p:anim>
                                    <p:anim calcmode="lin" valueType="num">
                                      <p:cBhvr>
                                        <p:cTn id="66" dur="500" fill="hold"/>
                                        <p:tgtEl>
                                          <p:spTgt spid="58"/>
                                        </p:tgtEl>
                                        <p:attrNameLst>
                                          <p:attrName>ppt_h</p:attrName>
                                        </p:attrNameLst>
                                      </p:cBhvr>
                                      <p:tavLst>
                                        <p:tav tm="0">
                                          <p:val>
                                            <p:fltVal val="0"/>
                                          </p:val>
                                        </p:tav>
                                        <p:tav tm="100000">
                                          <p:val>
                                            <p:strVal val="#ppt_h"/>
                                          </p:val>
                                        </p:tav>
                                      </p:tavLst>
                                    </p:anim>
                                    <p:animEffect transition="in" filter="fade">
                                      <p:cBhvr>
                                        <p:cTn id="67" dur="500"/>
                                        <p:tgtEl>
                                          <p:spTgt spid="58"/>
                                        </p:tgtEl>
                                      </p:cBhvr>
                                    </p:animEffect>
                                  </p:childTnLst>
                                </p:cTn>
                              </p:par>
                            </p:childTnLst>
                          </p:cTn>
                        </p:par>
                        <p:par>
                          <p:cTn id="68" fill="hold">
                            <p:stCondLst>
                              <p:cond delay="20500"/>
                            </p:stCondLst>
                            <p:childTnLst>
                              <p:par>
                                <p:cTn id="69" presetID="53" presetClass="entr" presetSubtype="16" fill="hold" grpId="0" nodeType="afterEffect">
                                  <p:stCondLst>
                                    <p:cond delay="1500"/>
                                  </p:stCondLst>
                                  <p:childTnLst>
                                    <p:set>
                                      <p:cBhvr>
                                        <p:cTn id="70" dur="1" fill="hold">
                                          <p:stCondLst>
                                            <p:cond delay="0"/>
                                          </p:stCondLst>
                                        </p:cTn>
                                        <p:tgtEl>
                                          <p:spTgt spid="36"/>
                                        </p:tgtEl>
                                        <p:attrNameLst>
                                          <p:attrName>style.visibility</p:attrName>
                                        </p:attrNameLst>
                                      </p:cBhvr>
                                      <p:to>
                                        <p:strVal val="visible"/>
                                      </p:to>
                                    </p:set>
                                    <p:anim calcmode="lin" valueType="num">
                                      <p:cBhvr>
                                        <p:cTn id="71" dur="500" fill="hold"/>
                                        <p:tgtEl>
                                          <p:spTgt spid="36"/>
                                        </p:tgtEl>
                                        <p:attrNameLst>
                                          <p:attrName>ppt_w</p:attrName>
                                        </p:attrNameLst>
                                      </p:cBhvr>
                                      <p:tavLst>
                                        <p:tav tm="0">
                                          <p:val>
                                            <p:fltVal val="0"/>
                                          </p:val>
                                        </p:tav>
                                        <p:tav tm="100000">
                                          <p:val>
                                            <p:strVal val="#ppt_w"/>
                                          </p:val>
                                        </p:tav>
                                      </p:tavLst>
                                    </p:anim>
                                    <p:anim calcmode="lin" valueType="num">
                                      <p:cBhvr>
                                        <p:cTn id="72" dur="500" fill="hold"/>
                                        <p:tgtEl>
                                          <p:spTgt spid="36"/>
                                        </p:tgtEl>
                                        <p:attrNameLst>
                                          <p:attrName>ppt_h</p:attrName>
                                        </p:attrNameLst>
                                      </p:cBhvr>
                                      <p:tavLst>
                                        <p:tav tm="0">
                                          <p:val>
                                            <p:fltVal val="0"/>
                                          </p:val>
                                        </p:tav>
                                        <p:tav tm="100000">
                                          <p:val>
                                            <p:strVal val="#ppt_h"/>
                                          </p:val>
                                        </p:tav>
                                      </p:tavLst>
                                    </p:anim>
                                    <p:animEffect transition="in" filter="fade">
                                      <p:cBhvr>
                                        <p:cTn id="73" dur="500"/>
                                        <p:tgtEl>
                                          <p:spTgt spid="36"/>
                                        </p:tgtEl>
                                      </p:cBhvr>
                                    </p:animEffect>
                                  </p:childTnLst>
                                </p:cTn>
                              </p:par>
                            </p:childTnLst>
                          </p:cTn>
                        </p:par>
                        <p:par>
                          <p:cTn id="74" fill="hold">
                            <p:stCondLst>
                              <p:cond delay="22500"/>
                            </p:stCondLst>
                            <p:childTnLst>
                              <p:par>
                                <p:cTn id="75" presetID="31" presetClass="entr" presetSubtype="0" fill="hold" grpId="0" nodeType="afterEffect">
                                  <p:stCondLst>
                                    <p:cond delay="1250"/>
                                  </p:stCondLst>
                                  <p:childTnLst>
                                    <p:set>
                                      <p:cBhvr>
                                        <p:cTn id="76" dur="1" fill="hold">
                                          <p:stCondLst>
                                            <p:cond delay="0"/>
                                          </p:stCondLst>
                                        </p:cTn>
                                        <p:tgtEl>
                                          <p:spTgt spid="32"/>
                                        </p:tgtEl>
                                        <p:attrNameLst>
                                          <p:attrName>style.visibility</p:attrName>
                                        </p:attrNameLst>
                                      </p:cBhvr>
                                      <p:to>
                                        <p:strVal val="visible"/>
                                      </p:to>
                                    </p:set>
                                    <p:anim calcmode="lin" valueType="num">
                                      <p:cBhvr>
                                        <p:cTn id="77" dur="1000" fill="hold"/>
                                        <p:tgtEl>
                                          <p:spTgt spid="32"/>
                                        </p:tgtEl>
                                        <p:attrNameLst>
                                          <p:attrName>ppt_w</p:attrName>
                                        </p:attrNameLst>
                                      </p:cBhvr>
                                      <p:tavLst>
                                        <p:tav tm="0">
                                          <p:val>
                                            <p:fltVal val="0"/>
                                          </p:val>
                                        </p:tav>
                                        <p:tav tm="100000">
                                          <p:val>
                                            <p:strVal val="#ppt_w"/>
                                          </p:val>
                                        </p:tav>
                                      </p:tavLst>
                                    </p:anim>
                                    <p:anim calcmode="lin" valueType="num">
                                      <p:cBhvr>
                                        <p:cTn id="78" dur="1000" fill="hold"/>
                                        <p:tgtEl>
                                          <p:spTgt spid="32"/>
                                        </p:tgtEl>
                                        <p:attrNameLst>
                                          <p:attrName>ppt_h</p:attrName>
                                        </p:attrNameLst>
                                      </p:cBhvr>
                                      <p:tavLst>
                                        <p:tav tm="0">
                                          <p:val>
                                            <p:fltVal val="0"/>
                                          </p:val>
                                        </p:tav>
                                        <p:tav tm="100000">
                                          <p:val>
                                            <p:strVal val="#ppt_h"/>
                                          </p:val>
                                        </p:tav>
                                      </p:tavLst>
                                    </p:anim>
                                    <p:anim calcmode="lin" valueType="num">
                                      <p:cBhvr>
                                        <p:cTn id="79" dur="1000" fill="hold"/>
                                        <p:tgtEl>
                                          <p:spTgt spid="32"/>
                                        </p:tgtEl>
                                        <p:attrNameLst>
                                          <p:attrName>style.rotation</p:attrName>
                                        </p:attrNameLst>
                                      </p:cBhvr>
                                      <p:tavLst>
                                        <p:tav tm="0">
                                          <p:val>
                                            <p:fltVal val="90"/>
                                          </p:val>
                                        </p:tav>
                                        <p:tav tm="100000">
                                          <p:val>
                                            <p:fltVal val="0"/>
                                          </p:val>
                                        </p:tav>
                                      </p:tavLst>
                                    </p:anim>
                                    <p:animEffect transition="in" filter="fade">
                                      <p:cBhvr>
                                        <p:cTn id="80" dur="1000"/>
                                        <p:tgtEl>
                                          <p:spTgt spid="32"/>
                                        </p:tgtEl>
                                      </p:cBhvr>
                                    </p:animEffect>
                                  </p:childTnLst>
                                </p:cTn>
                              </p:par>
                            </p:childTnLst>
                          </p:cTn>
                        </p:par>
                        <p:par>
                          <p:cTn id="81" fill="hold">
                            <p:stCondLst>
                              <p:cond delay="24750"/>
                            </p:stCondLst>
                            <p:childTnLst>
                              <p:par>
                                <p:cTn id="82" presetID="31" presetClass="entr" presetSubtype="0" fill="hold" grpId="0" nodeType="afterEffect">
                                  <p:stCondLst>
                                    <p:cond delay="1250"/>
                                  </p:stCondLst>
                                  <p:childTnLst>
                                    <p:set>
                                      <p:cBhvr>
                                        <p:cTn id="83" dur="1" fill="hold">
                                          <p:stCondLst>
                                            <p:cond delay="0"/>
                                          </p:stCondLst>
                                        </p:cTn>
                                        <p:tgtEl>
                                          <p:spTgt spid="33"/>
                                        </p:tgtEl>
                                        <p:attrNameLst>
                                          <p:attrName>style.visibility</p:attrName>
                                        </p:attrNameLst>
                                      </p:cBhvr>
                                      <p:to>
                                        <p:strVal val="visible"/>
                                      </p:to>
                                    </p:set>
                                    <p:anim calcmode="lin" valueType="num">
                                      <p:cBhvr>
                                        <p:cTn id="84" dur="1000" fill="hold"/>
                                        <p:tgtEl>
                                          <p:spTgt spid="33"/>
                                        </p:tgtEl>
                                        <p:attrNameLst>
                                          <p:attrName>ppt_w</p:attrName>
                                        </p:attrNameLst>
                                      </p:cBhvr>
                                      <p:tavLst>
                                        <p:tav tm="0">
                                          <p:val>
                                            <p:fltVal val="0"/>
                                          </p:val>
                                        </p:tav>
                                        <p:tav tm="100000">
                                          <p:val>
                                            <p:strVal val="#ppt_w"/>
                                          </p:val>
                                        </p:tav>
                                      </p:tavLst>
                                    </p:anim>
                                    <p:anim calcmode="lin" valueType="num">
                                      <p:cBhvr>
                                        <p:cTn id="85" dur="1000" fill="hold"/>
                                        <p:tgtEl>
                                          <p:spTgt spid="33"/>
                                        </p:tgtEl>
                                        <p:attrNameLst>
                                          <p:attrName>ppt_h</p:attrName>
                                        </p:attrNameLst>
                                      </p:cBhvr>
                                      <p:tavLst>
                                        <p:tav tm="0">
                                          <p:val>
                                            <p:fltVal val="0"/>
                                          </p:val>
                                        </p:tav>
                                        <p:tav tm="100000">
                                          <p:val>
                                            <p:strVal val="#ppt_h"/>
                                          </p:val>
                                        </p:tav>
                                      </p:tavLst>
                                    </p:anim>
                                    <p:anim calcmode="lin" valueType="num">
                                      <p:cBhvr>
                                        <p:cTn id="86" dur="1000" fill="hold"/>
                                        <p:tgtEl>
                                          <p:spTgt spid="33"/>
                                        </p:tgtEl>
                                        <p:attrNameLst>
                                          <p:attrName>style.rotation</p:attrName>
                                        </p:attrNameLst>
                                      </p:cBhvr>
                                      <p:tavLst>
                                        <p:tav tm="0">
                                          <p:val>
                                            <p:fltVal val="90"/>
                                          </p:val>
                                        </p:tav>
                                        <p:tav tm="100000">
                                          <p:val>
                                            <p:fltVal val="0"/>
                                          </p:val>
                                        </p:tav>
                                      </p:tavLst>
                                    </p:anim>
                                    <p:animEffect transition="in" filter="fade">
                                      <p:cBhvr>
                                        <p:cTn id="87" dur="1000"/>
                                        <p:tgtEl>
                                          <p:spTgt spid="33"/>
                                        </p:tgtEl>
                                      </p:cBhvr>
                                    </p:animEffect>
                                  </p:childTnLst>
                                </p:cTn>
                              </p:par>
                            </p:childTnLst>
                          </p:cTn>
                        </p:par>
                        <p:par>
                          <p:cTn id="88" fill="hold">
                            <p:stCondLst>
                              <p:cond delay="27000"/>
                            </p:stCondLst>
                            <p:childTnLst>
                              <p:par>
                                <p:cTn id="89" presetID="22" presetClass="entr" presetSubtype="2" fill="hold" grpId="0" nodeType="afterEffect">
                                  <p:stCondLst>
                                    <p:cond delay="1250"/>
                                  </p:stCondLst>
                                  <p:childTnLst>
                                    <p:set>
                                      <p:cBhvr>
                                        <p:cTn id="90" dur="1" fill="hold">
                                          <p:stCondLst>
                                            <p:cond delay="0"/>
                                          </p:stCondLst>
                                        </p:cTn>
                                        <p:tgtEl>
                                          <p:spTgt spid="34"/>
                                        </p:tgtEl>
                                        <p:attrNameLst>
                                          <p:attrName>style.visibility</p:attrName>
                                        </p:attrNameLst>
                                      </p:cBhvr>
                                      <p:to>
                                        <p:strVal val="visible"/>
                                      </p:to>
                                    </p:set>
                                    <p:animEffect transition="in" filter="wipe(right)">
                                      <p:cBhvr>
                                        <p:cTn id="91" dur="500"/>
                                        <p:tgtEl>
                                          <p:spTgt spid="34"/>
                                        </p:tgtEl>
                                      </p:cBhvr>
                                    </p:animEffect>
                                  </p:childTnLst>
                                </p:cTn>
                              </p:par>
                            </p:childTnLst>
                          </p:cTn>
                        </p:par>
                      </p:childTnLst>
                    </p:cTn>
                  </p:par>
                  <p:par>
                    <p:cTn id="92" fill="hold">
                      <p:stCondLst>
                        <p:cond delay="indefinite"/>
                      </p:stCondLst>
                      <p:childTnLst>
                        <p:par>
                          <p:cTn id="93" fill="hold">
                            <p:stCondLst>
                              <p:cond delay="0"/>
                            </p:stCondLst>
                            <p:childTnLst>
                              <p:par>
                                <p:cTn id="94" presetID="31" presetClass="entr" presetSubtype="0" fill="hold" grpId="0" nodeType="clickEffect">
                                  <p:stCondLst>
                                    <p:cond delay="0"/>
                                  </p:stCondLst>
                                  <p:childTnLst>
                                    <p:set>
                                      <p:cBhvr>
                                        <p:cTn id="95" dur="1" fill="hold">
                                          <p:stCondLst>
                                            <p:cond delay="0"/>
                                          </p:stCondLst>
                                        </p:cTn>
                                        <p:tgtEl>
                                          <p:spTgt spid="59"/>
                                        </p:tgtEl>
                                        <p:attrNameLst>
                                          <p:attrName>style.visibility</p:attrName>
                                        </p:attrNameLst>
                                      </p:cBhvr>
                                      <p:to>
                                        <p:strVal val="visible"/>
                                      </p:to>
                                    </p:set>
                                    <p:anim calcmode="lin" valueType="num">
                                      <p:cBhvr>
                                        <p:cTn id="96" dur="1000" fill="hold"/>
                                        <p:tgtEl>
                                          <p:spTgt spid="59"/>
                                        </p:tgtEl>
                                        <p:attrNameLst>
                                          <p:attrName>ppt_w</p:attrName>
                                        </p:attrNameLst>
                                      </p:cBhvr>
                                      <p:tavLst>
                                        <p:tav tm="0">
                                          <p:val>
                                            <p:fltVal val="0"/>
                                          </p:val>
                                        </p:tav>
                                        <p:tav tm="100000">
                                          <p:val>
                                            <p:strVal val="#ppt_w"/>
                                          </p:val>
                                        </p:tav>
                                      </p:tavLst>
                                    </p:anim>
                                    <p:anim calcmode="lin" valueType="num">
                                      <p:cBhvr>
                                        <p:cTn id="97" dur="1000" fill="hold"/>
                                        <p:tgtEl>
                                          <p:spTgt spid="59"/>
                                        </p:tgtEl>
                                        <p:attrNameLst>
                                          <p:attrName>ppt_h</p:attrName>
                                        </p:attrNameLst>
                                      </p:cBhvr>
                                      <p:tavLst>
                                        <p:tav tm="0">
                                          <p:val>
                                            <p:fltVal val="0"/>
                                          </p:val>
                                        </p:tav>
                                        <p:tav tm="100000">
                                          <p:val>
                                            <p:strVal val="#ppt_h"/>
                                          </p:val>
                                        </p:tav>
                                      </p:tavLst>
                                    </p:anim>
                                    <p:anim calcmode="lin" valueType="num">
                                      <p:cBhvr>
                                        <p:cTn id="98" dur="1000" fill="hold"/>
                                        <p:tgtEl>
                                          <p:spTgt spid="59"/>
                                        </p:tgtEl>
                                        <p:attrNameLst>
                                          <p:attrName>style.rotation</p:attrName>
                                        </p:attrNameLst>
                                      </p:cBhvr>
                                      <p:tavLst>
                                        <p:tav tm="0">
                                          <p:val>
                                            <p:fltVal val="90"/>
                                          </p:val>
                                        </p:tav>
                                        <p:tav tm="100000">
                                          <p:val>
                                            <p:fltVal val="0"/>
                                          </p:val>
                                        </p:tav>
                                      </p:tavLst>
                                    </p:anim>
                                    <p:animEffect transition="in" filter="fade">
                                      <p:cBhvr>
                                        <p:cTn id="99" dur="1000"/>
                                        <p:tgtEl>
                                          <p:spTgt spid="59"/>
                                        </p:tgtEl>
                                      </p:cBhvr>
                                    </p:animEffect>
                                  </p:childTnLst>
                                </p:cTn>
                              </p:par>
                            </p:childTnLst>
                          </p:cTn>
                        </p:par>
                        <p:par>
                          <p:cTn id="100" fill="hold">
                            <p:stCondLst>
                              <p:cond delay="1000"/>
                            </p:stCondLst>
                            <p:childTnLst>
                              <p:par>
                                <p:cTn id="101" presetID="53" presetClass="entr" presetSubtype="16" fill="hold" grpId="0" nodeType="afterEffect">
                                  <p:stCondLst>
                                    <p:cond delay="1000"/>
                                  </p:stCondLst>
                                  <p:childTnLst>
                                    <p:set>
                                      <p:cBhvr>
                                        <p:cTn id="102" dur="1" fill="hold">
                                          <p:stCondLst>
                                            <p:cond delay="0"/>
                                          </p:stCondLst>
                                        </p:cTn>
                                        <p:tgtEl>
                                          <p:spTgt spid="60"/>
                                        </p:tgtEl>
                                        <p:attrNameLst>
                                          <p:attrName>style.visibility</p:attrName>
                                        </p:attrNameLst>
                                      </p:cBhvr>
                                      <p:to>
                                        <p:strVal val="visible"/>
                                      </p:to>
                                    </p:set>
                                    <p:anim calcmode="lin" valueType="num">
                                      <p:cBhvr>
                                        <p:cTn id="103" dur="500" fill="hold"/>
                                        <p:tgtEl>
                                          <p:spTgt spid="60"/>
                                        </p:tgtEl>
                                        <p:attrNameLst>
                                          <p:attrName>ppt_w</p:attrName>
                                        </p:attrNameLst>
                                      </p:cBhvr>
                                      <p:tavLst>
                                        <p:tav tm="0">
                                          <p:val>
                                            <p:fltVal val="0"/>
                                          </p:val>
                                        </p:tav>
                                        <p:tav tm="100000">
                                          <p:val>
                                            <p:strVal val="#ppt_w"/>
                                          </p:val>
                                        </p:tav>
                                      </p:tavLst>
                                    </p:anim>
                                    <p:anim calcmode="lin" valueType="num">
                                      <p:cBhvr>
                                        <p:cTn id="104" dur="500" fill="hold"/>
                                        <p:tgtEl>
                                          <p:spTgt spid="60"/>
                                        </p:tgtEl>
                                        <p:attrNameLst>
                                          <p:attrName>ppt_h</p:attrName>
                                        </p:attrNameLst>
                                      </p:cBhvr>
                                      <p:tavLst>
                                        <p:tav tm="0">
                                          <p:val>
                                            <p:fltVal val="0"/>
                                          </p:val>
                                        </p:tav>
                                        <p:tav tm="100000">
                                          <p:val>
                                            <p:strVal val="#ppt_h"/>
                                          </p:val>
                                        </p:tav>
                                      </p:tavLst>
                                    </p:anim>
                                    <p:animEffect transition="in" filter="fade">
                                      <p:cBhvr>
                                        <p:cTn id="105" dur="500"/>
                                        <p:tgtEl>
                                          <p:spTgt spid="60"/>
                                        </p:tgtEl>
                                      </p:cBhvr>
                                    </p:animEffect>
                                  </p:childTnLst>
                                </p:cTn>
                              </p:par>
                            </p:childTnLst>
                          </p:cTn>
                        </p:par>
                        <p:par>
                          <p:cTn id="106" fill="hold">
                            <p:stCondLst>
                              <p:cond delay="2500"/>
                            </p:stCondLst>
                            <p:childTnLst>
                              <p:par>
                                <p:cTn id="107" presetID="22" presetClass="entr" presetSubtype="2" fill="hold" grpId="0" nodeType="afterEffect">
                                  <p:stCondLst>
                                    <p:cond delay="1250"/>
                                  </p:stCondLst>
                                  <p:childTnLst>
                                    <p:set>
                                      <p:cBhvr>
                                        <p:cTn id="108" dur="1" fill="hold">
                                          <p:stCondLst>
                                            <p:cond delay="0"/>
                                          </p:stCondLst>
                                        </p:cTn>
                                        <p:tgtEl>
                                          <p:spTgt spid="28"/>
                                        </p:tgtEl>
                                        <p:attrNameLst>
                                          <p:attrName>style.visibility</p:attrName>
                                        </p:attrNameLst>
                                      </p:cBhvr>
                                      <p:to>
                                        <p:strVal val="visible"/>
                                      </p:to>
                                    </p:set>
                                    <p:animEffect transition="in" filter="wipe(right)">
                                      <p:cBhvr>
                                        <p:cTn id="109" dur="500"/>
                                        <p:tgtEl>
                                          <p:spTgt spid="28"/>
                                        </p:tgtEl>
                                      </p:cBhvr>
                                    </p:animEffect>
                                  </p:childTnLst>
                                </p:cTn>
                              </p:par>
                            </p:childTnLst>
                          </p:cTn>
                        </p:par>
                        <p:par>
                          <p:cTn id="110" fill="hold">
                            <p:stCondLst>
                              <p:cond delay="4250"/>
                            </p:stCondLst>
                            <p:childTnLst>
                              <p:par>
                                <p:cTn id="111" presetID="22" presetClass="entr" presetSubtype="2" fill="hold" grpId="0" nodeType="afterEffect">
                                  <p:stCondLst>
                                    <p:cond delay="1250"/>
                                  </p:stCondLst>
                                  <p:childTnLst>
                                    <p:set>
                                      <p:cBhvr>
                                        <p:cTn id="112" dur="1" fill="hold">
                                          <p:stCondLst>
                                            <p:cond delay="0"/>
                                          </p:stCondLst>
                                        </p:cTn>
                                        <p:tgtEl>
                                          <p:spTgt spid="61"/>
                                        </p:tgtEl>
                                        <p:attrNameLst>
                                          <p:attrName>style.visibility</p:attrName>
                                        </p:attrNameLst>
                                      </p:cBhvr>
                                      <p:to>
                                        <p:strVal val="visible"/>
                                      </p:to>
                                    </p:set>
                                    <p:animEffect transition="in" filter="wipe(right)">
                                      <p:cBhvr>
                                        <p:cTn id="113" dur="500"/>
                                        <p:tgtEl>
                                          <p:spTgt spid="61"/>
                                        </p:tgtEl>
                                      </p:cBhvr>
                                    </p:animEffect>
                                  </p:childTnLst>
                                </p:cTn>
                              </p:par>
                            </p:childTnLst>
                          </p:cTn>
                        </p:par>
                        <p:par>
                          <p:cTn id="114" fill="hold">
                            <p:stCondLst>
                              <p:cond delay="6000"/>
                            </p:stCondLst>
                            <p:childTnLst>
                              <p:par>
                                <p:cTn id="115" presetID="31" presetClass="entr" presetSubtype="0" fill="hold" grpId="0" nodeType="afterEffect">
                                  <p:stCondLst>
                                    <p:cond delay="1500"/>
                                  </p:stCondLst>
                                  <p:childTnLst>
                                    <p:set>
                                      <p:cBhvr>
                                        <p:cTn id="116" dur="1" fill="hold">
                                          <p:stCondLst>
                                            <p:cond delay="0"/>
                                          </p:stCondLst>
                                        </p:cTn>
                                        <p:tgtEl>
                                          <p:spTgt spid="62"/>
                                        </p:tgtEl>
                                        <p:attrNameLst>
                                          <p:attrName>style.visibility</p:attrName>
                                        </p:attrNameLst>
                                      </p:cBhvr>
                                      <p:to>
                                        <p:strVal val="visible"/>
                                      </p:to>
                                    </p:set>
                                    <p:anim calcmode="lin" valueType="num">
                                      <p:cBhvr>
                                        <p:cTn id="117" dur="1000" fill="hold"/>
                                        <p:tgtEl>
                                          <p:spTgt spid="62"/>
                                        </p:tgtEl>
                                        <p:attrNameLst>
                                          <p:attrName>ppt_w</p:attrName>
                                        </p:attrNameLst>
                                      </p:cBhvr>
                                      <p:tavLst>
                                        <p:tav tm="0">
                                          <p:val>
                                            <p:fltVal val="0"/>
                                          </p:val>
                                        </p:tav>
                                        <p:tav tm="100000">
                                          <p:val>
                                            <p:strVal val="#ppt_w"/>
                                          </p:val>
                                        </p:tav>
                                      </p:tavLst>
                                    </p:anim>
                                    <p:anim calcmode="lin" valueType="num">
                                      <p:cBhvr>
                                        <p:cTn id="118" dur="1000" fill="hold"/>
                                        <p:tgtEl>
                                          <p:spTgt spid="62"/>
                                        </p:tgtEl>
                                        <p:attrNameLst>
                                          <p:attrName>ppt_h</p:attrName>
                                        </p:attrNameLst>
                                      </p:cBhvr>
                                      <p:tavLst>
                                        <p:tav tm="0">
                                          <p:val>
                                            <p:fltVal val="0"/>
                                          </p:val>
                                        </p:tav>
                                        <p:tav tm="100000">
                                          <p:val>
                                            <p:strVal val="#ppt_h"/>
                                          </p:val>
                                        </p:tav>
                                      </p:tavLst>
                                    </p:anim>
                                    <p:anim calcmode="lin" valueType="num">
                                      <p:cBhvr>
                                        <p:cTn id="119" dur="1000" fill="hold"/>
                                        <p:tgtEl>
                                          <p:spTgt spid="62"/>
                                        </p:tgtEl>
                                        <p:attrNameLst>
                                          <p:attrName>style.rotation</p:attrName>
                                        </p:attrNameLst>
                                      </p:cBhvr>
                                      <p:tavLst>
                                        <p:tav tm="0">
                                          <p:val>
                                            <p:fltVal val="90"/>
                                          </p:val>
                                        </p:tav>
                                        <p:tav tm="100000">
                                          <p:val>
                                            <p:fltVal val="0"/>
                                          </p:val>
                                        </p:tav>
                                      </p:tavLst>
                                    </p:anim>
                                    <p:animEffect transition="in" filter="fade">
                                      <p:cBhvr>
                                        <p:cTn id="120" dur="1000"/>
                                        <p:tgtEl>
                                          <p:spTgt spid="62"/>
                                        </p:tgtEl>
                                      </p:cBhvr>
                                    </p:animEffect>
                                  </p:childTnLst>
                                </p:cTn>
                              </p:par>
                            </p:childTnLst>
                          </p:cTn>
                        </p:par>
                        <p:par>
                          <p:cTn id="121" fill="hold">
                            <p:stCondLst>
                              <p:cond delay="8500"/>
                            </p:stCondLst>
                            <p:childTnLst>
                              <p:par>
                                <p:cTn id="122" presetID="53" presetClass="entr" presetSubtype="16" fill="hold" grpId="0" nodeType="afterEffect">
                                  <p:stCondLst>
                                    <p:cond delay="1250"/>
                                  </p:stCondLst>
                                  <p:childTnLst>
                                    <p:set>
                                      <p:cBhvr>
                                        <p:cTn id="123" dur="1" fill="hold">
                                          <p:stCondLst>
                                            <p:cond delay="0"/>
                                          </p:stCondLst>
                                        </p:cTn>
                                        <p:tgtEl>
                                          <p:spTgt spid="30"/>
                                        </p:tgtEl>
                                        <p:attrNameLst>
                                          <p:attrName>style.visibility</p:attrName>
                                        </p:attrNameLst>
                                      </p:cBhvr>
                                      <p:to>
                                        <p:strVal val="visible"/>
                                      </p:to>
                                    </p:set>
                                    <p:anim calcmode="lin" valueType="num">
                                      <p:cBhvr>
                                        <p:cTn id="124" dur="500" fill="hold"/>
                                        <p:tgtEl>
                                          <p:spTgt spid="30"/>
                                        </p:tgtEl>
                                        <p:attrNameLst>
                                          <p:attrName>ppt_w</p:attrName>
                                        </p:attrNameLst>
                                      </p:cBhvr>
                                      <p:tavLst>
                                        <p:tav tm="0">
                                          <p:val>
                                            <p:fltVal val="0"/>
                                          </p:val>
                                        </p:tav>
                                        <p:tav tm="100000">
                                          <p:val>
                                            <p:strVal val="#ppt_w"/>
                                          </p:val>
                                        </p:tav>
                                      </p:tavLst>
                                    </p:anim>
                                    <p:anim calcmode="lin" valueType="num">
                                      <p:cBhvr>
                                        <p:cTn id="125" dur="500" fill="hold"/>
                                        <p:tgtEl>
                                          <p:spTgt spid="30"/>
                                        </p:tgtEl>
                                        <p:attrNameLst>
                                          <p:attrName>ppt_h</p:attrName>
                                        </p:attrNameLst>
                                      </p:cBhvr>
                                      <p:tavLst>
                                        <p:tav tm="0">
                                          <p:val>
                                            <p:fltVal val="0"/>
                                          </p:val>
                                        </p:tav>
                                        <p:tav tm="100000">
                                          <p:val>
                                            <p:strVal val="#ppt_h"/>
                                          </p:val>
                                        </p:tav>
                                      </p:tavLst>
                                    </p:anim>
                                    <p:animEffect transition="in" filter="fade">
                                      <p:cBhvr>
                                        <p:cTn id="126" dur="500"/>
                                        <p:tgtEl>
                                          <p:spTgt spid="30"/>
                                        </p:tgtEl>
                                      </p:cBhvr>
                                    </p:animEffect>
                                  </p:childTnLst>
                                </p:cTn>
                              </p:par>
                            </p:childTnLst>
                          </p:cTn>
                        </p:par>
                        <p:par>
                          <p:cTn id="127" fill="hold">
                            <p:stCondLst>
                              <p:cond delay="10250"/>
                            </p:stCondLst>
                            <p:childTnLst>
                              <p:par>
                                <p:cTn id="128" presetID="53" presetClass="entr" presetSubtype="16" fill="hold" grpId="0" nodeType="afterEffect">
                                  <p:stCondLst>
                                    <p:cond delay="1250"/>
                                  </p:stCondLst>
                                  <p:childTnLst>
                                    <p:set>
                                      <p:cBhvr>
                                        <p:cTn id="129" dur="1" fill="hold">
                                          <p:stCondLst>
                                            <p:cond delay="0"/>
                                          </p:stCondLst>
                                        </p:cTn>
                                        <p:tgtEl>
                                          <p:spTgt spid="29"/>
                                        </p:tgtEl>
                                        <p:attrNameLst>
                                          <p:attrName>style.visibility</p:attrName>
                                        </p:attrNameLst>
                                      </p:cBhvr>
                                      <p:to>
                                        <p:strVal val="visible"/>
                                      </p:to>
                                    </p:set>
                                    <p:anim calcmode="lin" valueType="num">
                                      <p:cBhvr>
                                        <p:cTn id="130" dur="500" fill="hold"/>
                                        <p:tgtEl>
                                          <p:spTgt spid="29"/>
                                        </p:tgtEl>
                                        <p:attrNameLst>
                                          <p:attrName>ppt_w</p:attrName>
                                        </p:attrNameLst>
                                      </p:cBhvr>
                                      <p:tavLst>
                                        <p:tav tm="0">
                                          <p:val>
                                            <p:fltVal val="0"/>
                                          </p:val>
                                        </p:tav>
                                        <p:tav tm="100000">
                                          <p:val>
                                            <p:strVal val="#ppt_w"/>
                                          </p:val>
                                        </p:tav>
                                      </p:tavLst>
                                    </p:anim>
                                    <p:anim calcmode="lin" valueType="num">
                                      <p:cBhvr>
                                        <p:cTn id="131" dur="500" fill="hold"/>
                                        <p:tgtEl>
                                          <p:spTgt spid="29"/>
                                        </p:tgtEl>
                                        <p:attrNameLst>
                                          <p:attrName>ppt_h</p:attrName>
                                        </p:attrNameLst>
                                      </p:cBhvr>
                                      <p:tavLst>
                                        <p:tav tm="0">
                                          <p:val>
                                            <p:fltVal val="0"/>
                                          </p:val>
                                        </p:tav>
                                        <p:tav tm="100000">
                                          <p:val>
                                            <p:strVal val="#ppt_h"/>
                                          </p:val>
                                        </p:tav>
                                      </p:tavLst>
                                    </p:anim>
                                    <p:animEffect transition="in" filter="fade">
                                      <p:cBhvr>
                                        <p:cTn id="132" dur="500"/>
                                        <p:tgtEl>
                                          <p:spTgt spid="29"/>
                                        </p:tgtEl>
                                      </p:cBhvr>
                                    </p:animEffect>
                                  </p:childTnLst>
                                </p:cTn>
                              </p:par>
                            </p:childTnLst>
                          </p:cTn>
                        </p:par>
                        <p:par>
                          <p:cTn id="133" fill="hold">
                            <p:stCondLst>
                              <p:cond delay="12000"/>
                            </p:stCondLst>
                            <p:childTnLst>
                              <p:par>
                                <p:cTn id="134" presetID="22" presetClass="entr" presetSubtype="2" fill="hold" grpId="0" nodeType="afterEffect">
                                  <p:stCondLst>
                                    <p:cond delay="1500"/>
                                  </p:stCondLst>
                                  <p:childTnLst>
                                    <p:set>
                                      <p:cBhvr>
                                        <p:cTn id="135" dur="1" fill="hold">
                                          <p:stCondLst>
                                            <p:cond delay="0"/>
                                          </p:stCondLst>
                                        </p:cTn>
                                        <p:tgtEl>
                                          <p:spTgt spid="31"/>
                                        </p:tgtEl>
                                        <p:attrNameLst>
                                          <p:attrName>style.visibility</p:attrName>
                                        </p:attrNameLst>
                                      </p:cBhvr>
                                      <p:to>
                                        <p:strVal val="visible"/>
                                      </p:to>
                                    </p:set>
                                    <p:animEffect transition="in" filter="wipe(right)">
                                      <p:cBhvr>
                                        <p:cTn id="13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animBg="1"/>
      <p:bldP spid="28" grpId="0" animBg="1"/>
      <p:bldP spid="29" grpId="0" animBg="1"/>
      <p:bldP spid="30" grpId="0" animBg="1"/>
      <p:bldP spid="31" grpId="0" animBg="1"/>
      <p:bldP spid="32" grpId="0" animBg="1"/>
      <p:bldP spid="33" grpId="0" animBg="1"/>
      <p:bldP spid="34" grpId="0" animBg="1"/>
      <p:bldP spid="36" grpId="0" animBg="1"/>
      <p:bldP spid="48"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תיבת טקסט 15">
            <a:extLst>
              <a:ext uri="{FF2B5EF4-FFF2-40B4-BE49-F238E27FC236}">
                <a16:creationId xmlns:a16="http://schemas.microsoft.com/office/drawing/2014/main" id="{04FB902C-00E3-4F9D-9703-C326D83AC81B}"/>
              </a:ext>
            </a:extLst>
          </p:cNvPr>
          <p:cNvSpPr txBox="1"/>
          <p:nvPr/>
        </p:nvSpPr>
        <p:spPr>
          <a:xfrm>
            <a:off x="9656027" y="1260672"/>
            <a:ext cx="2204660"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דָּבָר שֶׁיֵּשׁ בּוֹ שִׁינּוּי</a:t>
            </a:r>
            <a:endParaRPr lang="he-IL" dirty="0"/>
          </a:p>
        </p:txBody>
      </p:sp>
      <p:sp>
        <p:nvSpPr>
          <p:cNvPr id="17" name="תיבת טקסט 16">
            <a:extLst>
              <a:ext uri="{FF2B5EF4-FFF2-40B4-BE49-F238E27FC236}">
                <a16:creationId xmlns:a16="http://schemas.microsoft.com/office/drawing/2014/main" id="{9392985B-478F-4B5E-9ED8-3893E102B9CB}"/>
              </a:ext>
            </a:extLst>
          </p:cNvPr>
          <p:cNvSpPr txBox="1"/>
          <p:nvPr/>
        </p:nvSpPr>
        <p:spPr>
          <a:xfrm>
            <a:off x="8179405" y="764440"/>
            <a:ext cx="1357094"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 רבי יהודה חַיָּיב לְהַכְרִיז</a:t>
            </a:r>
            <a:endParaRPr lang="he-IL" b="1" dirty="0">
              <a:solidFill>
                <a:srgbClr val="000000"/>
              </a:solidFill>
              <a:latin typeface="Arial" panose="020B0604020202020204" pitchFamily="34" charset="0"/>
            </a:endParaRPr>
          </a:p>
        </p:txBody>
      </p:sp>
      <p:sp>
        <p:nvSpPr>
          <p:cNvPr id="24" name="תיבת טקסט 23">
            <a:extLst>
              <a:ext uri="{FF2B5EF4-FFF2-40B4-BE49-F238E27FC236}">
                <a16:creationId xmlns:a16="http://schemas.microsoft.com/office/drawing/2014/main" id="{597FEC46-D586-47B5-92CC-8EB5E97B28AB}"/>
              </a:ext>
            </a:extLst>
          </p:cNvPr>
          <p:cNvSpPr txBox="1"/>
          <p:nvPr/>
        </p:nvSpPr>
        <p:spPr>
          <a:xfrm>
            <a:off x="4471448" y="89750"/>
            <a:ext cx="3096280" cy="523220"/>
          </a:xfrm>
          <a:prstGeom prst="rect">
            <a:avLst/>
          </a:prstGeom>
          <a:noFill/>
        </p:spPr>
        <p:txBody>
          <a:bodyPr wrap="square" rtlCol="1">
            <a:spAutoFit/>
          </a:bodyPr>
          <a:lstStyle/>
          <a:p>
            <a:r>
              <a:rPr lang="he-IL" sz="2800" dirty="0">
                <a:solidFill>
                  <a:srgbClr val="000000"/>
                </a:solidFill>
                <a:latin typeface="Arial" panose="020B0604020202020204" pitchFamily="34" charset="0"/>
              </a:rPr>
              <a:t>סיכום </a:t>
            </a:r>
            <a:r>
              <a:rPr lang="he-IL" sz="2800" dirty="0" err="1">
                <a:solidFill>
                  <a:srgbClr val="000000"/>
                </a:solidFill>
                <a:latin typeface="Arial" panose="020B0604020202020204" pitchFamily="34" charset="0"/>
              </a:rPr>
              <a:t>האִיכָּא</a:t>
            </a:r>
            <a:r>
              <a:rPr lang="he-IL" sz="2800" dirty="0">
                <a:solidFill>
                  <a:srgbClr val="000000"/>
                </a:solidFill>
                <a:latin typeface="Arial" panose="020B0604020202020204" pitchFamily="34" charset="0"/>
              </a:rPr>
              <a:t> </a:t>
            </a:r>
            <a:r>
              <a:rPr lang="he-IL" sz="2800" dirty="0" err="1">
                <a:solidFill>
                  <a:srgbClr val="000000"/>
                </a:solidFill>
                <a:latin typeface="Arial" panose="020B0604020202020204" pitchFamily="34" charset="0"/>
              </a:rPr>
              <a:t>דְּאָמְרִי</a:t>
            </a:r>
            <a:endParaRPr lang="he-IL" sz="2800" b="1" dirty="0"/>
          </a:p>
        </p:txBody>
      </p:sp>
      <p:sp>
        <p:nvSpPr>
          <p:cNvPr id="25" name="תיבת טקסט 24">
            <a:extLst>
              <a:ext uri="{FF2B5EF4-FFF2-40B4-BE49-F238E27FC236}">
                <a16:creationId xmlns:a16="http://schemas.microsoft.com/office/drawing/2014/main" id="{232EF11D-7A48-46F7-90F3-15F9E32DCF02}"/>
              </a:ext>
            </a:extLst>
          </p:cNvPr>
          <p:cNvSpPr txBox="1"/>
          <p:nvPr/>
        </p:nvSpPr>
        <p:spPr>
          <a:xfrm>
            <a:off x="10515600" y="-17972"/>
            <a:ext cx="1676400" cy="369332"/>
          </a:xfrm>
          <a:prstGeom prst="rect">
            <a:avLst/>
          </a:prstGeom>
          <a:noFill/>
        </p:spPr>
        <p:txBody>
          <a:bodyPr wrap="square" rtlCol="1">
            <a:spAutoFit/>
          </a:bodyPr>
          <a:lstStyle/>
          <a:p>
            <a:r>
              <a:rPr lang="he-IL" dirty="0"/>
              <a:t>דף כ"ג, א'</a:t>
            </a:r>
          </a:p>
        </p:txBody>
      </p:sp>
      <p:sp>
        <p:nvSpPr>
          <p:cNvPr id="31" name="תיבת טקסט 30">
            <a:extLst>
              <a:ext uri="{FF2B5EF4-FFF2-40B4-BE49-F238E27FC236}">
                <a16:creationId xmlns:a16="http://schemas.microsoft.com/office/drawing/2014/main" id="{2544CC4B-53B3-4654-ACB2-6534A2C0C56F}"/>
              </a:ext>
            </a:extLst>
          </p:cNvPr>
          <p:cNvSpPr txBox="1"/>
          <p:nvPr/>
        </p:nvSpPr>
        <p:spPr>
          <a:xfrm>
            <a:off x="8154945" y="1427567"/>
            <a:ext cx="1357094"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1" dirty="0" err="1">
                <a:solidFill>
                  <a:srgbClr val="000000"/>
                </a:solidFill>
                <a:latin typeface="Arial" panose="020B0604020202020204" pitchFamily="34" charset="0"/>
              </a:rPr>
              <a:t>דְּתַנָּא</a:t>
            </a:r>
            <a:r>
              <a:rPr lang="he-IL" b="1" dirty="0">
                <a:solidFill>
                  <a:srgbClr val="000000"/>
                </a:solidFill>
                <a:latin typeface="Arial" panose="020B0604020202020204" pitchFamily="34" charset="0"/>
              </a:rPr>
              <a:t> קַמָּא </a:t>
            </a:r>
            <a:r>
              <a:rPr lang="he-IL" b="0" i="0" dirty="0">
                <a:solidFill>
                  <a:srgbClr val="000000"/>
                </a:solidFill>
                <a:effectLst/>
                <a:latin typeface="Arial" panose="020B0604020202020204" pitchFamily="34" charset="0"/>
              </a:rPr>
              <a:t>הֲרֵי אֵלּוּ שֶׁלּוֹ</a:t>
            </a:r>
            <a:endParaRPr lang="he-IL" b="1" dirty="0">
              <a:solidFill>
                <a:srgbClr val="000000"/>
              </a:solidFill>
              <a:latin typeface="Arial" panose="020B0604020202020204" pitchFamily="34" charset="0"/>
            </a:endParaRPr>
          </a:p>
        </p:txBody>
      </p:sp>
      <p:sp>
        <p:nvSpPr>
          <p:cNvPr id="33" name="תיבת טקסט 32">
            <a:extLst>
              <a:ext uri="{FF2B5EF4-FFF2-40B4-BE49-F238E27FC236}">
                <a16:creationId xmlns:a16="http://schemas.microsoft.com/office/drawing/2014/main" id="{1014DAB2-B702-4274-8757-183F16ED72A5}"/>
              </a:ext>
            </a:extLst>
          </p:cNvPr>
          <p:cNvSpPr txBox="1"/>
          <p:nvPr/>
        </p:nvSpPr>
        <p:spPr>
          <a:xfrm>
            <a:off x="2573990" y="1327879"/>
            <a:ext cx="1928636"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ורבי יהודה הָוֵי סִימָן</a:t>
            </a:r>
            <a:endParaRPr lang="he-IL" b="1" dirty="0">
              <a:solidFill>
                <a:srgbClr val="000000"/>
              </a:solidFill>
              <a:latin typeface="Arial" panose="020B0604020202020204" pitchFamily="34" charset="0"/>
            </a:endParaRPr>
          </a:p>
        </p:txBody>
      </p:sp>
      <p:sp>
        <p:nvSpPr>
          <p:cNvPr id="34" name="תיבת טקסט 33">
            <a:extLst>
              <a:ext uri="{FF2B5EF4-FFF2-40B4-BE49-F238E27FC236}">
                <a16:creationId xmlns:a16="http://schemas.microsoft.com/office/drawing/2014/main" id="{EFA3AC8E-94CE-4893-A9E7-4492C670C1D9}"/>
              </a:ext>
            </a:extLst>
          </p:cNvPr>
          <p:cNvSpPr txBox="1"/>
          <p:nvPr/>
        </p:nvSpPr>
        <p:spPr>
          <a:xfrm>
            <a:off x="2528417" y="954945"/>
            <a:ext cx="1982687"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sz="1600" b="0" i="0" dirty="0">
                <a:solidFill>
                  <a:srgbClr val="000000"/>
                </a:solidFill>
                <a:effectLst/>
                <a:latin typeface="Arial" panose="020B0604020202020204" pitchFamily="34" charset="0"/>
              </a:rPr>
              <a:t>תנא קמא</a:t>
            </a:r>
            <a:r>
              <a:rPr lang="he-IL" b="0" i="0" dirty="0">
                <a:solidFill>
                  <a:srgbClr val="000000"/>
                </a:solidFill>
                <a:effectLst/>
                <a:latin typeface="Arial" panose="020B0604020202020204" pitchFamily="34" charset="0"/>
              </a:rPr>
              <a:t> לָא הָוֵי סִימָן</a:t>
            </a:r>
            <a:endParaRPr lang="he-IL" b="1" dirty="0">
              <a:solidFill>
                <a:srgbClr val="000000"/>
              </a:solidFill>
              <a:latin typeface="Arial" panose="020B0604020202020204" pitchFamily="34" charset="0"/>
            </a:endParaRPr>
          </a:p>
        </p:txBody>
      </p:sp>
      <p:sp>
        <p:nvSpPr>
          <p:cNvPr id="36" name="תיבת טקסט 35">
            <a:extLst>
              <a:ext uri="{FF2B5EF4-FFF2-40B4-BE49-F238E27FC236}">
                <a16:creationId xmlns:a16="http://schemas.microsoft.com/office/drawing/2014/main" id="{9F51C8E1-B23D-4607-A0A6-E3407B4EB04F}"/>
              </a:ext>
            </a:extLst>
          </p:cNvPr>
          <p:cNvSpPr txBox="1"/>
          <p:nvPr/>
        </p:nvSpPr>
        <p:spPr>
          <a:xfrm>
            <a:off x="4684202" y="1134133"/>
            <a:ext cx="1880993"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ְּסִימָן הֶעָשׂוּי </a:t>
            </a:r>
            <a:r>
              <a:rPr lang="he-IL" dirty="0" err="1"/>
              <a:t>לִידָּרֵס</a:t>
            </a:r>
            <a:endParaRPr lang="he-IL" b="1" dirty="0"/>
          </a:p>
        </p:txBody>
      </p:sp>
      <p:sp>
        <p:nvSpPr>
          <p:cNvPr id="37" name="תיבת טקסט 36">
            <a:extLst>
              <a:ext uri="{FF2B5EF4-FFF2-40B4-BE49-F238E27FC236}">
                <a16:creationId xmlns:a16="http://schemas.microsoft.com/office/drawing/2014/main" id="{56FB9E44-96EA-466D-BE09-25E38D62A115}"/>
              </a:ext>
            </a:extLst>
          </p:cNvPr>
          <p:cNvSpPr txBox="1"/>
          <p:nvPr/>
        </p:nvSpPr>
        <p:spPr>
          <a:xfrm>
            <a:off x="3468914" y="2269202"/>
            <a:ext cx="3096281" cy="923330"/>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r>
              <a:rPr lang="he-IL" dirty="0"/>
              <a:t>וְרַבָּה אָמַר   דְּכוּלֵּי עָלְמָא</a:t>
            </a:r>
          </a:p>
          <a:p>
            <a:r>
              <a:rPr lang="he-IL" b="1" dirty="0"/>
              <a:t> סִימָן הֶעָשׂוּי </a:t>
            </a:r>
            <a:r>
              <a:rPr lang="he-IL" b="1" dirty="0" err="1"/>
              <a:t>לִידָּרֵס</a:t>
            </a:r>
            <a:r>
              <a:rPr lang="he-IL" b="1" dirty="0"/>
              <a:t> לָא הָוֵי סִימָן</a:t>
            </a:r>
          </a:p>
          <a:p>
            <a:r>
              <a:rPr lang="he-IL" b="1" dirty="0"/>
              <a:t> וְאֵין </a:t>
            </a:r>
            <a:r>
              <a:rPr lang="he-IL" b="1" dirty="0" err="1"/>
              <a:t>מַעֲבִירִין</a:t>
            </a:r>
            <a:r>
              <a:rPr lang="he-IL" b="1" dirty="0"/>
              <a:t> עַל </a:t>
            </a:r>
            <a:r>
              <a:rPr lang="he-IL" b="1" dirty="0" err="1"/>
              <a:t>הָאוֹכָלִין</a:t>
            </a:r>
            <a:r>
              <a:rPr lang="he-IL" b="1" dirty="0"/>
              <a:t> </a:t>
            </a:r>
            <a:r>
              <a:rPr lang="he-IL" dirty="0"/>
              <a:t>ְ</a:t>
            </a:r>
          </a:p>
        </p:txBody>
      </p:sp>
      <p:sp>
        <p:nvSpPr>
          <p:cNvPr id="38" name="תיבת טקסט 37">
            <a:extLst>
              <a:ext uri="{FF2B5EF4-FFF2-40B4-BE49-F238E27FC236}">
                <a16:creationId xmlns:a16="http://schemas.microsoft.com/office/drawing/2014/main" id="{366D371F-0997-45EF-A1D6-14C7B9214BC0}"/>
              </a:ext>
            </a:extLst>
          </p:cNvPr>
          <p:cNvSpPr txBox="1"/>
          <p:nvPr/>
        </p:nvSpPr>
        <p:spPr>
          <a:xfrm>
            <a:off x="2943034" y="3422413"/>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 וְרַבִּי יְהוּדָה סָבַר הָוֵי סִימָן</a:t>
            </a:r>
            <a:endParaRPr lang="he-IL" b="1" dirty="0">
              <a:solidFill>
                <a:srgbClr val="000000"/>
              </a:solidFill>
              <a:latin typeface="Arial" panose="020B0604020202020204" pitchFamily="34" charset="0"/>
            </a:endParaRPr>
          </a:p>
        </p:txBody>
      </p:sp>
      <p:sp>
        <p:nvSpPr>
          <p:cNvPr id="39" name="תיבת טקסט 38">
            <a:extLst>
              <a:ext uri="{FF2B5EF4-FFF2-40B4-BE49-F238E27FC236}">
                <a16:creationId xmlns:a16="http://schemas.microsoft.com/office/drawing/2014/main" id="{6179FA52-AB60-47F4-80AF-DA674441BAD2}"/>
              </a:ext>
            </a:extLst>
          </p:cNvPr>
          <p:cNvSpPr txBox="1"/>
          <p:nvPr/>
        </p:nvSpPr>
        <p:spPr>
          <a:xfrm>
            <a:off x="2943033" y="4106985"/>
            <a:ext cx="1759425" cy="646331"/>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a:t>
            </a:r>
          </a:p>
          <a:p>
            <a:r>
              <a:rPr lang="he-IL" dirty="0"/>
              <a:t>לָא הָוֵי סִימָן</a:t>
            </a:r>
            <a:endParaRPr lang="he-IL" b="1" dirty="0">
              <a:solidFill>
                <a:srgbClr val="000000"/>
              </a:solidFill>
              <a:latin typeface="Arial" panose="020B0604020202020204" pitchFamily="34" charset="0"/>
            </a:endParaRPr>
          </a:p>
        </p:txBody>
      </p:sp>
      <p:sp>
        <p:nvSpPr>
          <p:cNvPr id="43" name="תיבת טקסט 42">
            <a:extLst>
              <a:ext uri="{FF2B5EF4-FFF2-40B4-BE49-F238E27FC236}">
                <a16:creationId xmlns:a16="http://schemas.microsoft.com/office/drawing/2014/main" id="{369E8F2E-6859-4648-875F-7A283235927F}"/>
              </a:ext>
            </a:extLst>
          </p:cNvPr>
          <p:cNvSpPr txBox="1"/>
          <p:nvPr/>
        </p:nvSpPr>
        <p:spPr>
          <a:xfrm>
            <a:off x="7341827" y="3699412"/>
            <a:ext cx="2669479"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ְּתַנָּא קַמָּא סָבַר לָא הָוֵי סִימָן</a:t>
            </a:r>
            <a:endParaRPr lang="he-IL" b="1" dirty="0">
              <a:solidFill>
                <a:srgbClr val="000000"/>
              </a:solidFill>
              <a:latin typeface="Arial" panose="020B0604020202020204" pitchFamily="34" charset="0"/>
            </a:endParaRPr>
          </a:p>
        </p:txBody>
      </p:sp>
      <p:sp>
        <p:nvSpPr>
          <p:cNvPr id="45" name="תיבת טקסט 44">
            <a:extLst>
              <a:ext uri="{FF2B5EF4-FFF2-40B4-BE49-F238E27FC236}">
                <a16:creationId xmlns:a16="http://schemas.microsoft.com/office/drawing/2014/main" id="{C4F2646E-F256-448B-AEAC-7390489FEEC3}"/>
              </a:ext>
            </a:extLst>
          </p:cNvPr>
          <p:cNvSpPr txBox="1"/>
          <p:nvPr/>
        </p:nvSpPr>
        <p:spPr>
          <a:xfrm>
            <a:off x="7582615" y="4321706"/>
            <a:ext cx="2413871"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t>וְרַבִּי יְהוּדָה סָבַר הָוֵי סִימָן</a:t>
            </a:r>
            <a:endParaRPr lang="he-IL" b="1" dirty="0">
              <a:solidFill>
                <a:srgbClr val="000000"/>
              </a:solidFill>
              <a:latin typeface="Arial" panose="020B0604020202020204" pitchFamily="34" charset="0"/>
            </a:endParaRPr>
          </a:p>
        </p:txBody>
      </p:sp>
      <p:sp>
        <p:nvSpPr>
          <p:cNvPr id="47" name="תיבת טקסט 46">
            <a:extLst>
              <a:ext uri="{FF2B5EF4-FFF2-40B4-BE49-F238E27FC236}">
                <a16:creationId xmlns:a16="http://schemas.microsoft.com/office/drawing/2014/main" id="{C910F225-2E23-4438-BB32-6FE089EBCCE2}"/>
              </a:ext>
            </a:extLst>
          </p:cNvPr>
          <p:cNvSpPr txBox="1"/>
          <p:nvPr/>
        </p:nvSpPr>
        <p:spPr>
          <a:xfrm>
            <a:off x="10114617" y="3860041"/>
            <a:ext cx="1759425"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המחלוקת היא ב:</a:t>
            </a:r>
          </a:p>
          <a:p>
            <a:r>
              <a:rPr lang="he-IL" dirty="0"/>
              <a:t>סִימָן הַבָּא מֵאֵילָיו</a:t>
            </a:r>
            <a:endParaRPr lang="he-IL" b="1" dirty="0"/>
          </a:p>
        </p:txBody>
      </p:sp>
      <p:sp>
        <p:nvSpPr>
          <p:cNvPr id="40" name="תיבת טקסט 39">
            <a:extLst>
              <a:ext uri="{FF2B5EF4-FFF2-40B4-BE49-F238E27FC236}">
                <a16:creationId xmlns:a16="http://schemas.microsoft.com/office/drawing/2014/main" id="{84905102-DFE7-400E-B733-C9A11CE8CC6E}"/>
              </a:ext>
            </a:extLst>
          </p:cNvPr>
          <p:cNvSpPr txBox="1"/>
          <p:nvPr/>
        </p:nvSpPr>
        <p:spPr>
          <a:xfrm>
            <a:off x="8765091" y="2215818"/>
            <a:ext cx="3095596" cy="1200329"/>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 אֶלָּא אָמַר רַב </a:t>
            </a:r>
            <a:r>
              <a:rPr lang="he-IL" dirty="0" err="1"/>
              <a:t>זְבִיד</a:t>
            </a:r>
            <a:r>
              <a:rPr lang="he-IL" dirty="0"/>
              <a:t> מִשְּׁמֵיהּ </a:t>
            </a:r>
            <a:r>
              <a:rPr lang="he-IL" dirty="0" err="1"/>
              <a:t>דְּרָבָא</a:t>
            </a:r>
            <a:r>
              <a:rPr lang="he-IL" dirty="0"/>
              <a:t> </a:t>
            </a:r>
          </a:p>
          <a:p>
            <a:pPr algn="ctr"/>
            <a:r>
              <a:rPr lang="he-IL" b="1" dirty="0"/>
              <a:t>סִימָן הֶעָשׂוּי </a:t>
            </a:r>
            <a:r>
              <a:rPr lang="he-IL" b="1" dirty="0" err="1"/>
              <a:t>לִידָּרֵס</a:t>
            </a:r>
            <a:r>
              <a:rPr lang="he-IL" b="1" dirty="0"/>
              <a:t> </a:t>
            </a:r>
          </a:p>
          <a:p>
            <a:pPr algn="ctr"/>
            <a:r>
              <a:rPr lang="he-IL" b="1" dirty="0" err="1"/>
              <a:t>וּמַעֲבִירִין</a:t>
            </a:r>
            <a:r>
              <a:rPr lang="he-IL" b="1" dirty="0"/>
              <a:t> עַל </a:t>
            </a:r>
            <a:r>
              <a:rPr lang="he-IL" b="1" dirty="0" err="1"/>
              <a:t>הָאוֹכָלִין</a:t>
            </a:r>
            <a:r>
              <a:rPr lang="he-IL" b="1" dirty="0"/>
              <a:t>  </a:t>
            </a:r>
          </a:p>
          <a:p>
            <a:r>
              <a:rPr lang="he-IL" dirty="0"/>
              <a:t>דְּכוּלֵּי עָלְמָא סָבְרִי </a:t>
            </a:r>
            <a:r>
              <a:rPr lang="he-IL" b="1" dirty="0"/>
              <a:t>הָוֵי סִימָן</a:t>
            </a:r>
            <a:endParaRPr lang="he-IL" b="1" dirty="0">
              <a:solidFill>
                <a:srgbClr val="000000"/>
              </a:solidFill>
              <a:latin typeface="Arial" panose="020B0604020202020204" pitchFamily="34" charset="0"/>
            </a:endParaRPr>
          </a:p>
        </p:txBody>
      </p:sp>
      <p:sp>
        <p:nvSpPr>
          <p:cNvPr id="44" name="תיבת טקסט 43">
            <a:extLst>
              <a:ext uri="{FF2B5EF4-FFF2-40B4-BE49-F238E27FC236}">
                <a16:creationId xmlns:a16="http://schemas.microsoft.com/office/drawing/2014/main" id="{EBF9E0D1-14FA-46F7-8F07-51923A08B11F}"/>
              </a:ext>
            </a:extLst>
          </p:cNvPr>
          <p:cNvSpPr txBox="1"/>
          <p:nvPr/>
        </p:nvSpPr>
        <p:spPr>
          <a:xfrm>
            <a:off x="4805770" y="3764523"/>
            <a:ext cx="1759425" cy="646331"/>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t>המחלוקת היא ב:</a:t>
            </a:r>
          </a:p>
          <a:p>
            <a:r>
              <a:rPr lang="he-IL" dirty="0"/>
              <a:t>סִימָן הַבָּא מֵאֵילָיו</a:t>
            </a:r>
            <a:endParaRPr lang="he-IL" b="1" dirty="0"/>
          </a:p>
        </p:txBody>
      </p:sp>
      <p:sp>
        <p:nvSpPr>
          <p:cNvPr id="3" name="תיבת טקסט 2">
            <a:extLst>
              <a:ext uri="{FF2B5EF4-FFF2-40B4-BE49-F238E27FC236}">
                <a16:creationId xmlns:a16="http://schemas.microsoft.com/office/drawing/2014/main" id="{29B005C3-2C1A-40AF-9C8A-E6C979F89D32}"/>
              </a:ext>
            </a:extLst>
          </p:cNvPr>
          <p:cNvSpPr txBox="1"/>
          <p:nvPr/>
        </p:nvSpPr>
        <p:spPr>
          <a:xfrm>
            <a:off x="7720553" y="166694"/>
            <a:ext cx="2045616" cy="369332"/>
          </a:xfrm>
          <a:prstGeom prst="rect">
            <a:avLst/>
          </a:prstGeom>
          <a:noFill/>
        </p:spPr>
        <p:txBody>
          <a:bodyPr wrap="square" rtlCol="1">
            <a:spAutoFit/>
          </a:bodyPr>
          <a:lstStyle/>
          <a:p>
            <a:endParaRPr lang="he-IL" dirty="0"/>
          </a:p>
        </p:txBody>
      </p:sp>
      <p:sp>
        <p:nvSpPr>
          <p:cNvPr id="49" name="תיבת טקסט 48">
            <a:extLst>
              <a:ext uri="{FF2B5EF4-FFF2-40B4-BE49-F238E27FC236}">
                <a16:creationId xmlns:a16="http://schemas.microsoft.com/office/drawing/2014/main" id="{8B302532-BC7C-423B-BBF6-3AD21679FDFB}"/>
              </a:ext>
            </a:extLst>
          </p:cNvPr>
          <p:cNvSpPr txBox="1"/>
          <p:nvPr/>
        </p:nvSpPr>
        <p:spPr>
          <a:xfrm>
            <a:off x="4456556" y="5430433"/>
            <a:ext cx="4217277" cy="1200329"/>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r>
              <a:rPr lang="he-IL" dirty="0" err="1">
                <a:solidFill>
                  <a:srgbClr val="000000"/>
                </a:solidFill>
                <a:latin typeface="Arial" panose="020B0604020202020204" pitchFamily="34" charset="0"/>
              </a:rPr>
              <a:t>כְּלָלָא</a:t>
            </a:r>
            <a:r>
              <a:rPr lang="he-IL" dirty="0">
                <a:solidFill>
                  <a:srgbClr val="000000"/>
                </a:solidFill>
                <a:latin typeface="Arial" panose="020B0604020202020204" pitchFamily="34" charset="0"/>
              </a:rPr>
              <a:t> </a:t>
            </a:r>
            <a:r>
              <a:rPr lang="he-IL" dirty="0" err="1">
                <a:solidFill>
                  <a:srgbClr val="000000"/>
                </a:solidFill>
                <a:latin typeface="Arial" panose="020B0604020202020204" pitchFamily="34" charset="0"/>
              </a:rPr>
              <a:t>דַּאֲבֵידְתָּא</a:t>
            </a:r>
            <a:r>
              <a:rPr lang="he-IL" dirty="0">
                <a:solidFill>
                  <a:srgbClr val="000000"/>
                </a:solidFill>
                <a:latin typeface="Arial" panose="020B0604020202020204" pitchFamily="34" charset="0"/>
              </a:rPr>
              <a:t> כֵּיוָן (ששמענו)  </a:t>
            </a:r>
            <a:r>
              <a:rPr lang="he-IL" dirty="0" err="1">
                <a:solidFill>
                  <a:srgbClr val="000000"/>
                </a:solidFill>
                <a:latin typeface="Arial" panose="020B0604020202020204" pitchFamily="34" charset="0"/>
              </a:rPr>
              <a:t>דְּאָמַר</a:t>
            </a:r>
            <a:r>
              <a:rPr lang="he-IL" dirty="0">
                <a:solidFill>
                  <a:srgbClr val="000000"/>
                </a:solidFill>
                <a:latin typeface="Arial" panose="020B0604020202020204" pitchFamily="34" charset="0"/>
              </a:rPr>
              <a:t> וַוי לֵהּ לְחֶסְרוֹן כִּיס  (חבל על ההפסד שנגרם לי)  </a:t>
            </a:r>
            <a:r>
              <a:rPr lang="he-IL" dirty="0" err="1">
                <a:solidFill>
                  <a:srgbClr val="000000"/>
                </a:solidFill>
                <a:latin typeface="Arial" panose="020B0604020202020204" pitchFamily="34" charset="0"/>
              </a:rPr>
              <a:t>מִיָּאַש</a:t>
            </a:r>
            <a:r>
              <a:rPr lang="he-IL" dirty="0">
                <a:solidFill>
                  <a:srgbClr val="000000"/>
                </a:solidFill>
                <a:latin typeface="Arial" panose="020B0604020202020204" pitchFamily="34" charset="0"/>
              </a:rPr>
              <a:t>ׁ לֵיהּ מִינַּהּ אף שלא אמר כן בפירוש.</a:t>
            </a:r>
            <a:endParaRPr lang="he-IL" dirty="0"/>
          </a:p>
        </p:txBody>
      </p:sp>
    </p:spTree>
    <p:extLst>
      <p:ext uri="{BB962C8B-B14F-4D97-AF65-F5344CB8AC3E}">
        <p14:creationId xmlns:p14="http://schemas.microsoft.com/office/powerpoint/2010/main" val="236475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anim calcmode="lin" valueType="num">
                                      <p:cBhvr>
                                        <p:cTn id="8" dur="2000" fill="hold"/>
                                        <p:tgtEl>
                                          <p:spTgt spid="24"/>
                                        </p:tgtEl>
                                        <p:attrNameLst>
                                          <p:attrName>ppt_w</p:attrName>
                                        </p:attrNameLst>
                                      </p:cBhvr>
                                      <p:tavLst>
                                        <p:tav tm="0" fmla="#ppt_w*sin(2.5*pi*$)">
                                          <p:val>
                                            <p:fltVal val="0"/>
                                          </p:val>
                                        </p:tav>
                                        <p:tav tm="100000">
                                          <p:val>
                                            <p:fltVal val="1"/>
                                          </p:val>
                                        </p:tav>
                                      </p:tavLst>
                                    </p:anim>
                                    <p:anim calcmode="lin" valueType="num">
                                      <p:cBhvr>
                                        <p:cTn id="9" dur="2000" fill="hold"/>
                                        <p:tgtEl>
                                          <p:spTgt spid="24"/>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42" presetClass="entr" presetSubtype="0" fill="hold" grpId="0" nodeType="afterEffect">
                                  <p:stCondLst>
                                    <p:cond delay="50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anim calcmode="lin" valueType="num">
                                      <p:cBhvr>
                                        <p:cTn id="14" dur="1000" fill="hold"/>
                                        <p:tgtEl>
                                          <p:spTgt spid="16"/>
                                        </p:tgtEl>
                                        <p:attrNameLst>
                                          <p:attrName>ppt_x</p:attrName>
                                        </p:attrNameLst>
                                      </p:cBhvr>
                                      <p:tavLst>
                                        <p:tav tm="0">
                                          <p:val>
                                            <p:strVal val="#ppt_x"/>
                                          </p:val>
                                        </p:tav>
                                        <p:tav tm="100000">
                                          <p:val>
                                            <p:strVal val="#ppt_x"/>
                                          </p:val>
                                        </p:tav>
                                      </p:tavLst>
                                    </p:anim>
                                    <p:anim calcmode="lin" valueType="num">
                                      <p:cBhvr>
                                        <p:cTn id="15" dur="1000" fill="hold"/>
                                        <p:tgtEl>
                                          <p:spTgt spid="16"/>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50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1000"/>
                                        <p:tgtEl>
                                          <p:spTgt spid="17"/>
                                        </p:tgtEl>
                                      </p:cBhvr>
                                    </p:animEffect>
                                    <p:anim calcmode="lin" valueType="num">
                                      <p:cBhvr>
                                        <p:cTn id="19" dur="1000" fill="hold"/>
                                        <p:tgtEl>
                                          <p:spTgt spid="17"/>
                                        </p:tgtEl>
                                        <p:attrNameLst>
                                          <p:attrName>ppt_x</p:attrName>
                                        </p:attrNameLst>
                                      </p:cBhvr>
                                      <p:tavLst>
                                        <p:tav tm="0">
                                          <p:val>
                                            <p:strVal val="#ppt_x"/>
                                          </p:val>
                                        </p:tav>
                                        <p:tav tm="100000">
                                          <p:val>
                                            <p:strVal val="#ppt_x"/>
                                          </p:val>
                                        </p:tav>
                                      </p:tavLst>
                                    </p:anim>
                                    <p:anim calcmode="lin" valueType="num">
                                      <p:cBhvr>
                                        <p:cTn id="20" dur="1000" fill="hold"/>
                                        <p:tgtEl>
                                          <p:spTgt spid="17"/>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25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1000"/>
                                        <p:tgtEl>
                                          <p:spTgt spid="31"/>
                                        </p:tgtEl>
                                      </p:cBhvr>
                                    </p:animEffect>
                                    <p:anim calcmode="lin" valueType="num">
                                      <p:cBhvr>
                                        <p:cTn id="24" dur="1000" fill="hold"/>
                                        <p:tgtEl>
                                          <p:spTgt spid="31"/>
                                        </p:tgtEl>
                                        <p:attrNameLst>
                                          <p:attrName>ppt_x</p:attrName>
                                        </p:attrNameLst>
                                      </p:cBhvr>
                                      <p:tavLst>
                                        <p:tav tm="0">
                                          <p:val>
                                            <p:strVal val="#ppt_x"/>
                                          </p:val>
                                        </p:tav>
                                        <p:tav tm="100000">
                                          <p:val>
                                            <p:strVal val="#ppt_x"/>
                                          </p:val>
                                        </p:tav>
                                      </p:tavLst>
                                    </p:anim>
                                    <p:anim calcmode="lin" valueType="num">
                                      <p:cBhvr>
                                        <p:cTn id="25" dur="1000" fill="hold"/>
                                        <p:tgtEl>
                                          <p:spTgt spid="31"/>
                                        </p:tgtEl>
                                        <p:attrNameLst>
                                          <p:attrName>ppt_y</p:attrName>
                                        </p:attrNameLst>
                                      </p:cBhvr>
                                      <p:tavLst>
                                        <p:tav tm="0">
                                          <p:val>
                                            <p:strVal val="#ppt_y+.1"/>
                                          </p:val>
                                        </p:tav>
                                        <p:tav tm="100000">
                                          <p:val>
                                            <p:strVal val="#ppt_y"/>
                                          </p:val>
                                        </p:tav>
                                      </p:tavLst>
                                    </p:anim>
                                  </p:childTnLst>
                                </p:cTn>
                              </p:par>
                            </p:childTnLst>
                          </p:cTn>
                        </p:par>
                        <p:par>
                          <p:cTn id="26" fill="hold">
                            <p:stCondLst>
                              <p:cond delay="3750"/>
                            </p:stCondLst>
                            <p:childTnLst>
                              <p:par>
                                <p:cTn id="27" presetID="42" presetClass="entr" presetSubtype="0" fill="hold" grpId="0" nodeType="afterEffect">
                                  <p:stCondLst>
                                    <p:cond delay="1000"/>
                                  </p:stCondLst>
                                  <p:childTnLst>
                                    <p:set>
                                      <p:cBhvr>
                                        <p:cTn id="28" dur="1" fill="hold">
                                          <p:stCondLst>
                                            <p:cond delay="0"/>
                                          </p:stCondLst>
                                        </p:cTn>
                                        <p:tgtEl>
                                          <p:spTgt spid="36"/>
                                        </p:tgtEl>
                                        <p:attrNameLst>
                                          <p:attrName>style.visibility</p:attrName>
                                        </p:attrNameLst>
                                      </p:cBhvr>
                                      <p:to>
                                        <p:strVal val="visible"/>
                                      </p:to>
                                    </p:set>
                                    <p:animEffect transition="in" filter="fade">
                                      <p:cBhvr>
                                        <p:cTn id="29" dur="1000"/>
                                        <p:tgtEl>
                                          <p:spTgt spid="36"/>
                                        </p:tgtEl>
                                      </p:cBhvr>
                                    </p:animEffect>
                                    <p:anim calcmode="lin" valueType="num">
                                      <p:cBhvr>
                                        <p:cTn id="30" dur="1000" fill="hold"/>
                                        <p:tgtEl>
                                          <p:spTgt spid="36"/>
                                        </p:tgtEl>
                                        <p:attrNameLst>
                                          <p:attrName>ppt_x</p:attrName>
                                        </p:attrNameLst>
                                      </p:cBhvr>
                                      <p:tavLst>
                                        <p:tav tm="0">
                                          <p:val>
                                            <p:strVal val="#ppt_x"/>
                                          </p:val>
                                        </p:tav>
                                        <p:tav tm="100000">
                                          <p:val>
                                            <p:strVal val="#ppt_x"/>
                                          </p:val>
                                        </p:tav>
                                      </p:tavLst>
                                    </p:anim>
                                    <p:anim calcmode="lin" valueType="num">
                                      <p:cBhvr>
                                        <p:cTn id="31" dur="1000" fill="hold"/>
                                        <p:tgtEl>
                                          <p:spTgt spid="36"/>
                                        </p:tgtEl>
                                        <p:attrNameLst>
                                          <p:attrName>ppt_y</p:attrName>
                                        </p:attrNameLst>
                                      </p:cBhvr>
                                      <p:tavLst>
                                        <p:tav tm="0">
                                          <p:val>
                                            <p:strVal val="#ppt_y+.1"/>
                                          </p:val>
                                        </p:tav>
                                        <p:tav tm="100000">
                                          <p:val>
                                            <p:strVal val="#ppt_y"/>
                                          </p:val>
                                        </p:tav>
                                      </p:tavLst>
                                    </p:anim>
                                  </p:childTnLst>
                                </p:cTn>
                              </p:par>
                            </p:childTnLst>
                          </p:cTn>
                        </p:par>
                        <p:par>
                          <p:cTn id="32" fill="hold">
                            <p:stCondLst>
                              <p:cond delay="5750"/>
                            </p:stCondLst>
                            <p:childTnLst>
                              <p:par>
                                <p:cTn id="33" presetID="53" presetClass="entr" presetSubtype="16" fill="hold" grpId="0" nodeType="afterEffect">
                                  <p:stCondLst>
                                    <p:cond delay="500"/>
                                  </p:stCondLst>
                                  <p:childTnLst>
                                    <p:set>
                                      <p:cBhvr>
                                        <p:cTn id="34" dur="1" fill="hold">
                                          <p:stCondLst>
                                            <p:cond delay="0"/>
                                          </p:stCondLst>
                                        </p:cTn>
                                        <p:tgtEl>
                                          <p:spTgt spid="34"/>
                                        </p:tgtEl>
                                        <p:attrNameLst>
                                          <p:attrName>style.visibility</p:attrName>
                                        </p:attrNameLst>
                                      </p:cBhvr>
                                      <p:to>
                                        <p:strVal val="visible"/>
                                      </p:to>
                                    </p:set>
                                    <p:anim calcmode="lin" valueType="num">
                                      <p:cBhvr>
                                        <p:cTn id="35" dur="500" fill="hold"/>
                                        <p:tgtEl>
                                          <p:spTgt spid="34"/>
                                        </p:tgtEl>
                                        <p:attrNameLst>
                                          <p:attrName>ppt_w</p:attrName>
                                        </p:attrNameLst>
                                      </p:cBhvr>
                                      <p:tavLst>
                                        <p:tav tm="0">
                                          <p:val>
                                            <p:fltVal val="0"/>
                                          </p:val>
                                        </p:tav>
                                        <p:tav tm="100000">
                                          <p:val>
                                            <p:strVal val="#ppt_w"/>
                                          </p:val>
                                        </p:tav>
                                      </p:tavLst>
                                    </p:anim>
                                    <p:anim calcmode="lin" valueType="num">
                                      <p:cBhvr>
                                        <p:cTn id="36" dur="500" fill="hold"/>
                                        <p:tgtEl>
                                          <p:spTgt spid="34"/>
                                        </p:tgtEl>
                                        <p:attrNameLst>
                                          <p:attrName>ppt_h</p:attrName>
                                        </p:attrNameLst>
                                      </p:cBhvr>
                                      <p:tavLst>
                                        <p:tav tm="0">
                                          <p:val>
                                            <p:fltVal val="0"/>
                                          </p:val>
                                        </p:tav>
                                        <p:tav tm="100000">
                                          <p:val>
                                            <p:strVal val="#ppt_h"/>
                                          </p:val>
                                        </p:tav>
                                      </p:tavLst>
                                    </p:anim>
                                    <p:animEffect transition="in" filter="fade">
                                      <p:cBhvr>
                                        <p:cTn id="37" dur="500"/>
                                        <p:tgtEl>
                                          <p:spTgt spid="34"/>
                                        </p:tgtEl>
                                      </p:cBhvr>
                                    </p:animEffect>
                                  </p:childTnLst>
                                </p:cTn>
                              </p:par>
                            </p:childTnLst>
                          </p:cTn>
                        </p:par>
                        <p:par>
                          <p:cTn id="38" fill="hold">
                            <p:stCondLst>
                              <p:cond delay="6750"/>
                            </p:stCondLst>
                            <p:childTnLst>
                              <p:par>
                                <p:cTn id="39" presetID="53" presetClass="entr" presetSubtype="16" fill="hold" grpId="0" nodeType="afterEffect">
                                  <p:stCondLst>
                                    <p:cond delay="250"/>
                                  </p:stCondLst>
                                  <p:childTnLst>
                                    <p:set>
                                      <p:cBhvr>
                                        <p:cTn id="40" dur="1" fill="hold">
                                          <p:stCondLst>
                                            <p:cond delay="0"/>
                                          </p:stCondLst>
                                        </p:cTn>
                                        <p:tgtEl>
                                          <p:spTgt spid="33"/>
                                        </p:tgtEl>
                                        <p:attrNameLst>
                                          <p:attrName>style.visibility</p:attrName>
                                        </p:attrNameLst>
                                      </p:cBhvr>
                                      <p:to>
                                        <p:strVal val="visible"/>
                                      </p:to>
                                    </p:set>
                                    <p:anim calcmode="lin" valueType="num">
                                      <p:cBhvr>
                                        <p:cTn id="41" dur="500" fill="hold"/>
                                        <p:tgtEl>
                                          <p:spTgt spid="33"/>
                                        </p:tgtEl>
                                        <p:attrNameLst>
                                          <p:attrName>ppt_w</p:attrName>
                                        </p:attrNameLst>
                                      </p:cBhvr>
                                      <p:tavLst>
                                        <p:tav tm="0">
                                          <p:val>
                                            <p:fltVal val="0"/>
                                          </p:val>
                                        </p:tav>
                                        <p:tav tm="100000">
                                          <p:val>
                                            <p:strVal val="#ppt_w"/>
                                          </p:val>
                                        </p:tav>
                                      </p:tavLst>
                                    </p:anim>
                                    <p:anim calcmode="lin" valueType="num">
                                      <p:cBhvr>
                                        <p:cTn id="42" dur="500" fill="hold"/>
                                        <p:tgtEl>
                                          <p:spTgt spid="33"/>
                                        </p:tgtEl>
                                        <p:attrNameLst>
                                          <p:attrName>ppt_h</p:attrName>
                                        </p:attrNameLst>
                                      </p:cBhvr>
                                      <p:tavLst>
                                        <p:tav tm="0">
                                          <p:val>
                                            <p:fltVal val="0"/>
                                          </p:val>
                                        </p:tav>
                                        <p:tav tm="100000">
                                          <p:val>
                                            <p:strVal val="#ppt_h"/>
                                          </p:val>
                                        </p:tav>
                                      </p:tavLst>
                                    </p:anim>
                                    <p:animEffect transition="in" filter="fade">
                                      <p:cBhvr>
                                        <p:cTn id="43" dur="500"/>
                                        <p:tgtEl>
                                          <p:spTgt spid="33"/>
                                        </p:tgtEl>
                                      </p:cBhvr>
                                    </p:animEffect>
                                  </p:childTnLst>
                                </p:cTn>
                              </p:par>
                            </p:childTnLst>
                          </p:cTn>
                        </p:par>
                        <p:par>
                          <p:cTn id="44" fill="hold">
                            <p:stCondLst>
                              <p:cond delay="7500"/>
                            </p:stCondLst>
                            <p:childTnLst>
                              <p:par>
                                <p:cTn id="45" presetID="53" presetClass="entr" presetSubtype="16" fill="hold" grpId="0" nodeType="afterEffect">
                                  <p:stCondLst>
                                    <p:cond delay="1750"/>
                                  </p:stCondLst>
                                  <p:childTnLst>
                                    <p:set>
                                      <p:cBhvr>
                                        <p:cTn id="46" dur="1" fill="hold">
                                          <p:stCondLst>
                                            <p:cond delay="0"/>
                                          </p:stCondLst>
                                        </p:cTn>
                                        <p:tgtEl>
                                          <p:spTgt spid="40"/>
                                        </p:tgtEl>
                                        <p:attrNameLst>
                                          <p:attrName>style.visibility</p:attrName>
                                        </p:attrNameLst>
                                      </p:cBhvr>
                                      <p:to>
                                        <p:strVal val="visible"/>
                                      </p:to>
                                    </p:set>
                                    <p:anim calcmode="lin" valueType="num">
                                      <p:cBhvr>
                                        <p:cTn id="47" dur="500" fill="hold"/>
                                        <p:tgtEl>
                                          <p:spTgt spid="40"/>
                                        </p:tgtEl>
                                        <p:attrNameLst>
                                          <p:attrName>ppt_w</p:attrName>
                                        </p:attrNameLst>
                                      </p:cBhvr>
                                      <p:tavLst>
                                        <p:tav tm="0">
                                          <p:val>
                                            <p:fltVal val="0"/>
                                          </p:val>
                                        </p:tav>
                                        <p:tav tm="100000">
                                          <p:val>
                                            <p:strVal val="#ppt_w"/>
                                          </p:val>
                                        </p:tav>
                                      </p:tavLst>
                                    </p:anim>
                                    <p:anim calcmode="lin" valueType="num">
                                      <p:cBhvr>
                                        <p:cTn id="48" dur="500" fill="hold"/>
                                        <p:tgtEl>
                                          <p:spTgt spid="40"/>
                                        </p:tgtEl>
                                        <p:attrNameLst>
                                          <p:attrName>ppt_h</p:attrName>
                                        </p:attrNameLst>
                                      </p:cBhvr>
                                      <p:tavLst>
                                        <p:tav tm="0">
                                          <p:val>
                                            <p:fltVal val="0"/>
                                          </p:val>
                                        </p:tav>
                                        <p:tav tm="100000">
                                          <p:val>
                                            <p:strVal val="#ppt_h"/>
                                          </p:val>
                                        </p:tav>
                                      </p:tavLst>
                                    </p:anim>
                                    <p:animEffect transition="in" filter="fade">
                                      <p:cBhvr>
                                        <p:cTn id="49" dur="500"/>
                                        <p:tgtEl>
                                          <p:spTgt spid="40"/>
                                        </p:tgtEl>
                                      </p:cBhvr>
                                    </p:animEffect>
                                  </p:childTnLst>
                                </p:cTn>
                              </p:par>
                            </p:childTnLst>
                          </p:cTn>
                        </p:par>
                        <p:par>
                          <p:cTn id="50" fill="hold">
                            <p:stCondLst>
                              <p:cond delay="9750"/>
                            </p:stCondLst>
                            <p:childTnLst>
                              <p:par>
                                <p:cTn id="51" presetID="31" presetClass="entr" presetSubtype="0" fill="hold" grpId="0" nodeType="afterEffect">
                                  <p:stCondLst>
                                    <p:cond delay="2500"/>
                                  </p:stCondLst>
                                  <p:childTnLst>
                                    <p:set>
                                      <p:cBhvr>
                                        <p:cTn id="52" dur="1" fill="hold">
                                          <p:stCondLst>
                                            <p:cond delay="0"/>
                                          </p:stCondLst>
                                        </p:cTn>
                                        <p:tgtEl>
                                          <p:spTgt spid="47"/>
                                        </p:tgtEl>
                                        <p:attrNameLst>
                                          <p:attrName>style.visibility</p:attrName>
                                        </p:attrNameLst>
                                      </p:cBhvr>
                                      <p:to>
                                        <p:strVal val="visible"/>
                                      </p:to>
                                    </p:set>
                                    <p:anim calcmode="lin" valueType="num">
                                      <p:cBhvr>
                                        <p:cTn id="53" dur="1000" fill="hold"/>
                                        <p:tgtEl>
                                          <p:spTgt spid="47"/>
                                        </p:tgtEl>
                                        <p:attrNameLst>
                                          <p:attrName>ppt_w</p:attrName>
                                        </p:attrNameLst>
                                      </p:cBhvr>
                                      <p:tavLst>
                                        <p:tav tm="0">
                                          <p:val>
                                            <p:fltVal val="0"/>
                                          </p:val>
                                        </p:tav>
                                        <p:tav tm="100000">
                                          <p:val>
                                            <p:strVal val="#ppt_w"/>
                                          </p:val>
                                        </p:tav>
                                      </p:tavLst>
                                    </p:anim>
                                    <p:anim calcmode="lin" valueType="num">
                                      <p:cBhvr>
                                        <p:cTn id="54" dur="1000" fill="hold"/>
                                        <p:tgtEl>
                                          <p:spTgt spid="47"/>
                                        </p:tgtEl>
                                        <p:attrNameLst>
                                          <p:attrName>ppt_h</p:attrName>
                                        </p:attrNameLst>
                                      </p:cBhvr>
                                      <p:tavLst>
                                        <p:tav tm="0">
                                          <p:val>
                                            <p:fltVal val="0"/>
                                          </p:val>
                                        </p:tav>
                                        <p:tav tm="100000">
                                          <p:val>
                                            <p:strVal val="#ppt_h"/>
                                          </p:val>
                                        </p:tav>
                                      </p:tavLst>
                                    </p:anim>
                                    <p:anim calcmode="lin" valueType="num">
                                      <p:cBhvr>
                                        <p:cTn id="55" dur="1000" fill="hold"/>
                                        <p:tgtEl>
                                          <p:spTgt spid="47"/>
                                        </p:tgtEl>
                                        <p:attrNameLst>
                                          <p:attrName>style.rotation</p:attrName>
                                        </p:attrNameLst>
                                      </p:cBhvr>
                                      <p:tavLst>
                                        <p:tav tm="0">
                                          <p:val>
                                            <p:fltVal val="90"/>
                                          </p:val>
                                        </p:tav>
                                        <p:tav tm="100000">
                                          <p:val>
                                            <p:fltVal val="0"/>
                                          </p:val>
                                        </p:tav>
                                      </p:tavLst>
                                    </p:anim>
                                    <p:animEffect transition="in" filter="fade">
                                      <p:cBhvr>
                                        <p:cTn id="56" dur="1000"/>
                                        <p:tgtEl>
                                          <p:spTgt spid="47"/>
                                        </p:tgtEl>
                                      </p:cBhvr>
                                    </p:animEffect>
                                  </p:childTnLst>
                                </p:cTn>
                              </p:par>
                            </p:childTnLst>
                          </p:cTn>
                        </p:par>
                        <p:par>
                          <p:cTn id="57" fill="hold">
                            <p:stCondLst>
                              <p:cond delay="13250"/>
                            </p:stCondLst>
                            <p:childTnLst>
                              <p:par>
                                <p:cTn id="58" presetID="31" presetClass="entr" presetSubtype="0" fill="hold" grpId="0" nodeType="afterEffect">
                                  <p:stCondLst>
                                    <p:cond delay="1500"/>
                                  </p:stCondLst>
                                  <p:childTnLst>
                                    <p:set>
                                      <p:cBhvr>
                                        <p:cTn id="59" dur="1" fill="hold">
                                          <p:stCondLst>
                                            <p:cond delay="0"/>
                                          </p:stCondLst>
                                        </p:cTn>
                                        <p:tgtEl>
                                          <p:spTgt spid="43"/>
                                        </p:tgtEl>
                                        <p:attrNameLst>
                                          <p:attrName>style.visibility</p:attrName>
                                        </p:attrNameLst>
                                      </p:cBhvr>
                                      <p:to>
                                        <p:strVal val="visible"/>
                                      </p:to>
                                    </p:set>
                                    <p:anim calcmode="lin" valueType="num">
                                      <p:cBhvr>
                                        <p:cTn id="60" dur="1000" fill="hold"/>
                                        <p:tgtEl>
                                          <p:spTgt spid="43"/>
                                        </p:tgtEl>
                                        <p:attrNameLst>
                                          <p:attrName>ppt_w</p:attrName>
                                        </p:attrNameLst>
                                      </p:cBhvr>
                                      <p:tavLst>
                                        <p:tav tm="0">
                                          <p:val>
                                            <p:fltVal val="0"/>
                                          </p:val>
                                        </p:tav>
                                        <p:tav tm="100000">
                                          <p:val>
                                            <p:strVal val="#ppt_w"/>
                                          </p:val>
                                        </p:tav>
                                      </p:tavLst>
                                    </p:anim>
                                    <p:anim calcmode="lin" valueType="num">
                                      <p:cBhvr>
                                        <p:cTn id="61" dur="1000" fill="hold"/>
                                        <p:tgtEl>
                                          <p:spTgt spid="43"/>
                                        </p:tgtEl>
                                        <p:attrNameLst>
                                          <p:attrName>ppt_h</p:attrName>
                                        </p:attrNameLst>
                                      </p:cBhvr>
                                      <p:tavLst>
                                        <p:tav tm="0">
                                          <p:val>
                                            <p:fltVal val="0"/>
                                          </p:val>
                                        </p:tav>
                                        <p:tav tm="100000">
                                          <p:val>
                                            <p:strVal val="#ppt_h"/>
                                          </p:val>
                                        </p:tav>
                                      </p:tavLst>
                                    </p:anim>
                                    <p:anim calcmode="lin" valueType="num">
                                      <p:cBhvr>
                                        <p:cTn id="62" dur="1000" fill="hold"/>
                                        <p:tgtEl>
                                          <p:spTgt spid="43"/>
                                        </p:tgtEl>
                                        <p:attrNameLst>
                                          <p:attrName>style.rotation</p:attrName>
                                        </p:attrNameLst>
                                      </p:cBhvr>
                                      <p:tavLst>
                                        <p:tav tm="0">
                                          <p:val>
                                            <p:fltVal val="90"/>
                                          </p:val>
                                        </p:tav>
                                        <p:tav tm="100000">
                                          <p:val>
                                            <p:fltVal val="0"/>
                                          </p:val>
                                        </p:tav>
                                      </p:tavLst>
                                    </p:anim>
                                    <p:animEffect transition="in" filter="fade">
                                      <p:cBhvr>
                                        <p:cTn id="63" dur="1000"/>
                                        <p:tgtEl>
                                          <p:spTgt spid="43"/>
                                        </p:tgtEl>
                                      </p:cBhvr>
                                    </p:animEffect>
                                  </p:childTnLst>
                                </p:cTn>
                              </p:par>
                            </p:childTnLst>
                          </p:cTn>
                        </p:par>
                        <p:par>
                          <p:cTn id="64" fill="hold">
                            <p:stCondLst>
                              <p:cond delay="15750"/>
                            </p:stCondLst>
                            <p:childTnLst>
                              <p:par>
                                <p:cTn id="65" presetID="31" presetClass="entr" presetSubtype="0" fill="hold" grpId="0" nodeType="afterEffect">
                                  <p:stCondLst>
                                    <p:cond delay="500"/>
                                  </p:stCondLst>
                                  <p:childTnLst>
                                    <p:set>
                                      <p:cBhvr>
                                        <p:cTn id="66" dur="1" fill="hold">
                                          <p:stCondLst>
                                            <p:cond delay="0"/>
                                          </p:stCondLst>
                                        </p:cTn>
                                        <p:tgtEl>
                                          <p:spTgt spid="45"/>
                                        </p:tgtEl>
                                        <p:attrNameLst>
                                          <p:attrName>style.visibility</p:attrName>
                                        </p:attrNameLst>
                                      </p:cBhvr>
                                      <p:to>
                                        <p:strVal val="visible"/>
                                      </p:to>
                                    </p:set>
                                    <p:anim calcmode="lin" valueType="num">
                                      <p:cBhvr>
                                        <p:cTn id="67" dur="1000" fill="hold"/>
                                        <p:tgtEl>
                                          <p:spTgt spid="45"/>
                                        </p:tgtEl>
                                        <p:attrNameLst>
                                          <p:attrName>ppt_w</p:attrName>
                                        </p:attrNameLst>
                                      </p:cBhvr>
                                      <p:tavLst>
                                        <p:tav tm="0">
                                          <p:val>
                                            <p:fltVal val="0"/>
                                          </p:val>
                                        </p:tav>
                                        <p:tav tm="100000">
                                          <p:val>
                                            <p:strVal val="#ppt_w"/>
                                          </p:val>
                                        </p:tav>
                                      </p:tavLst>
                                    </p:anim>
                                    <p:anim calcmode="lin" valueType="num">
                                      <p:cBhvr>
                                        <p:cTn id="68" dur="1000" fill="hold"/>
                                        <p:tgtEl>
                                          <p:spTgt spid="45"/>
                                        </p:tgtEl>
                                        <p:attrNameLst>
                                          <p:attrName>ppt_h</p:attrName>
                                        </p:attrNameLst>
                                      </p:cBhvr>
                                      <p:tavLst>
                                        <p:tav tm="0">
                                          <p:val>
                                            <p:fltVal val="0"/>
                                          </p:val>
                                        </p:tav>
                                        <p:tav tm="100000">
                                          <p:val>
                                            <p:strVal val="#ppt_h"/>
                                          </p:val>
                                        </p:tav>
                                      </p:tavLst>
                                    </p:anim>
                                    <p:anim calcmode="lin" valueType="num">
                                      <p:cBhvr>
                                        <p:cTn id="69" dur="1000" fill="hold"/>
                                        <p:tgtEl>
                                          <p:spTgt spid="45"/>
                                        </p:tgtEl>
                                        <p:attrNameLst>
                                          <p:attrName>style.rotation</p:attrName>
                                        </p:attrNameLst>
                                      </p:cBhvr>
                                      <p:tavLst>
                                        <p:tav tm="0">
                                          <p:val>
                                            <p:fltVal val="90"/>
                                          </p:val>
                                        </p:tav>
                                        <p:tav tm="100000">
                                          <p:val>
                                            <p:fltVal val="0"/>
                                          </p:val>
                                        </p:tav>
                                      </p:tavLst>
                                    </p:anim>
                                    <p:animEffect transition="in" filter="fade">
                                      <p:cBhvr>
                                        <p:cTn id="70" dur="1000"/>
                                        <p:tgtEl>
                                          <p:spTgt spid="45"/>
                                        </p:tgtEl>
                                      </p:cBhvr>
                                    </p:animEffect>
                                  </p:childTnLst>
                                </p:cTn>
                              </p:par>
                            </p:childTnLst>
                          </p:cTn>
                        </p:par>
                        <p:par>
                          <p:cTn id="71" fill="hold">
                            <p:stCondLst>
                              <p:cond delay="17250"/>
                            </p:stCondLst>
                            <p:childTnLst>
                              <p:par>
                                <p:cTn id="72" presetID="53" presetClass="entr" presetSubtype="16" fill="hold" grpId="0" nodeType="afterEffect">
                                  <p:stCondLst>
                                    <p:cond delay="2000"/>
                                  </p:stCondLst>
                                  <p:childTnLst>
                                    <p:set>
                                      <p:cBhvr>
                                        <p:cTn id="73" dur="1" fill="hold">
                                          <p:stCondLst>
                                            <p:cond delay="0"/>
                                          </p:stCondLst>
                                        </p:cTn>
                                        <p:tgtEl>
                                          <p:spTgt spid="37"/>
                                        </p:tgtEl>
                                        <p:attrNameLst>
                                          <p:attrName>style.visibility</p:attrName>
                                        </p:attrNameLst>
                                      </p:cBhvr>
                                      <p:to>
                                        <p:strVal val="visible"/>
                                      </p:to>
                                    </p:set>
                                    <p:anim calcmode="lin" valueType="num">
                                      <p:cBhvr>
                                        <p:cTn id="74" dur="500" fill="hold"/>
                                        <p:tgtEl>
                                          <p:spTgt spid="37"/>
                                        </p:tgtEl>
                                        <p:attrNameLst>
                                          <p:attrName>ppt_w</p:attrName>
                                        </p:attrNameLst>
                                      </p:cBhvr>
                                      <p:tavLst>
                                        <p:tav tm="0">
                                          <p:val>
                                            <p:fltVal val="0"/>
                                          </p:val>
                                        </p:tav>
                                        <p:tav tm="100000">
                                          <p:val>
                                            <p:strVal val="#ppt_w"/>
                                          </p:val>
                                        </p:tav>
                                      </p:tavLst>
                                    </p:anim>
                                    <p:anim calcmode="lin" valueType="num">
                                      <p:cBhvr>
                                        <p:cTn id="75" dur="500" fill="hold"/>
                                        <p:tgtEl>
                                          <p:spTgt spid="37"/>
                                        </p:tgtEl>
                                        <p:attrNameLst>
                                          <p:attrName>ppt_h</p:attrName>
                                        </p:attrNameLst>
                                      </p:cBhvr>
                                      <p:tavLst>
                                        <p:tav tm="0">
                                          <p:val>
                                            <p:fltVal val="0"/>
                                          </p:val>
                                        </p:tav>
                                        <p:tav tm="100000">
                                          <p:val>
                                            <p:strVal val="#ppt_h"/>
                                          </p:val>
                                        </p:tav>
                                      </p:tavLst>
                                    </p:anim>
                                    <p:animEffect transition="in" filter="fade">
                                      <p:cBhvr>
                                        <p:cTn id="76" dur="500"/>
                                        <p:tgtEl>
                                          <p:spTgt spid="37"/>
                                        </p:tgtEl>
                                      </p:cBhvr>
                                    </p:animEffect>
                                  </p:childTnLst>
                                </p:cTn>
                              </p:par>
                            </p:childTnLst>
                          </p:cTn>
                        </p:par>
                        <p:par>
                          <p:cTn id="77" fill="hold">
                            <p:stCondLst>
                              <p:cond delay="19750"/>
                            </p:stCondLst>
                            <p:childTnLst>
                              <p:par>
                                <p:cTn id="78" presetID="31" presetClass="entr" presetSubtype="0" fill="hold" grpId="0" nodeType="afterEffect">
                                  <p:stCondLst>
                                    <p:cond delay="2000"/>
                                  </p:stCondLst>
                                  <p:childTnLst>
                                    <p:set>
                                      <p:cBhvr>
                                        <p:cTn id="79" dur="1" fill="hold">
                                          <p:stCondLst>
                                            <p:cond delay="0"/>
                                          </p:stCondLst>
                                        </p:cTn>
                                        <p:tgtEl>
                                          <p:spTgt spid="44"/>
                                        </p:tgtEl>
                                        <p:attrNameLst>
                                          <p:attrName>style.visibility</p:attrName>
                                        </p:attrNameLst>
                                      </p:cBhvr>
                                      <p:to>
                                        <p:strVal val="visible"/>
                                      </p:to>
                                    </p:set>
                                    <p:anim calcmode="lin" valueType="num">
                                      <p:cBhvr>
                                        <p:cTn id="80" dur="1000" fill="hold"/>
                                        <p:tgtEl>
                                          <p:spTgt spid="44"/>
                                        </p:tgtEl>
                                        <p:attrNameLst>
                                          <p:attrName>ppt_w</p:attrName>
                                        </p:attrNameLst>
                                      </p:cBhvr>
                                      <p:tavLst>
                                        <p:tav tm="0">
                                          <p:val>
                                            <p:fltVal val="0"/>
                                          </p:val>
                                        </p:tav>
                                        <p:tav tm="100000">
                                          <p:val>
                                            <p:strVal val="#ppt_w"/>
                                          </p:val>
                                        </p:tav>
                                      </p:tavLst>
                                    </p:anim>
                                    <p:anim calcmode="lin" valueType="num">
                                      <p:cBhvr>
                                        <p:cTn id="81" dur="1000" fill="hold"/>
                                        <p:tgtEl>
                                          <p:spTgt spid="44"/>
                                        </p:tgtEl>
                                        <p:attrNameLst>
                                          <p:attrName>ppt_h</p:attrName>
                                        </p:attrNameLst>
                                      </p:cBhvr>
                                      <p:tavLst>
                                        <p:tav tm="0">
                                          <p:val>
                                            <p:fltVal val="0"/>
                                          </p:val>
                                        </p:tav>
                                        <p:tav tm="100000">
                                          <p:val>
                                            <p:strVal val="#ppt_h"/>
                                          </p:val>
                                        </p:tav>
                                      </p:tavLst>
                                    </p:anim>
                                    <p:anim calcmode="lin" valueType="num">
                                      <p:cBhvr>
                                        <p:cTn id="82" dur="1000" fill="hold"/>
                                        <p:tgtEl>
                                          <p:spTgt spid="44"/>
                                        </p:tgtEl>
                                        <p:attrNameLst>
                                          <p:attrName>style.rotation</p:attrName>
                                        </p:attrNameLst>
                                      </p:cBhvr>
                                      <p:tavLst>
                                        <p:tav tm="0">
                                          <p:val>
                                            <p:fltVal val="90"/>
                                          </p:val>
                                        </p:tav>
                                        <p:tav tm="100000">
                                          <p:val>
                                            <p:fltVal val="0"/>
                                          </p:val>
                                        </p:tav>
                                      </p:tavLst>
                                    </p:anim>
                                    <p:animEffect transition="in" filter="fade">
                                      <p:cBhvr>
                                        <p:cTn id="83" dur="1000"/>
                                        <p:tgtEl>
                                          <p:spTgt spid="44"/>
                                        </p:tgtEl>
                                      </p:cBhvr>
                                    </p:animEffect>
                                  </p:childTnLst>
                                </p:cTn>
                              </p:par>
                            </p:childTnLst>
                          </p:cTn>
                        </p:par>
                        <p:par>
                          <p:cTn id="84" fill="hold">
                            <p:stCondLst>
                              <p:cond delay="22750"/>
                            </p:stCondLst>
                            <p:childTnLst>
                              <p:par>
                                <p:cTn id="85" presetID="31" presetClass="entr" presetSubtype="0" fill="hold" grpId="0" nodeType="afterEffect">
                                  <p:stCondLst>
                                    <p:cond delay="1000"/>
                                  </p:stCondLst>
                                  <p:childTnLst>
                                    <p:set>
                                      <p:cBhvr>
                                        <p:cTn id="86" dur="1" fill="hold">
                                          <p:stCondLst>
                                            <p:cond delay="0"/>
                                          </p:stCondLst>
                                        </p:cTn>
                                        <p:tgtEl>
                                          <p:spTgt spid="38"/>
                                        </p:tgtEl>
                                        <p:attrNameLst>
                                          <p:attrName>style.visibility</p:attrName>
                                        </p:attrNameLst>
                                      </p:cBhvr>
                                      <p:to>
                                        <p:strVal val="visible"/>
                                      </p:to>
                                    </p:set>
                                    <p:anim calcmode="lin" valueType="num">
                                      <p:cBhvr>
                                        <p:cTn id="87" dur="1000" fill="hold"/>
                                        <p:tgtEl>
                                          <p:spTgt spid="38"/>
                                        </p:tgtEl>
                                        <p:attrNameLst>
                                          <p:attrName>ppt_w</p:attrName>
                                        </p:attrNameLst>
                                      </p:cBhvr>
                                      <p:tavLst>
                                        <p:tav tm="0">
                                          <p:val>
                                            <p:fltVal val="0"/>
                                          </p:val>
                                        </p:tav>
                                        <p:tav tm="100000">
                                          <p:val>
                                            <p:strVal val="#ppt_w"/>
                                          </p:val>
                                        </p:tav>
                                      </p:tavLst>
                                    </p:anim>
                                    <p:anim calcmode="lin" valueType="num">
                                      <p:cBhvr>
                                        <p:cTn id="88" dur="1000" fill="hold"/>
                                        <p:tgtEl>
                                          <p:spTgt spid="38"/>
                                        </p:tgtEl>
                                        <p:attrNameLst>
                                          <p:attrName>ppt_h</p:attrName>
                                        </p:attrNameLst>
                                      </p:cBhvr>
                                      <p:tavLst>
                                        <p:tav tm="0">
                                          <p:val>
                                            <p:fltVal val="0"/>
                                          </p:val>
                                        </p:tav>
                                        <p:tav tm="100000">
                                          <p:val>
                                            <p:strVal val="#ppt_h"/>
                                          </p:val>
                                        </p:tav>
                                      </p:tavLst>
                                    </p:anim>
                                    <p:anim calcmode="lin" valueType="num">
                                      <p:cBhvr>
                                        <p:cTn id="89" dur="1000" fill="hold"/>
                                        <p:tgtEl>
                                          <p:spTgt spid="38"/>
                                        </p:tgtEl>
                                        <p:attrNameLst>
                                          <p:attrName>style.rotation</p:attrName>
                                        </p:attrNameLst>
                                      </p:cBhvr>
                                      <p:tavLst>
                                        <p:tav tm="0">
                                          <p:val>
                                            <p:fltVal val="90"/>
                                          </p:val>
                                        </p:tav>
                                        <p:tav tm="100000">
                                          <p:val>
                                            <p:fltVal val="0"/>
                                          </p:val>
                                        </p:tav>
                                      </p:tavLst>
                                    </p:anim>
                                    <p:animEffect transition="in" filter="fade">
                                      <p:cBhvr>
                                        <p:cTn id="90" dur="1000"/>
                                        <p:tgtEl>
                                          <p:spTgt spid="38"/>
                                        </p:tgtEl>
                                      </p:cBhvr>
                                    </p:animEffect>
                                  </p:childTnLst>
                                </p:cTn>
                              </p:par>
                            </p:childTnLst>
                          </p:cTn>
                        </p:par>
                        <p:par>
                          <p:cTn id="91" fill="hold">
                            <p:stCondLst>
                              <p:cond delay="24750"/>
                            </p:stCondLst>
                            <p:childTnLst>
                              <p:par>
                                <p:cTn id="92" presetID="31" presetClass="entr" presetSubtype="0" fill="hold" grpId="0" nodeType="afterEffect">
                                  <p:stCondLst>
                                    <p:cond delay="500"/>
                                  </p:stCondLst>
                                  <p:childTnLst>
                                    <p:set>
                                      <p:cBhvr>
                                        <p:cTn id="93" dur="1" fill="hold">
                                          <p:stCondLst>
                                            <p:cond delay="0"/>
                                          </p:stCondLst>
                                        </p:cTn>
                                        <p:tgtEl>
                                          <p:spTgt spid="39"/>
                                        </p:tgtEl>
                                        <p:attrNameLst>
                                          <p:attrName>style.visibility</p:attrName>
                                        </p:attrNameLst>
                                      </p:cBhvr>
                                      <p:to>
                                        <p:strVal val="visible"/>
                                      </p:to>
                                    </p:set>
                                    <p:anim calcmode="lin" valueType="num">
                                      <p:cBhvr>
                                        <p:cTn id="94" dur="1000" fill="hold"/>
                                        <p:tgtEl>
                                          <p:spTgt spid="39"/>
                                        </p:tgtEl>
                                        <p:attrNameLst>
                                          <p:attrName>ppt_w</p:attrName>
                                        </p:attrNameLst>
                                      </p:cBhvr>
                                      <p:tavLst>
                                        <p:tav tm="0">
                                          <p:val>
                                            <p:fltVal val="0"/>
                                          </p:val>
                                        </p:tav>
                                        <p:tav tm="100000">
                                          <p:val>
                                            <p:strVal val="#ppt_w"/>
                                          </p:val>
                                        </p:tav>
                                      </p:tavLst>
                                    </p:anim>
                                    <p:anim calcmode="lin" valueType="num">
                                      <p:cBhvr>
                                        <p:cTn id="95" dur="1000" fill="hold"/>
                                        <p:tgtEl>
                                          <p:spTgt spid="39"/>
                                        </p:tgtEl>
                                        <p:attrNameLst>
                                          <p:attrName>ppt_h</p:attrName>
                                        </p:attrNameLst>
                                      </p:cBhvr>
                                      <p:tavLst>
                                        <p:tav tm="0">
                                          <p:val>
                                            <p:fltVal val="0"/>
                                          </p:val>
                                        </p:tav>
                                        <p:tav tm="100000">
                                          <p:val>
                                            <p:strVal val="#ppt_h"/>
                                          </p:val>
                                        </p:tav>
                                      </p:tavLst>
                                    </p:anim>
                                    <p:anim calcmode="lin" valueType="num">
                                      <p:cBhvr>
                                        <p:cTn id="96" dur="1000" fill="hold"/>
                                        <p:tgtEl>
                                          <p:spTgt spid="39"/>
                                        </p:tgtEl>
                                        <p:attrNameLst>
                                          <p:attrName>style.rotation</p:attrName>
                                        </p:attrNameLst>
                                      </p:cBhvr>
                                      <p:tavLst>
                                        <p:tav tm="0">
                                          <p:val>
                                            <p:fltVal val="90"/>
                                          </p:val>
                                        </p:tav>
                                        <p:tav tm="100000">
                                          <p:val>
                                            <p:fltVal val="0"/>
                                          </p:val>
                                        </p:tav>
                                      </p:tavLst>
                                    </p:anim>
                                    <p:animEffect transition="in" filter="fade">
                                      <p:cBhvr>
                                        <p:cTn id="97" dur="1000"/>
                                        <p:tgtEl>
                                          <p:spTgt spid="39"/>
                                        </p:tgtEl>
                                      </p:cBhvr>
                                    </p:animEffect>
                                  </p:childTnLst>
                                </p:cTn>
                              </p:par>
                            </p:childTnLst>
                          </p:cTn>
                        </p:par>
                        <p:par>
                          <p:cTn id="98" fill="hold">
                            <p:stCondLst>
                              <p:cond delay="26250"/>
                            </p:stCondLst>
                            <p:childTnLst>
                              <p:par>
                                <p:cTn id="99" presetID="53" presetClass="entr" presetSubtype="16" fill="hold" grpId="0" nodeType="afterEffect">
                                  <p:stCondLst>
                                    <p:cond delay="1750"/>
                                  </p:stCondLst>
                                  <p:childTnLst>
                                    <p:set>
                                      <p:cBhvr>
                                        <p:cTn id="100" dur="1" fill="hold">
                                          <p:stCondLst>
                                            <p:cond delay="0"/>
                                          </p:stCondLst>
                                        </p:cTn>
                                        <p:tgtEl>
                                          <p:spTgt spid="49"/>
                                        </p:tgtEl>
                                        <p:attrNameLst>
                                          <p:attrName>style.visibility</p:attrName>
                                        </p:attrNameLst>
                                      </p:cBhvr>
                                      <p:to>
                                        <p:strVal val="visible"/>
                                      </p:to>
                                    </p:set>
                                    <p:anim calcmode="lin" valueType="num">
                                      <p:cBhvr>
                                        <p:cTn id="101" dur="500" fill="hold"/>
                                        <p:tgtEl>
                                          <p:spTgt spid="49"/>
                                        </p:tgtEl>
                                        <p:attrNameLst>
                                          <p:attrName>ppt_w</p:attrName>
                                        </p:attrNameLst>
                                      </p:cBhvr>
                                      <p:tavLst>
                                        <p:tav tm="0">
                                          <p:val>
                                            <p:fltVal val="0"/>
                                          </p:val>
                                        </p:tav>
                                        <p:tav tm="100000">
                                          <p:val>
                                            <p:strVal val="#ppt_w"/>
                                          </p:val>
                                        </p:tav>
                                      </p:tavLst>
                                    </p:anim>
                                    <p:anim calcmode="lin" valueType="num">
                                      <p:cBhvr>
                                        <p:cTn id="102" dur="500" fill="hold"/>
                                        <p:tgtEl>
                                          <p:spTgt spid="49"/>
                                        </p:tgtEl>
                                        <p:attrNameLst>
                                          <p:attrName>ppt_h</p:attrName>
                                        </p:attrNameLst>
                                      </p:cBhvr>
                                      <p:tavLst>
                                        <p:tav tm="0">
                                          <p:val>
                                            <p:fltVal val="0"/>
                                          </p:val>
                                        </p:tav>
                                        <p:tav tm="100000">
                                          <p:val>
                                            <p:strVal val="#ppt_h"/>
                                          </p:val>
                                        </p:tav>
                                      </p:tavLst>
                                    </p:anim>
                                    <p:animEffect transition="in" filter="fade">
                                      <p:cBhvr>
                                        <p:cTn id="10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24" grpId="0"/>
      <p:bldP spid="31" grpId="0" animBg="1"/>
      <p:bldP spid="33" grpId="0" animBg="1"/>
      <p:bldP spid="34" grpId="0" animBg="1"/>
      <p:bldP spid="36" grpId="0" animBg="1"/>
      <p:bldP spid="37" grpId="0" animBg="1"/>
      <p:bldP spid="38" grpId="0" animBg="1"/>
      <p:bldP spid="39" grpId="0" animBg="1"/>
      <p:bldP spid="43" grpId="0" animBg="1"/>
      <p:bldP spid="45" grpId="0" animBg="1"/>
      <p:bldP spid="47" grpId="0" animBg="1"/>
      <p:bldP spid="40" grpId="0" animBg="1"/>
      <p:bldP spid="44" grpId="0" animBg="1"/>
      <p:bldP spid="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BE0AD4D4-09AE-465F-90DF-7BAF8D251E30}"/>
              </a:ext>
            </a:extLst>
          </p:cNvPr>
          <p:cNvSpPr txBox="1"/>
          <p:nvPr/>
        </p:nvSpPr>
        <p:spPr>
          <a:xfrm>
            <a:off x="5486462" y="242882"/>
            <a:ext cx="2886369"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ְאָמַר רַב </a:t>
            </a:r>
            <a:r>
              <a:rPr lang="he-IL" dirty="0" err="1">
                <a:solidFill>
                  <a:srgbClr val="000000"/>
                </a:solidFill>
                <a:latin typeface="Arial" panose="020B0604020202020204" pitchFamily="34" charset="0"/>
              </a:rPr>
              <a:t>זְבִיד</a:t>
            </a:r>
            <a:r>
              <a:rPr lang="he-IL" dirty="0">
                <a:solidFill>
                  <a:srgbClr val="000000"/>
                </a:solidFill>
                <a:latin typeface="Arial" panose="020B0604020202020204" pitchFamily="34" charset="0"/>
              </a:rPr>
              <a:t> מִשְּׁמֵיהּ </a:t>
            </a:r>
            <a:r>
              <a:rPr lang="he-IL" dirty="0" err="1">
                <a:solidFill>
                  <a:srgbClr val="000000"/>
                </a:solidFill>
                <a:latin typeface="Arial" panose="020B0604020202020204" pitchFamily="34" charset="0"/>
              </a:rPr>
              <a:t>דְּרָבָא</a:t>
            </a:r>
            <a:r>
              <a:rPr lang="he-IL" dirty="0">
                <a:solidFill>
                  <a:srgbClr val="000000"/>
                </a:solidFill>
                <a:latin typeface="Arial" panose="020B0604020202020204" pitchFamily="34" charset="0"/>
              </a:rPr>
              <a:t> </a:t>
            </a:r>
            <a:endParaRPr lang="he-IL" dirty="0"/>
          </a:p>
        </p:txBody>
      </p:sp>
      <p:sp>
        <p:nvSpPr>
          <p:cNvPr id="6" name="תיבת טקסט 5">
            <a:extLst>
              <a:ext uri="{FF2B5EF4-FFF2-40B4-BE49-F238E27FC236}">
                <a16:creationId xmlns:a16="http://schemas.microsoft.com/office/drawing/2014/main" id="{BAC34D10-3118-41C9-8AB4-E23F941EEE6B}"/>
              </a:ext>
            </a:extLst>
          </p:cNvPr>
          <p:cNvSpPr txBox="1"/>
          <p:nvPr/>
        </p:nvSpPr>
        <p:spPr>
          <a:xfrm>
            <a:off x="6603833" y="2980350"/>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נוֹטֵל וּמַכְרִיז</a:t>
            </a:r>
            <a:endParaRPr lang="he-IL" b="1" dirty="0">
              <a:solidFill>
                <a:srgbClr val="000000"/>
              </a:solidFill>
              <a:latin typeface="Arial" panose="020B0604020202020204" pitchFamily="34" charset="0"/>
            </a:endParaRPr>
          </a:p>
        </p:txBody>
      </p:sp>
      <p:sp>
        <p:nvSpPr>
          <p:cNvPr id="7" name="תיבת טקסט 6">
            <a:extLst>
              <a:ext uri="{FF2B5EF4-FFF2-40B4-BE49-F238E27FC236}">
                <a16:creationId xmlns:a16="http://schemas.microsoft.com/office/drawing/2014/main" id="{FB5E9DFE-010C-4264-BF1D-BCEC46030E77}"/>
              </a:ext>
            </a:extLst>
          </p:cNvPr>
          <p:cNvSpPr txBox="1"/>
          <p:nvPr/>
        </p:nvSpPr>
        <p:spPr>
          <a:xfrm>
            <a:off x="6396703" y="745864"/>
            <a:ext cx="961928"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והִלְכְתָא</a:t>
            </a:r>
            <a:endParaRPr lang="he-IL" b="1" dirty="0">
              <a:solidFill>
                <a:srgbClr val="000000"/>
              </a:solidFill>
              <a:latin typeface="Arial" panose="020B0604020202020204" pitchFamily="34" charset="0"/>
            </a:endParaRPr>
          </a:p>
        </p:txBody>
      </p:sp>
      <p:sp>
        <p:nvSpPr>
          <p:cNvPr id="8" name="תיבת טקסט 7">
            <a:extLst>
              <a:ext uri="{FF2B5EF4-FFF2-40B4-BE49-F238E27FC236}">
                <a16:creationId xmlns:a16="http://schemas.microsoft.com/office/drawing/2014/main" id="{5F949D2F-213F-4329-BEE6-DB2C5BD98B56}"/>
              </a:ext>
            </a:extLst>
          </p:cNvPr>
          <p:cNvSpPr txBox="1"/>
          <p:nvPr/>
        </p:nvSpPr>
        <p:spPr>
          <a:xfrm>
            <a:off x="9904932" y="2558024"/>
            <a:ext cx="1600118"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ברְשׁוּת הַיָּחִיד</a:t>
            </a:r>
            <a:endParaRPr lang="he-IL" dirty="0"/>
          </a:p>
        </p:txBody>
      </p:sp>
      <p:sp>
        <p:nvSpPr>
          <p:cNvPr id="9" name="תיבת טקסט 8">
            <a:extLst>
              <a:ext uri="{FF2B5EF4-FFF2-40B4-BE49-F238E27FC236}">
                <a16:creationId xmlns:a16="http://schemas.microsoft.com/office/drawing/2014/main" id="{585D2195-777D-4445-A570-476D1C5B21A1}"/>
              </a:ext>
            </a:extLst>
          </p:cNvPr>
          <p:cNvSpPr txBox="1"/>
          <p:nvPr/>
        </p:nvSpPr>
        <p:spPr>
          <a:xfrm>
            <a:off x="9666611" y="1566230"/>
            <a:ext cx="176396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בִּרְשׁוּת הָרַבִּים</a:t>
            </a:r>
            <a:endParaRPr lang="he-IL" dirty="0"/>
          </a:p>
        </p:txBody>
      </p:sp>
      <p:sp>
        <p:nvSpPr>
          <p:cNvPr id="10" name="תיבת טקסט 9">
            <a:extLst>
              <a:ext uri="{FF2B5EF4-FFF2-40B4-BE49-F238E27FC236}">
                <a16:creationId xmlns:a16="http://schemas.microsoft.com/office/drawing/2014/main" id="{5B84AB83-B38E-44BC-89C7-1AB3426CD73E}"/>
              </a:ext>
            </a:extLst>
          </p:cNvPr>
          <p:cNvSpPr txBox="1"/>
          <p:nvPr/>
        </p:nvSpPr>
        <p:spPr>
          <a:xfrm>
            <a:off x="7757494" y="1548273"/>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ֲהרֵי אֵלּוּ שֶׁלּוֹ </a:t>
            </a:r>
            <a:endParaRPr lang="he-IL" b="1" dirty="0">
              <a:solidFill>
                <a:srgbClr val="000000"/>
              </a:solidFill>
              <a:latin typeface="Arial" panose="020B0604020202020204" pitchFamily="34" charset="0"/>
            </a:endParaRPr>
          </a:p>
        </p:txBody>
      </p:sp>
      <p:sp>
        <p:nvSpPr>
          <p:cNvPr id="11" name="תיבת טקסט 10">
            <a:extLst>
              <a:ext uri="{FF2B5EF4-FFF2-40B4-BE49-F238E27FC236}">
                <a16:creationId xmlns:a16="http://schemas.microsoft.com/office/drawing/2014/main" id="{016B353C-08C1-42D9-883C-1B012092561E}"/>
              </a:ext>
            </a:extLst>
          </p:cNvPr>
          <p:cNvSpPr txBox="1"/>
          <p:nvPr/>
        </p:nvSpPr>
        <p:spPr>
          <a:xfrm>
            <a:off x="8295981" y="2960248"/>
            <a:ext cx="1265442"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 דֶּרֶךְ הַנָּחָה </a:t>
            </a:r>
            <a:endParaRPr lang="he-IL" dirty="0"/>
          </a:p>
        </p:txBody>
      </p:sp>
      <p:sp>
        <p:nvSpPr>
          <p:cNvPr id="12" name="תיבת טקסט 11">
            <a:extLst>
              <a:ext uri="{FF2B5EF4-FFF2-40B4-BE49-F238E27FC236}">
                <a16:creationId xmlns:a16="http://schemas.microsoft.com/office/drawing/2014/main" id="{754F6450-5E5F-427F-9026-020856AED902}"/>
              </a:ext>
            </a:extLst>
          </p:cNvPr>
          <p:cNvSpPr txBox="1"/>
          <p:nvPr/>
        </p:nvSpPr>
        <p:spPr>
          <a:xfrm>
            <a:off x="8295981" y="2307127"/>
            <a:ext cx="1197907"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דֶּרֶךְ נְפִילָה</a:t>
            </a:r>
            <a:endParaRPr lang="he-IL" dirty="0"/>
          </a:p>
        </p:txBody>
      </p:sp>
      <p:sp>
        <p:nvSpPr>
          <p:cNvPr id="13" name="תיבת טקסט 12">
            <a:extLst>
              <a:ext uri="{FF2B5EF4-FFF2-40B4-BE49-F238E27FC236}">
                <a16:creationId xmlns:a16="http://schemas.microsoft.com/office/drawing/2014/main" id="{2639BB00-5543-4F12-A7FB-9CEE5F824D4D}"/>
              </a:ext>
            </a:extLst>
          </p:cNvPr>
          <p:cNvSpPr txBox="1"/>
          <p:nvPr/>
        </p:nvSpPr>
        <p:spPr>
          <a:xfrm>
            <a:off x="6574046" y="2283081"/>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הֲרֵי אֵלּוּ שֶׁלּוֹ </a:t>
            </a:r>
            <a:endParaRPr lang="he-IL" b="1" dirty="0">
              <a:solidFill>
                <a:srgbClr val="000000"/>
              </a:solidFill>
              <a:latin typeface="Arial" panose="020B0604020202020204" pitchFamily="34" charset="0"/>
            </a:endParaRPr>
          </a:p>
        </p:txBody>
      </p:sp>
      <p:sp>
        <p:nvSpPr>
          <p:cNvPr id="14" name="תיבת טקסט 13">
            <a:extLst>
              <a:ext uri="{FF2B5EF4-FFF2-40B4-BE49-F238E27FC236}">
                <a16:creationId xmlns:a16="http://schemas.microsoft.com/office/drawing/2014/main" id="{06F9306B-98BB-4CE8-A79E-8E71A9A380C7}"/>
              </a:ext>
            </a:extLst>
          </p:cNvPr>
          <p:cNvSpPr txBox="1"/>
          <p:nvPr/>
        </p:nvSpPr>
        <p:spPr>
          <a:xfrm>
            <a:off x="10416139" y="4302516"/>
            <a:ext cx="104393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וְזֶה </a:t>
            </a:r>
            <a:r>
              <a:rPr lang="he-IL" dirty="0" err="1">
                <a:solidFill>
                  <a:srgbClr val="000000"/>
                </a:solidFill>
                <a:latin typeface="Arial" panose="020B0604020202020204" pitchFamily="34" charset="0"/>
              </a:rPr>
              <a:t>וָזֶה</a:t>
            </a:r>
            <a:endParaRPr lang="he-IL" dirty="0"/>
          </a:p>
        </p:txBody>
      </p:sp>
      <p:sp>
        <p:nvSpPr>
          <p:cNvPr id="15" name="תיבת טקסט 14">
            <a:extLst>
              <a:ext uri="{FF2B5EF4-FFF2-40B4-BE49-F238E27FC236}">
                <a16:creationId xmlns:a16="http://schemas.microsoft.com/office/drawing/2014/main" id="{6429123F-A90A-4946-97BB-615178572D25}"/>
              </a:ext>
            </a:extLst>
          </p:cNvPr>
          <p:cNvSpPr txBox="1"/>
          <p:nvPr/>
        </p:nvSpPr>
        <p:spPr>
          <a:xfrm>
            <a:off x="9714583" y="5414851"/>
            <a:ext cx="2382238"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אבל בְּדָבָר שֶׁיֵּשׁ בּוֹ סִימָן</a:t>
            </a:r>
            <a:endParaRPr lang="he-IL" dirty="0"/>
          </a:p>
        </p:txBody>
      </p:sp>
      <p:sp>
        <p:nvSpPr>
          <p:cNvPr id="16" name="תיבת טקסט 15">
            <a:extLst>
              <a:ext uri="{FF2B5EF4-FFF2-40B4-BE49-F238E27FC236}">
                <a16:creationId xmlns:a16="http://schemas.microsoft.com/office/drawing/2014/main" id="{EBC4706C-41D7-4FD3-BC17-17C35AA57B39}"/>
              </a:ext>
            </a:extLst>
          </p:cNvPr>
          <p:cNvSpPr txBox="1"/>
          <p:nvPr/>
        </p:nvSpPr>
        <p:spPr>
          <a:xfrm>
            <a:off x="3675283" y="4353399"/>
            <a:ext cx="2552673"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מדובר בְּדָבָר שֶׁאֵין בּוֹ סִימָן</a:t>
            </a:r>
            <a:endParaRPr lang="he-IL" dirty="0"/>
          </a:p>
        </p:txBody>
      </p:sp>
      <p:sp>
        <p:nvSpPr>
          <p:cNvPr id="17" name="תיבת טקסט 16">
            <a:extLst>
              <a:ext uri="{FF2B5EF4-FFF2-40B4-BE49-F238E27FC236}">
                <a16:creationId xmlns:a16="http://schemas.microsoft.com/office/drawing/2014/main" id="{52223B57-23AC-4731-92B8-EF892D2138BF}"/>
              </a:ext>
            </a:extLst>
          </p:cNvPr>
          <p:cNvSpPr txBox="1"/>
          <p:nvPr/>
        </p:nvSpPr>
        <p:spPr>
          <a:xfrm>
            <a:off x="10224027" y="1033056"/>
            <a:ext cx="961929"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כְּרִיכוֹת</a:t>
            </a:r>
            <a:endParaRPr lang="he-IL" dirty="0"/>
          </a:p>
        </p:txBody>
      </p:sp>
      <p:sp>
        <p:nvSpPr>
          <p:cNvPr id="18" name="תיבת טקסט 17">
            <a:extLst>
              <a:ext uri="{FF2B5EF4-FFF2-40B4-BE49-F238E27FC236}">
                <a16:creationId xmlns:a16="http://schemas.microsoft.com/office/drawing/2014/main" id="{1B22D51E-9B2B-4F3B-A6F6-220FDA15E865}"/>
              </a:ext>
            </a:extLst>
          </p:cNvPr>
          <p:cNvSpPr txBox="1"/>
          <p:nvPr/>
        </p:nvSpPr>
        <p:spPr>
          <a:xfrm>
            <a:off x="3614294" y="1339323"/>
            <a:ext cx="3744337" cy="646331"/>
          </a:xfrm>
          <a:prstGeom prst="rect">
            <a:avLst/>
          </a:prstGeom>
          <a:solidFill>
            <a:schemeClr val="accent3">
              <a:lumMod val="20000"/>
              <a:lumOff val="8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משום שברשות הרבים מקום אינו סימן, הואיל </a:t>
            </a:r>
            <a:r>
              <a:rPr lang="he-IL" dirty="0" err="1">
                <a:solidFill>
                  <a:srgbClr val="000000"/>
                </a:solidFill>
                <a:latin typeface="Arial" panose="020B0604020202020204" pitchFamily="34" charset="0"/>
              </a:rPr>
              <a:t>ומנשתפא</a:t>
            </a:r>
            <a:r>
              <a:rPr lang="he-IL" dirty="0">
                <a:solidFill>
                  <a:srgbClr val="000000"/>
                </a:solidFill>
                <a:latin typeface="Arial" panose="020B0604020202020204" pitchFamily="34" charset="0"/>
              </a:rPr>
              <a:t> ברגלי אדם ובהמה.</a:t>
            </a:r>
          </a:p>
        </p:txBody>
      </p:sp>
      <p:sp>
        <p:nvSpPr>
          <p:cNvPr id="19" name="תיבת טקסט 18">
            <a:extLst>
              <a:ext uri="{FF2B5EF4-FFF2-40B4-BE49-F238E27FC236}">
                <a16:creationId xmlns:a16="http://schemas.microsoft.com/office/drawing/2014/main" id="{D928AA58-D0A2-4348-9080-352A852A8DD0}"/>
              </a:ext>
            </a:extLst>
          </p:cNvPr>
          <p:cNvSpPr txBox="1"/>
          <p:nvPr/>
        </p:nvSpPr>
        <p:spPr>
          <a:xfrm>
            <a:off x="2196367" y="2179547"/>
            <a:ext cx="4209393" cy="646331"/>
          </a:xfrm>
          <a:prstGeom prst="rect">
            <a:avLst/>
          </a:prstGeom>
          <a:solidFill>
            <a:schemeClr val="accent3">
              <a:lumMod val="20000"/>
              <a:lumOff val="8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משום שאינו יכול להכריז מקום, שהרי הבעלים אינם יודעין היכן נפלה מהם </a:t>
            </a:r>
            <a:r>
              <a:rPr lang="he-IL" dirty="0" err="1">
                <a:solidFill>
                  <a:srgbClr val="000000"/>
                </a:solidFill>
                <a:latin typeface="Arial" panose="020B0604020202020204" pitchFamily="34" charset="0"/>
              </a:rPr>
              <a:t>האבידה</a:t>
            </a:r>
            <a:r>
              <a:rPr lang="he-IL" dirty="0">
                <a:solidFill>
                  <a:srgbClr val="000000"/>
                </a:solidFill>
                <a:latin typeface="Arial" panose="020B0604020202020204" pitchFamily="34" charset="0"/>
              </a:rPr>
              <a:t>.</a:t>
            </a:r>
          </a:p>
        </p:txBody>
      </p:sp>
      <p:sp>
        <p:nvSpPr>
          <p:cNvPr id="20" name="תיבת טקסט 19">
            <a:extLst>
              <a:ext uri="{FF2B5EF4-FFF2-40B4-BE49-F238E27FC236}">
                <a16:creationId xmlns:a16="http://schemas.microsoft.com/office/drawing/2014/main" id="{98F5B272-665A-4040-819C-BE0D1C4E9540}"/>
              </a:ext>
            </a:extLst>
          </p:cNvPr>
          <p:cNvSpPr txBox="1"/>
          <p:nvPr/>
        </p:nvSpPr>
        <p:spPr>
          <a:xfrm>
            <a:off x="2320314" y="2935792"/>
            <a:ext cx="4076389" cy="646331"/>
          </a:xfrm>
          <a:prstGeom prst="rect">
            <a:avLst/>
          </a:prstGeom>
          <a:solidFill>
            <a:schemeClr val="accent3">
              <a:lumMod val="20000"/>
              <a:lumOff val="8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מכריז מקום.</a:t>
            </a:r>
          </a:p>
          <a:p>
            <a:r>
              <a:rPr lang="he-IL" dirty="0">
                <a:solidFill>
                  <a:srgbClr val="000000"/>
                </a:solidFill>
                <a:latin typeface="Arial" panose="020B0604020202020204" pitchFamily="34" charset="0"/>
              </a:rPr>
              <a:t> שאם יניחם וילך, עלול לבוא נכרי </a:t>
            </a:r>
            <a:r>
              <a:rPr lang="he-IL" dirty="0" err="1">
                <a:solidFill>
                  <a:srgbClr val="000000"/>
                </a:solidFill>
                <a:latin typeface="Arial" panose="020B0604020202020204" pitchFamily="34" charset="0"/>
              </a:rPr>
              <a:t>וליטלם</a:t>
            </a:r>
            <a:r>
              <a:rPr lang="he-IL" dirty="0">
                <a:solidFill>
                  <a:srgbClr val="000000"/>
                </a:solidFill>
                <a:latin typeface="Arial" panose="020B0604020202020204" pitchFamily="34" charset="0"/>
              </a:rPr>
              <a:t>.</a:t>
            </a:r>
          </a:p>
        </p:txBody>
      </p:sp>
      <p:sp>
        <p:nvSpPr>
          <p:cNvPr id="23" name="תיבת טקסט 22">
            <a:extLst>
              <a:ext uri="{FF2B5EF4-FFF2-40B4-BE49-F238E27FC236}">
                <a16:creationId xmlns:a16="http://schemas.microsoft.com/office/drawing/2014/main" id="{F27A7EC2-7A16-403E-B929-7DCF2542F3B4}"/>
              </a:ext>
            </a:extLst>
          </p:cNvPr>
          <p:cNvSpPr txBox="1"/>
          <p:nvPr/>
        </p:nvSpPr>
        <p:spPr>
          <a:xfrm>
            <a:off x="6496314" y="4184913"/>
            <a:ext cx="3745458" cy="646331"/>
          </a:xfrm>
          <a:prstGeom prst="rect">
            <a:avLst/>
          </a:prstGeom>
          <a:solidFill>
            <a:schemeClr val="accent3">
              <a:lumMod val="20000"/>
              <a:lumOff val="8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כריכות ברשות הרבים, וברשות היחיד בדרך נפילה, שפסקנו שהרי אלו שלו </a:t>
            </a:r>
          </a:p>
        </p:txBody>
      </p:sp>
      <p:sp>
        <p:nvSpPr>
          <p:cNvPr id="25" name="תיבת טקסט 24">
            <a:extLst>
              <a:ext uri="{FF2B5EF4-FFF2-40B4-BE49-F238E27FC236}">
                <a16:creationId xmlns:a16="http://schemas.microsoft.com/office/drawing/2014/main" id="{114B6596-A4A4-405F-B0D5-5A9BAB37E93E}"/>
              </a:ext>
            </a:extLst>
          </p:cNvPr>
          <p:cNvSpPr txBox="1"/>
          <p:nvPr/>
        </p:nvSpPr>
        <p:spPr>
          <a:xfrm>
            <a:off x="8357882" y="5203333"/>
            <a:ext cx="104393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לָא שְׁנָא</a:t>
            </a:r>
            <a:endParaRPr lang="he-IL" dirty="0"/>
          </a:p>
        </p:txBody>
      </p:sp>
      <p:sp>
        <p:nvSpPr>
          <p:cNvPr id="26" name="תיבת טקסט 25">
            <a:extLst>
              <a:ext uri="{FF2B5EF4-FFF2-40B4-BE49-F238E27FC236}">
                <a16:creationId xmlns:a16="http://schemas.microsoft.com/office/drawing/2014/main" id="{69CDB646-8259-4EDC-97E1-21450D1D9785}"/>
              </a:ext>
            </a:extLst>
          </p:cNvPr>
          <p:cNvSpPr txBox="1"/>
          <p:nvPr/>
        </p:nvSpPr>
        <p:spPr>
          <a:xfrm>
            <a:off x="6444427" y="5203333"/>
            <a:ext cx="176396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בִּרְשׁוּת הָרַבִּים</a:t>
            </a:r>
            <a:endParaRPr lang="he-IL" dirty="0"/>
          </a:p>
        </p:txBody>
      </p:sp>
      <p:sp>
        <p:nvSpPr>
          <p:cNvPr id="27" name="תיבת טקסט 26">
            <a:extLst>
              <a:ext uri="{FF2B5EF4-FFF2-40B4-BE49-F238E27FC236}">
                <a16:creationId xmlns:a16="http://schemas.microsoft.com/office/drawing/2014/main" id="{354EEE4F-9E15-48D0-A3E4-F98D5B8E21B2}"/>
              </a:ext>
            </a:extLst>
          </p:cNvPr>
          <p:cNvSpPr txBox="1"/>
          <p:nvPr/>
        </p:nvSpPr>
        <p:spPr>
          <a:xfrm>
            <a:off x="8357882" y="5766354"/>
            <a:ext cx="1043936"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לָא שְׁנָא</a:t>
            </a:r>
            <a:endParaRPr lang="he-IL" dirty="0"/>
          </a:p>
        </p:txBody>
      </p:sp>
      <p:sp>
        <p:nvSpPr>
          <p:cNvPr id="28" name="תיבת טקסט 27">
            <a:extLst>
              <a:ext uri="{FF2B5EF4-FFF2-40B4-BE49-F238E27FC236}">
                <a16:creationId xmlns:a16="http://schemas.microsoft.com/office/drawing/2014/main" id="{FE76E806-49CE-4E12-A7C9-7C30914CF7EB}"/>
              </a:ext>
            </a:extLst>
          </p:cNvPr>
          <p:cNvSpPr txBox="1"/>
          <p:nvPr/>
        </p:nvSpPr>
        <p:spPr>
          <a:xfrm>
            <a:off x="6601382" y="5766354"/>
            <a:ext cx="1600118"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ברְשׁוּת הַיָּחִיד</a:t>
            </a:r>
            <a:endParaRPr lang="he-IL" dirty="0"/>
          </a:p>
        </p:txBody>
      </p:sp>
      <p:sp>
        <p:nvSpPr>
          <p:cNvPr id="29" name="תיבת טקסט 28">
            <a:extLst>
              <a:ext uri="{FF2B5EF4-FFF2-40B4-BE49-F238E27FC236}">
                <a16:creationId xmlns:a16="http://schemas.microsoft.com/office/drawing/2014/main" id="{F7CC7D47-A86B-4C68-8910-D663A49987AE}"/>
              </a:ext>
            </a:extLst>
          </p:cNvPr>
          <p:cNvSpPr txBox="1"/>
          <p:nvPr/>
        </p:nvSpPr>
        <p:spPr>
          <a:xfrm>
            <a:off x="4488759" y="5198745"/>
            <a:ext cx="1197907"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דֶּרֶךְ נְפִילָה</a:t>
            </a:r>
            <a:endParaRPr lang="he-IL" dirty="0"/>
          </a:p>
        </p:txBody>
      </p:sp>
      <p:sp>
        <p:nvSpPr>
          <p:cNvPr id="30" name="תיבת טקסט 29">
            <a:extLst>
              <a:ext uri="{FF2B5EF4-FFF2-40B4-BE49-F238E27FC236}">
                <a16:creationId xmlns:a16="http://schemas.microsoft.com/office/drawing/2014/main" id="{F47B67B9-0EDC-4A90-A16C-08C2F8D87F06}"/>
              </a:ext>
            </a:extLst>
          </p:cNvPr>
          <p:cNvSpPr txBox="1"/>
          <p:nvPr/>
        </p:nvSpPr>
        <p:spPr>
          <a:xfrm>
            <a:off x="4421224" y="5730582"/>
            <a:ext cx="1265442"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 דֶּרֶךְ הַנָּחָה </a:t>
            </a:r>
            <a:endParaRPr lang="he-IL" dirty="0"/>
          </a:p>
        </p:txBody>
      </p:sp>
      <p:sp>
        <p:nvSpPr>
          <p:cNvPr id="32" name="תיבת טקסט 31">
            <a:extLst>
              <a:ext uri="{FF2B5EF4-FFF2-40B4-BE49-F238E27FC236}">
                <a16:creationId xmlns:a16="http://schemas.microsoft.com/office/drawing/2014/main" id="{5DCAC388-5A56-4C15-B1AA-A0A369CD3C14}"/>
              </a:ext>
            </a:extLst>
          </p:cNvPr>
          <p:cNvSpPr txBox="1"/>
          <p:nvPr/>
        </p:nvSpPr>
        <p:spPr>
          <a:xfrm>
            <a:off x="5711737" y="5198481"/>
            <a:ext cx="545740"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בֵּין</a:t>
            </a:r>
            <a:endParaRPr lang="he-IL" dirty="0"/>
          </a:p>
        </p:txBody>
      </p:sp>
      <p:sp>
        <p:nvSpPr>
          <p:cNvPr id="33" name="תיבת טקסט 32">
            <a:extLst>
              <a:ext uri="{FF2B5EF4-FFF2-40B4-BE49-F238E27FC236}">
                <a16:creationId xmlns:a16="http://schemas.microsoft.com/office/drawing/2014/main" id="{C6E07D38-C81D-4116-8E6C-942257DC0580}"/>
              </a:ext>
            </a:extLst>
          </p:cNvPr>
          <p:cNvSpPr txBox="1"/>
          <p:nvPr/>
        </p:nvSpPr>
        <p:spPr>
          <a:xfrm>
            <a:off x="5711737" y="5737092"/>
            <a:ext cx="545740" cy="369332"/>
          </a:xfrm>
          <a:prstGeom prst="rect">
            <a:avLst/>
          </a:prstGeom>
          <a:solidFill>
            <a:schemeClr val="accent6">
              <a:lumMod val="40000"/>
              <a:lumOff val="60000"/>
            </a:schemeClr>
          </a:solidFill>
          <a:scene3d>
            <a:camera prst="orthographicFront"/>
            <a:lightRig rig="threePt" dir="t"/>
          </a:scene3d>
          <a:sp3d>
            <a:bevelT prst="slope"/>
          </a:sp3d>
        </p:spPr>
        <p:txBody>
          <a:bodyPr wrap="square" rtlCol="1">
            <a:spAutoFit/>
          </a:bodyPr>
          <a:lstStyle/>
          <a:p>
            <a:r>
              <a:rPr lang="he-IL" dirty="0">
                <a:solidFill>
                  <a:srgbClr val="000000"/>
                </a:solidFill>
                <a:latin typeface="Arial" panose="020B0604020202020204" pitchFamily="34" charset="0"/>
              </a:rPr>
              <a:t>בֵּין</a:t>
            </a:r>
            <a:endParaRPr lang="he-IL" dirty="0"/>
          </a:p>
        </p:txBody>
      </p:sp>
      <p:sp>
        <p:nvSpPr>
          <p:cNvPr id="34" name="תיבת טקסט 33">
            <a:extLst>
              <a:ext uri="{FF2B5EF4-FFF2-40B4-BE49-F238E27FC236}">
                <a16:creationId xmlns:a16="http://schemas.microsoft.com/office/drawing/2014/main" id="{873837FD-59B1-4718-928B-20EA0B3F0FB0}"/>
              </a:ext>
            </a:extLst>
          </p:cNvPr>
          <p:cNvSpPr txBox="1"/>
          <p:nvPr/>
        </p:nvSpPr>
        <p:spPr>
          <a:xfrm>
            <a:off x="3073375" y="5464664"/>
            <a:ext cx="1357094" cy="369332"/>
          </a:xfrm>
          <a:prstGeom prst="rect">
            <a:avLst/>
          </a:prstGeom>
          <a:solidFill>
            <a:schemeClr val="accent4">
              <a:lumMod val="60000"/>
              <a:lumOff val="4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 חַיָּיב לְהַכְרִיז</a:t>
            </a:r>
            <a:endParaRPr lang="he-IL" b="1" dirty="0">
              <a:solidFill>
                <a:srgbClr val="000000"/>
              </a:solidFill>
              <a:latin typeface="Arial" panose="020B0604020202020204" pitchFamily="34" charset="0"/>
            </a:endParaRPr>
          </a:p>
        </p:txBody>
      </p:sp>
      <p:sp>
        <p:nvSpPr>
          <p:cNvPr id="35" name="תיבת טקסט 34">
            <a:extLst>
              <a:ext uri="{FF2B5EF4-FFF2-40B4-BE49-F238E27FC236}">
                <a16:creationId xmlns:a16="http://schemas.microsoft.com/office/drawing/2014/main" id="{ACE8E2E7-3E95-4740-BC21-88E34FCDC15C}"/>
              </a:ext>
            </a:extLst>
          </p:cNvPr>
          <p:cNvSpPr txBox="1"/>
          <p:nvPr/>
        </p:nvSpPr>
        <p:spPr>
          <a:xfrm>
            <a:off x="10652288" y="58216"/>
            <a:ext cx="1303021" cy="369332"/>
          </a:xfrm>
          <a:prstGeom prst="rect">
            <a:avLst/>
          </a:prstGeom>
          <a:noFill/>
        </p:spPr>
        <p:txBody>
          <a:bodyPr wrap="square" rtlCol="1">
            <a:spAutoFit/>
          </a:bodyPr>
          <a:lstStyle/>
          <a:p>
            <a:r>
              <a:rPr lang="he-IL" dirty="0"/>
              <a:t>דף כ"ג, א'</a:t>
            </a:r>
          </a:p>
        </p:txBody>
      </p:sp>
      <p:sp>
        <p:nvSpPr>
          <p:cNvPr id="36" name="תיבת טקסט 35">
            <a:extLst>
              <a:ext uri="{FF2B5EF4-FFF2-40B4-BE49-F238E27FC236}">
                <a16:creationId xmlns:a16="http://schemas.microsoft.com/office/drawing/2014/main" id="{AC5334E3-7CAF-4695-988E-87A0834E8699}"/>
              </a:ext>
            </a:extLst>
          </p:cNvPr>
          <p:cNvSpPr txBox="1"/>
          <p:nvPr/>
        </p:nvSpPr>
        <p:spPr>
          <a:xfrm>
            <a:off x="34685" y="5136927"/>
            <a:ext cx="2946871" cy="1200329"/>
          </a:xfrm>
          <a:prstGeom prst="rect">
            <a:avLst/>
          </a:prstGeom>
          <a:solidFill>
            <a:schemeClr val="accent3">
              <a:lumMod val="20000"/>
              <a:lumOff val="80000"/>
            </a:schemeClr>
          </a:solidFill>
          <a:scene3d>
            <a:camera prst="orthographicFront"/>
            <a:lightRig rig="threePt" dir="t"/>
          </a:scene3d>
          <a:sp3d>
            <a:bevelT/>
          </a:sp3d>
        </p:spPr>
        <p:txBody>
          <a:bodyPr wrap="square" rtlCol="1">
            <a:spAutoFit/>
          </a:bodyPr>
          <a:lstStyle/>
          <a:p>
            <a:r>
              <a:rPr lang="he-IL" dirty="0">
                <a:solidFill>
                  <a:srgbClr val="000000"/>
                </a:solidFill>
                <a:latin typeface="Arial" panose="020B0604020202020204" pitchFamily="34" charset="0"/>
              </a:rPr>
              <a:t>על פי שיטת רבא, שסובר שסימן העשוי </a:t>
            </a:r>
            <a:r>
              <a:rPr lang="he-IL" dirty="0" err="1">
                <a:solidFill>
                  <a:srgbClr val="000000"/>
                </a:solidFill>
                <a:latin typeface="Arial" panose="020B0604020202020204" pitchFamily="34" charset="0"/>
              </a:rPr>
              <a:t>לידרס</a:t>
            </a:r>
            <a:r>
              <a:rPr lang="he-IL" dirty="0">
                <a:solidFill>
                  <a:srgbClr val="000000"/>
                </a:solidFill>
                <a:latin typeface="Arial" panose="020B0604020202020204" pitchFamily="34" charset="0"/>
              </a:rPr>
              <a:t> - הוי סימן.</a:t>
            </a:r>
          </a:p>
          <a:p>
            <a:r>
              <a:rPr lang="he-IL" dirty="0">
                <a:solidFill>
                  <a:srgbClr val="000000"/>
                </a:solidFill>
                <a:latin typeface="Arial" panose="020B0604020202020204" pitchFamily="34" charset="0"/>
              </a:rPr>
              <a:t>לכן, אף אם נמצא ברשות הרבים - חייב להכריז </a:t>
            </a:r>
          </a:p>
        </p:txBody>
      </p:sp>
    </p:spTree>
    <p:extLst>
      <p:ext uri="{BB962C8B-B14F-4D97-AF65-F5344CB8AC3E}">
        <p14:creationId xmlns:p14="http://schemas.microsoft.com/office/powerpoint/2010/main" val="383089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750"/>
                            </p:stCondLst>
                            <p:childTnLst>
                              <p:par>
                                <p:cTn id="11" presetID="45" presetClass="entr" presetSubtype="0" fill="hold" grpId="0" nodeType="afterEffect">
                                  <p:stCondLst>
                                    <p:cond delay="125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anim calcmode="lin" valueType="num">
                                      <p:cBhvr>
                                        <p:cTn id="14" dur="2000" fill="hold"/>
                                        <p:tgtEl>
                                          <p:spTgt spid="7"/>
                                        </p:tgtEl>
                                        <p:attrNameLst>
                                          <p:attrName>ppt_w</p:attrName>
                                        </p:attrNameLst>
                                      </p:cBhvr>
                                      <p:tavLst>
                                        <p:tav tm="0" fmla="#ppt_w*sin(2.5*pi*$)">
                                          <p:val>
                                            <p:fltVal val="0"/>
                                          </p:val>
                                        </p:tav>
                                        <p:tav tm="100000">
                                          <p:val>
                                            <p:fltVal val="1"/>
                                          </p:val>
                                        </p:tav>
                                      </p:tavLst>
                                    </p:anim>
                                    <p:anim calcmode="lin" valueType="num">
                                      <p:cBhvr>
                                        <p:cTn id="15" dur="2000" fill="hold"/>
                                        <p:tgtEl>
                                          <p:spTgt spid="7"/>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31"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anim calcmode="lin" valueType="num">
                                      <p:cBhvr>
                                        <p:cTn id="19" dur="1000" fill="hold"/>
                                        <p:tgtEl>
                                          <p:spTgt spid="17"/>
                                        </p:tgtEl>
                                        <p:attrNameLst>
                                          <p:attrName>ppt_w</p:attrName>
                                        </p:attrNameLst>
                                      </p:cBhvr>
                                      <p:tavLst>
                                        <p:tav tm="0">
                                          <p:val>
                                            <p:fltVal val="0"/>
                                          </p:val>
                                        </p:tav>
                                        <p:tav tm="100000">
                                          <p:val>
                                            <p:strVal val="#ppt_w"/>
                                          </p:val>
                                        </p:tav>
                                      </p:tavLst>
                                    </p:anim>
                                    <p:anim calcmode="lin" valueType="num">
                                      <p:cBhvr>
                                        <p:cTn id="20" dur="1000" fill="hold"/>
                                        <p:tgtEl>
                                          <p:spTgt spid="17"/>
                                        </p:tgtEl>
                                        <p:attrNameLst>
                                          <p:attrName>ppt_h</p:attrName>
                                        </p:attrNameLst>
                                      </p:cBhvr>
                                      <p:tavLst>
                                        <p:tav tm="0">
                                          <p:val>
                                            <p:fltVal val="0"/>
                                          </p:val>
                                        </p:tav>
                                        <p:tav tm="100000">
                                          <p:val>
                                            <p:strVal val="#ppt_h"/>
                                          </p:val>
                                        </p:tav>
                                      </p:tavLst>
                                    </p:anim>
                                    <p:anim calcmode="lin" valueType="num">
                                      <p:cBhvr>
                                        <p:cTn id="21" dur="1000" fill="hold"/>
                                        <p:tgtEl>
                                          <p:spTgt spid="17"/>
                                        </p:tgtEl>
                                        <p:attrNameLst>
                                          <p:attrName>style.rotation</p:attrName>
                                        </p:attrNameLst>
                                      </p:cBhvr>
                                      <p:tavLst>
                                        <p:tav tm="0">
                                          <p:val>
                                            <p:fltVal val="90"/>
                                          </p:val>
                                        </p:tav>
                                        <p:tav tm="100000">
                                          <p:val>
                                            <p:fltVal val="0"/>
                                          </p:val>
                                        </p:tav>
                                      </p:tavLst>
                                    </p:anim>
                                    <p:animEffect transition="in" filter="fade">
                                      <p:cBhvr>
                                        <p:cTn id="22" dur="1000"/>
                                        <p:tgtEl>
                                          <p:spTgt spid="17"/>
                                        </p:tgtEl>
                                      </p:cBhvr>
                                    </p:animEffect>
                                  </p:childTnLst>
                                </p:cTn>
                              </p:par>
                            </p:childTnLst>
                          </p:cTn>
                        </p:par>
                        <p:par>
                          <p:cTn id="23" fill="hold">
                            <p:stCondLst>
                              <p:cond delay="5500"/>
                            </p:stCondLst>
                            <p:childTnLst>
                              <p:par>
                                <p:cTn id="24" presetID="2" presetClass="entr" presetSubtype="8" fill="hold" grpId="0" nodeType="afterEffect">
                                  <p:stCondLst>
                                    <p:cond delay="100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0-#ppt_w/2"/>
                                          </p:val>
                                        </p:tav>
                                        <p:tav tm="100000">
                                          <p:val>
                                            <p:strVal val="#ppt_x"/>
                                          </p:val>
                                        </p:tav>
                                      </p:tavLst>
                                    </p:anim>
                                    <p:anim calcmode="lin" valueType="num">
                                      <p:cBhvr additive="base">
                                        <p:cTn id="27" dur="500" fill="hold"/>
                                        <p:tgtEl>
                                          <p:spTgt spid="9"/>
                                        </p:tgtEl>
                                        <p:attrNameLst>
                                          <p:attrName>ppt_y</p:attrName>
                                        </p:attrNameLst>
                                      </p:cBhvr>
                                      <p:tavLst>
                                        <p:tav tm="0">
                                          <p:val>
                                            <p:strVal val="#ppt_y"/>
                                          </p:val>
                                        </p:tav>
                                        <p:tav tm="100000">
                                          <p:val>
                                            <p:strVal val="#ppt_y"/>
                                          </p:val>
                                        </p:tav>
                                      </p:tavLst>
                                    </p:anim>
                                  </p:childTnLst>
                                </p:cTn>
                              </p:par>
                            </p:childTnLst>
                          </p:cTn>
                        </p:par>
                        <p:par>
                          <p:cTn id="28" fill="hold">
                            <p:stCondLst>
                              <p:cond delay="7000"/>
                            </p:stCondLst>
                            <p:childTnLst>
                              <p:par>
                                <p:cTn id="29" presetID="2" presetClass="entr" presetSubtype="8" fill="hold" grpId="0" nodeType="afterEffect">
                                  <p:stCondLst>
                                    <p:cond delay="25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ppt_y"/>
                                          </p:val>
                                        </p:tav>
                                        <p:tav tm="100000">
                                          <p:val>
                                            <p:strVal val="#ppt_y"/>
                                          </p:val>
                                        </p:tav>
                                      </p:tavLst>
                                    </p:anim>
                                  </p:childTnLst>
                                </p:cTn>
                              </p:par>
                            </p:childTnLst>
                          </p:cTn>
                        </p:par>
                        <p:par>
                          <p:cTn id="33" fill="hold">
                            <p:stCondLst>
                              <p:cond delay="7750"/>
                            </p:stCondLst>
                            <p:childTnLst>
                              <p:par>
                                <p:cTn id="34" presetID="22" presetClass="entr" presetSubtype="2" fill="hold" grpId="0" nodeType="afterEffect">
                                  <p:stCondLst>
                                    <p:cond delay="500"/>
                                  </p:stCondLst>
                                  <p:childTnLst>
                                    <p:set>
                                      <p:cBhvr>
                                        <p:cTn id="35" dur="1" fill="hold">
                                          <p:stCondLst>
                                            <p:cond delay="0"/>
                                          </p:stCondLst>
                                        </p:cTn>
                                        <p:tgtEl>
                                          <p:spTgt spid="18"/>
                                        </p:tgtEl>
                                        <p:attrNameLst>
                                          <p:attrName>style.visibility</p:attrName>
                                        </p:attrNameLst>
                                      </p:cBhvr>
                                      <p:to>
                                        <p:strVal val="visible"/>
                                      </p:to>
                                    </p:set>
                                    <p:animEffect transition="in" filter="wipe(right)">
                                      <p:cBhvr>
                                        <p:cTn id="36" dur="500"/>
                                        <p:tgtEl>
                                          <p:spTgt spid="18"/>
                                        </p:tgtEl>
                                      </p:cBhvr>
                                    </p:animEffect>
                                  </p:childTnLst>
                                </p:cTn>
                              </p:par>
                            </p:childTnLst>
                          </p:cTn>
                        </p:par>
                        <p:par>
                          <p:cTn id="37" fill="hold">
                            <p:stCondLst>
                              <p:cond delay="8750"/>
                            </p:stCondLst>
                            <p:childTnLst>
                              <p:par>
                                <p:cTn id="38" presetID="2" presetClass="entr" presetSubtype="8" fill="hold" grpId="0" nodeType="afterEffect">
                                  <p:stCondLst>
                                    <p:cond delay="225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childTnLst>
                          </p:cTn>
                        </p:par>
                        <p:par>
                          <p:cTn id="42" fill="hold">
                            <p:stCondLst>
                              <p:cond delay="11500"/>
                            </p:stCondLst>
                            <p:childTnLst>
                              <p:par>
                                <p:cTn id="43" presetID="2" presetClass="entr" presetSubtype="8" fill="hold" grpId="0" nodeType="afterEffect">
                                  <p:stCondLst>
                                    <p:cond delay="100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0-#ppt_w/2"/>
                                          </p:val>
                                        </p:tav>
                                        <p:tav tm="100000">
                                          <p:val>
                                            <p:strVal val="#ppt_x"/>
                                          </p:val>
                                        </p:tav>
                                      </p:tavLst>
                                    </p:anim>
                                    <p:anim calcmode="lin" valueType="num">
                                      <p:cBhvr additive="base">
                                        <p:cTn id="46" dur="500" fill="hold"/>
                                        <p:tgtEl>
                                          <p:spTgt spid="12"/>
                                        </p:tgtEl>
                                        <p:attrNameLst>
                                          <p:attrName>ppt_y</p:attrName>
                                        </p:attrNameLst>
                                      </p:cBhvr>
                                      <p:tavLst>
                                        <p:tav tm="0">
                                          <p:val>
                                            <p:strVal val="#ppt_y"/>
                                          </p:val>
                                        </p:tav>
                                        <p:tav tm="100000">
                                          <p:val>
                                            <p:strVal val="#ppt_y"/>
                                          </p:val>
                                        </p:tav>
                                      </p:tavLst>
                                    </p:anim>
                                  </p:childTnLst>
                                </p:cTn>
                              </p:par>
                            </p:childTnLst>
                          </p:cTn>
                        </p:par>
                        <p:par>
                          <p:cTn id="47" fill="hold">
                            <p:stCondLst>
                              <p:cond delay="13000"/>
                            </p:stCondLst>
                            <p:childTnLst>
                              <p:par>
                                <p:cTn id="48" presetID="2" presetClass="entr" presetSubtype="8" fill="hold" grpId="0" nodeType="afterEffect">
                                  <p:stCondLst>
                                    <p:cond delay="50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0-#ppt_w/2"/>
                                          </p:val>
                                        </p:tav>
                                        <p:tav tm="100000">
                                          <p:val>
                                            <p:strVal val="#ppt_x"/>
                                          </p:val>
                                        </p:tav>
                                      </p:tavLst>
                                    </p:anim>
                                    <p:anim calcmode="lin" valueType="num">
                                      <p:cBhvr additive="base">
                                        <p:cTn id="51" dur="500" fill="hold"/>
                                        <p:tgtEl>
                                          <p:spTgt spid="13"/>
                                        </p:tgtEl>
                                        <p:attrNameLst>
                                          <p:attrName>ppt_y</p:attrName>
                                        </p:attrNameLst>
                                      </p:cBhvr>
                                      <p:tavLst>
                                        <p:tav tm="0">
                                          <p:val>
                                            <p:strVal val="#ppt_y"/>
                                          </p:val>
                                        </p:tav>
                                        <p:tav tm="100000">
                                          <p:val>
                                            <p:strVal val="#ppt_y"/>
                                          </p:val>
                                        </p:tav>
                                      </p:tavLst>
                                    </p:anim>
                                  </p:childTnLst>
                                </p:cTn>
                              </p:par>
                            </p:childTnLst>
                          </p:cTn>
                        </p:par>
                        <p:par>
                          <p:cTn id="52" fill="hold">
                            <p:stCondLst>
                              <p:cond delay="14000"/>
                            </p:stCondLst>
                            <p:childTnLst>
                              <p:par>
                                <p:cTn id="53" presetID="22" presetClass="entr" presetSubtype="2" fill="hold" grpId="0" nodeType="afterEffect">
                                  <p:stCondLst>
                                    <p:cond delay="500"/>
                                  </p:stCondLst>
                                  <p:childTnLst>
                                    <p:set>
                                      <p:cBhvr>
                                        <p:cTn id="54" dur="1" fill="hold">
                                          <p:stCondLst>
                                            <p:cond delay="0"/>
                                          </p:stCondLst>
                                        </p:cTn>
                                        <p:tgtEl>
                                          <p:spTgt spid="19"/>
                                        </p:tgtEl>
                                        <p:attrNameLst>
                                          <p:attrName>style.visibility</p:attrName>
                                        </p:attrNameLst>
                                      </p:cBhvr>
                                      <p:to>
                                        <p:strVal val="visible"/>
                                      </p:to>
                                    </p:set>
                                    <p:animEffect transition="in" filter="wipe(right)">
                                      <p:cBhvr>
                                        <p:cTn id="55" dur="500"/>
                                        <p:tgtEl>
                                          <p:spTgt spid="19"/>
                                        </p:tgtEl>
                                      </p:cBhvr>
                                    </p:animEffect>
                                  </p:childTnLst>
                                </p:cTn>
                              </p:par>
                            </p:childTnLst>
                          </p:cTn>
                        </p:par>
                        <p:par>
                          <p:cTn id="56" fill="hold">
                            <p:stCondLst>
                              <p:cond delay="15000"/>
                            </p:stCondLst>
                            <p:childTnLst>
                              <p:par>
                                <p:cTn id="57" presetID="2" presetClass="entr" presetSubtype="8" fill="hold" grpId="0" nodeType="afterEffect">
                                  <p:stCondLst>
                                    <p:cond delay="2000"/>
                                  </p:stCondLst>
                                  <p:childTnLst>
                                    <p:set>
                                      <p:cBhvr>
                                        <p:cTn id="58" dur="1" fill="hold">
                                          <p:stCondLst>
                                            <p:cond delay="0"/>
                                          </p:stCondLst>
                                        </p:cTn>
                                        <p:tgtEl>
                                          <p:spTgt spid="11"/>
                                        </p:tgtEl>
                                        <p:attrNameLst>
                                          <p:attrName>style.visibility</p:attrName>
                                        </p:attrNameLst>
                                      </p:cBhvr>
                                      <p:to>
                                        <p:strVal val="visible"/>
                                      </p:to>
                                    </p:set>
                                    <p:anim calcmode="lin" valueType="num">
                                      <p:cBhvr additive="base">
                                        <p:cTn id="59" dur="500" fill="hold"/>
                                        <p:tgtEl>
                                          <p:spTgt spid="11"/>
                                        </p:tgtEl>
                                        <p:attrNameLst>
                                          <p:attrName>ppt_x</p:attrName>
                                        </p:attrNameLst>
                                      </p:cBhvr>
                                      <p:tavLst>
                                        <p:tav tm="0">
                                          <p:val>
                                            <p:strVal val="0-#ppt_w/2"/>
                                          </p:val>
                                        </p:tav>
                                        <p:tav tm="100000">
                                          <p:val>
                                            <p:strVal val="#ppt_x"/>
                                          </p:val>
                                        </p:tav>
                                      </p:tavLst>
                                    </p:anim>
                                    <p:anim calcmode="lin" valueType="num">
                                      <p:cBhvr additive="base">
                                        <p:cTn id="60" dur="500" fill="hold"/>
                                        <p:tgtEl>
                                          <p:spTgt spid="11"/>
                                        </p:tgtEl>
                                        <p:attrNameLst>
                                          <p:attrName>ppt_y</p:attrName>
                                        </p:attrNameLst>
                                      </p:cBhvr>
                                      <p:tavLst>
                                        <p:tav tm="0">
                                          <p:val>
                                            <p:strVal val="#ppt_y"/>
                                          </p:val>
                                        </p:tav>
                                        <p:tav tm="100000">
                                          <p:val>
                                            <p:strVal val="#ppt_y"/>
                                          </p:val>
                                        </p:tav>
                                      </p:tavLst>
                                    </p:anim>
                                  </p:childTnLst>
                                </p:cTn>
                              </p:par>
                            </p:childTnLst>
                          </p:cTn>
                        </p:par>
                        <p:par>
                          <p:cTn id="61" fill="hold">
                            <p:stCondLst>
                              <p:cond delay="17500"/>
                            </p:stCondLst>
                            <p:childTnLst>
                              <p:par>
                                <p:cTn id="62" presetID="2" presetClass="entr" presetSubtype="4" fill="hold" grpId="0" nodeType="afterEffect">
                                  <p:stCondLst>
                                    <p:cond delay="500"/>
                                  </p:stCondLst>
                                  <p:childTnLst>
                                    <p:set>
                                      <p:cBhvr>
                                        <p:cTn id="63" dur="1" fill="hold">
                                          <p:stCondLst>
                                            <p:cond delay="0"/>
                                          </p:stCondLst>
                                        </p:cTn>
                                        <p:tgtEl>
                                          <p:spTgt spid="6"/>
                                        </p:tgtEl>
                                        <p:attrNameLst>
                                          <p:attrName>style.visibility</p:attrName>
                                        </p:attrNameLst>
                                      </p:cBhvr>
                                      <p:to>
                                        <p:strVal val="visible"/>
                                      </p:to>
                                    </p:set>
                                    <p:anim calcmode="lin" valueType="num">
                                      <p:cBhvr additive="base">
                                        <p:cTn id="64" dur="500" fill="hold"/>
                                        <p:tgtEl>
                                          <p:spTgt spid="6"/>
                                        </p:tgtEl>
                                        <p:attrNameLst>
                                          <p:attrName>ppt_x</p:attrName>
                                        </p:attrNameLst>
                                      </p:cBhvr>
                                      <p:tavLst>
                                        <p:tav tm="0">
                                          <p:val>
                                            <p:strVal val="#ppt_x"/>
                                          </p:val>
                                        </p:tav>
                                        <p:tav tm="100000">
                                          <p:val>
                                            <p:strVal val="#ppt_x"/>
                                          </p:val>
                                        </p:tav>
                                      </p:tavLst>
                                    </p:anim>
                                    <p:anim calcmode="lin" valueType="num">
                                      <p:cBhvr additive="base">
                                        <p:cTn id="65" dur="500" fill="hold"/>
                                        <p:tgtEl>
                                          <p:spTgt spid="6"/>
                                        </p:tgtEl>
                                        <p:attrNameLst>
                                          <p:attrName>ppt_y</p:attrName>
                                        </p:attrNameLst>
                                      </p:cBhvr>
                                      <p:tavLst>
                                        <p:tav tm="0">
                                          <p:val>
                                            <p:strVal val="1+#ppt_h/2"/>
                                          </p:val>
                                        </p:tav>
                                        <p:tav tm="100000">
                                          <p:val>
                                            <p:strVal val="#ppt_y"/>
                                          </p:val>
                                        </p:tav>
                                      </p:tavLst>
                                    </p:anim>
                                  </p:childTnLst>
                                </p:cTn>
                              </p:par>
                            </p:childTnLst>
                          </p:cTn>
                        </p:par>
                        <p:par>
                          <p:cTn id="66" fill="hold">
                            <p:stCondLst>
                              <p:cond delay="18500"/>
                            </p:stCondLst>
                            <p:childTnLst>
                              <p:par>
                                <p:cTn id="67" presetID="22" presetClass="entr" presetSubtype="2" fill="hold" grpId="0" nodeType="afterEffect">
                                  <p:stCondLst>
                                    <p:cond delay="500"/>
                                  </p:stCondLst>
                                  <p:childTnLst>
                                    <p:set>
                                      <p:cBhvr>
                                        <p:cTn id="68" dur="1" fill="hold">
                                          <p:stCondLst>
                                            <p:cond delay="0"/>
                                          </p:stCondLst>
                                        </p:cTn>
                                        <p:tgtEl>
                                          <p:spTgt spid="20"/>
                                        </p:tgtEl>
                                        <p:attrNameLst>
                                          <p:attrName>style.visibility</p:attrName>
                                        </p:attrNameLst>
                                      </p:cBhvr>
                                      <p:to>
                                        <p:strVal val="visible"/>
                                      </p:to>
                                    </p:set>
                                    <p:animEffect transition="in" filter="wipe(right)">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2" presetClass="entr" presetSubtype="8"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 calcmode="lin" valueType="num">
                                      <p:cBhvr additive="base">
                                        <p:cTn id="74" dur="500" fill="hold"/>
                                        <p:tgtEl>
                                          <p:spTgt spid="14"/>
                                        </p:tgtEl>
                                        <p:attrNameLst>
                                          <p:attrName>ppt_x</p:attrName>
                                        </p:attrNameLst>
                                      </p:cBhvr>
                                      <p:tavLst>
                                        <p:tav tm="0">
                                          <p:val>
                                            <p:strVal val="0-#ppt_w/2"/>
                                          </p:val>
                                        </p:tav>
                                        <p:tav tm="100000">
                                          <p:val>
                                            <p:strVal val="#ppt_x"/>
                                          </p:val>
                                        </p:tav>
                                      </p:tavLst>
                                    </p:anim>
                                    <p:anim calcmode="lin" valueType="num">
                                      <p:cBhvr additive="base">
                                        <p:cTn id="75" dur="500" fill="hold"/>
                                        <p:tgtEl>
                                          <p:spTgt spid="14"/>
                                        </p:tgtEl>
                                        <p:attrNameLst>
                                          <p:attrName>ppt_y</p:attrName>
                                        </p:attrNameLst>
                                      </p:cBhvr>
                                      <p:tavLst>
                                        <p:tav tm="0">
                                          <p:val>
                                            <p:strVal val="#ppt_y"/>
                                          </p:val>
                                        </p:tav>
                                        <p:tav tm="100000">
                                          <p:val>
                                            <p:strVal val="#ppt_y"/>
                                          </p:val>
                                        </p:tav>
                                      </p:tavLst>
                                    </p:anim>
                                  </p:childTnLst>
                                </p:cTn>
                              </p:par>
                            </p:childTnLst>
                          </p:cTn>
                        </p:par>
                        <p:par>
                          <p:cTn id="76" fill="hold">
                            <p:stCondLst>
                              <p:cond delay="500"/>
                            </p:stCondLst>
                            <p:childTnLst>
                              <p:par>
                                <p:cTn id="77" presetID="22" presetClass="entr" presetSubtype="2" fill="hold" grpId="0" nodeType="afterEffect">
                                  <p:stCondLst>
                                    <p:cond delay="750"/>
                                  </p:stCondLst>
                                  <p:childTnLst>
                                    <p:set>
                                      <p:cBhvr>
                                        <p:cTn id="78" dur="1" fill="hold">
                                          <p:stCondLst>
                                            <p:cond delay="0"/>
                                          </p:stCondLst>
                                        </p:cTn>
                                        <p:tgtEl>
                                          <p:spTgt spid="23"/>
                                        </p:tgtEl>
                                        <p:attrNameLst>
                                          <p:attrName>style.visibility</p:attrName>
                                        </p:attrNameLst>
                                      </p:cBhvr>
                                      <p:to>
                                        <p:strVal val="visible"/>
                                      </p:to>
                                    </p:set>
                                    <p:animEffect transition="in" filter="wipe(right)">
                                      <p:cBhvr>
                                        <p:cTn id="79" dur="500"/>
                                        <p:tgtEl>
                                          <p:spTgt spid="23"/>
                                        </p:tgtEl>
                                      </p:cBhvr>
                                    </p:animEffect>
                                  </p:childTnLst>
                                </p:cTn>
                              </p:par>
                            </p:childTnLst>
                          </p:cTn>
                        </p:par>
                        <p:par>
                          <p:cTn id="80" fill="hold">
                            <p:stCondLst>
                              <p:cond delay="1750"/>
                            </p:stCondLst>
                            <p:childTnLst>
                              <p:par>
                                <p:cTn id="81" presetID="2" presetClass="entr" presetSubtype="4" fill="hold" grpId="0" nodeType="afterEffect">
                                  <p:stCondLst>
                                    <p:cond delay="1500"/>
                                  </p:stCondLst>
                                  <p:childTnLst>
                                    <p:set>
                                      <p:cBhvr>
                                        <p:cTn id="82" dur="1" fill="hold">
                                          <p:stCondLst>
                                            <p:cond delay="0"/>
                                          </p:stCondLst>
                                        </p:cTn>
                                        <p:tgtEl>
                                          <p:spTgt spid="16"/>
                                        </p:tgtEl>
                                        <p:attrNameLst>
                                          <p:attrName>style.visibility</p:attrName>
                                        </p:attrNameLst>
                                      </p:cBhvr>
                                      <p:to>
                                        <p:strVal val="visible"/>
                                      </p:to>
                                    </p:set>
                                    <p:anim calcmode="lin" valueType="num">
                                      <p:cBhvr additive="base">
                                        <p:cTn id="83" dur="500" fill="hold"/>
                                        <p:tgtEl>
                                          <p:spTgt spid="16"/>
                                        </p:tgtEl>
                                        <p:attrNameLst>
                                          <p:attrName>ppt_x</p:attrName>
                                        </p:attrNameLst>
                                      </p:cBhvr>
                                      <p:tavLst>
                                        <p:tav tm="0">
                                          <p:val>
                                            <p:strVal val="#ppt_x"/>
                                          </p:val>
                                        </p:tav>
                                        <p:tav tm="100000">
                                          <p:val>
                                            <p:strVal val="#ppt_x"/>
                                          </p:val>
                                        </p:tav>
                                      </p:tavLst>
                                    </p:anim>
                                    <p:anim calcmode="lin" valueType="num">
                                      <p:cBhvr additive="base">
                                        <p:cTn id="84" dur="500" fill="hold"/>
                                        <p:tgtEl>
                                          <p:spTgt spid="16"/>
                                        </p:tgtEl>
                                        <p:attrNameLst>
                                          <p:attrName>ppt_y</p:attrName>
                                        </p:attrNameLst>
                                      </p:cBhvr>
                                      <p:tavLst>
                                        <p:tav tm="0">
                                          <p:val>
                                            <p:strVal val="1+#ppt_h/2"/>
                                          </p:val>
                                        </p:tav>
                                        <p:tav tm="100000">
                                          <p:val>
                                            <p:strVal val="#ppt_y"/>
                                          </p:val>
                                        </p:tav>
                                      </p:tavLst>
                                    </p:anim>
                                  </p:childTnLst>
                                </p:cTn>
                              </p:par>
                            </p:childTnLst>
                          </p:cTn>
                        </p:par>
                        <p:par>
                          <p:cTn id="85" fill="hold">
                            <p:stCondLst>
                              <p:cond delay="3750"/>
                            </p:stCondLst>
                            <p:childTnLst>
                              <p:par>
                                <p:cTn id="86" presetID="2" presetClass="entr" presetSubtype="8" fill="hold" grpId="0" nodeType="afterEffect">
                                  <p:stCondLst>
                                    <p:cond delay="1250"/>
                                  </p:stCondLst>
                                  <p:childTnLst>
                                    <p:set>
                                      <p:cBhvr>
                                        <p:cTn id="87" dur="1" fill="hold">
                                          <p:stCondLst>
                                            <p:cond delay="0"/>
                                          </p:stCondLst>
                                        </p:cTn>
                                        <p:tgtEl>
                                          <p:spTgt spid="15"/>
                                        </p:tgtEl>
                                        <p:attrNameLst>
                                          <p:attrName>style.visibility</p:attrName>
                                        </p:attrNameLst>
                                      </p:cBhvr>
                                      <p:to>
                                        <p:strVal val="visible"/>
                                      </p:to>
                                    </p:set>
                                    <p:anim calcmode="lin" valueType="num">
                                      <p:cBhvr additive="base">
                                        <p:cTn id="88" dur="500" fill="hold"/>
                                        <p:tgtEl>
                                          <p:spTgt spid="15"/>
                                        </p:tgtEl>
                                        <p:attrNameLst>
                                          <p:attrName>ppt_x</p:attrName>
                                        </p:attrNameLst>
                                      </p:cBhvr>
                                      <p:tavLst>
                                        <p:tav tm="0">
                                          <p:val>
                                            <p:strVal val="0-#ppt_w/2"/>
                                          </p:val>
                                        </p:tav>
                                        <p:tav tm="100000">
                                          <p:val>
                                            <p:strVal val="#ppt_x"/>
                                          </p:val>
                                        </p:tav>
                                      </p:tavLst>
                                    </p:anim>
                                    <p:anim calcmode="lin" valueType="num">
                                      <p:cBhvr additive="base">
                                        <p:cTn id="89" dur="500" fill="hold"/>
                                        <p:tgtEl>
                                          <p:spTgt spid="15"/>
                                        </p:tgtEl>
                                        <p:attrNameLst>
                                          <p:attrName>ppt_y</p:attrName>
                                        </p:attrNameLst>
                                      </p:cBhvr>
                                      <p:tavLst>
                                        <p:tav tm="0">
                                          <p:val>
                                            <p:strVal val="#ppt_y"/>
                                          </p:val>
                                        </p:tav>
                                        <p:tav tm="100000">
                                          <p:val>
                                            <p:strVal val="#ppt_y"/>
                                          </p:val>
                                        </p:tav>
                                      </p:tavLst>
                                    </p:anim>
                                  </p:childTnLst>
                                </p:cTn>
                              </p:par>
                            </p:childTnLst>
                          </p:cTn>
                        </p:par>
                        <p:par>
                          <p:cTn id="90" fill="hold">
                            <p:stCondLst>
                              <p:cond delay="5500"/>
                            </p:stCondLst>
                            <p:childTnLst>
                              <p:par>
                                <p:cTn id="91" presetID="31" presetClass="entr" presetSubtype="0" fill="hold" grpId="0" nodeType="afterEffect">
                                  <p:stCondLst>
                                    <p:cond delay="1000"/>
                                  </p:stCondLst>
                                  <p:childTnLst>
                                    <p:set>
                                      <p:cBhvr>
                                        <p:cTn id="92" dur="1" fill="hold">
                                          <p:stCondLst>
                                            <p:cond delay="0"/>
                                          </p:stCondLst>
                                        </p:cTn>
                                        <p:tgtEl>
                                          <p:spTgt spid="25"/>
                                        </p:tgtEl>
                                        <p:attrNameLst>
                                          <p:attrName>style.visibility</p:attrName>
                                        </p:attrNameLst>
                                      </p:cBhvr>
                                      <p:to>
                                        <p:strVal val="visible"/>
                                      </p:to>
                                    </p:set>
                                    <p:anim calcmode="lin" valueType="num">
                                      <p:cBhvr>
                                        <p:cTn id="93" dur="1000" fill="hold"/>
                                        <p:tgtEl>
                                          <p:spTgt spid="25"/>
                                        </p:tgtEl>
                                        <p:attrNameLst>
                                          <p:attrName>ppt_w</p:attrName>
                                        </p:attrNameLst>
                                      </p:cBhvr>
                                      <p:tavLst>
                                        <p:tav tm="0">
                                          <p:val>
                                            <p:fltVal val="0"/>
                                          </p:val>
                                        </p:tav>
                                        <p:tav tm="100000">
                                          <p:val>
                                            <p:strVal val="#ppt_w"/>
                                          </p:val>
                                        </p:tav>
                                      </p:tavLst>
                                    </p:anim>
                                    <p:anim calcmode="lin" valueType="num">
                                      <p:cBhvr>
                                        <p:cTn id="94" dur="1000" fill="hold"/>
                                        <p:tgtEl>
                                          <p:spTgt spid="25"/>
                                        </p:tgtEl>
                                        <p:attrNameLst>
                                          <p:attrName>ppt_h</p:attrName>
                                        </p:attrNameLst>
                                      </p:cBhvr>
                                      <p:tavLst>
                                        <p:tav tm="0">
                                          <p:val>
                                            <p:fltVal val="0"/>
                                          </p:val>
                                        </p:tav>
                                        <p:tav tm="100000">
                                          <p:val>
                                            <p:strVal val="#ppt_h"/>
                                          </p:val>
                                        </p:tav>
                                      </p:tavLst>
                                    </p:anim>
                                    <p:anim calcmode="lin" valueType="num">
                                      <p:cBhvr>
                                        <p:cTn id="95" dur="1000" fill="hold"/>
                                        <p:tgtEl>
                                          <p:spTgt spid="25"/>
                                        </p:tgtEl>
                                        <p:attrNameLst>
                                          <p:attrName>style.rotation</p:attrName>
                                        </p:attrNameLst>
                                      </p:cBhvr>
                                      <p:tavLst>
                                        <p:tav tm="0">
                                          <p:val>
                                            <p:fltVal val="90"/>
                                          </p:val>
                                        </p:tav>
                                        <p:tav tm="100000">
                                          <p:val>
                                            <p:fltVal val="0"/>
                                          </p:val>
                                        </p:tav>
                                      </p:tavLst>
                                    </p:anim>
                                    <p:animEffect transition="in" filter="fade">
                                      <p:cBhvr>
                                        <p:cTn id="96" dur="1000"/>
                                        <p:tgtEl>
                                          <p:spTgt spid="25"/>
                                        </p:tgtEl>
                                      </p:cBhvr>
                                    </p:animEffect>
                                  </p:childTnLst>
                                </p:cTn>
                              </p:par>
                            </p:childTnLst>
                          </p:cTn>
                        </p:par>
                        <p:par>
                          <p:cTn id="97" fill="hold">
                            <p:stCondLst>
                              <p:cond delay="7500"/>
                            </p:stCondLst>
                            <p:childTnLst>
                              <p:par>
                                <p:cTn id="98" presetID="2" presetClass="entr" presetSubtype="8" fill="hold" grpId="0" nodeType="afterEffect">
                                  <p:stCondLst>
                                    <p:cond delay="500"/>
                                  </p:stCondLst>
                                  <p:childTnLst>
                                    <p:set>
                                      <p:cBhvr>
                                        <p:cTn id="99" dur="1" fill="hold">
                                          <p:stCondLst>
                                            <p:cond delay="0"/>
                                          </p:stCondLst>
                                        </p:cTn>
                                        <p:tgtEl>
                                          <p:spTgt spid="26"/>
                                        </p:tgtEl>
                                        <p:attrNameLst>
                                          <p:attrName>style.visibility</p:attrName>
                                        </p:attrNameLst>
                                      </p:cBhvr>
                                      <p:to>
                                        <p:strVal val="visible"/>
                                      </p:to>
                                    </p:set>
                                    <p:anim calcmode="lin" valueType="num">
                                      <p:cBhvr additive="base">
                                        <p:cTn id="100" dur="500" fill="hold"/>
                                        <p:tgtEl>
                                          <p:spTgt spid="26"/>
                                        </p:tgtEl>
                                        <p:attrNameLst>
                                          <p:attrName>ppt_x</p:attrName>
                                        </p:attrNameLst>
                                      </p:cBhvr>
                                      <p:tavLst>
                                        <p:tav tm="0">
                                          <p:val>
                                            <p:strVal val="0-#ppt_w/2"/>
                                          </p:val>
                                        </p:tav>
                                        <p:tav tm="100000">
                                          <p:val>
                                            <p:strVal val="#ppt_x"/>
                                          </p:val>
                                        </p:tav>
                                      </p:tavLst>
                                    </p:anim>
                                    <p:anim calcmode="lin" valueType="num">
                                      <p:cBhvr additive="base">
                                        <p:cTn id="101" dur="500" fill="hold"/>
                                        <p:tgtEl>
                                          <p:spTgt spid="26"/>
                                        </p:tgtEl>
                                        <p:attrNameLst>
                                          <p:attrName>ppt_y</p:attrName>
                                        </p:attrNameLst>
                                      </p:cBhvr>
                                      <p:tavLst>
                                        <p:tav tm="0">
                                          <p:val>
                                            <p:strVal val="#ppt_y"/>
                                          </p:val>
                                        </p:tav>
                                        <p:tav tm="100000">
                                          <p:val>
                                            <p:strVal val="#ppt_y"/>
                                          </p:val>
                                        </p:tav>
                                      </p:tavLst>
                                    </p:anim>
                                  </p:childTnLst>
                                </p:cTn>
                              </p:par>
                            </p:childTnLst>
                          </p:cTn>
                        </p:par>
                        <p:par>
                          <p:cTn id="102" fill="hold">
                            <p:stCondLst>
                              <p:cond delay="8500"/>
                            </p:stCondLst>
                            <p:childTnLst>
                              <p:par>
                                <p:cTn id="103" presetID="2" presetClass="entr" presetSubtype="8" fill="hold" grpId="0" nodeType="afterEffect">
                                  <p:stCondLst>
                                    <p:cond delay="500"/>
                                  </p:stCondLst>
                                  <p:childTnLst>
                                    <p:set>
                                      <p:cBhvr>
                                        <p:cTn id="104" dur="1" fill="hold">
                                          <p:stCondLst>
                                            <p:cond delay="0"/>
                                          </p:stCondLst>
                                        </p:cTn>
                                        <p:tgtEl>
                                          <p:spTgt spid="27"/>
                                        </p:tgtEl>
                                        <p:attrNameLst>
                                          <p:attrName>style.visibility</p:attrName>
                                        </p:attrNameLst>
                                      </p:cBhvr>
                                      <p:to>
                                        <p:strVal val="visible"/>
                                      </p:to>
                                    </p:set>
                                    <p:anim calcmode="lin" valueType="num">
                                      <p:cBhvr additive="base">
                                        <p:cTn id="105" dur="500" fill="hold"/>
                                        <p:tgtEl>
                                          <p:spTgt spid="27"/>
                                        </p:tgtEl>
                                        <p:attrNameLst>
                                          <p:attrName>ppt_x</p:attrName>
                                        </p:attrNameLst>
                                      </p:cBhvr>
                                      <p:tavLst>
                                        <p:tav tm="0">
                                          <p:val>
                                            <p:strVal val="0-#ppt_w/2"/>
                                          </p:val>
                                        </p:tav>
                                        <p:tav tm="100000">
                                          <p:val>
                                            <p:strVal val="#ppt_x"/>
                                          </p:val>
                                        </p:tav>
                                      </p:tavLst>
                                    </p:anim>
                                    <p:anim calcmode="lin" valueType="num">
                                      <p:cBhvr additive="base">
                                        <p:cTn id="106" dur="500" fill="hold"/>
                                        <p:tgtEl>
                                          <p:spTgt spid="27"/>
                                        </p:tgtEl>
                                        <p:attrNameLst>
                                          <p:attrName>ppt_y</p:attrName>
                                        </p:attrNameLst>
                                      </p:cBhvr>
                                      <p:tavLst>
                                        <p:tav tm="0">
                                          <p:val>
                                            <p:strVal val="#ppt_y"/>
                                          </p:val>
                                        </p:tav>
                                        <p:tav tm="100000">
                                          <p:val>
                                            <p:strVal val="#ppt_y"/>
                                          </p:val>
                                        </p:tav>
                                      </p:tavLst>
                                    </p:anim>
                                  </p:childTnLst>
                                </p:cTn>
                              </p:par>
                            </p:childTnLst>
                          </p:cTn>
                        </p:par>
                        <p:par>
                          <p:cTn id="107" fill="hold">
                            <p:stCondLst>
                              <p:cond delay="9500"/>
                            </p:stCondLst>
                            <p:childTnLst>
                              <p:par>
                                <p:cTn id="108" presetID="2" presetClass="entr" presetSubtype="8" fill="hold" grpId="0" nodeType="afterEffect">
                                  <p:stCondLst>
                                    <p:cond delay="500"/>
                                  </p:stCondLst>
                                  <p:childTnLst>
                                    <p:set>
                                      <p:cBhvr>
                                        <p:cTn id="109" dur="1" fill="hold">
                                          <p:stCondLst>
                                            <p:cond delay="0"/>
                                          </p:stCondLst>
                                        </p:cTn>
                                        <p:tgtEl>
                                          <p:spTgt spid="28"/>
                                        </p:tgtEl>
                                        <p:attrNameLst>
                                          <p:attrName>style.visibility</p:attrName>
                                        </p:attrNameLst>
                                      </p:cBhvr>
                                      <p:to>
                                        <p:strVal val="visible"/>
                                      </p:to>
                                    </p:set>
                                    <p:anim calcmode="lin" valueType="num">
                                      <p:cBhvr additive="base">
                                        <p:cTn id="110" dur="500" fill="hold"/>
                                        <p:tgtEl>
                                          <p:spTgt spid="28"/>
                                        </p:tgtEl>
                                        <p:attrNameLst>
                                          <p:attrName>ppt_x</p:attrName>
                                        </p:attrNameLst>
                                      </p:cBhvr>
                                      <p:tavLst>
                                        <p:tav tm="0">
                                          <p:val>
                                            <p:strVal val="0-#ppt_w/2"/>
                                          </p:val>
                                        </p:tav>
                                        <p:tav tm="100000">
                                          <p:val>
                                            <p:strVal val="#ppt_x"/>
                                          </p:val>
                                        </p:tav>
                                      </p:tavLst>
                                    </p:anim>
                                    <p:anim calcmode="lin" valueType="num">
                                      <p:cBhvr additive="base">
                                        <p:cTn id="111" dur="500" fill="hold"/>
                                        <p:tgtEl>
                                          <p:spTgt spid="28"/>
                                        </p:tgtEl>
                                        <p:attrNameLst>
                                          <p:attrName>ppt_y</p:attrName>
                                        </p:attrNameLst>
                                      </p:cBhvr>
                                      <p:tavLst>
                                        <p:tav tm="0">
                                          <p:val>
                                            <p:strVal val="#ppt_y"/>
                                          </p:val>
                                        </p:tav>
                                        <p:tav tm="100000">
                                          <p:val>
                                            <p:strVal val="#ppt_y"/>
                                          </p:val>
                                        </p:tav>
                                      </p:tavLst>
                                    </p:anim>
                                  </p:childTnLst>
                                </p:cTn>
                              </p:par>
                            </p:childTnLst>
                          </p:cTn>
                        </p:par>
                        <p:par>
                          <p:cTn id="112" fill="hold">
                            <p:stCondLst>
                              <p:cond delay="10500"/>
                            </p:stCondLst>
                            <p:childTnLst>
                              <p:par>
                                <p:cTn id="113" presetID="31" presetClass="entr" presetSubtype="0" fill="hold" grpId="0" nodeType="afterEffect">
                                  <p:stCondLst>
                                    <p:cond delay="500"/>
                                  </p:stCondLst>
                                  <p:childTnLst>
                                    <p:set>
                                      <p:cBhvr>
                                        <p:cTn id="114" dur="1" fill="hold">
                                          <p:stCondLst>
                                            <p:cond delay="0"/>
                                          </p:stCondLst>
                                        </p:cTn>
                                        <p:tgtEl>
                                          <p:spTgt spid="32"/>
                                        </p:tgtEl>
                                        <p:attrNameLst>
                                          <p:attrName>style.visibility</p:attrName>
                                        </p:attrNameLst>
                                      </p:cBhvr>
                                      <p:to>
                                        <p:strVal val="visible"/>
                                      </p:to>
                                    </p:set>
                                    <p:anim calcmode="lin" valueType="num">
                                      <p:cBhvr>
                                        <p:cTn id="115" dur="1000" fill="hold"/>
                                        <p:tgtEl>
                                          <p:spTgt spid="32"/>
                                        </p:tgtEl>
                                        <p:attrNameLst>
                                          <p:attrName>ppt_w</p:attrName>
                                        </p:attrNameLst>
                                      </p:cBhvr>
                                      <p:tavLst>
                                        <p:tav tm="0">
                                          <p:val>
                                            <p:fltVal val="0"/>
                                          </p:val>
                                        </p:tav>
                                        <p:tav tm="100000">
                                          <p:val>
                                            <p:strVal val="#ppt_w"/>
                                          </p:val>
                                        </p:tav>
                                      </p:tavLst>
                                    </p:anim>
                                    <p:anim calcmode="lin" valueType="num">
                                      <p:cBhvr>
                                        <p:cTn id="116" dur="1000" fill="hold"/>
                                        <p:tgtEl>
                                          <p:spTgt spid="32"/>
                                        </p:tgtEl>
                                        <p:attrNameLst>
                                          <p:attrName>ppt_h</p:attrName>
                                        </p:attrNameLst>
                                      </p:cBhvr>
                                      <p:tavLst>
                                        <p:tav tm="0">
                                          <p:val>
                                            <p:fltVal val="0"/>
                                          </p:val>
                                        </p:tav>
                                        <p:tav tm="100000">
                                          <p:val>
                                            <p:strVal val="#ppt_h"/>
                                          </p:val>
                                        </p:tav>
                                      </p:tavLst>
                                    </p:anim>
                                    <p:anim calcmode="lin" valueType="num">
                                      <p:cBhvr>
                                        <p:cTn id="117" dur="1000" fill="hold"/>
                                        <p:tgtEl>
                                          <p:spTgt spid="32"/>
                                        </p:tgtEl>
                                        <p:attrNameLst>
                                          <p:attrName>style.rotation</p:attrName>
                                        </p:attrNameLst>
                                      </p:cBhvr>
                                      <p:tavLst>
                                        <p:tav tm="0">
                                          <p:val>
                                            <p:fltVal val="90"/>
                                          </p:val>
                                        </p:tav>
                                        <p:tav tm="100000">
                                          <p:val>
                                            <p:fltVal val="0"/>
                                          </p:val>
                                        </p:tav>
                                      </p:tavLst>
                                    </p:anim>
                                    <p:animEffect transition="in" filter="fade">
                                      <p:cBhvr>
                                        <p:cTn id="118" dur="1000"/>
                                        <p:tgtEl>
                                          <p:spTgt spid="32"/>
                                        </p:tgtEl>
                                      </p:cBhvr>
                                    </p:animEffect>
                                  </p:childTnLst>
                                </p:cTn>
                              </p:par>
                            </p:childTnLst>
                          </p:cTn>
                        </p:par>
                        <p:par>
                          <p:cTn id="119" fill="hold">
                            <p:stCondLst>
                              <p:cond delay="12000"/>
                            </p:stCondLst>
                            <p:childTnLst>
                              <p:par>
                                <p:cTn id="120" presetID="2" presetClass="entr" presetSubtype="8" fill="hold" grpId="0" nodeType="afterEffect">
                                  <p:stCondLst>
                                    <p:cond delay="500"/>
                                  </p:stCondLst>
                                  <p:childTnLst>
                                    <p:set>
                                      <p:cBhvr>
                                        <p:cTn id="121" dur="1" fill="hold">
                                          <p:stCondLst>
                                            <p:cond delay="0"/>
                                          </p:stCondLst>
                                        </p:cTn>
                                        <p:tgtEl>
                                          <p:spTgt spid="29"/>
                                        </p:tgtEl>
                                        <p:attrNameLst>
                                          <p:attrName>style.visibility</p:attrName>
                                        </p:attrNameLst>
                                      </p:cBhvr>
                                      <p:to>
                                        <p:strVal val="visible"/>
                                      </p:to>
                                    </p:set>
                                    <p:anim calcmode="lin" valueType="num">
                                      <p:cBhvr additive="base">
                                        <p:cTn id="122" dur="500" fill="hold"/>
                                        <p:tgtEl>
                                          <p:spTgt spid="29"/>
                                        </p:tgtEl>
                                        <p:attrNameLst>
                                          <p:attrName>ppt_x</p:attrName>
                                        </p:attrNameLst>
                                      </p:cBhvr>
                                      <p:tavLst>
                                        <p:tav tm="0">
                                          <p:val>
                                            <p:strVal val="0-#ppt_w/2"/>
                                          </p:val>
                                        </p:tav>
                                        <p:tav tm="100000">
                                          <p:val>
                                            <p:strVal val="#ppt_x"/>
                                          </p:val>
                                        </p:tav>
                                      </p:tavLst>
                                    </p:anim>
                                    <p:anim calcmode="lin" valueType="num">
                                      <p:cBhvr additive="base">
                                        <p:cTn id="123" dur="500" fill="hold"/>
                                        <p:tgtEl>
                                          <p:spTgt spid="29"/>
                                        </p:tgtEl>
                                        <p:attrNameLst>
                                          <p:attrName>ppt_y</p:attrName>
                                        </p:attrNameLst>
                                      </p:cBhvr>
                                      <p:tavLst>
                                        <p:tav tm="0">
                                          <p:val>
                                            <p:strVal val="#ppt_y"/>
                                          </p:val>
                                        </p:tav>
                                        <p:tav tm="100000">
                                          <p:val>
                                            <p:strVal val="#ppt_y"/>
                                          </p:val>
                                        </p:tav>
                                      </p:tavLst>
                                    </p:anim>
                                  </p:childTnLst>
                                </p:cTn>
                              </p:par>
                            </p:childTnLst>
                          </p:cTn>
                        </p:par>
                        <p:par>
                          <p:cTn id="124" fill="hold">
                            <p:stCondLst>
                              <p:cond delay="13000"/>
                            </p:stCondLst>
                            <p:childTnLst>
                              <p:par>
                                <p:cTn id="125" presetID="31" presetClass="entr" presetSubtype="0" fill="hold" grpId="0" nodeType="afterEffect">
                                  <p:stCondLst>
                                    <p:cond delay="500"/>
                                  </p:stCondLst>
                                  <p:childTnLst>
                                    <p:set>
                                      <p:cBhvr>
                                        <p:cTn id="126" dur="1" fill="hold">
                                          <p:stCondLst>
                                            <p:cond delay="0"/>
                                          </p:stCondLst>
                                        </p:cTn>
                                        <p:tgtEl>
                                          <p:spTgt spid="33"/>
                                        </p:tgtEl>
                                        <p:attrNameLst>
                                          <p:attrName>style.visibility</p:attrName>
                                        </p:attrNameLst>
                                      </p:cBhvr>
                                      <p:to>
                                        <p:strVal val="visible"/>
                                      </p:to>
                                    </p:set>
                                    <p:anim calcmode="lin" valueType="num">
                                      <p:cBhvr>
                                        <p:cTn id="127" dur="1000" fill="hold"/>
                                        <p:tgtEl>
                                          <p:spTgt spid="33"/>
                                        </p:tgtEl>
                                        <p:attrNameLst>
                                          <p:attrName>ppt_w</p:attrName>
                                        </p:attrNameLst>
                                      </p:cBhvr>
                                      <p:tavLst>
                                        <p:tav tm="0">
                                          <p:val>
                                            <p:fltVal val="0"/>
                                          </p:val>
                                        </p:tav>
                                        <p:tav tm="100000">
                                          <p:val>
                                            <p:strVal val="#ppt_w"/>
                                          </p:val>
                                        </p:tav>
                                      </p:tavLst>
                                    </p:anim>
                                    <p:anim calcmode="lin" valueType="num">
                                      <p:cBhvr>
                                        <p:cTn id="128" dur="1000" fill="hold"/>
                                        <p:tgtEl>
                                          <p:spTgt spid="33"/>
                                        </p:tgtEl>
                                        <p:attrNameLst>
                                          <p:attrName>ppt_h</p:attrName>
                                        </p:attrNameLst>
                                      </p:cBhvr>
                                      <p:tavLst>
                                        <p:tav tm="0">
                                          <p:val>
                                            <p:fltVal val="0"/>
                                          </p:val>
                                        </p:tav>
                                        <p:tav tm="100000">
                                          <p:val>
                                            <p:strVal val="#ppt_h"/>
                                          </p:val>
                                        </p:tav>
                                      </p:tavLst>
                                    </p:anim>
                                    <p:anim calcmode="lin" valueType="num">
                                      <p:cBhvr>
                                        <p:cTn id="129" dur="1000" fill="hold"/>
                                        <p:tgtEl>
                                          <p:spTgt spid="33"/>
                                        </p:tgtEl>
                                        <p:attrNameLst>
                                          <p:attrName>style.rotation</p:attrName>
                                        </p:attrNameLst>
                                      </p:cBhvr>
                                      <p:tavLst>
                                        <p:tav tm="0">
                                          <p:val>
                                            <p:fltVal val="90"/>
                                          </p:val>
                                        </p:tav>
                                        <p:tav tm="100000">
                                          <p:val>
                                            <p:fltVal val="0"/>
                                          </p:val>
                                        </p:tav>
                                      </p:tavLst>
                                    </p:anim>
                                    <p:animEffect transition="in" filter="fade">
                                      <p:cBhvr>
                                        <p:cTn id="130" dur="1000"/>
                                        <p:tgtEl>
                                          <p:spTgt spid="33"/>
                                        </p:tgtEl>
                                      </p:cBhvr>
                                    </p:animEffect>
                                  </p:childTnLst>
                                </p:cTn>
                              </p:par>
                            </p:childTnLst>
                          </p:cTn>
                        </p:par>
                        <p:par>
                          <p:cTn id="131" fill="hold">
                            <p:stCondLst>
                              <p:cond delay="14500"/>
                            </p:stCondLst>
                            <p:childTnLst>
                              <p:par>
                                <p:cTn id="132" presetID="2" presetClass="entr" presetSubtype="8" fill="hold" grpId="0" nodeType="afterEffect">
                                  <p:stCondLst>
                                    <p:cond delay="500"/>
                                  </p:stCondLst>
                                  <p:childTnLst>
                                    <p:set>
                                      <p:cBhvr>
                                        <p:cTn id="133" dur="1" fill="hold">
                                          <p:stCondLst>
                                            <p:cond delay="0"/>
                                          </p:stCondLst>
                                        </p:cTn>
                                        <p:tgtEl>
                                          <p:spTgt spid="30"/>
                                        </p:tgtEl>
                                        <p:attrNameLst>
                                          <p:attrName>style.visibility</p:attrName>
                                        </p:attrNameLst>
                                      </p:cBhvr>
                                      <p:to>
                                        <p:strVal val="visible"/>
                                      </p:to>
                                    </p:set>
                                    <p:anim calcmode="lin" valueType="num">
                                      <p:cBhvr additive="base">
                                        <p:cTn id="134" dur="500" fill="hold"/>
                                        <p:tgtEl>
                                          <p:spTgt spid="30"/>
                                        </p:tgtEl>
                                        <p:attrNameLst>
                                          <p:attrName>ppt_x</p:attrName>
                                        </p:attrNameLst>
                                      </p:cBhvr>
                                      <p:tavLst>
                                        <p:tav tm="0">
                                          <p:val>
                                            <p:strVal val="0-#ppt_w/2"/>
                                          </p:val>
                                        </p:tav>
                                        <p:tav tm="100000">
                                          <p:val>
                                            <p:strVal val="#ppt_x"/>
                                          </p:val>
                                        </p:tav>
                                      </p:tavLst>
                                    </p:anim>
                                    <p:anim calcmode="lin" valueType="num">
                                      <p:cBhvr additive="base">
                                        <p:cTn id="135" dur="500" fill="hold"/>
                                        <p:tgtEl>
                                          <p:spTgt spid="30"/>
                                        </p:tgtEl>
                                        <p:attrNameLst>
                                          <p:attrName>ppt_y</p:attrName>
                                        </p:attrNameLst>
                                      </p:cBhvr>
                                      <p:tavLst>
                                        <p:tav tm="0">
                                          <p:val>
                                            <p:strVal val="#ppt_y"/>
                                          </p:val>
                                        </p:tav>
                                        <p:tav tm="100000">
                                          <p:val>
                                            <p:strVal val="#ppt_y"/>
                                          </p:val>
                                        </p:tav>
                                      </p:tavLst>
                                    </p:anim>
                                  </p:childTnLst>
                                </p:cTn>
                              </p:par>
                            </p:childTnLst>
                          </p:cTn>
                        </p:par>
                        <p:par>
                          <p:cTn id="136" fill="hold">
                            <p:stCondLst>
                              <p:cond delay="15500"/>
                            </p:stCondLst>
                            <p:childTnLst>
                              <p:par>
                                <p:cTn id="137" presetID="45" presetClass="entr" presetSubtype="0" fill="hold" grpId="0" nodeType="afterEffect">
                                  <p:stCondLst>
                                    <p:cond delay="500"/>
                                  </p:stCondLst>
                                  <p:childTnLst>
                                    <p:set>
                                      <p:cBhvr>
                                        <p:cTn id="138" dur="1" fill="hold">
                                          <p:stCondLst>
                                            <p:cond delay="0"/>
                                          </p:stCondLst>
                                        </p:cTn>
                                        <p:tgtEl>
                                          <p:spTgt spid="34"/>
                                        </p:tgtEl>
                                        <p:attrNameLst>
                                          <p:attrName>style.visibility</p:attrName>
                                        </p:attrNameLst>
                                      </p:cBhvr>
                                      <p:to>
                                        <p:strVal val="visible"/>
                                      </p:to>
                                    </p:set>
                                    <p:animEffect transition="in" filter="fade">
                                      <p:cBhvr>
                                        <p:cTn id="139" dur="2000"/>
                                        <p:tgtEl>
                                          <p:spTgt spid="34"/>
                                        </p:tgtEl>
                                      </p:cBhvr>
                                    </p:animEffect>
                                    <p:anim calcmode="lin" valueType="num">
                                      <p:cBhvr>
                                        <p:cTn id="140" dur="2000" fill="hold"/>
                                        <p:tgtEl>
                                          <p:spTgt spid="34"/>
                                        </p:tgtEl>
                                        <p:attrNameLst>
                                          <p:attrName>ppt_w</p:attrName>
                                        </p:attrNameLst>
                                      </p:cBhvr>
                                      <p:tavLst>
                                        <p:tav tm="0" fmla="#ppt_w*sin(2.5*pi*$)">
                                          <p:val>
                                            <p:fltVal val="0"/>
                                          </p:val>
                                        </p:tav>
                                        <p:tav tm="100000">
                                          <p:val>
                                            <p:fltVal val="1"/>
                                          </p:val>
                                        </p:tav>
                                      </p:tavLst>
                                    </p:anim>
                                    <p:anim calcmode="lin" valueType="num">
                                      <p:cBhvr>
                                        <p:cTn id="141" dur="2000" fill="hold"/>
                                        <p:tgtEl>
                                          <p:spTgt spid="34"/>
                                        </p:tgtEl>
                                        <p:attrNameLst>
                                          <p:attrName>ppt_h</p:attrName>
                                        </p:attrNameLst>
                                      </p:cBhvr>
                                      <p:tavLst>
                                        <p:tav tm="0">
                                          <p:val>
                                            <p:strVal val="#ppt_h"/>
                                          </p:val>
                                        </p:tav>
                                        <p:tav tm="100000">
                                          <p:val>
                                            <p:strVal val="#ppt_h"/>
                                          </p:val>
                                        </p:tav>
                                      </p:tavLst>
                                    </p:anim>
                                  </p:childTnLst>
                                </p:cTn>
                              </p:par>
                            </p:childTnLst>
                          </p:cTn>
                        </p:par>
                        <p:par>
                          <p:cTn id="142" fill="hold">
                            <p:stCondLst>
                              <p:cond delay="18000"/>
                            </p:stCondLst>
                            <p:childTnLst>
                              <p:par>
                                <p:cTn id="143" presetID="22" presetClass="entr" presetSubtype="2" fill="hold" grpId="0" nodeType="afterEffect">
                                  <p:stCondLst>
                                    <p:cond delay="750"/>
                                  </p:stCondLst>
                                  <p:childTnLst>
                                    <p:set>
                                      <p:cBhvr>
                                        <p:cTn id="144" dur="1" fill="hold">
                                          <p:stCondLst>
                                            <p:cond delay="0"/>
                                          </p:stCondLst>
                                        </p:cTn>
                                        <p:tgtEl>
                                          <p:spTgt spid="36"/>
                                        </p:tgtEl>
                                        <p:attrNameLst>
                                          <p:attrName>style.visibility</p:attrName>
                                        </p:attrNameLst>
                                      </p:cBhvr>
                                      <p:to>
                                        <p:strVal val="visible"/>
                                      </p:to>
                                    </p:set>
                                    <p:animEffect transition="in" filter="wipe(right)">
                                      <p:cBhvr>
                                        <p:cTn id="14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3" grpId="0" animBg="1"/>
      <p:bldP spid="25" grpId="0" animBg="1"/>
      <p:bldP spid="26" grpId="0" animBg="1"/>
      <p:bldP spid="27" grpId="0" animBg="1"/>
      <p:bldP spid="28" grpId="0" animBg="1"/>
      <p:bldP spid="29" grpId="0" animBg="1"/>
      <p:bldP spid="30" grpId="0" animBg="1"/>
      <p:bldP spid="32" grpId="0" animBg="1"/>
      <p:bldP spid="33" grpId="0" animBg="1"/>
      <p:bldP spid="34" grpId="0" animBg="1"/>
      <p:bldP spid="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טבלה 2">
            <a:extLst>
              <a:ext uri="{FF2B5EF4-FFF2-40B4-BE49-F238E27FC236}">
                <a16:creationId xmlns:a16="http://schemas.microsoft.com/office/drawing/2014/main" id="{74BDBD1A-DA70-46BA-A15C-35706D3B4EA7}"/>
              </a:ext>
            </a:extLst>
          </p:cNvPr>
          <p:cNvGraphicFramePr>
            <a:graphicFrameLocks noGrp="1"/>
          </p:cNvGraphicFramePr>
          <p:nvPr/>
        </p:nvGraphicFramePr>
        <p:xfrm>
          <a:off x="0" y="995680"/>
          <a:ext cx="11953188" cy="5746551"/>
        </p:xfrm>
        <a:graphic>
          <a:graphicData uri="http://schemas.openxmlformats.org/drawingml/2006/table">
            <a:tbl>
              <a:tblPr rtl="1" firstRow="1" bandRow="1">
                <a:tableStyleId>{616DA210-FB5B-4158-B5E0-FEB733F419BA}</a:tableStyleId>
              </a:tblPr>
              <a:tblGrid>
                <a:gridCol w="2988297">
                  <a:extLst>
                    <a:ext uri="{9D8B030D-6E8A-4147-A177-3AD203B41FA5}">
                      <a16:colId xmlns:a16="http://schemas.microsoft.com/office/drawing/2014/main" val="1878520807"/>
                    </a:ext>
                  </a:extLst>
                </a:gridCol>
                <a:gridCol w="2988297">
                  <a:extLst>
                    <a:ext uri="{9D8B030D-6E8A-4147-A177-3AD203B41FA5}">
                      <a16:colId xmlns:a16="http://schemas.microsoft.com/office/drawing/2014/main" val="2962958886"/>
                    </a:ext>
                  </a:extLst>
                </a:gridCol>
                <a:gridCol w="2988297">
                  <a:extLst>
                    <a:ext uri="{9D8B030D-6E8A-4147-A177-3AD203B41FA5}">
                      <a16:colId xmlns:a16="http://schemas.microsoft.com/office/drawing/2014/main" val="1410339526"/>
                    </a:ext>
                  </a:extLst>
                </a:gridCol>
                <a:gridCol w="2988297">
                  <a:extLst>
                    <a:ext uri="{9D8B030D-6E8A-4147-A177-3AD203B41FA5}">
                      <a16:colId xmlns:a16="http://schemas.microsoft.com/office/drawing/2014/main" val="2399830752"/>
                    </a:ext>
                  </a:extLst>
                </a:gridCol>
              </a:tblGrid>
              <a:tr h="593026">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579587715"/>
                  </a:ext>
                </a:extLst>
              </a:tr>
              <a:tr h="475764">
                <a:tc gridSpan="4">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3870206418"/>
                  </a:ext>
                </a:extLst>
              </a:tr>
              <a:tr h="1004988">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029093293"/>
                  </a:ext>
                </a:extLst>
              </a:tr>
              <a:tr h="1004988">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37030836"/>
                  </a:ext>
                </a:extLst>
              </a:tr>
              <a:tr h="657809">
                <a:tc gridSpan="4">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1948565314"/>
                  </a:ext>
                </a:extLst>
              </a:tr>
              <a:tr h="1004988">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592008052"/>
                  </a:ext>
                </a:extLst>
              </a:tr>
              <a:tr h="1004988">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279267612"/>
                  </a:ext>
                </a:extLst>
              </a:tr>
            </a:tbl>
          </a:graphicData>
        </a:graphic>
      </p:graphicFrame>
      <p:sp>
        <p:nvSpPr>
          <p:cNvPr id="3" name="תיבת טקסט 2">
            <a:extLst>
              <a:ext uri="{FF2B5EF4-FFF2-40B4-BE49-F238E27FC236}">
                <a16:creationId xmlns:a16="http://schemas.microsoft.com/office/drawing/2014/main" id="{060F9FC3-0D73-4DCB-B865-05965A39D415}"/>
              </a:ext>
            </a:extLst>
          </p:cNvPr>
          <p:cNvSpPr txBox="1"/>
          <p:nvPr/>
        </p:nvSpPr>
        <p:spPr>
          <a:xfrm>
            <a:off x="6883530" y="1004682"/>
            <a:ext cx="1989056" cy="369332"/>
          </a:xfrm>
          <a:prstGeom prst="rect">
            <a:avLst/>
          </a:prstGeom>
          <a:solidFill>
            <a:schemeClr val="accent6">
              <a:lumMod val="20000"/>
              <a:lumOff val="80000"/>
            </a:schemeClr>
          </a:solidFill>
          <a:scene3d>
            <a:camera prst="orthographicFront"/>
            <a:lightRig rig="threePt" dir="t"/>
          </a:scene3d>
          <a:sp3d>
            <a:bevelT prst="convex"/>
          </a:sp3d>
        </p:spPr>
        <p:txBody>
          <a:bodyPr wrap="square" rtlCol="1">
            <a:spAutoFit/>
          </a:bodyPr>
          <a:lstStyle/>
          <a:p>
            <a:r>
              <a:rPr lang="he-IL" dirty="0"/>
              <a:t>סימן העשוי להידרס</a:t>
            </a:r>
          </a:p>
        </p:txBody>
      </p:sp>
      <p:sp>
        <p:nvSpPr>
          <p:cNvPr id="4" name="תיבת טקסט 3">
            <a:extLst>
              <a:ext uri="{FF2B5EF4-FFF2-40B4-BE49-F238E27FC236}">
                <a16:creationId xmlns:a16="http://schemas.microsoft.com/office/drawing/2014/main" id="{7407B59F-5DC1-4A42-9DE2-D270969C2A0D}"/>
              </a:ext>
            </a:extLst>
          </p:cNvPr>
          <p:cNvSpPr txBox="1"/>
          <p:nvPr/>
        </p:nvSpPr>
        <p:spPr>
          <a:xfrm>
            <a:off x="402210" y="1004682"/>
            <a:ext cx="1989056" cy="369332"/>
          </a:xfrm>
          <a:prstGeom prst="rect">
            <a:avLst/>
          </a:prstGeom>
          <a:solidFill>
            <a:schemeClr val="accent6">
              <a:lumMod val="20000"/>
              <a:lumOff val="80000"/>
            </a:schemeClr>
          </a:solidFill>
          <a:scene3d>
            <a:camera prst="orthographicFront"/>
            <a:lightRig rig="threePt" dir="t"/>
          </a:scene3d>
          <a:sp3d>
            <a:bevelT prst="convex"/>
          </a:sp3d>
        </p:spPr>
        <p:txBody>
          <a:bodyPr wrap="square" rtlCol="1">
            <a:spAutoFit/>
          </a:bodyPr>
          <a:lstStyle/>
          <a:p>
            <a:r>
              <a:rPr lang="he-IL" dirty="0"/>
              <a:t>מעבירם על האוכלים</a:t>
            </a:r>
          </a:p>
        </p:txBody>
      </p:sp>
      <p:sp>
        <p:nvSpPr>
          <p:cNvPr id="5" name="תיבת טקסט 4">
            <a:extLst>
              <a:ext uri="{FF2B5EF4-FFF2-40B4-BE49-F238E27FC236}">
                <a16:creationId xmlns:a16="http://schemas.microsoft.com/office/drawing/2014/main" id="{87E11CE7-367F-4CD1-AC75-F2DF9BC20348}"/>
              </a:ext>
            </a:extLst>
          </p:cNvPr>
          <p:cNvSpPr txBox="1"/>
          <p:nvPr/>
        </p:nvSpPr>
        <p:spPr>
          <a:xfrm>
            <a:off x="3802929" y="1004682"/>
            <a:ext cx="1989056" cy="369332"/>
          </a:xfrm>
          <a:prstGeom prst="rect">
            <a:avLst/>
          </a:prstGeom>
          <a:solidFill>
            <a:schemeClr val="accent6">
              <a:lumMod val="20000"/>
              <a:lumOff val="80000"/>
            </a:schemeClr>
          </a:solidFill>
          <a:scene3d>
            <a:camera prst="orthographicFront"/>
            <a:lightRig rig="threePt" dir="t"/>
          </a:scene3d>
          <a:sp3d>
            <a:bevelT prst="convex"/>
          </a:sp3d>
        </p:spPr>
        <p:txBody>
          <a:bodyPr wrap="square" rtlCol="1">
            <a:spAutoFit/>
          </a:bodyPr>
          <a:lstStyle/>
          <a:p>
            <a:r>
              <a:rPr lang="he-IL" dirty="0"/>
              <a:t>סימן הבא מאליו</a:t>
            </a:r>
          </a:p>
        </p:txBody>
      </p:sp>
      <p:sp>
        <p:nvSpPr>
          <p:cNvPr id="6" name="תיבת טקסט 5">
            <a:extLst>
              <a:ext uri="{FF2B5EF4-FFF2-40B4-BE49-F238E27FC236}">
                <a16:creationId xmlns:a16="http://schemas.microsoft.com/office/drawing/2014/main" id="{D443A5B8-B957-4C50-9D84-3599228E2F7D}"/>
              </a:ext>
            </a:extLst>
          </p:cNvPr>
          <p:cNvSpPr txBox="1"/>
          <p:nvPr/>
        </p:nvSpPr>
        <p:spPr>
          <a:xfrm>
            <a:off x="4844396" y="1619738"/>
            <a:ext cx="2264396" cy="369332"/>
          </a:xfrm>
          <a:prstGeom prst="rect">
            <a:avLst/>
          </a:prstGeom>
          <a:solidFill>
            <a:schemeClr val="accent6">
              <a:lumMod val="60000"/>
              <a:lumOff val="40000"/>
            </a:schemeClr>
          </a:solidFill>
          <a:scene3d>
            <a:camera prst="orthographicFront"/>
            <a:lightRig rig="threePt" dir="t"/>
          </a:scene3d>
          <a:sp3d>
            <a:bevelT prst="angle"/>
          </a:sp3d>
        </p:spPr>
        <p:txBody>
          <a:bodyPr wrap="square" rtlCol="1">
            <a:spAutoFit/>
          </a:bodyPr>
          <a:lstStyle/>
          <a:p>
            <a:r>
              <a:rPr lang="he-IL" dirty="0"/>
              <a:t>לפי </a:t>
            </a:r>
            <a:r>
              <a:rPr lang="he-IL" dirty="0" err="1"/>
              <a:t>הסברא</a:t>
            </a:r>
            <a:r>
              <a:rPr lang="he-IL" dirty="0"/>
              <a:t> המוקדמת</a:t>
            </a:r>
          </a:p>
        </p:txBody>
      </p:sp>
      <p:sp>
        <p:nvSpPr>
          <p:cNvPr id="7" name="תיבת טקסט 6">
            <a:extLst>
              <a:ext uri="{FF2B5EF4-FFF2-40B4-BE49-F238E27FC236}">
                <a16:creationId xmlns:a16="http://schemas.microsoft.com/office/drawing/2014/main" id="{04478E28-53B8-48EB-8467-61DE57CD3A59}"/>
              </a:ext>
            </a:extLst>
          </p:cNvPr>
          <p:cNvSpPr txBox="1"/>
          <p:nvPr/>
        </p:nvSpPr>
        <p:spPr>
          <a:xfrm>
            <a:off x="4659787" y="4215776"/>
            <a:ext cx="2264396" cy="369332"/>
          </a:xfrm>
          <a:prstGeom prst="rect">
            <a:avLst/>
          </a:prstGeom>
          <a:solidFill>
            <a:schemeClr val="accent6">
              <a:lumMod val="60000"/>
              <a:lumOff val="40000"/>
            </a:schemeClr>
          </a:solidFill>
          <a:scene3d>
            <a:camera prst="orthographicFront"/>
            <a:lightRig rig="threePt" dir="t"/>
          </a:scene3d>
          <a:sp3d>
            <a:bevelT prst="angle"/>
          </a:sp3d>
        </p:spPr>
        <p:txBody>
          <a:bodyPr wrap="square" rtlCol="1">
            <a:spAutoFit/>
          </a:bodyPr>
          <a:lstStyle/>
          <a:p>
            <a:pPr algn="ctr"/>
            <a:r>
              <a:rPr lang="he-IL" dirty="0"/>
              <a:t>לפי המסקנה</a:t>
            </a:r>
          </a:p>
        </p:txBody>
      </p:sp>
      <p:sp>
        <p:nvSpPr>
          <p:cNvPr id="8" name="תיבת טקסט 7">
            <a:extLst>
              <a:ext uri="{FF2B5EF4-FFF2-40B4-BE49-F238E27FC236}">
                <a16:creationId xmlns:a16="http://schemas.microsoft.com/office/drawing/2014/main" id="{984CE4BC-84E1-4D76-9E13-3FD21D9AFC3B}"/>
              </a:ext>
            </a:extLst>
          </p:cNvPr>
          <p:cNvSpPr txBox="1"/>
          <p:nvPr/>
        </p:nvSpPr>
        <p:spPr>
          <a:xfrm>
            <a:off x="9954704" y="2419460"/>
            <a:ext cx="1819373" cy="369332"/>
          </a:xfrm>
          <a:prstGeom prst="rect">
            <a:avLst/>
          </a:prstGeom>
          <a:solidFill>
            <a:schemeClr val="accent4">
              <a:lumMod val="40000"/>
              <a:lumOff val="60000"/>
            </a:schemeClr>
          </a:solidFill>
          <a:scene3d>
            <a:camera prst="orthographicFront"/>
            <a:lightRig rig="threePt" dir="t"/>
          </a:scene3d>
          <a:sp3d>
            <a:bevelT w="139700" prst="cross"/>
          </a:sp3d>
        </p:spPr>
        <p:txBody>
          <a:bodyPr wrap="square" rtlCol="1">
            <a:spAutoFit/>
          </a:bodyPr>
          <a:lstStyle/>
          <a:p>
            <a:r>
              <a:rPr lang="he-IL" dirty="0" err="1"/>
              <a:t>הגירסא</a:t>
            </a:r>
            <a:r>
              <a:rPr lang="he-IL" dirty="0"/>
              <a:t> הראשונה</a:t>
            </a:r>
          </a:p>
        </p:txBody>
      </p:sp>
      <p:sp>
        <p:nvSpPr>
          <p:cNvPr id="9" name="תיבת טקסט 8">
            <a:extLst>
              <a:ext uri="{FF2B5EF4-FFF2-40B4-BE49-F238E27FC236}">
                <a16:creationId xmlns:a16="http://schemas.microsoft.com/office/drawing/2014/main" id="{1AEBCA38-CA7F-4D09-919C-14E05C5DF23E}"/>
              </a:ext>
            </a:extLst>
          </p:cNvPr>
          <p:cNvSpPr txBox="1"/>
          <p:nvPr/>
        </p:nvSpPr>
        <p:spPr>
          <a:xfrm>
            <a:off x="9954704" y="3398552"/>
            <a:ext cx="1819373" cy="369332"/>
          </a:xfrm>
          <a:prstGeom prst="rect">
            <a:avLst/>
          </a:prstGeom>
          <a:solidFill>
            <a:schemeClr val="accent4">
              <a:lumMod val="40000"/>
              <a:lumOff val="60000"/>
            </a:schemeClr>
          </a:solidFill>
          <a:scene3d>
            <a:camera prst="orthographicFront"/>
            <a:lightRig rig="threePt" dir="t"/>
          </a:scene3d>
          <a:sp3d>
            <a:bevelT w="139700" prst="cross"/>
          </a:sp3d>
        </p:spPr>
        <p:txBody>
          <a:bodyPr wrap="square" rtlCol="1">
            <a:spAutoFit/>
          </a:bodyPr>
          <a:lstStyle/>
          <a:p>
            <a:r>
              <a:rPr lang="he-IL" dirty="0"/>
              <a:t>"איכא </a:t>
            </a:r>
            <a:r>
              <a:rPr lang="he-IL" dirty="0" err="1"/>
              <a:t>דאמרי</a:t>
            </a:r>
            <a:r>
              <a:rPr lang="he-IL" dirty="0"/>
              <a:t>"</a:t>
            </a:r>
          </a:p>
        </p:txBody>
      </p:sp>
      <p:sp>
        <p:nvSpPr>
          <p:cNvPr id="10" name="תיבת טקסט 9">
            <a:extLst>
              <a:ext uri="{FF2B5EF4-FFF2-40B4-BE49-F238E27FC236}">
                <a16:creationId xmlns:a16="http://schemas.microsoft.com/office/drawing/2014/main" id="{6C84DA00-5BC4-42B3-92FD-96FA97B75EBD}"/>
              </a:ext>
            </a:extLst>
          </p:cNvPr>
          <p:cNvSpPr txBox="1"/>
          <p:nvPr/>
        </p:nvSpPr>
        <p:spPr>
          <a:xfrm>
            <a:off x="9954702" y="6064462"/>
            <a:ext cx="1819373" cy="369332"/>
          </a:xfrm>
          <a:prstGeom prst="rect">
            <a:avLst/>
          </a:prstGeom>
          <a:solidFill>
            <a:schemeClr val="accent4">
              <a:lumMod val="40000"/>
              <a:lumOff val="60000"/>
            </a:schemeClr>
          </a:solidFill>
          <a:scene3d>
            <a:camera prst="orthographicFront"/>
            <a:lightRig rig="threePt" dir="t"/>
          </a:scene3d>
          <a:sp3d>
            <a:bevelT w="139700" prst="cross"/>
          </a:sp3d>
        </p:spPr>
        <p:txBody>
          <a:bodyPr wrap="square" rtlCol="1">
            <a:spAutoFit/>
          </a:bodyPr>
          <a:lstStyle/>
          <a:p>
            <a:r>
              <a:rPr lang="he-IL" dirty="0"/>
              <a:t>שיטת רבה</a:t>
            </a:r>
          </a:p>
        </p:txBody>
      </p:sp>
      <p:sp>
        <p:nvSpPr>
          <p:cNvPr id="11" name="תיבת טקסט 10">
            <a:extLst>
              <a:ext uri="{FF2B5EF4-FFF2-40B4-BE49-F238E27FC236}">
                <a16:creationId xmlns:a16="http://schemas.microsoft.com/office/drawing/2014/main" id="{77AEF638-B2DB-465F-9887-4F4635E4F99B}"/>
              </a:ext>
            </a:extLst>
          </p:cNvPr>
          <p:cNvSpPr txBox="1"/>
          <p:nvPr/>
        </p:nvSpPr>
        <p:spPr>
          <a:xfrm>
            <a:off x="9954703" y="5020139"/>
            <a:ext cx="1819373" cy="369332"/>
          </a:xfrm>
          <a:prstGeom prst="rect">
            <a:avLst/>
          </a:prstGeom>
          <a:solidFill>
            <a:schemeClr val="accent4">
              <a:lumMod val="40000"/>
              <a:lumOff val="60000"/>
            </a:schemeClr>
          </a:solidFill>
          <a:scene3d>
            <a:camera prst="orthographicFront"/>
            <a:lightRig rig="threePt" dir="t"/>
          </a:scene3d>
          <a:sp3d>
            <a:bevelT w="139700" prst="cross"/>
          </a:sp3d>
        </p:spPr>
        <p:txBody>
          <a:bodyPr wrap="square" rtlCol="1">
            <a:spAutoFit/>
          </a:bodyPr>
          <a:lstStyle/>
          <a:p>
            <a:r>
              <a:rPr lang="he-IL" dirty="0"/>
              <a:t>שיטת רבא</a:t>
            </a:r>
          </a:p>
        </p:txBody>
      </p:sp>
      <p:sp>
        <p:nvSpPr>
          <p:cNvPr id="19" name="תיבת טקסט 18">
            <a:extLst>
              <a:ext uri="{FF2B5EF4-FFF2-40B4-BE49-F238E27FC236}">
                <a16:creationId xmlns:a16="http://schemas.microsoft.com/office/drawing/2014/main" id="{50B04BCA-3308-4038-B9AD-E02144138119}"/>
              </a:ext>
            </a:extLst>
          </p:cNvPr>
          <p:cNvSpPr txBox="1"/>
          <p:nvPr/>
        </p:nvSpPr>
        <p:spPr>
          <a:xfrm>
            <a:off x="648879" y="2387194"/>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מותר</a:t>
            </a:r>
          </a:p>
        </p:txBody>
      </p:sp>
      <p:sp>
        <p:nvSpPr>
          <p:cNvPr id="20" name="תיבת טקסט 19">
            <a:extLst>
              <a:ext uri="{FF2B5EF4-FFF2-40B4-BE49-F238E27FC236}">
                <a16:creationId xmlns:a16="http://schemas.microsoft.com/office/drawing/2014/main" id="{43903EFE-F0C1-42F4-8ACE-EB2607003ECB}"/>
              </a:ext>
            </a:extLst>
          </p:cNvPr>
          <p:cNvSpPr txBox="1"/>
          <p:nvPr/>
        </p:nvSpPr>
        <p:spPr>
          <a:xfrm>
            <a:off x="6559484" y="5036636"/>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סימן</a:t>
            </a:r>
          </a:p>
        </p:txBody>
      </p:sp>
      <p:sp>
        <p:nvSpPr>
          <p:cNvPr id="21" name="תיבת טקסט 20">
            <a:extLst>
              <a:ext uri="{FF2B5EF4-FFF2-40B4-BE49-F238E27FC236}">
                <a16:creationId xmlns:a16="http://schemas.microsoft.com/office/drawing/2014/main" id="{70C59D5A-3A62-4AAE-8338-6B1E5B728436}"/>
              </a:ext>
            </a:extLst>
          </p:cNvPr>
          <p:cNvSpPr txBox="1"/>
          <p:nvPr/>
        </p:nvSpPr>
        <p:spPr>
          <a:xfrm>
            <a:off x="6636469" y="6061091"/>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אינו סימן</a:t>
            </a:r>
          </a:p>
        </p:txBody>
      </p:sp>
      <p:sp>
        <p:nvSpPr>
          <p:cNvPr id="22" name="תיבת טקסט 21">
            <a:extLst>
              <a:ext uri="{FF2B5EF4-FFF2-40B4-BE49-F238E27FC236}">
                <a16:creationId xmlns:a16="http://schemas.microsoft.com/office/drawing/2014/main" id="{CEDFA592-7D2B-4874-80EC-37E71C4A29FF}"/>
              </a:ext>
            </a:extLst>
          </p:cNvPr>
          <p:cNvSpPr txBox="1"/>
          <p:nvPr/>
        </p:nvSpPr>
        <p:spPr>
          <a:xfrm>
            <a:off x="3514625" y="5062589"/>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מחלוקת</a:t>
            </a:r>
          </a:p>
        </p:txBody>
      </p:sp>
      <p:sp>
        <p:nvSpPr>
          <p:cNvPr id="23" name="תיבת טקסט 22">
            <a:extLst>
              <a:ext uri="{FF2B5EF4-FFF2-40B4-BE49-F238E27FC236}">
                <a16:creationId xmlns:a16="http://schemas.microsoft.com/office/drawing/2014/main" id="{7FD962F3-F776-48F6-9DD6-9DB8247520C0}"/>
              </a:ext>
            </a:extLst>
          </p:cNvPr>
          <p:cNvSpPr txBox="1"/>
          <p:nvPr/>
        </p:nvSpPr>
        <p:spPr>
          <a:xfrm>
            <a:off x="713295" y="5026453"/>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יתכן שמותר</a:t>
            </a:r>
          </a:p>
        </p:txBody>
      </p:sp>
      <p:sp>
        <p:nvSpPr>
          <p:cNvPr id="24" name="תיבת טקסט 23">
            <a:extLst>
              <a:ext uri="{FF2B5EF4-FFF2-40B4-BE49-F238E27FC236}">
                <a16:creationId xmlns:a16="http://schemas.microsoft.com/office/drawing/2014/main" id="{9E70B29A-BB67-4A92-9756-B38741159C7B}"/>
              </a:ext>
            </a:extLst>
          </p:cNvPr>
          <p:cNvSpPr txBox="1"/>
          <p:nvPr/>
        </p:nvSpPr>
        <p:spPr>
          <a:xfrm>
            <a:off x="713295" y="6060420"/>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אסור</a:t>
            </a:r>
          </a:p>
        </p:txBody>
      </p:sp>
      <p:sp>
        <p:nvSpPr>
          <p:cNvPr id="26" name="תיבת טקסט 25">
            <a:extLst>
              <a:ext uri="{FF2B5EF4-FFF2-40B4-BE49-F238E27FC236}">
                <a16:creationId xmlns:a16="http://schemas.microsoft.com/office/drawing/2014/main" id="{AD965CE5-B891-4659-B7B3-1CB007E93F2B}"/>
              </a:ext>
            </a:extLst>
          </p:cNvPr>
          <p:cNvSpPr txBox="1"/>
          <p:nvPr/>
        </p:nvSpPr>
        <p:spPr>
          <a:xfrm>
            <a:off x="3514626" y="6060420"/>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מחלוקת</a:t>
            </a:r>
          </a:p>
        </p:txBody>
      </p:sp>
      <p:sp>
        <p:nvSpPr>
          <p:cNvPr id="27" name="תיבת טקסט 26">
            <a:extLst>
              <a:ext uri="{FF2B5EF4-FFF2-40B4-BE49-F238E27FC236}">
                <a16:creationId xmlns:a16="http://schemas.microsoft.com/office/drawing/2014/main" id="{51334DB3-2458-4F30-BD56-9666D583B22F}"/>
              </a:ext>
            </a:extLst>
          </p:cNvPr>
          <p:cNvSpPr txBox="1"/>
          <p:nvPr/>
        </p:nvSpPr>
        <p:spPr>
          <a:xfrm>
            <a:off x="703082" y="3366126"/>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מחלוקת</a:t>
            </a:r>
          </a:p>
        </p:txBody>
      </p:sp>
      <p:sp>
        <p:nvSpPr>
          <p:cNvPr id="28" name="תיבת טקסט 27">
            <a:extLst>
              <a:ext uri="{FF2B5EF4-FFF2-40B4-BE49-F238E27FC236}">
                <a16:creationId xmlns:a16="http://schemas.microsoft.com/office/drawing/2014/main" id="{66B33154-BEF9-4041-8919-4CFB3B6B10FE}"/>
              </a:ext>
            </a:extLst>
          </p:cNvPr>
          <p:cNvSpPr txBox="1"/>
          <p:nvPr/>
        </p:nvSpPr>
        <p:spPr>
          <a:xfrm>
            <a:off x="3468473" y="2357394"/>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סימן</a:t>
            </a:r>
          </a:p>
        </p:txBody>
      </p:sp>
      <p:sp>
        <p:nvSpPr>
          <p:cNvPr id="29" name="תיבת טקסט 28">
            <a:extLst>
              <a:ext uri="{FF2B5EF4-FFF2-40B4-BE49-F238E27FC236}">
                <a16:creationId xmlns:a16="http://schemas.microsoft.com/office/drawing/2014/main" id="{28EE3FBE-5B4B-4F06-B1E7-2309F1A2DB8A}"/>
              </a:ext>
            </a:extLst>
          </p:cNvPr>
          <p:cNvSpPr txBox="1"/>
          <p:nvPr/>
        </p:nvSpPr>
        <p:spPr>
          <a:xfrm>
            <a:off x="3468473" y="3361241"/>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סימן</a:t>
            </a:r>
          </a:p>
        </p:txBody>
      </p:sp>
      <p:sp>
        <p:nvSpPr>
          <p:cNvPr id="30" name="תיבת טקסט 29">
            <a:extLst>
              <a:ext uri="{FF2B5EF4-FFF2-40B4-BE49-F238E27FC236}">
                <a16:creationId xmlns:a16="http://schemas.microsoft.com/office/drawing/2014/main" id="{17E8DD89-B090-46FC-A65A-53D4CF021619}"/>
              </a:ext>
            </a:extLst>
          </p:cNvPr>
          <p:cNvSpPr txBox="1"/>
          <p:nvPr/>
        </p:nvSpPr>
        <p:spPr>
          <a:xfrm>
            <a:off x="6510776" y="2389574"/>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מחלוקת</a:t>
            </a:r>
          </a:p>
        </p:txBody>
      </p:sp>
      <p:sp>
        <p:nvSpPr>
          <p:cNvPr id="31" name="תיבת טקסט 30">
            <a:extLst>
              <a:ext uri="{FF2B5EF4-FFF2-40B4-BE49-F238E27FC236}">
                <a16:creationId xmlns:a16="http://schemas.microsoft.com/office/drawing/2014/main" id="{D0442D33-F3BB-4A13-A62F-CABE84E7BA1F}"/>
              </a:ext>
            </a:extLst>
          </p:cNvPr>
          <p:cNvSpPr txBox="1"/>
          <p:nvPr/>
        </p:nvSpPr>
        <p:spPr>
          <a:xfrm>
            <a:off x="6510777" y="3361241"/>
            <a:ext cx="1677971" cy="369332"/>
          </a:xfrm>
          <a:prstGeom prst="rect">
            <a:avLst/>
          </a:prstGeom>
          <a:solidFill>
            <a:schemeClr val="accent2">
              <a:lumMod val="40000"/>
              <a:lumOff val="60000"/>
            </a:schemeClr>
          </a:solidFill>
          <a:scene3d>
            <a:camera prst="orthographicFront"/>
            <a:lightRig rig="threePt" dir="t"/>
          </a:scene3d>
          <a:sp3d>
            <a:bevelT w="114300" prst="artDeco"/>
          </a:sp3d>
        </p:spPr>
        <p:txBody>
          <a:bodyPr wrap="square" rtlCol="1">
            <a:spAutoFit/>
          </a:bodyPr>
          <a:lstStyle/>
          <a:p>
            <a:pPr algn="ctr"/>
            <a:r>
              <a:rPr lang="he-IL" dirty="0"/>
              <a:t>אינו סימן</a:t>
            </a:r>
          </a:p>
        </p:txBody>
      </p:sp>
      <p:sp>
        <p:nvSpPr>
          <p:cNvPr id="32" name="תיבת טקסט 31">
            <a:extLst>
              <a:ext uri="{FF2B5EF4-FFF2-40B4-BE49-F238E27FC236}">
                <a16:creationId xmlns:a16="http://schemas.microsoft.com/office/drawing/2014/main" id="{88C8914F-345F-4626-A284-D663D5C7BDEF}"/>
              </a:ext>
            </a:extLst>
          </p:cNvPr>
          <p:cNvSpPr txBox="1"/>
          <p:nvPr/>
        </p:nvSpPr>
        <p:spPr>
          <a:xfrm>
            <a:off x="6249970" y="28909"/>
            <a:ext cx="1508289" cy="368650"/>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dirty="0"/>
              <a:t>סיכום </a:t>
            </a:r>
            <a:r>
              <a:rPr lang="he-IL" dirty="0" err="1"/>
              <a:t>הסוגיה</a:t>
            </a:r>
            <a:endParaRPr lang="he-IL" dirty="0"/>
          </a:p>
        </p:txBody>
      </p:sp>
      <p:sp>
        <p:nvSpPr>
          <p:cNvPr id="33" name="תיבת טקסט 32">
            <a:extLst>
              <a:ext uri="{FF2B5EF4-FFF2-40B4-BE49-F238E27FC236}">
                <a16:creationId xmlns:a16="http://schemas.microsoft.com/office/drawing/2014/main" id="{96A77FB9-7801-41EE-BFFF-4BB58E004263}"/>
              </a:ext>
            </a:extLst>
          </p:cNvPr>
          <p:cNvSpPr txBox="1"/>
          <p:nvPr/>
        </p:nvSpPr>
        <p:spPr>
          <a:xfrm>
            <a:off x="10652288" y="58216"/>
            <a:ext cx="1303021" cy="369332"/>
          </a:xfrm>
          <a:prstGeom prst="rect">
            <a:avLst/>
          </a:prstGeom>
          <a:noFill/>
        </p:spPr>
        <p:txBody>
          <a:bodyPr wrap="square" rtlCol="1">
            <a:spAutoFit/>
          </a:bodyPr>
          <a:lstStyle/>
          <a:p>
            <a:r>
              <a:rPr lang="he-IL" dirty="0"/>
              <a:t>דף כ"ג, א'</a:t>
            </a:r>
          </a:p>
        </p:txBody>
      </p:sp>
    </p:spTree>
    <p:extLst>
      <p:ext uri="{BB962C8B-B14F-4D97-AF65-F5344CB8AC3E}">
        <p14:creationId xmlns:p14="http://schemas.microsoft.com/office/powerpoint/2010/main" val="1821538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32"/>
                                        </p:tgtEl>
                                        <p:attrNameLst>
                                          <p:attrName>style.visibility</p:attrName>
                                        </p:attrNameLst>
                                      </p:cBhvr>
                                      <p:to>
                                        <p:strVal val="visible"/>
                                      </p:to>
                                    </p:set>
                                    <p:anim calcmode="lin" valueType="num">
                                      <p:cBhvr>
                                        <p:cTn id="7" dur="1000" fill="hold"/>
                                        <p:tgtEl>
                                          <p:spTgt spid="32"/>
                                        </p:tgtEl>
                                        <p:attrNameLst>
                                          <p:attrName>ppt_w</p:attrName>
                                        </p:attrNameLst>
                                      </p:cBhvr>
                                      <p:tavLst>
                                        <p:tav tm="0">
                                          <p:val>
                                            <p:fltVal val="0"/>
                                          </p:val>
                                        </p:tav>
                                        <p:tav tm="100000">
                                          <p:val>
                                            <p:strVal val="#ppt_w"/>
                                          </p:val>
                                        </p:tav>
                                      </p:tavLst>
                                    </p:anim>
                                    <p:anim calcmode="lin" valueType="num">
                                      <p:cBhvr>
                                        <p:cTn id="8" dur="1000" fill="hold"/>
                                        <p:tgtEl>
                                          <p:spTgt spid="32"/>
                                        </p:tgtEl>
                                        <p:attrNameLst>
                                          <p:attrName>ppt_h</p:attrName>
                                        </p:attrNameLst>
                                      </p:cBhvr>
                                      <p:tavLst>
                                        <p:tav tm="0">
                                          <p:val>
                                            <p:fltVal val="0"/>
                                          </p:val>
                                        </p:tav>
                                        <p:tav tm="100000">
                                          <p:val>
                                            <p:strVal val="#ppt_h"/>
                                          </p:val>
                                        </p:tav>
                                      </p:tavLst>
                                    </p:anim>
                                    <p:anim calcmode="lin" valueType="num">
                                      <p:cBhvr>
                                        <p:cTn id="9" dur="1000" fill="hold"/>
                                        <p:tgtEl>
                                          <p:spTgt spid="32"/>
                                        </p:tgtEl>
                                        <p:attrNameLst>
                                          <p:attrName>style.rotation</p:attrName>
                                        </p:attrNameLst>
                                      </p:cBhvr>
                                      <p:tavLst>
                                        <p:tav tm="0">
                                          <p:val>
                                            <p:fltVal val="90"/>
                                          </p:val>
                                        </p:tav>
                                        <p:tav tm="100000">
                                          <p:val>
                                            <p:fltVal val="0"/>
                                          </p:val>
                                        </p:tav>
                                      </p:tavLst>
                                    </p:anim>
                                    <p:animEffect transition="in" filter="fade">
                                      <p:cBhvr>
                                        <p:cTn id="10" dur="1000"/>
                                        <p:tgtEl>
                                          <p:spTgt spid="32"/>
                                        </p:tgtEl>
                                      </p:cBhvr>
                                    </p:animEffect>
                                  </p:childTnLst>
                                </p:cTn>
                              </p:par>
                            </p:childTnLst>
                          </p:cTn>
                        </p:par>
                        <p:par>
                          <p:cTn id="11" fill="hold">
                            <p:stCondLst>
                              <p:cond delay="1250"/>
                            </p:stCondLst>
                            <p:childTnLst>
                              <p:par>
                                <p:cTn id="12" presetID="22" presetClass="entr" presetSubtype="4" fill="hold" nodeType="afterEffect">
                                  <p:stCondLst>
                                    <p:cond delay="50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p:stCondLst>
                              <p:cond delay="2250"/>
                            </p:stCondLst>
                            <p:childTnLst>
                              <p:par>
                                <p:cTn id="16" presetID="53" presetClass="entr" presetSubtype="16" fill="hold" grpId="0" nodeType="afterEffect">
                                  <p:stCondLst>
                                    <p:cond delay="500"/>
                                  </p:stCondLst>
                                  <p:childTnLst>
                                    <p:set>
                                      <p:cBhvr>
                                        <p:cTn id="17" dur="1" fill="hold">
                                          <p:stCondLst>
                                            <p:cond delay="0"/>
                                          </p:stCondLst>
                                        </p:cTn>
                                        <p:tgtEl>
                                          <p:spTgt spid="3"/>
                                        </p:tgtEl>
                                        <p:attrNameLst>
                                          <p:attrName>style.visibility</p:attrName>
                                        </p:attrNameLst>
                                      </p:cBhvr>
                                      <p:to>
                                        <p:strVal val="visible"/>
                                      </p:to>
                                    </p:set>
                                    <p:anim calcmode="lin" valueType="num">
                                      <p:cBhvr>
                                        <p:cTn id="18" dur="500" fill="hold"/>
                                        <p:tgtEl>
                                          <p:spTgt spid="3"/>
                                        </p:tgtEl>
                                        <p:attrNameLst>
                                          <p:attrName>ppt_w</p:attrName>
                                        </p:attrNameLst>
                                      </p:cBhvr>
                                      <p:tavLst>
                                        <p:tav tm="0">
                                          <p:val>
                                            <p:fltVal val="0"/>
                                          </p:val>
                                        </p:tav>
                                        <p:tav tm="100000">
                                          <p:val>
                                            <p:strVal val="#ppt_w"/>
                                          </p:val>
                                        </p:tav>
                                      </p:tavLst>
                                    </p:anim>
                                    <p:anim calcmode="lin" valueType="num">
                                      <p:cBhvr>
                                        <p:cTn id="19" dur="500" fill="hold"/>
                                        <p:tgtEl>
                                          <p:spTgt spid="3"/>
                                        </p:tgtEl>
                                        <p:attrNameLst>
                                          <p:attrName>ppt_h</p:attrName>
                                        </p:attrNameLst>
                                      </p:cBhvr>
                                      <p:tavLst>
                                        <p:tav tm="0">
                                          <p:val>
                                            <p:fltVal val="0"/>
                                          </p:val>
                                        </p:tav>
                                        <p:tav tm="100000">
                                          <p:val>
                                            <p:strVal val="#ppt_h"/>
                                          </p:val>
                                        </p:tav>
                                      </p:tavLst>
                                    </p:anim>
                                    <p:animEffect transition="in" filter="fade">
                                      <p:cBhvr>
                                        <p:cTn id="20" dur="500"/>
                                        <p:tgtEl>
                                          <p:spTgt spid="3"/>
                                        </p:tgtEl>
                                      </p:cBhvr>
                                    </p:animEffect>
                                  </p:childTnLst>
                                </p:cTn>
                              </p:par>
                              <p:par>
                                <p:cTn id="21" presetID="53" presetClass="entr" presetSubtype="16" fill="hold" grpId="0" nodeType="withEffect">
                                  <p:stCondLst>
                                    <p:cond delay="500"/>
                                  </p:stCondLst>
                                  <p:childTnLst>
                                    <p:set>
                                      <p:cBhvr>
                                        <p:cTn id="22" dur="1" fill="hold">
                                          <p:stCondLst>
                                            <p:cond delay="0"/>
                                          </p:stCondLst>
                                        </p:cTn>
                                        <p:tgtEl>
                                          <p:spTgt spid="5"/>
                                        </p:tgtEl>
                                        <p:attrNameLst>
                                          <p:attrName>style.visibility</p:attrName>
                                        </p:attrNameLst>
                                      </p:cBhvr>
                                      <p:to>
                                        <p:strVal val="visible"/>
                                      </p:to>
                                    </p:set>
                                    <p:anim calcmode="lin" valueType="num">
                                      <p:cBhvr>
                                        <p:cTn id="23" dur="500" fill="hold"/>
                                        <p:tgtEl>
                                          <p:spTgt spid="5"/>
                                        </p:tgtEl>
                                        <p:attrNameLst>
                                          <p:attrName>ppt_w</p:attrName>
                                        </p:attrNameLst>
                                      </p:cBhvr>
                                      <p:tavLst>
                                        <p:tav tm="0">
                                          <p:val>
                                            <p:fltVal val="0"/>
                                          </p:val>
                                        </p:tav>
                                        <p:tav tm="100000">
                                          <p:val>
                                            <p:strVal val="#ppt_w"/>
                                          </p:val>
                                        </p:tav>
                                      </p:tavLst>
                                    </p:anim>
                                    <p:anim calcmode="lin" valueType="num">
                                      <p:cBhvr>
                                        <p:cTn id="24" dur="500" fill="hold"/>
                                        <p:tgtEl>
                                          <p:spTgt spid="5"/>
                                        </p:tgtEl>
                                        <p:attrNameLst>
                                          <p:attrName>ppt_h</p:attrName>
                                        </p:attrNameLst>
                                      </p:cBhvr>
                                      <p:tavLst>
                                        <p:tav tm="0">
                                          <p:val>
                                            <p:fltVal val="0"/>
                                          </p:val>
                                        </p:tav>
                                        <p:tav tm="100000">
                                          <p:val>
                                            <p:strVal val="#ppt_h"/>
                                          </p:val>
                                        </p:tav>
                                      </p:tavLst>
                                    </p:anim>
                                    <p:animEffect transition="in" filter="fade">
                                      <p:cBhvr>
                                        <p:cTn id="25" dur="500"/>
                                        <p:tgtEl>
                                          <p:spTgt spid="5"/>
                                        </p:tgtEl>
                                      </p:cBhvr>
                                    </p:animEffect>
                                  </p:childTnLst>
                                </p:cTn>
                              </p:par>
                              <p:par>
                                <p:cTn id="26" presetID="53" presetClass="entr" presetSubtype="16" fill="hold" grpId="0" nodeType="withEffect">
                                  <p:stCondLst>
                                    <p:cond delay="50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par>
                          <p:cTn id="31" fill="hold">
                            <p:stCondLst>
                              <p:cond delay="3250"/>
                            </p:stCondLst>
                            <p:childTnLst>
                              <p:par>
                                <p:cTn id="32" presetID="31" presetClass="entr" presetSubtype="0" fill="hold" grpId="0" nodeType="afterEffect">
                                  <p:stCondLst>
                                    <p:cond delay="1250"/>
                                  </p:stCondLst>
                                  <p:childTnLst>
                                    <p:set>
                                      <p:cBhvr>
                                        <p:cTn id="33" dur="1" fill="hold">
                                          <p:stCondLst>
                                            <p:cond delay="0"/>
                                          </p:stCondLst>
                                        </p:cTn>
                                        <p:tgtEl>
                                          <p:spTgt spid="6"/>
                                        </p:tgtEl>
                                        <p:attrNameLst>
                                          <p:attrName>style.visibility</p:attrName>
                                        </p:attrNameLst>
                                      </p:cBhvr>
                                      <p:to>
                                        <p:strVal val="visible"/>
                                      </p:to>
                                    </p:set>
                                    <p:anim calcmode="lin" valueType="num">
                                      <p:cBhvr>
                                        <p:cTn id="34" dur="1000" fill="hold"/>
                                        <p:tgtEl>
                                          <p:spTgt spid="6"/>
                                        </p:tgtEl>
                                        <p:attrNameLst>
                                          <p:attrName>ppt_w</p:attrName>
                                        </p:attrNameLst>
                                      </p:cBhvr>
                                      <p:tavLst>
                                        <p:tav tm="0">
                                          <p:val>
                                            <p:fltVal val="0"/>
                                          </p:val>
                                        </p:tav>
                                        <p:tav tm="100000">
                                          <p:val>
                                            <p:strVal val="#ppt_w"/>
                                          </p:val>
                                        </p:tav>
                                      </p:tavLst>
                                    </p:anim>
                                    <p:anim calcmode="lin" valueType="num">
                                      <p:cBhvr>
                                        <p:cTn id="35" dur="1000" fill="hold"/>
                                        <p:tgtEl>
                                          <p:spTgt spid="6"/>
                                        </p:tgtEl>
                                        <p:attrNameLst>
                                          <p:attrName>ppt_h</p:attrName>
                                        </p:attrNameLst>
                                      </p:cBhvr>
                                      <p:tavLst>
                                        <p:tav tm="0">
                                          <p:val>
                                            <p:fltVal val="0"/>
                                          </p:val>
                                        </p:tav>
                                        <p:tav tm="100000">
                                          <p:val>
                                            <p:strVal val="#ppt_h"/>
                                          </p:val>
                                        </p:tav>
                                      </p:tavLst>
                                    </p:anim>
                                    <p:anim calcmode="lin" valueType="num">
                                      <p:cBhvr>
                                        <p:cTn id="36" dur="1000" fill="hold"/>
                                        <p:tgtEl>
                                          <p:spTgt spid="6"/>
                                        </p:tgtEl>
                                        <p:attrNameLst>
                                          <p:attrName>style.rotation</p:attrName>
                                        </p:attrNameLst>
                                      </p:cBhvr>
                                      <p:tavLst>
                                        <p:tav tm="0">
                                          <p:val>
                                            <p:fltVal val="90"/>
                                          </p:val>
                                        </p:tav>
                                        <p:tav tm="100000">
                                          <p:val>
                                            <p:fltVal val="0"/>
                                          </p:val>
                                        </p:tav>
                                      </p:tavLst>
                                    </p:anim>
                                    <p:animEffect transition="in" filter="fade">
                                      <p:cBhvr>
                                        <p:cTn id="37" dur="1000"/>
                                        <p:tgtEl>
                                          <p:spTgt spid="6"/>
                                        </p:tgtEl>
                                      </p:cBhvr>
                                    </p:animEffect>
                                  </p:childTnLst>
                                </p:cTn>
                              </p:par>
                            </p:childTnLst>
                          </p:cTn>
                        </p:par>
                        <p:par>
                          <p:cTn id="38" fill="hold">
                            <p:stCondLst>
                              <p:cond delay="5500"/>
                            </p:stCondLst>
                            <p:childTnLst>
                              <p:par>
                                <p:cTn id="39" presetID="2" presetClass="entr" presetSubtype="8" fill="hold" grpId="0" nodeType="afterEffect">
                                  <p:stCondLst>
                                    <p:cond delay="50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0-#ppt_w/2"/>
                                          </p:val>
                                        </p:tav>
                                        <p:tav tm="100000">
                                          <p:val>
                                            <p:strVal val="#ppt_x"/>
                                          </p:val>
                                        </p:tav>
                                      </p:tavLst>
                                    </p:anim>
                                    <p:anim calcmode="lin" valueType="num">
                                      <p:cBhvr additive="base">
                                        <p:cTn id="42" dur="500" fill="hold"/>
                                        <p:tgtEl>
                                          <p:spTgt spid="8"/>
                                        </p:tgtEl>
                                        <p:attrNameLst>
                                          <p:attrName>ppt_y</p:attrName>
                                        </p:attrNameLst>
                                      </p:cBhvr>
                                      <p:tavLst>
                                        <p:tav tm="0">
                                          <p:val>
                                            <p:strVal val="#ppt_y"/>
                                          </p:val>
                                        </p:tav>
                                        <p:tav tm="100000">
                                          <p:val>
                                            <p:strVal val="#ppt_y"/>
                                          </p:val>
                                        </p:tav>
                                      </p:tavLst>
                                    </p:anim>
                                  </p:childTnLst>
                                </p:cTn>
                              </p:par>
                            </p:childTnLst>
                          </p:cTn>
                        </p:par>
                        <p:par>
                          <p:cTn id="43" fill="hold">
                            <p:stCondLst>
                              <p:cond delay="6500"/>
                            </p:stCondLst>
                            <p:childTnLst>
                              <p:par>
                                <p:cTn id="44" presetID="2" presetClass="entr" presetSubtype="8" fill="hold" grpId="0" nodeType="afterEffect">
                                  <p:stCondLst>
                                    <p:cond delay="75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0-#ppt_w/2"/>
                                          </p:val>
                                        </p:tav>
                                        <p:tav tm="100000">
                                          <p:val>
                                            <p:strVal val="#ppt_x"/>
                                          </p:val>
                                        </p:tav>
                                      </p:tavLst>
                                    </p:anim>
                                    <p:anim calcmode="lin" valueType="num">
                                      <p:cBhvr additive="base">
                                        <p:cTn id="47" dur="500" fill="hold"/>
                                        <p:tgtEl>
                                          <p:spTgt spid="30"/>
                                        </p:tgtEl>
                                        <p:attrNameLst>
                                          <p:attrName>ppt_y</p:attrName>
                                        </p:attrNameLst>
                                      </p:cBhvr>
                                      <p:tavLst>
                                        <p:tav tm="0">
                                          <p:val>
                                            <p:strVal val="#ppt_y"/>
                                          </p:val>
                                        </p:tav>
                                        <p:tav tm="100000">
                                          <p:val>
                                            <p:strVal val="#ppt_y"/>
                                          </p:val>
                                        </p:tav>
                                      </p:tavLst>
                                    </p:anim>
                                  </p:childTnLst>
                                </p:cTn>
                              </p:par>
                            </p:childTnLst>
                          </p:cTn>
                        </p:par>
                        <p:par>
                          <p:cTn id="48" fill="hold">
                            <p:stCondLst>
                              <p:cond delay="7750"/>
                            </p:stCondLst>
                            <p:childTnLst>
                              <p:par>
                                <p:cTn id="49" presetID="2" presetClass="entr" presetSubtype="8" fill="hold" grpId="0" nodeType="afterEffect">
                                  <p:stCondLst>
                                    <p:cond delay="1000"/>
                                  </p:stCondLst>
                                  <p:childTnLst>
                                    <p:set>
                                      <p:cBhvr>
                                        <p:cTn id="50" dur="1" fill="hold">
                                          <p:stCondLst>
                                            <p:cond delay="0"/>
                                          </p:stCondLst>
                                        </p:cTn>
                                        <p:tgtEl>
                                          <p:spTgt spid="28"/>
                                        </p:tgtEl>
                                        <p:attrNameLst>
                                          <p:attrName>style.visibility</p:attrName>
                                        </p:attrNameLst>
                                      </p:cBhvr>
                                      <p:to>
                                        <p:strVal val="visible"/>
                                      </p:to>
                                    </p:set>
                                    <p:anim calcmode="lin" valueType="num">
                                      <p:cBhvr additive="base">
                                        <p:cTn id="51" dur="500" fill="hold"/>
                                        <p:tgtEl>
                                          <p:spTgt spid="28"/>
                                        </p:tgtEl>
                                        <p:attrNameLst>
                                          <p:attrName>ppt_x</p:attrName>
                                        </p:attrNameLst>
                                      </p:cBhvr>
                                      <p:tavLst>
                                        <p:tav tm="0">
                                          <p:val>
                                            <p:strVal val="0-#ppt_w/2"/>
                                          </p:val>
                                        </p:tav>
                                        <p:tav tm="100000">
                                          <p:val>
                                            <p:strVal val="#ppt_x"/>
                                          </p:val>
                                        </p:tav>
                                      </p:tavLst>
                                    </p:anim>
                                    <p:anim calcmode="lin" valueType="num">
                                      <p:cBhvr additive="base">
                                        <p:cTn id="52" dur="500" fill="hold"/>
                                        <p:tgtEl>
                                          <p:spTgt spid="28"/>
                                        </p:tgtEl>
                                        <p:attrNameLst>
                                          <p:attrName>ppt_y</p:attrName>
                                        </p:attrNameLst>
                                      </p:cBhvr>
                                      <p:tavLst>
                                        <p:tav tm="0">
                                          <p:val>
                                            <p:strVal val="#ppt_y"/>
                                          </p:val>
                                        </p:tav>
                                        <p:tav tm="100000">
                                          <p:val>
                                            <p:strVal val="#ppt_y"/>
                                          </p:val>
                                        </p:tav>
                                      </p:tavLst>
                                    </p:anim>
                                  </p:childTnLst>
                                </p:cTn>
                              </p:par>
                            </p:childTnLst>
                          </p:cTn>
                        </p:par>
                        <p:par>
                          <p:cTn id="53" fill="hold">
                            <p:stCondLst>
                              <p:cond delay="9250"/>
                            </p:stCondLst>
                            <p:childTnLst>
                              <p:par>
                                <p:cTn id="54" presetID="2" presetClass="entr" presetSubtype="8" fill="hold" grpId="0" nodeType="afterEffect">
                                  <p:stCondLst>
                                    <p:cond delay="1000"/>
                                  </p:stCondLst>
                                  <p:childTnLst>
                                    <p:set>
                                      <p:cBhvr>
                                        <p:cTn id="55" dur="1" fill="hold">
                                          <p:stCondLst>
                                            <p:cond delay="0"/>
                                          </p:stCondLst>
                                        </p:cTn>
                                        <p:tgtEl>
                                          <p:spTgt spid="19"/>
                                        </p:tgtEl>
                                        <p:attrNameLst>
                                          <p:attrName>style.visibility</p:attrName>
                                        </p:attrNameLst>
                                      </p:cBhvr>
                                      <p:to>
                                        <p:strVal val="visible"/>
                                      </p:to>
                                    </p:set>
                                    <p:anim calcmode="lin" valueType="num">
                                      <p:cBhvr additive="base">
                                        <p:cTn id="56" dur="500" fill="hold"/>
                                        <p:tgtEl>
                                          <p:spTgt spid="19"/>
                                        </p:tgtEl>
                                        <p:attrNameLst>
                                          <p:attrName>ppt_x</p:attrName>
                                        </p:attrNameLst>
                                      </p:cBhvr>
                                      <p:tavLst>
                                        <p:tav tm="0">
                                          <p:val>
                                            <p:strVal val="0-#ppt_w/2"/>
                                          </p:val>
                                        </p:tav>
                                        <p:tav tm="100000">
                                          <p:val>
                                            <p:strVal val="#ppt_x"/>
                                          </p:val>
                                        </p:tav>
                                      </p:tavLst>
                                    </p:anim>
                                    <p:anim calcmode="lin" valueType="num">
                                      <p:cBhvr additive="base">
                                        <p:cTn id="57" dur="500" fill="hold"/>
                                        <p:tgtEl>
                                          <p:spTgt spid="19"/>
                                        </p:tgtEl>
                                        <p:attrNameLst>
                                          <p:attrName>ppt_y</p:attrName>
                                        </p:attrNameLst>
                                      </p:cBhvr>
                                      <p:tavLst>
                                        <p:tav tm="0">
                                          <p:val>
                                            <p:strVal val="#ppt_y"/>
                                          </p:val>
                                        </p:tav>
                                        <p:tav tm="100000">
                                          <p:val>
                                            <p:strVal val="#ppt_y"/>
                                          </p:val>
                                        </p:tav>
                                      </p:tavLst>
                                    </p:anim>
                                  </p:childTnLst>
                                </p:cTn>
                              </p:par>
                            </p:childTnLst>
                          </p:cTn>
                        </p:par>
                        <p:par>
                          <p:cTn id="58" fill="hold">
                            <p:stCondLst>
                              <p:cond delay="10750"/>
                            </p:stCondLst>
                            <p:childTnLst>
                              <p:par>
                                <p:cTn id="59" presetID="2" presetClass="entr" presetSubtype="9" fill="hold" grpId="0" nodeType="afterEffect">
                                  <p:stCondLst>
                                    <p:cond delay="50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0-#ppt_w/2"/>
                                          </p:val>
                                        </p:tav>
                                        <p:tav tm="100000">
                                          <p:val>
                                            <p:strVal val="#ppt_x"/>
                                          </p:val>
                                        </p:tav>
                                      </p:tavLst>
                                    </p:anim>
                                    <p:anim calcmode="lin" valueType="num">
                                      <p:cBhvr additive="base">
                                        <p:cTn id="62" dur="500" fill="hold"/>
                                        <p:tgtEl>
                                          <p:spTgt spid="9"/>
                                        </p:tgtEl>
                                        <p:attrNameLst>
                                          <p:attrName>ppt_y</p:attrName>
                                        </p:attrNameLst>
                                      </p:cBhvr>
                                      <p:tavLst>
                                        <p:tav tm="0">
                                          <p:val>
                                            <p:strVal val="0-#ppt_h/2"/>
                                          </p:val>
                                        </p:tav>
                                        <p:tav tm="100000">
                                          <p:val>
                                            <p:strVal val="#ppt_y"/>
                                          </p:val>
                                        </p:tav>
                                      </p:tavLst>
                                    </p:anim>
                                  </p:childTnLst>
                                </p:cTn>
                              </p:par>
                            </p:childTnLst>
                          </p:cTn>
                        </p:par>
                        <p:par>
                          <p:cTn id="63" fill="hold">
                            <p:stCondLst>
                              <p:cond delay="11750"/>
                            </p:stCondLst>
                            <p:childTnLst>
                              <p:par>
                                <p:cTn id="64" presetID="2" presetClass="entr" presetSubtype="9" fill="hold" grpId="0" nodeType="afterEffect">
                                  <p:stCondLst>
                                    <p:cond delay="500"/>
                                  </p:stCondLst>
                                  <p:childTnLst>
                                    <p:set>
                                      <p:cBhvr>
                                        <p:cTn id="65" dur="1" fill="hold">
                                          <p:stCondLst>
                                            <p:cond delay="0"/>
                                          </p:stCondLst>
                                        </p:cTn>
                                        <p:tgtEl>
                                          <p:spTgt spid="31"/>
                                        </p:tgtEl>
                                        <p:attrNameLst>
                                          <p:attrName>style.visibility</p:attrName>
                                        </p:attrNameLst>
                                      </p:cBhvr>
                                      <p:to>
                                        <p:strVal val="visible"/>
                                      </p:to>
                                    </p:set>
                                    <p:anim calcmode="lin" valueType="num">
                                      <p:cBhvr additive="base">
                                        <p:cTn id="66" dur="500" fill="hold"/>
                                        <p:tgtEl>
                                          <p:spTgt spid="31"/>
                                        </p:tgtEl>
                                        <p:attrNameLst>
                                          <p:attrName>ppt_x</p:attrName>
                                        </p:attrNameLst>
                                      </p:cBhvr>
                                      <p:tavLst>
                                        <p:tav tm="0">
                                          <p:val>
                                            <p:strVal val="0-#ppt_w/2"/>
                                          </p:val>
                                        </p:tav>
                                        <p:tav tm="100000">
                                          <p:val>
                                            <p:strVal val="#ppt_x"/>
                                          </p:val>
                                        </p:tav>
                                      </p:tavLst>
                                    </p:anim>
                                    <p:anim calcmode="lin" valueType="num">
                                      <p:cBhvr additive="base">
                                        <p:cTn id="67" dur="500" fill="hold"/>
                                        <p:tgtEl>
                                          <p:spTgt spid="31"/>
                                        </p:tgtEl>
                                        <p:attrNameLst>
                                          <p:attrName>ppt_y</p:attrName>
                                        </p:attrNameLst>
                                      </p:cBhvr>
                                      <p:tavLst>
                                        <p:tav tm="0">
                                          <p:val>
                                            <p:strVal val="0-#ppt_h/2"/>
                                          </p:val>
                                        </p:tav>
                                        <p:tav tm="100000">
                                          <p:val>
                                            <p:strVal val="#ppt_y"/>
                                          </p:val>
                                        </p:tav>
                                      </p:tavLst>
                                    </p:anim>
                                  </p:childTnLst>
                                </p:cTn>
                              </p:par>
                            </p:childTnLst>
                          </p:cTn>
                        </p:par>
                        <p:par>
                          <p:cTn id="68" fill="hold">
                            <p:stCondLst>
                              <p:cond delay="12750"/>
                            </p:stCondLst>
                            <p:childTnLst>
                              <p:par>
                                <p:cTn id="69" presetID="2" presetClass="entr" presetSubtype="9" fill="hold" grpId="0" nodeType="afterEffect">
                                  <p:stCondLst>
                                    <p:cond delay="1000"/>
                                  </p:stCondLst>
                                  <p:childTnLst>
                                    <p:set>
                                      <p:cBhvr>
                                        <p:cTn id="70" dur="1" fill="hold">
                                          <p:stCondLst>
                                            <p:cond delay="0"/>
                                          </p:stCondLst>
                                        </p:cTn>
                                        <p:tgtEl>
                                          <p:spTgt spid="29"/>
                                        </p:tgtEl>
                                        <p:attrNameLst>
                                          <p:attrName>style.visibility</p:attrName>
                                        </p:attrNameLst>
                                      </p:cBhvr>
                                      <p:to>
                                        <p:strVal val="visible"/>
                                      </p:to>
                                    </p:set>
                                    <p:anim calcmode="lin" valueType="num">
                                      <p:cBhvr additive="base">
                                        <p:cTn id="71" dur="500" fill="hold"/>
                                        <p:tgtEl>
                                          <p:spTgt spid="29"/>
                                        </p:tgtEl>
                                        <p:attrNameLst>
                                          <p:attrName>ppt_x</p:attrName>
                                        </p:attrNameLst>
                                      </p:cBhvr>
                                      <p:tavLst>
                                        <p:tav tm="0">
                                          <p:val>
                                            <p:strVal val="0-#ppt_w/2"/>
                                          </p:val>
                                        </p:tav>
                                        <p:tav tm="100000">
                                          <p:val>
                                            <p:strVal val="#ppt_x"/>
                                          </p:val>
                                        </p:tav>
                                      </p:tavLst>
                                    </p:anim>
                                    <p:anim calcmode="lin" valueType="num">
                                      <p:cBhvr additive="base">
                                        <p:cTn id="72" dur="500" fill="hold"/>
                                        <p:tgtEl>
                                          <p:spTgt spid="29"/>
                                        </p:tgtEl>
                                        <p:attrNameLst>
                                          <p:attrName>ppt_y</p:attrName>
                                        </p:attrNameLst>
                                      </p:cBhvr>
                                      <p:tavLst>
                                        <p:tav tm="0">
                                          <p:val>
                                            <p:strVal val="0-#ppt_h/2"/>
                                          </p:val>
                                        </p:tav>
                                        <p:tav tm="100000">
                                          <p:val>
                                            <p:strVal val="#ppt_y"/>
                                          </p:val>
                                        </p:tav>
                                      </p:tavLst>
                                    </p:anim>
                                  </p:childTnLst>
                                </p:cTn>
                              </p:par>
                            </p:childTnLst>
                          </p:cTn>
                        </p:par>
                        <p:par>
                          <p:cTn id="73" fill="hold">
                            <p:stCondLst>
                              <p:cond delay="14250"/>
                            </p:stCondLst>
                            <p:childTnLst>
                              <p:par>
                                <p:cTn id="74" presetID="2" presetClass="entr" presetSubtype="9" fill="hold" grpId="0" nodeType="afterEffect">
                                  <p:stCondLst>
                                    <p:cond delay="1000"/>
                                  </p:stCondLst>
                                  <p:childTnLst>
                                    <p:set>
                                      <p:cBhvr>
                                        <p:cTn id="75" dur="1" fill="hold">
                                          <p:stCondLst>
                                            <p:cond delay="0"/>
                                          </p:stCondLst>
                                        </p:cTn>
                                        <p:tgtEl>
                                          <p:spTgt spid="27"/>
                                        </p:tgtEl>
                                        <p:attrNameLst>
                                          <p:attrName>style.visibility</p:attrName>
                                        </p:attrNameLst>
                                      </p:cBhvr>
                                      <p:to>
                                        <p:strVal val="visible"/>
                                      </p:to>
                                    </p:set>
                                    <p:anim calcmode="lin" valueType="num">
                                      <p:cBhvr additive="base">
                                        <p:cTn id="76" dur="500" fill="hold"/>
                                        <p:tgtEl>
                                          <p:spTgt spid="27"/>
                                        </p:tgtEl>
                                        <p:attrNameLst>
                                          <p:attrName>ppt_x</p:attrName>
                                        </p:attrNameLst>
                                      </p:cBhvr>
                                      <p:tavLst>
                                        <p:tav tm="0">
                                          <p:val>
                                            <p:strVal val="0-#ppt_w/2"/>
                                          </p:val>
                                        </p:tav>
                                        <p:tav tm="100000">
                                          <p:val>
                                            <p:strVal val="#ppt_x"/>
                                          </p:val>
                                        </p:tav>
                                      </p:tavLst>
                                    </p:anim>
                                    <p:anim calcmode="lin" valueType="num">
                                      <p:cBhvr additive="base">
                                        <p:cTn id="77" dur="500" fill="hold"/>
                                        <p:tgtEl>
                                          <p:spTgt spid="27"/>
                                        </p:tgtEl>
                                        <p:attrNameLst>
                                          <p:attrName>ppt_y</p:attrName>
                                        </p:attrNameLst>
                                      </p:cBhvr>
                                      <p:tavLst>
                                        <p:tav tm="0">
                                          <p:val>
                                            <p:strVal val="0-#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31" presetClass="entr" presetSubtype="0" fill="hold" grpId="0" nodeType="clickEffect">
                                  <p:stCondLst>
                                    <p:cond delay="0"/>
                                  </p:stCondLst>
                                  <p:childTnLst>
                                    <p:set>
                                      <p:cBhvr>
                                        <p:cTn id="81" dur="1" fill="hold">
                                          <p:stCondLst>
                                            <p:cond delay="0"/>
                                          </p:stCondLst>
                                        </p:cTn>
                                        <p:tgtEl>
                                          <p:spTgt spid="7"/>
                                        </p:tgtEl>
                                        <p:attrNameLst>
                                          <p:attrName>style.visibility</p:attrName>
                                        </p:attrNameLst>
                                      </p:cBhvr>
                                      <p:to>
                                        <p:strVal val="visible"/>
                                      </p:to>
                                    </p:set>
                                    <p:anim calcmode="lin" valueType="num">
                                      <p:cBhvr>
                                        <p:cTn id="82" dur="1000" fill="hold"/>
                                        <p:tgtEl>
                                          <p:spTgt spid="7"/>
                                        </p:tgtEl>
                                        <p:attrNameLst>
                                          <p:attrName>ppt_w</p:attrName>
                                        </p:attrNameLst>
                                      </p:cBhvr>
                                      <p:tavLst>
                                        <p:tav tm="0">
                                          <p:val>
                                            <p:fltVal val="0"/>
                                          </p:val>
                                        </p:tav>
                                        <p:tav tm="100000">
                                          <p:val>
                                            <p:strVal val="#ppt_w"/>
                                          </p:val>
                                        </p:tav>
                                      </p:tavLst>
                                    </p:anim>
                                    <p:anim calcmode="lin" valueType="num">
                                      <p:cBhvr>
                                        <p:cTn id="83" dur="1000" fill="hold"/>
                                        <p:tgtEl>
                                          <p:spTgt spid="7"/>
                                        </p:tgtEl>
                                        <p:attrNameLst>
                                          <p:attrName>ppt_h</p:attrName>
                                        </p:attrNameLst>
                                      </p:cBhvr>
                                      <p:tavLst>
                                        <p:tav tm="0">
                                          <p:val>
                                            <p:fltVal val="0"/>
                                          </p:val>
                                        </p:tav>
                                        <p:tav tm="100000">
                                          <p:val>
                                            <p:strVal val="#ppt_h"/>
                                          </p:val>
                                        </p:tav>
                                      </p:tavLst>
                                    </p:anim>
                                    <p:anim calcmode="lin" valueType="num">
                                      <p:cBhvr>
                                        <p:cTn id="84" dur="1000" fill="hold"/>
                                        <p:tgtEl>
                                          <p:spTgt spid="7"/>
                                        </p:tgtEl>
                                        <p:attrNameLst>
                                          <p:attrName>style.rotation</p:attrName>
                                        </p:attrNameLst>
                                      </p:cBhvr>
                                      <p:tavLst>
                                        <p:tav tm="0">
                                          <p:val>
                                            <p:fltVal val="90"/>
                                          </p:val>
                                        </p:tav>
                                        <p:tav tm="100000">
                                          <p:val>
                                            <p:fltVal val="0"/>
                                          </p:val>
                                        </p:tav>
                                      </p:tavLst>
                                    </p:anim>
                                    <p:animEffect transition="in" filter="fade">
                                      <p:cBhvr>
                                        <p:cTn id="85" dur="1000"/>
                                        <p:tgtEl>
                                          <p:spTgt spid="7"/>
                                        </p:tgtEl>
                                      </p:cBhvr>
                                    </p:animEffect>
                                  </p:childTnLst>
                                </p:cTn>
                              </p:par>
                            </p:childTnLst>
                          </p:cTn>
                        </p:par>
                        <p:par>
                          <p:cTn id="86" fill="hold">
                            <p:stCondLst>
                              <p:cond delay="1000"/>
                            </p:stCondLst>
                            <p:childTnLst>
                              <p:par>
                                <p:cTn id="87" presetID="26" presetClass="entr" presetSubtype="0" fill="hold" grpId="0" nodeType="afterEffect">
                                  <p:stCondLst>
                                    <p:cond delay="500"/>
                                  </p:stCondLst>
                                  <p:childTnLst>
                                    <p:set>
                                      <p:cBhvr>
                                        <p:cTn id="88" dur="1" fill="hold">
                                          <p:stCondLst>
                                            <p:cond delay="0"/>
                                          </p:stCondLst>
                                        </p:cTn>
                                        <p:tgtEl>
                                          <p:spTgt spid="11"/>
                                        </p:tgtEl>
                                        <p:attrNameLst>
                                          <p:attrName>style.visibility</p:attrName>
                                        </p:attrNameLst>
                                      </p:cBhvr>
                                      <p:to>
                                        <p:strVal val="visible"/>
                                      </p:to>
                                    </p:set>
                                    <p:animEffect transition="in" filter="wipe(down)">
                                      <p:cBhvr>
                                        <p:cTn id="89" dur="580">
                                          <p:stCondLst>
                                            <p:cond delay="0"/>
                                          </p:stCondLst>
                                        </p:cTn>
                                        <p:tgtEl>
                                          <p:spTgt spid="11"/>
                                        </p:tgtEl>
                                      </p:cBhvr>
                                    </p:animEffect>
                                    <p:anim calcmode="lin" valueType="num">
                                      <p:cBhvr>
                                        <p:cTn id="9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5" dur="26">
                                          <p:stCondLst>
                                            <p:cond delay="650"/>
                                          </p:stCondLst>
                                        </p:cTn>
                                        <p:tgtEl>
                                          <p:spTgt spid="11"/>
                                        </p:tgtEl>
                                      </p:cBhvr>
                                      <p:to x="100000" y="60000"/>
                                    </p:animScale>
                                    <p:animScale>
                                      <p:cBhvr>
                                        <p:cTn id="96" dur="166" decel="50000">
                                          <p:stCondLst>
                                            <p:cond delay="676"/>
                                          </p:stCondLst>
                                        </p:cTn>
                                        <p:tgtEl>
                                          <p:spTgt spid="11"/>
                                        </p:tgtEl>
                                      </p:cBhvr>
                                      <p:to x="100000" y="100000"/>
                                    </p:animScale>
                                    <p:animScale>
                                      <p:cBhvr>
                                        <p:cTn id="97" dur="26">
                                          <p:stCondLst>
                                            <p:cond delay="1312"/>
                                          </p:stCondLst>
                                        </p:cTn>
                                        <p:tgtEl>
                                          <p:spTgt spid="11"/>
                                        </p:tgtEl>
                                      </p:cBhvr>
                                      <p:to x="100000" y="80000"/>
                                    </p:animScale>
                                    <p:animScale>
                                      <p:cBhvr>
                                        <p:cTn id="98" dur="166" decel="50000">
                                          <p:stCondLst>
                                            <p:cond delay="1338"/>
                                          </p:stCondLst>
                                        </p:cTn>
                                        <p:tgtEl>
                                          <p:spTgt spid="11"/>
                                        </p:tgtEl>
                                      </p:cBhvr>
                                      <p:to x="100000" y="100000"/>
                                    </p:animScale>
                                    <p:animScale>
                                      <p:cBhvr>
                                        <p:cTn id="99" dur="26">
                                          <p:stCondLst>
                                            <p:cond delay="1642"/>
                                          </p:stCondLst>
                                        </p:cTn>
                                        <p:tgtEl>
                                          <p:spTgt spid="11"/>
                                        </p:tgtEl>
                                      </p:cBhvr>
                                      <p:to x="100000" y="90000"/>
                                    </p:animScale>
                                    <p:animScale>
                                      <p:cBhvr>
                                        <p:cTn id="100" dur="166" decel="50000">
                                          <p:stCondLst>
                                            <p:cond delay="1668"/>
                                          </p:stCondLst>
                                        </p:cTn>
                                        <p:tgtEl>
                                          <p:spTgt spid="11"/>
                                        </p:tgtEl>
                                      </p:cBhvr>
                                      <p:to x="100000" y="100000"/>
                                    </p:animScale>
                                    <p:animScale>
                                      <p:cBhvr>
                                        <p:cTn id="101" dur="26">
                                          <p:stCondLst>
                                            <p:cond delay="1808"/>
                                          </p:stCondLst>
                                        </p:cTn>
                                        <p:tgtEl>
                                          <p:spTgt spid="11"/>
                                        </p:tgtEl>
                                      </p:cBhvr>
                                      <p:to x="100000" y="95000"/>
                                    </p:animScale>
                                    <p:animScale>
                                      <p:cBhvr>
                                        <p:cTn id="102" dur="166" decel="50000">
                                          <p:stCondLst>
                                            <p:cond delay="1834"/>
                                          </p:stCondLst>
                                        </p:cTn>
                                        <p:tgtEl>
                                          <p:spTgt spid="11"/>
                                        </p:tgtEl>
                                      </p:cBhvr>
                                      <p:to x="100000" y="100000"/>
                                    </p:animScale>
                                  </p:childTnLst>
                                </p:cTn>
                              </p:par>
                            </p:childTnLst>
                          </p:cTn>
                        </p:par>
                        <p:par>
                          <p:cTn id="103" fill="hold">
                            <p:stCondLst>
                              <p:cond delay="3500"/>
                            </p:stCondLst>
                            <p:childTnLst>
                              <p:par>
                                <p:cTn id="104" presetID="16" presetClass="entr" presetSubtype="21" fill="hold" grpId="0" nodeType="afterEffect">
                                  <p:stCondLst>
                                    <p:cond delay="500"/>
                                  </p:stCondLst>
                                  <p:childTnLst>
                                    <p:set>
                                      <p:cBhvr>
                                        <p:cTn id="105" dur="1" fill="hold">
                                          <p:stCondLst>
                                            <p:cond delay="0"/>
                                          </p:stCondLst>
                                        </p:cTn>
                                        <p:tgtEl>
                                          <p:spTgt spid="20"/>
                                        </p:tgtEl>
                                        <p:attrNameLst>
                                          <p:attrName>style.visibility</p:attrName>
                                        </p:attrNameLst>
                                      </p:cBhvr>
                                      <p:to>
                                        <p:strVal val="visible"/>
                                      </p:to>
                                    </p:set>
                                    <p:animEffect transition="in" filter="barn(inVertical)">
                                      <p:cBhvr>
                                        <p:cTn id="106" dur="500"/>
                                        <p:tgtEl>
                                          <p:spTgt spid="20"/>
                                        </p:tgtEl>
                                      </p:cBhvr>
                                    </p:animEffect>
                                  </p:childTnLst>
                                </p:cTn>
                              </p:par>
                            </p:childTnLst>
                          </p:cTn>
                        </p:par>
                        <p:par>
                          <p:cTn id="107" fill="hold">
                            <p:stCondLst>
                              <p:cond delay="4500"/>
                            </p:stCondLst>
                            <p:childTnLst>
                              <p:par>
                                <p:cTn id="108" presetID="16" presetClass="entr" presetSubtype="21" fill="hold" grpId="0" nodeType="afterEffect">
                                  <p:stCondLst>
                                    <p:cond delay="1000"/>
                                  </p:stCondLst>
                                  <p:childTnLst>
                                    <p:set>
                                      <p:cBhvr>
                                        <p:cTn id="109" dur="1" fill="hold">
                                          <p:stCondLst>
                                            <p:cond delay="0"/>
                                          </p:stCondLst>
                                        </p:cTn>
                                        <p:tgtEl>
                                          <p:spTgt spid="22"/>
                                        </p:tgtEl>
                                        <p:attrNameLst>
                                          <p:attrName>style.visibility</p:attrName>
                                        </p:attrNameLst>
                                      </p:cBhvr>
                                      <p:to>
                                        <p:strVal val="visible"/>
                                      </p:to>
                                    </p:set>
                                    <p:animEffect transition="in" filter="barn(inVertical)">
                                      <p:cBhvr>
                                        <p:cTn id="110" dur="500"/>
                                        <p:tgtEl>
                                          <p:spTgt spid="22"/>
                                        </p:tgtEl>
                                      </p:cBhvr>
                                    </p:animEffect>
                                  </p:childTnLst>
                                </p:cTn>
                              </p:par>
                            </p:childTnLst>
                          </p:cTn>
                        </p:par>
                        <p:par>
                          <p:cTn id="111" fill="hold">
                            <p:stCondLst>
                              <p:cond delay="6000"/>
                            </p:stCondLst>
                            <p:childTnLst>
                              <p:par>
                                <p:cTn id="112" presetID="16" presetClass="entr" presetSubtype="21" fill="hold" grpId="0" nodeType="afterEffect">
                                  <p:stCondLst>
                                    <p:cond delay="1000"/>
                                  </p:stCondLst>
                                  <p:childTnLst>
                                    <p:set>
                                      <p:cBhvr>
                                        <p:cTn id="113" dur="1" fill="hold">
                                          <p:stCondLst>
                                            <p:cond delay="0"/>
                                          </p:stCondLst>
                                        </p:cTn>
                                        <p:tgtEl>
                                          <p:spTgt spid="23"/>
                                        </p:tgtEl>
                                        <p:attrNameLst>
                                          <p:attrName>style.visibility</p:attrName>
                                        </p:attrNameLst>
                                      </p:cBhvr>
                                      <p:to>
                                        <p:strVal val="visible"/>
                                      </p:to>
                                    </p:set>
                                    <p:animEffect transition="in" filter="barn(inVertical)">
                                      <p:cBhvr>
                                        <p:cTn id="114" dur="500"/>
                                        <p:tgtEl>
                                          <p:spTgt spid="23"/>
                                        </p:tgtEl>
                                      </p:cBhvr>
                                    </p:animEffect>
                                  </p:childTnLst>
                                </p:cTn>
                              </p:par>
                            </p:childTnLst>
                          </p:cTn>
                        </p:par>
                        <p:par>
                          <p:cTn id="115" fill="hold">
                            <p:stCondLst>
                              <p:cond delay="7500"/>
                            </p:stCondLst>
                            <p:childTnLst>
                              <p:par>
                                <p:cTn id="116" presetID="26" presetClass="entr" presetSubtype="0" fill="hold" grpId="0" nodeType="afterEffect">
                                  <p:stCondLst>
                                    <p:cond delay="1000"/>
                                  </p:stCondLst>
                                  <p:childTnLst>
                                    <p:set>
                                      <p:cBhvr>
                                        <p:cTn id="117" dur="1" fill="hold">
                                          <p:stCondLst>
                                            <p:cond delay="0"/>
                                          </p:stCondLst>
                                        </p:cTn>
                                        <p:tgtEl>
                                          <p:spTgt spid="10"/>
                                        </p:tgtEl>
                                        <p:attrNameLst>
                                          <p:attrName>style.visibility</p:attrName>
                                        </p:attrNameLst>
                                      </p:cBhvr>
                                      <p:to>
                                        <p:strVal val="visible"/>
                                      </p:to>
                                    </p:set>
                                    <p:animEffect transition="in" filter="wipe(down)">
                                      <p:cBhvr>
                                        <p:cTn id="118" dur="580">
                                          <p:stCondLst>
                                            <p:cond delay="0"/>
                                          </p:stCondLst>
                                        </p:cTn>
                                        <p:tgtEl>
                                          <p:spTgt spid="10"/>
                                        </p:tgtEl>
                                      </p:cBhvr>
                                    </p:animEffect>
                                    <p:anim calcmode="lin" valueType="num">
                                      <p:cBhvr>
                                        <p:cTn id="119"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20"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21"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22"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3"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24" dur="26">
                                          <p:stCondLst>
                                            <p:cond delay="650"/>
                                          </p:stCondLst>
                                        </p:cTn>
                                        <p:tgtEl>
                                          <p:spTgt spid="10"/>
                                        </p:tgtEl>
                                      </p:cBhvr>
                                      <p:to x="100000" y="60000"/>
                                    </p:animScale>
                                    <p:animScale>
                                      <p:cBhvr>
                                        <p:cTn id="125" dur="166" decel="50000">
                                          <p:stCondLst>
                                            <p:cond delay="676"/>
                                          </p:stCondLst>
                                        </p:cTn>
                                        <p:tgtEl>
                                          <p:spTgt spid="10"/>
                                        </p:tgtEl>
                                      </p:cBhvr>
                                      <p:to x="100000" y="100000"/>
                                    </p:animScale>
                                    <p:animScale>
                                      <p:cBhvr>
                                        <p:cTn id="126" dur="26">
                                          <p:stCondLst>
                                            <p:cond delay="1312"/>
                                          </p:stCondLst>
                                        </p:cTn>
                                        <p:tgtEl>
                                          <p:spTgt spid="10"/>
                                        </p:tgtEl>
                                      </p:cBhvr>
                                      <p:to x="100000" y="80000"/>
                                    </p:animScale>
                                    <p:animScale>
                                      <p:cBhvr>
                                        <p:cTn id="127" dur="166" decel="50000">
                                          <p:stCondLst>
                                            <p:cond delay="1338"/>
                                          </p:stCondLst>
                                        </p:cTn>
                                        <p:tgtEl>
                                          <p:spTgt spid="10"/>
                                        </p:tgtEl>
                                      </p:cBhvr>
                                      <p:to x="100000" y="100000"/>
                                    </p:animScale>
                                    <p:animScale>
                                      <p:cBhvr>
                                        <p:cTn id="128" dur="26">
                                          <p:stCondLst>
                                            <p:cond delay="1642"/>
                                          </p:stCondLst>
                                        </p:cTn>
                                        <p:tgtEl>
                                          <p:spTgt spid="10"/>
                                        </p:tgtEl>
                                      </p:cBhvr>
                                      <p:to x="100000" y="90000"/>
                                    </p:animScale>
                                    <p:animScale>
                                      <p:cBhvr>
                                        <p:cTn id="129" dur="166" decel="50000">
                                          <p:stCondLst>
                                            <p:cond delay="1668"/>
                                          </p:stCondLst>
                                        </p:cTn>
                                        <p:tgtEl>
                                          <p:spTgt spid="10"/>
                                        </p:tgtEl>
                                      </p:cBhvr>
                                      <p:to x="100000" y="100000"/>
                                    </p:animScale>
                                    <p:animScale>
                                      <p:cBhvr>
                                        <p:cTn id="130" dur="26">
                                          <p:stCondLst>
                                            <p:cond delay="1808"/>
                                          </p:stCondLst>
                                        </p:cTn>
                                        <p:tgtEl>
                                          <p:spTgt spid="10"/>
                                        </p:tgtEl>
                                      </p:cBhvr>
                                      <p:to x="100000" y="95000"/>
                                    </p:animScale>
                                    <p:animScale>
                                      <p:cBhvr>
                                        <p:cTn id="131" dur="166" decel="50000">
                                          <p:stCondLst>
                                            <p:cond delay="1834"/>
                                          </p:stCondLst>
                                        </p:cTn>
                                        <p:tgtEl>
                                          <p:spTgt spid="10"/>
                                        </p:tgtEl>
                                      </p:cBhvr>
                                      <p:to x="100000" y="100000"/>
                                    </p:animScale>
                                  </p:childTnLst>
                                </p:cTn>
                              </p:par>
                            </p:childTnLst>
                          </p:cTn>
                        </p:par>
                        <p:par>
                          <p:cTn id="132" fill="hold">
                            <p:stCondLst>
                              <p:cond delay="10500"/>
                            </p:stCondLst>
                            <p:childTnLst>
                              <p:par>
                                <p:cTn id="133" presetID="16" presetClass="entr" presetSubtype="21" fill="hold" grpId="0" nodeType="afterEffect">
                                  <p:stCondLst>
                                    <p:cond delay="500"/>
                                  </p:stCondLst>
                                  <p:childTnLst>
                                    <p:set>
                                      <p:cBhvr>
                                        <p:cTn id="134" dur="1" fill="hold">
                                          <p:stCondLst>
                                            <p:cond delay="0"/>
                                          </p:stCondLst>
                                        </p:cTn>
                                        <p:tgtEl>
                                          <p:spTgt spid="21"/>
                                        </p:tgtEl>
                                        <p:attrNameLst>
                                          <p:attrName>style.visibility</p:attrName>
                                        </p:attrNameLst>
                                      </p:cBhvr>
                                      <p:to>
                                        <p:strVal val="visible"/>
                                      </p:to>
                                    </p:set>
                                    <p:animEffect transition="in" filter="barn(inVertical)">
                                      <p:cBhvr>
                                        <p:cTn id="135" dur="500"/>
                                        <p:tgtEl>
                                          <p:spTgt spid="21"/>
                                        </p:tgtEl>
                                      </p:cBhvr>
                                    </p:animEffect>
                                  </p:childTnLst>
                                </p:cTn>
                              </p:par>
                            </p:childTnLst>
                          </p:cTn>
                        </p:par>
                        <p:par>
                          <p:cTn id="136" fill="hold">
                            <p:stCondLst>
                              <p:cond delay="11500"/>
                            </p:stCondLst>
                            <p:childTnLst>
                              <p:par>
                                <p:cTn id="137" presetID="16" presetClass="entr" presetSubtype="21" fill="hold" grpId="0" nodeType="afterEffect">
                                  <p:stCondLst>
                                    <p:cond delay="1000"/>
                                  </p:stCondLst>
                                  <p:childTnLst>
                                    <p:set>
                                      <p:cBhvr>
                                        <p:cTn id="138" dur="1" fill="hold">
                                          <p:stCondLst>
                                            <p:cond delay="0"/>
                                          </p:stCondLst>
                                        </p:cTn>
                                        <p:tgtEl>
                                          <p:spTgt spid="26"/>
                                        </p:tgtEl>
                                        <p:attrNameLst>
                                          <p:attrName>style.visibility</p:attrName>
                                        </p:attrNameLst>
                                      </p:cBhvr>
                                      <p:to>
                                        <p:strVal val="visible"/>
                                      </p:to>
                                    </p:set>
                                    <p:animEffect transition="in" filter="barn(inVertical)">
                                      <p:cBhvr>
                                        <p:cTn id="139" dur="500"/>
                                        <p:tgtEl>
                                          <p:spTgt spid="26"/>
                                        </p:tgtEl>
                                      </p:cBhvr>
                                    </p:animEffect>
                                  </p:childTnLst>
                                </p:cTn>
                              </p:par>
                            </p:childTnLst>
                          </p:cTn>
                        </p:par>
                        <p:par>
                          <p:cTn id="140" fill="hold">
                            <p:stCondLst>
                              <p:cond delay="13000"/>
                            </p:stCondLst>
                            <p:childTnLst>
                              <p:par>
                                <p:cTn id="141" presetID="16" presetClass="entr" presetSubtype="21" fill="hold" grpId="0" nodeType="afterEffect">
                                  <p:stCondLst>
                                    <p:cond delay="1000"/>
                                  </p:stCondLst>
                                  <p:childTnLst>
                                    <p:set>
                                      <p:cBhvr>
                                        <p:cTn id="142" dur="1" fill="hold">
                                          <p:stCondLst>
                                            <p:cond delay="0"/>
                                          </p:stCondLst>
                                        </p:cTn>
                                        <p:tgtEl>
                                          <p:spTgt spid="24"/>
                                        </p:tgtEl>
                                        <p:attrNameLst>
                                          <p:attrName>style.visibility</p:attrName>
                                        </p:attrNameLst>
                                      </p:cBhvr>
                                      <p:to>
                                        <p:strVal val="visible"/>
                                      </p:to>
                                    </p:set>
                                    <p:animEffect transition="in" filter="barn(inVertical)">
                                      <p:cBhvr>
                                        <p:cTn id="14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9" grpId="0" animBg="1"/>
      <p:bldP spid="20" grpId="0" animBg="1"/>
      <p:bldP spid="21" grpId="0" animBg="1"/>
      <p:bldP spid="22" grpId="0" animBg="1"/>
      <p:bldP spid="23" grpId="0" animBg="1"/>
      <p:bldP spid="24" grpId="0" animBg="1"/>
      <p:bldP spid="26" grpId="0" animBg="1"/>
      <p:bldP spid="27" grpId="0" animBg="1"/>
      <p:bldP spid="28" grpId="0" animBg="1"/>
      <p:bldP spid="29" grpId="0" animBg="1"/>
      <p:bldP spid="30" grpId="0" animBg="1"/>
      <p:bldP spid="31" grpId="0" animBg="1"/>
      <p:bldP spid="32"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1531</TotalTime>
  <Words>3406</Words>
  <Application>Microsoft Office PowerPoint</Application>
  <PresentationFormat>מסך רחב</PresentationFormat>
  <Paragraphs>387</Paragraphs>
  <Slides>17</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17</vt:i4>
      </vt:variant>
    </vt:vector>
  </HeadingPairs>
  <TitlesOfParts>
    <vt:vector size="21" baseType="lpstr">
      <vt:lpstr>Arial</vt:lpstr>
      <vt:lpstr>Calibri</vt:lpstr>
      <vt:lpstr>Calibri Light</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100</cp:revision>
  <dcterms:created xsi:type="dcterms:W3CDTF">2024-04-16T08:59:35Z</dcterms:created>
  <dcterms:modified xsi:type="dcterms:W3CDTF">2024-05-05T07:08:11Z</dcterms:modified>
</cp:coreProperties>
</file>