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7"/>
  </p:notesMasterIdLst>
  <p:sldIdLst>
    <p:sldId id="272" r:id="rId2"/>
    <p:sldId id="290" r:id="rId3"/>
    <p:sldId id="291" r:id="rId4"/>
    <p:sldId id="293" r:id="rId5"/>
    <p:sldId id="292" r:id="rId6"/>
    <p:sldId id="294" r:id="rId7"/>
    <p:sldId id="296" r:id="rId8"/>
    <p:sldId id="297" r:id="rId9"/>
    <p:sldId id="298" r:id="rId10"/>
    <p:sldId id="299" r:id="rId11"/>
    <p:sldId id="300" r:id="rId12"/>
    <p:sldId id="302" r:id="rId13"/>
    <p:sldId id="301" r:id="rId14"/>
    <p:sldId id="303" r:id="rId15"/>
    <p:sldId id="304" r:id="rId16"/>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סגנון בהיר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סגנון ביניים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סגנון בהיר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05" autoAdjust="0"/>
    <p:restoredTop sz="94940" autoAdjust="0"/>
  </p:normalViewPr>
  <p:slideViewPr>
    <p:cSldViewPr snapToGrid="0">
      <p:cViewPr varScale="1">
        <p:scale>
          <a:sx n="75" d="100"/>
          <a:sy n="75" d="100"/>
        </p:scale>
        <p:origin x="4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92926703-F39E-465B-8417-7D716FFCA20E}" type="datetimeFigureOut">
              <a:rPr lang="he-IL" smtClean="0"/>
              <a:t>י"ד/אייר/תשפ"ד</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57055471-197E-4308-8CBF-28CDF9977B0B}" type="slidenum">
              <a:rPr lang="he-IL" smtClean="0"/>
              <a:t>‹#›</a:t>
            </a:fld>
            <a:endParaRPr lang="he-IL"/>
          </a:p>
        </p:txBody>
      </p:sp>
    </p:spTree>
    <p:extLst>
      <p:ext uri="{BB962C8B-B14F-4D97-AF65-F5344CB8AC3E}">
        <p14:creationId xmlns:p14="http://schemas.microsoft.com/office/powerpoint/2010/main" val="76662750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5"/>
          </p:nvPr>
        </p:nvSpPr>
        <p:spPr/>
        <p:txBody>
          <a:bodyPr/>
          <a:lstStyle/>
          <a:p>
            <a:fld id="{57055471-197E-4308-8CBF-28CDF9977B0B}" type="slidenum">
              <a:rPr lang="he-IL" smtClean="0"/>
              <a:t>8</a:t>
            </a:fld>
            <a:endParaRPr lang="he-IL"/>
          </a:p>
        </p:txBody>
      </p:sp>
    </p:spTree>
    <p:extLst>
      <p:ext uri="{BB962C8B-B14F-4D97-AF65-F5344CB8AC3E}">
        <p14:creationId xmlns:p14="http://schemas.microsoft.com/office/powerpoint/2010/main" val="2518056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5"/>
          </p:nvPr>
        </p:nvSpPr>
        <p:spPr/>
        <p:txBody>
          <a:bodyPr/>
          <a:lstStyle/>
          <a:p>
            <a:fld id="{57055471-197E-4308-8CBF-28CDF9977B0B}" type="slidenum">
              <a:rPr lang="he-IL" smtClean="0"/>
              <a:t>14</a:t>
            </a:fld>
            <a:endParaRPr lang="he-IL"/>
          </a:p>
        </p:txBody>
      </p:sp>
    </p:spTree>
    <p:extLst>
      <p:ext uri="{BB962C8B-B14F-4D97-AF65-F5344CB8AC3E}">
        <p14:creationId xmlns:p14="http://schemas.microsoft.com/office/powerpoint/2010/main" val="2544474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B2C281F-F5EF-41C3-B331-241F02B8FBBA}"/>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57AD12C4-FC28-4D19-84AE-36A1917443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02A3EAF7-CF75-4916-8D7F-0969662619A0}"/>
              </a:ext>
            </a:extLst>
          </p:cNvPr>
          <p:cNvSpPr>
            <a:spLocks noGrp="1"/>
          </p:cNvSpPr>
          <p:nvPr>
            <p:ph type="dt" sz="half" idx="10"/>
          </p:nvPr>
        </p:nvSpPr>
        <p:spPr/>
        <p:txBody>
          <a:bodyPr/>
          <a:lstStyle/>
          <a:p>
            <a:fld id="{58F6F320-8E5B-4545-BD14-A5B46B1FADDC}" type="datetimeFigureOut">
              <a:rPr lang="he-IL" smtClean="0"/>
              <a:t>י"ד/אייר/תשפ"ד</a:t>
            </a:fld>
            <a:endParaRPr lang="he-IL"/>
          </a:p>
        </p:txBody>
      </p:sp>
      <p:sp>
        <p:nvSpPr>
          <p:cNvPr id="5" name="מציין מיקום של כותרת תחתונה 4">
            <a:extLst>
              <a:ext uri="{FF2B5EF4-FFF2-40B4-BE49-F238E27FC236}">
                <a16:creationId xmlns:a16="http://schemas.microsoft.com/office/drawing/2014/main" id="{C20B3713-7396-4996-8116-77BD1EB51F1A}"/>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375C81D8-A45A-4926-B14C-572EDE591E48}"/>
              </a:ext>
            </a:extLst>
          </p:cNvPr>
          <p:cNvSpPr>
            <a:spLocks noGrp="1"/>
          </p:cNvSpPr>
          <p:nvPr>
            <p:ph type="sldNum" sz="quarter" idx="12"/>
          </p:nvPr>
        </p:nvSpPr>
        <p:spPr/>
        <p:txBody>
          <a:bodyPr/>
          <a:lstStyle/>
          <a:p>
            <a:fld id="{177D13A6-5555-4546-AA21-3F1F2325B794}" type="slidenum">
              <a:rPr lang="he-IL" smtClean="0"/>
              <a:t>‹#›</a:t>
            </a:fld>
            <a:endParaRPr lang="he-IL"/>
          </a:p>
        </p:txBody>
      </p:sp>
    </p:spTree>
    <p:extLst>
      <p:ext uri="{BB962C8B-B14F-4D97-AF65-F5344CB8AC3E}">
        <p14:creationId xmlns:p14="http://schemas.microsoft.com/office/powerpoint/2010/main" val="1092117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3942783-4CCC-47B3-9D1D-87E91B53BFED}"/>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72B9A699-8E60-4D7D-A868-97DCCE78046F}"/>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9B1F6F17-30AC-4661-8FBA-20B9DE6AF48A}"/>
              </a:ext>
            </a:extLst>
          </p:cNvPr>
          <p:cNvSpPr>
            <a:spLocks noGrp="1"/>
          </p:cNvSpPr>
          <p:nvPr>
            <p:ph type="dt" sz="half" idx="10"/>
          </p:nvPr>
        </p:nvSpPr>
        <p:spPr/>
        <p:txBody>
          <a:bodyPr/>
          <a:lstStyle/>
          <a:p>
            <a:fld id="{58F6F320-8E5B-4545-BD14-A5B46B1FADDC}" type="datetimeFigureOut">
              <a:rPr lang="he-IL" smtClean="0"/>
              <a:t>י"ד/אייר/תשפ"ד</a:t>
            </a:fld>
            <a:endParaRPr lang="he-IL"/>
          </a:p>
        </p:txBody>
      </p:sp>
      <p:sp>
        <p:nvSpPr>
          <p:cNvPr id="5" name="מציין מיקום של כותרת תחתונה 4">
            <a:extLst>
              <a:ext uri="{FF2B5EF4-FFF2-40B4-BE49-F238E27FC236}">
                <a16:creationId xmlns:a16="http://schemas.microsoft.com/office/drawing/2014/main" id="{6ED89B5B-9D7A-44D8-BEE5-00DF4F50A4C2}"/>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E1AE175B-F169-44A0-8913-21C13E81A9E7}"/>
              </a:ext>
            </a:extLst>
          </p:cNvPr>
          <p:cNvSpPr>
            <a:spLocks noGrp="1"/>
          </p:cNvSpPr>
          <p:nvPr>
            <p:ph type="sldNum" sz="quarter" idx="12"/>
          </p:nvPr>
        </p:nvSpPr>
        <p:spPr/>
        <p:txBody>
          <a:bodyPr/>
          <a:lstStyle/>
          <a:p>
            <a:fld id="{177D13A6-5555-4546-AA21-3F1F2325B794}" type="slidenum">
              <a:rPr lang="he-IL" smtClean="0"/>
              <a:t>‹#›</a:t>
            </a:fld>
            <a:endParaRPr lang="he-IL"/>
          </a:p>
        </p:txBody>
      </p:sp>
    </p:spTree>
    <p:extLst>
      <p:ext uri="{BB962C8B-B14F-4D97-AF65-F5344CB8AC3E}">
        <p14:creationId xmlns:p14="http://schemas.microsoft.com/office/powerpoint/2010/main" val="1039770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7D5D5E88-BE38-4D09-A35E-BF082C1CE45D}"/>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90D1FB7C-0BFF-4ACF-8C75-47178D666D31}"/>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8D8DAEDC-6ADF-4ABE-A981-3AF763BFF402}"/>
              </a:ext>
            </a:extLst>
          </p:cNvPr>
          <p:cNvSpPr>
            <a:spLocks noGrp="1"/>
          </p:cNvSpPr>
          <p:nvPr>
            <p:ph type="dt" sz="half" idx="10"/>
          </p:nvPr>
        </p:nvSpPr>
        <p:spPr/>
        <p:txBody>
          <a:bodyPr/>
          <a:lstStyle/>
          <a:p>
            <a:fld id="{58F6F320-8E5B-4545-BD14-A5B46B1FADDC}" type="datetimeFigureOut">
              <a:rPr lang="he-IL" smtClean="0"/>
              <a:t>י"ד/אייר/תשפ"ד</a:t>
            </a:fld>
            <a:endParaRPr lang="he-IL"/>
          </a:p>
        </p:txBody>
      </p:sp>
      <p:sp>
        <p:nvSpPr>
          <p:cNvPr id="5" name="מציין מיקום של כותרת תחתונה 4">
            <a:extLst>
              <a:ext uri="{FF2B5EF4-FFF2-40B4-BE49-F238E27FC236}">
                <a16:creationId xmlns:a16="http://schemas.microsoft.com/office/drawing/2014/main" id="{6841C2F2-520E-4E1C-B175-2BAB10027A25}"/>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8CDCFFC8-FF79-4230-9A0A-89BA6DDA8DFF}"/>
              </a:ext>
            </a:extLst>
          </p:cNvPr>
          <p:cNvSpPr>
            <a:spLocks noGrp="1"/>
          </p:cNvSpPr>
          <p:nvPr>
            <p:ph type="sldNum" sz="quarter" idx="12"/>
          </p:nvPr>
        </p:nvSpPr>
        <p:spPr/>
        <p:txBody>
          <a:bodyPr/>
          <a:lstStyle/>
          <a:p>
            <a:fld id="{177D13A6-5555-4546-AA21-3F1F2325B794}" type="slidenum">
              <a:rPr lang="he-IL" smtClean="0"/>
              <a:t>‹#›</a:t>
            </a:fld>
            <a:endParaRPr lang="he-IL"/>
          </a:p>
        </p:txBody>
      </p:sp>
    </p:spTree>
    <p:extLst>
      <p:ext uri="{BB962C8B-B14F-4D97-AF65-F5344CB8AC3E}">
        <p14:creationId xmlns:p14="http://schemas.microsoft.com/office/powerpoint/2010/main" val="3713384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1894812-54EF-4C80-BA4F-630B687771A5}"/>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60C0A235-CDA7-41C9-BAF8-18361DDBC2FB}"/>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C9701043-DD94-4693-B847-139174BA1978}"/>
              </a:ext>
            </a:extLst>
          </p:cNvPr>
          <p:cNvSpPr>
            <a:spLocks noGrp="1"/>
          </p:cNvSpPr>
          <p:nvPr>
            <p:ph type="dt" sz="half" idx="10"/>
          </p:nvPr>
        </p:nvSpPr>
        <p:spPr/>
        <p:txBody>
          <a:bodyPr/>
          <a:lstStyle/>
          <a:p>
            <a:fld id="{58F6F320-8E5B-4545-BD14-A5B46B1FADDC}" type="datetimeFigureOut">
              <a:rPr lang="he-IL" smtClean="0"/>
              <a:t>י"ד/אייר/תשפ"ד</a:t>
            </a:fld>
            <a:endParaRPr lang="he-IL"/>
          </a:p>
        </p:txBody>
      </p:sp>
      <p:sp>
        <p:nvSpPr>
          <p:cNvPr id="5" name="מציין מיקום של כותרת תחתונה 4">
            <a:extLst>
              <a:ext uri="{FF2B5EF4-FFF2-40B4-BE49-F238E27FC236}">
                <a16:creationId xmlns:a16="http://schemas.microsoft.com/office/drawing/2014/main" id="{BDB47890-8297-40CD-A6D1-0E878E63409D}"/>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B8E60E86-D172-4ED8-9AF0-F6790A04E2C7}"/>
              </a:ext>
            </a:extLst>
          </p:cNvPr>
          <p:cNvSpPr>
            <a:spLocks noGrp="1"/>
          </p:cNvSpPr>
          <p:nvPr>
            <p:ph type="sldNum" sz="quarter" idx="12"/>
          </p:nvPr>
        </p:nvSpPr>
        <p:spPr/>
        <p:txBody>
          <a:bodyPr/>
          <a:lstStyle/>
          <a:p>
            <a:fld id="{177D13A6-5555-4546-AA21-3F1F2325B794}" type="slidenum">
              <a:rPr lang="he-IL" smtClean="0"/>
              <a:t>‹#›</a:t>
            </a:fld>
            <a:endParaRPr lang="he-IL"/>
          </a:p>
        </p:txBody>
      </p:sp>
    </p:spTree>
    <p:extLst>
      <p:ext uri="{BB962C8B-B14F-4D97-AF65-F5344CB8AC3E}">
        <p14:creationId xmlns:p14="http://schemas.microsoft.com/office/powerpoint/2010/main" val="2415878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FD30CB0-C92B-4633-8D7F-5D00D868F7E3}"/>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551D07FE-FB8A-4C11-977B-DF07F77D2D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124E1B62-F75C-479A-9E9C-6A5AF73AFF82}"/>
              </a:ext>
            </a:extLst>
          </p:cNvPr>
          <p:cNvSpPr>
            <a:spLocks noGrp="1"/>
          </p:cNvSpPr>
          <p:nvPr>
            <p:ph type="dt" sz="half" idx="10"/>
          </p:nvPr>
        </p:nvSpPr>
        <p:spPr/>
        <p:txBody>
          <a:bodyPr/>
          <a:lstStyle/>
          <a:p>
            <a:fld id="{58F6F320-8E5B-4545-BD14-A5B46B1FADDC}" type="datetimeFigureOut">
              <a:rPr lang="he-IL" smtClean="0"/>
              <a:t>י"ד/אייר/תשפ"ד</a:t>
            </a:fld>
            <a:endParaRPr lang="he-IL"/>
          </a:p>
        </p:txBody>
      </p:sp>
      <p:sp>
        <p:nvSpPr>
          <p:cNvPr id="5" name="מציין מיקום של כותרת תחתונה 4">
            <a:extLst>
              <a:ext uri="{FF2B5EF4-FFF2-40B4-BE49-F238E27FC236}">
                <a16:creationId xmlns:a16="http://schemas.microsoft.com/office/drawing/2014/main" id="{29B980A7-B07F-48C4-B5E4-FCD3F19F7604}"/>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7A621FA7-206D-4E51-A343-083829502265}"/>
              </a:ext>
            </a:extLst>
          </p:cNvPr>
          <p:cNvSpPr>
            <a:spLocks noGrp="1"/>
          </p:cNvSpPr>
          <p:nvPr>
            <p:ph type="sldNum" sz="quarter" idx="12"/>
          </p:nvPr>
        </p:nvSpPr>
        <p:spPr/>
        <p:txBody>
          <a:bodyPr/>
          <a:lstStyle/>
          <a:p>
            <a:fld id="{177D13A6-5555-4546-AA21-3F1F2325B794}" type="slidenum">
              <a:rPr lang="he-IL" smtClean="0"/>
              <a:t>‹#›</a:t>
            </a:fld>
            <a:endParaRPr lang="he-IL"/>
          </a:p>
        </p:txBody>
      </p:sp>
    </p:spTree>
    <p:extLst>
      <p:ext uri="{BB962C8B-B14F-4D97-AF65-F5344CB8AC3E}">
        <p14:creationId xmlns:p14="http://schemas.microsoft.com/office/powerpoint/2010/main" val="2742505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B866CB9-FE2F-4819-B371-1132DD94ED93}"/>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C536D6B1-913E-4098-AAB3-0DC25DDC0664}"/>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529C897A-B030-43C3-BE7D-4A2535DFD96A}"/>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ACCD2FAA-DE57-4E7F-8CCC-DEF921CA74CC}"/>
              </a:ext>
            </a:extLst>
          </p:cNvPr>
          <p:cNvSpPr>
            <a:spLocks noGrp="1"/>
          </p:cNvSpPr>
          <p:nvPr>
            <p:ph type="dt" sz="half" idx="10"/>
          </p:nvPr>
        </p:nvSpPr>
        <p:spPr/>
        <p:txBody>
          <a:bodyPr/>
          <a:lstStyle/>
          <a:p>
            <a:fld id="{58F6F320-8E5B-4545-BD14-A5B46B1FADDC}" type="datetimeFigureOut">
              <a:rPr lang="he-IL" smtClean="0"/>
              <a:t>י"ד/אייר/תשפ"ד</a:t>
            </a:fld>
            <a:endParaRPr lang="he-IL"/>
          </a:p>
        </p:txBody>
      </p:sp>
      <p:sp>
        <p:nvSpPr>
          <p:cNvPr id="6" name="מציין מיקום של כותרת תחתונה 5">
            <a:extLst>
              <a:ext uri="{FF2B5EF4-FFF2-40B4-BE49-F238E27FC236}">
                <a16:creationId xmlns:a16="http://schemas.microsoft.com/office/drawing/2014/main" id="{8B19F6BB-AB1E-4210-9C49-3E692915FBDF}"/>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C23DEEAA-9C8D-43A4-9923-671E94E8C223}"/>
              </a:ext>
            </a:extLst>
          </p:cNvPr>
          <p:cNvSpPr>
            <a:spLocks noGrp="1"/>
          </p:cNvSpPr>
          <p:nvPr>
            <p:ph type="sldNum" sz="quarter" idx="12"/>
          </p:nvPr>
        </p:nvSpPr>
        <p:spPr/>
        <p:txBody>
          <a:bodyPr/>
          <a:lstStyle/>
          <a:p>
            <a:fld id="{177D13A6-5555-4546-AA21-3F1F2325B794}" type="slidenum">
              <a:rPr lang="he-IL" smtClean="0"/>
              <a:t>‹#›</a:t>
            </a:fld>
            <a:endParaRPr lang="he-IL"/>
          </a:p>
        </p:txBody>
      </p:sp>
    </p:spTree>
    <p:extLst>
      <p:ext uri="{BB962C8B-B14F-4D97-AF65-F5344CB8AC3E}">
        <p14:creationId xmlns:p14="http://schemas.microsoft.com/office/powerpoint/2010/main" val="3611552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0FF36F0-93FD-4E08-81AC-6AD730F2A290}"/>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397163FC-08C4-46CB-9CB0-984C95B5DE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0E558542-3F27-412A-9602-E0D25D230BC9}"/>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FCAB4D89-1331-48BE-B589-05914057E5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1BAD26C3-871D-43D8-8AC4-C1C5BF7E5EA9}"/>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A835328D-6B89-4B8F-A36D-A54EBFAF0249}"/>
              </a:ext>
            </a:extLst>
          </p:cNvPr>
          <p:cNvSpPr>
            <a:spLocks noGrp="1"/>
          </p:cNvSpPr>
          <p:nvPr>
            <p:ph type="dt" sz="half" idx="10"/>
          </p:nvPr>
        </p:nvSpPr>
        <p:spPr/>
        <p:txBody>
          <a:bodyPr/>
          <a:lstStyle/>
          <a:p>
            <a:fld id="{58F6F320-8E5B-4545-BD14-A5B46B1FADDC}" type="datetimeFigureOut">
              <a:rPr lang="he-IL" smtClean="0"/>
              <a:t>י"ד/אייר/תשפ"ד</a:t>
            </a:fld>
            <a:endParaRPr lang="he-IL"/>
          </a:p>
        </p:txBody>
      </p:sp>
      <p:sp>
        <p:nvSpPr>
          <p:cNvPr id="8" name="מציין מיקום של כותרת תחתונה 7">
            <a:extLst>
              <a:ext uri="{FF2B5EF4-FFF2-40B4-BE49-F238E27FC236}">
                <a16:creationId xmlns:a16="http://schemas.microsoft.com/office/drawing/2014/main" id="{EFE74FC4-7365-4D51-BA97-BA823ECCB303}"/>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37F1526F-FD0D-44F4-8575-56EF8D4E9004}"/>
              </a:ext>
            </a:extLst>
          </p:cNvPr>
          <p:cNvSpPr>
            <a:spLocks noGrp="1"/>
          </p:cNvSpPr>
          <p:nvPr>
            <p:ph type="sldNum" sz="quarter" idx="12"/>
          </p:nvPr>
        </p:nvSpPr>
        <p:spPr/>
        <p:txBody>
          <a:bodyPr/>
          <a:lstStyle/>
          <a:p>
            <a:fld id="{177D13A6-5555-4546-AA21-3F1F2325B794}" type="slidenum">
              <a:rPr lang="he-IL" smtClean="0"/>
              <a:t>‹#›</a:t>
            </a:fld>
            <a:endParaRPr lang="he-IL"/>
          </a:p>
        </p:txBody>
      </p:sp>
    </p:spTree>
    <p:extLst>
      <p:ext uri="{BB962C8B-B14F-4D97-AF65-F5344CB8AC3E}">
        <p14:creationId xmlns:p14="http://schemas.microsoft.com/office/powerpoint/2010/main" val="4172755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EB7D665-E488-4BC3-9A4B-38F1803789EC}"/>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3767AB3B-B1F3-4C6F-933D-484C11C9A8A2}"/>
              </a:ext>
            </a:extLst>
          </p:cNvPr>
          <p:cNvSpPr>
            <a:spLocks noGrp="1"/>
          </p:cNvSpPr>
          <p:nvPr>
            <p:ph type="dt" sz="half" idx="10"/>
          </p:nvPr>
        </p:nvSpPr>
        <p:spPr/>
        <p:txBody>
          <a:bodyPr/>
          <a:lstStyle/>
          <a:p>
            <a:fld id="{58F6F320-8E5B-4545-BD14-A5B46B1FADDC}" type="datetimeFigureOut">
              <a:rPr lang="he-IL" smtClean="0"/>
              <a:t>י"ד/אייר/תשפ"ד</a:t>
            </a:fld>
            <a:endParaRPr lang="he-IL"/>
          </a:p>
        </p:txBody>
      </p:sp>
      <p:sp>
        <p:nvSpPr>
          <p:cNvPr id="4" name="מציין מיקום של כותרת תחתונה 3">
            <a:extLst>
              <a:ext uri="{FF2B5EF4-FFF2-40B4-BE49-F238E27FC236}">
                <a16:creationId xmlns:a16="http://schemas.microsoft.com/office/drawing/2014/main" id="{992FA406-E827-4724-98C9-5018A555ACDC}"/>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43246143-0EA6-48B5-938C-D927948A293D}"/>
              </a:ext>
            </a:extLst>
          </p:cNvPr>
          <p:cNvSpPr>
            <a:spLocks noGrp="1"/>
          </p:cNvSpPr>
          <p:nvPr>
            <p:ph type="sldNum" sz="quarter" idx="12"/>
          </p:nvPr>
        </p:nvSpPr>
        <p:spPr/>
        <p:txBody>
          <a:bodyPr/>
          <a:lstStyle/>
          <a:p>
            <a:fld id="{177D13A6-5555-4546-AA21-3F1F2325B794}" type="slidenum">
              <a:rPr lang="he-IL" smtClean="0"/>
              <a:t>‹#›</a:t>
            </a:fld>
            <a:endParaRPr lang="he-IL"/>
          </a:p>
        </p:txBody>
      </p:sp>
    </p:spTree>
    <p:extLst>
      <p:ext uri="{BB962C8B-B14F-4D97-AF65-F5344CB8AC3E}">
        <p14:creationId xmlns:p14="http://schemas.microsoft.com/office/powerpoint/2010/main" val="2749003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201CEAD6-7CED-43EB-8C3A-B949DF127A85}"/>
              </a:ext>
            </a:extLst>
          </p:cNvPr>
          <p:cNvSpPr>
            <a:spLocks noGrp="1"/>
          </p:cNvSpPr>
          <p:nvPr>
            <p:ph type="dt" sz="half" idx="10"/>
          </p:nvPr>
        </p:nvSpPr>
        <p:spPr/>
        <p:txBody>
          <a:bodyPr/>
          <a:lstStyle/>
          <a:p>
            <a:fld id="{58F6F320-8E5B-4545-BD14-A5B46B1FADDC}" type="datetimeFigureOut">
              <a:rPr lang="he-IL" smtClean="0"/>
              <a:t>י"ד/אייר/תשפ"ד</a:t>
            </a:fld>
            <a:endParaRPr lang="he-IL"/>
          </a:p>
        </p:txBody>
      </p:sp>
      <p:sp>
        <p:nvSpPr>
          <p:cNvPr id="3" name="מציין מיקום של כותרת תחתונה 2">
            <a:extLst>
              <a:ext uri="{FF2B5EF4-FFF2-40B4-BE49-F238E27FC236}">
                <a16:creationId xmlns:a16="http://schemas.microsoft.com/office/drawing/2014/main" id="{5EABA274-589A-4B7B-B639-8B607F05AF60}"/>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ED6E4AB9-7F34-4354-8C9A-8980B50D6E3C}"/>
              </a:ext>
            </a:extLst>
          </p:cNvPr>
          <p:cNvSpPr>
            <a:spLocks noGrp="1"/>
          </p:cNvSpPr>
          <p:nvPr>
            <p:ph type="sldNum" sz="quarter" idx="12"/>
          </p:nvPr>
        </p:nvSpPr>
        <p:spPr/>
        <p:txBody>
          <a:bodyPr/>
          <a:lstStyle/>
          <a:p>
            <a:fld id="{177D13A6-5555-4546-AA21-3F1F2325B794}" type="slidenum">
              <a:rPr lang="he-IL" smtClean="0"/>
              <a:t>‹#›</a:t>
            </a:fld>
            <a:endParaRPr lang="he-IL"/>
          </a:p>
        </p:txBody>
      </p:sp>
    </p:spTree>
    <p:extLst>
      <p:ext uri="{BB962C8B-B14F-4D97-AF65-F5344CB8AC3E}">
        <p14:creationId xmlns:p14="http://schemas.microsoft.com/office/powerpoint/2010/main" val="2057796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FA8317E-FD39-4EA7-BB34-D453BBD5ACE9}"/>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AAD97C57-FCB5-4CCC-8D19-9902389816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877D618B-F336-4C43-A451-7E4133576C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8E5F4368-F14E-4D94-91E8-7BD0ADC7945D}"/>
              </a:ext>
            </a:extLst>
          </p:cNvPr>
          <p:cNvSpPr>
            <a:spLocks noGrp="1"/>
          </p:cNvSpPr>
          <p:nvPr>
            <p:ph type="dt" sz="half" idx="10"/>
          </p:nvPr>
        </p:nvSpPr>
        <p:spPr/>
        <p:txBody>
          <a:bodyPr/>
          <a:lstStyle/>
          <a:p>
            <a:fld id="{58F6F320-8E5B-4545-BD14-A5B46B1FADDC}" type="datetimeFigureOut">
              <a:rPr lang="he-IL" smtClean="0"/>
              <a:t>י"ד/אייר/תשפ"ד</a:t>
            </a:fld>
            <a:endParaRPr lang="he-IL"/>
          </a:p>
        </p:txBody>
      </p:sp>
      <p:sp>
        <p:nvSpPr>
          <p:cNvPr id="6" name="מציין מיקום של כותרת תחתונה 5">
            <a:extLst>
              <a:ext uri="{FF2B5EF4-FFF2-40B4-BE49-F238E27FC236}">
                <a16:creationId xmlns:a16="http://schemas.microsoft.com/office/drawing/2014/main" id="{855929B4-C02A-4A79-AE77-74D4D3DFCB7E}"/>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0D565741-FC8C-4688-951D-BD3536C96409}"/>
              </a:ext>
            </a:extLst>
          </p:cNvPr>
          <p:cNvSpPr>
            <a:spLocks noGrp="1"/>
          </p:cNvSpPr>
          <p:nvPr>
            <p:ph type="sldNum" sz="quarter" idx="12"/>
          </p:nvPr>
        </p:nvSpPr>
        <p:spPr/>
        <p:txBody>
          <a:bodyPr/>
          <a:lstStyle/>
          <a:p>
            <a:fld id="{177D13A6-5555-4546-AA21-3F1F2325B794}" type="slidenum">
              <a:rPr lang="he-IL" smtClean="0"/>
              <a:t>‹#›</a:t>
            </a:fld>
            <a:endParaRPr lang="he-IL"/>
          </a:p>
        </p:txBody>
      </p:sp>
    </p:spTree>
    <p:extLst>
      <p:ext uri="{BB962C8B-B14F-4D97-AF65-F5344CB8AC3E}">
        <p14:creationId xmlns:p14="http://schemas.microsoft.com/office/powerpoint/2010/main" val="273801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0B95787-A564-4B6F-BCAB-DA2719A6F104}"/>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6B6251C5-A644-4069-92F5-CD2392A62D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E63A3147-7C3B-4873-88D1-F03C18B40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312993A7-FD88-43B8-ACA8-9886862105E5}"/>
              </a:ext>
            </a:extLst>
          </p:cNvPr>
          <p:cNvSpPr>
            <a:spLocks noGrp="1"/>
          </p:cNvSpPr>
          <p:nvPr>
            <p:ph type="dt" sz="half" idx="10"/>
          </p:nvPr>
        </p:nvSpPr>
        <p:spPr/>
        <p:txBody>
          <a:bodyPr/>
          <a:lstStyle/>
          <a:p>
            <a:fld id="{58F6F320-8E5B-4545-BD14-A5B46B1FADDC}" type="datetimeFigureOut">
              <a:rPr lang="he-IL" smtClean="0"/>
              <a:t>י"ד/אייר/תשפ"ד</a:t>
            </a:fld>
            <a:endParaRPr lang="he-IL"/>
          </a:p>
        </p:txBody>
      </p:sp>
      <p:sp>
        <p:nvSpPr>
          <p:cNvPr id="6" name="מציין מיקום של כותרת תחתונה 5">
            <a:extLst>
              <a:ext uri="{FF2B5EF4-FFF2-40B4-BE49-F238E27FC236}">
                <a16:creationId xmlns:a16="http://schemas.microsoft.com/office/drawing/2014/main" id="{C858F447-7D72-4B14-8CCC-3CB57CD57FF1}"/>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B48482BE-1488-41C9-8E2A-DB36435A9595}"/>
              </a:ext>
            </a:extLst>
          </p:cNvPr>
          <p:cNvSpPr>
            <a:spLocks noGrp="1"/>
          </p:cNvSpPr>
          <p:nvPr>
            <p:ph type="sldNum" sz="quarter" idx="12"/>
          </p:nvPr>
        </p:nvSpPr>
        <p:spPr/>
        <p:txBody>
          <a:bodyPr/>
          <a:lstStyle/>
          <a:p>
            <a:fld id="{177D13A6-5555-4546-AA21-3F1F2325B794}" type="slidenum">
              <a:rPr lang="he-IL" smtClean="0"/>
              <a:t>‹#›</a:t>
            </a:fld>
            <a:endParaRPr lang="he-IL"/>
          </a:p>
        </p:txBody>
      </p:sp>
    </p:spTree>
    <p:extLst>
      <p:ext uri="{BB962C8B-B14F-4D97-AF65-F5344CB8AC3E}">
        <p14:creationId xmlns:p14="http://schemas.microsoft.com/office/powerpoint/2010/main" val="367765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A74D5939-698C-4306-B249-583C97AD646B}"/>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15A3CF01-6A60-44CB-838B-02F8A8BEAC7D}"/>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23B0B289-AF47-42E9-A38E-7F2A1B8C8E60}"/>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8F6F320-8E5B-4545-BD14-A5B46B1FADDC}" type="datetimeFigureOut">
              <a:rPr lang="he-IL" smtClean="0"/>
              <a:t>י"ד/אייר/תשפ"ד</a:t>
            </a:fld>
            <a:endParaRPr lang="he-IL"/>
          </a:p>
        </p:txBody>
      </p:sp>
      <p:sp>
        <p:nvSpPr>
          <p:cNvPr id="5" name="מציין מיקום של כותרת תחתונה 4">
            <a:extLst>
              <a:ext uri="{FF2B5EF4-FFF2-40B4-BE49-F238E27FC236}">
                <a16:creationId xmlns:a16="http://schemas.microsoft.com/office/drawing/2014/main" id="{E05F1DAE-0A4F-4071-B228-F295FACD20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71BF6C9C-AC51-4273-A484-22E3244BCF01}"/>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77D13A6-5555-4546-AA21-3F1F2325B794}" type="slidenum">
              <a:rPr lang="he-IL" smtClean="0"/>
              <a:t>‹#›</a:t>
            </a:fld>
            <a:endParaRPr lang="he-IL"/>
          </a:p>
        </p:txBody>
      </p:sp>
    </p:spTree>
    <p:extLst>
      <p:ext uri="{BB962C8B-B14F-4D97-AF65-F5344CB8AC3E}">
        <p14:creationId xmlns:p14="http://schemas.microsoft.com/office/powerpoint/2010/main" val="1334303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izakrossler@gmail.com"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7.xml"/><Relationship Id="rId1" Type="http://schemas.openxmlformats.org/officeDocument/2006/relationships/slideLayout" Target="../slideLayouts/slideLayout7.xml"/><Relationship Id="rId5" Type="http://schemas.openxmlformats.org/officeDocument/2006/relationships/slide" Target="slide11.xml"/><Relationship Id="rId4" Type="http://schemas.openxmlformats.org/officeDocument/2006/relationships/slide" Target="slide8.xml"/></Relationships>
</file>

<file path=ppt/slides/_rels/slide7.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D0E6758-32A1-4415-BA47-65B3C9EEF750}"/>
              </a:ext>
            </a:extLst>
          </p:cNvPr>
          <p:cNvSpPr txBox="1">
            <a:spLocks/>
          </p:cNvSpPr>
          <p:nvPr/>
        </p:nvSpPr>
        <p:spPr>
          <a:xfrm>
            <a:off x="1325417" y="162793"/>
            <a:ext cx="9144000" cy="2387600"/>
          </a:xfrm>
          <a:prstGeom prst="rect">
            <a:avLst/>
          </a:prstGeom>
        </p:spPr>
        <p:txBody>
          <a:bodyPr vert="horz" lIns="91440" tIns="45720" rIns="91440" bIns="45720" rtlCol="1" anchor="b">
            <a:normAutofit/>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r>
              <a:rPr lang="he-IL" dirty="0"/>
              <a:t>בבא מציעא</a:t>
            </a:r>
            <a:br>
              <a:rPr lang="he-IL" dirty="0"/>
            </a:br>
            <a:r>
              <a:rPr lang="he-IL" dirty="0"/>
              <a:t>מצגת עזר ללימוד דף כ"ד</a:t>
            </a:r>
          </a:p>
        </p:txBody>
      </p:sp>
      <p:sp>
        <p:nvSpPr>
          <p:cNvPr id="3" name="כותרת משנה 2">
            <a:extLst>
              <a:ext uri="{FF2B5EF4-FFF2-40B4-BE49-F238E27FC236}">
                <a16:creationId xmlns:a16="http://schemas.microsoft.com/office/drawing/2014/main" id="{1CA69D37-2859-4F7D-8815-6BF111168A9E}"/>
              </a:ext>
            </a:extLst>
          </p:cNvPr>
          <p:cNvSpPr txBox="1">
            <a:spLocks/>
          </p:cNvSpPr>
          <p:nvPr/>
        </p:nvSpPr>
        <p:spPr>
          <a:xfrm>
            <a:off x="1676400" y="3754438"/>
            <a:ext cx="9144000" cy="1655762"/>
          </a:xfrm>
          <a:prstGeom prst="rect">
            <a:avLst/>
          </a:prstGeom>
        </p:spPr>
        <p:txBody>
          <a:bodyPr vert="horz" lIns="91440" tIns="45720" rIns="91440" bIns="45720" rtlCol="1">
            <a:normAutofit/>
          </a:bodyPr>
          <a:lstStyle>
            <a:lvl1pPr marL="0" indent="0" algn="ctr" defTabSz="914400" rtl="1"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he-IL"/>
              <a:t>יצחק רסלר</a:t>
            </a:r>
          </a:p>
          <a:p>
            <a:r>
              <a:rPr lang="en-US">
                <a:hlinkClick r:id="rId2"/>
              </a:rPr>
              <a:t>izakrossler@gmail.com</a:t>
            </a:r>
            <a:endParaRPr lang="he-IL"/>
          </a:p>
          <a:p>
            <a:endParaRPr lang="he-IL" dirty="0"/>
          </a:p>
        </p:txBody>
      </p:sp>
      <p:sp>
        <p:nvSpPr>
          <p:cNvPr id="4" name="TextBox 5">
            <a:extLst>
              <a:ext uri="{FF2B5EF4-FFF2-40B4-BE49-F238E27FC236}">
                <a16:creationId xmlns:a16="http://schemas.microsoft.com/office/drawing/2014/main" id="{D81D87D3-3BFB-4E3F-8397-FFB24AA2071C}"/>
              </a:ext>
            </a:extLst>
          </p:cNvPr>
          <p:cNvSpPr txBox="1"/>
          <p:nvPr/>
        </p:nvSpPr>
        <p:spPr>
          <a:xfrm>
            <a:off x="4562763" y="5514109"/>
            <a:ext cx="3011055" cy="646331"/>
          </a:xfrm>
          <a:prstGeom prst="rect">
            <a:avLst/>
          </a:prstGeom>
          <a:noFill/>
          <a:ln w="28575">
            <a:solidFill>
              <a:schemeClr val="tx1"/>
            </a:solidFill>
          </a:ln>
        </p:spPr>
        <p:txBody>
          <a:bodyPr wrap="square" rtlCol="1">
            <a:spAutoFit/>
          </a:bodyPr>
          <a:lstStyle/>
          <a:p>
            <a:r>
              <a:rPr lang="he-IL" dirty="0" err="1"/>
              <a:t>לע"נ</a:t>
            </a:r>
            <a:r>
              <a:rPr lang="he-IL" dirty="0"/>
              <a:t> סמ"ר  דביר חיים רסלר </a:t>
            </a:r>
          </a:p>
          <a:p>
            <a:r>
              <a:rPr lang="he-IL" dirty="0"/>
              <a:t>נפל בשמחת תורה תשפ"ד הי"ד</a:t>
            </a:r>
          </a:p>
        </p:txBody>
      </p:sp>
      <p:pic>
        <p:nvPicPr>
          <p:cNvPr id="5" name="תמונה 4">
            <a:extLst>
              <a:ext uri="{FF2B5EF4-FFF2-40B4-BE49-F238E27FC236}">
                <a16:creationId xmlns:a16="http://schemas.microsoft.com/office/drawing/2014/main" id="{7F3992A4-2659-444C-A443-02D102F086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5636" y="4749692"/>
            <a:ext cx="1607127" cy="1607127"/>
          </a:xfrm>
          <a:prstGeom prst="rect">
            <a:avLst/>
          </a:prstGeom>
        </p:spPr>
      </p:pic>
      <p:sp>
        <p:nvSpPr>
          <p:cNvPr id="6" name="תיבת טקסט 5">
            <a:extLst>
              <a:ext uri="{FF2B5EF4-FFF2-40B4-BE49-F238E27FC236}">
                <a16:creationId xmlns:a16="http://schemas.microsoft.com/office/drawing/2014/main" id="{C2D8E513-681B-4B7D-8F85-4F22F752F7AB}"/>
              </a:ext>
            </a:extLst>
          </p:cNvPr>
          <p:cNvSpPr txBox="1"/>
          <p:nvPr/>
        </p:nvSpPr>
        <p:spPr>
          <a:xfrm>
            <a:off x="3992880" y="2767429"/>
            <a:ext cx="3962400" cy="646331"/>
          </a:xfrm>
          <a:prstGeom prst="rect">
            <a:avLst/>
          </a:prstGeom>
          <a:noFill/>
        </p:spPr>
        <p:txBody>
          <a:bodyPr wrap="square" rtlCol="1">
            <a:spAutoFit/>
          </a:bodyPr>
          <a:lstStyle/>
          <a:p>
            <a:r>
              <a:rPr lang="he-IL" sz="3600" dirty="0"/>
              <a:t>פרק ב'  "אלו מציאות"</a:t>
            </a:r>
          </a:p>
        </p:txBody>
      </p:sp>
    </p:spTree>
    <p:extLst>
      <p:ext uri="{BB962C8B-B14F-4D97-AF65-F5344CB8AC3E}">
        <p14:creationId xmlns:p14="http://schemas.microsoft.com/office/powerpoint/2010/main" val="2990924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תיבת טקסט 3">
            <a:extLst>
              <a:ext uri="{FF2B5EF4-FFF2-40B4-BE49-F238E27FC236}">
                <a16:creationId xmlns:a16="http://schemas.microsoft.com/office/drawing/2014/main" id="{8189F5AF-510D-4648-BFDC-28A38674E06A}"/>
              </a:ext>
            </a:extLst>
          </p:cNvPr>
          <p:cNvSpPr txBox="1"/>
          <p:nvPr/>
        </p:nvSpPr>
        <p:spPr>
          <a:xfrm>
            <a:off x="10593436" y="43536"/>
            <a:ext cx="1303021" cy="369332"/>
          </a:xfrm>
          <a:prstGeom prst="rect">
            <a:avLst/>
          </a:prstGeom>
          <a:noFill/>
        </p:spPr>
        <p:txBody>
          <a:bodyPr wrap="square" rtlCol="1">
            <a:spAutoFit/>
          </a:bodyPr>
          <a:lstStyle/>
          <a:p>
            <a:r>
              <a:rPr lang="he-IL" dirty="0"/>
              <a:t>דף כ"ד, ב'</a:t>
            </a:r>
          </a:p>
        </p:txBody>
      </p:sp>
      <p:sp>
        <p:nvSpPr>
          <p:cNvPr id="5" name="תיבת טקסט 4">
            <a:extLst>
              <a:ext uri="{FF2B5EF4-FFF2-40B4-BE49-F238E27FC236}">
                <a16:creationId xmlns:a16="http://schemas.microsoft.com/office/drawing/2014/main" id="{F74CB817-E1EE-45A1-9B9D-68D34E55A800}"/>
              </a:ext>
            </a:extLst>
          </p:cNvPr>
          <p:cNvSpPr txBox="1"/>
          <p:nvPr/>
        </p:nvSpPr>
        <p:spPr>
          <a:xfrm>
            <a:off x="5936146" y="70186"/>
            <a:ext cx="1073426" cy="369332"/>
          </a:xfrm>
          <a:prstGeom prst="rect">
            <a:avLst/>
          </a:prstGeom>
          <a:solidFill>
            <a:schemeClr val="accent5">
              <a:lumMod val="20000"/>
              <a:lumOff val="80000"/>
            </a:schemeClr>
          </a:solidFill>
          <a:scene3d>
            <a:camera prst="orthographicFront"/>
            <a:lightRig rig="threePt" dir="t"/>
          </a:scene3d>
          <a:sp3d>
            <a:bevelT/>
          </a:sp3d>
        </p:spPr>
        <p:txBody>
          <a:bodyPr wrap="square" rtlCol="1">
            <a:spAutoFit/>
          </a:bodyPr>
          <a:lstStyle/>
          <a:p>
            <a:r>
              <a:rPr lang="he-IL" b="0" i="0" dirty="0">
                <a:solidFill>
                  <a:srgbClr val="000000"/>
                </a:solidFill>
                <a:effectLst/>
                <a:latin typeface="Arial" panose="020B0604020202020204" pitchFamily="34" charset="0"/>
              </a:rPr>
              <a:t>תָּא שְׁמַע</a:t>
            </a:r>
            <a:endParaRPr lang="he-IL" dirty="0"/>
          </a:p>
        </p:txBody>
      </p:sp>
      <p:graphicFrame>
        <p:nvGraphicFramePr>
          <p:cNvPr id="16" name="טבלה 16">
            <a:extLst>
              <a:ext uri="{FF2B5EF4-FFF2-40B4-BE49-F238E27FC236}">
                <a16:creationId xmlns:a16="http://schemas.microsoft.com/office/drawing/2014/main" id="{ABBF82CD-FE65-4EE6-B056-C1FE55A4834B}"/>
              </a:ext>
            </a:extLst>
          </p:cNvPr>
          <p:cNvGraphicFramePr>
            <a:graphicFrameLocks noGrp="1"/>
          </p:cNvGraphicFramePr>
          <p:nvPr>
            <p:extLst>
              <p:ext uri="{D42A27DB-BD31-4B8C-83A1-F6EECF244321}">
                <p14:modId xmlns:p14="http://schemas.microsoft.com/office/powerpoint/2010/main" val="2305090962"/>
              </p:ext>
            </p:extLst>
          </p:nvPr>
        </p:nvGraphicFramePr>
        <p:xfrm>
          <a:off x="235435" y="633628"/>
          <a:ext cx="11692064" cy="1936740"/>
        </p:xfrm>
        <a:graphic>
          <a:graphicData uri="http://schemas.openxmlformats.org/drawingml/2006/table">
            <a:tbl>
              <a:tblPr rtl="1" firstRow="1" bandRow="1">
                <a:tableStyleId>{616DA210-FB5B-4158-B5E0-FEB733F419BA}</a:tableStyleId>
              </a:tblPr>
              <a:tblGrid>
                <a:gridCol w="2923016">
                  <a:extLst>
                    <a:ext uri="{9D8B030D-6E8A-4147-A177-3AD203B41FA5}">
                      <a16:colId xmlns:a16="http://schemas.microsoft.com/office/drawing/2014/main" val="3559612244"/>
                    </a:ext>
                  </a:extLst>
                </a:gridCol>
                <a:gridCol w="2923016">
                  <a:extLst>
                    <a:ext uri="{9D8B030D-6E8A-4147-A177-3AD203B41FA5}">
                      <a16:colId xmlns:a16="http://schemas.microsoft.com/office/drawing/2014/main" val="797079009"/>
                    </a:ext>
                  </a:extLst>
                </a:gridCol>
                <a:gridCol w="2564947">
                  <a:extLst>
                    <a:ext uri="{9D8B030D-6E8A-4147-A177-3AD203B41FA5}">
                      <a16:colId xmlns:a16="http://schemas.microsoft.com/office/drawing/2014/main" val="636038851"/>
                    </a:ext>
                  </a:extLst>
                </a:gridCol>
                <a:gridCol w="3281085">
                  <a:extLst>
                    <a:ext uri="{9D8B030D-6E8A-4147-A177-3AD203B41FA5}">
                      <a16:colId xmlns:a16="http://schemas.microsoft.com/office/drawing/2014/main" val="2943854941"/>
                    </a:ext>
                  </a:extLst>
                </a:gridCol>
              </a:tblGrid>
              <a:tr h="1064334">
                <a:tc rowSpan="2">
                  <a:txBody>
                    <a:bodyPr/>
                    <a:lstStyle/>
                    <a:p>
                      <a:pPr rtl="1"/>
                      <a:endParaRPr lang="he-IL"/>
                    </a:p>
                  </a:txBody>
                  <a:tcPr/>
                </a:tc>
                <a:tc>
                  <a:txBody>
                    <a:bodyPr/>
                    <a:lstStyle/>
                    <a:p>
                      <a:pPr rtl="1"/>
                      <a:endParaRPr lang="he-IL" dirty="0"/>
                    </a:p>
                  </a:txBody>
                  <a:tcPr/>
                </a:tc>
                <a:tc rowSpan="2">
                  <a:txBody>
                    <a:bodyPr/>
                    <a:lstStyle/>
                    <a:p>
                      <a:pPr rtl="1"/>
                      <a:endParaRPr lang="he-IL" dirty="0"/>
                    </a:p>
                  </a:txBody>
                  <a:tcPr/>
                </a:tc>
                <a:tc rowSpan="2">
                  <a:txBody>
                    <a:bodyPr/>
                    <a:lstStyle/>
                    <a:p>
                      <a:pPr rtl="1"/>
                      <a:endParaRPr lang="he-IL" dirty="0"/>
                    </a:p>
                  </a:txBody>
                  <a:tcPr/>
                </a:tc>
                <a:extLst>
                  <a:ext uri="{0D108BD9-81ED-4DB2-BD59-A6C34878D82A}">
                    <a16:rowId xmlns:a16="http://schemas.microsoft.com/office/drawing/2014/main" val="3133268919"/>
                  </a:ext>
                </a:extLst>
              </a:tr>
              <a:tr h="872406">
                <a:tc vMerge="1">
                  <a:txBody>
                    <a:bodyPr/>
                    <a:lstStyle/>
                    <a:p>
                      <a:pPr rtl="1"/>
                      <a:endParaRPr lang="he-IL"/>
                    </a:p>
                  </a:txBody>
                  <a:tcPr/>
                </a:tc>
                <a:tc>
                  <a:txBody>
                    <a:bodyPr/>
                    <a:lstStyle/>
                    <a:p>
                      <a:pPr rtl="1"/>
                      <a:endParaRPr lang="he-IL" dirty="0"/>
                    </a:p>
                  </a:txBody>
                  <a:tcPr>
                    <a:noFill/>
                  </a:tcPr>
                </a:tc>
                <a:tc vMerge="1">
                  <a:txBody>
                    <a:bodyPr/>
                    <a:lstStyle/>
                    <a:p>
                      <a:pPr rtl="1"/>
                      <a:endParaRPr lang="he-IL"/>
                    </a:p>
                  </a:txBody>
                  <a:tcPr/>
                </a:tc>
                <a:tc vMerge="1">
                  <a:txBody>
                    <a:bodyPr/>
                    <a:lstStyle/>
                    <a:p>
                      <a:pPr rtl="1"/>
                      <a:endParaRPr lang="he-IL"/>
                    </a:p>
                  </a:txBody>
                  <a:tcPr/>
                </a:tc>
                <a:extLst>
                  <a:ext uri="{0D108BD9-81ED-4DB2-BD59-A6C34878D82A}">
                    <a16:rowId xmlns:a16="http://schemas.microsoft.com/office/drawing/2014/main" val="2736909328"/>
                  </a:ext>
                </a:extLst>
              </a:tr>
            </a:tbl>
          </a:graphicData>
        </a:graphic>
      </p:graphicFrame>
      <p:sp>
        <p:nvSpPr>
          <p:cNvPr id="17" name="תיבת טקסט 16">
            <a:extLst>
              <a:ext uri="{FF2B5EF4-FFF2-40B4-BE49-F238E27FC236}">
                <a16:creationId xmlns:a16="http://schemas.microsoft.com/office/drawing/2014/main" id="{53B390DE-CE15-405D-AD98-338713E5CA9C}"/>
              </a:ext>
            </a:extLst>
          </p:cNvPr>
          <p:cNvSpPr txBox="1"/>
          <p:nvPr/>
        </p:nvSpPr>
        <p:spPr>
          <a:xfrm>
            <a:off x="9733606" y="1036220"/>
            <a:ext cx="1961484" cy="923330"/>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err="1">
                <a:solidFill>
                  <a:srgbClr val="000000"/>
                </a:solidFill>
                <a:effectLst/>
                <a:latin typeface="Arial" panose="020B0604020202020204" pitchFamily="34" charset="0"/>
              </a:rPr>
              <a:t>דְּאָמַר</a:t>
            </a:r>
            <a:r>
              <a:rPr lang="he-IL" b="0" i="0" dirty="0">
                <a:solidFill>
                  <a:srgbClr val="000000"/>
                </a:solidFill>
                <a:effectLst/>
                <a:latin typeface="Arial" panose="020B0604020202020204" pitchFamily="34" charset="0"/>
              </a:rPr>
              <a:t> רַב אַסִּי </a:t>
            </a:r>
          </a:p>
          <a:p>
            <a:r>
              <a:rPr lang="he-IL" b="0" i="0" dirty="0">
                <a:solidFill>
                  <a:srgbClr val="000000"/>
                </a:solidFill>
                <a:effectLst/>
                <a:latin typeface="Arial" panose="020B0604020202020204" pitchFamily="34" charset="0"/>
              </a:rPr>
              <a:t>מָצָא חָבִית יַיִן </a:t>
            </a:r>
          </a:p>
          <a:p>
            <a:r>
              <a:rPr lang="he-IL" b="0" i="0" dirty="0">
                <a:solidFill>
                  <a:srgbClr val="000000"/>
                </a:solidFill>
                <a:effectLst/>
                <a:latin typeface="Arial" panose="020B0604020202020204" pitchFamily="34" charset="0"/>
              </a:rPr>
              <a:t>בְּעִיר שֶׁרוּבָּהּ גּוֹיִם</a:t>
            </a:r>
            <a:endParaRPr lang="he-IL" dirty="0"/>
          </a:p>
        </p:txBody>
      </p:sp>
      <p:sp>
        <p:nvSpPr>
          <p:cNvPr id="18" name="תיבת טקסט 17">
            <a:extLst>
              <a:ext uri="{FF2B5EF4-FFF2-40B4-BE49-F238E27FC236}">
                <a16:creationId xmlns:a16="http://schemas.microsoft.com/office/drawing/2014/main" id="{64AF37A1-A182-4A3C-8300-E02E09557E14}"/>
              </a:ext>
            </a:extLst>
          </p:cNvPr>
          <p:cNvSpPr txBox="1"/>
          <p:nvPr/>
        </p:nvSpPr>
        <p:spPr>
          <a:xfrm>
            <a:off x="6352952" y="708225"/>
            <a:ext cx="2356395" cy="923330"/>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מוּתֶּרֶת מִשּׁוּם מְצִיאָה</a:t>
            </a:r>
          </a:p>
          <a:p>
            <a:r>
              <a:rPr lang="he-IL" dirty="0"/>
              <a:t>שאינו חייב להכריז עליה, אלא הרי היא שלו.</a:t>
            </a:r>
          </a:p>
        </p:txBody>
      </p:sp>
      <p:sp>
        <p:nvSpPr>
          <p:cNvPr id="19" name="תיבת טקסט 18">
            <a:extLst>
              <a:ext uri="{FF2B5EF4-FFF2-40B4-BE49-F238E27FC236}">
                <a16:creationId xmlns:a16="http://schemas.microsoft.com/office/drawing/2014/main" id="{82F49C48-8967-471B-A98D-A52EC408670F}"/>
              </a:ext>
            </a:extLst>
          </p:cNvPr>
          <p:cNvSpPr txBox="1"/>
          <p:nvPr/>
        </p:nvSpPr>
        <p:spPr>
          <a:xfrm>
            <a:off x="6879755" y="1777796"/>
            <a:ext cx="1776550" cy="646331"/>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וַאֲסוּרָה בַּהֲנָאָה</a:t>
            </a:r>
          </a:p>
          <a:p>
            <a:r>
              <a:rPr lang="he-IL" dirty="0"/>
              <a:t>שמא יין נסך היא.</a:t>
            </a:r>
          </a:p>
        </p:txBody>
      </p:sp>
      <p:sp>
        <p:nvSpPr>
          <p:cNvPr id="20" name="תיבת טקסט 19">
            <a:extLst>
              <a:ext uri="{FF2B5EF4-FFF2-40B4-BE49-F238E27FC236}">
                <a16:creationId xmlns:a16="http://schemas.microsoft.com/office/drawing/2014/main" id="{36B4F4D3-7D88-4888-9B0E-5C8E4B0E666F}"/>
              </a:ext>
            </a:extLst>
          </p:cNvPr>
          <p:cNvSpPr txBox="1"/>
          <p:nvPr/>
        </p:nvSpPr>
        <p:spPr>
          <a:xfrm>
            <a:off x="260485" y="1080634"/>
            <a:ext cx="3222170" cy="1200329"/>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מוּתֶּרֶת </a:t>
            </a:r>
            <a:r>
              <a:rPr lang="he-IL" b="0" i="0" dirty="0" err="1">
                <a:solidFill>
                  <a:srgbClr val="000000"/>
                </a:solidFill>
                <a:effectLst/>
                <a:latin typeface="Arial" panose="020B0604020202020204" pitchFamily="34" charset="0"/>
              </a:rPr>
              <a:t>בִּשְׁתִיָּה</a:t>
            </a:r>
            <a:r>
              <a:rPr lang="he-IL" b="0" i="0" dirty="0">
                <a:solidFill>
                  <a:srgbClr val="000000"/>
                </a:solidFill>
                <a:effectLst/>
                <a:latin typeface="Arial" panose="020B0604020202020204" pitchFamily="34" charset="0"/>
              </a:rPr>
              <a:t> לְמוֹצְאָהּ</a:t>
            </a:r>
          </a:p>
          <a:p>
            <a:r>
              <a:rPr lang="he-IL" dirty="0"/>
              <a:t>המוצא לא חייב </a:t>
            </a:r>
            <a:r>
              <a:rPr lang="he-IL" dirty="0" err="1"/>
              <a:t>להחזירנה</a:t>
            </a:r>
            <a:r>
              <a:rPr lang="he-IL" dirty="0"/>
              <a:t> לבעליה, שכיון שרוב העיר נכרים הם, ודאי נתייאש ממנה </a:t>
            </a:r>
          </a:p>
        </p:txBody>
      </p:sp>
      <p:sp>
        <p:nvSpPr>
          <p:cNvPr id="22" name="בועת דיבור: אליפסה 21">
            <a:extLst>
              <a:ext uri="{FF2B5EF4-FFF2-40B4-BE49-F238E27FC236}">
                <a16:creationId xmlns:a16="http://schemas.microsoft.com/office/drawing/2014/main" id="{F2F00293-9CA3-4B7D-BDA9-01EDC89BA538}"/>
              </a:ext>
            </a:extLst>
          </p:cNvPr>
          <p:cNvSpPr/>
          <p:nvPr/>
        </p:nvSpPr>
        <p:spPr>
          <a:xfrm>
            <a:off x="1305721" y="97691"/>
            <a:ext cx="4543337" cy="809897"/>
          </a:xfrm>
          <a:prstGeom prst="wedgeEllipseCallout">
            <a:avLst>
              <a:gd name="adj1" fmla="val 72210"/>
              <a:gd name="adj2" fmla="val 173949"/>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chemeClr val="tx1"/>
                </a:solidFill>
              </a:rPr>
              <a:t>להלן מקשה הגמרא, אם אסורה בהנאה, מאי נפקא מינה לו בזה שמותרת לו משום מציאה?</a:t>
            </a:r>
          </a:p>
        </p:txBody>
      </p:sp>
      <p:sp>
        <p:nvSpPr>
          <p:cNvPr id="23" name="תיבת טקסט 22">
            <a:extLst>
              <a:ext uri="{FF2B5EF4-FFF2-40B4-BE49-F238E27FC236}">
                <a16:creationId xmlns:a16="http://schemas.microsoft.com/office/drawing/2014/main" id="{8408EC68-C2BF-4352-847A-D38E1140FD7C}"/>
              </a:ext>
            </a:extLst>
          </p:cNvPr>
          <p:cNvSpPr txBox="1"/>
          <p:nvPr/>
        </p:nvSpPr>
        <p:spPr>
          <a:xfrm>
            <a:off x="3608561" y="1204590"/>
            <a:ext cx="2261129" cy="923330"/>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בָּא יִשְׂרָאֵל וְנָתַן בָּהּ סִימָן</a:t>
            </a:r>
          </a:p>
          <a:p>
            <a:r>
              <a:rPr lang="he-IL" dirty="0"/>
              <a:t>שמוכח מזה שהחבית הייתה של ישראל </a:t>
            </a:r>
          </a:p>
        </p:txBody>
      </p:sp>
      <p:graphicFrame>
        <p:nvGraphicFramePr>
          <p:cNvPr id="24" name="טבלה 24">
            <a:extLst>
              <a:ext uri="{FF2B5EF4-FFF2-40B4-BE49-F238E27FC236}">
                <a16:creationId xmlns:a16="http://schemas.microsoft.com/office/drawing/2014/main" id="{08B13EFD-1CD6-4283-BFC9-676AEBC8ED41}"/>
              </a:ext>
            </a:extLst>
          </p:cNvPr>
          <p:cNvGraphicFramePr>
            <a:graphicFrameLocks noGrp="1"/>
          </p:cNvGraphicFramePr>
          <p:nvPr>
            <p:extLst>
              <p:ext uri="{D42A27DB-BD31-4B8C-83A1-F6EECF244321}">
                <p14:modId xmlns:p14="http://schemas.microsoft.com/office/powerpoint/2010/main" val="2135003422"/>
              </p:ext>
            </p:extLst>
          </p:nvPr>
        </p:nvGraphicFramePr>
        <p:xfrm>
          <a:off x="235435" y="2607779"/>
          <a:ext cx="11692065" cy="990568"/>
        </p:xfrm>
        <a:graphic>
          <a:graphicData uri="http://schemas.openxmlformats.org/drawingml/2006/table">
            <a:tbl>
              <a:tblPr rtl="1" firstRow="1" bandRow="1">
                <a:tableStyleId>{616DA210-FB5B-4158-B5E0-FEB733F419BA}</a:tableStyleId>
              </a:tblPr>
              <a:tblGrid>
                <a:gridCol w="1005544">
                  <a:extLst>
                    <a:ext uri="{9D8B030D-6E8A-4147-A177-3AD203B41FA5}">
                      <a16:colId xmlns:a16="http://schemas.microsoft.com/office/drawing/2014/main" val="4042737486"/>
                    </a:ext>
                  </a:extLst>
                </a:gridCol>
                <a:gridCol w="2651085">
                  <a:extLst>
                    <a:ext uri="{9D8B030D-6E8A-4147-A177-3AD203B41FA5}">
                      <a16:colId xmlns:a16="http://schemas.microsoft.com/office/drawing/2014/main" val="2231115447"/>
                    </a:ext>
                  </a:extLst>
                </a:gridCol>
                <a:gridCol w="8035436">
                  <a:extLst>
                    <a:ext uri="{9D8B030D-6E8A-4147-A177-3AD203B41FA5}">
                      <a16:colId xmlns:a16="http://schemas.microsoft.com/office/drawing/2014/main" val="2277393772"/>
                    </a:ext>
                  </a:extLst>
                </a:gridCol>
              </a:tblGrid>
              <a:tr h="990568">
                <a:tc>
                  <a:txBody>
                    <a:bodyPr/>
                    <a:lstStyle/>
                    <a:p>
                      <a:pPr rtl="1"/>
                      <a:endParaRPr lang="he-IL" dirty="0"/>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059212152"/>
                  </a:ext>
                </a:extLst>
              </a:tr>
            </a:tbl>
          </a:graphicData>
        </a:graphic>
      </p:graphicFrame>
      <p:sp>
        <p:nvSpPr>
          <p:cNvPr id="25" name="תיבת טקסט 24">
            <a:extLst>
              <a:ext uri="{FF2B5EF4-FFF2-40B4-BE49-F238E27FC236}">
                <a16:creationId xmlns:a16="http://schemas.microsoft.com/office/drawing/2014/main" id="{FC676F63-A3AF-4DD3-8AF8-8AEC9B6C3429}"/>
              </a:ext>
            </a:extLst>
          </p:cNvPr>
          <p:cNvSpPr txBox="1"/>
          <p:nvPr/>
        </p:nvSpPr>
        <p:spPr>
          <a:xfrm>
            <a:off x="11034309" y="2853207"/>
            <a:ext cx="862148" cy="369332"/>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כְּמַאן ?</a:t>
            </a:r>
            <a:endParaRPr lang="he-IL" dirty="0"/>
          </a:p>
        </p:txBody>
      </p:sp>
      <p:sp>
        <p:nvSpPr>
          <p:cNvPr id="26" name="תיבת טקסט 25">
            <a:extLst>
              <a:ext uri="{FF2B5EF4-FFF2-40B4-BE49-F238E27FC236}">
                <a16:creationId xmlns:a16="http://schemas.microsoft.com/office/drawing/2014/main" id="{BE77D20E-9F9B-48B6-B1C6-498C50B36378}"/>
              </a:ext>
            </a:extLst>
          </p:cNvPr>
          <p:cNvSpPr txBox="1"/>
          <p:nvPr/>
        </p:nvSpPr>
        <p:spPr>
          <a:xfrm>
            <a:off x="8258885" y="2714707"/>
            <a:ext cx="2616535" cy="646331"/>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כְּרַבִּי שִׁמְעוֹן בֶּן אֶלְעָזָר</a:t>
            </a:r>
          </a:p>
          <a:p>
            <a:r>
              <a:rPr lang="he-IL" dirty="0"/>
              <a:t>הסובר </a:t>
            </a:r>
            <a:r>
              <a:rPr lang="he-IL" dirty="0" err="1"/>
              <a:t>שאזלינן</a:t>
            </a:r>
            <a:r>
              <a:rPr lang="he-IL" dirty="0"/>
              <a:t> בתר </a:t>
            </a:r>
            <a:r>
              <a:rPr lang="he-IL" dirty="0" err="1"/>
              <a:t>רובא</a:t>
            </a:r>
            <a:r>
              <a:rPr lang="he-IL" dirty="0"/>
              <a:t>, </a:t>
            </a:r>
          </a:p>
        </p:txBody>
      </p:sp>
      <p:sp>
        <p:nvSpPr>
          <p:cNvPr id="27" name="תיבת טקסט 26">
            <a:extLst>
              <a:ext uri="{FF2B5EF4-FFF2-40B4-BE49-F238E27FC236}">
                <a16:creationId xmlns:a16="http://schemas.microsoft.com/office/drawing/2014/main" id="{CA4CA466-5607-4186-84ED-D87D476FBCB1}"/>
              </a:ext>
            </a:extLst>
          </p:cNvPr>
          <p:cNvSpPr txBox="1"/>
          <p:nvPr/>
        </p:nvSpPr>
        <p:spPr>
          <a:xfrm>
            <a:off x="975360" y="2719359"/>
            <a:ext cx="7027817" cy="646331"/>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שְׁמַע מִינַּהּ כִּי </a:t>
            </a:r>
            <a:r>
              <a:rPr lang="he-IL" b="0" i="0" dirty="0" err="1">
                <a:solidFill>
                  <a:srgbClr val="000000"/>
                </a:solidFill>
                <a:effectLst/>
                <a:latin typeface="Arial" panose="020B0604020202020204" pitchFamily="34" charset="0"/>
              </a:rPr>
              <a:t>קָאָמַר</a:t>
            </a:r>
            <a:r>
              <a:rPr lang="he-IL" b="0" i="0" dirty="0">
                <a:solidFill>
                  <a:srgbClr val="000000"/>
                </a:solidFill>
                <a:effectLst/>
                <a:latin typeface="Arial" panose="020B0604020202020204" pitchFamily="34" charset="0"/>
              </a:rPr>
              <a:t> רַבִּי שִׁמְעוֹן בֶּן אֶלְעָזָר שהרי אלו שלו </a:t>
            </a:r>
          </a:p>
          <a:p>
            <a:r>
              <a:rPr lang="he-IL" b="0" i="0" dirty="0">
                <a:solidFill>
                  <a:srgbClr val="000000"/>
                </a:solidFill>
                <a:effectLst/>
                <a:latin typeface="Arial" panose="020B0604020202020204" pitchFamily="34" charset="0"/>
              </a:rPr>
              <a:t>בְּרוֹב גּוֹיִם אֲבָל בְּרוֹב יִשְׂרָאֵל לָא</a:t>
            </a:r>
            <a:endParaRPr lang="he-IL" dirty="0"/>
          </a:p>
        </p:txBody>
      </p:sp>
      <p:graphicFrame>
        <p:nvGraphicFramePr>
          <p:cNvPr id="33" name="טבלה 33">
            <a:extLst>
              <a:ext uri="{FF2B5EF4-FFF2-40B4-BE49-F238E27FC236}">
                <a16:creationId xmlns:a16="http://schemas.microsoft.com/office/drawing/2014/main" id="{6AF0BD7F-EDC9-4077-B952-D3802AA8D8F8}"/>
              </a:ext>
            </a:extLst>
          </p:cNvPr>
          <p:cNvGraphicFramePr>
            <a:graphicFrameLocks noGrp="1"/>
          </p:cNvGraphicFramePr>
          <p:nvPr>
            <p:extLst>
              <p:ext uri="{D42A27DB-BD31-4B8C-83A1-F6EECF244321}">
                <p14:modId xmlns:p14="http://schemas.microsoft.com/office/powerpoint/2010/main" val="1351310207"/>
              </p:ext>
            </p:extLst>
          </p:nvPr>
        </p:nvGraphicFramePr>
        <p:xfrm>
          <a:off x="164388" y="3675642"/>
          <a:ext cx="11824412" cy="1721548"/>
        </p:xfrm>
        <a:graphic>
          <a:graphicData uri="http://schemas.openxmlformats.org/drawingml/2006/table">
            <a:tbl>
              <a:tblPr rtl="1" firstRow="1" bandRow="1">
                <a:tableStyleId>{616DA210-FB5B-4158-B5E0-FEB733F419BA}</a:tableStyleId>
              </a:tblPr>
              <a:tblGrid>
                <a:gridCol w="1059031">
                  <a:extLst>
                    <a:ext uri="{9D8B030D-6E8A-4147-A177-3AD203B41FA5}">
                      <a16:colId xmlns:a16="http://schemas.microsoft.com/office/drawing/2014/main" val="2405828550"/>
                    </a:ext>
                  </a:extLst>
                </a:gridCol>
                <a:gridCol w="3238051">
                  <a:extLst>
                    <a:ext uri="{9D8B030D-6E8A-4147-A177-3AD203B41FA5}">
                      <a16:colId xmlns:a16="http://schemas.microsoft.com/office/drawing/2014/main" val="3170512262"/>
                    </a:ext>
                  </a:extLst>
                </a:gridCol>
                <a:gridCol w="2472947">
                  <a:extLst>
                    <a:ext uri="{9D8B030D-6E8A-4147-A177-3AD203B41FA5}">
                      <a16:colId xmlns:a16="http://schemas.microsoft.com/office/drawing/2014/main" val="1047356568"/>
                    </a:ext>
                  </a:extLst>
                </a:gridCol>
                <a:gridCol w="5054383">
                  <a:extLst>
                    <a:ext uri="{9D8B030D-6E8A-4147-A177-3AD203B41FA5}">
                      <a16:colId xmlns:a16="http://schemas.microsoft.com/office/drawing/2014/main" val="3521838090"/>
                    </a:ext>
                  </a:extLst>
                </a:gridCol>
              </a:tblGrid>
              <a:tr h="722499">
                <a:tc rowSpan="2">
                  <a:txBody>
                    <a:bodyPr/>
                    <a:lstStyle/>
                    <a:p>
                      <a:pPr rtl="1"/>
                      <a:endParaRPr lang="he-IL" dirty="0"/>
                    </a:p>
                  </a:txBody>
                  <a:tcPr/>
                </a:tc>
                <a:tc rowSpan="2">
                  <a:txBody>
                    <a:bodyPr/>
                    <a:lstStyle/>
                    <a:p>
                      <a:pPr rtl="1"/>
                      <a:endParaRPr lang="he-IL"/>
                    </a:p>
                  </a:txBody>
                  <a:tcPr/>
                </a:tc>
                <a:tc rowSpan="2">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148581999"/>
                  </a:ext>
                </a:extLst>
              </a:tr>
              <a:tr h="999049">
                <a:tc vMerge="1">
                  <a:txBody>
                    <a:bodyPr/>
                    <a:lstStyle/>
                    <a:p>
                      <a:pPr rtl="1"/>
                      <a:endParaRPr lang="he-IL"/>
                    </a:p>
                  </a:txBody>
                  <a:tcPr/>
                </a:tc>
                <a:tc vMerge="1">
                  <a:txBody>
                    <a:bodyPr/>
                    <a:lstStyle/>
                    <a:p>
                      <a:pPr rtl="1"/>
                      <a:endParaRPr lang="he-IL"/>
                    </a:p>
                  </a:txBody>
                  <a:tcPr/>
                </a:tc>
                <a:tc vMerge="1">
                  <a:txBody>
                    <a:bodyPr/>
                    <a:lstStyle/>
                    <a:p>
                      <a:pPr rtl="1"/>
                      <a:endParaRPr lang="he-IL"/>
                    </a:p>
                  </a:txBody>
                  <a:tcPr/>
                </a:tc>
                <a:tc>
                  <a:txBody>
                    <a:bodyPr/>
                    <a:lstStyle/>
                    <a:p>
                      <a:pPr rtl="1"/>
                      <a:endParaRPr lang="he-IL" dirty="0"/>
                    </a:p>
                  </a:txBody>
                  <a:tcPr>
                    <a:noFill/>
                  </a:tcPr>
                </a:tc>
                <a:extLst>
                  <a:ext uri="{0D108BD9-81ED-4DB2-BD59-A6C34878D82A}">
                    <a16:rowId xmlns:a16="http://schemas.microsoft.com/office/drawing/2014/main" val="1287004633"/>
                  </a:ext>
                </a:extLst>
              </a:tr>
            </a:tbl>
          </a:graphicData>
        </a:graphic>
      </p:graphicFrame>
      <p:sp>
        <p:nvSpPr>
          <p:cNvPr id="34" name="תיבת טקסט 33">
            <a:extLst>
              <a:ext uri="{FF2B5EF4-FFF2-40B4-BE49-F238E27FC236}">
                <a16:creationId xmlns:a16="http://schemas.microsoft.com/office/drawing/2014/main" id="{DCBB0124-C630-410E-81A7-18B3996064BC}"/>
              </a:ext>
            </a:extLst>
          </p:cNvPr>
          <p:cNvSpPr txBox="1"/>
          <p:nvPr/>
        </p:nvSpPr>
        <p:spPr>
          <a:xfrm>
            <a:off x="7845656" y="3813429"/>
            <a:ext cx="2868692" cy="1200329"/>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לְעוֹלָם אֵימָא לָךְ </a:t>
            </a:r>
          </a:p>
          <a:p>
            <a:r>
              <a:rPr lang="he-IL" b="0" i="0" dirty="0">
                <a:solidFill>
                  <a:srgbClr val="000000"/>
                </a:solidFill>
                <a:effectLst/>
                <a:latin typeface="Arial" panose="020B0604020202020204" pitchFamily="34" charset="0"/>
              </a:rPr>
              <a:t>רַבִּי שִׁמְעוֹן בֶּן אֶלְעָזָר </a:t>
            </a:r>
          </a:p>
          <a:p>
            <a:r>
              <a:rPr lang="he-IL" b="0" i="0" dirty="0">
                <a:solidFill>
                  <a:srgbClr val="000000"/>
                </a:solidFill>
                <a:effectLst/>
                <a:latin typeface="Arial" panose="020B0604020202020204" pitchFamily="34" charset="0"/>
              </a:rPr>
              <a:t>אֲפִילּוּ בְּרוֹב יִשְׂרָאֵל נָמֵי </a:t>
            </a:r>
            <a:r>
              <a:rPr lang="he-IL" b="0" i="0" dirty="0" err="1">
                <a:solidFill>
                  <a:srgbClr val="000000"/>
                </a:solidFill>
                <a:effectLst/>
                <a:latin typeface="Arial" panose="020B0604020202020204" pitchFamily="34" charset="0"/>
              </a:rPr>
              <a:t>קָאָמַר</a:t>
            </a:r>
            <a:endParaRPr lang="he-IL" b="0" i="0" dirty="0">
              <a:solidFill>
                <a:srgbClr val="000000"/>
              </a:solidFill>
              <a:effectLst/>
              <a:latin typeface="Arial" panose="020B0604020202020204" pitchFamily="34" charset="0"/>
            </a:endParaRPr>
          </a:p>
          <a:p>
            <a:r>
              <a:rPr lang="he-IL" dirty="0"/>
              <a:t>הרי אלו שלו.</a:t>
            </a:r>
          </a:p>
        </p:txBody>
      </p:sp>
      <p:sp>
        <p:nvSpPr>
          <p:cNvPr id="35" name="תיבת טקסט 34">
            <a:extLst>
              <a:ext uri="{FF2B5EF4-FFF2-40B4-BE49-F238E27FC236}">
                <a16:creationId xmlns:a16="http://schemas.microsoft.com/office/drawing/2014/main" id="{B6CA4404-F628-4B29-84CB-CF8CDA07E705}"/>
              </a:ext>
            </a:extLst>
          </p:cNvPr>
          <p:cNvSpPr txBox="1"/>
          <p:nvPr/>
        </p:nvSpPr>
        <p:spPr>
          <a:xfrm>
            <a:off x="5350611" y="3794443"/>
            <a:ext cx="2302136" cy="1200329"/>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וְרַב אַסִּי</a:t>
            </a:r>
          </a:p>
          <a:p>
            <a:r>
              <a:rPr lang="he-IL" dirty="0"/>
              <a:t>שאמר שהחבית מותרת משום מציאה </a:t>
            </a:r>
          </a:p>
          <a:p>
            <a:r>
              <a:rPr lang="he-IL" dirty="0"/>
              <a:t>דווקא ברוב נכרים,</a:t>
            </a:r>
          </a:p>
        </p:txBody>
      </p:sp>
      <p:sp>
        <p:nvSpPr>
          <p:cNvPr id="36" name="תיבת טקסט 35">
            <a:extLst>
              <a:ext uri="{FF2B5EF4-FFF2-40B4-BE49-F238E27FC236}">
                <a16:creationId xmlns:a16="http://schemas.microsoft.com/office/drawing/2014/main" id="{B99AAF6B-BC22-4440-AB2A-BDE94526239F}"/>
              </a:ext>
            </a:extLst>
          </p:cNvPr>
          <p:cNvSpPr txBox="1"/>
          <p:nvPr/>
        </p:nvSpPr>
        <p:spPr>
          <a:xfrm>
            <a:off x="1819878" y="3690701"/>
            <a:ext cx="2515453" cy="646331"/>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סָבַר לַהּ כְּווֹתֵיהּ בַּחֲדָא</a:t>
            </a:r>
          </a:p>
          <a:p>
            <a:r>
              <a:rPr lang="he-IL" dirty="0"/>
              <a:t>שברוב גויים הרי אלו שלו.</a:t>
            </a:r>
          </a:p>
        </p:txBody>
      </p:sp>
      <p:sp>
        <p:nvSpPr>
          <p:cNvPr id="37" name="תיבת טקסט 36">
            <a:extLst>
              <a:ext uri="{FF2B5EF4-FFF2-40B4-BE49-F238E27FC236}">
                <a16:creationId xmlns:a16="http://schemas.microsoft.com/office/drawing/2014/main" id="{7338D721-600D-4004-BECB-8BA982383A4C}"/>
              </a:ext>
            </a:extLst>
          </p:cNvPr>
          <p:cNvSpPr txBox="1"/>
          <p:nvPr/>
        </p:nvSpPr>
        <p:spPr>
          <a:xfrm>
            <a:off x="580946" y="4456972"/>
            <a:ext cx="4182343" cy="923330"/>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וּפְלִיג עֲלֵיהּ בַּחֲדָא</a:t>
            </a:r>
          </a:p>
          <a:p>
            <a:r>
              <a:rPr lang="he-IL" dirty="0" err="1"/>
              <a:t>בענין</a:t>
            </a:r>
            <a:r>
              <a:rPr lang="he-IL" dirty="0"/>
              <a:t> רוב ישראל, </a:t>
            </a:r>
          </a:p>
          <a:p>
            <a:r>
              <a:rPr lang="he-IL" dirty="0"/>
              <a:t>שבזה הוא נחלק עליו, וסובר שחייב להכריז</a:t>
            </a:r>
          </a:p>
        </p:txBody>
      </p:sp>
      <p:sp>
        <p:nvSpPr>
          <p:cNvPr id="38" name="תיבת טקסט 37">
            <a:extLst>
              <a:ext uri="{FF2B5EF4-FFF2-40B4-BE49-F238E27FC236}">
                <a16:creationId xmlns:a16="http://schemas.microsoft.com/office/drawing/2014/main" id="{DB5747B3-939F-41A7-AD22-3D3420EC194A}"/>
              </a:ext>
            </a:extLst>
          </p:cNvPr>
          <p:cNvSpPr txBox="1"/>
          <p:nvPr/>
        </p:nvSpPr>
        <p:spPr>
          <a:xfrm>
            <a:off x="11065351" y="3922802"/>
            <a:ext cx="862148" cy="646331"/>
          </a:xfrm>
          <a:prstGeom prst="rect">
            <a:avLst/>
          </a:prstGeom>
          <a:solidFill>
            <a:schemeClr val="accent1">
              <a:lumMod val="20000"/>
              <a:lumOff val="80000"/>
            </a:schemeClr>
          </a:solidFill>
          <a:scene3d>
            <a:camera prst="orthographicFront"/>
            <a:lightRig rig="threePt" dir="t"/>
          </a:scene3d>
          <a:sp3d>
            <a:bevelT prst="relaxedInset"/>
          </a:sp3d>
        </p:spPr>
        <p:txBody>
          <a:bodyPr wrap="square" rtlCol="1">
            <a:spAutoFit/>
          </a:bodyPr>
          <a:lstStyle/>
          <a:p>
            <a:r>
              <a:rPr lang="he-IL" dirty="0"/>
              <a:t>הגמרא דוחה</a:t>
            </a:r>
          </a:p>
        </p:txBody>
      </p:sp>
      <p:graphicFrame>
        <p:nvGraphicFramePr>
          <p:cNvPr id="41" name="טבלה 41">
            <a:extLst>
              <a:ext uri="{FF2B5EF4-FFF2-40B4-BE49-F238E27FC236}">
                <a16:creationId xmlns:a16="http://schemas.microsoft.com/office/drawing/2014/main" id="{4F4EDBBC-65C6-4004-A74D-ADBB3D9FA5B0}"/>
              </a:ext>
            </a:extLst>
          </p:cNvPr>
          <p:cNvGraphicFramePr>
            <a:graphicFrameLocks noGrp="1"/>
          </p:cNvGraphicFramePr>
          <p:nvPr>
            <p:extLst>
              <p:ext uri="{D42A27DB-BD31-4B8C-83A1-F6EECF244321}">
                <p14:modId xmlns:p14="http://schemas.microsoft.com/office/powerpoint/2010/main" val="1335397384"/>
              </p:ext>
            </p:extLst>
          </p:nvPr>
        </p:nvGraphicFramePr>
        <p:xfrm>
          <a:off x="125577" y="5412007"/>
          <a:ext cx="11863224" cy="1352994"/>
        </p:xfrm>
        <a:graphic>
          <a:graphicData uri="http://schemas.openxmlformats.org/drawingml/2006/table">
            <a:tbl>
              <a:tblPr rtl="1" firstRow="1" bandRow="1">
                <a:tableStyleId>{616DA210-FB5B-4158-B5E0-FEB733F419BA}</a:tableStyleId>
              </a:tblPr>
              <a:tblGrid>
                <a:gridCol w="3954408">
                  <a:extLst>
                    <a:ext uri="{9D8B030D-6E8A-4147-A177-3AD203B41FA5}">
                      <a16:colId xmlns:a16="http://schemas.microsoft.com/office/drawing/2014/main" val="2428612574"/>
                    </a:ext>
                  </a:extLst>
                </a:gridCol>
                <a:gridCol w="2149960">
                  <a:extLst>
                    <a:ext uri="{9D8B030D-6E8A-4147-A177-3AD203B41FA5}">
                      <a16:colId xmlns:a16="http://schemas.microsoft.com/office/drawing/2014/main" val="54383414"/>
                    </a:ext>
                  </a:extLst>
                </a:gridCol>
                <a:gridCol w="5758856">
                  <a:extLst>
                    <a:ext uri="{9D8B030D-6E8A-4147-A177-3AD203B41FA5}">
                      <a16:colId xmlns:a16="http://schemas.microsoft.com/office/drawing/2014/main" val="170919168"/>
                    </a:ext>
                  </a:extLst>
                </a:gridCol>
              </a:tblGrid>
              <a:tr h="1352994">
                <a:tc>
                  <a:txBody>
                    <a:bodyPr/>
                    <a:lstStyle/>
                    <a:p>
                      <a:pPr rtl="1"/>
                      <a:endParaRPr lang="he-IL" dirty="0"/>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1758780530"/>
                  </a:ext>
                </a:extLst>
              </a:tr>
            </a:tbl>
          </a:graphicData>
        </a:graphic>
      </p:graphicFrame>
      <p:sp>
        <p:nvSpPr>
          <p:cNvPr id="42" name="תיבת טקסט 41">
            <a:extLst>
              <a:ext uri="{FF2B5EF4-FFF2-40B4-BE49-F238E27FC236}">
                <a16:creationId xmlns:a16="http://schemas.microsoft.com/office/drawing/2014/main" id="{146D21E3-D080-47E7-8486-A650AE0A89CF}"/>
              </a:ext>
            </a:extLst>
          </p:cNvPr>
          <p:cNvSpPr txBox="1"/>
          <p:nvPr/>
        </p:nvSpPr>
        <p:spPr>
          <a:xfrm>
            <a:off x="580946" y="5597240"/>
            <a:ext cx="4993315" cy="923330"/>
          </a:xfrm>
          <a:prstGeom prst="rect">
            <a:avLst/>
          </a:prstGeom>
          <a:solidFill>
            <a:schemeClr val="accent5">
              <a:lumMod val="20000"/>
              <a:lumOff val="80000"/>
            </a:schemeClr>
          </a:solidFill>
          <a:scene3d>
            <a:camera prst="orthographicFront"/>
            <a:lightRig rig="threePt" dir="t"/>
          </a:scene3d>
          <a:sp3d>
            <a:bevelT w="114300" prst="artDeco"/>
          </a:sp3d>
        </p:spPr>
        <p:txBody>
          <a:bodyPr wrap="square">
            <a:spAutoFit/>
          </a:bodyPr>
          <a:lstStyle/>
          <a:p>
            <a:r>
              <a:rPr lang="he-IL" b="0" i="0" dirty="0">
                <a:solidFill>
                  <a:srgbClr val="000000"/>
                </a:solidFill>
                <a:effectLst/>
                <a:latin typeface="Arial" panose="020B0604020202020204" pitchFamily="34" charset="0"/>
              </a:rPr>
              <a:t>אָמַר רַב אָשֵׁי לְקַנְקַנָּהּ</a:t>
            </a:r>
          </a:p>
          <a:p>
            <a:r>
              <a:rPr lang="he-IL" dirty="0"/>
              <a:t>מה שאמרנו שמותרת משום מציאה, היינו לעניין קנקנה. שיכול המוצא להשתמש בחבית עצמה</a:t>
            </a:r>
          </a:p>
        </p:txBody>
      </p:sp>
      <p:sp>
        <p:nvSpPr>
          <p:cNvPr id="43" name="תיבת טקסט 42">
            <a:extLst>
              <a:ext uri="{FF2B5EF4-FFF2-40B4-BE49-F238E27FC236}">
                <a16:creationId xmlns:a16="http://schemas.microsoft.com/office/drawing/2014/main" id="{1CBC5932-308B-4D48-964B-7558F649115C}"/>
              </a:ext>
            </a:extLst>
          </p:cNvPr>
          <p:cNvSpPr txBox="1"/>
          <p:nvPr/>
        </p:nvSpPr>
        <p:spPr>
          <a:xfrm>
            <a:off x="8227538" y="5488339"/>
            <a:ext cx="3668918" cy="1200329"/>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וְכִי מֵאַחַר </a:t>
            </a:r>
            <a:r>
              <a:rPr lang="he-IL" b="0" i="0" dirty="0" err="1">
                <a:solidFill>
                  <a:srgbClr val="000000"/>
                </a:solidFill>
                <a:effectLst/>
                <a:latin typeface="Arial" panose="020B0604020202020204" pitchFamily="34" charset="0"/>
              </a:rPr>
              <a:t>דַּאֲסִירָא</a:t>
            </a:r>
            <a:r>
              <a:rPr lang="he-IL" b="0" i="0" dirty="0">
                <a:solidFill>
                  <a:srgbClr val="000000"/>
                </a:solidFill>
                <a:effectLst/>
                <a:latin typeface="Arial" panose="020B0604020202020204" pitchFamily="34" charset="0"/>
              </a:rPr>
              <a:t> בַּהֲנָאָה </a:t>
            </a:r>
          </a:p>
          <a:p>
            <a:r>
              <a:rPr lang="he-IL" b="0" i="0" dirty="0">
                <a:solidFill>
                  <a:srgbClr val="000000"/>
                </a:solidFill>
                <a:effectLst/>
                <a:latin typeface="Arial" panose="020B0604020202020204" pitchFamily="34" charset="0"/>
              </a:rPr>
              <a:t>מוּתֶּרֶת מִשּׁוּם מְצִיאָה</a:t>
            </a:r>
          </a:p>
          <a:p>
            <a:r>
              <a:rPr lang="he-IL" dirty="0"/>
              <a:t>לדברי רב אסי שמותרת משום מציאה - מה יוכל המוצא לעשות במציאתו, </a:t>
            </a:r>
          </a:p>
        </p:txBody>
      </p:sp>
      <p:sp>
        <p:nvSpPr>
          <p:cNvPr id="44" name="תיבת טקסט 43">
            <a:extLst>
              <a:ext uri="{FF2B5EF4-FFF2-40B4-BE49-F238E27FC236}">
                <a16:creationId xmlns:a16="http://schemas.microsoft.com/office/drawing/2014/main" id="{FED1BD25-7934-425A-AE23-03BF75173F72}"/>
              </a:ext>
            </a:extLst>
          </p:cNvPr>
          <p:cNvSpPr txBox="1"/>
          <p:nvPr/>
        </p:nvSpPr>
        <p:spPr>
          <a:xfrm>
            <a:off x="5936146" y="5596716"/>
            <a:ext cx="1633106" cy="923330"/>
          </a:xfrm>
          <a:prstGeom prst="rect">
            <a:avLst/>
          </a:prstGeom>
          <a:solidFill>
            <a:schemeClr val="accent5">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לְמַאי הִלְכְתָא</a:t>
            </a:r>
          </a:p>
          <a:p>
            <a:r>
              <a:rPr lang="he-IL" dirty="0"/>
              <a:t>הרי החבית  אסורה בהנאה?</a:t>
            </a:r>
          </a:p>
        </p:txBody>
      </p:sp>
      <p:sp>
        <p:nvSpPr>
          <p:cNvPr id="45" name="תיבת טקסט 44">
            <a:hlinkClick r:id="rId2" action="ppaction://hlinksldjump"/>
            <a:extLst>
              <a:ext uri="{FF2B5EF4-FFF2-40B4-BE49-F238E27FC236}">
                <a16:creationId xmlns:a16="http://schemas.microsoft.com/office/drawing/2014/main" id="{9929FED7-9D1A-4691-9285-6BBBF6C66874}"/>
              </a:ext>
            </a:extLst>
          </p:cNvPr>
          <p:cNvSpPr txBox="1"/>
          <p:nvPr/>
        </p:nvSpPr>
        <p:spPr>
          <a:xfrm>
            <a:off x="7974950" y="153916"/>
            <a:ext cx="2338203" cy="369332"/>
          </a:xfrm>
          <a:prstGeom prst="rect">
            <a:avLst/>
          </a:prstGeom>
          <a:solidFill>
            <a:schemeClr val="tx2">
              <a:lumMod val="20000"/>
              <a:lumOff val="80000"/>
            </a:schemeClr>
          </a:solidFill>
          <a:scene3d>
            <a:camera prst="orthographicFront"/>
            <a:lightRig rig="threePt" dir="t"/>
          </a:scene3d>
          <a:sp3d>
            <a:bevelT prst="angle"/>
          </a:sp3d>
        </p:spPr>
        <p:txBody>
          <a:bodyPr wrap="square" rtlCol="1">
            <a:spAutoFit/>
          </a:bodyPr>
          <a:lstStyle/>
          <a:p>
            <a:r>
              <a:rPr lang="he-IL" dirty="0"/>
              <a:t>חזרה לשאלות הגמרא</a:t>
            </a:r>
          </a:p>
        </p:txBody>
      </p:sp>
    </p:spTree>
    <p:extLst>
      <p:ext uri="{BB962C8B-B14F-4D97-AF65-F5344CB8AC3E}">
        <p14:creationId xmlns:p14="http://schemas.microsoft.com/office/powerpoint/2010/main" val="3744263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par>
                          <p:cTn id="10" fill="hold">
                            <p:stCondLst>
                              <p:cond delay="2250"/>
                            </p:stCondLst>
                            <p:childTnLst>
                              <p:par>
                                <p:cTn id="11" presetID="22" presetClass="entr" presetSubtype="2" fill="hold" nodeType="after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right)">
                                      <p:cBhvr>
                                        <p:cTn id="13" dur="500"/>
                                        <p:tgtEl>
                                          <p:spTgt spid="16"/>
                                        </p:tgtEl>
                                      </p:cBhvr>
                                    </p:animEffect>
                                  </p:childTnLst>
                                </p:cTn>
                              </p:par>
                            </p:childTnLst>
                          </p:cTn>
                        </p:par>
                        <p:par>
                          <p:cTn id="14" fill="hold">
                            <p:stCondLst>
                              <p:cond delay="2750"/>
                            </p:stCondLst>
                            <p:childTnLst>
                              <p:par>
                                <p:cTn id="15" presetID="31" presetClass="entr" presetSubtype="0" fill="hold" grpId="0" nodeType="afterEffect">
                                  <p:stCondLst>
                                    <p:cond delay="250"/>
                                  </p:stCondLst>
                                  <p:childTnLst>
                                    <p:set>
                                      <p:cBhvr>
                                        <p:cTn id="16" dur="1" fill="hold">
                                          <p:stCondLst>
                                            <p:cond delay="0"/>
                                          </p:stCondLst>
                                        </p:cTn>
                                        <p:tgtEl>
                                          <p:spTgt spid="17"/>
                                        </p:tgtEl>
                                        <p:attrNameLst>
                                          <p:attrName>style.visibility</p:attrName>
                                        </p:attrNameLst>
                                      </p:cBhvr>
                                      <p:to>
                                        <p:strVal val="visible"/>
                                      </p:to>
                                    </p:set>
                                    <p:anim calcmode="lin" valueType="num">
                                      <p:cBhvr>
                                        <p:cTn id="17" dur="1000" fill="hold"/>
                                        <p:tgtEl>
                                          <p:spTgt spid="17"/>
                                        </p:tgtEl>
                                        <p:attrNameLst>
                                          <p:attrName>ppt_w</p:attrName>
                                        </p:attrNameLst>
                                      </p:cBhvr>
                                      <p:tavLst>
                                        <p:tav tm="0">
                                          <p:val>
                                            <p:fltVal val="0"/>
                                          </p:val>
                                        </p:tav>
                                        <p:tav tm="100000">
                                          <p:val>
                                            <p:strVal val="#ppt_w"/>
                                          </p:val>
                                        </p:tav>
                                      </p:tavLst>
                                    </p:anim>
                                    <p:anim calcmode="lin" valueType="num">
                                      <p:cBhvr>
                                        <p:cTn id="18" dur="1000" fill="hold"/>
                                        <p:tgtEl>
                                          <p:spTgt spid="17"/>
                                        </p:tgtEl>
                                        <p:attrNameLst>
                                          <p:attrName>ppt_h</p:attrName>
                                        </p:attrNameLst>
                                      </p:cBhvr>
                                      <p:tavLst>
                                        <p:tav tm="0">
                                          <p:val>
                                            <p:fltVal val="0"/>
                                          </p:val>
                                        </p:tav>
                                        <p:tav tm="100000">
                                          <p:val>
                                            <p:strVal val="#ppt_h"/>
                                          </p:val>
                                        </p:tav>
                                      </p:tavLst>
                                    </p:anim>
                                    <p:anim calcmode="lin" valueType="num">
                                      <p:cBhvr>
                                        <p:cTn id="19" dur="1000" fill="hold"/>
                                        <p:tgtEl>
                                          <p:spTgt spid="17"/>
                                        </p:tgtEl>
                                        <p:attrNameLst>
                                          <p:attrName>style.rotation</p:attrName>
                                        </p:attrNameLst>
                                      </p:cBhvr>
                                      <p:tavLst>
                                        <p:tav tm="0">
                                          <p:val>
                                            <p:fltVal val="90"/>
                                          </p:val>
                                        </p:tav>
                                        <p:tav tm="100000">
                                          <p:val>
                                            <p:fltVal val="0"/>
                                          </p:val>
                                        </p:tav>
                                      </p:tavLst>
                                    </p:anim>
                                    <p:animEffect transition="in" filter="fade">
                                      <p:cBhvr>
                                        <p:cTn id="20" dur="1000"/>
                                        <p:tgtEl>
                                          <p:spTgt spid="17"/>
                                        </p:tgtEl>
                                      </p:cBhvr>
                                    </p:animEffect>
                                  </p:childTnLst>
                                </p:cTn>
                              </p:par>
                            </p:childTnLst>
                          </p:cTn>
                        </p:par>
                        <p:par>
                          <p:cTn id="21" fill="hold">
                            <p:stCondLst>
                              <p:cond delay="4000"/>
                            </p:stCondLst>
                            <p:childTnLst>
                              <p:par>
                                <p:cTn id="22" presetID="16" presetClass="entr" presetSubtype="21" fill="hold" grpId="0" nodeType="afterEffect">
                                  <p:stCondLst>
                                    <p:cond delay="1250"/>
                                  </p:stCondLst>
                                  <p:childTnLst>
                                    <p:set>
                                      <p:cBhvr>
                                        <p:cTn id="23" dur="1" fill="hold">
                                          <p:stCondLst>
                                            <p:cond delay="0"/>
                                          </p:stCondLst>
                                        </p:cTn>
                                        <p:tgtEl>
                                          <p:spTgt spid="18"/>
                                        </p:tgtEl>
                                        <p:attrNameLst>
                                          <p:attrName>style.visibility</p:attrName>
                                        </p:attrNameLst>
                                      </p:cBhvr>
                                      <p:to>
                                        <p:strVal val="visible"/>
                                      </p:to>
                                    </p:set>
                                    <p:animEffect transition="in" filter="barn(inVertical)">
                                      <p:cBhvr>
                                        <p:cTn id="24" dur="500"/>
                                        <p:tgtEl>
                                          <p:spTgt spid="18"/>
                                        </p:tgtEl>
                                      </p:cBhvr>
                                    </p:animEffect>
                                  </p:childTnLst>
                                </p:cTn>
                              </p:par>
                            </p:childTnLst>
                          </p:cTn>
                        </p:par>
                        <p:par>
                          <p:cTn id="25" fill="hold">
                            <p:stCondLst>
                              <p:cond delay="5750"/>
                            </p:stCondLst>
                            <p:childTnLst>
                              <p:par>
                                <p:cTn id="26" presetID="16" presetClass="entr" presetSubtype="21" fill="hold" grpId="0" nodeType="afterEffect">
                                  <p:stCondLst>
                                    <p:cond delay="1250"/>
                                  </p:stCondLst>
                                  <p:childTnLst>
                                    <p:set>
                                      <p:cBhvr>
                                        <p:cTn id="27" dur="1" fill="hold">
                                          <p:stCondLst>
                                            <p:cond delay="0"/>
                                          </p:stCondLst>
                                        </p:cTn>
                                        <p:tgtEl>
                                          <p:spTgt spid="19"/>
                                        </p:tgtEl>
                                        <p:attrNameLst>
                                          <p:attrName>style.visibility</p:attrName>
                                        </p:attrNameLst>
                                      </p:cBhvr>
                                      <p:to>
                                        <p:strVal val="visible"/>
                                      </p:to>
                                    </p:set>
                                    <p:animEffect transition="in" filter="barn(inVertical)">
                                      <p:cBhvr>
                                        <p:cTn id="28" dur="500"/>
                                        <p:tgtEl>
                                          <p:spTgt spid="19"/>
                                        </p:tgtEl>
                                      </p:cBhvr>
                                    </p:animEffect>
                                  </p:childTnLst>
                                </p:cTn>
                              </p:par>
                            </p:childTnLst>
                          </p:cTn>
                        </p:par>
                        <p:par>
                          <p:cTn id="29" fill="hold">
                            <p:stCondLst>
                              <p:cond delay="7500"/>
                            </p:stCondLst>
                            <p:childTnLst>
                              <p:par>
                                <p:cTn id="30" presetID="22" presetClass="entr" presetSubtype="8" fill="hold" grpId="0" nodeType="afterEffect">
                                  <p:stCondLst>
                                    <p:cond delay="1750"/>
                                  </p:stCondLst>
                                  <p:childTnLst>
                                    <p:set>
                                      <p:cBhvr>
                                        <p:cTn id="31" dur="1" fill="hold">
                                          <p:stCondLst>
                                            <p:cond delay="0"/>
                                          </p:stCondLst>
                                        </p:cTn>
                                        <p:tgtEl>
                                          <p:spTgt spid="22"/>
                                        </p:tgtEl>
                                        <p:attrNameLst>
                                          <p:attrName>style.visibility</p:attrName>
                                        </p:attrNameLst>
                                      </p:cBhvr>
                                      <p:to>
                                        <p:strVal val="visible"/>
                                      </p:to>
                                    </p:set>
                                    <p:animEffect transition="in" filter="wipe(left)">
                                      <p:cBhvr>
                                        <p:cTn id="32" dur="2250"/>
                                        <p:tgtEl>
                                          <p:spTgt spid="22"/>
                                        </p:tgtEl>
                                      </p:cBhvr>
                                    </p:animEffect>
                                  </p:childTnLst>
                                </p:cTn>
                              </p:par>
                            </p:childTnLst>
                          </p:cTn>
                        </p:par>
                        <p:par>
                          <p:cTn id="33" fill="hold">
                            <p:stCondLst>
                              <p:cond delay="11500"/>
                            </p:stCondLst>
                            <p:childTnLst>
                              <p:par>
                                <p:cTn id="34" presetID="16" presetClass="entr" presetSubtype="21" fill="hold" grpId="0" nodeType="afterEffect">
                                  <p:stCondLst>
                                    <p:cond delay="2000"/>
                                  </p:stCondLst>
                                  <p:childTnLst>
                                    <p:set>
                                      <p:cBhvr>
                                        <p:cTn id="35" dur="1" fill="hold">
                                          <p:stCondLst>
                                            <p:cond delay="0"/>
                                          </p:stCondLst>
                                        </p:cTn>
                                        <p:tgtEl>
                                          <p:spTgt spid="23"/>
                                        </p:tgtEl>
                                        <p:attrNameLst>
                                          <p:attrName>style.visibility</p:attrName>
                                        </p:attrNameLst>
                                      </p:cBhvr>
                                      <p:to>
                                        <p:strVal val="visible"/>
                                      </p:to>
                                    </p:set>
                                    <p:animEffect transition="in" filter="barn(inVertical)">
                                      <p:cBhvr>
                                        <p:cTn id="36" dur="500"/>
                                        <p:tgtEl>
                                          <p:spTgt spid="23"/>
                                        </p:tgtEl>
                                      </p:cBhvr>
                                    </p:animEffect>
                                  </p:childTnLst>
                                </p:cTn>
                              </p:par>
                            </p:childTnLst>
                          </p:cTn>
                        </p:par>
                        <p:par>
                          <p:cTn id="37" fill="hold">
                            <p:stCondLst>
                              <p:cond delay="14000"/>
                            </p:stCondLst>
                            <p:childTnLst>
                              <p:par>
                                <p:cTn id="38" presetID="16" presetClass="entr" presetSubtype="21" fill="hold" grpId="0" nodeType="afterEffect">
                                  <p:stCondLst>
                                    <p:cond delay="2250"/>
                                  </p:stCondLst>
                                  <p:childTnLst>
                                    <p:set>
                                      <p:cBhvr>
                                        <p:cTn id="39" dur="1" fill="hold">
                                          <p:stCondLst>
                                            <p:cond delay="0"/>
                                          </p:stCondLst>
                                        </p:cTn>
                                        <p:tgtEl>
                                          <p:spTgt spid="20"/>
                                        </p:tgtEl>
                                        <p:attrNameLst>
                                          <p:attrName>style.visibility</p:attrName>
                                        </p:attrNameLst>
                                      </p:cBhvr>
                                      <p:to>
                                        <p:strVal val="visible"/>
                                      </p:to>
                                    </p:set>
                                    <p:animEffect transition="in" filter="barn(inVertical)">
                                      <p:cBhvr>
                                        <p:cTn id="40" dur="500"/>
                                        <p:tgtEl>
                                          <p:spTgt spid="20"/>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2" fill="hold" nodeType="click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wipe(right)">
                                      <p:cBhvr>
                                        <p:cTn id="45" dur="500"/>
                                        <p:tgtEl>
                                          <p:spTgt spid="24"/>
                                        </p:tgtEl>
                                      </p:cBhvr>
                                    </p:animEffect>
                                  </p:childTnLst>
                                </p:cTn>
                              </p:par>
                            </p:childTnLst>
                          </p:cTn>
                        </p:par>
                        <p:par>
                          <p:cTn id="46" fill="hold">
                            <p:stCondLst>
                              <p:cond delay="500"/>
                            </p:stCondLst>
                            <p:childTnLst>
                              <p:par>
                                <p:cTn id="47" presetID="31" presetClass="entr" presetSubtype="0" fill="hold" grpId="0" nodeType="afterEffect">
                                  <p:stCondLst>
                                    <p:cond delay="250"/>
                                  </p:stCondLst>
                                  <p:childTnLst>
                                    <p:set>
                                      <p:cBhvr>
                                        <p:cTn id="48" dur="1" fill="hold">
                                          <p:stCondLst>
                                            <p:cond delay="0"/>
                                          </p:stCondLst>
                                        </p:cTn>
                                        <p:tgtEl>
                                          <p:spTgt spid="25"/>
                                        </p:tgtEl>
                                        <p:attrNameLst>
                                          <p:attrName>style.visibility</p:attrName>
                                        </p:attrNameLst>
                                      </p:cBhvr>
                                      <p:to>
                                        <p:strVal val="visible"/>
                                      </p:to>
                                    </p:set>
                                    <p:anim calcmode="lin" valueType="num">
                                      <p:cBhvr>
                                        <p:cTn id="49" dur="1000" fill="hold"/>
                                        <p:tgtEl>
                                          <p:spTgt spid="25"/>
                                        </p:tgtEl>
                                        <p:attrNameLst>
                                          <p:attrName>ppt_w</p:attrName>
                                        </p:attrNameLst>
                                      </p:cBhvr>
                                      <p:tavLst>
                                        <p:tav tm="0">
                                          <p:val>
                                            <p:fltVal val="0"/>
                                          </p:val>
                                        </p:tav>
                                        <p:tav tm="100000">
                                          <p:val>
                                            <p:strVal val="#ppt_w"/>
                                          </p:val>
                                        </p:tav>
                                      </p:tavLst>
                                    </p:anim>
                                    <p:anim calcmode="lin" valueType="num">
                                      <p:cBhvr>
                                        <p:cTn id="50" dur="1000" fill="hold"/>
                                        <p:tgtEl>
                                          <p:spTgt spid="25"/>
                                        </p:tgtEl>
                                        <p:attrNameLst>
                                          <p:attrName>ppt_h</p:attrName>
                                        </p:attrNameLst>
                                      </p:cBhvr>
                                      <p:tavLst>
                                        <p:tav tm="0">
                                          <p:val>
                                            <p:fltVal val="0"/>
                                          </p:val>
                                        </p:tav>
                                        <p:tav tm="100000">
                                          <p:val>
                                            <p:strVal val="#ppt_h"/>
                                          </p:val>
                                        </p:tav>
                                      </p:tavLst>
                                    </p:anim>
                                    <p:anim calcmode="lin" valueType="num">
                                      <p:cBhvr>
                                        <p:cTn id="51" dur="1000" fill="hold"/>
                                        <p:tgtEl>
                                          <p:spTgt spid="25"/>
                                        </p:tgtEl>
                                        <p:attrNameLst>
                                          <p:attrName>style.rotation</p:attrName>
                                        </p:attrNameLst>
                                      </p:cBhvr>
                                      <p:tavLst>
                                        <p:tav tm="0">
                                          <p:val>
                                            <p:fltVal val="90"/>
                                          </p:val>
                                        </p:tav>
                                        <p:tav tm="100000">
                                          <p:val>
                                            <p:fltVal val="0"/>
                                          </p:val>
                                        </p:tav>
                                      </p:tavLst>
                                    </p:anim>
                                    <p:animEffect transition="in" filter="fade">
                                      <p:cBhvr>
                                        <p:cTn id="52" dur="1000"/>
                                        <p:tgtEl>
                                          <p:spTgt spid="25"/>
                                        </p:tgtEl>
                                      </p:cBhvr>
                                    </p:animEffect>
                                  </p:childTnLst>
                                </p:cTn>
                              </p:par>
                            </p:childTnLst>
                          </p:cTn>
                        </p:par>
                        <p:par>
                          <p:cTn id="53" fill="hold">
                            <p:stCondLst>
                              <p:cond delay="1750"/>
                            </p:stCondLst>
                            <p:childTnLst>
                              <p:par>
                                <p:cTn id="54" presetID="2" presetClass="entr" presetSubtype="8" fill="hold" grpId="0" nodeType="afterEffect">
                                  <p:stCondLst>
                                    <p:cond delay="500"/>
                                  </p:stCondLst>
                                  <p:childTnLst>
                                    <p:set>
                                      <p:cBhvr>
                                        <p:cTn id="55" dur="1" fill="hold">
                                          <p:stCondLst>
                                            <p:cond delay="0"/>
                                          </p:stCondLst>
                                        </p:cTn>
                                        <p:tgtEl>
                                          <p:spTgt spid="26"/>
                                        </p:tgtEl>
                                        <p:attrNameLst>
                                          <p:attrName>style.visibility</p:attrName>
                                        </p:attrNameLst>
                                      </p:cBhvr>
                                      <p:to>
                                        <p:strVal val="visible"/>
                                      </p:to>
                                    </p:set>
                                    <p:anim calcmode="lin" valueType="num">
                                      <p:cBhvr additive="base">
                                        <p:cTn id="56" dur="500" fill="hold"/>
                                        <p:tgtEl>
                                          <p:spTgt spid="26"/>
                                        </p:tgtEl>
                                        <p:attrNameLst>
                                          <p:attrName>ppt_x</p:attrName>
                                        </p:attrNameLst>
                                      </p:cBhvr>
                                      <p:tavLst>
                                        <p:tav tm="0">
                                          <p:val>
                                            <p:strVal val="0-#ppt_w/2"/>
                                          </p:val>
                                        </p:tav>
                                        <p:tav tm="100000">
                                          <p:val>
                                            <p:strVal val="#ppt_x"/>
                                          </p:val>
                                        </p:tav>
                                      </p:tavLst>
                                    </p:anim>
                                    <p:anim calcmode="lin" valueType="num">
                                      <p:cBhvr additive="base">
                                        <p:cTn id="57" dur="500" fill="hold"/>
                                        <p:tgtEl>
                                          <p:spTgt spid="26"/>
                                        </p:tgtEl>
                                        <p:attrNameLst>
                                          <p:attrName>ppt_y</p:attrName>
                                        </p:attrNameLst>
                                      </p:cBhvr>
                                      <p:tavLst>
                                        <p:tav tm="0">
                                          <p:val>
                                            <p:strVal val="#ppt_y"/>
                                          </p:val>
                                        </p:tav>
                                        <p:tav tm="100000">
                                          <p:val>
                                            <p:strVal val="#ppt_y"/>
                                          </p:val>
                                        </p:tav>
                                      </p:tavLst>
                                    </p:anim>
                                  </p:childTnLst>
                                </p:cTn>
                              </p:par>
                            </p:childTnLst>
                          </p:cTn>
                        </p:par>
                        <p:par>
                          <p:cTn id="58" fill="hold">
                            <p:stCondLst>
                              <p:cond delay="2750"/>
                            </p:stCondLst>
                            <p:childTnLst>
                              <p:par>
                                <p:cTn id="59" presetID="2" presetClass="entr" presetSubtype="8" fill="hold" grpId="0" nodeType="afterEffect">
                                  <p:stCondLst>
                                    <p:cond delay="1000"/>
                                  </p:stCondLst>
                                  <p:childTnLst>
                                    <p:set>
                                      <p:cBhvr>
                                        <p:cTn id="60" dur="1" fill="hold">
                                          <p:stCondLst>
                                            <p:cond delay="0"/>
                                          </p:stCondLst>
                                        </p:cTn>
                                        <p:tgtEl>
                                          <p:spTgt spid="27"/>
                                        </p:tgtEl>
                                        <p:attrNameLst>
                                          <p:attrName>style.visibility</p:attrName>
                                        </p:attrNameLst>
                                      </p:cBhvr>
                                      <p:to>
                                        <p:strVal val="visible"/>
                                      </p:to>
                                    </p:set>
                                    <p:anim calcmode="lin" valueType="num">
                                      <p:cBhvr additive="base">
                                        <p:cTn id="61" dur="500" fill="hold"/>
                                        <p:tgtEl>
                                          <p:spTgt spid="27"/>
                                        </p:tgtEl>
                                        <p:attrNameLst>
                                          <p:attrName>ppt_x</p:attrName>
                                        </p:attrNameLst>
                                      </p:cBhvr>
                                      <p:tavLst>
                                        <p:tav tm="0">
                                          <p:val>
                                            <p:strVal val="0-#ppt_w/2"/>
                                          </p:val>
                                        </p:tav>
                                        <p:tav tm="100000">
                                          <p:val>
                                            <p:strVal val="#ppt_x"/>
                                          </p:val>
                                        </p:tav>
                                      </p:tavLst>
                                    </p:anim>
                                    <p:anim calcmode="lin" valueType="num">
                                      <p:cBhvr additive="base">
                                        <p:cTn id="62" dur="500" fill="hold"/>
                                        <p:tgtEl>
                                          <p:spTgt spid="27"/>
                                        </p:tgtEl>
                                        <p:attrNameLst>
                                          <p:attrName>ppt_y</p:attrName>
                                        </p:attrNameLst>
                                      </p:cBhvr>
                                      <p:tavLst>
                                        <p:tav tm="0">
                                          <p:val>
                                            <p:strVal val="#ppt_y"/>
                                          </p:val>
                                        </p:tav>
                                        <p:tav tm="100000">
                                          <p:val>
                                            <p:strVal val="#ppt_y"/>
                                          </p:val>
                                        </p:tav>
                                      </p:tavLst>
                                    </p:anim>
                                  </p:childTnLst>
                                </p:cTn>
                              </p:par>
                            </p:childTnLst>
                          </p:cTn>
                        </p:par>
                        <p:par>
                          <p:cTn id="63" fill="hold">
                            <p:stCondLst>
                              <p:cond delay="4250"/>
                            </p:stCondLst>
                            <p:childTnLst>
                              <p:par>
                                <p:cTn id="64" presetID="22" presetClass="entr" presetSubtype="2" fill="hold" nodeType="afterEffect">
                                  <p:stCondLst>
                                    <p:cond delay="2000"/>
                                  </p:stCondLst>
                                  <p:childTnLst>
                                    <p:set>
                                      <p:cBhvr>
                                        <p:cTn id="65" dur="1" fill="hold">
                                          <p:stCondLst>
                                            <p:cond delay="0"/>
                                          </p:stCondLst>
                                        </p:cTn>
                                        <p:tgtEl>
                                          <p:spTgt spid="33"/>
                                        </p:tgtEl>
                                        <p:attrNameLst>
                                          <p:attrName>style.visibility</p:attrName>
                                        </p:attrNameLst>
                                      </p:cBhvr>
                                      <p:to>
                                        <p:strVal val="visible"/>
                                      </p:to>
                                    </p:set>
                                    <p:animEffect transition="in" filter="wipe(right)">
                                      <p:cBhvr>
                                        <p:cTn id="66" dur="500"/>
                                        <p:tgtEl>
                                          <p:spTgt spid="33"/>
                                        </p:tgtEl>
                                      </p:cBhvr>
                                    </p:animEffect>
                                  </p:childTnLst>
                                </p:cTn>
                              </p:par>
                            </p:childTnLst>
                          </p:cTn>
                        </p:par>
                        <p:par>
                          <p:cTn id="67" fill="hold">
                            <p:stCondLst>
                              <p:cond delay="6750"/>
                            </p:stCondLst>
                            <p:childTnLst>
                              <p:par>
                                <p:cTn id="68" presetID="31" presetClass="entr" presetSubtype="0" fill="hold" grpId="0" nodeType="afterEffect">
                                  <p:stCondLst>
                                    <p:cond delay="250"/>
                                  </p:stCondLst>
                                  <p:childTnLst>
                                    <p:set>
                                      <p:cBhvr>
                                        <p:cTn id="69" dur="1" fill="hold">
                                          <p:stCondLst>
                                            <p:cond delay="0"/>
                                          </p:stCondLst>
                                        </p:cTn>
                                        <p:tgtEl>
                                          <p:spTgt spid="38"/>
                                        </p:tgtEl>
                                        <p:attrNameLst>
                                          <p:attrName>style.visibility</p:attrName>
                                        </p:attrNameLst>
                                      </p:cBhvr>
                                      <p:to>
                                        <p:strVal val="visible"/>
                                      </p:to>
                                    </p:set>
                                    <p:anim calcmode="lin" valueType="num">
                                      <p:cBhvr>
                                        <p:cTn id="70" dur="1000" fill="hold"/>
                                        <p:tgtEl>
                                          <p:spTgt spid="38"/>
                                        </p:tgtEl>
                                        <p:attrNameLst>
                                          <p:attrName>ppt_w</p:attrName>
                                        </p:attrNameLst>
                                      </p:cBhvr>
                                      <p:tavLst>
                                        <p:tav tm="0">
                                          <p:val>
                                            <p:fltVal val="0"/>
                                          </p:val>
                                        </p:tav>
                                        <p:tav tm="100000">
                                          <p:val>
                                            <p:strVal val="#ppt_w"/>
                                          </p:val>
                                        </p:tav>
                                      </p:tavLst>
                                    </p:anim>
                                    <p:anim calcmode="lin" valueType="num">
                                      <p:cBhvr>
                                        <p:cTn id="71" dur="1000" fill="hold"/>
                                        <p:tgtEl>
                                          <p:spTgt spid="38"/>
                                        </p:tgtEl>
                                        <p:attrNameLst>
                                          <p:attrName>ppt_h</p:attrName>
                                        </p:attrNameLst>
                                      </p:cBhvr>
                                      <p:tavLst>
                                        <p:tav tm="0">
                                          <p:val>
                                            <p:fltVal val="0"/>
                                          </p:val>
                                        </p:tav>
                                        <p:tav tm="100000">
                                          <p:val>
                                            <p:strVal val="#ppt_h"/>
                                          </p:val>
                                        </p:tav>
                                      </p:tavLst>
                                    </p:anim>
                                    <p:anim calcmode="lin" valueType="num">
                                      <p:cBhvr>
                                        <p:cTn id="72" dur="1000" fill="hold"/>
                                        <p:tgtEl>
                                          <p:spTgt spid="38"/>
                                        </p:tgtEl>
                                        <p:attrNameLst>
                                          <p:attrName>style.rotation</p:attrName>
                                        </p:attrNameLst>
                                      </p:cBhvr>
                                      <p:tavLst>
                                        <p:tav tm="0">
                                          <p:val>
                                            <p:fltVal val="90"/>
                                          </p:val>
                                        </p:tav>
                                        <p:tav tm="100000">
                                          <p:val>
                                            <p:fltVal val="0"/>
                                          </p:val>
                                        </p:tav>
                                      </p:tavLst>
                                    </p:anim>
                                    <p:animEffect transition="in" filter="fade">
                                      <p:cBhvr>
                                        <p:cTn id="73" dur="1000"/>
                                        <p:tgtEl>
                                          <p:spTgt spid="38"/>
                                        </p:tgtEl>
                                      </p:cBhvr>
                                    </p:animEffect>
                                  </p:childTnLst>
                                </p:cTn>
                              </p:par>
                            </p:childTnLst>
                          </p:cTn>
                        </p:par>
                        <p:par>
                          <p:cTn id="74" fill="hold">
                            <p:stCondLst>
                              <p:cond delay="8000"/>
                            </p:stCondLst>
                            <p:childTnLst>
                              <p:par>
                                <p:cTn id="75" presetID="53" presetClass="entr" presetSubtype="16" fill="hold" grpId="0" nodeType="afterEffect">
                                  <p:stCondLst>
                                    <p:cond delay="500"/>
                                  </p:stCondLst>
                                  <p:childTnLst>
                                    <p:set>
                                      <p:cBhvr>
                                        <p:cTn id="76" dur="1" fill="hold">
                                          <p:stCondLst>
                                            <p:cond delay="0"/>
                                          </p:stCondLst>
                                        </p:cTn>
                                        <p:tgtEl>
                                          <p:spTgt spid="34"/>
                                        </p:tgtEl>
                                        <p:attrNameLst>
                                          <p:attrName>style.visibility</p:attrName>
                                        </p:attrNameLst>
                                      </p:cBhvr>
                                      <p:to>
                                        <p:strVal val="visible"/>
                                      </p:to>
                                    </p:set>
                                    <p:anim calcmode="lin" valueType="num">
                                      <p:cBhvr>
                                        <p:cTn id="77" dur="500" fill="hold"/>
                                        <p:tgtEl>
                                          <p:spTgt spid="34"/>
                                        </p:tgtEl>
                                        <p:attrNameLst>
                                          <p:attrName>ppt_w</p:attrName>
                                        </p:attrNameLst>
                                      </p:cBhvr>
                                      <p:tavLst>
                                        <p:tav tm="0">
                                          <p:val>
                                            <p:fltVal val="0"/>
                                          </p:val>
                                        </p:tav>
                                        <p:tav tm="100000">
                                          <p:val>
                                            <p:strVal val="#ppt_w"/>
                                          </p:val>
                                        </p:tav>
                                      </p:tavLst>
                                    </p:anim>
                                    <p:anim calcmode="lin" valueType="num">
                                      <p:cBhvr>
                                        <p:cTn id="78" dur="500" fill="hold"/>
                                        <p:tgtEl>
                                          <p:spTgt spid="34"/>
                                        </p:tgtEl>
                                        <p:attrNameLst>
                                          <p:attrName>ppt_h</p:attrName>
                                        </p:attrNameLst>
                                      </p:cBhvr>
                                      <p:tavLst>
                                        <p:tav tm="0">
                                          <p:val>
                                            <p:fltVal val="0"/>
                                          </p:val>
                                        </p:tav>
                                        <p:tav tm="100000">
                                          <p:val>
                                            <p:strVal val="#ppt_h"/>
                                          </p:val>
                                        </p:tav>
                                      </p:tavLst>
                                    </p:anim>
                                    <p:animEffect transition="in" filter="fade">
                                      <p:cBhvr>
                                        <p:cTn id="79" dur="500"/>
                                        <p:tgtEl>
                                          <p:spTgt spid="34"/>
                                        </p:tgtEl>
                                      </p:cBhvr>
                                    </p:animEffect>
                                  </p:childTnLst>
                                </p:cTn>
                              </p:par>
                            </p:childTnLst>
                          </p:cTn>
                        </p:par>
                        <p:par>
                          <p:cTn id="80" fill="hold">
                            <p:stCondLst>
                              <p:cond delay="9000"/>
                            </p:stCondLst>
                            <p:childTnLst>
                              <p:par>
                                <p:cTn id="81" presetID="53" presetClass="entr" presetSubtype="16" fill="hold" grpId="0" nodeType="afterEffect">
                                  <p:stCondLst>
                                    <p:cond delay="2000"/>
                                  </p:stCondLst>
                                  <p:childTnLst>
                                    <p:set>
                                      <p:cBhvr>
                                        <p:cTn id="82" dur="1" fill="hold">
                                          <p:stCondLst>
                                            <p:cond delay="0"/>
                                          </p:stCondLst>
                                        </p:cTn>
                                        <p:tgtEl>
                                          <p:spTgt spid="35"/>
                                        </p:tgtEl>
                                        <p:attrNameLst>
                                          <p:attrName>style.visibility</p:attrName>
                                        </p:attrNameLst>
                                      </p:cBhvr>
                                      <p:to>
                                        <p:strVal val="visible"/>
                                      </p:to>
                                    </p:set>
                                    <p:anim calcmode="lin" valueType="num">
                                      <p:cBhvr>
                                        <p:cTn id="83" dur="500" fill="hold"/>
                                        <p:tgtEl>
                                          <p:spTgt spid="35"/>
                                        </p:tgtEl>
                                        <p:attrNameLst>
                                          <p:attrName>ppt_w</p:attrName>
                                        </p:attrNameLst>
                                      </p:cBhvr>
                                      <p:tavLst>
                                        <p:tav tm="0">
                                          <p:val>
                                            <p:fltVal val="0"/>
                                          </p:val>
                                        </p:tav>
                                        <p:tav tm="100000">
                                          <p:val>
                                            <p:strVal val="#ppt_w"/>
                                          </p:val>
                                        </p:tav>
                                      </p:tavLst>
                                    </p:anim>
                                    <p:anim calcmode="lin" valueType="num">
                                      <p:cBhvr>
                                        <p:cTn id="84" dur="500" fill="hold"/>
                                        <p:tgtEl>
                                          <p:spTgt spid="35"/>
                                        </p:tgtEl>
                                        <p:attrNameLst>
                                          <p:attrName>ppt_h</p:attrName>
                                        </p:attrNameLst>
                                      </p:cBhvr>
                                      <p:tavLst>
                                        <p:tav tm="0">
                                          <p:val>
                                            <p:fltVal val="0"/>
                                          </p:val>
                                        </p:tav>
                                        <p:tav tm="100000">
                                          <p:val>
                                            <p:strVal val="#ppt_h"/>
                                          </p:val>
                                        </p:tav>
                                      </p:tavLst>
                                    </p:anim>
                                    <p:animEffect transition="in" filter="fade">
                                      <p:cBhvr>
                                        <p:cTn id="85" dur="500"/>
                                        <p:tgtEl>
                                          <p:spTgt spid="35"/>
                                        </p:tgtEl>
                                      </p:cBhvr>
                                    </p:animEffect>
                                  </p:childTnLst>
                                </p:cTn>
                              </p:par>
                            </p:childTnLst>
                          </p:cTn>
                        </p:par>
                        <p:par>
                          <p:cTn id="86" fill="hold">
                            <p:stCondLst>
                              <p:cond delay="11500"/>
                            </p:stCondLst>
                            <p:childTnLst>
                              <p:par>
                                <p:cTn id="87" presetID="53" presetClass="entr" presetSubtype="16" fill="hold" grpId="0" nodeType="afterEffect">
                                  <p:stCondLst>
                                    <p:cond delay="2250"/>
                                  </p:stCondLst>
                                  <p:childTnLst>
                                    <p:set>
                                      <p:cBhvr>
                                        <p:cTn id="88" dur="1" fill="hold">
                                          <p:stCondLst>
                                            <p:cond delay="0"/>
                                          </p:stCondLst>
                                        </p:cTn>
                                        <p:tgtEl>
                                          <p:spTgt spid="36"/>
                                        </p:tgtEl>
                                        <p:attrNameLst>
                                          <p:attrName>style.visibility</p:attrName>
                                        </p:attrNameLst>
                                      </p:cBhvr>
                                      <p:to>
                                        <p:strVal val="visible"/>
                                      </p:to>
                                    </p:set>
                                    <p:anim calcmode="lin" valueType="num">
                                      <p:cBhvr>
                                        <p:cTn id="89" dur="500" fill="hold"/>
                                        <p:tgtEl>
                                          <p:spTgt spid="36"/>
                                        </p:tgtEl>
                                        <p:attrNameLst>
                                          <p:attrName>ppt_w</p:attrName>
                                        </p:attrNameLst>
                                      </p:cBhvr>
                                      <p:tavLst>
                                        <p:tav tm="0">
                                          <p:val>
                                            <p:fltVal val="0"/>
                                          </p:val>
                                        </p:tav>
                                        <p:tav tm="100000">
                                          <p:val>
                                            <p:strVal val="#ppt_w"/>
                                          </p:val>
                                        </p:tav>
                                      </p:tavLst>
                                    </p:anim>
                                    <p:anim calcmode="lin" valueType="num">
                                      <p:cBhvr>
                                        <p:cTn id="90" dur="500" fill="hold"/>
                                        <p:tgtEl>
                                          <p:spTgt spid="36"/>
                                        </p:tgtEl>
                                        <p:attrNameLst>
                                          <p:attrName>ppt_h</p:attrName>
                                        </p:attrNameLst>
                                      </p:cBhvr>
                                      <p:tavLst>
                                        <p:tav tm="0">
                                          <p:val>
                                            <p:fltVal val="0"/>
                                          </p:val>
                                        </p:tav>
                                        <p:tav tm="100000">
                                          <p:val>
                                            <p:strVal val="#ppt_h"/>
                                          </p:val>
                                        </p:tav>
                                      </p:tavLst>
                                    </p:anim>
                                    <p:animEffect transition="in" filter="fade">
                                      <p:cBhvr>
                                        <p:cTn id="91" dur="500"/>
                                        <p:tgtEl>
                                          <p:spTgt spid="36"/>
                                        </p:tgtEl>
                                      </p:cBhvr>
                                    </p:animEffect>
                                  </p:childTnLst>
                                </p:cTn>
                              </p:par>
                            </p:childTnLst>
                          </p:cTn>
                        </p:par>
                        <p:par>
                          <p:cTn id="92" fill="hold">
                            <p:stCondLst>
                              <p:cond delay="14250"/>
                            </p:stCondLst>
                            <p:childTnLst>
                              <p:par>
                                <p:cTn id="93" presetID="53" presetClass="entr" presetSubtype="16" fill="hold" grpId="0" nodeType="afterEffect">
                                  <p:stCondLst>
                                    <p:cond delay="2000"/>
                                  </p:stCondLst>
                                  <p:childTnLst>
                                    <p:set>
                                      <p:cBhvr>
                                        <p:cTn id="94" dur="1" fill="hold">
                                          <p:stCondLst>
                                            <p:cond delay="0"/>
                                          </p:stCondLst>
                                        </p:cTn>
                                        <p:tgtEl>
                                          <p:spTgt spid="37"/>
                                        </p:tgtEl>
                                        <p:attrNameLst>
                                          <p:attrName>style.visibility</p:attrName>
                                        </p:attrNameLst>
                                      </p:cBhvr>
                                      <p:to>
                                        <p:strVal val="visible"/>
                                      </p:to>
                                    </p:set>
                                    <p:anim calcmode="lin" valueType="num">
                                      <p:cBhvr>
                                        <p:cTn id="95" dur="500" fill="hold"/>
                                        <p:tgtEl>
                                          <p:spTgt spid="37"/>
                                        </p:tgtEl>
                                        <p:attrNameLst>
                                          <p:attrName>ppt_w</p:attrName>
                                        </p:attrNameLst>
                                      </p:cBhvr>
                                      <p:tavLst>
                                        <p:tav tm="0">
                                          <p:val>
                                            <p:fltVal val="0"/>
                                          </p:val>
                                        </p:tav>
                                        <p:tav tm="100000">
                                          <p:val>
                                            <p:strVal val="#ppt_w"/>
                                          </p:val>
                                        </p:tav>
                                      </p:tavLst>
                                    </p:anim>
                                    <p:anim calcmode="lin" valueType="num">
                                      <p:cBhvr>
                                        <p:cTn id="96" dur="500" fill="hold"/>
                                        <p:tgtEl>
                                          <p:spTgt spid="37"/>
                                        </p:tgtEl>
                                        <p:attrNameLst>
                                          <p:attrName>ppt_h</p:attrName>
                                        </p:attrNameLst>
                                      </p:cBhvr>
                                      <p:tavLst>
                                        <p:tav tm="0">
                                          <p:val>
                                            <p:fltVal val="0"/>
                                          </p:val>
                                        </p:tav>
                                        <p:tav tm="100000">
                                          <p:val>
                                            <p:strVal val="#ppt_h"/>
                                          </p:val>
                                        </p:tav>
                                      </p:tavLst>
                                    </p:anim>
                                    <p:animEffect transition="in" filter="fade">
                                      <p:cBhvr>
                                        <p:cTn id="97" dur="500"/>
                                        <p:tgtEl>
                                          <p:spTgt spid="37"/>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2" fill="hold" nodeType="clickEffect">
                                  <p:stCondLst>
                                    <p:cond delay="0"/>
                                  </p:stCondLst>
                                  <p:childTnLst>
                                    <p:set>
                                      <p:cBhvr>
                                        <p:cTn id="101" dur="1" fill="hold">
                                          <p:stCondLst>
                                            <p:cond delay="0"/>
                                          </p:stCondLst>
                                        </p:cTn>
                                        <p:tgtEl>
                                          <p:spTgt spid="41"/>
                                        </p:tgtEl>
                                        <p:attrNameLst>
                                          <p:attrName>style.visibility</p:attrName>
                                        </p:attrNameLst>
                                      </p:cBhvr>
                                      <p:to>
                                        <p:strVal val="visible"/>
                                      </p:to>
                                    </p:set>
                                    <p:animEffect transition="in" filter="wipe(right)">
                                      <p:cBhvr>
                                        <p:cTn id="102" dur="500"/>
                                        <p:tgtEl>
                                          <p:spTgt spid="41"/>
                                        </p:tgtEl>
                                      </p:cBhvr>
                                    </p:animEffect>
                                  </p:childTnLst>
                                </p:cTn>
                              </p:par>
                            </p:childTnLst>
                          </p:cTn>
                        </p:par>
                        <p:par>
                          <p:cTn id="103" fill="hold">
                            <p:stCondLst>
                              <p:cond delay="500"/>
                            </p:stCondLst>
                            <p:childTnLst>
                              <p:par>
                                <p:cTn id="104" presetID="22" presetClass="entr" presetSubtype="2" fill="hold" grpId="0" nodeType="afterEffect">
                                  <p:stCondLst>
                                    <p:cond delay="250"/>
                                  </p:stCondLst>
                                  <p:childTnLst>
                                    <p:set>
                                      <p:cBhvr>
                                        <p:cTn id="105" dur="1" fill="hold">
                                          <p:stCondLst>
                                            <p:cond delay="0"/>
                                          </p:stCondLst>
                                        </p:cTn>
                                        <p:tgtEl>
                                          <p:spTgt spid="43"/>
                                        </p:tgtEl>
                                        <p:attrNameLst>
                                          <p:attrName>style.visibility</p:attrName>
                                        </p:attrNameLst>
                                      </p:cBhvr>
                                      <p:to>
                                        <p:strVal val="visible"/>
                                      </p:to>
                                    </p:set>
                                    <p:animEffect transition="in" filter="wipe(right)">
                                      <p:cBhvr>
                                        <p:cTn id="106" dur="500"/>
                                        <p:tgtEl>
                                          <p:spTgt spid="43"/>
                                        </p:tgtEl>
                                      </p:cBhvr>
                                    </p:animEffect>
                                  </p:childTnLst>
                                </p:cTn>
                              </p:par>
                            </p:childTnLst>
                          </p:cTn>
                        </p:par>
                        <p:par>
                          <p:cTn id="107" fill="hold">
                            <p:stCondLst>
                              <p:cond delay="1250"/>
                            </p:stCondLst>
                            <p:childTnLst>
                              <p:par>
                                <p:cTn id="108" presetID="22" presetClass="entr" presetSubtype="2" fill="hold" grpId="0" nodeType="afterEffect">
                                  <p:stCondLst>
                                    <p:cond delay="2500"/>
                                  </p:stCondLst>
                                  <p:childTnLst>
                                    <p:set>
                                      <p:cBhvr>
                                        <p:cTn id="109" dur="1" fill="hold">
                                          <p:stCondLst>
                                            <p:cond delay="0"/>
                                          </p:stCondLst>
                                        </p:cTn>
                                        <p:tgtEl>
                                          <p:spTgt spid="44"/>
                                        </p:tgtEl>
                                        <p:attrNameLst>
                                          <p:attrName>style.visibility</p:attrName>
                                        </p:attrNameLst>
                                      </p:cBhvr>
                                      <p:to>
                                        <p:strVal val="visible"/>
                                      </p:to>
                                    </p:set>
                                    <p:animEffect transition="in" filter="wipe(right)">
                                      <p:cBhvr>
                                        <p:cTn id="110" dur="500"/>
                                        <p:tgtEl>
                                          <p:spTgt spid="44"/>
                                        </p:tgtEl>
                                      </p:cBhvr>
                                    </p:animEffect>
                                  </p:childTnLst>
                                </p:cTn>
                              </p:par>
                            </p:childTnLst>
                          </p:cTn>
                        </p:par>
                        <p:par>
                          <p:cTn id="111" fill="hold">
                            <p:stCondLst>
                              <p:cond delay="4250"/>
                            </p:stCondLst>
                            <p:childTnLst>
                              <p:par>
                                <p:cTn id="112" presetID="22" presetClass="entr" presetSubtype="2" fill="hold" grpId="0" nodeType="afterEffect">
                                  <p:stCondLst>
                                    <p:cond delay="1750"/>
                                  </p:stCondLst>
                                  <p:childTnLst>
                                    <p:set>
                                      <p:cBhvr>
                                        <p:cTn id="113" dur="1" fill="hold">
                                          <p:stCondLst>
                                            <p:cond delay="0"/>
                                          </p:stCondLst>
                                        </p:cTn>
                                        <p:tgtEl>
                                          <p:spTgt spid="42"/>
                                        </p:tgtEl>
                                        <p:attrNameLst>
                                          <p:attrName>style.visibility</p:attrName>
                                        </p:attrNameLst>
                                      </p:cBhvr>
                                      <p:to>
                                        <p:strVal val="visible"/>
                                      </p:to>
                                    </p:set>
                                    <p:animEffect transition="in" filter="wipe(right)">
                                      <p:cBhvr>
                                        <p:cTn id="114" dur="500"/>
                                        <p:tgtEl>
                                          <p:spTgt spid="42"/>
                                        </p:tgtEl>
                                      </p:cBhvr>
                                    </p:animEffect>
                                  </p:childTnLst>
                                </p:cTn>
                              </p:par>
                            </p:childTnLst>
                          </p:cTn>
                        </p:par>
                      </p:childTnLst>
                    </p:cTn>
                  </p:par>
                  <p:par>
                    <p:cTn id="115" fill="hold">
                      <p:stCondLst>
                        <p:cond delay="indefinite"/>
                      </p:stCondLst>
                      <p:childTnLst>
                        <p:par>
                          <p:cTn id="116" fill="hold">
                            <p:stCondLst>
                              <p:cond delay="0"/>
                            </p:stCondLst>
                            <p:childTnLst>
                              <p:par>
                                <p:cTn id="117" presetID="6" presetClass="entr" presetSubtype="32" fill="hold" grpId="0" nodeType="clickEffect">
                                  <p:stCondLst>
                                    <p:cond delay="0"/>
                                  </p:stCondLst>
                                  <p:childTnLst>
                                    <p:set>
                                      <p:cBhvr>
                                        <p:cTn id="118" dur="1" fill="hold">
                                          <p:stCondLst>
                                            <p:cond delay="0"/>
                                          </p:stCondLst>
                                        </p:cTn>
                                        <p:tgtEl>
                                          <p:spTgt spid="45"/>
                                        </p:tgtEl>
                                        <p:attrNameLst>
                                          <p:attrName>style.visibility</p:attrName>
                                        </p:attrNameLst>
                                      </p:cBhvr>
                                      <p:to>
                                        <p:strVal val="visible"/>
                                      </p:to>
                                    </p:set>
                                    <p:animEffect transition="in" filter="circle(out)">
                                      <p:cBhvr>
                                        <p:cTn id="119" dur="20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7" grpId="0" animBg="1"/>
      <p:bldP spid="18" grpId="0" animBg="1"/>
      <p:bldP spid="19" grpId="0" animBg="1"/>
      <p:bldP spid="20" grpId="0" animBg="1"/>
      <p:bldP spid="22" grpId="0" animBg="1"/>
      <p:bldP spid="23" grpId="0" animBg="1"/>
      <p:bldP spid="25" grpId="0" animBg="1"/>
      <p:bldP spid="26" grpId="0" animBg="1"/>
      <p:bldP spid="27" grpId="0" animBg="1"/>
      <p:bldP spid="34" grpId="0" animBg="1"/>
      <p:bldP spid="35" grpId="0" animBg="1"/>
      <p:bldP spid="36" grpId="0" animBg="1"/>
      <p:bldP spid="37" grpId="0" animBg="1"/>
      <p:bldP spid="38" grpId="0" animBg="1"/>
      <p:bldP spid="42" grpId="0" animBg="1"/>
      <p:bldP spid="43" grpId="0" animBg="1"/>
      <p:bldP spid="44" grpId="0" animBg="1"/>
      <p:bldP spid="4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66B976D5-503B-4101-BB1D-311FDBD987C3}"/>
              </a:ext>
            </a:extLst>
          </p:cNvPr>
          <p:cNvSpPr txBox="1"/>
          <p:nvPr/>
        </p:nvSpPr>
        <p:spPr>
          <a:xfrm>
            <a:off x="10593436" y="14796"/>
            <a:ext cx="1303021" cy="369332"/>
          </a:xfrm>
          <a:prstGeom prst="rect">
            <a:avLst/>
          </a:prstGeom>
          <a:noFill/>
        </p:spPr>
        <p:txBody>
          <a:bodyPr wrap="square" rtlCol="1">
            <a:spAutoFit/>
          </a:bodyPr>
          <a:lstStyle/>
          <a:p>
            <a:r>
              <a:rPr lang="he-IL" dirty="0"/>
              <a:t>דף כ"ד, ב'</a:t>
            </a:r>
          </a:p>
        </p:txBody>
      </p:sp>
      <p:graphicFrame>
        <p:nvGraphicFramePr>
          <p:cNvPr id="15" name="טבלה 15">
            <a:extLst>
              <a:ext uri="{FF2B5EF4-FFF2-40B4-BE49-F238E27FC236}">
                <a16:creationId xmlns:a16="http://schemas.microsoft.com/office/drawing/2014/main" id="{D821527C-01ED-49CC-8AE2-50B135576615}"/>
              </a:ext>
            </a:extLst>
          </p:cNvPr>
          <p:cNvGraphicFramePr>
            <a:graphicFrameLocks noGrp="1"/>
          </p:cNvGraphicFramePr>
          <p:nvPr>
            <p:extLst>
              <p:ext uri="{D42A27DB-BD31-4B8C-83A1-F6EECF244321}">
                <p14:modId xmlns:p14="http://schemas.microsoft.com/office/powerpoint/2010/main" val="1151120744"/>
              </p:ext>
            </p:extLst>
          </p:nvPr>
        </p:nvGraphicFramePr>
        <p:xfrm>
          <a:off x="2281511" y="426890"/>
          <a:ext cx="9614946" cy="1534623"/>
        </p:xfrm>
        <a:graphic>
          <a:graphicData uri="http://schemas.openxmlformats.org/drawingml/2006/table">
            <a:tbl>
              <a:tblPr rtl="1" firstRow="1" bandRow="1">
                <a:tableStyleId>{616DA210-FB5B-4158-B5E0-FEB733F419BA}</a:tableStyleId>
              </a:tblPr>
              <a:tblGrid>
                <a:gridCol w="3720645">
                  <a:extLst>
                    <a:ext uri="{9D8B030D-6E8A-4147-A177-3AD203B41FA5}">
                      <a16:colId xmlns:a16="http://schemas.microsoft.com/office/drawing/2014/main" val="1922474678"/>
                    </a:ext>
                  </a:extLst>
                </a:gridCol>
                <a:gridCol w="2689319">
                  <a:extLst>
                    <a:ext uri="{9D8B030D-6E8A-4147-A177-3AD203B41FA5}">
                      <a16:colId xmlns:a16="http://schemas.microsoft.com/office/drawing/2014/main" val="1785034200"/>
                    </a:ext>
                  </a:extLst>
                </a:gridCol>
                <a:gridCol w="3204982">
                  <a:extLst>
                    <a:ext uri="{9D8B030D-6E8A-4147-A177-3AD203B41FA5}">
                      <a16:colId xmlns:a16="http://schemas.microsoft.com/office/drawing/2014/main" val="164641716"/>
                    </a:ext>
                  </a:extLst>
                </a:gridCol>
              </a:tblGrid>
              <a:tr h="1534623">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39478445"/>
                  </a:ext>
                </a:extLst>
              </a:tr>
            </a:tbl>
          </a:graphicData>
        </a:graphic>
      </p:graphicFrame>
      <p:sp>
        <p:nvSpPr>
          <p:cNvPr id="16" name="תיבת טקסט 15">
            <a:extLst>
              <a:ext uri="{FF2B5EF4-FFF2-40B4-BE49-F238E27FC236}">
                <a16:creationId xmlns:a16="http://schemas.microsoft.com/office/drawing/2014/main" id="{72FEC386-E0BE-4F03-9A64-56220018CC92}"/>
              </a:ext>
            </a:extLst>
          </p:cNvPr>
          <p:cNvSpPr txBox="1"/>
          <p:nvPr/>
        </p:nvSpPr>
        <p:spPr>
          <a:xfrm>
            <a:off x="8864300" y="527102"/>
            <a:ext cx="3032157" cy="646331"/>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הָהוּא גַּבְרָא </a:t>
            </a:r>
            <a:r>
              <a:rPr lang="he-IL" b="0" i="0" dirty="0" err="1">
                <a:solidFill>
                  <a:srgbClr val="000000"/>
                </a:solidFill>
                <a:effectLst/>
                <a:latin typeface="Arial" panose="020B0604020202020204" pitchFamily="34" charset="0"/>
              </a:rPr>
              <a:t>דְּאַשְׁכַּח</a:t>
            </a:r>
            <a:r>
              <a:rPr lang="he-IL" b="0" i="0" dirty="0">
                <a:solidFill>
                  <a:srgbClr val="000000"/>
                </a:solidFill>
                <a:effectLst/>
                <a:latin typeface="Arial" panose="020B0604020202020204" pitchFamily="34" charset="0"/>
              </a:rPr>
              <a:t> אַרְבָּעָה זוּזֵי </a:t>
            </a:r>
          </a:p>
          <a:p>
            <a:r>
              <a:rPr lang="he-IL" b="0" i="0" dirty="0" err="1">
                <a:solidFill>
                  <a:srgbClr val="000000"/>
                </a:solidFill>
                <a:effectLst/>
                <a:latin typeface="Arial" panose="020B0604020202020204" pitchFamily="34" charset="0"/>
              </a:rPr>
              <a:t>דְּצַיְירִי</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בִּסְדִינָא</a:t>
            </a:r>
            <a:r>
              <a:rPr lang="he-IL" b="0" i="0" dirty="0">
                <a:solidFill>
                  <a:srgbClr val="000000"/>
                </a:solidFill>
                <a:effectLst/>
                <a:latin typeface="Arial" panose="020B0604020202020204" pitchFamily="34" charset="0"/>
              </a:rPr>
              <a:t> וּשְׁדוּ בִּנְהַר בֵּירָן</a:t>
            </a:r>
            <a:endParaRPr lang="he-IL" dirty="0"/>
          </a:p>
        </p:txBody>
      </p:sp>
      <p:sp>
        <p:nvSpPr>
          <p:cNvPr id="17" name="תיבת טקסט 16">
            <a:extLst>
              <a:ext uri="{FF2B5EF4-FFF2-40B4-BE49-F238E27FC236}">
                <a16:creationId xmlns:a16="http://schemas.microsoft.com/office/drawing/2014/main" id="{0543457F-890A-423E-9458-47545BC14F19}"/>
              </a:ext>
            </a:extLst>
          </p:cNvPr>
          <p:cNvSpPr txBox="1"/>
          <p:nvPr/>
        </p:nvSpPr>
        <p:spPr>
          <a:xfrm>
            <a:off x="8405118" y="1225554"/>
            <a:ext cx="3395831" cy="646331"/>
          </a:xfrm>
          <a:prstGeom prst="rect">
            <a:avLst/>
          </a:prstGeom>
          <a:solidFill>
            <a:schemeClr val="accent6">
              <a:lumMod val="20000"/>
              <a:lumOff val="80000"/>
            </a:schemeClr>
          </a:solidFill>
        </p:spPr>
        <p:txBody>
          <a:bodyPr wrap="square" rtlCol="1">
            <a:spAutoFit/>
          </a:bodyPr>
          <a:lstStyle/>
          <a:p>
            <a:r>
              <a:rPr lang="he-IL" dirty="0"/>
              <a:t>אדם מצא 4 זוזים שהיו צרורים בסדין </a:t>
            </a:r>
          </a:p>
          <a:p>
            <a:r>
              <a:rPr lang="he-IL" dirty="0"/>
              <a:t>והיו מוטלים בנהר בירן.</a:t>
            </a:r>
          </a:p>
        </p:txBody>
      </p:sp>
      <p:sp>
        <p:nvSpPr>
          <p:cNvPr id="18" name="תיבת טקסט 17">
            <a:extLst>
              <a:ext uri="{FF2B5EF4-FFF2-40B4-BE49-F238E27FC236}">
                <a16:creationId xmlns:a16="http://schemas.microsoft.com/office/drawing/2014/main" id="{84CA4BBD-BCC2-41B5-BF3F-940E6585DE98}"/>
              </a:ext>
            </a:extLst>
          </p:cNvPr>
          <p:cNvSpPr txBox="1"/>
          <p:nvPr/>
        </p:nvSpPr>
        <p:spPr>
          <a:xfrm>
            <a:off x="3009727" y="629263"/>
            <a:ext cx="2321332"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אֲמַר לֵיהּ </a:t>
            </a:r>
            <a:r>
              <a:rPr lang="he-IL" b="0" i="0" dirty="0" err="1">
                <a:solidFill>
                  <a:srgbClr val="000000"/>
                </a:solidFill>
                <a:effectLst/>
                <a:latin typeface="Arial" panose="020B0604020202020204" pitchFamily="34" charset="0"/>
              </a:rPr>
              <a:t>זִיל</a:t>
            </a:r>
            <a:r>
              <a:rPr lang="he-IL" b="0" i="0" dirty="0">
                <a:solidFill>
                  <a:srgbClr val="000000"/>
                </a:solidFill>
                <a:effectLst/>
                <a:latin typeface="Arial" panose="020B0604020202020204" pitchFamily="34" charset="0"/>
              </a:rPr>
              <a:t> אַכְרֵי</a:t>
            </a:r>
            <a:r>
              <a:rPr lang="he-IL" dirty="0">
                <a:solidFill>
                  <a:srgbClr val="000000"/>
                </a:solidFill>
                <a:latin typeface="Arial" panose="020B0604020202020204" pitchFamily="34" charset="0"/>
              </a:rPr>
              <a:t>ז</a:t>
            </a:r>
            <a:endParaRPr lang="he-IL" dirty="0"/>
          </a:p>
        </p:txBody>
      </p:sp>
      <p:sp>
        <p:nvSpPr>
          <p:cNvPr id="19" name="תיבת טקסט 18">
            <a:extLst>
              <a:ext uri="{FF2B5EF4-FFF2-40B4-BE49-F238E27FC236}">
                <a16:creationId xmlns:a16="http://schemas.microsoft.com/office/drawing/2014/main" id="{11CA993E-2B97-4A02-8015-2F01A88F5C70}"/>
              </a:ext>
            </a:extLst>
          </p:cNvPr>
          <p:cNvSpPr txBox="1"/>
          <p:nvPr/>
        </p:nvSpPr>
        <p:spPr>
          <a:xfrm>
            <a:off x="5809128" y="629263"/>
            <a:ext cx="2248348"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אֲתָא </a:t>
            </a:r>
            <a:r>
              <a:rPr lang="he-IL" b="0" i="0" dirty="0" err="1">
                <a:solidFill>
                  <a:srgbClr val="000000"/>
                </a:solidFill>
                <a:effectLst/>
                <a:latin typeface="Arial" panose="020B0604020202020204" pitchFamily="34" charset="0"/>
              </a:rPr>
              <a:t>לְקַמֵּיה</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דְּרַב</a:t>
            </a:r>
            <a:r>
              <a:rPr lang="he-IL" b="0" i="0" dirty="0">
                <a:solidFill>
                  <a:srgbClr val="000000"/>
                </a:solidFill>
                <a:effectLst/>
                <a:latin typeface="Arial" panose="020B0604020202020204" pitchFamily="34" charset="0"/>
              </a:rPr>
              <a:t> יְהוּדָה</a:t>
            </a:r>
            <a:endParaRPr lang="he-IL" dirty="0"/>
          </a:p>
        </p:txBody>
      </p:sp>
      <p:graphicFrame>
        <p:nvGraphicFramePr>
          <p:cNvPr id="20" name="טבלה 15">
            <a:extLst>
              <a:ext uri="{FF2B5EF4-FFF2-40B4-BE49-F238E27FC236}">
                <a16:creationId xmlns:a16="http://schemas.microsoft.com/office/drawing/2014/main" id="{3095CF36-632A-4A7A-9F78-2AA2C13B02D2}"/>
              </a:ext>
            </a:extLst>
          </p:cNvPr>
          <p:cNvGraphicFramePr>
            <a:graphicFrameLocks noGrp="1"/>
          </p:cNvGraphicFramePr>
          <p:nvPr>
            <p:extLst>
              <p:ext uri="{D42A27DB-BD31-4B8C-83A1-F6EECF244321}">
                <p14:modId xmlns:p14="http://schemas.microsoft.com/office/powerpoint/2010/main" val="3512854486"/>
              </p:ext>
            </p:extLst>
          </p:nvPr>
        </p:nvGraphicFramePr>
        <p:xfrm>
          <a:off x="2281511" y="1954503"/>
          <a:ext cx="9719905" cy="2090372"/>
        </p:xfrm>
        <a:graphic>
          <a:graphicData uri="http://schemas.openxmlformats.org/drawingml/2006/table">
            <a:tbl>
              <a:tblPr rtl="1" firstRow="1" bandRow="1">
                <a:tableStyleId>{616DA210-FB5B-4158-B5E0-FEB733F419BA}</a:tableStyleId>
              </a:tblPr>
              <a:tblGrid>
                <a:gridCol w="3846959">
                  <a:extLst>
                    <a:ext uri="{9D8B030D-6E8A-4147-A177-3AD203B41FA5}">
                      <a16:colId xmlns:a16="http://schemas.microsoft.com/office/drawing/2014/main" val="1922474678"/>
                    </a:ext>
                  </a:extLst>
                </a:gridCol>
                <a:gridCol w="5872946">
                  <a:extLst>
                    <a:ext uri="{9D8B030D-6E8A-4147-A177-3AD203B41FA5}">
                      <a16:colId xmlns:a16="http://schemas.microsoft.com/office/drawing/2014/main" val="1785034200"/>
                    </a:ext>
                  </a:extLst>
                </a:gridCol>
              </a:tblGrid>
              <a:tr h="2090372">
                <a:tc>
                  <a:txBody>
                    <a:bodyPr/>
                    <a:lstStyle/>
                    <a:p>
                      <a:pPr rtl="1"/>
                      <a:r>
                        <a:rPr lang="he-IL" dirty="0"/>
                        <a:t> </a:t>
                      </a:r>
                    </a:p>
                  </a:txBody>
                  <a:tcPr/>
                </a:tc>
                <a:tc>
                  <a:txBody>
                    <a:bodyPr/>
                    <a:lstStyle/>
                    <a:p>
                      <a:pPr rtl="1"/>
                      <a:endParaRPr lang="he-IL" dirty="0"/>
                    </a:p>
                  </a:txBody>
                  <a:tcPr/>
                </a:tc>
                <a:extLst>
                  <a:ext uri="{0D108BD9-81ED-4DB2-BD59-A6C34878D82A}">
                    <a16:rowId xmlns:a16="http://schemas.microsoft.com/office/drawing/2014/main" val="239478445"/>
                  </a:ext>
                </a:extLst>
              </a:tr>
            </a:tbl>
          </a:graphicData>
        </a:graphic>
      </p:graphicFrame>
      <p:sp>
        <p:nvSpPr>
          <p:cNvPr id="21" name="תיבת טקסט 20">
            <a:extLst>
              <a:ext uri="{FF2B5EF4-FFF2-40B4-BE49-F238E27FC236}">
                <a16:creationId xmlns:a16="http://schemas.microsoft.com/office/drawing/2014/main" id="{B0289EEA-F2D6-4A23-8DD3-4ABDA258676A}"/>
              </a:ext>
            </a:extLst>
          </p:cNvPr>
          <p:cNvSpPr txBox="1"/>
          <p:nvPr/>
        </p:nvSpPr>
        <p:spPr>
          <a:xfrm>
            <a:off x="8405118" y="2301217"/>
            <a:ext cx="3330752"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וְהָא [נהר בירן]  זוֹטוֹ שֶׁל יָם הוּא </a:t>
            </a:r>
            <a:r>
              <a:rPr lang="he-IL" dirty="0">
                <a:solidFill>
                  <a:srgbClr val="000000"/>
                </a:solidFill>
                <a:latin typeface="Arial" panose="020B0604020202020204" pitchFamily="34" charset="0"/>
              </a:rPr>
              <a:t>?</a:t>
            </a:r>
            <a:endParaRPr lang="he-IL" b="0" i="0" dirty="0">
              <a:solidFill>
                <a:srgbClr val="000000"/>
              </a:solidFill>
              <a:effectLst/>
              <a:latin typeface="Arial" panose="020B0604020202020204" pitchFamily="34" charset="0"/>
            </a:endParaRPr>
          </a:p>
        </p:txBody>
      </p:sp>
      <p:sp>
        <p:nvSpPr>
          <p:cNvPr id="22" name="תיבת טקסט 21">
            <a:extLst>
              <a:ext uri="{FF2B5EF4-FFF2-40B4-BE49-F238E27FC236}">
                <a16:creationId xmlns:a16="http://schemas.microsoft.com/office/drawing/2014/main" id="{02CEBBAE-BAA8-485F-8AE4-0DC5543FD3C9}"/>
              </a:ext>
            </a:extLst>
          </p:cNvPr>
          <p:cNvSpPr txBox="1"/>
          <p:nvPr/>
        </p:nvSpPr>
        <p:spPr>
          <a:xfrm>
            <a:off x="3009727" y="1997011"/>
            <a:ext cx="3582295"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שָׁאנֵי נְהַר בֵּירָן כֵּיוָן </a:t>
            </a:r>
            <a:r>
              <a:rPr lang="he-IL" b="0" i="0" dirty="0" err="1">
                <a:solidFill>
                  <a:srgbClr val="000000"/>
                </a:solidFill>
                <a:effectLst/>
                <a:latin typeface="Arial" panose="020B0604020202020204" pitchFamily="34" charset="0"/>
              </a:rPr>
              <a:t>דְּמִתְּקִיל</a:t>
            </a:r>
            <a:r>
              <a:rPr lang="he-IL" b="0" i="0" dirty="0">
                <a:solidFill>
                  <a:srgbClr val="000000"/>
                </a:solidFill>
                <a:effectLst/>
                <a:latin typeface="Arial" panose="020B0604020202020204" pitchFamily="34" charset="0"/>
              </a:rPr>
              <a:t> לָא </a:t>
            </a:r>
            <a:r>
              <a:rPr lang="he-IL" b="0" i="0" dirty="0" err="1">
                <a:solidFill>
                  <a:srgbClr val="000000"/>
                </a:solidFill>
                <a:effectLst/>
                <a:latin typeface="Arial" panose="020B0604020202020204" pitchFamily="34" charset="0"/>
              </a:rPr>
              <a:t>מִיָּאַש</a:t>
            </a:r>
            <a:r>
              <a:rPr lang="he-IL" b="0" i="0" dirty="0">
                <a:solidFill>
                  <a:srgbClr val="000000"/>
                </a:solidFill>
                <a:effectLst/>
                <a:latin typeface="Arial" panose="020B0604020202020204" pitchFamily="34" charset="0"/>
              </a:rPr>
              <a:t>ׁ</a:t>
            </a:r>
            <a:endParaRPr lang="he-IL" dirty="0"/>
          </a:p>
        </p:txBody>
      </p:sp>
      <p:sp>
        <p:nvSpPr>
          <p:cNvPr id="23" name="תיבת טקסט 22">
            <a:extLst>
              <a:ext uri="{FF2B5EF4-FFF2-40B4-BE49-F238E27FC236}">
                <a16:creationId xmlns:a16="http://schemas.microsoft.com/office/drawing/2014/main" id="{3FBAB076-C4A7-46E5-88A1-8C6E64948B9A}"/>
              </a:ext>
            </a:extLst>
          </p:cNvPr>
          <p:cNvSpPr txBox="1"/>
          <p:nvPr/>
        </p:nvSpPr>
        <p:spPr>
          <a:xfrm>
            <a:off x="9606579" y="3205779"/>
            <a:ext cx="1861073" cy="369332"/>
          </a:xfrm>
          <a:prstGeom prst="rect">
            <a:avLst/>
          </a:prstGeom>
          <a:noFill/>
        </p:spPr>
        <p:txBody>
          <a:bodyPr wrap="square" rtlCol="1">
            <a:spAutoFit/>
          </a:bodyPr>
          <a:lstStyle/>
          <a:p>
            <a:endParaRPr lang="he-IL" dirty="0"/>
          </a:p>
        </p:txBody>
      </p:sp>
      <p:graphicFrame>
        <p:nvGraphicFramePr>
          <p:cNvPr id="27" name="טבלה 15">
            <a:extLst>
              <a:ext uri="{FF2B5EF4-FFF2-40B4-BE49-F238E27FC236}">
                <a16:creationId xmlns:a16="http://schemas.microsoft.com/office/drawing/2014/main" id="{D62EFA8F-E312-4A85-815C-1D7AEF12F816}"/>
              </a:ext>
            </a:extLst>
          </p:cNvPr>
          <p:cNvGraphicFramePr>
            <a:graphicFrameLocks noGrp="1"/>
          </p:cNvGraphicFramePr>
          <p:nvPr>
            <p:extLst>
              <p:ext uri="{D42A27DB-BD31-4B8C-83A1-F6EECF244321}">
                <p14:modId xmlns:p14="http://schemas.microsoft.com/office/powerpoint/2010/main" val="1533061215"/>
              </p:ext>
            </p:extLst>
          </p:nvPr>
        </p:nvGraphicFramePr>
        <p:xfrm>
          <a:off x="6728580" y="4534641"/>
          <a:ext cx="5272836" cy="1535588"/>
        </p:xfrm>
        <a:graphic>
          <a:graphicData uri="http://schemas.openxmlformats.org/drawingml/2006/table">
            <a:tbl>
              <a:tblPr rtl="1" firstRow="1" bandRow="1">
                <a:tableStyleId>{616DA210-FB5B-4158-B5E0-FEB733F419BA}</a:tableStyleId>
              </a:tblPr>
              <a:tblGrid>
                <a:gridCol w="2239179">
                  <a:extLst>
                    <a:ext uri="{9D8B030D-6E8A-4147-A177-3AD203B41FA5}">
                      <a16:colId xmlns:a16="http://schemas.microsoft.com/office/drawing/2014/main" val="1922474678"/>
                    </a:ext>
                  </a:extLst>
                </a:gridCol>
                <a:gridCol w="3033657">
                  <a:extLst>
                    <a:ext uri="{9D8B030D-6E8A-4147-A177-3AD203B41FA5}">
                      <a16:colId xmlns:a16="http://schemas.microsoft.com/office/drawing/2014/main" val="1785034200"/>
                    </a:ext>
                  </a:extLst>
                </a:gridCol>
              </a:tblGrid>
              <a:tr h="1535588">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39478445"/>
                  </a:ext>
                </a:extLst>
              </a:tr>
            </a:tbl>
          </a:graphicData>
        </a:graphic>
      </p:graphicFrame>
      <p:sp>
        <p:nvSpPr>
          <p:cNvPr id="30" name="תיבת טקסט 29">
            <a:extLst>
              <a:ext uri="{FF2B5EF4-FFF2-40B4-BE49-F238E27FC236}">
                <a16:creationId xmlns:a16="http://schemas.microsoft.com/office/drawing/2014/main" id="{8B33A90D-A92B-4051-942F-D37087EA7675}"/>
              </a:ext>
            </a:extLst>
          </p:cNvPr>
          <p:cNvSpPr txBox="1"/>
          <p:nvPr/>
        </p:nvSpPr>
        <p:spPr>
          <a:xfrm>
            <a:off x="9840107" y="4784969"/>
            <a:ext cx="2000733"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וְהָא </a:t>
            </a:r>
            <a:r>
              <a:rPr lang="he-IL" b="0" i="0" dirty="0" err="1">
                <a:solidFill>
                  <a:srgbClr val="000000"/>
                </a:solidFill>
                <a:effectLst/>
                <a:latin typeface="Arial" panose="020B0604020202020204" pitchFamily="34" charset="0"/>
              </a:rPr>
              <a:t>רוּבָּא</a:t>
            </a:r>
            <a:r>
              <a:rPr lang="he-IL" b="0" i="0" dirty="0">
                <a:solidFill>
                  <a:srgbClr val="000000"/>
                </a:solidFill>
                <a:effectLst/>
                <a:latin typeface="Arial" panose="020B0604020202020204" pitchFamily="34" charset="0"/>
              </a:rPr>
              <a:t> גּוֹיִם </a:t>
            </a:r>
            <a:r>
              <a:rPr lang="he-IL" b="0" i="0" dirty="0" err="1">
                <a:solidFill>
                  <a:srgbClr val="000000"/>
                </a:solidFill>
                <a:effectLst/>
                <a:latin typeface="Arial" panose="020B0604020202020204" pitchFamily="34" charset="0"/>
              </a:rPr>
              <a:t>נִינְהו</a:t>
            </a:r>
            <a:r>
              <a:rPr lang="he-IL" b="0" i="0" dirty="0">
                <a:solidFill>
                  <a:srgbClr val="000000"/>
                </a:solidFill>
                <a:effectLst/>
                <a:latin typeface="Arial" panose="020B0604020202020204" pitchFamily="34" charset="0"/>
              </a:rPr>
              <a:t>ּ</a:t>
            </a:r>
            <a:endParaRPr lang="he-IL" dirty="0"/>
          </a:p>
        </p:txBody>
      </p:sp>
      <p:sp>
        <p:nvSpPr>
          <p:cNvPr id="31" name="תיבת טקסט 30">
            <a:extLst>
              <a:ext uri="{FF2B5EF4-FFF2-40B4-BE49-F238E27FC236}">
                <a16:creationId xmlns:a16="http://schemas.microsoft.com/office/drawing/2014/main" id="{A13D4E04-A2F7-4025-A8C3-F4315AFC341D}"/>
              </a:ext>
            </a:extLst>
          </p:cNvPr>
          <p:cNvSpPr txBox="1"/>
          <p:nvPr/>
        </p:nvSpPr>
        <p:spPr>
          <a:xfrm>
            <a:off x="6766560" y="4842111"/>
            <a:ext cx="2945817" cy="923330"/>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שְׁמַע מִינַּהּ </a:t>
            </a:r>
            <a:endParaRPr lang="he-IL" b="1" i="0" dirty="0">
              <a:solidFill>
                <a:srgbClr val="000000"/>
              </a:solidFill>
              <a:effectLst/>
              <a:latin typeface="Arial" panose="020B0604020202020204" pitchFamily="34" charset="0"/>
            </a:endParaRPr>
          </a:p>
          <a:p>
            <a:r>
              <a:rPr lang="he-IL" b="1" i="0" dirty="0">
                <a:solidFill>
                  <a:srgbClr val="000000"/>
                </a:solidFill>
                <a:effectLst/>
                <a:latin typeface="Arial" panose="020B0604020202020204" pitchFamily="34" charset="0"/>
              </a:rPr>
              <a:t>אֵין </a:t>
            </a:r>
            <a:r>
              <a:rPr lang="he-IL" b="0" i="0" dirty="0">
                <a:solidFill>
                  <a:srgbClr val="000000"/>
                </a:solidFill>
                <a:effectLst/>
                <a:latin typeface="Arial" panose="020B0604020202020204" pitchFamily="34" charset="0"/>
              </a:rPr>
              <a:t>הֲלָכָה כְּרַבִּי שִׁמְעוֹן בֶּן אֶלְעָזָר </a:t>
            </a:r>
          </a:p>
          <a:p>
            <a:r>
              <a:rPr lang="he-IL" b="0" i="0" dirty="0">
                <a:solidFill>
                  <a:srgbClr val="000000"/>
                </a:solidFill>
                <a:effectLst/>
                <a:latin typeface="Arial" panose="020B0604020202020204" pitchFamily="34" charset="0"/>
              </a:rPr>
              <a:t>אֲפִילּוּ בְּרוֹב גּוֹיִם</a:t>
            </a:r>
            <a:endParaRPr lang="he-IL" dirty="0"/>
          </a:p>
        </p:txBody>
      </p:sp>
      <p:graphicFrame>
        <p:nvGraphicFramePr>
          <p:cNvPr id="33" name="טבלה 15">
            <a:extLst>
              <a:ext uri="{FF2B5EF4-FFF2-40B4-BE49-F238E27FC236}">
                <a16:creationId xmlns:a16="http://schemas.microsoft.com/office/drawing/2014/main" id="{9C13BA9D-0641-4E66-905D-3E9ED24A234B}"/>
              </a:ext>
            </a:extLst>
          </p:cNvPr>
          <p:cNvGraphicFramePr>
            <a:graphicFrameLocks noGrp="1"/>
          </p:cNvGraphicFramePr>
          <p:nvPr>
            <p:extLst>
              <p:ext uri="{D42A27DB-BD31-4B8C-83A1-F6EECF244321}">
                <p14:modId xmlns:p14="http://schemas.microsoft.com/office/powerpoint/2010/main" val="1574150185"/>
              </p:ext>
            </p:extLst>
          </p:nvPr>
        </p:nvGraphicFramePr>
        <p:xfrm>
          <a:off x="21365" y="4052308"/>
          <a:ext cx="6636321" cy="2606676"/>
        </p:xfrm>
        <a:graphic>
          <a:graphicData uri="http://schemas.openxmlformats.org/drawingml/2006/table">
            <a:tbl>
              <a:tblPr rtl="1" firstRow="1" bandRow="1">
                <a:tableStyleId>{616DA210-FB5B-4158-B5E0-FEB733F419BA}</a:tableStyleId>
              </a:tblPr>
              <a:tblGrid>
                <a:gridCol w="2581043">
                  <a:extLst>
                    <a:ext uri="{9D8B030D-6E8A-4147-A177-3AD203B41FA5}">
                      <a16:colId xmlns:a16="http://schemas.microsoft.com/office/drawing/2014/main" val="1922474678"/>
                    </a:ext>
                  </a:extLst>
                </a:gridCol>
                <a:gridCol w="3065380">
                  <a:extLst>
                    <a:ext uri="{9D8B030D-6E8A-4147-A177-3AD203B41FA5}">
                      <a16:colId xmlns:a16="http://schemas.microsoft.com/office/drawing/2014/main" val="1785034200"/>
                    </a:ext>
                  </a:extLst>
                </a:gridCol>
                <a:gridCol w="989898">
                  <a:extLst>
                    <a:ext uri="{9D8B030D-6E8A-4147-A177-3AD203B41FA5}">
                      <a16:colId xmlns:a16="http://schemas.microsoft.com/office/drawing/2014/main" val="2000846768"/>
                    </a:ext>
                  </a:extLst>
                </a:gridCol>
              </a:tblGrid>
              <a:tr h="1236765">
                <a:tc rowSpan="2">
                  <a:txBody>
                    <a:bodyPr/>
                    <a:lstStyle/>
                    <a:p>
                      <a:pPr rtl="1"/>
                      <a:endParaRPr lang="he-IL" dirty="0"/>
                    </a:p>
                  </a:txBody>
                  <a:tcPr/>
                </a:tc>
                <a:tc>
                  <a:txBody>
                    <a:bodyPr/>
                    <a:lstStyle/>
                    <a:p>
                      <a:pPr rtl="1"/>
                      <a:endParaRPr lang="he-IL" dirty="0"/>
                    </a:p>
                  </a:txBody>
                  <a:tcPr/>
                </a:tc>
                <a:tc rowSpan="2">
                  <a:txBody>
                    <a:bodyPr/>
                    <a:lstStyle/>
                    <a:p>
                      <a:pPr rtl="1"/>
                      <a:endParaRPr lang="he-IL" dirty="0"/>
                    </a:p>
                  </a:txBody>
                  <a:tcPr/>
                </a:tc>
                <a:extLst>
                  <a:ext uri="{0D108BD9-81ED-4DB2-BD59-A6C34878D82A}">
                    <a16:rowId xmlns:a16="http://schemas.microsoft.com/office/drawing/2014/main" val="239478445"/>
                  </a:ext>
                </a:extLst>
              </a:tr>
              <a:tr h="1369911">
                <a:tc vMerge="1">
                  <a:txBody>
                    <a:bodyPr/>
                    <a:lstStyle/>
                    <a:p>
                      <a:pPr rtl="1"/>
                      <a:endParaRPr lang="he-IL"/>
                    </a:p>
                  </a:txBody>
                  <a:tcPr/>
                </a:tc>
                <a:tc>
                  <a:txBody>
                    <a:bodyPr/>
                    <a:lstStyle/>
                    <a:p>
                      <a:pPr rtl="1"/>
                      <a:endParaRPr lang="he-IL" dirty="0"/>
                    </a:p>
                  </a:txBody>
                  <a:tcPr>
                    <a:noFill/>
                  </a:tcPr>
                </a:tc>
                <a:tc vMerge="1">
                  <a:txBody>
                    <a:bodyPr/>
                    <a:lstStyle/>
                    <a:p>
                      <a:pPr rtl="1"/>
                      <a:endParaRPr lang="he-IL" dirty="0"/>
                    </a:p>
                  </a:txBody>
                  <a:tcPr/>
                </a:tc>
                <a:extLst>
                  <a:ext uri="{0D108BD9-81ED-4DB2-BD59-A6C34878D82A}">
                    <a16:rowId xmlns:a16="http://schemas.microsoft.com/office/drawing/2014/main" val="821206365"/>
                  </a:ext>
                </a:extLst>
              </a:tr>
            </a:tbl>
          </a:graphicData>
        </a:graphic>
      </p:graphicFrame>
      <p:sp>
        <p:nvSpPr>
          <p:cNvPr id="34" name="תיבת טקסט 33">
            <a:extLst>
              <a:ext uri="{FF2B5EF4-FFF2-40B4-BE49-F238E27FC236}">
                <a16:creationId xmlns:a16="http://schemas.microsoft.com/office/drawing/2014/main" id="{94232B01-0D70-4477-A906-507A8B1DB9FF}"/>
              </a:ext>
            </a:extLst>
          </p:cNvPr>
          <p:cNvSpPr txBox="1"/>
          <p:nvPr/>
        </p:nvSpPr>
        <p:spPr>
          <a:xfrm>
            <a:off x="1312432" y="5336665"/>
            <a:ext cx="2587074"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וְכֵיוָן </a:t>
            </a:r>
            <a:r>
              <a:rPr lang="he-IL" b="0" i="0" dirty="0" err="1">
                <a:solidFill>
                  <a:srgbClr val="000000"/>
                </a:solidFill>
                <a:effectLst/>
                <a:latin typeface="Arial" panose="020B0604020202020204" pitchFamily="34" charset="0"/>
              </a:rPr>
              <a:t>דְּיִשְׂרָאֵל</a:t>
            </a:r>
            <a:r>
              <a:rPr lang="he-IL" b="0" i="0" dirty="0">
                <a:solidFill>
                  <a:srgbClr val="000000"/>
                </a:solidFill>
                <a:effectLst/>
                <a:latin typeface="Arial" panose="020B0604020202020204" pitchFamily="34" charset="0"/>
              </a:rPr>
              <a:t> כָּרוּ לֵיהּ </a:t>
            </a:r>
          </a:p>
        </p:txBody>
      </p:sp>
      <p:sp>
        <p:nvSpPr>
          <p:cNvPr id="35" name="תיבת טקסט 34">
            <a:extLst>
              <a:ext uri="{FF2B5EF4-FFF2-40B4-BE49-F238E27FC236}">
                <a16:creationId xmlns:a16="http://schemas.microsoft.com/office/drawing/2014/main" id="{E5EC53A6-87EE-4A8A-87BD-4204A927B40B}"/>
              </a:ext>
            </a:extLst>
          </p:cNvPr>
          <p:cNvSpPr txBox="1"/>
          <p:nvPr/>
        </p:nvSpPr>
        <p:spPr>
          <a:xfrm>
            <a:off x="1678193" y="4052308"/>
            <a:ext cx="2166063"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כֵּיוָן </a:t>
            </a:r>
            <a:r>
              <a:rPr lang="he-IL" b="0" i="0" dirty="0" err="1">
                <a:solidFill>
                  <a:srgbClr val="000000"/>
                </a:solidFill>
                <a:effectLst/>
                <a:latin typeface="Arial" panose="020B0604020202020204" pitchFamily="34" charset="0"/>
              </a:rPr>
              <a:t>דְּיִשְׂרָאֵל</a:t>
            </a:r>
            <a:r>
              <a:rPr lang="he-IL" b="0" i="0" dirty="0">
                <a:solidFill>
                  <a:srgbClr val="000000"/>
                </a:solidFill>
                <a:effectLst/>
                <a:latin typeface="Arial" panose="020B0604020202020204" pitchFamily="34" charset="0"/>
              </a:rPr>
              <a:t> סָכְרוּ לֵיהּ</a:t>
            </a:r>
          </a:p>
        </p:txBody>
      </p:sp>
      <p:sp>
        <p:nvSpPr>
          <p:cNvPr id="36" name="תיבת טקסט 35">
            <a:extLst>
              <a:ext uri="{FF2B5EF4-FFF2-40B4-BE49-F238E27FC236}">
                <a16:creationId xmlns:a16="http://schemas.microsoft.com/office/drawing/2014/main" id="{B55436FC-068F-464D-B973-FB4713E66620}"/>
              </a:ext>
            </a:extLst>
          </p:cNvPr>
          <p:cNvSpPr txBox="1"/>
          <p:nvPr/>
        </p:nvSpPr>
        <p:spPr>
          <a:xfrm>
            <a:off x="4423693" y="5110823"/>
            <a:ext cx="2069498" cy="923330"/>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שָׁאנֵי נְהַר בֵּירָן</a:t>
            </a:r>
          </a:p>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דְּיִשְׂרָאֵל</a:t>
            </a:r>
            <a:r>
              <a:rPr lang="he-IL" b="0" i="0" dirty="0">
                <a:solidFill>
                  <a:srgbClr val="000000"/>
                </a:solidFill>
                <a:effectLst/>
                <a:latin typeface="Arial" panose="020B0604020202020204" pitchFamily="34" charset="0"/>
              </a:rPr>
              <a:t> סָכְרוּ לֵיהּ </a:t>
            </a:r>
          </a:p>
          <a:p>
            <a:r>
              <a:rPr lang="he-IL" b="0" i="0" dirty="0">
                <a:solidFill>
                  <a:srgbClr val="000000"/>
                </a:solidFill>
                <a:effectLst/>
                <a:latin typeface="Arial" panose="020B0604020202020204" pitchFamily="34" charset="0"/>
              </a:rPr>
              <a:t>וְיִשְׂרָאֵל כָּרוּ לֵיהּ</a:t>
            </a:r>
            <a:endParaRPr lang="he-IL" dirty="0"/>
          </a:p>
        </p:txBody>
      </p:sp>
      <p:sp>
        <p:nvSpPr>
          <p:cNvPr id="4" name="תיבת טקסט 3">
            <a:extLst>
              <a:ext uri="{FF2B5EF4-FFF2-40B4-BE49-F238E27FC236}">
                <a16:creationId xmlns:a16="http://schemas.microsoft.com/office/drawing/2014/main" id="{AD8E514F-BAE8-4DF8-AB61-9F6BA589D798}"/>
              </a:ext>
            </a:extLst>
          </p:cNvPr>
          <p:cNvSpPr txBox="1"/>
          <p:nvPr/>
        </p:nvSpPr>
        <p:spPr>
          <a:xfrm>
            <a:off x="2386455" y="2394444"/>
            <a:ext cx="5671021" cy="1477328"/>
          </a:xfrm>
          <a:prstGeom prst="rect">
            <a:avLst/>
          </a:prstGeom>
          <a:solidFill>
            <a:schemeClr val="accent6">
              <a:lumMod val="20000"/>
              <a:lumOff val="80000"/>
            </a:schemeClr>
          </a:solidFill>
        </p:spPr>
        <p:txBody>
          <a:bodyPr wrap="square" rtlCol="1">
            <a:spAutoFit/>
          </a:bodyPr>
          <a:lstStyle/>
          <a:p>
            <a:r>
              <a:rPr lang="he-IL" dirty="0"/>
              <a:t>שיש בו מכשולים, כגון אבנים וסתימת גדר </a:t>
            </a:r>
            <a:r>
              <a:rPr lang="he-IL" dirty="0" err="1"/>
              <a:t>שעושין</a:t>
            </a:r>
            <a:r>
              <a:rPr lang="he-IL" dirty="0"/>
              <a:t> לדגים, לא </a:t>
            </a:r>
            <a:r>
              <a:rPr lang="he-IL" dirty="0" err="1"/>
              <a:t>מיאש</a:t>
            </a:r>
            <a:r>
              <a:rPr lang="he-IL" dirty="0"/>
              <a:t> בעל </a:t>
            </a:r>
            <a:r>
              <a:rPr lang="he-IL" dirty="0" err="1"/>
              <a:t>האבידה</a:t>
            </a:r>
            <a:r>
              <a:rPr lang="he-IL" dirty="0"/>
              <a:t>, משום שהוא סובר שלא יוכל הנהר להולך את </a:t>
            </a:r>
            <a:r>
              <a:rPr lang="he-IL" dirty="0" err="1"/>
              <a:t>אבידתו</a:t>
            </a:r>
            <a:r>
              <a:rPr lang="he-IL" dirty="0"/>
              <a:t> חוץ למכשולים. וכיון שרגילים לסוכרו מדי פעם כדי לנקותו ולכרותו כדי שישטפו מימיו, סומך הוא על אלו שינקו את הנהר, שימצאו את </a:t>
            </a:r>
            <a:r>
              <a:rPr lang="he-IL" dirty="0" err="1"/>
              <a:t>האבידה</a:t>
            </a:r>
            <a:r>
              <a:rPr lang="he-IL" dirty="0"/>
              <a:t> - ויכריזו עליה.</a:t>
            </a:r>
          </a:p>
        </p:txBody>
      </p:sp>
      <p:sp>
        <p:nvSpPr>
          <p:cNvPr id="5" name="תיבת טקסט 4">
            <a:extLst>
              <a:ext uri="{FF2B5EF4-FFF2-40B4-BE49-F238E27FC236}">
                <a16:creationId xmlns:a16="http://schemas.microsoft.com/office/drawing/2014/main" id="{2499535A-014E-4254-B9A3-3F81218ECBCD}"/>
              </a:ext>
            </a:extLst>
          </p:cNvPr>
          <p:cNvSpPr txBox="1"/>
          <p:nvPr/>
        </p:nvSpPr>
        <p:spPr>
          <a:xfrm>
            <a:off x="8251721" y="2914576"/>
            <a:ext cx="3539777" cy="646331"/>
          </a:xfrm>
          <a:prstGeom prst="rect">
            <a:avLst/>
          </a:prstGeom>
          <a:solidFill>
            <a:schemeClr val="accent6">
              <a:lumMod val="20000"/>
              <a:lumOff val="80000"/>
            </a:schemeClr>
          </a:solidFill>
        </p:spPr>
        <p:txBody>
          <a:bodyPr wrap="square" rtlCol="1">
            <a:spAutoFit/>
          </a:bodyPr>
          <a:lstStyle/>
          <a:p>
            <a:r>
              <a:rPr lang="he-IL" dirty="0"/>
              <a:t>אמרנו לעיל שאין חייב להכריז, כי </a:t>
            </a:r>
            <a:r>
              <a:rPr lang="he-IL" dirty="0" err="1"/>
              <a:t>האבידה</a:t>
            </a:r>
            <a:r>
              <a:rPr lang="he-IL" dirty="0"/>
              <a:t> אבודה ממנו ומכל אדם!?</a:t>
            </a:r>
          </a:p>
        </p:txBody>
      </p:sp>
      <p:sp>
        <p:nvSpPr>
          <p:cNvPr id="6" name="תיבת טקסט 5">
            <a:extLst>
              <a:ext uri="{FF2B5EF4-FFF2-40B4-BE49-F238E27FC236}">
                <a16:creationId xmlns:a16="http://schemas.microsoft.com/office/drawing/2014/main" id="{A12484C8-807E-4FE5-A9F8-195FCD11F910}"/>
              </a:ext>
            </a:extLst>
          </p:cNvPr>
          <p:cNvSpPr txBox="1"/>
          <p:nvPr/>
        </p:nvSpPr>
        <p:spPr>
          <a:xfrm>
            <a:off x="2964177" y="1247170"/>
            <a:ext cx="2205317" cy="381585"/>
          </a:xfrm>
          <a:prstGeom prst="rect">
            <a:avLst/>
          </a:prstGeom>
          <a:solidFill>
            <a:schemeClr val="accent6">
              <a:lumMod val="20000"/>
              <a:lumOff val="80000"/>
            </a:schemeClr>
          </a:solidFill>
        </p:spPr>
        <p:txBody>
          <a:bodyPr wrap="square" rtlCol="1">
            <a:spAutoFit/>
          </a:bodyPr>
          <a:lstStyle/>
          <a:p>
            <a:r>
              <a:rPr lang="he-IL" dirty="0"/>
              <a:t>לך והכרז על מציאתך</a:t>
            </a:r>
          </a:p>
        </p:txBody>
      </p:sp>
      <p:sp>
        <p:nvSpPr>
          <p:cNvPr id="7" name="תיבת טקסט 6">
            <a:extLst>
              <a:ext uri="{FF2B5EF4-FFF2-40B4-BE49-F238E27FC236}">
                <a16:creationId xmlns:a16="http://schemas.microsoft.com/office/drawing/2014/main" id="{3995B344-5250-44DE-8B6E-55EAF701D58C}"/>
              </a:ext>
            </a:extLst>
          </p:cNvPr>
          <p:cNvSpPr txBox="1"/>
          <p:nvPr/>
        </p:nvSpPr>
        <p:spPr>
          <a:xfrm>
            <a:off x="9791990" y="5144415"/>
            <a:ext cx="2129812" cy="646331"/>
          </a:xfrm>
          <a:prstGeom prst="rect">
            <a:avLst/>
          </a:prstGeom>
          <a:solidFill>
            <a:schemeClr val="accent6">
              <a:lumMod val="20000"/>
              <a:lumOff val="80000"/>
            </a:schemeClr>
          </a:solidFill>
        </p:spPr>
        <p:txBody>
          <a:bodyPr wrap="square" rtlCol="1">
            <a:spAutoFit/>
          </a:bodyPr>
          <a:lstStyle/>
          <a:p>
            <a:r>
              <a:rPr lang="he-IL" dirty="0"/>
              <a:t>רב יהודה אמר שברוב גויים שצריך להכריז!</a:t>
            </a:r>
          </a:p>
        </p:txBody>
      </p:sp>
      <p:sp>
        <p:nvSpPr>
          <p:cNvPr id="26" name="תיבת טקסט 25">
            <a:extLst>
              <a:ext uri="{FF2B5EF4-FFF2-40B4-BE49-F238E27FC236}">
                <a16:creationId xmlns:a16="http://schemas.microsoft.com/office/drawing/2014/main" id="{51E4123F-4722-4C40-B315-516A18EF7894}"/>
              </a:ext>
            </a:extLst>
          </p:cNvPr>
          <p:cNvSpPr txBox="1"/>
          <p:nvPr/>
        </p:nvSpPr>
        <p:spPr>
          <a:xfrm>
            <a:off x="4238514" y="4072976"/>
            <a:ext cx="2306180" cy="923330"/>
          </a:xfrm>
          <a:prstGeom prst="rect">
            <a:avLst/>
          </a:prstGeom>
          <a:solidFill>
            <a:schemeClr val="accent6">
              <a:lumMod val="20000"/>
              <a:lumOff val="80000"/>
            </a:schemeClr>
          </a:solidFill>
        </p:spPr>
        <p:txBody>
          <a:bodyPr wrap="square">
            <a:spAutoFit/>
          </a:bodyPr>
          <a:lstStyle/>
          <a:p>
            <a:r>
              <a:rPr lang="he-IL" dirty="0"/>
              <a:t>אפשר לומר שהלכה כרבי שמעון ברוב נכרים, אלא </a:t>
            </a:r>
          </a:p>
        </p:txBody>
      </p:sp>
      <p:sp>
        <p:nvSpPr>
          <p:cNvPr id="9" name="תיבת טקסט 8">
            <a:extLst>
              <a:ext uri="{FF2B5EF4-FFF2-40B4-BE49-F238E27FC236}">
                <a16:creationId xmlns:a16="http://schemas.microsoft.com/office/drawing/2014/main" id="{CD95E978-5ED5-4161-87A6-CCF1673B96FA}"/>
              </a:ext>
            </a:extLst>
          </p:cNvPr>
          <p:cNvSpPr txBox="1"/>
          <p:nvPr/>
        </p:nvSpPr>
        <p:spPr>
          <a:xfrm>
            <a:off x="1425247" y="4421640"/>
            <a:ext cx="2474259" cy="369332"/>
          </a:xfrm>
          <a:prstGeom prst="rect">
            <a:avLst/>
          </a:prstGeom>
          <a:solidFill>
            <a:schemeClr val="accent6">
              <a:lumMod val="20000"/>
              <a:lumOff val="80000"/>
            </a:schemeClr>
          </a:solidFill>
        </p:spPr>
        <p:txBody>
          <a:bodyPr wrap="square" rtlCol="1">
            <a:spAutoFit/>
          </a:bodyPr>
          <a:lstStyle/>
          <a:p>
            <a:r>
              <a:rPr lang="he-IL" dirty="0"/>
              <a:t>הם העושים סכר בנהר</a:t>
            </a:r>
          </a:p>
        </p:txBody>
      </p:sp>
      <p:sp>
        <p:nvSpPr>
          <p:cNvPr id="10" name="תיבת טקסט 9">
            <a:extLst>
              <a:ext uri="{FF2B5EF4-FFF2-40B4-BE49-F238E27FC236}">
                <a16:creationId xmlns:a16="http://schemas.microsoft.com/office/drawing/2014/main" id="{7AA05100-549F-497C-9021-10B3D8E1B485}"/>
              </a:ext>
            </a:extLst>
          </p:cNvPr>
          <p:cNvSpPr txBox="1"/>
          <p:nvPr/>
        </p:nvSpPr>
        <p:spPr>
          <a:xfrm>
            <a:off x="1151067" y="5812504"/>
            <a:ext cx="2796988" cy="646331"/>
          </a:xfrm>
          <a:prstGeom prst="rect">
            <a:avLst/>
          </a:prstGeom>
          <a:noFill/>
        </p:spPr>
        <p:txBody>
          <a:bodyPr wrap="square" rtlCol="1">
            <a:spAutoFit/>
          </a:bodyPr>
          <a:lstStyle/>
          <a:p>
            <a:r>
              <a:rPr lang="he-IL" dirty="0"/>
              <a:t>הם אלו שמנקים את הנהר מסתימותיו</a:t>
            </a:r>
          </a:p>
        </p:txBody>
      </p:sp>
      <p:sp>
        <p:nvSpPr>
          <p:cNvPr id="11" name="תיבת טקסט 10">
            <a:extLst>
              <a:ext uri="{FF2B5EF4-FFF2-40B4-BE49-F238E27FC236}">
                <a16:creationId xmlns:a16="http://schemas.microsoft.com/office/drawing/2014/main" id="{DA01A4B2-6DE9-4309-BAC7-7A6E960D8EE4}"/>
              </a:ext>
            </a:extLst>
          </p:cNvPr>
          <p:cNvSpPr txBox="1"/>
          <p:nvPr/>
        </p:nvSpPr>
        <p:spPr>
          <a:xfrm>
            <a:off x="131538" y="4867192"/>
            <a:ext cx="825750" cy="646331"/>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לָא </a:t>
            </a:r>
            <a:r>
              <a:rPr lang="he-IL" b="0" i="0" dirty="0" err="1">
                <a:solidFill>
                  <a:srgbClr val="000000"/>
                </a:solidFill>
                <a:effectLst/>
                <a:latin typeface="Arial" panose="020B0604020202020204" pitchFamily="34" charset="0"/>
              </a:rPr>
              <a:t>מִיָּאַש</a:t>
            </a:r>
            <a:r>
              <a:rPr lang="he-IL" b="0" i="0" dirty="0">
                <a:solidFill>
                  <a:srgbClr val="000000"/>
                </a:solidFill>
                <a:effectLst/>
                <a:latin typeface="Arial" panose="020B0604020202020204" pitchFamily="34" charset="0"/>
              </a:rPr>
              <a:t>ׁ</a:t>
            </a:r>
            <a:endParaRPr lang="he-IL" dirty="0"/>
          </a:p>
        </p:txBody>
      </p:sp>
      <p:sp>
        <p:nvSpPr>
          <p:cNvPr id="12" name="תיבת טקסט 11">
            <a:extLst>
              <a:ext uri="{FF2B5EF4-FFF2-40B4-BE49-F238E27FC236}">
                <a16:creationId xmlns:a16="http://schemas.microsoft.com/office/drawing/2014/main" id="{58FF0E08-F1A2-486C-8513-2C9D2AB55F09}"/>
              </a:ext>
            </a:extLst>
          </p:cNvPr>
          <p:cNvSpPr txBox="1"/>
          <p:nvPr/>
        </p:nvSpPr>
        <p:spPr>
          <a:xfrm>
            <a:off x="1678193" y="4847698"/>
            <a:ext cx="2114523"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אֵימוֹר</a:t>
            </a:r>
            <a:r>
              <a:rPr lang="he-IL" b="0" i="0" dirty="0">
                <a:solidFill>
                  <a:srgbClr val="000000"/>
                </a:solidFill>
                <a:effectLst/>
                <a:latin typeface="Arial" panose="020B0604020202020204" pitchFamily="34" charset="0"/>
              </a:rPr>
              <a:t> מִיִּשְׂרָאֵל נְפַל</a:t>
            </a:r>
            <a:endParaRPr lang="he-IL" dirty="0"/>
          </a:p>
        </p:txBody>
      </p:sp>
      <p:sp>
        <p:nvSpPr>
          <p:cNvPr id="13" name="תיבת טקסט 12">
            <a:extLst>
              <a:ext uri="{FF2B5EF4-FFF2-40B4-BE49-F238E27FC236}">
                <a16:creationId xmlns:a16="http://schemas.microsoft.com/office/drawing/2014/main" id="{15AA6B99-D25E-4823-947F-867A859562B8}"/>
              </a:ext>
            </a:extLst>
          </p:cNvPr>
          <p:cNvSpPr txBox="1"/>
          <p:nvPr/>
        </p:nvSpPr>
        <p:spPr>
          <a:xfrm>
            <a:off x="5776856" y="1299222"/>
            <a:ext cx="2280620" cy="369332"/>
          </a:xfrm>
          <a:prstGeom prst="rect">
            <a:avLst/>
          </a:prstGeom>
          <a:solidFill>
            <a:schemeClr val="accent6">
              <a:lumMod val="20000"/>
              <a:lumOff val="80000"/>
            </a:schemeClr>
          </a:solidFill>
        </p:spPr>
        <p:txBody>
          <a:bodyPr wrap="square" rtlCol="1">
            <a:spAutoFit/>
          </a:bodyPr>
          <a:lstStyle/>
          <a:p>
            <a:r>
              <a:rPr lang="he-IL" dirty="0"/>
              <a:t>לשאלו מה דין המציאה</a:t>
            </a:r>
          </a:p>
        </p:txBody>
      </p:sp>
    </p:spTree>
    <p:extLst>
      <p:ext uri="{BB962C8B-B14F-4D97-AF65-F5344CB8AC3E}">
        <p14:creationId xmlns:p14="http://schemas.microsoft.com/office/powerpoint/2010/main" val="308125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250"/>
                                  </p:stCondLst>
                                  <p:childTnLst>
                                    <p:set>
                                      <p:cBhvr>
                                        <p:cTn id="6" dur="1" fill="hold">
                                          <p:stCondLst>
                                            <p:cond delay="0"/>
                                          </p:stCondLst>
                                        </p:cTn>
                                        <p:tgtEl>
                                          <p:spTgt spid="15"/>
                                        </p:tgtEl>
                                        <p:attrNameLst>
                                          <p:attrName>style.visibility</p:attrName>
                                        </p:attrNameLst>
                                      </p:cBhvr>
                                      <p:to>
                                        <p:strVal val="visible"/>
                                      </p:to>
                                    </p:set>
                                    <p:animEffect transition="in" filter="wipe(right)">
                                      <p:cBhvr>
                                        <p:cTn id="7" dur="500"/>
                                        <p:tgtEl>
                                          <p:spTgt spid="15"/>
                                        </p:tgtEl>
                                      </p:cBhvr>
                                    </p:animEffect>
                                  </p:childTnLst>
                                </p:cTn>
                              </p:par>
                            </p:childTnLst>
                          </p:cTn>
                        </p:par>
                        <p:par>
                          <p:cTn id="8" fill="hold">
                            <p:stCondLst>
                              <p:cond delay="750"/>
                            </p:stCondLst>
                            <p:childTnLst>
                              <p:par>
                                <p:cTn id="9" presetID="53" presetClass="entr" presetSubtype="16" fill="hold" grpId="0" nodeType="afterEffect">
                                  <p:stCondLst>
                                    <p:cond delay="250"/>
                                  </p:stCondLst>
                                  <p:childTnLst>
                                    <p:set>
                                      <p:cBhvr>
                                        <p:cTn id="10" dur="1" fill="hold">
                                          <p:stCondLst>
                                            <p:cond delay="0"/>
                                          </p:stCondLst>
                                        </p:cTn>
                                        <p:tgtEl>
                                          <p:spTgt spid="16"/>
                                        </p:tgtEl>
                                        <p:attrNameLst>
                                          <p:attrName>style.visibility</p:attrName>
                                        </p:attrNameLst>
                                      </p:cBhvr>
                                      <p:to>
                                        <p:strVal val="visible"/>
                                      </p:to>
                                    </p:set>
                                    <p:anim calcmode="lin" valueType="num">
                                      <p:cBhvr>
                                        <p:cTn id="11" dur="500" fill="hold"/>
                                        <p:tgtEl>
                                          <p:spTgt spid="16"/>
                                        </p:tgtEl>
                                        <p:attrNameLst>
                                          <p:attrName>ppt_w</p:attrName>
                                        </p:attrNameLst>
                                      </p:cBhvr>
                                      <p:tavLst>
                                        <p:tav tm="0">
                                          <p:val>
                                            <p:fltVal val="0"/>
                                          </p:val>
                                        </p:tav>
                                        <p:tav tm="100000">
                                          <p:val>
                                            <p:strVal val="#ppt_w"/>
                                          </p:val>
                                        </p:tav>
                                      </p:tavLst>
                                    </p:anim>
                                    <p:anim calcmode="lin" valueType="num">
                                      <p:cBhvr>
                                        <p:cTn id="12" dur="500" fill="hold"/>
                                        <p:tgtEl>
                                          <p:spTgt spid="16"/>
                                        </p:tgtEl>
                                        <p:attrNameLst>
                                          <p:attrName>ppt_h</p:attrName>
                                        </p:attrNameLst>
                                      </p:cBhvr>
                                      <p:tavLst>
                                        <p:tav tm="0">
                                          <p:val>
                                            <p:fltVal val="0"/>
                                          </p:val>
                                        </p:tav>
                                        <p:tav tm="100000">
                                          <p:val>
                                            <p:strVal val="#ppt_h"/>
                                          </p:val>
                                        </p:tav>
                                      </p:tavLst>
                                    </p:anim>
                                    <p:animEffect transition="in" filter="fade">
                                      <p:cBhvr>
                                        <p:cTn id="13" dur="500"/>
                                        <p:tgtEl>
                                          <p:spTgt spid="16"/>
                                        </p:tgtEl>
                                      </p:cBhvr>
                                    </p:animEffect>
                                  </p:childTnLst>
                                </p:cTn>
                              </p:par>
                            </p:childTnLst>
                          </p:cTn>
                        </p:par>
                        <p:par>
                          <p:cTn id="14" fill="hold">
                            <p:stCondLst>
                              <p:cond delay="1500"/>
                            </p:stCondLst>
                            <p:childTnLst>
                              <p:par>
                                <p:cTn id="15" presetID="22" presetClass="entr" presetSubtype="2" fill="hold" grpId="0" nodeType="afterEffect">
                                  <p:stCondLst>
                                    <p:cond delay="2000"/>
                                  </p:stCondLst>
                                  <p:childTnLst>
                                    <p:set>
                                      <p:cBhvr>
                                        <p:cTn id="16" dur="1" fill="hold">
                                          <p:stCondLst>
                                            <p:cond delay="0"/>
                                          </p:stCondLst>
                                        </p:cTn>
                                        <p:tgtEl>
                                          <p:spTgt spid="17"/>
                                        </p:tgtEl>
                                        <p:attrNameLst>
                                          <p:attrName>style.visibility</p:attrName>
                                        </p:attrNameLst>
                                      </p:cBhvr>
                                      <p:to>
                                        <p:strVal val="visible"/>
                                      </p:to>
                                    </p:set>
                                    <p:animEffect transition="in" filter="wipe(right)">
                                      <p:cBhvr>
                                        <p:cTn id="17" dur="500"/>
                                        <p:tgtEl>
                                          <p:spTgt spid="17"/>
                                        </p:tgtEl>
                                      </p:cBhvr>
                                    </p:animEffect>
                                  </p:childTnLst>
                                </p:cTn>
                              </p:par>
                            </p:childTnLst>
                          </p:cTn>
                        </p:par>
                        <p:par>
                          <p:cTn id="18" fill="hold">
                            <p:stCondLst>
                              <p:cond delay="4000"/>
                            </p:stCondLst>
                            <p:childTnLst>
                              <p:par>
                                <p:cTn id="19" presetID="53" presetClass="entr" presetSubtype="16" fill="hold" grpId="0" nodeType="afterEffect">
                                  <p:stCondLst>
                                    <p:cond delay="2000"/>
                                  </p:stCondLst>
                                  <p:childTnLst>
                                    <p:set>
                                      <p:cBhvr>
                                        <p:cTn id="20" dur="1" fill="hold">
                                          <p:stCondLst>
                                            <p:cond delay="0"/>
                                          </p:stCondLst>
                                        </p:cTn>
                                        <p:tgtEl>
                                          <p:spTgt spid="19"/>
                                        </p:tgtEl>
                                        <p:attrNameLst>
                                          <p:attrName>style.visibility</p:attrName>
                                        </p:attrNameLst>
                                      </p:cBhvr>
                                      <p:to>
                                        <p:strVal val="visible"/>
                                      </p:to>
                                    </p:set>
                                    <p:anim calcmode="lin" valueType="num">
                                      <p:cBhvr>
                                        <p:cTn id="21" dur="500" fill="hold"/>
                                        <p:tgtEl>
                                          <p:spTgt spid="19"/>
                                        </p:tgtEl>
                                        <p:attrNameLst>
                                          <p:attrName>ppt_w</p:attrName>
                                        </p:attrNameLst>
                                      </p:cBhvr>
                                      <p:tavLst>
                                        <p:tav tm="0">
                                          <p:val>
                                            <p:fltVal val="0"/>
                                          </p:val>
                                        </p:tav>
                                        <p:tav tm="100000">
                                          <p:val>
                                            <p:strVal val="#ppt_w"/>
                                          </p:val>
                                        </p:tav>
                                      </p:tavLst>
                                    </p:anim>
                                    <p:anim calcmode="lin" valueType="num">
                                      <p:cBhvr>
                                        <p:cTn id="22" dur="500" fill="hold"/>
                                        <p:tgtEl>
                                          <p:spTgt spid="19"/>
                                        </p:tgtEl>
                                        <p:attrNameLst>
                                          <p:attrName>ppt_h</p:attrName>
                                        </p:attrNameLst>
                                      </p:cBhvr>
                                      <p:tavLst>
                                        <p:tav tm="0">
                                          <p:val>
                                            <p:fltVal val="0"/>
                                          </p:val>
                                        </p:tav>
                                        <p:tav tm="100000">
                                          <p:val>
                                            <p:strVal val="#ppt_h"/>
                                          </p:val>
                                        </p:tav>
                                      </p:tavLst>
                                    </p:anim>
                                    <p:animEffect transition="in" filter="fade">
                                      <p:cBhvr>
                                        <p:cTn id="23" dur="500"/>
                                        <p:tgtEl>
                                          <p:spTgt spid="19"/>
                                        </p:tgtEl>
                                      </p:cBhvr>
                                    </p:animEffect>
                                  </p:childTnLst>
                                </p:cTn>
                              </p:par>
                            </p:childTnLst>
                          </p:cTn>
                        </p:par>
                        <p:par>
                          <p:cTn id="24" fill="hold">
                            <p:stCondLst>
                              <p:cond delay="6500"/>
                            </p:stCondLst>
                            <p:childTnLst>
                              <p:par>
                                <p:cTn id="25" presetID="22" presetClass="entr" presetSubtype="2" fill="hold" grpId="0" nodeType="afterEffect">
                                  <p:stCondLst>
                                    <p:cond delay="1250"/>
                                  </p:stCondLst>
                                  <p:childTnLst>
                                    <p:set>
                                      <p:cBhvr>
                                        <p:cTn id="26" dur="1" fill="hold">
                                          <p:stCondLst>
                                            <p:cond delay="0"/>
                                          </p:stCondLst>
                                        </p:cTn>
                                        <p:tgtEl>
                                          <p:spTgt spid="13"/>
                                        </p:tgtEl>
                                        <p:attrNameLst>
                                          <p:attrName>style.visibility</p:attrName>
                                        </p:attrNameLst>
                                      </p:cBhvr>
                                      <p:to>
                                        <p:strVal val="visible"/>
                                      </p:to>
                                    </p:set>
                                    <p:animEffect transition="in" filter="wipe(right)">
                                      <p:cBhvr>
                                        <p:cTn id="27" dur="500"/>
                                        <p:tgtEl>
                                          <p:spTgt spid="13"/>
                                        </p:tgtEl>
                                      </p:cBhvr>
                                    </p:animEffect>
                                  </p:childTnLst>
                                </p:cTn>
                              </p:par>
                            </p:childTnLst>
                          </p:cTn>
                        </p:par>
                        <p:par>
                          <p:cTn id="28" fill="hold">
                            <p:stCondLst>
                              <p:cond delay="8250"/>
                            </p:stCondLst>
                            <p:childTnLst>
                              <p:par>
                                <p:cTn id="29" presetID="53" presetClass="entr" presetSubtype="16" fill="hold" grpId="0" nodeType="afterEffect">
                                  <p:stCondLst>
                                    <p:cond delay="1250"/>
                                  </p:stCondLst>
                                  <p:childTnLst>
                                    <p:set>
                                      <p:cBhvr>
                                        <p:cTn id="30" dur="1" fill="hold">
                                          <p:stCondLst>
                                            <p:cond delay="0"/>
                                          </p:stCondLst>
                                        </p:cTn>
                                        <p:tgtEl>
                                          <p:spTgt spid="18"/>
                                        </p:tgtEl>
                                        <p:attrNameLst>
                                          <p:attrName>style.visibility</p:attrName>
                                        </p:attrNameLst>
                                      </p:cBhvr>
                                      <p:to>
                                        <p:strVal val="visible"/>
                                      </p:to>
                                    </p:set>
                                    <p:anim calcmode="lin" valueType="num">
                                      <p:cBhvr>
                                        <p:cTn id="31" dur="500" fill="hold"/>
                                        <p:tgtEl>
                                          <p:spTgt spid="18"/>
                                        </p:tgtEl>
                                        <p:attrNameLst>
                                          <p:attrName>ppt_w</p:attrName>
                                        </p:attrNameLst>
                                      </p:cBhvr>
                                      <p:tavLst>
                                        <p:tav tm="0">
                                          <p:val>
                                            <p:fltVal val="0"/>
                                          </p:val>
                                        </p:tav>
                                        <p:tav tm="100000">
                                          <p:val>
                                            <p:strVal val="#ppt_w"/>
                                          </p:val>
                                        </p:tav>
                                      </p:tavLst>
                                    </p:anim>
                                    <p:anim calcmode="lin" valueType="num">
                                      <p:cBhvr>
                                        <p:cTn id="32" dur="500" fill="hold"/>
                                        <p:tgtEl>
                                          <p:spTgt spid="18"/>
                                        </p:tgtEl>
                                        <p:attrNameLst>
                                          <p:attrName>ppt_h</p:attrName>
                                        </p:attrNameLst>
                                      </p:cBhvr>
                                      <p:tavLst>
                                        <p:tav tm="0">
                                          <p:val>
                                            <p:fltVal val="0"/>
                                          </p:val>
                                        </p:tav>
                                        <p:tav tm="100000">
                                          <p:val>
                                            <p:strVal val="#ppt_h"/>
                                          </p:val>
                                        </p:tav>
                                      </p:tavLst>
                                    </p:anim>
                                    <p:animEffect transition="in" filter="fade">
                                      <p:cBhvr>
                                        <p:cTn id="33" dur="500"/>
                                        <p:tgtEl>
                                          <p:spTgt spid="18"/>
                                        </p:tgtEl>
                                      </p:cBhvr>
                                    </p:animEffect>
                                  </p:childTnLst>
                                </p:cTn>
                              </p:par>
                            </p:childTnLst>
                          </p:cTn>
                        </p:par>
                        <p:par>
                          <p:cTn id="34" fill="hold">
                            <p:stCondLst>
                              <p:cond delay="10000"/>
                            </p:stCondLst>
                            <p:childTnLst>
                              <p:par>
                                <p:cTn id="35" presetID="22" presetClass="entr" presetSubtype="2" fill="hold" grpId="0" nodeType="afterEffect">
                                  <p:stCondLst>
                                    <p:cond delay="1250"/>
                                  </p:stCondLst>
                                  <p:childTnLst>
                                    <p:set>
                                      <p:cBhvr>
                                        <p:cTn id="36" dur="1" fill="hold">
                                          <p:stCondLst>
                                            <p:cond delay="0"/>
                                          </p:stCondLst>
                                        </p:cTn>
                                        <p:tgtEl>
                                          <p:spTgt spid="6"/>
                                        </p:tgtEl>
                                        <p:attrNameLst>
                                          <p:attrName>style.visibility</p:attrName>
                                        </p:attrNameLst>
                                      </p:cBhvr>
                                      <p:to>
                                        <p:strVal val="visible"/>
                                      </p:to>
                                    </p:set>
                                    <p:animEffect transition="in" filter="wipe(right)">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wipe(right)">
                                      <p:cBhvr>
                                        <p:cTn id="42" dur="500"/>
                                        <p:tgtEl>
                                          <p:spTgt spid="20"/>
                                        </p:tgtEl>
                                      </p:cBhvr>
                                    </p:animEffect>
                                  </p:childTnLst>
                                </p:cTn>
                              </p:par>
                            </p:childTnLst>
                          </p:cTn>
                        </p:par>
                        <p:par>
                          <p:cTn id="43" fill="hold">
                            <p:stCondLst>
                              <p:cond delay="500"/>
                            </p:stCondLst>
                            <p:childTnLst>
                              <p:par>
                                <p:cTn id="44" presetID="53" presetClass="entr" presetSubtype="16" fill="hold" grpId="0" nodeType="afterEffect">
                                  <p:stCondLst>
                                    <p:cond delay="250"/>
                                  </p:stCondLst>
                                  <p:childTnLst>
                                    <p:set>
                                      <p:cBhvr>
                                        <p:cTn id="45" dur="1" fill="hold">
                                          <p:stCondLst>
                                            <p:cond delay="0"/>
                                          </p:stCondLst>
                                        </p:cTn>
                                        <p:tgtEl>
                                          <p:spTgt spid="21"/>
                                        </p:tgtEl>
                                        <p:attrNameLst>
                                          <p:attrName>style.visibility</p:attrName>
                                        </p:attrNameLst>
                                      </p:cBhvr>
                                      <p:to>
                                        <p:strVal val="visible"/>
                                      </p:to>
                                    </p:set>
                                    <p:anim calcmode="lin" valueType="num">
                                      <p:cBhvr>
                                        <p:cTn id="46" dur="500" fill="hold"/>
                                        <p:tgtEl>
                                          <p:spTgt spid="21"/>
                                        </p:tgtEl>
                                        <p:attrNameLst>
                                          <p:attrName>ppt_w</p:attrName>
                                        </p:attrNameLst>
                                      </p:cBhvr>
                                      <p:tavLst>
                                        <p:tav tm="0">
                                          <p:val>
                                            <p:fltVal val="0"/>
                                          </p:val>
                                        </p:tav>
                                        <p:tav tm="100000">
                                          <p:val>
                                            <p:strVal val="#ppt_w"/>
                                          </p:val>
                                        </p:tav>
                                      </p:tavLst>
                                    </p:anim>
                                    <p:anim calcmode="lin" valueType="num">
                                      <p:cBhvr>
                                        <p:cTn id="47" dur="500" fill="hold"/>
                                        <p:tgtEl>
                                          <p:spTgt spid="21"/>
                                        </p:tgtEl>
                                        <p:attrNameLst>
                                          <p:attrName>ppt_h</p:attrName>
                                        </p:attrNameLst>
                                      </p:cBhvr>
                                      <p:tavLst>
                                        <p:tav tm="0">
                                          <p:val>
                                            <p:fltVal val="0"/>
                                          </p:val>
                                        </p:tav>
                                        <p:tav tm="100000">
                                          <p:val>
                                            <p:strVal val="#ppt_h"/>
                                          </p:val>
                                        </p:tav>
                                      </p:tavLst>
                                    </p:anim>
                                    <p:animEffect transition="in" filter="fade">
                                      <p:cBhvr>
                                        <p:cTn id="48" dur="500"/>
                                        <p:tgtEl>
                                          <p:spTgt spid="21"/>
                                        </p:tgtEl>
                                      </p:cBhvr>
                                    </p:animEffect>
                                  </p:childTnLst>
                                </p:cTn>
                              </p:par>
                            </p:childTnLst>
                          </p:cTn>
                        </p:par>
                        <p:par>
                          <p:cTn id="49" fill="hold">
                            <p:stCondLst>
                              <p:cond delay="1250"/>
                            </p:stCondLst>
                            <p:childTnLst>
                              <p:par>
                                <p:cTn id="50" presetID="22" presetClass="entr" presetSubtype="2" fill="hold" grpId="0" nodeType="afterEffect">
                                  <p:stCondLst>
                                    <p:cond delay="1500"/>
                                  </p:stCondLst>
                                  <p:childTnLst>
                                    <p:set>
                                      <p:cBhvr>
                                        <p:cTn id="51" dur="1" fill="hold">
                                          <p:stCondLst>
                                            <p:cond delay="0"/>
                                          </p:stCondLst>
                                        </p:cTn>
                                        <p:tgtEl>
                                          <p:spTgt spid="5"/>
                                        </p:tgtEl>
                                        <p:attrNameLst>
                                          <p:attrName>style.visibility</p:attrName>
                                        </p:attrNameLst>
                                      </p:cBhvr>
                                      <p:to>
                                        <p:strVal val="visible"/>
                                      </p:to>
                                    </p:set>
                                    <p:animEffect transition="in" filter="wipe(right)">
                                      <p:cBhvr>
                                        <p:cTn id="52" dur="500"/>
                                        <p:tgtEl>
                                          <p:spTgt spid="5"/>
                                        </p:tgtEl>
                                      </p:cBhvr>
                                    </p:animEffect>
                                  </p:childTnLst>
                                </p:cTn>
                              </p:par>
                            </p:childTnLst>
                          </p:cTn>
                        </p:par>
                        <p:par>
                          <p:cTn id="53" fill="hold">
                            <p:stCondLst>
                              <p:cond delay="3250"/>
                            </p:stCondLst>
                            <p:childTnLst>
                              <p:par>
                                <p:cTn id="54" presetID="53" presetClass="entr" presetSubtype="16" fill="hold" grpId="0" nodeType="afterEffect">
                                  <p:stCondLst>
                                    <p:cond delay="1500"/>
                                  </p:stCondLst>
                                  <p:childTnLst>
                                    <p:set>
                                      <p:cBhvr>
                                        <p:cTn id="55" dur="1" fill="hold">
                                          <p:stCondLst>
                                            <p:cond delay="0"/>
                                          </p:stCondLst>
                                        </p:cTn>
                                        <p:tgtEl>
                                          <p:spTgt spid="22"/>
                                        </p:tgtEl>
                                        <p:attrNameLst>
                                          <p:attrName>style.visibility</p:attrName>
                                        </p:attrNameLst>
                                      </p:cBhvr>
                                      <p:to>
                                        <p:strVal val="visible"/>
                                      </p:to>
                                    </p:set>
                                    <p:anim calcmode="lin" valueType="num">
                                      <p:cBhvr>
                                        <p:cTn id="56" dur="500" fill="hold"/>
                                        <p:tgtEl>
                                          <p:spTgt spid="22"/>
                                        </p:tgtEl>
                                        <p:attrNameLst>
                                          <p:attrName>ppt_w</p:attrName>
                                        </p:attrNameLst>
                                      </p:cBhvr>
                                      <p:tavLst>
                                        <p:tav tm="0">
                                          <p:val>
                                            <p:fltVal val="0"/>
                                          </p:val>
                                        </p:tav>
                                        <p:tav tm="100000">
                                          <p:val>
                                            <p:strVal val="#ppt_w"/>
                                          </p:val>
                                        </p:tav>
                                      </p:tavLst>
                                    </p:anim>
                                    <p:anim calcmode="lin" valueType="num">
                                      <p:cBhvr>
                                        <p:cTn id="57" dur="500" fill="hold"/>
                                        <p:tgtEl>
                                          <p:spTgt spid="22"/>
                                        </p:tgtEl>
                                        <p:attrNameLst>
                                          <p:attrName>ppt_h</p:attrName>
                                        </p:attrNameLst>
                                      </p:cBhvr>
                                      <p:tavLst>
                                        <p:tav tm="0">
                                          <p:val>
                                            <p:fltVal val="0"/>
                                          </p:val>
                                        </p:tav>
                                        <p:tav tm="100000">
                                          <p:val>
                                            <p:strVal val="#ppt_h"/>
                                          </p:val>
                                        </p:tav>
                                      </p:tavLst>
                                    </p:anim>
                                    <p:animEffect transition="in" filter="fade">
                                      <p:cBhvr>
                                        <p:cTn id="58" dur="500"/>
                                        <p:tgtEl>
                                          <p:spTgt spid="22"/>
                                        </p:tgtEl>
                                      </p:cBhvr>
                                    </p:animEffect>
                                  </p:childTnLst>
                                </p:cTn>
                              </p:par>
                            </p:childTnLst>
                          </p:cTn>
                        </p:par>
                        <p:par>
                          <p:cTn id="59" fill="hold">
                            <p:stCondLst>
                              <p:cond delay="5250"/>
                            </p:stCondLst>
                            <p:childTnLst>
                              <p:par>
                                <p:cTn id="60" presetID="22" presetClass="entr" presetSubtype="4" fill="hold" grpId="0" nodeType="afterEffect">
                                  <p:stCondLst>
                                    <p:cond delay="1250"/>
                                  </p:stCondLst>
                                  <p:childTnLst>
                                    <p:set>
                                      <p:cBhvr>
                                        <p:cTn id="61" dur="1" fill="hold">
                                          <p:stCondLst>
                                            <p:cond delay="0"/>
                                          </p:stCondLst>
                                        </p:cTn>
                                        <p:tgtEl>
                                          <p:spTgt spid="4"/>
                                        </p:tgtEl>
                                        <p:attrNameLst>
                                          <p:attrName>style.visibility</p:attrName>
                                        </p:attrNameLst>
                                      </p:cBhvr>
                                      <p:to>
                                        <p:strVal val="visible"/>
                                      </p:to>
                                    </p:set>
                                    <p:animEffect transition="in" filter="wipe(down)">
                                      <p:cBhvr>
                                        <p:cTn id="62" dur="500"/>
                                        <p:tgtEl>
                                          <p:spTgt spid="4"/>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2" fill="hold" nodeType="clickEffect">
                                  <p:stCondLst>
                                    <p:cond delay="0"/>
                                  </p:stCondLst>
                                  <p:childTnLst>
                                    <p:set>
                                      <p:cBhvr>
                                        <p:cTn id="66" dur="1" fill="hold">
                                          <p:stCondLst>
                                            <p:cond delay="0"/>
                                          </p:stCondLst>
                                        </p:cTn>
                                        <p:tgtEl>
                                          <p:spTgt spid="27"/>
                                        </p:tgtEl>
                                        <p:attrNameLst>
                                          <p:attrName>style.visibility</p:attrName>
                                        </p:attrNameLst>
                                      </p:cBhvr>
                                      <p:to>
                                        <p:strVal val="visible"/>
                                      </p:to>
                                    </p:set>
                                    <p:animEffect transition="in" filter="wipe(right)">
                                      <p:cBhvr>
                                        <p:cTn id="67" dur="500"/>
                                        <p:tgtEl>
                                          <p:spTgt spid="27"/>
                                        </p:tgtEl>
                                      </p:cBhvr>
                                    </p:animEffect>
                                  </p:childTnLst>
                                </p:cTn>
                              </p:par>
                            </p:childTnLst>
                          </p:cTn>
                        </p:par>
                        <p:par>
                          <p:cTn id="68" fill="hold">
                            <p:stCondLst>
                              <p:cond delay="500"/>
                            </p:stCondLst>
                            <p:childTnLst>
                              <p:par>
                                <p:cTn id="69" presetID="53" presetClass="entr" presetSubtype="16" fill="hold" grpId="0" nodeType="afterEffect">
                                  <p:stCondLst>
                                    <p:cond delay="250"/>
                                  </p:stCondLst>
                                  <p:childTnLst>
                                    <p:set>
                                      <p:cBhvr>
                                        <p:cTn id="70" dur="1" fill="hold">
                                          <p:stCondLst>
                                            <p:cond delay="0"/>
                                          </p:stCondLst>
                                        </p:cTn>
                                        <p:tgtEl>
                                          <p:spTgt spid="30"/>
                                        </p:tgtEl>
                                        <p:attrNameLst>
                                          <p:attrName>style.visibility</p:attrName>
                                        </p:attrNameLst>
                                      </p:cBhvr>
                                      <p:to>
                                        <p:strVal val="visible"/>
                                      </p:to>
                                    </p:set>
                                    <p:anim calcmode="lin" valueType="num">
                                      <p:cBhvr>
                                        <p:cTn id="71" dur="500" fill="hold"/>
                                        <p:tgtEl>
                                          <p:spTgt spid="30"/>
                                        </p:tgtEl>
                                        <p:attrNameLst>
                                          <p:attrName>ppt_w</p:attrName>
                                        </p:attrNameLst>
                                      </p:cBhvr>
                                      <p:tavLst>
                                        <p:tav tm="0">
                                          <p:val>
                                            <p:fltVal val="0"/>
                                          </p:val>
                                        </p:tav>
                                        <p:tav tm="100000">
                                          <p:val>
                                            <p:strVal val="#ppt_w"/>
                                          </p:val>
                                        </p:tav>
                                      </p:tavLst>
                                    </p:anim>
                                    <p:anim calcmode="lin" valueType="num">
                                      <p:cBhvr>
                                        <p:cTn id="72" dur="500" fill="hold"/>
                                        <p:tgtEl>
                                          <p:spTgt spid="30"/>
                                        </p:tgtEl>
                                        <p:attrNameLst>
                                          <p:attrName>ppt_h</p:attrName>
                                        </p:attrNameLst>
                                      </p:cBhvr>
                                      <p:tavLst>
                                        <p:tav tm="0">
                                          <p:val>
                                            <p:fltVal val="0"/>
                                          </p:val>
                                        </p:tav>
                                        <p:tav tm="100000">
                                          <p:val>
                                            <p:strVal val="#ppt_h"/>
                                          </p:val>
                                        </p:tav>
                                      </p:tavLst>
                                    </p:anim>
                                    <p:animEffect transition="in" filter="fade">
                                      <p:cBhvr>
                                        <p:cTn id="73" dur="500"/>
                                        <p:tgtEl>
                                          <p:spTgt spid="30"/>
                                        </p:tgtEl>
                                      </p:cBhvr>
                                    </p:animEffect>
                                  </p:childTnLst>
                                </p:cTn>
                              </p:par>
                            </p:childTnLst>
                          </p:cTn>
                        </p:par>
                        <p:par>
                          <p:cTn id="74" fill="hold">
                            <p:stCondLst>
                              <p:cond delay="1250"/>
                            </p:stCondLst>
                            <p:childTnLst>
                              <p:par>
                                <p:cTn id="75" presetID="22" presetClass="entr" presetSubtype="2" fill="hold" grpId="0" nodeType="afterEffect">
                                  <p:stCondLst>
                                    <p:cond delay="1000"/>
                                  </p:stCondLst>
                                  <p:childTnLst>
                                    <p:set>
                                      <p:cBhvr>
                                        <p:cTn id="76" dur="1" fill="hold">
                                          <p:stCondLst>
                                            <p:cond delay="0"/>
                                          </p:stCondLst>
                                        </p:cTn>
                                        <p:tgtEl>
                                          <p:spTgt spid="7"/>
                                        </p:tgtEl>
                                        <p:attrNameLst>
                                          <p:attrName>style.visibility</p:attrName>
                                        </p:attrNameLst>
                                      </p:cBhvr>
                                      <p:to>
                                        <p:strVal val="visible"/>
                                      </p:to>
                                    </p:set>
                                    <p:animEffect transition="in" filter="wipe(right)">
                                      <p:cBhvr>
                                        <p:cTn id="77" dur="500"/>
                                        <p:tgtEl>
                                          <p:spTgt spid="7"/>
                                        </p:tgtEl>
                                      </p:cBhvr>
                                    </p:animEffect>
                                  </p:childTnLst>
                                </p:cTn>
                              </p:par>
                            </p:childTnLst>
                          </p:cTn>
                        </p:par>
                        <p:par>
                          <p:cTn id="78" fill="hold">
                            <p:stCondLst>
                              <p:cond delay="2750"/>
                            </p:stCondLst>
                            <p:childTnLst>
                              <p:par>
                                <p:cTn id="79" presetID="31" presetClass="entr" presetSubtype="0" fill="hold" grpId="0" nodeType="afterEffect">
                                  <p:stCondLst>
                                    <p:cond delay="1750"/>
                                  </p:stCondLst>
                                  <p:childTnLst>
                                    <p:set>
                                      <p:cBhvr>
                                        <p:cTn id="80" dur="1" fill="hold">
                                          <p:stCondLst>
                                            <p:cond delay="0"/>
                                          </p:stCondLst>
                                        </p:cTn>
                                        <p:tgtEl>
                                          <p:spTgt spid="31"/>
                                        </p:tgtEl>
                                        <p:attrNameLst>
                                          <p:attrName>style.visibility</p:attrName>
                                        </p:attrNameLst>
                                      </p:cBhvr>
                                      <p:to>
                                        <p:strVal val="visible"/>
                                      </p:to>
                                    </p:set>
                                    <p:anim calcmode="lin" valueType="num">
                                      <p:cBhvr>
                                        <p:cTn id="81" dur="1000" fill="hold"/>
                                        <p:tgtEl>
                                          <p:spTgt spid="31"/>
                                        </p:tgtEl>
                                        <p:attrNameLst>
                                          <p:attrName>ppt_w</p:attrName>
                                        </p:attrNameLst>
                                      </p:cBhvr>
                                      <p:tavLst>
                                        <p:tav tm="0">
                                          <p:val>
                                            <p:fltVal val="0"/>
                                          </p:val>
                                        </p:tav>
                                        <p:tav tm="100000">
                                          <p:val>
                                            <p:strVal val="#ppt_w"/>
                                          </p:val>
                                        </p:tav>
                                      </p:tavLst>
                                    </p:anim>
                                    <p:anim calcmode="lin" valueType="num">
                                      <p:cBhvr>
                                        <p:cTn id="82" dur="1000" fill="hold"/>
                                        <p:tgtEl>
                                          <p:spTgt spid="31"/>
                                        </p:tgtEl>
                                        <p:attrNameLst>
                                          <p:attrName>ppt_h</p:attrName>
                                        </p:attrNameLst>
                                      </p:cBhvr>
                                      <p:tavLst>
                                        <p:tav tm="0">
                                          <p:val>
                                            <p:fltVal val="0"/>
                                          </p:val>
                                        </p:tav>
                                        <p:tav tm="100000">
                                          <p:val>
                                            <p:strVal val="#ppt_h"/>
                                          </p:val>
                                        </p:tav>
                                      </p:tavLst>
                                    </p:anim>
                                    <p:anim calcmode="lin" valueType="num">
                                      <p:cBhvr>
                                        <p:cTn id="83" dur="1000" fill="hold"/>
                                        <p:tgtEl>
                                          <p:spTgt spid="31"/>
                                        </p:tgtEl>
                                        <p:attrNameLst>
                                          <p:attrName>style.rotation</p:attrName>
                                        </p:attrNameLst>
                                      </p:cBhvr>
                                      <p:tavLst>
                                        <p:tav tm="0">
                                          <p:val>
                                            <p:fltVal val="90"/>
                                          </p:val>
                                        </p:tav>
                                        <p:tav tm="100000">
                                          <p:val>
                                            <p:fltVal val="0"/>
                                          </p:val>
                                        </p:tav>
                                      </p:tavLst>
                                    </p:anim>
                                    <p:animEffect transition="in" filter="fade">
                                      <p:cBhvr>
                                        <p:cTn id="84" dur="1000"/>
                                        <p:tgtEl>
                                          <p:spTgt spid="31"/>
                                        </p:tgtEl>
                                      </p:cBhvr>
                                    </p:animEffect>
                                  </p:childTnLst>
                                </p:cTn>
                              </p:par>
                            </p:childTnLst>
                          </p:cTn>
                        </p:par>
                        <p:par>
                          <p:cTn id="85" fill="hold">
                            <p:stCondLst>
                              <p:cond delay="5500"/>
                            </p:stCondLst>
                            <p:childTnLst>
                              <p:par>
                                <p:cTn id="86" presetID="22" presetClass="entr" presetSubtype="2" fill="hold" nodeType="afterEffect">
                                  <p:stCondLst>
                                    <p:cond delay="3000"/>
                                  </p:stCondLst>
                                  <p:childTnLst>
                                    <p:set>
                                      <p:cBhvr>
                                        <p:cTn id="87" dur="1" fill="hold">
                                          <p:stCondLst>
                                            <p:cond delay="0"/>
                                          </p:stCondLst>
                                        </p:cTn>
                                        <p:tgtEl>
                                          <p:spTgt spid="33"/>
                                        </p:tgtEl>
                                        <p:attrNameLst>
                                          <p:attrName>style.visibility</p:attrName>
                                        </p:attrNameLst>
                                      </p:cBhvr>
                                      <p:to>
                                        <p:strVal val="visible"/>
                                      </p:to>
                                    </p:set>
                                    <p:animEffect transition="in" filter="wipe(right)">
                                      <p:cBhvr>
                                        <p:cTn id="88" dur="500"/>
                                        <p:tgtEl>
                                          <p:spTgt spid="33"/>
                                        </p:tgtEl>
                                      </p:cBhvr>
                                    </p:animEffect>
                                  </p:childTnLst>
                                </p:cTn>
                              </p:par>
                            </p:childTnLst>
                          </p:cTn>
                        </p:par>
                        <p:par>
                          <p:cTn id="89" fill="hold">
                            <p:stCondLst>
                              <p:cond delay="9000"/>
                            </p:stCondLst>
                            <p:childTnLst>
                              <p:par>
                                <p:cTn id="90" presetID="22" presetClass="entr" presetSubtype="2" fill="hold" grpId="0" nodeType="afterEffect">
                                  <p:stCondLst>
                                    <p:cond delay="250"/>
                                  </p:stCondLst>
                                  <p:childTnLst>
                                    <p:set>
                                      <p:cBhvr>
                                        <p:cTn id="91" dur="1" fill="hold">
                                          <p:stCondLst>
                                            <p:cond delay="0"/>
                                          </p:stCondLst>
                                        </p:cTn>
                                        <p:tgtEl>
                                          <p:spTgt spid="26"/>
                                        </p:tgtEl>
                                        <p:attrNameLst>
                                          <p:attrName>style.visibility</p:attrName>
                                        </p:attrNameLst>
                                      </p:cBhvr>
                                      <p:to>
                                        <p:strVal val="visible"/>
                                      </p:to>
                                    </p:set>
                                    <p:animEffect transition="in" filter="wipe(right)">
                                      <p:cBhvr>
                                        <p:cTn id="92" dur="500"/>
                                        <p:tgtEl>
                                          <p:spTgt spid="26"/>
                                        </p:tgtEl>
                                      </p:cBhvr>
                                    </p:animEffect>
                                  </p:childTnLst>
                                </p:cTn>
                              </p:par>
                            </p:childTnLst>
                          </p:cTn>
                        </p:par>
                        <p:par>
                          <p:cTn id="93" fill="hold">
                            <p:stCondLst>
                              <p:cond delay="9750"/>
                            </p:stCondLst>
                            <p:childTnLst>
                              <p:par>
                                <p:cTn id="94" presetID="53" presetClass="entr" presetSubtype="16" fill="hold" grpId="0" nodeType="afterEffect">
                                  <p:stCondLst>
                                    <p:cond delay="1500"/>
                                  </p:stCondLst>
                                  <p:childTnLst>
                                    <p:set>
                                      <p:cBhvr>
                                        <p:cTn id="95" dur="1" fill="hold">
                                          <p:stCondLst>
                                            <p:cond delay="0"/>
                                          </p:stCondLst>
                                        </p:cTn>
                                        <p:tgtEl>
                                          <p:spTgt spid="36"/>
                                        </p:tgtEl>
                                        <p:attrNameLst>
                                          <p:attrName>style.visibility</p:attrName>
                                        </p:attrNameLst>
                                      </p:cBhvr>
                                      <p:to>
                                        <p:strVal val="visible"/>
                                      </p:to>
                                    </p:set>
                                    <p:anim calcmode="lin" valueType="num">
                                      <p:cBhvr>
                                        <p:cTn id="96" dur="500" fill="hold"/>
                                        <p:tgtEl>
                                          <p:spTgt spid="36"/>
                                        </p:tgtEl>
                                        <p:attrNameLst>
                                          <p:attrName>ppt_w</p:attrName>
                                        </p:attrNameLst>
                                      </p:cBhvr>
                                      <p:tavLst>
                                        <p:tav tm="0">
                                          <p:val>
                                            <p:fltVal val="0"/>
                                          </p:val>
                                        </p:tav>
                                        <p:tav tm="100000">
                                          <p:val>
                                            <p:strVal val="#ppt_w"/>
                                          </p:val>
                                        </p:tav>
                                      </p:tavLst>
                                    </p:anim>
                                    <p:anim calcmode="lin" valueType="num">
                                      <p:cBhvr>
                                        <p:cTn id="97" dur="500" fill="hold"/>
                                        <p:tgtEl>
                                          <p:spTgt spid="36"/>
                                        </p:tgtEl>
                                        <p:attrNameLst>
                                          <p:attrName>ppt_h</p:attrName>
                                        </p:attrNameLst>
                                      </p:cBhvr>
                                      <p:tavLst>
                                        <p:tav tm="0">
                                          <p:val>
                                            <p:fltVal val="0"/>
                                          </p:val>
                                        </p:tav>
                                        <p:tav tm="100000">
                                          <p:val>
                                            <p:strVal val="#ppt_h"/>
                                          </p:val>
                                        </p:tav>
                                      </p:tavLst>
                                    </p:anim>
                                    <p:animEffect transition="in" filter="fade">
                                      <p:cBhvr>
                                        <p:cTn id="98" dur="500"/>
                                        <p:tgtEl>
                                          <p:spTgt spid="36"/>
                                        </p:tgtEl>
                                      </p:cBhvr>
                                    </p:animEffect>
                                  </p:childTnLst>
                                </p:cTn>
                              </p:par>
                            </p:childTnLst>
                          </p:cTn>
                        </p:par>
                        <p:par>
                          <p:cTn id="99" fill="hold">
                            <p:stCondLst>
                              <p:cond delay="11750"/>
                            </p:stCondLst>
                            <p:childTnLst>
                              <p:par>
                                <p:cTn id="100" presetID="53" presetClass="entr" presetSubtype="16" fill="hold" grpId="0" nodeType="afterEffect">
                                  <p:stCondLst>
                                    <p:cond delay="1750"/>
                                  </p:stCondLst>
                                  <p:childTnLst>
                                    <p:set>
                                      <p:cBhvr>
                                        <p:cTn id="101" dur="1" fill="hold">
                                          <p:stCondLst>
                                            <p:cond delay="0"/>
                                          </p:stCondLst>
                                        </p:cTn>
                                        <p:tgtEl>
                                          <p:spTgt spid="35"/>
                                        </p:tgtEl>
                                        <p:attrNameLst>
                                          <p:attrName>style.visibility</p:attrName>
                                        </p:attrNameLst>
                                      </p:cBhvr>
                                      <p:to>
                                        <p:strVal val="visible"/>
                                      </p:to>
                                    </p:set>
                                    <p:anim calcmode="lin" valueType="num">
                                      <p:cBhvr>
                                        <p:cTn id="102" dur="500" fill="hold"/>
                                        <p:tgtEl>
                                          <p:spTgt spid="35"/>
                                        </p:tgtEl>
                                        <p:attrNameLst>
                                          <p:attrName>ppt_w</p:attrName>
                                        </p:attrNameLst>
                                      </p:cBhvr>
                                      <p:tavLst>
                                        <p:tav tm="0">
                                          <p:val>
                                            <p:fltVal val="0"/>
                                          </p:val>
                                        </p:tav>
                                        <p:tav tm="100000">
                                          <p:val>
                                            <p:strVal val="#ppt_w"/>
                                          </p:val>
                                        </p:tav>
                                      </p:tavLst>
                                    </p:anim>
                                    <p:anim calcmode="lin" valueType="num">
                                      <p:cBhvr>
                                        <p:cTn id="103" dur="500" fill="hold"/>
                                        <p:tgtEl>
                                          <p:spTgt spid="35"/>
                                        </p:tgtEl>
                                        <p:attrNameLst>
                                          <p:attrName>ppt_h</p:attrName>
                                        </p:attrNameLst>
                                      </p:cBhvr>
                                      <p:tavLst>
                                        <p:tav tm="0">
                                          <p:val>
                                            <p:fltVal val="0"/>
                                          </p:val>
                                        </p:tav>
                                        <p:tav tm="100000">
                                          <p:val>
                                            <p:strVal val="#ppt_h"/>
                                          </p:val>
                                        </p:tav>
                                      </p:tavLst>
                                    </p:anim>
                                    <p:animEffect transition="in" filter="fade">
                                      <p:cBhvr>
                                        <p:cTn id="104" dur="500"/>
                                        <p:tgtEl>
                                          <p:spTgt spid="35"/>
                                        </p:tgtEl>
                                      </p:cBhvr>
                                    </p:animEffect>
                                  </p:childTnLst>
                                </p:cTn>
                              </p:par>
                            </p:childTnLst>
                          </p:cTn>
                        </p:par>
                        <p:par>
                          <p:cTn id="105" fill="hold">
                            <p:stCondLst>
                              <p:cond delay="14000"/>
                            </p:stCondLst>
                            <p:childTnLst>
                              <p:par>
                                <p:cTn id="106" presetID="22" presetClass="entr" presetSubtype="2" fill="hold" grpId="0" nodeType="afterEffect">
                                  <p:stCondLst>
                                    <p:cond delay="1500"/>
                                  </p:stCondLst>
                                  <p:childTnLst>
                                    <p:set>
                                      <p:cBhvr>
                                        <p:cTn id="107" dur="1" fill="hold">
                                          <p:stCondLst>
                                            <p:cond delay="0"/>
                                          </p:stCondLst>
                                        </p:cTn>
                                        <p:tgtEl>
                                          <p:spTgt spid="9"/>
                                        </p:tgtEl>
                                        <p:attrNameLst>
                                          <p:attrName>style.visibility</p:attrName>
                                        </p:attrNameLst>
                                      </p:cBhvr>
                                      <p:to>
                                        <p:strVal val="visible"/>
                                      </p:to>
                                    </p:set>
                                    <p:animEffect transition="in" filter="wipe(right)">
                                      <p:cBhvr>
                                        <p:cTn id="108" dur="500"/>
                                        <p:tgtEl>
                                          <p:spTgt spid="9"/>
                                        </p:tgtEl>
                                      </p:cBhvr>
                                    </p:animEffect>
                                  </p:childTnLst>
                                </p:cTn>
                              </p:par>
                            </p:childTnLst>
                          </p:cTn>
                        </p:par>
                        <p:par>
                          <p:cTn id="109" fill="hold">
                            <p:stCondLst>
                              <p:cond delay="16000"/>
                            </p:stCondLst>
                            <p:childTnLst>
                              <p:par>
                                <p:cTn id="110" presetID="53" presetClass="entr" presetSubtype="16" fill="hold" grpId="0" nodeType="afterEffect">
                                  <p:stCondLst>
                                    <p:cond delay="1250"/>
                                  </p:stCondLst>
                                  <p:childTnLst>
                                    <p:set>
                                      <p:cBhvr>
                                        <p:cTn id="111" dur="1" fill="hold">
                                          <p:stCondLst>
                                            <p:cond delay="0"/>
                                          </p:stCondLst>
                                        </p:cTn>
                                        <p:tgtEl>
                                          <p:spTgt spid="12"/>
                                        </p:tgtEl>
                                        <p:attrNameLst>
                                          <p:attrName>style.visibility</p:attrName>
                                        </p:attrNameLst>
                                      </p:cBhvr>
                                      <p:to>
                                        <p:strVal val="visible"/>
                                      </p:to>
                                    </p:set>
                                    <p:anim calcmode="lin" valueType="num">
                                      <p:cBhvr>
                                        <p:cTn id="112" dur="500" fill="hold"/>
                                        <p:tgtEl>
                                          <p:spTgt spid="12"/>
                                        </p:tgtEl>
                                        <p:attrNameLst>
                                          <p:attrName>ppt_w</p:attrName>
                                        </p:attrNameLst>
                                      </p:cBhvr>
                                      <p:tavLst>
                                        <p:tav tm="0">
                                          <p:val>
                                            <p:fltVal val="0"/>
                                          </p:val>
                                        </p:tav>
                                        <p:tav tm="100000">
                                          <p:val>
                                            <p:strVal val="#ppt_w"/>
                                          </p:val>
                                        </p:tav>
                                      </p:tavLst>
                                    </p:anim>
                                    <p:anim calcmode="lin" valueType="num">
                                      <p:cBhvr>
                                        <p:cTn id="113" dur="500" fill="hold"/>
                                        <p:tgtEl>
                                          <p:spTgt spid="12"/>
                                        </p:tgtEl>
                                        <p:attrNameLst>
                                          <p:attrName>ppt_h</p:attrName>
                                        </p:attrNameLst>
                                      </p:cBhvr>
                                      <p:tavLst>
                                        <p:tav tm="0">
                                          <p:val>
                                            <p:fltVal val="0"/>
                                          </p:val>
                                        </p:tav>
                                        <p:tav tm="100000">
                                          <p:val>
                                            <p:strVal val="#ppt_h"/>
                                          </p:val>
                                        </p:tav>
                                      </p:tavLst>
                                    </p:anim>
                                    <p:animEffect transition="in" filter="fade">
                                      <p:cBhvr>
                                        <p:cTn id="114" dur="500"/>
                                        <p:tgtEl>
                                          <p:spTgt spid="12"/>
                                        </p:tgtEl>
                                      </p:cBhvr>
                                    </p:animEffect>
                                  </p:childTnLst>
                                </p:cTn>
                              </p:par>
                            </p:childTnLst>
                          </p:cTn>
                        </p:par>
                        <p:par>
                          <p:cTn id="115" fill="hold">
                            <p:stCondLst>
                              <p:cond delay="17750"/>
                            </p:stCondLst>
                            <p:childTnLst>
                              <p:par>
                                <p:cTn id="116" presetID="53" presetClass="entr" presetSubtype="16" fill="hold" grpId="0" nodeType="afterEffect">
                                  <p:stCondLst>
                                    <p:cond delay="1250"/>
                                  </p:stCondLst>
                                  <p:childTnLst>
                                    <p:set>
                                      <p:cBhvr>
                                        <p:cTn id="117" dur="1" fill="hold">
                                          <p:stCondLst>
                                            <p:cond delay="0"/>
                                          </p:stCondLst>
                                        </p:cTn>
                                        <p:tgtEl>
                                          <p:spTgt spid="34"/>
                                        </p:tgtEl>
                                        <p:attrNameLst>
                                          <p:attrName>style.visibility</p:attrName>
                                        </p:attrNameLst>
                                      </p:cBhvr>
                                      <p:to>
                                        <p:strVal val="visible"/>
                                      </p:to>
                                    </p:set>
                                    <p:anim calcmode="lin" valueType="num">
                                      <p:cBhvr>
                                        <p:cTn id="118" dur="500" fill="hold"/>
                                        <p:tgtEl>
                                          <p:spTgt spid="34"/>
                                        </p:tgtEl>
                                        <p:attrNameLst>
                                          <p:attrName>ppt_w</p:attrName>
                                        </p:attrNameLst>
                                      </p:cBhvr>
                                      <p:tavLst>
                                        <p:tav tm="0">
                                          <p:val>
                                            <p:fltVal val="0"/>
                                          </p:val>
                                        </p:tav>
                                        <p:tav tm="100000">
                                          <p:val>
                                            <p:strVal val="#ppt_w"/>
                                          </p:val>
                                        </p:tav>
                                      </p:tavLst>
                                    </p:anim>
                                    <p:anim calcmode="lin" valueType="num">
                                      <p:cBhvr>
                                        <p:cTn id="119" dur="500" fill="hold"/>
                                        <p:tgtEl>
                                          <p:spTgt spid="34"/>
                                        </p:tgtEl>
                                        <p:attrNameLst>
                                          <p:attrName>ppt_h</p:attrName>
                                        </p:attrNameLst>
                                      </p:cBhvr>
                                      <p:tavLst>
                                        <p:tav tm="0">
                                          <p:val>
                                            <p:fltVal val="0"/>
                                          </p:val>
                                        </p:tav>
                                        <p:tav tm="100000">
                                          <p:val>
                                            <p:strVal val="#ppt_h"/>
                                          </p:val>
                                        </p:tav>
                                      </p:tavLst>
                                    </p:anim>
                                    <p:animEffect transition="in" filter="fade">
                                      <p:cBhvr>
                                        <p:cTn id="120" dur="500"/>
                                        <p:tgtEl>
                                          <p:spTgt spid="34"/>
                                        </p:tgtEl>
                                      </p:cBhvr>
                                    </p:animEffect>
                                  </p:childTnLst>
                                </p:cTn>
                              </p:par>
                            </p:childTnLst>
                          </p:cTn>
                        </p:par>
                        <p:par>
                          <p:cTn id="121" fill="hold">
                            <p:stCondLst>
                              <p:cond delay="19500"/>
                            </p:stCondLst>
                            <p:childTnLst>
                              <p:par>
                                <p:cTn id="122" presetID="22" presetClass="entr" presetSubtype="2" fill="hold" grpId="0" nodeType="afterEffect">
                                  <p:stCondLst>
                                    <p:cond delay="1000"/>
                                  </p:stCondLst>
                                  <p:childTnLst>
                                    <p:set>
                                      <p:cBhvr>
                                        <p:cTn id="123" dur="1" fill="hold">
                                          <p:stCondLst>
                                            <p:cond delay="0"/>
                                          </p:stCondLst>
                                        </p:cTn>
                                        <p:tgtEl>
                                          <p:spTgt spid="10"/>
                                        </p:tgtEl>
                                        <p:attrNameLst>
                                          <p:attrName>style.visibility</p:attrName>
                                        </p:attrNameLst>
                                      </p:cBhvr>
                                      <p:to>
                                        <p:strVal val="visible"/>
                                      </p:to>
                                    </p:set>
                                    <p:animEffect transition="in" filter="wipe(right)">
                                      <p:cBhvr>
                                        <p:cTn id="124" dur="500"/>
                                        <p:tgtEl>
                                          <p:spTgt spid="10"/>
                                        </p:tgtEl>
                                      </p:cBhvr>
                                    </p:animEffect>
                                  </p:childTnLst>
                                </p:cTn>
                              </p:par>
                            </p:childTnLst>
                          </p:cTn>
                        </p:par>
                        <p:par>
                          <p:cTn id="125" fill="hold">
                            <p:stCondLst>
                              <p:cond delay="21000"/>
                            </p:stCondLst>
                            <p:childTnLst>
                              <p:par>
                                <p:cTn id="126" presetID="31" presetClass="entr" presetSubtype="0" fill="hold" grpId="0" nodeType="afterEffect">
                                  <p:stCondLst>
                                    <p:cond delay="2000"/>
                                  </p:stCondLst>
                                  <p:childTnLst>
                                    <p:set>
                                      <p:cBhvr>
                                        <p:cTn id="127" dur="1" fill="hold">
                                          <p:stCondLst>
                                            <p:cond delay="0"/>
                                          </p:stCondLst>
                                        </p:cTn>
                                        <p:tgtEl>
                                          <p:spTgt spid="11"/>
                                        </p:tgtEl>
                                        <p:attrNameLst>
                                          <p:attrName>style.visibility</p:attrName>
                                        </p:attrNameLst>
                                      </p:cBhvr>
                                      <p:to>
                                        <p:strVal val="visible"/>
                                      </p:to>
                                    </p:set>
                                    <p:anim calcmode="lin" valueType="num">
                                      <p:cBhvr>
                                        <p:cTn id="128" dur="1000" fill="hold"/>
                                        <p:tgtEl>
                                          <p:spTgt spid="11"/>
                                        </p:tgtEl>
                                        <p:attrNameLst>
                                          <p:attrName>ppt_w</p:attrName>
                                        </p:attrNameLst>
                                      </p:cBhvr>
                                      <p:tavLst>
                                        <p:tav tm="0">
                                          <p:val>
                                            <p:fltVal val="0"/>
                                          </p:val>
                                        </p:tav>
                                        <p:tav tm="100000">
                                          <p:val>
                                            <p:strVal val="#ppt_w"/>
                                          </p:val>
                                        </p:tav>
                                      </p:tavLst>
                                    </p:anim>
                                    <p:anim calcmode="lin" valueType="num">
                                      <p:cBhvr>
                                        <p:cTn id="129" dur="1000" fill="hold"/>
                                        <p:tgtEl>
                                          <p:spTgt spid="11"/>
                                        </p:tgtEl>
                                        <p:attrNameLst>
                                          <p:attrName>ppt_h</p:attrName>
                                        </p:attrNameLst>
                                      </p:cBhvr>
                                      <p:tavLst>
                                        <p:tav tm="0">
                                          <p:val>
                                            <p:fltVal val="0"/>
                                          </p:val>
                                        </p:tav>
                                        <p:tav tm="100000">
                                          <p:val>
                                            <p:strVal val="#ppt_h"/>
                                          </p:val>
                                        </p:tav>
                                      </p:tavLst>
                                    </p:anim>
                                    <p:anim calcmode="lin" valueType="num">
                                      <p:cBhvr>
                                        <p:cTn id="130" dur="1000" fill="hold"/>
                                        <p:tgtEl>
                                          <p:spTgt spid="11"/>
                                        </p:tgtEl>
                                        <p:attrNameLst>
                                          <p:attrName>style.rotation</p:attrName>
                                        </p:attrNameLst>
                                      </p:cBhvr>
                                      <p:tavLst>
                                        <p:tav tm="0">
                                          <p:val>
                                            <p:fltVal val="90"/>
                                          </p:val>
                                        </p:tav>
                                        <p:tav tm="100000">
                                          <p:val>
                                            <p:fltVal val="0"/>
                                          </p:val>
                                        </p:tav>
                                      </p:tavLst>
                                    </p:anim>
                                    <p:animEffect transition="in" filter="fade">
                                      <p:cBhvr>
                                        <p:cTn id="131"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P spid="21" grpId="0" animBg="1"/>
      <p:bldP spid="22" grpId="0" animBg="1"/>
      <p:bldP spid="30" grpId="0" animBg="1"/>
      <p:bldP spid="31" grpId="0" animBg="1"/>
      <p:bldP spid="34" grpId="0" animBg="1"/>
      <p:bldP spid="35" grpId="0" animBg="1"/>
      <p:bldP spid="36" grpId="0" animBg="1"/>
      <p:bldP spid="4" grpId="0" animBg="1"/>
      <p:bldP spid="5" grpId="0" animBg="1"/>
      <p:bldP spid="6" grpId="0" animBg="1"/>
      <p:bldP spid="7" grpId="0" animBg="1"/>
      <p:bldP spid="26" grpId="0" animBg="1"/>
      <p:bldP spid="9" grpId="0" animBg="1"/>
      <p:bldP spid="10" grpId="0"/>
      <p:bldP spid="11" grpId="0" animBg="1"/>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837880FF-B3BB-4B6B-A44C-D5FC2C91792D}"/>
              </a:ext>
            </a:extLst>
          </p:cNvPr>
          <p:cNvSpPr txBox="1"/>
          <p:nvPr/>
        </p:nvSpPr>
        <p:spPr>
          <a:xfrm>
            <a:off x="10593436" y="14796"/>
            <a:ext cx="1303021" cy="369332"/>
          </a:xfrm>
          <a:prstGeom prst="rect">
            <a:avLst/>
          </a:prstGeom>
          <a:noFill/>
        </p:spPr>
        <p:txBody>
          <a:bodyPr wrap="square" rtlCol="1">
            <a:spAutoFit/>
          </a:bodyPr>
          <a:lstStyle/>
          <a:p>
            <a:r>
              <a:rPr lang="he-IL" dirty="0"/>
              <a:t>דף כ"ד, ב'</a:t>
            </a:r>
          </a:p>
        </p:txBody>
      </p:sp>
      <p:graphicFrame>
        <p:nvGraphicFramePr>
          <p:cNvPr id="11" name="טבלה 11">
            <a:extLst>
              <a:ext uri="{FF2B5EF4-FFF2-40B4-BE49-F238E27FC236}">
                <a16:creationId xmlns:a16="http://schemas.microsoft.com/office/drawing/2014/main" id="{E84B9CB8-F2DC-4C5F-B35E-6CD69B70C2CC}"/>
              </a:ext>
            </a:extLst>
          </p:cNvPr>
          <p:cNvGraphicFramePr>
            <a:graphicFrameLocks noGrp="1"/>
          </p:cNvGraphicFramePr>
          <p:nvPr>
            <p:extLst>
              <p:ext uri="{D42A27DB-BD31-4B8C-83A1-F6EECF244321}">
                <p14:modId xmlns:p14="http://schemas.microsoft.com/office/powerpoint/2010/main" val="1533885179"/>
              </p:ext>
            </p:extLst>
          </p:nvPr>
        </p:nvGraphicFramePr>
        <p:xfrm>
          <a:off x="0" y="959551"/>
          <a:ext cx="12038548" cy="4767763"/>
        </p:xfrm>
        <a:graphic>
          <a:graphicData uri="http://schemas.openxmlformats.org/drawingml/2006/table">
            <a:tbl>
              <a:tblPr rtl="1" firstRow="1" bandRow="1">
                <a:tableStyleId>{5940675A-B579-460E-94D1-54222C63F5DA}</a:tableStyleId>
              </a:tblPr>
              <a:tblGrid>
                <a:gridCol w="3009637">
                  <a:extLst>
                    <a:ext uri="{9D8B030D-6E8A-4147-A177-3AD203B41FA5}">
                      <a16:colId xmlns:a16="http://schemas.microsoft.com/office/drawing/2014/main" val="463497565"/>
                    </a:ext>
                  </a:extLst>
                </a:gridCol>
                <a:gridCol w="1508519">
                  <a:extLst>
                    <a:ext uri="{9D8B030D-6E8A-4147-A177-3AD203B41FA5}">
                      <a16:colId xmlns:a16="http://schemas.microsoft.com/office/drawing/2014/main" val="3913317035"/>
                    </a:ext>
                  </a:extLst>
                </a:gridCol>
                <a:gridCol w="1501118">
                  <a:extLst>
                    <a:ext uri="{9D8B030D-6E8A-4147-A177-3AD203B41FA5}">
                      <a16:colId xmlns:a16="http://schemas.microsoft.com/office/drawing/2014/main" val="2204317119"/>
                    </a:ext>
                  </a:extLst>
                </a:gridCol>
                <a:gridCol w="3074525">
                  <a:extLst>
                    <a:ext uri="{9D8B030D-6E8A-4147-A177-3AD203B41FA5}">
                      <a16:colId xmlns:a16="http://schemas.microsoft.com/office/drawing/2014/main" val="36156911"/>
                    </a:ext>
                  </a:extLst>
                </a:gridCol>
                <a:gridCol w="2944749">
                  <a:extLst>
                    <a:ext uri="{9D8B030D-6E8A-4147-A177-3AD203B41FA5}">
                      <a16:colId xmlns:a16="http://schemas.microsoft.com/office/drawing/2014/main" val="253599716"/>
                    </a:ext>
                  </a:extLst>
                </a:gridCol>
              </a:tblGrid>
              <a:tr h="2401929">
                <a:tc>
                  <a:txBody>
                    <a:bodyPr/>
                    <a:lstStyle/>
                    <a:p>
                      <a:pPr rtl="1"/>
                      <a:endParaRPr lang="he-IL" dirty="0"/>
                    </a:p>
                  </a:txBody>
                  <a:tcPr/>
                </a:tc>
                <a:tc gridSpan="2">
                  <a:txBody>
                    <a:bodyPr/>
                    <a:lstStyle/>
                    <a:p>
                      <a:pPr rtl="1"/>
                      <a:endParaRPr lang="he-IL" dirty="0"/>
                    </a:p>
                  </a:txBody>
                  <a:tcPr/>
                </a:tc>
                <a:tc hMerge="1">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3653532056"/>
                  </a:ext>
                </a:extLst>
              </a:tr>
              <a:tr h="2365834">
                <a:tc gridSpan="2">
                  <a:txBody>
                    <a:bodyPr/>
                    <a:lstStyle/>
                    <a:p>
                      <a:pPr rtl="1"/>
                      <a:endParaRPr lang="he-IL"/>
                    </a:p>
                  </a:txBody>
                  <a:tcPr/>
                </a:tc>
                <a:tc hMerge="1">
                  <a:txBody>
                    <a:bodyPr/>
                    <a:lstStyle/>
                    <a:p>
                      <a:pPr rtl="1"/>
                      <a:endParaRPr lang="he-IL"/>
                    </a:p>
                  </a:txBody>
                  <a:tcPr/>
                </a:tc>
                <a:tc gridSpan="2">
                  <a:txBody>
                    <a:bodyPr/>
                    <a:lstStyle/>
                    <a:p>
                      <a:pPr rtl="1"/>
                      <a:endParaRPr lang="he-IL" dirty="0"/>
                    </a:p>
                  </a:txBody>
                  <a:tcPr/>
                </a:tc>
                <a:tc hMerge="1">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4065115932"/>
                  </a:ext>
                </a:extLst>
              </a:tr>
            </a:tbl>
          </a:graphicData>
        </a:graphic>
      </p:graphicFrame>
      <p:sp>
        <p:nvSpPr>
          <p:cNvPr id="12" name="תיבת טקסט 11">
            <a:extLst>
              <a:ext uri="{FF2B5EF4-FFF2-40B4-BE49-F238E27FC236}">
                <a16:creationId xmlns:a16="http://schemas.microsoft.com/office/drawing/2014/main" id="{042061CC-43A2-455B-9959-18651FC4A4A1}"/>
              </a:ext>
            </a:extLst>
          </p:cNvPr>
          <p:cNvSpPr txBox="1"/>
          <p:nvPr/>
        </p:nvSpPr>
        <p:spPr>
          <a:xfrm>
            <a:off x="772115" y="3748846"/>
            <a:ext cx="1643231" cy="369332"/>
          </a:xfrm>
          <a:prstGeom prst="rect">
            <a:avLst/>
          </a:prstGeom>
          <a:solidFill>
            <a:schemeClr val="accent5">
              <a:lumMod val="40000"/>
              <a:lumOff val="60000"/>
            </a:schemeClr>
          </a:solidFill>
        </p:spPr>
        <p:txBody>
          <a:bodyPr wrap="square">
            <a:spAutoFit/>
          </a:bodyPr>
          <a:lstStyle/>
          <a:p>
            <a:r>
              <a:rPr lang="he-IL" b="0" i="0" dirty="0">
                <a:solidFill>
                  <a:srgbClr val="000000"/>
                </a:solidFill>
                <a:effectLst/>
                <a:latin typeface="Arial" panose="020B0604020202020204" pitchFamily="34" charset="0"/>
              </a:rPr>
              <a:t>בְּעוֹמֵד וְרוֹאֵהוּ</a:t>
            </a:r>
            <a:endParaRPr lang="he-IL" dirty="0"/>
          </a:p>
        </p:txBody>
      </p:sp>
      <p:sp>
        <p:nvSpPr>
          <p:cNvPr id="13" name="תיבת טקסט 12">
            <a:extLst>
              <a:ext uri="{FF2B5EF4-FFF2-40B4-BE49-F238E27FC236}">
                <a16:creationId xmlns:a16="http://schemas.microsoft.com/office/drawing/2014/main" id="{4A328FBA-C723-4AE9-B5B1-05034FF6FB98}"/>
              </a:ext>
            </a:extLst>
          </p:cNvPr>
          <p:cNvSpPr txBox="1"/>
          <p:nvPr/>
        </p:nvSpPr>
        <p:spPr>
          <a:xfrm>
            <a:off x="9311483" y="1306564"/>
            <a:ext cx="2563907" cy="923330"/>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הָהוּא דַּיּוֹ [מן עוף]  </a:t>
            </a:r>
            <a:r>
              <a:rPr lang="he-IL" b="0" i="0" dirty="0" err="1">
                <a:solidFill>
                  <a:srgbClr val="000000"/>
                </a:solidFill>
                <a:effectLst/>
                <a:latin typeface="Arial" panose="020B0604020202020204" pitchFamily="34" charset="0"/>
              </a:rPr>
              <a:t>דְּשָׁקֵיל</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בִּשְׂרָא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בְּשׁוּקָא</a:t>
            </a:r>
            <a:r>
              <a:rPr lang="he-IL" b="0" i="0" dirty="0">
                <a:solidFill>
                  <a:srgbClr val="000000"/>
                </a:solidFill>
                <a:effectLst/>
                <a:latin typeface="Arial" panose="020B0604020202020204" pitchFamily="34" charset="0"/>
              </a:rPr>
              <a:t> וְשַׁדְיֵהּ </a:t>
            </a:r>
            <a:r>
              <a:rPr lang="he-IL" b="0" i="0" dirty="0" err="1">
                <a:solidFill>
                  <a:srgbClr val="000000"/>
                </a:solidFill>
                <a:effectLst/>
                <a:latin typeface="Arial" panose="020B0604020202020204" pitchFamily="34" charset="0"/>
              </a:rPr>
              <a:t>בְּצִנְיָיתָא</a:t>
            </a:r>
            <a:r>
              <a:rPr lang="he-IL" b="0" i="0" dirty="0">
                <a:solidFill>
                  <a:srgbClr val="000000"/>
                </a:solidFill>
                <a:effectLst/>
                <a:latin typeface="Arial" panose="020B0604020202020204" pitchFamily="34" charset="0"/>
              </a:rPr>
              <a:t> דְּבֵי בַּר מָרִיּוֹן</a:t>
            </a:r>
            <a:endParaRPr lang="he-IL" dirty="0"/>
          </a:p>
        </p:txBody>
      </p:sp>
      <p:sp>
        <p:nvSpPr>
          <p:cNvPr id="14" name="תיבת טקסט 13">
            <a:extLst>
              <a:ext uri="{FF2B5EF4-FFF2-40B4-BE49-F238E27FC236}">
                <a16:creationId xmlns:a16="http://schemas.microsoft.com/office/drawing/2014/main" id="{82376ED5-4104-40A7-878E-D19D5D83A6AB}"/>
              </a:ext>
            </a:extLst>
          </p:cNvPr>
          <p:cNvSpPr txBox="1"/>
          <p:nvPr/>
        </p:nvSpPr>
        <p:spPr>
          <a:xfrm>
            <a:off x="6155047" y="1350511"/>
            <a:ext cx="2603350" cy="923330"/>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אֲתָא </a:t>
            </a:r>
            <a:r>
              <a:rPr lang="he-IL" b="0" i="0" dirty="0" err="1">
                <a:solidFill>
                  <a:srgbClr val="000000"/>
                </a:solidFill>
                <a:effectLst/>
                <a:latin typeface="Arial" panose="020B0604020202020204" pitchFamily="34" charset="0"/>
              </a:rPr>
              <a:t>לְקַמֵּיה</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דְּאַבָּיֵי</a:t>
            </a:r>
            <a:r>
              <a:rPr lang="he-IL" b="0" i="0" dirty="0">
                <a:solidFill>
                  <a:srgbClr val="000000"/>
                </a:solidFill>
                <a:effectLst/>
                <a:latin typeface="Arial" panose="020B0604020202020204" pitchFamily="34" charset="0"/>
              </a:rPr>
              <a:t> [לשאול כיצד לנהוג]</a:t>
            </a:r>
          </a:p>
          <a:p>
            <a:r>
              <a:rPr lang="he-IL" b="0" i="0" dirty="0">
                <a:solidFill>
                  <a:srgbClr val="000000"/>
                </a:solidFill>
                <a:effectLst/>
                <a:latin typeface="Arial" panose="020B0604020202020204" pitchFamily="34" charset="0"/>
              </a:rPr>
              <a:t>אֲמַר לֵיהּ </a:t>
            </a:r>
            <a:r>
              <a:rPr lang="he-IL" b="0" i="0" dirty="0" err="1">
                <a:solidFill>
                  <a:srgbClr val="000000"/>
                </a:solidFill>
                <a:effectLst/>
                <a:latin typeface="Arial" panose="020B0604020202020204" pitchFamily="34" charset="0"/>
              </a:rPr>
              <a:t>זִיל</a:t>
            </a:r>
            <a:r>
              <a:rPr lang="he-IL" b="0" i="0" dirty="0">
                <a:solidFill>
                  <a:srgbClr val="000000"/>
                </a:solidFill>
                <a:effectLst/>
                <a:latin typeface="Arial" panose="020B0604020202020204" pitchFamily="34" charset="0"/>
              </a:rPr>
              <a:t> שְׁקוֹל לְנַפְשָׁךְ</a:t>
            </a:r>
            <a:endParaRPr lang="he-IL" dirty="0"/>
          </a:p>
        </p:txBody>
      </p:sp>
      <p:sp>
        <p:nvSpPr>
          <p:cNvPr id="15" name="תיבת טקסט 14">
            <a:extLst>
              <a:ext uri="{FF2B5EF4-FFF2-40B4-BE49-F238E27FC236}">
                <a16:creationId xmlns:a16="http://schemas.microsoft.com/office/drawing/2014/main" id="{1981577B-E21E-49C3-A31A-E5D751FE54E7}"/>
              </a:ext>
            </a:extLst>
          </p:cNvPr>
          <p:cNvSpPr txBox="1"/>
          <p:nvPr/>
        </p:nvSpPr>
        <p:spPr>
          <a:xfrm>
            <a:off x="3184617" y="1551557"/>
            <a:ext cx="2603349"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וְהָא </a:t>
            </a:r>
            <a:r>
              <a:rPr lang="he-IL" b="0" i="0" dirty="0" err="1">
                <a:solidFill>
                  <a:srgbClr val="000000"/>
                </a:solidFill>
                <a:effectLst/>
                <a:latin typeface="Arial" panose="020B0604020202020204" pitchFamily="34" charset="0"/>
              </a:rPr>
              <a:t>רוּבָּא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דְּיִשְׂרָאֵל</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נִינְהו</a:t>
            </a:r>
            <a:r>
              <a:rPr lang="he-IL" b="0" i="0" dirty="0">
                <a:solidFill>
                  <a:srgbClr val="000000"/>
                </a:solidFill>
                <a:effectLst/>
                <a:latin typeface="Arial" panose="020B0604020202020204" pitchFamily="34" charset="0"/>
              </a:rPr>
              <a:t>ּ ?</a:t>
            </a:r>
            <a:endParaRPr lang="he-IL" dirty="0"/>
          </a:p>
        </p:txBody>
      </p:sp>
      <p:sp>
        <p:nvSpPr>
          <p:cNvPr id="16" name="תיבת טקסט 15">
            <a:extLst>
              <a:ext uri="{FF2B5EF4-FFF2-40B4-BE49-F238E27FC236}">
                <a16:creationId xmlns:a16="http://schemas.microsoft.com/office/drawing/2014/main" id="{E50AA4E7-FD89-47AB-9C2A-0B4F412FBB90}"/>
              </a:ext>
            </a:extLst>
          </p:cNvPr>
          <p:cNvSpPr txBox="1"/>
          <p:nvPr/>
        </p:nvSpPr>
        <p:spPr>
          <a:xfrm>
            <a:off x="316610" y="1542862"/>
            <a:ext cx="2280621" cy="1200329"/>
          </a:xfrm>
          <a:prstGeom prst="rect">
            <a:avLst/>
          </a:prstGeom>
          <a:solidFill>
            <a:schemeClr val="accent5">
              <a:lumMod val="40000"/>
              <a:lumOff val="60000"/>
            </a:schemeClr>
          </a:solidFill>
        </p:spPr>
        <p:txBody>
          <a:bodyPr wrap="square" rtlCol="1">
            <a:spAutoFit/>
          </a:bodyPr>
          <a:lstStyle/>
          <a:p>
            <a:r>
              <a:rPr lang="he-IL" b="0" i="0" dirty="0">
                <a:solidFill>
                  <a:srgbClr val="000000"/>
                </a:solidFill>
                <a:effectLst/>
                <a:latin typeface="Arial" panose="020B0604020202020204" pitchFamily="34" charset="0"/>
              </a:rPr>
              <a:t>[האם] שָׁמְעַתְּ מִינַּהּ הֲלָכָה כְּרַבִּי שִׁמְעוֹן בֶּן אֶלְעָזָר אֲפִילּוּ בְּרוֹב יִשְׂרָאֵל ?</a:t>
            </a:r>
            <a:endParaRPr lang="he-IL" dirty="0"/>
          </a:p>
        </p:txBody>
      </p:sp>
      <p:sp>
        <p:nvSpPr>
          <p:cNvPr id="17" name="תיבת טקסט 16">
            <a:extLst>
              <a:ext uri="{FF2B5EF4-FFF2-40B4-BE49-F238E27FC236}">
                <a16:creationId xmlns:a16="http://schemas.microsoft.com/office/drawing/2014/main" id="{9B2EF73B-9CEA-4356-BC75-CB5069BE542A}"/>
              </a:ext>
            </a:extLst>
          </p:cNvPr>
          <p:cNvSpPr txBox="1"/>
          <p:nvPr/>
        </p:nvSpPr>
        <p:spPr>
          <a:xfrm>
            <a:off x="8846372" y="3855771"/>
            <a:ext cx="2592593" cy="369332"/>
          </a:xfrm>
          <a:prstGeom prst="rect">
            <a:avLst/>
          </a:prstGeom>
          <a:solidFill>
            <a:schemeClr val="accent5">
              <a:lumMod val="40000"/>
              <a:lumOff val="60000"/>
            </a:schemeClr>
          </a:solidFill>
        </p:spPr>
        <p:txBody>
          <a:bodyPr wrap="square" rtlCol="1">
            <a:spAutoFit/>
          </a:bodyPr>
          <a:lstStyle/>
          <a:p>
            <a:r>
              <a:rPr lang="he-IL" b="0" i="0" dirty="0">
                <a:solidFill>
                  <a:srgbClr val="000000"/>
                </a:solidFill>
                <a:effectLst/>
                <a:latin typeface="Arial" panose="020B0604020202020204" pitchFamily="34" charset="0"/>
              </a:rPr>
              <a:t>שָׁאנֵי דַּיּוֹ </a:t>
            </a:r>
            <a:r>
              <a:rPr lang="he-IL" b="0" i="0" dirty="0" err="1">
                <a:solidFill>
                  <a:srgbClr val="000000"/>
                </a:solidFill>
                <a:effectLst/>
                <a:latin typeface="Arial" panose="020B0604020202020204" pitchFamily="34" charset="0"/>
              </a:rPr>
              <a:t>דִּכְזוֹטו</a:t>
            </a:r>
            <a:r>
              <a:rPr lang="he-IL" b="0" i="0" dirty="0">
                <a:solidFill>
                  <a:srgbClr val="000000"/>
                </a:solidFill>
                <a:effectLst/>
                <a:latin typeface="Arial" panose="020B0604020202020204" pitchFamily="34" charset="0"/>
              </a:rPr>
              <a:t>ֹ שֶׁל יָם דָּמֵי</a:t>
            </a:r>
            <a:endParaRPr lang="he-IL" dirty="0"/>
          </a:p>
        </p:txBody>
      </p:sp>
      <p:sp>
        <p:nvSpPr>
          <p:cNvPr id="18" name="תיבת טקסט 17">
            <a:extLst>
              <a:ext uri="{FF2B5EF4-FFF2-40B4-BE49-F238E27FC236}">
                <a16:creationId xmlns:a16="http://schemas.microsoft.com/office/drawing/2014/main" id="{15102A32-DD45-4F5C-92FF-6E8DEC8C0846}"/>
              </a:ext>
            </a:extLst>
          </p:cNvPr>
          <p:cNvSpPr txBox="1"/>
          <p:nvPr/>
        </p:nvSpPr>
        <p:spPr>
          <a:xfrm>
            <a:off x="3517752" y="4537925"/>
            <a:ext cx="3744706" cy="369332"/>
          </a:xfrm>
          <a:prstGeom prst="rect">
            <a:avLst/>
          </a:prstGeom>
          <a:solidFill>
            <a:schemeClr val="accent5">
              <a:lumMod val="40000"/>
              <a:lumOff val="60000"/>
            </a:schemeClr>
          </a:solidFill>
        </p:spPr>
        <p:txBody>
          <a:bodyPr wrap="square" rtlCol="1">
            <a:spAutoFit/>
          </a:bodyPr>
          <a:lstStyle/>
          <a:p>
            <a:r>
              <a:rPr lang="he-IL" b="0" i="0" dirty="0">
                <a:solidFill>
                  <a:srgbClr val="000000"/>
                </a:solidFill>
                <a:effectLst/>
                <a:latin typeface="Arial" panose="020B0604020202020204" pitchFamily="34" charset="0"/>
              </a:rPr>
              <a:t>וְהָא אָמַר רַב בָּשָׂר שֶׁנִּתְעַלֵּם מִן הָעַיִן אָסוּר</a:t>
            </a:r>
            <a:endParaRPr lang="he-IL" dirty="0"/>
          </a:p>
        </p:txBody>
      </p:sp>
      <p:sp>
        <p:nvSpPr>
          <p:cNvPr id="19" name="תיבת טקסט 18">
            <a:extLst>
              <a:ext uri="{FF2B5EF4-FFF2-40B4-BE49-F238E27FC236}">
                <a16:creationId xmlns:a16="http://schemas.microsoft.com/office/drawing/2014/main" id="{6EBC0D30-975F-4A8A-B39D-C4E90DEE155E}"/>
              </a:ext>
            </a:extLst>
          </p:cNvPr>
          <p:cNvSpPr txBox="1"/>
          <p:nvPr/>
        </p:nvSpPr>
        <p:spPr>
          <a:xfrm>
            <a:off x="9311482" y="2548316"/>
            <a:ext cx="2563908" cy="646331"/>
          </a:xfrm>
          <a:prstGeom prst="rect">
            <a:avLst/>
          </a:prstGeom>
          <a:solidFill>
            <a:schemeClr val="accent6">
              <a:lumMod val="20000"/>
              <a:lumOff val="80000"/>
            </a:schemeClr>
          </a:solidFill>
        </p:spPr>
        <p:txBody>
          <a:bodyPr wrap="square" rtlCol="1">
            <a:spAutoFit/>
          </a:bodyPr>
          <a:lstStyle/>
          <a:p>
            <a:r>
              <a:rPr lang="he-IL" dirty="0"/>
              <a:t>נטל בשר מן השוק, והטילו בין הדקלים של בר מריון </a:t>
            </a:r>
          </a:p>
        </p:txBody>
      </p:sp>
      <p:sp>
        <p:nvSpPr>
          <p:cNvPr id="20" name="תיבת טקסט 19">
            <a:extLst>
              <a:ext uri="{FF2B5EF4-FFF2-40B4-BE49-F238E27FC236}">
                <a16:creationId xmlns:a16="http://schemas.microsoft.com/office/drawing/2014/main" id="{0C41D0C8-0EFB-4FCF-A4F6-55329DC8EC99}"/>
              </a:ext>
            </a:extLst>
          </p:cNvPr>
          <p:cNvSpPr txBox="1"/>
          <p:nvPr/>
        </p:nvSpPr>
        <p:spPr>
          <a:xfrm>
            <a:off x="6155047" y="2760489"/>
            <a:ext cx="2563908" cy="369332"/>
          </a:xfrm>
          <a:prstGeom prst="rect">
            <a:avLst/>
          </a:prstGeom>
          <a:solidFill>
            <a:schemeClr val="accent6">
              <a:lumMod val="20000"/>
              <a:lumOff val="80000"/>
            </a:schemeClr>
          </a:solidFill>
        </p:spPr>
        <p:txBody>
          <a:bodyPr wrap="square" rtlCol="1">
            <a:spAutoFit/>
          </a:bodyPr>
          <a:lstStyle/>
          <a:p>
            <a:r>
              <a:rPr lang="he-IL" dirty="0"/>
              <a:t>טול לעצמך את הבשר</a:t>
            </a:r>
          </a:p>
        </p:txBody>
      </p:sp>
      <p:sp>
        <p:nvSpPr>
          <p:cNvPr id="21" name="תיבת טקסט 20">
            <a:extLst>
              <a:ext uri="{FF2B5EF4-FFF2-40B4-BE49-F238E27FC236}">
                <a16:creationId xmlns:a16="http://schemas.microsoft.com/office/drawing/2014/main" id="{5315F43E-A429-4AE2-A9F5-7C1E39210F1A}"/>
              </a:ext>
            </a:extLst>
          </p:cNvPr>
          <p:cNvSpPr txBox="1"/>
          <p:nvPr/>
        </p:nvSpPr>
        <p:spPr>
          <a:xfrm>
            <a:off x="3255434" y="2298824"/>
            <a:ext cx="2603350" cy="923330"/>
          </a:xfrm>
          <a:prstGeom prst="rect">
            <a:avLst/>
          </a:prstGeom>
          <a:solidFill>
            <a:schemeClr val="accent6">
              <a:lumMod val="20000"/>
              <a:lumOff val="80000"/>
            </a:schemeClr>
          </a:solidFill>
        </p:spPr>
        <p:txBody>
          <a:bodyPr wrap="square" rtlCol="1">
            <a:spAutoFit/>
          </a:bodyPr>
          <a:lstStyle/>
          <a:p>
            <a:r>
              <a:rPr lang="he-IL" dirty="0"/>
              <a:t>באותו מקום נמצאים רוב ישראל ובכל זאת פסק אביי שהרי אלו שלו! </a:t>
            </a:r>
          </a:p>
        </p:txBody>
      </p:sp>
      <p:sp>
        <p:nvSpPr>
          <p:cNvPr id="22" name="תיבת טקסט 21">
            <a:extLst>
              <a:ext uri="{FF2B5EF4-FFF2-40B4-BE49-F238E27FC236}">
                <a16:creationId xmlns:a16="http://schemas.microsoft.com/office/drawing/2014/main" id="{A2D9BE78-F4DF-45A9-8517-2C68EAD48801}"/>
              </a:ext>
            </a:extLst>
          </p:cNvPr>
          <p:cNvSpPr txBox="1"/>
          <p:nvPr/>
        </p:nvSpPr>
        <p:spPr>
          <a:xfrm>
            <a:off x="7702474" y="4618068"/>
            <a:ext cx="4319195" cy="923330"/>
          </a:xfrm>
          <a:prstGeom prst="rect">
            <a:avLst/>
          </a:prstGeom>
          <a:solidFill>
            <a:schemeClr val="accent6">
              <a:lumMod val="20000"/>
              <a:lumOff val="80000"/>
            </a:schemeClr>
          </a:solidFill>
        </p:spPr>
        <p:txBody>
          <a:bodyPr wrap="square" rtlCol="1">
            <a:spAutoFit/>
          </a:bodyPr>
          <a:lstStyle/>
          <a:p>
            <a:r>
              <a:rPr lang="he-IL" dirty="0"/>
              <a:t>אין מכאן ראיה, משום ששונה נטילת דיו – שהיא כנטילת זוטו של ים, שהתורה התירה למוצא, שהרי הבשר אבוד מבעליו ומכל אדם אחר </a:t>
            </a:r>
          </a:p>
        </p:txBody>
      </p:sp>
      <p:sp>
        <p:nvSpPr>
          <p:cNvPr id="23" name="תיבת טקסט 22">
            <a:extLst>
              <a:ext uri="{FF2B5EF4-FFF2-40B4-BE49-F238E27FC236}">
                <a16:creationId xmlns:a16="http://schemas.microsoft.com/office/drawing/2014/main" id="{AA473688-DA6E-4E0B-9472-39232E1496A7}"/>
              </a:ext>
            </a:extLst>
          </p:cNvPr>
          <p:cNvSpPr txBox="1"/>
          <p:nvPr/>
        </p:nvSpPr>
        <p:spPr>
          <a:xfrm>
            <a:off x="3046730" y="3610347"/>
            <a:ext cx="4325097" cy="646331"/>
          </a:xfrm>
          <a:prstGeom prst="rect">
            <a:avLst/>
          </a:prstGeom>
          <a:solidFill>
            <a:schemeClr val="accent6">
              <a:lumMod val="20000"/>
              <a:lumOff val="80000"/>
            </a:schemeClr>
          </a:solidFill>
        </p:spPr>
        <p:txBody>
          <a:bodyPr wrap="square" rtlCol="1">
            <a:spAutoFit/>
          </a:bodyPr>
          <a:lstStyle/>
          <a:p>
            <a:r>
              <a:rPr lang="he-IL" dirty="0"/>
              <a:t>אמנם מדיני מציאה - מציאה זו הותרה למוצאה, אבל היאך פסק אביי שהבשר מותר באכילה? </a:t>
            </a:r>
          </a:p>
        </p:txBody>
      </p:sp>
      <p:sp>
        <p:nvSpPr>
          <p:cNvPr id="24" name="תיבת טקסט 23">
            <a:extLst>
              <a:ext uri="{FF2B5EF4-FFF2-40B4-BE49-F238E27FC236}">
                <a16:creationId xmlns:a16="http://schemas.microsoft.com/office/drawing/2014/main" id="{3D51197B-41BD-4992-8F33-16480E41B2C9}"/>
              </a:ext>
            </a:extLst>
          </p:cNvPr>
          <p:cNvSpPr txBox="1"/>
          <p:nvPr/>
        </p:nvSpPr>
        <p:spPr>
          <a:xfrm>
            <a:off x="3010339" y="5138157"/>
            <a:ext cx="4252119" cy="369332"/>
          </a:xfrm>
          <a:prstGeom prst="rect">
            <a:avLst/>
          </a:prstGeom>
          <a:solidFill>
            <a:schemeClr val="accent6">
              <a:lumMod val="20000"/>
              <a:lumOff val="80000"/>
            </a:schemeClr>
          </a:solidFill>
        </p:spPr>
        <p:txBody>
          <a:bodyPr wrap="square" rtlCol="1">
            <a:spAutoFit/>
          </a:bodyPr>
          <a:lstStyle/>
          <a:p>
            <a:r>
              <a:rPr lang="he-IL" dirty="0"/>
              <a:t>משום </a:t>
            </a:r>
            <a:r>
              <a:rPr lang="he-IL" dirty="0" err="1"/>
              <a:t>שחוששין</a:t>
            </a:r>
            <a:r>
              <a:rPr lang="he-IL" dirty="0"/>
              <a:t> אנו שמא נתחלף בבשר נבילה!</a:t>
            </a:r>
          </a:p>
        </p:txBody>
      </p:sp>
      <p:sp>
        <p:nvSpPr>
          <p:cNvPr id="25" name="תיבת טקסט 24">
            <a:extLst>
              <a:ext uri="{FF2B5EF4-FFF2-40B4-BE49-F238E27FC236}">
                <a16:creationId xmlns:a16="http://schemas.microsoft.com/office/drawing/2014/main" id="{280268EC-0977-4E63-9E21-6463B8D11F2B}"/>
              </a:ext>
            </a:extLst>
          </p:cNvPr>
          <p:cNvSpPr txBox="1"/>
          <p:nvPr/>
        </p:nvSpPr>
        <p:spPr>
          <a:xfrm>
            <a:off x="170331" y="4389924"/>
            <a:ext cx="2689510" cy="1169551"/>
          </a:xfrm>
          <a:prstGeom prst="rect">
            <a:avLst/>
          </a:prstGeom>
          <a:solidFill>
            <a:schemeClr val="accent6">
              <a:lumMod val="20000"/>
              <a:lumOff val="80000"/>
            </a:schemeClr>
          </a:solidFill>
        </p:spPr>
        <p:txBody>
          <a:bodyPr wrap="square" rtlCol="1">
            <a:spAutoFit/>
          </a:bodyPr>
          <a:lstStyle/>
          <a:p>
            <a:r>
              <a:rPr lang="he-IL" sz="1400" dirty="0"/>
              <a:t>אכן כך היה הדין אילו היה מתעלם הבשר מן העין. אבל במקרה שלנו מדובר שהמוצא עומד את הבשר, משעה שנטלו הדיו מהשוק - ועד שהטילו לבין הדקלים.</a:t>
            </a:r>
          </a:p>
        </p:txBody>
      </p:sp>
    </p:spTree>
    <p:extLst>
      <p:ext uri="{BB962C8B-B14F-4D97-AF65-F5344CB8AC3E}">
        <p14:creationId xmlns:p14="http://schemas.microsoft.com/office/powerpoint/2010/main" val="2561576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250"/>
                                  </p:stCondLst>
                                  <p:childTnLst>
                                    <p:set>
                                      <p:cBhvr>
                                        <p:cTn id="6" dur="1" fill="hold">
                                          <p:stCondLst>
                                            <p:cond delay="0"/>
                                          </p:stCondLst>
                                        </p:cTn>
                                        <p:tgtEl>
                                          <p:spTgt spid="11"/>
                                        </p:tgtEl>
                                        <p:attrNameLst>
                                          <p:attrName>style.visibility</p:attrName>
                                        </p:attrNameLst>
                                      </p:cBhvr>
                                      <p:to>
                                        <p:strVal val="visible"/>
                                      </p:to>
                                    </p:set>
                                    <p:animEffect transition="in" filter="wipe(right)">
                                      <p:cBhvr>
                                        <p:cTn id="7" dur="500"/>
                                        <p:tgtEl>
                                          <p:spTgt spid="11"/>
                                        </p:tgtEl>
                                      </p:cBhvr>
                                    </p:animEffect>
                                  </p:childTnLst>
                                </p:cTn>
                              </p:par>
                            </p:childTnLst>
                          </p:cTn>
                        </p:par>
                        <p:par>
                          <p:cTn id="8" fill="hold">
                            <p:stCondLst>
                              <p:cond delay="750"/>
                            </p:stCondLst>
                            <p:childTnLst>
                              <p:par>
                                <p:cTn id="9" presetID="53" presetClass="entr" presetSubtype="16" fill="hold" grpId="0" nodeType="afterEffect">
                                  <p:stCondLst>
                                    <p:cond delay="250"/>
                                  </p:stCondLst>
                                  <p:childTnLst>
                                    <p:set>
                                      <p:cBhvr>
                                        <p:cTn id="10" dur="1" fill="hold">
                                          <p:stCondLst>
                                            <p:cond delay="0"/>
                                          </p:stCondLst>
                                        </p:cTn>
                                        <p:tgtEl>
                                          <p:spTgt spid="13"/>
                                        </p:tgtEl>
                                        <p:attrNameLst>
                                          <p:attrName>style.visibility</p:attrName>
                                        </p:attrNameLst>
                                      </p:cBhvr>
                                      <p:to>
                                        <p:strVal val="visible"/>
                                      </p:to>
                                    </p:set>
                                    <p:anim calcmode="lin" valueType="num">
                                      <p:cBhvr>
                                        <p:cTn id="11" dur="500" fill="hold"/>
                                        <p:tgtEl>
                                          <p:spTgt spid="13"/>
                                        </p:tgtEl>
                                        <p:attrNameLst>
                                          <p:attrName>ppt_w</p:attrName>
                                        </p:attrNameLst>
                                      </p:cBhvr>
                                      <p:tavLst>
                                        <p:tav tm="0">
                                          <p:val>
                                            <p:fltVal val="0"/>
                                          </p:val>
                                        </p:tav>
                                        <p:tav tm="100000">
                                          <p:val>
                                            <p:strVal val="#ppt_w"/>
                                          </p:val>
                                        </p:tav>
                                      </p:tavLst>
                                    </p:anim>
                                    <p:anim calcmode="lin" valueType="num">
                                      <p:cBhvr>
                                        <p:cTn id="12" dur="500" fill="hold"/>
                                        <p:tgtEl>
                                          <p:spTgt spid="13"/>
                                        </p:tgtEl>
                                        <p:attrNameLst>
                                          <p:attrName>ppt_h</p:attrName>
                                        </p:attrNameLst>
                                      </p:cBhvr>
                                      <p:tavLst>
                                        <p:tav tm="0">
                                          <p:val>
                                            <p:fltVal val="0"/>
                                          </p:val>
                                        </p:tav>
                                        <p:tav tm="100000">
                                          <p:val>
                                            <p:strVal val="#ppt_h"/>
                                          </p:val>
                                        </p:tav>
                                      </p:tavLst>
                                    </p:anim>
                                    <p:animEffect transition="in" filter="fade">
                                      <p:cBhvr>
                                        <p:cTn id="13" dur="500"/>
                                        <p:tgtEl>
                                          <p:spTgt spid="13"/>
                                        </p:tgtEl>
                                      </p:cBhvr>
                                    </p:animEffect>
                                  </p:childTnLst>
                                </p:cTn>
                              </p:par>
                            </p:childTnLst>
                          </p:cTn>
                        </p:par>
                        <p:par>
                          <p:cTn id="14" fill="hold">
                            <p:stCondLst>
                              <p:cond delay="1500"/>
                            </p:stCondLst>
                            <p:childTnLst>
                              <p:par>
                                <p:cTn id="15" presetID="22" presetClass="entr" presetSubtype="2" fill="hold" grpId="0" nodeType="afterEffect">
                                  <p:stCondLst>
                                    <p:cond delay="2000"/>
                                  </p:stCondLst>
                                  <p:childTnLst>
                                    <p:set>
                                      <p:cBhvr>
                                        <p:cTn id="16" dur="1" fill="hold">
                                          <p:stCondLst>
                                            <p:cond delay="0"/>
                                          </p:stCondLst>
                                        </p:cTn>
                                        <p:tgtEl>
                                          <p:spTgt spid="19"/>
                                        </p:tgtEl>
                                        <p:attrNameLst>
                                          <p:attrName>style.visibility</p:attrName>
                                        </p:attrNameLst>
                                      </p:cBhvr>
                                      <p:to>
                                        <p:strVal val="visible"/>
                                      </p:to>
                                    </p:set>
                                    <p:animEffect transition="in" filter="wipe(right)">
                                      <p:cBhvr>
                                        <p:cTn id="17" dur="500"/>
                                        <p:tgtEl>
                                          <p:spTgt spid="19"/>
                                        </p:tgtEl>
                                      </p:cBhvr>
                                    </p:animEffect>
                                  </p:childTnLst>
                                </p:cTn>
                              </p:par>
                            </p:childTnLst>
                          </p:cTn>
                        </p:par>
                        <p:par>
                          <p:cTn id="18" fill="hold">
                            <p:stCondLst>
                              <p:cond delay="4000"/>
                            </p:stCondLst>
                            <p:childTnLst>
                              <p:par>
                                <p:cTn id="19" presetID="53" presetClass="entr" presetSubtype="16" fill="hold" grpId="0" nodeType="afterEffect">
                                  <p:stCondLst>
                                    <p:cond delay="2000"/>
                                  </p:stCondLst>
                                  <p:childTnLst>
                                    <p:set>
                                      <p:cBhvr>
                                        <p:cTn id="20" dur="1" fill="hold">
                                          <p:stCondLst>
                                            <p:cond delay="0"/>
                                          </p:stCondLst>
                                        </p:cTn>
                                        <p:tgtEl>
                                          <p:spTgt spid="14"/>
                                        </p:tgtEl>
                                        <p:attrNameLst>
                                          <p:attrName>style.visibility</p:attrName>
                                        </p:attrNameLst>
                                      </p:cBhvr>
                                      <p:to>
                                        <p:strVal val="visible"/>
                                      </p:to>
                                    </p:set>
                                    <p:anim calcmode="lin" valueType="num">
                                      <p:cBhvr>
                                        <p:cTn id="21" dur="500" fill="hold"/>
                                        <p:tgtEl>
                                          <p:spTgt spid="14"/>
                                        </p:tgtEl>
                                        <p:attrNameLst>
                                          <p:attrName>ppt_w</p:attrName>
                                        </p:attrNameLst>
                                      </p:cBhvr>
                                      <p:tavLst>
                                        <p:tav tm="0">
                                          <p:val>
                                            <p:fltVal val="0"/>
                                          </p:val>
                                        </p:tav>
                                        <p:tav tm="100000">
                                          <p:val>
                                            <p:strVal val="#ppt_w"/>
                                          </p:val>
                                        </p:tav>
                                      </p:tavLst>
                                    </p:anim>
                                    <p:anim calcmode="lin" valueType="num">
                                      <p:cBhvr>
                                        <p:cTn id="22" dur="500" fill="hold"/>
                                        <p:tgtEl>
                                          <p:spTgt spid="14"/>
                                        </p:tgtEl>
                                        <p:attrNameLst>
                                          <p:attrName>ppt_h</p:attrName>
                                        </p:attrNameLst>
                                      </p:cBhvr>
                                      <p:tavLst>
                                        <p:tav tm="0">
                                          <p:val>
                                            <p:fltVal val="0"/>
                                          </p:val>
                                        </p:tav>
                                        <p:tav tm="100000">
                                          <p:val>
                                            <p:strVal val="#ppt_h"/>
                                          </p:val>
                                        </p:tav>
                                      </p:tavLst>
                                    </p:anim>
                                    <p:animEffect transition="in" filter="fade">
                                      <p:cBhvr>
                                        <p:cTn id="23" dur="500"/>
                                        <p:tgtEl>
                                          <p:spTgt spid="14"/>
                                        </p:tgtEl>
                                      </p:cBhvr>
                                    </p:animEffect>
                                  </p:childTnLst>
                                </p:cTn>
                              </p:par>
                            </p:childTnLst>
                          </p:cTn>
                        </p:par>
                        <p:par>
                          <p:cTn id="24" fill="hold">
                            <p:stCondLst>
                              <p:cond delay="6500"/>
                            </p:stCondLst>
                            <p:childTnLst>
                              <p:par>
                                <p:cTn id="25" presetID="22" presetClass="entr" presetSubtype="2" fill="hold" grpId="0" nodeType="afterEffect">
                                  <p:stCondLst>
                                    <p:cond delay="2000"/>
                                  </p:stCondLst>
                                  <p:childTnLst>
                                    <p:set>
                                      <p:cBhvr>
                                        <p:cTn id="26" dur="1" fill="hold">
                                          <p:stCondLst>
                                            <p:cond delay="0"/>
                                          </p:stCondLst>
                                        </p:cTn>
                                        <p:tgtEl>
                                          <p:spTgt spid="20"/>
                                        </p:tgtEl>
                                        <p:attrNameLst>
                                          <p:attrName>style.visibility</p:attrName>
                                        </p:attrNameLst>
                                      </p:cBhvr>
                                      <p:to>
                                        <p:strVal val="visible"/>
                                      </p:to>
                                    </p:set>
                                    <p:animEffect transition="in" filter="wipe(right)">
                                      <p:cBhvr>
                                        <p:cTn id="27" dur="500"/>
                                        <p:tgtEl>
                                          <p:spTgt spid="20"/>
                                        </p:tgtEl>
                                      </p:cBhvr>
                                    </p:animEffect>
                                  </p:childTnLst>
                                </p:cTn>
                              </p:par>
                            </p:childTnLst>
                          </p:cTn>
                        </p:par>
                        <p:par>
                          <p:cTn id="28" fill="hold">
                            <p:stCondLst>
                              <p:cond delay="9000"/>
                            </p:stCondLst>
                            <p:childTnLst>
                              <p:par>
                                <p:cTn id="29" presetID="53" presetClass="entr" presetSubtype="16" fill="hold" grpId="0" nodeType="afterEffect">
                                  <p:stCondLst>
                                    <p:cond delay="1250"/>
                                  </p:stCondLst>
                                  <p:childTnLst>
                                    <p:set>
                                      <p:cBhvr>
                                        <p:cTn id="30" dur="1" fill="hold">
                                          <p:stCondLst>
                                            <p:cond delay="0"/>
                                          </p:stCondLst>
                                        </p:cTn>
                                        <p:tgtEl>
                                          <p:spTgt spid="15"/>
                                        </p:tgtEl>
                                        <p:attrNameLst>
                                          <p:attrName>style.visibility</p:attrName>
                                        </p:attrNameLst>
                                      </p:cBhvr>
                                      <p:to>
                                        <p:strVal val="visible"/>
                                      </p:to>
                                    </p:set>
                                    <p:anim calcmode="lin" valueType="num">
                                      <p:cBhvr>
                                        <p:cTn id="31" dur="500" fill="hold"/>
                                        <p:tgtEl>
                                          <p:spTgt spid="15"/>
                                        </p:tgtEl>
                                        <p:attrNameLst>
                                          <p:attrName>ppt_w</p:attrName>
                                        </p:attrNameLst>
                                      </p:cBhvr>
                                      <p:tavLst>
                                        <p:tav tm="0">
                                          <p:val>
                                            <p:fltVal val="0"/>
                                          </p:val>
                                        </p:tav>
                                        <p:tav tm="100000">
                                          <p:val>
                                            <p:strVal val="#ppt_w"/>
                                          </p:val>
                                        </p:tav>
                                      </p:tavLst>
                                    </p:anim>
                                    <p:anim calcmode="lin" valueType="num">
                                      <p:cBhvr>
                                        <p:cTn id="32" dur="500" fill="hold"/>
                                        <p:tgtEl>
                                          <p:spTgt spid="15"/>
                                        </p:tgtEl>
                                        <p:attrNameLst>
                                          <p:attrName>ppt_h</p:attrName>
                                        </p:attrNameLst>
                                      </p:cBhvr>
                                      <p:tavLst>
                                        <p:tav tm="0">
                                          <p:val>
                                            <p:fltVal val="0"/>
                                          </p:val>
                                        </p:tav>
                                        <p:tav tm="100000">
                                          <p:val>
                                            <p:strVal val="#ppt_h"/>
                                          </p:val>
                                        </p:tav>
                                      </p:tavLst>
                                    </p:anim>
                                    <p:animEffect transition="in" filter="fade">
                                      <p:cBhvr>
                                        <p:cTn id="33" dur="500"/>
                                        <p:tgtEl>
                                          <p:spTgt spid="15"/>
                                        </p:tgtEl>
                                      </p:cBhvr>
                                    </p:animEffect>
                                  </p:childTnLst>
                                </p:cTn>
                              </p:par>
                            </p:childTnLst>
                          </p:cTn>
                        </p:par>
                        <p:par>
                          <p:cTn id="34" fill="hold">
                            <p:stCondLst>
                              <p:cond delay="10750"/>
                            </p:stCondLst>
                            <p:childTnLst>
                              <p:par>
                                <p:cTn id="35" presetID="22" presetClass="entr" presetSubtype="2" fill="hold" grpId="0" nodeType="afterEffect">
                                  <p:stCondLst>
                                    <p:cond delay="1500"/>
                                  </p:stCondLst>
                                  <p:childTnLst>
                                    <p:set>
                                      <p:cBhvr>
                                        <p:cTn id="36" dur="1" fill="hold">
                                          <p:stCondLst>
                                            <p:cond delay="0"/>
                                          </p:stCondLst>
                                        </p:cTn>
                                        <p:tgtEl>
                                          <p:spTgt spid="21"/>
                                        </p:tgtEl>
                                        <p:attrNameLst>
                                          <p:attrName>style.visibility</p:attrName>
                                        </p:attrNameLst>
                                      </p:cBhvr>
                                      <p:to>
                                        <p:strVal val="visible"/>
                                      </p:to>
                                    </p:set>
                                    <p:animEffect transition="in" filter="wipe(right)">
                                      <p:cBhvr>
                                        <p:cTn id="37" dur="500"/>
                                        <p:tgtEl>
                                          <p:spTgt spid="21"/>
                                        </p:tgtEl>
                                      </p:cBhvr>
                                    </p:animEffect>
                                  </p:childTnLst>
                                </p:cTn>
                              </p:par>
                            </p:childTnLst>
                          </p:cTn>
                        </p:par>
                        <p:par>
                          <p:cTn id="38" fill="hold">
                            <p:stCondLst>
                              <p:cond delay="12750"/>
                            </p:stCondLst>
                            <p:childTnLst>
                              <p:par>
                                <p:cTn id="39" presetID="53" presetClass="entr" presetSubtype="16" fill="hold" grpId="0" nodeType="afterEffect">
                                  <p:stCondLst>
                                    <p:cond delay="1250"/>
                                  </p:stCondLst>
                                  <p:childTnLst>
                                    <p:set>
                                      <p:cBhvr>
                                        <p:cTn id="40" dur="1" fill="hold">
                                          <p:stCondLst>
                                            <p:cond delay="0"/>
                                          </p:stCondLst>
                                        </p:cTn>
                                        <p:tgtEl>
                                          <p:spTgt spid="16"/>
                                        </p:tgtEl>
                                        <p:attrNameLst>
                                          <p:attrName>style.visibility</p:attrName>
                                        </p:attrNameLst>
                                      </p:cBhvr>
                                      <p:to>
                                        <p:strVal val="visible"/>
                                      </p:to>
                                    </p:set>
                                    <p:anim calcmode="lin" valueType="num">
                                      <p:cBhvr>
                                        <p:cTn id="41" dur="500" fill="hold"/>
                                        <p:tgtEl>
                                          <p:spTgt spid="16"/>
                                        </p:tgtEl>
                                        <p:attrNameLst>
                                          <p:attrName>ppt_w</p:attrName>
                                        </p:attrNameLst>
                                      </p:cBhvr>
                                      <p:tavLst>
                                        <p:tav tm="0">
                                          <p:val>
                                            <p:fltVal val="0"/>
                                          </p:val>
                                        </p:tav>
                                        <p:tav tm="100000">
                                          <p:val>
                                            <p:strVal val="#ppt_w"/>
                                          </p:val>
                                        </p:tav>
                                      </p:tavLst>
                                    </p:anim>
                                    <p:anim calcmode="lin" valueType="num">
                                      <p:cBhvr>
                                        <p:cTn id="42" dur="500" fill="hold"/>
                                        <p:tgtEl>
                                          <p:spTgt spid="16"/>
                                        </p:tgtEl>
                                        <p:attrNameLst>
                                          <p:attrName>ppt_h</p:attrName>
                                        </p:attrNameLst>
                                      </p:cBhvr>
                                      <p:tavLst>
                                        <p:tav tm="0">
                                          <p:val>
                                            <p:fltVal val="0"/>
                                          </p:val>
                                        </p:tav>
                                        <p:tav tm="100000">
                                          <p:val>
                                            <p:strVal val="#ppt_h"/>
                                          </p:val>
                                        </p:tav>
                                      </p:tavLst>
                                    </p:anim>
                                    <p:animEffect transition="in" filter="fade">
                                      <p:cBhvr>
                                        <p:cTn id="43" dur="500"/>
                                        <p:tgtEl>
                                          <p:spTgt spid="16"/>
                                        </p:tgtEl>
                                      </p:cBhvr>
                                    </p:animEffect>
                                  </p:childTnLst>
                                </p:cTn>
                              </p:par>
                            </p:childTnLst>
                          </p:cTn>
                        </p:par>
                      </p:childTnLst>
                    </p:cTn>
                  </p:par>
                  <p:par>
                    <p:cTn id="44" fill="hold">
                      <p:stCondLst>
                        <p:cond delay="indefinite"/>
                      </p:stCondLst>
                      <p:childTnLst>
                        <p:par>
                          <p:cTn id="45" fill="hold">
                            <p:stCondLst>
                              <p:cond delay="0"/>
                            </p:stCondLst>
                            <p:childTnLst>
                              <p:par>
                                <p:cTn id="46" presetID="31" presetClass="entr" presetSubtype="0" fill="hold" grpId="0" nodeType="clickEffect">
                                  <p:stCondLst>
                                    <p:cond delay="0"/>
                                  </p:stCondLst>
                                  <p:childTnLst>
                                    <p:set>
                                      <p:cBhvr>
                                        <p:cTn id="47" dur="1" fill="hold">
                                          <p:stCondLst>
                                            <p:cond delay="0"/>
                                          </p:stCondLst>
                                        </p:cTn>
                                        <p:tgtEl>
                                          <p:spTgt spid="17"/>
                                        </p:tgtEl>
                                        <p:attrNameLst>
                                          <p:attrName>style.visibility</p:attrName>
                                        </p:attrNameLst>
                                      </p:cBhvr>
                                      <p:to>
                                        <p:strVal val="visible"/>
                                      </p:to>
                                    </p:set>
                                    <p:anim calcmode="lin" valueType="num">
                                      <p:cBhvr>
                                        <p:cTn id="48" dur="1000" fill="hold"/>
                                        <p:tgtEl>
                                          <p:spTgt spid="17"/>
                                        </p:tgtEl>
                                        <p:attrNameLst>
                                          <p:attrName>ppt_w</p:attrName>
                                        </p:attrNameLst>
                                      </p:cBhvr>
                                      <p:tavLst>
                                        <p:tav tm="0">
                                          <p:val>
                                            <p:fltVal val="0"/>
                                          </p:val>
                                        </p:tav>
                                        <p:tav tm="100000">
                                          <p:val>
                                            <p:strVal val="#ppt_w"/>
                                          </p:val>
                                        </p:tav>
                                      </p:tavLst>
                                    </p:anim>
                                    <p:anim calcmode="lin" valueType="num">
                                      <p:cBhvr>
                                        <p:cTn id="49" dur="1000" fill="hold"/>
                                        <p:tgtEl>
                                          <p:spTgt spid="17"/>
                                        </p:tgtEl>
                                        <p:attrNameLst>
                                          <p:attrName>ppt_h</p:attrName>
                                        </p:attrNameLst>
                                      </p:cBhvr>
                                      <p:tavLst>
                                        <p:tav tm="0">
                                          <p:val>
                                            <p:fltVal val="0"/>
                                          </p:val>
                                        </p:tav>
                                        <p:tav tm="100000">
                                          <p:val>
                                            <p:strVal val="#ppt_h"/>
                                          </p:val>
                                        </p:tav>
                                      </p:tavLst>
                                    </p:anim>
                                    <p:anim calcmode="lin" valueType="num">
                                      <p:cBhvr>
                                        <p:cTn id="50" dur="1000" fill="hold"/>
                                        <p:tgtEl>
                                          <p:spTgt spid="17"/>
                                        </p:tgtEl>
                                        <p:attrNameLst>
                                          <p:attrName>style.rotation</p:attrName>
                                        </p:attrNameLst>
                                      </p:cBhvr>
                                      <p:tavLst>
                                        <p:tav tm="0">
                                          <p:val>
                                            <p:fltVal val="90"/>
                                          </p:val>
                                        </p:tav>
                                        <p:tav tm="100000">
                                          <p:val>
                                            <p:fltVal val="0"/>
                                          </p:val>
                                        </p:tav>
                                      </p:tavLst>
                                    </p:anim>
                                    <p:animEffect transition="in" filter="fade">
                                      <p:cBhvr>
                                        <p:cTn id="51" dur="1000"/>
                                        <p:tgtEl>
                                          <p:spTgt spid="17"/>
                                        </p:tgtEl>
                                      </p:cBhvr>
                                    </p:animEffect>
                                  </p:childTnLst>
                                </p:cTn>
                              </p:par>
                            </p:childTnLst>
                          </p:cTn>
                        </p:par>
                        <p:par>
                          <p:cTn id="52" fill="hold">
                            <p:stCondLst>
                              <p:cond delay="1000"/>
                            </p:stCondLst>
                            <p:childTnLst>
                              <p:par>
                                <p:cTn id="53" presetID="22" presetClass="entr" presetSubtype="2" fill="hold" grpId="0" nodeType="afterEffect">
                                  <p:stCondLst>
                                    <p:cond delay="1250"/>
                                  </p:stCondLst>
                                  <p:childTnLst>
                                    <p:set>
                                      <p:cBhvr>
                                        <p:cTn id="54" dur="1" fill="hold">
                                          <p:stCondLst>
                                            <p:cond delay="0"/>
                                          </p:stCondLst>
                                        </p:cTn>
                                        <p:tgtEl>
                                          <p:spTgt spid="22"/>
                                        </p:tgtEl>
                                        <p:attrNameLst>
                                          <p:attrName>style.visibility</p:attrName>
                                        </p:attrNameLst>
                                      </p:cBhvr>
                                      <p:to>
                                        <p:strVal val="visible"/>
                                      </p:to>
                                    </p:set>
                                    <p:animEffect transition="in" filter="wipe(right)">
                                      <p:cBhvr>
                                        <p:cTn id="55" dur="500"/>
                                        <p:tgtEl>
                                          <p:spTgt spid="22"/>
                                        </p:tgtEl>
                                      </p:cBhvr>
                                    </p:animEffect>
                                  </p:childTnLst>
                                </p:cTn>
                              </p:par>
                            </p:childTnLst>
                          </p:cTn>
                        </p:par>
                        <p:par>
                          <p:cTn id="56" fill="hold">
                            <p:stCondLst>
                              <p:cond delay="2750"/>
                            </p:stCondLst>
                            <p:childTnLst>
                              <p:par>
                                <p:cTn id="57" presetID="22" presetClass="entr" presetSubtype="2" fill="hold" grpId="0" nodeType="afterEffect">
                                  <p:stCondLst>
                                    <p:cond delay="1500"/>
                                  </p:stCondLst>
                                  <p:childTnLst>
                                    <p:set>
                                      <p:cBhvr>
                                        <p:cTn id="58" dur="1" fill="hold">
                                          <p:stCondLst>
                                            <p:cond delay="0"/>
                                          </p:stCondLst>
                                        </p:cTn>
                                        <p:tgtEl>
                                          <p:spTgt spid="23"/>
                                        </p:tgtEl>
                                        <p:attrNameLst>
                                          <p:attrName>style.visibility</p:attrName>
                                        </p:attrNameLst>
                                      </p:cBhvr>
                                      <p:to>
                                        <p:strVal val="visible"/>
                                      </p:to>
                                    </p:set>
                                    <p:animEffect transition="in" filter="wipe(right)">
                                      <p:cBhvr>
                                        <p:cTn id="59" dur="500"/>
                                        <p:tgtEl>
                                          <p:spTgt spid="23"/>
                                        </p:tgtEl>
                                      </p:cBhvr>
                                    </p:animEffect>
                                  </p:childTnLst>
                                </p:cTn>
                              </p:par>
                            </p:childTnLst>
                          </p:cTn>
                        </p:par>
                        <p:par>
                          <p:cTn id="60" fill="hold">
                            <p:stCondLst>
                              <p:cond delay="4750"/>
                            </p:stCondLst>
                            <p:childTnLst>
                              <p:par>
                                <p:cTn id="61" presetID="53" presetClass="entr" presetSubtype="16" fill="hold" grpId="0" nodeType="afterEffect">
                                  <p:stCondLst>
                                    <p:cond delay="2000"/>
                                  </p:stCondLst>
                                  <p:childTnLst>
                                    <p:set>
                                      <p:cBhvr>
                                        <p:cTn id="62" dur="1" fill="hold">
                                          <p:stCondLst>
                                            <p:cond delay="0"/>
                                          </p:stCondLst>
                                        </p:cTn>
                                        <p:tgtEl>
                                          <p:spTgt spid="18"/>
                                        </p:tgtEl>
                                        <p:attrNameLst>
                                          <p:attrName>style.visibility</p:attrName>
                                        </p:attrNameLst>
                                      </p:cBhvr>
                                      <p:to>
                                        <p:strVal val="visible"/>
                                      </p:to>
                                    </p:set>
                                    <p:anim calcmode="lin" valueType="num">
                                      <p:cBhvr>
                                        <p:cTn id="63" dur="500" fill="hold"/>
                                        <p:tgtEl>
                                          <p:spTgt spid="18"/>
                                        </p:tgtEl>
                                        <p:attrNameLst>
                                          <p:attrName>ppt_w</p:attrName>
                                        </p:attrNameLst>
                                      </p:cBhvr>
                                      <p:tavLst>
                                        <p:tav tm="0">
                                          <p:val>
                                            <p:fltVal val="0"/>
                                          </p:val>
                                        </p:tav>
                                        <p:tav tm="100000">
                                          <p:val>
                                            <p:strVal val="#ppt_w"/>
                                          </p:val>
                                        </p:tav>
                                      </p:tavLst>
                                    </p:anim>
                                    <p:anim calcmode="lin" valueType="num">
                                      <p:cBhvr>
                                        <p:cTn id="64" dur="500" fill="hold"/>
                                        <p:tgtEl>
                                          <p:spTgt spid="18"/>
                                        </p:tgtEl>
                                        <p:attrNameLst>
                                          <p:attrName>ppt_h</p:attrName>
                                        </p:attrNameLst>
                                      </p:cBhvr>
                                      <p:tavLst>
                                        <p:tav tm="0">
                                          <p:val>
                                            <p:fltVal val="0"/>
                                          </p:val>
                                        </p:tav>
                                        <p:tav tm="100000">
                                          <p:val>
                                            <p:strVal val="#ppt_h"/>
                                          </p:val>
                                        </p:tav>
                                      </p:tavLst>
                                    </p:anim>
                                    <p:animEffect transition="in" filter="fade">
                                      <p:cBhvr>
                                        <p:cTn id="65" dur="500"/>
                                        <p:tgtEl>
                                          <p:spTgt spid="18"/>
                                        </p:tgtEl>
                                      </p:cBhvr>
                                    </p:animEffect>
                                  </p:childTnLst>
                                </p:cTn>
                              </p:par>
                            </p:childTnLst>
                          </p:cTn>
                        </p:par>
                        <p:par>
                          <p:cTn id="66" fill="hold">
                            <p:stCondLst>
                              <p:cond delay="7250"/>
                            </p:stCondLst>
                            <p:childTnLst>
                              <p:par>
                                <p:cTn id="67" presetID="22" presetClass="entr" presetSubtype="2" fill="hold" grpId="0" nodeType="afterEffect">
                                  <p:stCondLst>
                                    <p:cond delay="1250"/>
                                  </p:stCondLst>
                                  <p:childTnLst>
                                    <p:set>
                                      <p:cBhvr>
                                        <p:cTn id="68" dur="1" fill="hold">
                                          <p:stCondLst>
                                            <p:cond delay="0"/>
                                          </p:stCondLst>
                                        </p:cTn>
                                        <p:tgtEl>
                                          <p:spTgt spid="24"/>
                                        </p:tgtEl>
                                        <p:attrNameLst>
                                          <p:attrName>style.visibility</p:attrName>
                                        </p:attrNameLst>
                                      </p:cBhvr>
                                      <p:to>
                                        <p:strVal val="visible"/>
                                      </p:to>
                                    </p:set>
                                    <p:animEffect transition="in" filter="wipe(right)">
                                      <p:cBhvr>
                                        <p:cTn id="69" dur="500"/>
                                        <p:tgtEl>
                                          <p:spTgt spid="24"/>
                                        </p:tgtEl>
                                      </p:cBhvr>
                                    </p:animEffect>
                                  </p:childTnLst>
                                </p:cTn>
                              </p:par>
                            </p:childTnLst>
                          </p:cTn>
                        </p:par>
                        <p:par>
                          <p:cTn id="70" fill="hold">
                            <p:stCondLst>
                              <p:cond delay="9000"/>
                            </p:stCondLst>
                            <p:childTnLst>
                              <p:par>
                                <p:cTn id="71" presetID="53" presetClass="entr" presetSubtype="16" fill="hold" grpId="0" nodeType="afterEffect">
                                  <p:stCondLst>
                                    <p:cond delay="1000"/>
                                  </p:stCondLst>
                                  <p:childTnLst>
                                    <p:set>
                                      <p:cBhvr>
                                        <p:cTn id="72" dur="1" fill="hold">
                                          <p:stCondLst>
                                            <p:cond delay="0"/>
                                          </p:stCondLst>
                                        </p:cTn>
                                        <p:tgtEl>
                                          <p:spTgt spid="12"/>
                                        </p:tgtEl>
                                        <p:attrNameLst>
                                          <p:attrName>style.visibility</p:attrName>
                                        </p:attrNameLst>
                                      </p:cBhvr>
                                      <p:to>
                                        <p:strVal val="visible"/>
                                      </p:to>
                                    </p:set>
                                    <p:anim calcmode="lin" valueType="num">
                                      <p:cBhvr>
                                        <p:cTn id="73" dur="500" fill="hold"/>
                                        <p:tgtEl>
                                          <p:spTgt spid="12"/>
                                        </p:tgtEl>
                                        <p:attrNameLst>
                                          <p:attrName>ppt_w</p:attrName>
                                        </p:attrNameLst>
                                      </p:cBhvr>
                                      <p:tavLst>
                                        <p:tav tm="0">
                                          <p:val>
                                            <p:fltVal val="0"/>
                                          </p:val>
                                        </p:tav>
                                        <p:tav tm="100000">
                                          <p:val>
                                            <p:strVal val="#ppt_w"/>
                                          </p:val>
                                        </p:tav>
                                      </p:tavLst>
                                    </p:anim>
                                    <p:anim calcmode="lin" valueType="num">
                                      <p:cBhvr>
                                        <p:cTn id="74" dur="500" fill="hold"/>
                                        <p:tgtEl>
                                          <p:spTgt spid="12"/>
                                        </p:tgtEl>
                                        <p:attrNameLst>
                                          <p:attrName>ppt_h</p:attrName>
                                        </p:attrNameLst>
                                      </p:cBhvr>
                                      <p:tavLst>
                                        <p:tav tm="0">
                                          <p:val>
                                            <p:fltVal val="0"/>
                                          </p:val>
                                        </p:tav>
                                        <p:tav tm="100000">
                                          <p:val>
                                            <p:strVal val="#ppt_h"/>
                                          </p:val>
                                        </p:tav>
                                      </p:tavLst>
                                    </p:anim>
                                    <p:animEffect transition="in" filter="fade">
                                      <p:cBhvr>
                                        <p:cTn id="75" dur="500"/>
                                        <p:tgtEl>
                                          <p:spTgt spid="12"/>
                                        </p:tgtEl>
                                      </p:cBhvr>
                                    </p:animEffect>
                                  </p:childTnLst>
                                </p:cTn>
                              </p:par>
                            </p:childTnLst>
                          </p:cTn>
                        </p:par>
                        <p:par>
                          <p:cTn id="76" fill="hold">
                            <p:stCondLst>
                              <p:cond delay="10500"/>
                            </p:stCondLst>
                            <p:childTnLst>
                              <p:par>
                                <p:cTn id="77" presetID="22" presetClass="entr" presetSubtype="2" fill="hold" grpId="0" nodeType="afterEffect">
                                  <p:stCondLst>
                                    <p:cond delay="1000"/>
                                  </p:stCondLst>
                                  <p:childTnLst>
                                    <p:set>
                                      <p:cBhvr>
                                        <p:cTn id="78" dur="1" fill="hold">
                                          <p:stCondLst>
                                            <p:cond delay="0"/>
                                          </p:stCondLst>
                                        </p:cTn>
                                        <p:tgtEl>
                                          <p:spTgt spid="25"/>
                                        </p:tgtEl>
                                        <p:attrNameLst>
                                          <p:attrName>style.visibility</p:attrName>
                                        </p:attrNameLst>
                                      </p:cBhvr>
                                      <p:to>
                                        <p:strVal val="visible"/>
                                      </p:to>
                                    </p:set>
                                    <p:animEffect transition="in" filter="wipe(right)">
                                      <p:cBhvr>
                                        <p:cTn id="79"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7D08B0A5-6B10-4A37-82EB-E0765A65E852}"/>
              </a:ext>
            </a:extLst>
          </p:cNvPr>
          <p:cNvSpPr txBox="1"/>
          <p:nvPr/>
        </p:nvSpPr>
        <p:spPr>
          <a:xfrm>
            <a:off x="10593436" y="43536"/>
            <a:ext cx="1303021" cy="369332"/>
          </a:xfrm>
          <a:prstGeom prst="rect">
            <a:avLst/>
          </a:prstGeom>
          <a:noFill/>
        </p:spPr>
        <p:txBody>
          <a:bodyPr wrap="square" rtlCol="1">
            <a:spAutoFit/>
          </a:bodyPr>
          <a:lstStyle/>
          <a:p>
            <a:r>
              <a:rPr lang="he-IL" dirty="0"/>
              <a:t>דף כ"ד, ב'</a:t>
            </a:r>
          </a:p>
        </p:txBody>
      </p:sp>
      <p:graphicFrame>
        <p:nvGraphicFramePr>
          <p:cNvPr id="16" name="טבלה 16">
            <a:extLst>
              <a:ext uri="{FF2B5EF4-FFF2-40B4-BE49-F238E27FC236}">
                <a16:creationId xmlns:a16="http://schemas.microsoft.com/office/drawing/2014/main" id="{387D569F-414F-4B0E-97C9-79279DB75DCB}"/>
              </a:ext>
            </a:extLst>
          </p:cNvPr>
          <p:cNvGraphicFramePr>
            <a:graphicFrameLocks noGrp="1"/>
          </p:cNvGraphicFramePr>
          <p:nvPr>
            <p:extLst>
              <p:ext uri="{D42A27DB-BD31-4B8C-83A1-F6EECF244321}">
                <p14:modId xmlns:p14="http://schemas.microsoft.com/office/powerpoint/2010/main" val="4037048372"/>
              </p:ext>
            </p:extLst>
          </p:nvPr>
        </p:nvGraphicFramePr>
        <p:xfrm>
          <a:off x="66402" y="311972"/>
          <a:ext cx="12095180" cy="2949634"/>
        </p:xfrm>
        <a:graphic>
          <a:graphicData uri="http://schemas.openxmlformats.org/drawingml/2006/table">
            <a:tbl>
              <a:tblPr rtl="1" firstRow="1" bandRow="1">
                <a:tableStyleId>{616DA210-FB5B-4158-B5E0-FEB733F419BA}</a:tableStyleId>
              </a:tblPr>
              <a:tblGrid>
                <a:gridCol w="2649966">
                  <a:extLst>
                    <a:ext uri="{9D8B030D-6E8A-4147-A177-3AD203B41FA5}">
                      <a16:colId xmlns:a16="http://schemas.microsoft.com/office/drawing/2014/main" val="2523549522"/>
                    </a:ext>
                  </a:extLst>
                </a:gridCol>
                <a:gridCol w="2465357">
                  <a:extLst>
                    <a:ext uri="{9D8B030D-6E8A-4147-A177-3AD203B41FA5}">
                      <a16:colId xmlns:a16="http://schemas.microsoft.com/office/drawing/2014/main" val="4120850801"/>
                    </a:ext>
                  </a:extLst>
                </a:gridCol>
                <a:gridCol w="2334410">
                  <a:extLst>
                    <a:ext uri="{9D8B030D-6E8A-4147-A177-3AD203B41FA5}">
                      <a16:colId xmlns:a16="http://schemas.microsoft.com/office/drawing/2014/main" val="2831935945"/>
                    </a:ext>
                  </a:extLst>
                </a:gridCol>
                <a:gridCol w="1936376">
                  <a:extLst>
                    <a:ext uri="{9D8B030D-6E8A-4147-A177-3AD203B41FA5}">
                      <a16:colId xmlns:a16="http://schemas.microsoft.com/office/drawing/2014/main" val="1022789840"/>
                    </a:ext>
                  </a:extLst>
                </a:gridCol>
                <a:gridCol w="2709071">
                  <a:extLst>
                    <a:ext uri="{9D8B030D-6E8A-4147-A177-3AD203B41FA5}">
                      <a16:colId xmlns:a16="http://schemas.microsoft.com/office/drawing/2014/main" val="488449393"/>
                    </a:ext>
                  </a:extLst>
                </a:gridCol>
              </a:tblGrid>
              <a:tr h="1228632">
                <a:tc rowSpan="2">
                  <a:txBody>
                    <a:bodyPr/>
                    <a:lstStyle/>
                    <a:p>
                      <a:pPr rtl="1"/>
                      <a:endParaRPr lang="he-IL"/>
                    </a:p>
                  </a:txBody>
                  <a:tcPr/>
                </a:tc>
                <a:tc>
                  <a:txBody>
                    <a:bodyPr/>
                    <a:lstStyle/>
                    <a:p>
                      <a:pPr rtl="1"/>
                      <a:endParaRPr lang="he-IL" dirty="0"/>
                    </a:p>
                  </a:txBody>
                  <a:tcPr/>
                </a:tc>
                <a:tc>
                  <a:txBody>
                    <a:bodyPr/>
                    <a:lstStyle/>
                    <a:p>
                      <a:pPr rtl="1"/>
                      <a:endParaRPr lang="he-IL" dirty="0"/>
                    </a:p>
                  </a:txBody>
                  <a:tcPr/>
                </a:tc>
                <a:tc rowSpan="2">
                  <a:txBody>
                    <a:bodyPr/>
                    <a:lstStyle/>
                    <a:p>
                      <a:pPr rtl="1"/>
                      <a:endParaRPr lang="he-IL" dirty="0"/>
                    </a:p>
                  </a:txBody>
                  <a:tcPr/>
                </a:tc>
                <a:tc rowSpan="2">
                  <a:txBody>
                    <a:bodyPr/>
                    <a:lstStyle/>
                    <a:p>
                      <a:pPr rtl="1"/>
                      <a:endParaRPr lang="he-IL" dirty="0"/>
                    </a:p>
                  </a:txBody>
                  <a:tcPr/>
                </a:tc>
                <a:extLst>
                  <a:ext uri="{0D108BD9-81ED-4DB2-BD59-A6C34878D82A}">
                    <a16:rowId xmlns:a16="http://schemas.microsoft.com/office/drawing/2014/main" val="1815601544"/>
                  </a:ext>
                </a:extLst>
              </a:tr>
              <a:tr h="1721002">
                <a:tc vMerge="1">
                  <a:txBody>
                    <a:bodyPr/>
                    <a:lstStyle/>
                    <a:p>
                      <a:pPr rtl="1"/>
                      <a:endParaRPr lang="he-IL"/>
                    </a:p>
                  </a:txBody>
                  <a:tcPr/>
                </a:tc>
                <a:tc>
                  <a:txBody>
                    <a:bodyPr/>
                    <a:lstStyle/>
                    <a:p>
                      <a:pPr rtl="1"/>
                      <a:endParaRPr lang="he-IL" dirty="0"/>
                    </a:p>
                  </a:txBody>
                  <a:tcPr>
                    <a:noFill/>
                  </a:tcPr>
                </a:tc>
                <a:tc>
                  <a:txBody>
                    <a:bodyPr/>
                    <a:lstStyle/>
                    <a:p>
                      <a:pPr rtl="1"/>
                      <a:endParaRPr lang="he-IL" dirty="0"/>
                    </a:p>
                  </a:txBody>
                  <a:tcPr>
                    <a:noFill/>
                  </a:tcPr>
                </a:tc>
                <a:tc vMerge="1">
                  <a:txBody>
                    <a:bodyPr/>
                    <a:lstStyle/>
                    <a:p>
                      <a:pPr rtl="1"/>
                      <a:endParaRPr lang="he-IL"/>
                    </a:p>
                  </a:txBody>
                  <a:tcPr/>
                </a:tc>
                <a:tc vMerge="1">
                  <a:txBody>
                    <a:bodyPr/>
                    <a:lstStyle/>
                    <a:p>
                      <a:pPr rtl="1"/>
                      <a:endParaRPr lang="he-IL"/>
                    </a:p>
                  </a:txBody>
                  <a:tcPr/>
                </a:tc>
                <a:extLst>
                  <a:ext uri="{0D108BD9-81ED-4DB2-BD59-A6C34878D82A}">
                    <a16:rowId xmlns:a16="http://schemas.microsoft.com/office/drawing/2014/main" val="2598934024"/>
                  </a:ext>
                </a:extLst>
              </a:tr>
            </a:tbl>
          </a:graphicData>
        </a:graphic>
      </p:graphicFrame>
      <p:sp>
        <p:nvSpPr>
          <p:cNvPr id="17" name="תיבת טקסט 16">
            <a:extLst>
              <a:ext uri="{FF2B5EF4-FFF2-40B4-BE49-F238E27FC236}">
                <a16:creationId xmlns:a16="http://schemas.microsoft.com/office/drawing/2014/main" id="{B7B7E328-6DA3-4103-A2B2-EDB301954D4E}"/>
              </a:ext>
            </a:extLst>
          </p:cNvPr>
          <p:cNvSpPr txBox="1"/>
          <p:nvPr/>
        </p:nvSpPr>
        <p:spPr>
          <a:xfrm>
            <a:off x="9514082" y="580200"/>
            <a:ext cx="2564646" cy="923330"/>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רַב יְהוּדָה </a:t>
            </a:r>
            <a:r>
              <a:rPr lang="he-IL" b="0" i="0" dirty="0" err="1">
                <a:solidFill>
                  <a:srgbClr val="000000"/>
                </a:solidFill>
                <a:effectLst/>
                <a:latin typeface="Arial" panose="020B0604020202020204" pitchFamily="34" charset="0"/>
              </a:rPr>
              <a:t>הֲוָה</a:t>
            </a:r>
            <a:r>
              <a:rPr lang="he-IL" b="0" i="0" dirty="0">
                <a:solidFill>
                  <a:srgbClr val="000000"/>
                </a:solidFill>
                <a:effectLst/>
                <a:latin typeface="Arial" panose="020B0604020202020204" pitchFamily="34" charset="0"/>
              </a:rPr>
              <a:t> שָׁקֵיל וְאָזֵיל בָּתְרֵיהּ </a:t>
            </a:r>
            <a:r>
              <a:rPr lang="he-IL" b="0" i="0" dirty="0" err="1">
                <a:solidFill>
                  <a:srgbClr val="000000"/>
                </a:solidFill>
                <a:effectLst/>
                <a:latin typeface="Arial" panose="020B0604020202020204" pitchFamily="34" charset="0"/>
              </a:rPr>
              <a:t>דְּמָר</a:t>
            </a:r>
            <a:r>
              <a:rPr lang="he-IL" b="0" i="0" dirty="0">
                <a:solidFill>
                  <a:srgbClr val="000000"/>
                </a:solidFill>
                <a:effectLst/>
                <a:latin typeface="Arial" panose="020B0604020202020204" pitchFamily="34" charset="0"/>
              </a:rPr>
              <a:t> שְׁמוּאֵל </a:t>
            </a:r>
            <a:r>
              <a:rPr lang="he-IL" b="0" i="0" dirty="0" err="1">
                <a:solidFill>
                  <a:srgbClr val="000000"/>
                </a:solidFill>
                <a:effectLst/>
                <a:latin typeface="Arial" panose="020B0604020202020204" pitchFamily="34" charset="0"/>
              </a:rPr>
              <a:t>בְּשׁוּקָא</a:t>
            </a:r>
            <a:r>
              <a:rPr lang="he-IL" b="0" i="0" dirty="0">
                <a:solidFill>
                  <a:srgbClr val="000000"/>
                </a:solidFill>
                <a:effectLst/>
                <a:latin typeface="Arial" panose="020B0604020202020204" pitchFamily="34" charset="0"/>
              </a:rPr>
              <a:t> דְּבֵי </a:t>
            </a:r>
            <a:r>
              <a:rPr lang="he-IL" b="0" i="0" dirty="0" err="1">
                <a:solidFill>
                  <a:srgbClr val="000000"/>
                </a:solidFill>
                <a:effectLst/>
                <a:latin typeface="Arial" panose="020B0604020202020204" pitchFamily="34" charset="0"/>
              </a:rPr>
              <a:t>דַיְסָא</a:t>
            </a:r>
            <a:endParaRPr lang="he-IL" dirty="0"/>
          </a:p>
        </p:txBody>
      </p:sp>
      <p:sp>
        <p:nvSpPr>
          <p:cNvPr id="18" name="תיבת טקסט 17">
            <a:extLst>
              <a:ext uri="{FF2B5EF4-FFF2-40B4-BE49-F238E27FC236}">
                <a16:creationId xmlns:a16="http://schemas.microsoft.com/office/drawing/2014/main" id="{3C348098-B968-4C1B-82D5-C306380AE8C9}"/>
              </a:ext>
            </a:extLst>
          </p:cNvPr>
          <p:cNvSpPr txBox="1"/>
          <p:nvPr/>
        </p:nvSpPr>
        <p:spPr>
          <a:xfrm>
            <a:off x="7438051" y="358289"/>
            <a:ext cx="1961477" cy="646331"/>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אֲמַר לֵיהּ </a:t>
            </a:r>
          </a:p>
          <a:p>
            <a:r>
              <a:rPr lang="he-IL" b="0" i="0" dirty="0">
                <a:solidFill>
                  <a:srgbClr val="000000"/>
                </a:solidFill>
                <a:effectLst/>
                <a:latin typeface="Arial" panose="020B0604020202020204" pitchFamily="34" charset="0"/>
              </a:rPr>
              <a:t>מָצָא כָּאן אַרְנָקִי מַהוּ</a:t>
            </a:r>
            <a:endParaRPr lang="he-IL" dirty="0"/>
          </a:p>
        </p:txBody>
      </p:sp>
      <p:sp>
        <p:nvSpPr>
          <p:cNvPr id="19" name="תיבת טקסט 18">
            <a:extLst>
              <a:ext uri="{FF2B5EF4-FFF2-40B4-BE49-F238E27FC236}">
                <a16:creationId xmlns:a16="http://schemas.microsoft.com/office/drawing/2014/main" id="{500035EB-700C-4A17-9276-A18203690496}"/>
              </a:ext>
            </a:extLst>
          </p:cNvPr>
          <p:cNvSpPr txBox="1"/>
          <p:nvPr/>
        </p:nvSpPr>
        <p:spPr>
          <a:xfrm>
            <a:off x="4805416" y="841298"/>
            <a:ext cx="2216073"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אֲמַר לֵיהּ הֲרֵי אֵלּוּ שֶׁלּוֹ</a:t>
            </a:r>
            <a:endParaRPr lang="he-IL" dirty="0"/>
          </a:p>
        </p:txBody>
      </p:sp>
      <p:sp>
        <p:nvSpPr>
          <p:cNvPr id="20" name="תיבת טקסט 19">
            <a:extLst>
              <a:ext uri="{FF2B5EF4-FFF2-40B4-BE49-F238E27FC236}">
                <a16:creationId xmlns:a16="http://schemas.microsoft.com/office/drawing/2014/main" id="{756665D7-941A-44D9-B48A-2E1081200083}"/>
              </a:ext>
            </a:extLst>
          </p:cNvPr>
          <p:cNvSpPr txBox="1"/>
          <p:nvPr/>
        </p:nvSpPr>
        <p:spPr>
          <a:xfrm>
            <a:off x="7563132" y="2234246"/>
            <a:ext cx="1800112" cy="646331"/>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בָּא יִשְׂרָאֵל </a:t>
            </a:r>
          </a:p>
          <a:p>
            <a:r>
              <a:rPr lang="he-IL" b="0" i="0" dirty="0">
                <a:solidFill>
                  <a:srgbClr val="000000"/>
                </a:solidFill>
                <a:effectLst/>
                <a:latin typeface="Arial" panose="020B0604020202020204" pitchFamily="34" charset="0"/>
              </a:rPr>
              <a:t>וְנָתַן בָּהּ סִימָן מַהוּ</a:t>
            </a:r>
            <a:endParaRPr lang="he-IL" dirty="0"/>
          </a:p>
        </p:txBody>
      </p:sp>
      <p:sp>
        <p:nvSpPr>
          <p:cNvPr id="21" name="תיבת טקסט 20">
            <a:extLst>
              <a:ext uri="{FF2B5EF4-FFF2-40B4-BE49-F238E27FC236}">
                <a16:creationId xmlns:a16="http://schemas.microsoft.com/office/drawing/2014/main" id="{5398C2EF-3280-4227-8631-F554FC99212C}"/>
              </a:ext>
            </a:extLst>
          </p:cNvPr>
          <p:cNvSpPr txBox="1"/>
          <p:nvPr/>
        </p:nvSpPr>
        <p:spPr>
          <a:xfrm>
            <a:off x="4764794" y="2234246"/>
            <a:ext cx="2161720"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אֲמַר לֵיהּ חַיָּיב לְהַחְזִיר</a:t>
            </a:r>
            <a:endParaRPr lang="he-IL" dirty="0"/>
          </a:p>
        </p:txBody>
      </p:sp>
      <p:sp>
        <p:nvSpPr>
          <p:cNvPr id="22" name="תיבת טקסט 21">
            <a:extLst>
              <a:ext uri="{FF2B5EF4-FFF2-40B4-BE49-F238E27FC236}">
                <a16:creationId xmlns:a16="http://schemas.microsoft.com/office/drawing/2014/main" id="{7ED7A779-BDB3-4846-9174-24B202889220}"/>
              </a:ext>
            </a:extLst>
          </p:cNvPr>
          <p:cNvSpPr txBox="1"/>
          <p:nvPr/>
        </p:nvSpPr>
        <p:spPr>
          <a:xfrm>
            <a:off x="3380023" y="650240"/>
            <a:ext cx="957431"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תַּרְתֵּי ?</a:t>
            </a:r>
            <a:endParaRPr lang="he-IL" dirty="0"/>
          </a:p>
        </p:txBody>
      </p:sp>
      <p:sp>
        <p:nvSpPr>
          <p:cNvPr id="23" name="תיבת טקסט 22">
            <a:extLst>
              <a:ext uri="{FF2B5EF4-FFF2-40B4-BE49-F238E27FC236}">
                <a16:creationId xmlns:a16="http://schemas.microsoft.com/office/drawing/2014/main" id="{78E9585C-BC56-4444-BC12-2D837AA9DB3C}"/>
              </a:ext>
            </a:extLst>
          </p:cNvPr>
          <p:cNvSpPr txBox="1"/>
          <p:nvPr/>
        </p:nvSpPr>
        <p:spPr>
          <a:xfrm>
            <a:off x="0" y="1608013"/>
            <a:ext cx="2740511"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אֲמַר לֵיהּ לִפְנִים מִשּׁוּרַת הַדִּין</a:t>
            </a:r>
            <a:endParaRPr lang="he-IL" dirty="0"/>
          </a:p>
        </p:txBody>
      </p:sp>
      <p:graphicFrame>
        <p:nvGraphicFramePr>
          <p:cNvPr id="24" name="טבלה 24">
            <a:extLst>
              <a:ext uri="{FF2B5EF4-FFF2-40B4-BE49-F238E27FC236}">
                <a16:creationId xmlns:a16="http://schemas.microsoft.com/office/drawing/2014/main" id="{EE8B1DE4-5304-456D-9BF0-DDE187B7F4B1}"/>
              </a:ext>
            </a:extLst>
          </p:cNvPr>
          <p:cNvGraphicFramePr>
            <a:graphicFrameLocks noGrp="1"/>
          </p:cNvGraphicFramePr>
          <p:nvPr>
            <p:extLst>
              <p:ext uri="{D42A27DB-BD31-4B8C-83A1-F6EECF244321}">
                <p14:modId xmlns:p14="http://schemas.microsoft.com/office/powerpoint/2010/main" val="3401282229"/>
              </p:ext>
            </p:extLst>
          </p:nvPr>
        </p:nvGraphicFramePr>
        <p:xfrm>
          <a:off x="-40242" y="3289748"/>
          <a:ext cx="12165840" cy="1019807"/>
        </p:xfrm>
        <a:graphic>
          <a:graphicData uri="http://schemas.openxmlformats.org/drawingml/2006/table">
            <a:tbl>
              <a:tblPr rtl="1" firstRow="1" bandRow="1">
                <a:tableStyleId>{616DA210-FB5B-4158-B5E0-FEB733F419BA}</a:tableStyleId>
              </a:tblPr>
              <a:tblGrid>
                <a:gridCol w="3734633">
                  <a:extLst>
                    <a:ext uri="{9D8B030D-6E8A-4147-A177-3AD203B41FA5}">
                      <a16:colId xmlns:a16="http://schemas.microsoft.com/office/drawing/2014/main" val="3335276985"/>
                    </a:ext>
                  </a:extLst>
                </a:gridCol>
                <a:gridCol w="5637007">
                  <a:extLst>
                    <a:ext uri="{9D8B030D-6E8A-4147-A177-3AD203B41FA5}">
                      <a16:colId xmlns:a16="http://schemas.microsoft.com/office/drawing/2014/main" val="3676915485"/>
                    </a:ext>
                  </a:extLst>
                </a:gridCol>
                <a:gridCol w="2794200">
                  <a:extLst>
                    <a:ext uri="{9D8B030D-6E8A-4147-A177-3AD203B41FA5}">
                      <a16:colId xmlns:a16="http://schemas.microsoft.com/office/drawing/2014/main" val="3467313607"/>
                    </a:ext>
                  </a:extLst>
                </a:gridCol>
              </a:tblGrid>
              <a:tr h="1019807">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848705602"/>
                  </a:ext>
                </a:extLst>
              </a:tr>
            </a:tbl>
          </a:graphicData>
        </a:graphic>
      </p:graphicFrame>
      <p:sp>
        <p:nvSpPr>
          <p:cNvPr id="25" name="תיבת טקסט 24">
            <a:extLst>
              <a:ext uri="{FF2B5EF4-FFF2-40B4-BE49-F238E27FC236}">
                <a16:creationId xmlns:a16="http://schemas.microsoft.com/office/drawing/2014/main" id="{BAC2CA49-B65A-425F-8122-B149C924BFF6}"/>
              </a:ext>
            </a:extLst>
          </p:cNvPr>
          <p:cNvSpPr txBox="1"/>
          <p:nvPr/>
        </p:nvSpPr>
        <p:spPr>
          <a:xfrm>
            <a:off x="425138" y="3605614"/>
            <a:ext cx="2054709"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לִפְנִים מִשּׁוּרַת הַדִּין</a:t>
            </a:r>
            <a:endParaRPr lang="he-IL" dirty="0"/>
          </a:p>
        </p:txBody>
      </p:sp>
      <p:sp>
        <p:nvSpPr>
          <p:cNvPr id="26" name="תיבת טקסט 25">
            <a:extLst>
              <a:ext uri="{FF2B5EF4-FFF2-40B4-BE49-F238E27FC236}">
                <a16:creationId xmlns:a16="http://schemas.microsoft.com/office/drawing/2014/main" id="{10D439A3-8A5D-473F-B81D-F64FECBAF83C}"/>
              </a:ext>
            </a:extLst>
          </p:cNvPr>
          <p:cNvSpPr txBox="1"/>
          <p:nvPr/>
        </p:nvSpPr>
        <p:spPr>
          <a:xfrm>
            <a:off x="8673741" y="3266643"/>
            <a:ext cx="2850776" cy="646331"/>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כִּי הָא דַּאֲבוּהּ </a:t>
            </a:r>
            <a:r>
              <a:rPr lang="he-IL" b="0" i="0" dirty="0" err="1">
                <a:solidFill>
                  <a:srgbClr val="000000"/>
                </a:solidFill>
                <a:effectLst/>
                <a:latin typeface="Arial" panose="020B0604020202020204" pitchFamily="34" charset="0"/>
              </a:rPr>
              <a:t>דִּשְׁמוּאֵל</a:t>
            </a:r>
            <a:r>
              <a:rPr lang="he-IL" b="0" i="0" dirty="0">
                <a:solidFill>
                  <a:srgbClr val="000000"/>
                </a:solidFill>
                <a:effectLst/>
                <a:latin typeface="Arial" panose="020B0604020202020204" pitchFamily="34" charset="0"/>
              </a:rPr>
              <a:t> אַשְׁכַּח הָנָךְ </a:t>
            </a:r>
            <a:r>
              <a:rPr lang="he-IL" b="0" i="0" dirty="0" err="1">
                <a:solidFill>
                  <a:srgbClr val="000000"/>
                </a:solidFill>
                <a:effectLst/>
                <a:latin typeface="Arial" panose="020B0604020202020204" pitchFamily="34" charset="0"/>
              </a:rPr>
              <a:t>חֲמָרֵי</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בְּמַדְבְּרָא</a:t>
            </a:r>
            <a:endParaRPr lang="he-IL" dirty="0"/>
          </a:p>
        </p:txBody>
      </p:sp>
      <p:sp>
        <p:nvSpPr>
          <p:cNvPr id="27" name="תיבת טקסט 26">
            <a:extLst>
              <a:ext uri="{FF2B5EF4-FFF2-40B4-BE49-F238E27FC236}">
                <a16:creationId xmlns:a16="http://schemas.microsoft.com/office/drawing/2014/main" id="{B058AA78-2721-4DC0-B00A-DBC14C59D337}"/>
              </a:ext>
            </a:extLst>
          </p:cNvPr>
          <p:cNvSpPr txBox="1"/>
          <p:nvPr/>
        </p:nvSpPr>
        <p:spPr>
          <a:xfrm>
            <a:off x="3858739" y="3337633"/>
            <a:ext cx="4113106" cy="369332"/>
          </a:xfrm>
          <a:prstGeom prst="rect">
            <a:avLst/>
          </a:prstGeom>
          <a:solidFill>
            <a:schemeClr val="accent5">
              <a:lumMod val="20000"/>
              <a:lumOff val="80000"/>
            </a:schemeClr>
          </a:solidFill>
        </p:spPr>
        <p:txBody>
          <a:bodyPr wrap="square" rtlCol="1">
            <a:spAutoFit/>
          </a:bodyPr>
          <a:lstStyle/>
          <a:p>
            <a:r>
              <a:rPr lang="he-IL" b="0" i="0" dirty="0" err="1">
                <a:solidFill>
                  <a:srgbClr val="000000"/>
                </a:solidFill>
                <a:effectLst/>
                <a:latin typeface="Arial" panose="020B0604020202020204" pitchFamily="34" charset="0"/>
              </a:rPr>
              <a:t>וְאַהְדְּרִינְהו</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לְמָרַיְיהו</a:t>
            </a:r>
            <a:r>
              <a:rPr lang="he-IL" b="0" i="0" dirty="0">
                <a:solidFill>
                  <a:srgbClr val="000000"/>
                </a:solidFill>
                <a:effectLst/>
                <a:latin typeface="Arial" panose="020B0604020202020204" pitchFamily="34" charset="0"/>
              </a:rPr>
              <a:t>ּ לְבָתַר תְּרֵיסַר יַרְחֵי שַׁתָּא</a:t>
            </a:r>
            <a:endParaRPr lang="he-IL" dirty="0"/>
          </a:p>
        </p:txBody>
      </p:sp>
      <p:graphicFrame>
        <p:nvGraphicFramePr>
          <p:cNvPr id="33" name="טבלה 33">
            <a:extLst>
              <a:ext uri="{FF2B5EF4-FFF2-40B4-BE49-F238E27FC236}">
                <a16:creationId xmlns:a16="http://schemas.microsoft.com/office/drawing/2014/main" id="{E63287ED-4B0D-4236-83C9-761CD0A3D7E0}"/>
              </a:ext>
            </a:extLst>
          </p:cNvPr>
          <p:cNvGraphicFramePr>
            <a:graphicFrameLocks noGrp="1"/>
          </p:cNvGraphicFramePr>
          <p:nvPr>
            <p:extLst>
              <p:ext uri="{D42A27DB-BD31-4B8C-83A1-F6EECF244321}">
                <p14:modId xmlns:p14="http://schemas.microsoft.com/office/powerpoint/2010/main" val="1274983985"/>
              </p:ext>
            </p:extLst>
          </p:nvPr>
        </p:nvGraphicFramePr>
        <p:xfrm>
          <a:off x="102384" y="4379295"/>
          <a:ext cx="12094528" cy="2516358"/>
        </p:xfrm>
        <a:graphic>
          <a:graphicData uri="http://schemas.openxmlformats.org/drawingml/2006/table">
            <a:tbl>
              <a:tblPr rtl="1" firstRow="1" bandRow="1">
                <a:tableStyleId>{616DA210-FB5B-4158-B5E0-FEB733F419BA}</a:tableStyleId>
              </a:tblPr>
              <a:tblGrid>
                <a:gridCol w="3023632">
                  <a:extLst>
                    <a:ext uri="{9D8B030D-6E8A-4147-A177-3AD203B41FA5}">
                      <a16:colId xmlns:a16="http://schemas.microsoft.com/office/drawing/2014/main" val="1905255565"/>
                    </a:ext>
                  </a:extLst>
                </a:gridCol>
                <a:gridCol w="3023632">
                  <a:extLst>
                    <a:ext uri="{9D8B030D-6E8A-4147-A177-3AD203B41FA5}">
                      <a16:colId xmlns:a16="http://schemas.microsoft.com/office/drawing/2014/main" val="2960143862"/>
                    </a:ext>
                  </a:extLst>
                </a:gridCol>
                <a:gridCol w="3023632">
                  <a:extLst>
                    <a:ext uri="{9D8B030D-6E8A-4147-A177-3AD203B41FA5}">
                      <a16:colId xmlns:a16="http://schemas.microsoft.com/office/drawing/2014/main" val="2797302478"/>
                    </a:ext>
                  </a:extLst>
                </a:gridCol>
                <a:gridCol w="3023632">
                  <a:extLst>
                    <a:ext uri="{9D8B030D-6E8A-4147-A177-3AD203B41FA5}">
                      <a16:colId xmlns:a16="http://schemas.microsoft.com/office/drawing/2014/main" val="1064973571"/>
                    </a:ext>
                  </a:extLst>
                </a:gridCol>
              </a:tblGrid>
              <a:tr h="976338">
                <a:tc rowSpan="2">
                  <a:txBody>
                    <a:bodyPr/>
                    <a:lstStyle/>
                    <a:p>
                      <a:pPr rtl="1"/>
                      <a:endParaRPr lang="he-IL"/>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1743487531"/>
                  </a:ext>
                </a:extLst>
              </a:tr>
              <a:tr h="1540020">
                <a:tc vMerge="1">
                  <a:txBody>
                    <a:bodyPr/>
                    <a:lstStyle/>
                    <a:p>
                      <a:pPr rtl="1"/>
                      <a:endParaRPr lang="he-IL"/>
                    </a:p>
                  </a:txBody>
                  <a:tcPr/>
                </a:tc>
                <a:tc>
                  <a:txBody>
                    <a:bodyPr/>
                    <a:lstStyle/>
                    <a:p>
                      <a:pPr rtl="1"/>
                      <a:endParaRPr lang="he-IL" dirty="0"/>
                    </a:p>
                  </a:txBody>
                  <a:tcPr>
                    <a:noFill/>
                  </a:tcPr>
                </a:tc>
                <a:tc>
                  <a:txBody>
                    <a:bodyPr/>
                    <a:lstStyle/>
                    <a:p>
                      <a:pPr rtl="1"/>
                      <a:endParaRPr lang="he-IL" dirty="0"/>
                    </a:p>
                  </a:txBody>
                  <a:tcPr>
                    <a:noFill/>
                  </a:tcPr>
                </a:tc>
                <a:tc>
                  <a:txBody>
                    <a:bodyPr/>
                    <a:lstStyle/>
                    <a:p>
                      <a:pPr rtl="1"/>
                      <a:endParaRPr lang="he-IL" dirty="0"/>
                    </a:p>
                  </a:txBody>
                  <a:tcPr>
                    <a:noFill/>
                  </a:tcPr>
                </a:tc>
                <a:extLst>
                  <a:ext uri="{0D108BD9-81ED-4DB2-BD59-A6C34878D82A}">
                    <a16:rowId xmlns:a16="http://schemas.microsoft.com/office/drawing/2014/main" val="3727995134"/>
                  </a:ext>
                </a:extLst>
              </a:tr>
            </a:tbl>
          </a:graphicData>
        </a:graphic>
      </p:graphicFrame>
      <p:sp>
        <p:nvSpPr>
          <p:cNvPr id="34" name="תיבת טקסט 33">
            <a:extLst>
              <a:ext uri="{FF2B5EF4-FFF2-40B4-BE49-F238E27FC236}">
                <a16:creationId xmlns:a16="http://schemas.microsoft.com/office/drawing/2014/main" id="{D366C6E3-2D1C-4015-A45A-350C66BDEB11}"/>
              </a:ext>
            </a:extLst>
          </p:cNvPr>
          <p:cNvSpPr txBox="1"/>
          <p:nvPr/>
        </p:nvSpPr>
        <p:spPr>
          <a:xfrm>
            <a:off x="254421" y="5394754"/>
            <a:ext cx="2635720"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נַעֲשָׂה כְּצוֹוֵחַ עַל בֵּיתוֹ שֶׁנָּפַל וְעַל סְפִינָתוֹ שֶׁטָּבְעָה בַּיָּם</a:t>
            </a:r>
            <a:endParaRPr lang="he-IL" dirty="0"/>
          </a:p>
        </p:txBody>
      </p:sp>
      <p:sp>
        <p:nvSpPr>
          <p:cNvPr id="35" name="תיבת טקסט 34">
            <a:extLst>
              <a:ext uri="{FF2B5EF4-FFF2-40B4-BE49-F238E27FC236}">
                <a16:creationId xmlns:a16="http://schemas.microsoft.com/office/drawing/2014/main" id="{6C0E2666-F594-4F9D-B8EF-01C7D79BF645}"/>
              </a:ext>
            </a:extLst>
          </p:cNvPr>
          <p:cNvSpPr txBox="1"/>
          <p:nvPr/>
        </p:nvSpPr>
        <p:spPr>
          <a:xfrm>
            <a:off x="9254048" y="4422392"/>
            <a:ext cx="2824680" cy="1200329"/>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רָבָא </a:t>
            </a:r>
            <a:r>
              <a:rPr lang="he-IL" b="0" i="0" dirty="0" err="1">
                <a:solidFill>
                  <a:srgbClr val="000000"/>
                </a:solidFill>
                <a:effectLst/>
                <a:latin typeface="Arial" panose="020B0604020202020204" pitchFamily="34" charset="0"/>
              </a:rPr>
              <a:t>הֲוָה</a:t>
            </a:r>
            <a:r>
              <a:rPr lang="he-IL" b="0" i="0" dirty="0">
                <a:solidFill>
                  <a:srgbClr val="000000"/>
                </a:solidFill>
                <a:effectLst/>
                <a:latin typeface="Arial" panose="020B0604020202020204" pitchFamily="34" charset="0"/>
              </a:rPr>
              <a:t> שָׁקֵיל וְאָזֵיל בָּתְרֵיהּ </a:t>
            </a:r>
            <a:r>
              <a:rPr lang="he-IL" b="0" i="0" dirty="0" err="1">
                <a:solidFill>
                  <a:srgbClr val="000000"/>
                </a:solidFill>
                <a:effectLst/>
                <a:latin typeface="Arial" panose="020B0604020202020204" pitchFamily="34" charset="0"/>
              </a:rPr>
              <a:t>דְּרַב</a:t>
            </a:r>
            <a:r>
              <a:rPr lang="he-IL" b="0" i="0" dirty="0">
                <a:solidFill>
                  <a:srgbClr val="000000"/>
                </a:solidFill>
                <a:effectLst/>
                <a:latin typeface="Arial" panose="020B0604020202020204" pitchFamily="34" charset="0"/>
              </a:rPr>
              <a:t> נַחְמָן </a:t>
            </a:r>
            <a:r>
              <a:rPr lang="he-IL" b="0" i="0" dirty="0" err="1">
                <a:solidFill>
                  <a:srgbClr val="000000"/>
                </a:solidFill>
                <a:effectLst/>
                <a:latin typeface="Arial" panose="020B0604020202020204" pitchFamily="34" charset="0"/>
              </a:rPr>
              <a:t>בְּשׁוּקָא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דְגִלְדָּאֵי</a:t>
            </a:r>
            <a:r>
              <a:rPr lang="he-IL" b="0" i="0" dirty="0">
                <a:solidFill>
                  <a:srgbClr val="000000"/>
                </a:solidFill>
                <a:effectLst/>
                <a:latin typeface="Arial" panose="020B0604020202020204" pitchFamily="34" charset="0"/>
              </a:rPr>
              <a:t> [בשוק של רצענים] </a:t>
            </a:r>
          </a:p>
          <a:p>
            <a:r>
              <a:rPr lang="he-IL" b="0" i="0" dirty="0">
                <a:solidFill>
                  <a:srgbClr val="000000"/>
                </a:solidFill>
                <a:effectLst/>
                <a:latin typeface="Arial" panose="020B0604020202020204" pitchFamily="34" charset="0"/>
              </a:rPr>
              <a:t>וְאָמְרִי לַהּ </a:t>
            </a:r>
            <a:r>
              <a:rPr lang="he-IL" b="0" i="0" dirty="0" err="1">
                <a:solidFill>
                  <a:srgbClr val="000000"/>
                </a:solidFill>
                <a:effectLst/>
                <a:latin typeface="Arial" panose="020B0604020202020204" pitchFamily="34" charset="0"/>
              </a:rPr>
              <a:t>בְּשׁוּקָא</a:t>
            </a:r>
            <a:r>
              <a:rPr lang="he-IL" b="0" i="0" dirty="0">
                <a:solidFill>
                  <a:srgbClr val="000000"/>
                </a:solidFill>
                <a:effectLst/>
                <a:latin typeface="Arial" panose="020B0604020202020204" pitchFamily="34" charset="0"/>
              </a:rPr>
              <a:t> דְרַבָּנַן</a:t>
            </a:r>
            <a:endParaRPr lang="he-IL" dirty="0"/>
          </a:p>
        </p:txBody>
      </p:sp>
      <p:sp>
        <p:nvSpPr>
          <p:cNvPr id="36" name="תיבת טקסט 35">
            <a:extLst>
              <a:ext uri="{FF2B5EF4-FFF2-40B4-BE49-F238E27FC236}">
                <a16:creationId xmlns:a16="http://schemas.microsoft.com/office/drawing/2014/main" id="{29C720FF-625E-4CF1-AC01-FA9C8EDCC251}"/>
              </a:ext>
            </a:extLst>
          </p:cNvPr>
          <p:cNvSpPr txBox="1"/>
          <p:nvPr/>
        </p:nvSpPr>
        <p:spPr>
          <a:xfrm>
            <a:off x="6150792" y="4462283"/>
            <a:ext cx="2824680"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אֲמַר לֵיהּ מָצָא כָּאן אַרְנָקִי מַהוּ</a:t>
            </a:r>
            <a:endParaRPr lang="he-IL" dirty="0"/>
          </a:p>
        </p:txBody>
      </p:sp>
      <p:sp>
        <p:nvSpPr>
          <p:cNvPr id="37" name="תיבת טקסט 36">
            <a:extLst>
              <a:ext uri="{FF2B5EF4-FFF2-40B4-BE49-F238E27FC236}">
                <a16:creationId xmlns:a16="http://schemas.microsoft.com/office/drawing/2014/main" id="{D570CFE8-A9EF-48C5-B10E-8CD40B2D4ADA}"/>
              </a:ext>
            </a:extLst>
          </p:cNvPr>
          <p:cNvSpPr txBox="1"/>
          <p:nvPr/>
        </p:nvSpPr>
        <p:spPr>
          <a:xfrm>
            <a:off x="3894696" y="4497907"/>
            <a:ext cx="2054714"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אֲמַר לֵיהּ הֲרֵי אֵלּוּ שֶׁלּוֹ</a:t>
            </a:r>
            <a:endParaRPr lang="he-IL" dirty="0"/>
          </a:p>
        </p:txBody>
      </p:sp>
      <p:sp>
        <p:nvSpPr>
          <p:cNvPr id="38" name="תיבת טקסט 37">
            <a:extLst>
              <a:ext uri="{FF2B5EF4-FFF2-40B4-BE49-F238E27FC236}">
                <a16:creationId xmlns:a16="http://schemas.microsoft.com/office/drawing/2014/main" id="{6173779E-6079-4A99-A77F-D0E22DFF0078}"/>
              </a:ext>
            </a:extLst>
          </p:cNvPr>
          <p:cNvSpPr txBox="1"/>
          <p:nvPr/>
        </p:nvSpPr>
        <p:spPr>
          <a:xfrm>
            <a:off x="7092408" y="5736640"/>
            <a:ext cx="1758875" cy="646331"/>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בָּא יִשְׂרָאֵל וְנָתַן בָּהּ סִימָן מַהוּ</a:t>
            </a:r>
            <a:endParaRPr lang="he-IL" dirty="0"/>
          </a:p>
        </p:txBody>
      </p:sp>
      <p:sp>
        <p:nvSpPr>
          <p:cNvPr id="39" name="תיבת טקסט 38">
            <a:extLst>
              <a:ext uri="{FF2B5EF4-FFF2-40B4-BE49-F238E27FC236}">
                <a16:creationId xmlns:a16="http://schemas.microsoft.com/office/drawing/2014/main" id="{E8101498-8D0C-4669-8DC1-117A7DA35139}"/>
              </a:ext>
            </a:extLst>
          </p:cNvPr>
          <p:cNvSpPr txBox="1"/>
          <p:nvPr/>
        </p:nvSpPr>
        <p:spPr>
          <a:xfrm>
            <a:off x="3789716" y="6041085"/>
            <a:ext cx="2159694"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אֲמַר לֵיהּ הֲרֵי אֵלּוּ שֶׁלּוֹ</a:t>
            </a:r>
            <a:endParaRPr lang="he-IL" b="1" dirty="0"/>
          </a:p>
        </p:txBody>
      </p:sp>
      <p:sp>
        <p:nvSpPr>
          <p:cNvPr id="40" name="תיבת טקסט 39">
            <a:extLst>
              <a:ext uri="{FF2B5EF4-FFF2-40B4-BE49-F238E27FC236}">
                <a16:creationId xmlns:a16="http://schemas.microsoft.com/office/drawing/2014/main" id="{E7F303D7-4928-42D6-84DC-153DB9E6AF65}"/>
              </a:ext>
            </a:extLst>
          </p:cNvPr>
          <p:cNvSpPr txBox="1"/>
          <p:nvPr/>
        </p:nvSpPr>
        <p:spPr>
          <a:xfrm>
            <a:off x="9569469" y="1719170"/>
            <a:ext cx="2556129" cy="1200329"/>
          </a:xfrm>
          <a:prstGeom prst="rect">
            <a:avLst/>
          </a:prstGeom>
          <a:solidFill>
            <a:schemeClr val="accent6">
              <a:lumMod val="20000"/>
              <a:lumOff val="80000"/>
            </a:schemeClr>
          </a:solidFill>
        </p:spPr>
        <p:txBody>
          <a:bodyPr wrap="square" rtlCol="1">
            <a:spAutoFit/>
          </a:bodyPr>
          <a:lstStyle/>
          <a:p>
            <a:r>
              <a:rPr lang="he-IL" dirty="0"/>
              <a:t>רבי יהודה היה מהלך אחרי מר שמואל בשוק שמוכרים שם חיטים כתושות </a:t>
            </a:r>
            <a:r>
              <a:rPr lang="he-IL" dirty="0" err="1"/>
              <a:t>לדייסא</a:t>
            </a:r>
            <a:r>
              <a:rPr lang="he-IL" dirty="0"/>
              <a:t>, ורבים מצויים שם </a:t>
            </a:r>
          </a:p>
        </p:txBody>
      </p:sp>
      <p:sp>
        <p:nvSpPr>
          <p:cNvPr id="41" name="תיבת טקסט 40">
            <a:extLst>
              <a:ext uri="{FF2B5EF4-FFF2-40B4-BE49-F238E27FC236}">
                <a16:creationId xmlns:a16="http://schemas.microsoft.com/office/drawing/2014/main" id="{8F2353D3-197B-4C3E-BD25-00D297E404A6}"/>
              </a:ext>
            </a:extLst>
          </p:cNvPr>
          <p:cNvSpPr txBox="1"/>
          <p:nvPr/>
        </p:nvSpPr>
        <p:spPr>
          <a:xfrm>
            <a:off x="7092408" y="1111213"/>
            <a:ext cx="2479220" cy="369332"/>
          </a:xfrm>
          <a:prstGeom prst="rect">
            <a:avLst/>
          </a:prstGeom>
          <a:solidFill>
            <a:schemeClr val="accent6">
              <a:lumMod val="20000"/>
              <a:lumOff val="80000"/>
            </a:schemeClr>
          </a:solidFill>
        </p:spPr>
        <p:txBody>
          <a:bodyPr wrap="square" rtlCol="1">
            <a:spAutoFit/>
          </a:bodyPr>
          <a:lstStyle/>
          <a:p>
            <a:r>
              <a:rPr lang="he-IL" dirty="0"/>
              <a:t>האם חייב להכריז, או לא?</a:t>
            </a:r>
          </a:p>
        </p:txBody>
      </p:sp>
      <p:sp>
        <p:nvSpPr>
          <p:cNvPr id="42" name="תיבת טקסט 41">
            <a:extLst>
              <a:ext uri="{FF2B5EF4-FFF2-40B4-BE49-F238E27FC236}">
                <a16:creationId xmlns:a16="http://schemas.microsoft.com/office/drawing/2014/main" id="{C3F2D5FD-3650-4A43-A611-6B576E140B84}"/>
              </a:ext>
            </a:extLst>
          </p:cNvPr>
          <p:cNvSpPr txBox="1"/>
          <p:nvPr/>
        </p:nvSpPr>
        <p:spPr>
          <a:xfrm>
            <a:off x="7397736" y="1608013"/>
            <a:ext cx="1998322" cy="584775"/>
          </a:xfrm>
          <a:prstGeom prst="rect">
            <a:avLst/>
          </a:prstGeom>
          <a:solidFill>
            <a:schemeClr val="accent6">
              <a:lumMod val="20000"/>
              <a:lumOff val="80000"/>
            </a:schemeClr>
          </a:solidFill>
        </p:spPr>
        <p:txBody>
          <a:bodyPr wrap="square" rtlCol="1">
            <a:spAutoFit/>
          </a:bodyPr>
          <a:lstStyle/>
          <a:p>
            <a:r>
              <a:rPr lang="he-IL" sz="1600" dirty="0"/>
              <a:t>אם למרות שלא הכריז המוצא על </a:t>
            </a:r>
            <a:r>
              <a:rPr lang="he-IL" sz="1600" dirty="0" err="1"/>
              <a:t>האבידה</a:t>
            </a:r>
            <a:r>
              <a:rPr lang="he-IL" sz="1600" dirty="0"/>
              <a:t>, </a:t>
            </a:r>
          </a:p>
        </p:txBody>
      </p:sp>
      <p:sp>
        <p:nvSpPr>
          <p:cNvPr id="43" name="תיבת טקסט 42">
            <a:extLst>
              <a:ext uri="{FF2B5EF4-FFF2-40B4-BE49-F238E27FC236}">
                <a16:creationId xmlns:a16="http://schemas.microsoft.com/office/drawing/2014/main" id="{E13107AA-9EF1-4F1F-BD8B-8940C6BF791B}"/>
              </a:ext>
            </a:extLst>
          </p:cNvPr>
          <p:cNvSpPr txBox="1"/>
          <p:nvPr/>
        </p:nvSpPr>
        <p:spPr>
          <a:xfrm>
            <a:off x="2828756" y="1158402"/>
            <a:ext cx="1800113" cy="2031325"/>
          </a:xfrm>
          <a:prstGeom prst="rect">
            <a:avLst/>
          </a:prstGeom>
          <a:solidFill>
            <a:schemeClr val="accent6">
              <a:lumMod val="20000"/>
              <a:lumOff val="80000"/>
            </a:schemeClr>
          </a:solidFill>
        </p:spPr>
        <p:txBody>
          <a:bodyPr wrap="square" rtlCol="1">
            <a:spAutoFit/>
          </a:bodyPr>
          <a:lstStyle/>
          <a:p>
            <a:r>
              <a:rPr lang="he-IL" sz="1400" dirty="0"/>
              <a:t>הלא שני דברים אלו סותרים זה את זה!</a:t>
            </a:r>
          </a:p>
          <a:p>
            <a:r>
              <a:rPr lang="he-IL" sz="1400" dirty="0"/>
              <a:t>הרי הסיבה שאינו חייב להכריז, משום </a:t>
            </a:r>
            <a:r>
              <a:rPr lang="he-IL" sz="1400" dirty="0" err="1"/>
              <a:t>שודאי</a:t>
            </a:r>
            <a:r>
              <a:rPr lang="he-IL" sz="1400" dirty="0"/>
              <a:t> </a:t>
            </a:r>
            <a:r>
              <a:rPr lang="he-IL" sz="1400" dirty="0" err="1"/>
              <a:t>נתייאשו</a:t>
            </a:r>
            <a:r>
              <a:rPr lang="he-IL" sz="1400" dirty="0"/>
              <a:t> הבעלים </a:t>
            </a:r>
            <a:r>
              <a:rPr lang="he-IL" sz="1400" dirty="0" err="1"/>
              <a:t>מהאבידה</a:t>
            </a:r>
            <a:r>
              <a:rPr lang="he-IL" sz="1400" dirty="0"/>
              <a:t>. ואם כן, איך יתכן לומר מצד שני, שאם בא אדם ונתן בה סימן - חייב להחזיר לו! </a:t>
            </a:r>
          </a:p>
        </p:txBody>
      </p:sp>
      <p:sp>
        <p:nvSpPr>
          <p:cNvPr id="44" name="תיבת טקסט 43">
            <a:extLst>
              <a:ext uri="{FF2B5EF4-FFF2-40B4-BE49-F238E27FC236}">
                <a16:creationId xmlns:a16="http://schemas.microsoft.com/office/drawing/2014/main" id="{E8ED558B-8D7B-4E03-925C-9341F67D3106}"/>
              </a:ext>
            </a:extLst>
          </p:cNvPr>
          <p:cNvSpPr txBox="1"/>
          <p:nvPr/>
        </p:nvSpPr>
        <p:spPr>
          <a:xfrm>
            <a:off x="9104404" y="3926598"/>
            <a:ext cx="2140542" cy="369332"/>
          </a:xfrm>
          <a:prstGeom prst="rect">
            <a:avLst/>
          </a:prstGeom>
          <a:solidFill>
            <a:schemeClr val="accent6">
              <a:lumMod val="20000"/>
              <a:lumOff val="80000"/>
            </a:schemeClr>
          </a:solidFill>
        </p:spPr>
        <p:txBody>
          <a:bodyPr wrap="square" rtlCol="1">
            <a:spAutoFit/>
          </a:bodyPr>
          <a:lstStyle/>
          <a:p>
            <a:r>
              <a:rPr lang="he-IL" dirty="0"/>
              <a:t>מצא חמורים במדבר </a:t>
            </a:r>
          </a:p>
        </p:txBody>
      </p:sp>
      <p:sp>
        <p:nvSpPr>
          <p:cNvPr id="45" name="תיבת טקסט 44">
            <a:extLst>
              <a:ext uri="{FF2B5EF4-FFF2-40B4-BE49-F238E27FC236}">
                <a16:creationId xmlns:a16="http://schemas.microsoft.com/office/drawing/2014/main" id="{97C33607-E01B-451B-B844-EC3D46B187B4}"/>
              </a:ext>
            </a:extLst>
          </p:cNvPr>
          <p:cNvSpPr txBox="1"/>
          <p:nvPr/>
        </p:nvSpPr>
        <p:spPr>
          <a:xfrm>
            <a:off x="2890141" y="3690123"/>
            <a:ext cx="5394995" cy="523220"/>
          </a:xfrm>
          <a:prstGeom prst="rect">
            <a:avLst/>
          </a:prstGeom>
          <a:solidFill>
            <a:schemeClr val="accent6">
              <a:lumMod val="20000"/>
              <a:lumOff val="80000"/>
            </a:schemeClr>
          </a:solidFill>
        </p:spPr>
        <p:txBody>
          <a:bodyPr wrap="square" rtlCol="1">
            <a:spAutoFit/>
          </a:bodyPr>
          <a:lstStyle/>
          <a:p>
            <a:r>
              <a:rPr lang="he-IL" sz="1400" dirty="0"/>
              <a:t>החזירם לבעליהם, למרות שמצאם לאחר 12 שנים מהזמן שאבדו מבעליהם. אף שמעיקר הדין הרי הם שלו, לפי </a:t>
            </a:r>
            <a:r>
              <a:rPr lang="he-IL" sz="1400" dirty="0" err="1"/>
              <a:t>שודאי</a:t>
            </a:r>
            <a:r>
              <a:rPr lang="he-IL" sz="1400" dirty="0"/>
              <a:t> שהבעלים </a:t>
            </a:r>
            <a:r>
              <a:rPr lang="he-IL" sz="1400" dirty="0" err="1"/>
              <a:t>נתייאשו</a:t>
            </a:r>
            <a:r>
              <a:rPr lang="he-IL" sz="1400" dirty="0"/>
              <a:t>, החזירם</a:t>
            </a:r>
          </a:p>
        </p:txBody>
      </p:sp>
      <p:sp>
        <p:nvSpPr>
          <p:cNvPr id="46" name="תיבת טקסט 45">
            <a:extLst>
              <a:ext uri="{FF2B5EF4-FFF2-40B4-BE49-F238E27FC236}">
                <a16:creationId xmlns:a16="http://schemas.microsoft.com/office/drawing/2014/main" id="{2D33DACB-06C6-4D09-95D4-793854A539CD}"/>
              </a:ext>
            </a:extLst>
          </p:cNvPr>
          <p:cNvSpPr txBox="1"/>
          <p:nvPr/>
        </p:nvSpPr>
        <p:spPr>
          <a:xfrm>
            <a:off x="9272040" y="5625587"/>
            <a:ext cx="2906880" cy="1200329"/>
          </a:xfrm>
          <a:prstGeom prst="rect">
            <a:avLst/>
          </a:prstGeom>
          <a:solidFill>
            <a:schemeClr val="accent6">
              <a:lumMod val="20000"/>
              <a:lumOff val="80000"/>
            </a:schemeClr>
          </a:solidFill>
        </p:spPr>
        <p:txBody>
          <a:bodyPr wrap="square" rtlCol="1">
            <a:spAutoFit/>
          </a:bodyPr>
          <a:lstStyle/>
          <a:p>
            <a:r>
              <a:rPr lang="he-IL" dirty="0"/>
              <a:t>מקום שתלמידי חכמים מוכרים בו את חפציהם </a:t>
            </a:r>
          </a:p>
          <a:p>
            <a:r>
              <a:rPr lang="he-IL" dirty="0"/>
              <a:t>ובמקום זה היה רוב כנענים.</a:t>
            </a:r>
          </a:p>
          <a:p>
            <a:endParaRPr lang="he-IL" dirty="0"/>
          </a:p>
        </p:txBody>
      </p:sp>
      <p:sp>
        <p:nvSpPr>
          <p:cNvPr id="47" name="תיבת טקסט 46">
            <a:extLst>
              <a:ext uri="{FF2B5EF4-FFF2-40B4-BE49-F238E27FC236}">
                <a16:creationId xmlns:a16="http://schemas.microsoft.com/office/drawing/2014/main" id="{E1F9316C-C2FD-4B9D-9E51-17386EA06488}"/>
              </a:ext>
            </a:extLst>
          </p:cNvPr>
          <p:cNvSpPr txBox="1"/>
          <p:nvPr/>
        </p:nvSpPr>
        <p:spPr>
          <a:xfrm>
            <a:off x="6372063" y="4890597"/>
            <a:ext cx="2479220" cy="369332"/>
          </a:xfrm>
          <a:prstGeom prst="rect">
            <a:avLst/>
          </a:prstGeom>
          <a:solidFill>
            <a:schemeClr val="accent6">
              <a:lumMod val="20000"/>
              <a:lumOff val="80000"/>
            </a:schemeClr>
          </a:solidFill>
        </p:spPr>
        <p:txBody>
          <a:bodyPr wrap="square" rtlCol="1">
            <a:spAutoFit/>
          </a:bodyPr>
          <a:lstStyle/>
          <a:p>
            <a:r>
              <a:rPr lang="he-IL" dirty="0"/>
              <a:t>האם חייב להכריז, או לא?</a:t>
            </a:r>
          </a:p>
        </p:txBody>
      </p:sp>
      <p:sp>
        <p:nvSpPr>
          <p:cNvPr id="48" name="תיבת טקסט 47">
            <a:extLst>
              <a:ext uri="{FF2B5EF4-FFF2-40B4-BE49-F238E27FC236}">
                <a16:creationId xmlns:a16="http://schemas.microsoft.com/office/drawing/2014/main" id="{580154EE-5F39-465F-BAE6-22A797BA5FB0}"/>
              </a:ext>
            </a:extLst>
          </p:cNvPr>
          <p:cNvSpPr txBox="1"/>
          <p:nvPr/>
        </p:nvSpPr>
        <p:spPr>
          <a:xfrm>
            <a:off x="4216997" y="5464062"/>
            <a:ext cx="1461915" cy="369332"/>
          </a:xfrm>
          <a:prstGeom prst="rect">
            <a:avLst/>
          </a:prstGeom>
          <a:solidFill>
            <a:schemeClr val="accent6">
              <a:lumMod val="20000"/>
              <a:lumOff val="80000"/>
            </a:schemeClr>
          </a:solidFill>
        </p:spPr>
        <p:txBody>
          <a:bodyPr wrap="square" rtlCol="1">
            <a:spAutoFit/>
          </a:bodyPr>
          <a:lstStyle/>
          <a:p>
            <a:r>
              <a:rPr lang="he-IL" dirty="0"/>
              <a:t>אף על פי כן </a:t>
            </a:r>
          </a:p>
        </p:txBody>
      </p:sp>
      <p:sp>
        <p:nvSpPr>
          <p:cNvPr id="49" name="תיבת טקסט 48">
            <a:extLst>
              <a:ext uri="{FF2B5EF4-FFF2-40B4-BE49-F238E27FC236}">
                <a16:creationId xmlns:a16="http://schemas.microsoft.com/office/drawing/2014/main" id="{84DE6C15-EFE1-4B2D-A81A-DAECAC982D7C}"/>
              </a:ext>
            </a:extLst>
          </p:cNvPr>
          <p:cNvSpPr txBox="1"/>
          <p:nvPr/>
        </p:nvSpPr>
        <p:spPr>
          <a:xfrm>
            <a:off x="376518" y="4681414"/>
            <a:ext cx="2345674"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וַהֲלֹא עוֹמֵד וְצוֹוֵחַ ?</a:t>
            </a:r>
            <a:endParaRPr lang="he-IL" dirty="0"/>
          </a:p>
        </p:txBody>
      </p:sp>
      <p:sp>
        <p:nvSpPr>
          <p:cNvPr id="50" name="תיבת טקסט 49">
            <a:extLst>
              <a:ext uri="{FF2B5EF4-FFF2-40B4-BE49-F238E27FC236}">
                <a16:creationId xmlns:a16="http://schemas.microsoft.com/office/drawing/2014/main" id="{37F426B1-65B4-4033-88BE-07DF8B2C6CE6}"/>
              </a:ext>
            </a:extLst>
          </p:cNvPr>
          <p:cNvSpPr txBox="1"/>
          <p:nvPr/>
        </p:nvSpPr>
        <p:spPr>
          <a:xfrm>
            <a:off x="232794" y="6093658"/>
            <a:ext cx="2791293" cy="738664"/>
          </a:xfrm>
          <a:prstGeom prst="rect">
            <a:avLst/>
          </a:prstGeom>
          <a:solidFill>
            <a:schemeClr val="accent6">
              <a:lumMod val="20000"/>
              <a:lumOff val="80000"/>
            </a:schemeClr>
          </a:solidFill>
        </p:spPr>
        <p:txBody>
          <a:bodyPr wrap="square" rtlCol="1">
            <a:spAutoFit/>
          </a:bodyPr>
          <a:lstStyle/>
          <a:p>
            <a:r>
              <a:rPr lang="he-IL" sz="1400" dirty="0"/>
              <a:t>אין זעקתו מועילה להשיב את הפסדו, כיון </a:t>
            </a:r>
            <a:r>
              <a:rPr lang="he-IL" sz="1400" dirty="0" err="1"/>
              <a:t>שודאי</a:t>
            </a:r>
            <a:r>
              <a:rPr lang="he-IL" sz="1400" dirty="0"/>
              <a:t> נתייאש </a:t>
            </a:r>
            <a:r>
              <a:rPr lang="he-IL" sz="1400" dirty="0" err="1"/>
              <a:t>מאבידתו</a:t>
            </a:r>
            <a:r>
              <a:rPr lang="he-IL" sz="1400" dirty="0"/>
              <a:t> והפקירה, שוב אינה שלו.</a:t>
            </a:r>
          </a:p>
        </p:txBody>
      </p:sp>
    </p:spTree>
    <p:extLst>
      <p:ext uri="{BB962C8B-B14F-4D97-AF65-F5344CB8AC3E}">
        <p14:creationId xmlns:p14="http://schemas.microsoft.com/office/powerpoint/2010/main" val="1516732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250"/>
                                  </p:stCondLst>
                                  <p:childTnLst>
                                    <p:set>
                                      <p:cBhvr>
                                        <p:cTn id="6" dur="1" fill="hold">
                                          <p:stCondLst>
                                            <p:cond delay="0"/>
                                          </p:stCondLst>
                                        </p:cTn>
                                        <p:tgtEl>
                                          <p:spTgt spid="16"/>
                                        </p:tgtEl>
                                        <p:attrNameLst>
                                          <p:attrName>style.visibility</p:attrName>
                                        </p:attrNameLst>
                                      </p:cBhvr>
                                      <p:to>
                                        <p:strVal val="visible"/>
                                      </p:to>
                                    </p:set>
                                    <p:animEffect transition="in" filter="wipe(right)">
                                      <p:cBhvr>
                                        <p:cTn id="7" dur="500"/>
                                        <p:tgtEl>
                                          <p:spTgt spid="16"/>
                                        </p:tgtEl>
                                      </p:cBhvr>
                                    </p:animEffect>
                                  </p:childTnLst>
                                </p:cTn>
                              </p:par>
                            </p:childTnLst>
                          </p:cTn>
                        </p:par>
                        <p:par>
                          <p:cTn id="8" fill="hold">
                            <p:stCondLst>
                              <p:cond delay="750"/>
                            </p:stCondLst>
                            <p:childTnLst>
                              <p:par>
                                <p:cTn id="9" presetID="53" presetClass="entr" presetSubtype="16" fill="hold" grpId="0" nodeType="afterEffect">
                                  <p:stCondLst>
                                    <p:cond delay="250"/>
                                  </p:stCondLst>
                                  <p:childTnLst>
                                    <p:set>
                                      <p:cBhvr>
                                        <p:cTn id="10" dur="1" fill="hold">
                                          <p:stCondLst>
                                            <p:cond delay="0"/>
                                          </p:stCondLst>
                                        </p:cTn>
                                        <p:tgtEl>
                                          <p:spTgt spid="17"/>
                                        </p:tgtEl>
                                        <p:attrNameLst>
                                          <p:attrName>style.visibility</p:attrName>
                                        </p:attrNameLst>
                                      </p:cBhvr>
                                      <p:to>
                                        <p:strVal val="visible"/>
                                      </p:to>
                                    </p:set>
                                    <p:anim calcmode="lin" valueType="num">
                                      <p:cBhvr>
                                        <p:cTn id="11" dur="500" fill="hold"/>
                                        <p:tgtEl>
                                          <p:spTgt spid="17"/>
                                        </p:tgtEl>
                                        <p:attrNameLst>
                                          <p:attrName>ppt_w</p:attrName>
                                        </p:attrNameLst>
                                      </p:cBhvr>
                                      <p:tavLst>
                                        <p:tav tm="0">
                                          <p:val>
                                            <p:fltVal val="0"/>
                                          </p:val>
                                        </p:tav>
                                        <p:tav tm="100000">
                                          <p:val>
                                            <p:strVal val="#ppt_w"/>
                                          </p:val>
                                        </p:tav>
                                      </p:tavLst>
                                    </p:anim>
                                    <p:anim calcmode="lin" valueType="num">
                                      <p:cBhvr>
                                        <p:cTn id="12" dur="500" fill="hold"/>
                                        <p:tgtEl>
                                          <p:spTgt spid="17"/>
                                        </p:tgtEl>
                                        <p:attrNameLst>
                                          <p:attrName>ppt_h</p:attrName>
                                        </p:attrNameLst>
                                      </p:cBhvr>
                                      <p:tavLst>
                                        <p:tav tm="0">
                                          <p:val>
                                            <p:fltVal val="0"/>
                                          </p:val>
                                        </p:tav>
                                        <p:tav tm="100000">
                                          <p:val>
                                            <p:strVal val="#ppt_h"/>
                                          </p:val>
                                        </p:tav>
                                      </p:tavLst>
                                    </p:anim>
                                    <p:animEffect transition="in" filter="fade">
                                      <p:cBhvr>
                                        <p:cTn id="13" dur="500"/>
                                        <p:tgtEl>
                                          <p:spTgt spid="17"/>
                                        </p:tgtEl>
                                      </p:cBhvr>
                                    </p:animEffect>
                                  </p:childTnLst>
                                </p:cTn>
                              </p:par>
                            </p:childTnLst>
                          </p:cTn>
                        </p:par>
                        <p:par>
                          <p:cTn id="14" fill="hold">
                            <p:stCondLst>
                              <p:cond delay="1500"/>
                            </p:stCondLst>
                            <p:childTnLst>
                              <p:par>
                                <p:cTn id="15" presetID="22" presetClass="entr" presetSubtype="2" fill="hold" grpId="0" nodeType="afterEffect">
                                  <p:stCondLst>
                                    <p:cond delay="2250"/>
                                  </p:stCondLst>
                                  <p:childTnLst>
                                    <p:set>
                                      <p:cBhvr>
                                        <p:cTn id="16" dur="1" fill="hold">
                                          <p:stCondLst>
                                            <p:cond delay="0"/>
                                          </p:stCondLst>
                                        </p:cTn>
                                        <p:tgtEl>
                                          <p:spTgt spid="40"/>
                                        </p:tgtEl>
                                        <p:attrNameLst>
                                          <p:attrName>style.visibility</p:attrName>
                                        </p:attrNameLst>
                                      </p:cBhvr>
                                      <p:to>
                                        <p:strVal val="visible"/>
                                      </p:to>
                                    </p:set>
                                    <p:animEffect transition="in" filter="wipe(right)">
                                      <p:cBhvr>
                                        <p:cTn id="17" dur="500"/>
                                        <p:tgtEl>
                                          <p:spTgt spid="40"/>
                                        </p:tgtEl>
                                      </p:cBhvr>
                                    </p:animEffect>
                                  </p:childTnLst>
                                </p:cTn>
                              </p:par>
                            </p:childTnLst>
                          </p:cTn>
                        </p:par>
                        <p:par>
                          <p:cTn id="18" fill="hold">
                            <p:stCondLst>
                              <p:cond delay="4250"/>
                            </p:stCondLst>
                            <p:childTnLst>
                              <p:par>
                                <p:cTn id="19" presetID="53" presetClass="entr" presetSubtype="16" fill="hold" grpId="0" nodeType="afterEffect">
                                  <p:stCondLst>
                                    <p:cond delay="2000"/>
                                  </p:stCondLst>
                                  <p:childTnLst>
                                    <p:set>
                                      <p:cBhvr>
                                        <p:cTn id="20" dur="1" fill="hold">
                                          <p:stCondLst>
                                            <p:cond delay="0"/>
                                          </p:stCondLst>
                                        </p:cTn>
                                        <p:tgtEl>
                                          <p:spTgt spid="18"/>
                                        </p:tgtEl>
                                        <p:attrNameLst>
                                          <p:attrName>style.visibility</p:attrName>
                                        </p:attrNameLst>
                                      </p:cBhvr>
                                      <p:to>
                                        <p:strVal val="visible"/>
                                      </p:to>
                                    </p:set>
                                    <p:anim calcmode="lin" valueType="num">
                                      <p:cBhvr>
                                        <p:cTn id="21" dur="500" fill="hold"/>
                                        <p:tgtEl>
                                          <p:spTgt spid="18"/>
                                        </p:tgtEl>
                                        <p:attrNameLst>
                                          <p:attrName>ppt_w</p:attrName>
                                        </p:attrNameLst>
                                      </p:cBhvr>
                                      <p:tavLst>
                                        <p:tav tm="0">
                                          <p:val>
                                            <p:fltVal val="0"/>
                                          </p:val>
                                        </p:tav>
                                        <p:tav tm="100000">
                                          <p:val>
                                            <p:strVal val="#ppt_w"/>
                                          </p:val>
                                        </p:tav>
                                      </p:tavLst>
                                    </p:anim>
                                    <p:anim calcmode="lin" valueType="num">
                                      <p:cBhvr>
                                        <p:cTn id="22" dur="500" fill="hold"/>
                                        <p:tgtEl>
                                          <p:spTgt spid="18"/>
                                        </p:tgtEl>
                                        <p:attrNameLst>
                                          <p:attrName>ppt_h</p:attrName>
                                        </p:attrNameLst>
                                      </p:cBhvr>
                                      <p:tavLst>
                                        <p:tav tm="0">
                                          <p:val>
                                            <p:fltVal val="0"/>
                                          </p:val>
                                        </p:tav>
                                        <p:tav tm="100000">
                                          <p:val>
                                            <p:strVal val="#ppt_h"/>
                                          </p:val>
                                        </p:tav>
                                      </p:tavLst>
                                    </p:anim>
                                    <p:animEffect transition="in" filter="fade">
                                      <p:cBhvr>
                                        <p:cTn id="23" dur="500"/>
                                        <p:tgtEl>
                                          <p:spTgt spid="18"/>
                                        </p:tgtEl>
                                      </p:cBhvr>
                                    </p:animEffect>
                                  </p:childTnLst>
                                </p:cTn>
                              </p:par>
                            </p:childTnLst>
                          </p:cTn>
                        </p:par>
                        <p:par>
                          <p:cTn id="24" fill="hold">
                            <p:stCondLst>
                              <p:cond delay="6750"/>
                            </p:stCondLst>
                            <p:childTnLst>
                              <p:par>
                                <p:cTn id="25" presetID="22" presetClass="entr" presetSubtype="2" fill="hold" grpId="0" nodeType="afterEffect">
                                  <p:stCondLst>
                                    <p:cond delay="1500"/>
                                  </p:stCondLst>
                                  <p:childTnLst>
                                    <p:set>
                                      <p:cBhvr>
                                        <p:cTn id="26" dur="1" fill="hold">
                                          <p:stCondLst>
                                            <p:cond delay="0"/>
                                          </p:stCondLst>
                                        </p:cTn>
                                        <p:tgtEl>
                                          <p:spTgt spid="41"/>
                                        </p:tgtEl>
                                        <p:attrNameLst>
                                          <p:attrName>style.visibility</p:attrName>
                                        </p:attrNameLst>
                                      </p:cBhvr>
                                      <p:to>
                                        <p:strVal val="visible"/>
                                      </p:to>
                                    </p:set>
                                    <p:animEffect transition="in" filter="wipe(right)">
                                      <p:cBhvr>
                                        <p:cTn id="27" dur="500"/>
                                        <p:tgtEl>
                                          <p:spTgt spid="41"/>
                                        </p:tgtEl>
                                      </p:cBhvr>
                                    </p:animEffect>
                                  </p:childTnLst>
                                </p:cTn>
                              </p:par>
                            </p:childTnLst>
                          </p:cTn>
                        </p:par>
                        <p:par>
                          <p:cTn id="28" fill="hold">
                            <p:stCondLst>
                              <p:cond delay="8750"/>
                            </p:stCondLst>
                            <p:childTnLst>
                              <p:par>
                                <p:cTn id="29" presetID="31" presetClass="entr" presetSubtype="0" fill="hold" grpId="0" nodeType="afterEffect">
                                  <p:stCondLst>
                                    <p:cond delay="1250"/>
                                  </p:stCondLst>
                                  <p:childTnLst>
                                    <p:set>
                                      <p:cBhvr>
                                        <p:cTn id="30" dur="1" fill="hold">
                                          <p:stCondLst>
                                            <p:cond delay="0"/>
                                          </p:stCondLst>
                                        </p:cTn>
                                        <p:tgtEl>
                                          <p:spTgt spid="19"/>
                                        </p:tgtEl>
                                        <p:attrNameLst>
                                          <p:attrName>style.visibility</p:attrName>
                                        </p:attrNameLst>
                                      </p:cBhvr>
                                      <p:to>
                                        <p:strVal val="visible"/>
                                      </p:to>
                                    </p:set>
                                    <p:anim calcmode="lin" valueType="num">
                                      <p:cBhvr>
                                        <p:cTn id="31" dur="1000" fill="hold"/>
                                        <p:tgtEl>
                                          <p:spTgt spid="19"/>
                                        </p:tgtEl>
                                        <p:attrNameLst>
                                          <p:attrName>ppt_w</p:attrName>
                                        </p:attrNameLst>
                                      </p:cBhvr>
                                      <p:tavLst>
                                        <p:tav tm="0">
                                          <p:val>
                                            <p:fltVal val="0"/>
                                          </p:val>
                                        </p:tav>
                                        <p:tav tm="100000">
                                          <p:val>
                                            <p:strVal val="#ppt_w"/>
                                          </p:val>
                                        </p:tav>
                                      </p:tavLst>
                                    </p:anim>
                                    <p:anim calcmode="lin" valueType="num">
                                      <p:cBhvr>
                                        <p:cTn id="32" dur="1000" fill="hold"/>
                                        <p:tgtEl>
                                          <p:spTgt spid="19"/>
                                        </p:tgtEl>
                                        <p:attrNameLst>
                                          <p:attrName>ppt_h</p:attrName>
                                        </p:attrNameLst>
                                      </p:cBhvr>
                                      <p:tavLst>
                                        <p:tav tm="0">
                                          <p:val>
                                            <p:fltVal val="0"/>
                                          </p:val>
                                        </p:tav>
                                        <p:tav tm="100000">
                                          <p:val>
                                            <p:strVal val="#ppt_h"/>
                                          </p:val>
                                        </p:tav>
                                      </p:tavLst>
                                    </p:anim>
                                    <p:anim calcmode="lin" valueType="num">
                                      <p:cBhvr>
                                        <p:cTn id="33" dur="1000" fill="hold"/>
                                        <p:tgtEl>
                                          <p:spTgt spid="19"/>
                                        </p:tgtEl>
                                        <p:attrNameLst>
                                          <p:attrName>style.rotation</p:attrName>
                                        </p:attrNameLst>
                                      </p:cBhvr>
                                      <p:tavLst>
                                        <p:tav tm="0">
                                          <p:val>
                                            <p:fltVal val="90"/>
                                          </p:val>
                                        </p:tav>
                                        <p:tav tm="100000">
                                          <p:val>
                                            <p:fltVal val="0"/>
                                          </p:val>
                                        </p:tav>
                                      </p:tavLst>
                                    </p:anim>
                                    <p:animEffect transition="in" filter="fade">
                                      <p:cBhvr>
                                        <p:cTn id="34" dur="1000"/>
                                        <p:tgtEl>
                                          <p:spTgt spid="19"/>
                                        </p:tgtEl>
                                      </p:cBhvr>
                                    </p:animEffect>
                                  </p:childTnLst>
                                </p:cTn>
                              </p:par>
                            </p:childTnLst>
                          </p:cTn>
                        </p:par>
                        <p:par>
                          <p:cTn id="35" fill="hold">
                            <p:stCondLst>
                              <p:cond delay="11000"/>
                            </p:stCondLst>
                            <p:childTnLst>
                              <p:par>
                                <p:cTn id="36" presetID="22" presetClass="entr" presetSubtype="2" fill="hold" grpId="0" nodeType="afterEffect">
                                  <p:stCondLst>
                                    <p:cond delay="1500"/>
                                  </p:stCondLst>
                                  <p:childTnLst>
                                    <p:set>
                                      <p:cBhvr>
                                        <p:cTn id="37" dur="1" fill="hold">
                                          <p:stCondLst>
                                            <p:cond delay="0"/>
                                          </p:stCondLst>
                                        </p:cTn>
                                        <p:tgtEl>
                                          <p:spTgt spid="42"/>
                                        </p:tgtEl>
                                        <p:attrNameLst>
                                          <p:attrName>style.visibility</p:attrName>
                                        </p:attrNameLst>
                                      </p:cBhvr>
                                      <p:to>
                                        <p:strVal val="visible"/>
                                      </p:to>
                                    </p:set>
                                    <p:animEffect transition="in" filter="wipe(right)">
                                      <p:cBhvr>
                                        <p:cTn id="38" dur="500"/>
                                        <p:tgtEl>
                                          <p:spTgt spid="42"/>
                                        </p:tgtEl>
                                      </p:cBhvr>
                                    </p:animEffect>
                                  </p:childTnLst>
                                </p:cTn>
                              </p:par>
                            </p:childTnLst>
                          </p:cTn>
                        </p:par>
                        <p:par>
                          <p:cTn id="39" fill="hold">
                            <p:stCondLst>
                              <p:cond delay="13000"/>
                            </p:stCondLst>
                            <p:childTnLst>
                              <p:par>
                                <p:cTn id="40" presetID="53" presetClass="entr" presetSubtype="16" fill="hold" grpId="0" nodeType="afterEffect">
                                  <p:stCondLst>
                                    <p:cond delay="1750"/>
                                  </p:stCondLst>
                                  <p:childTnLst>
                                    <p:set>
                                      <p:cBhvr>
                                        <p:cTn id="41" dur="1" fill="hold">
                                          <p:stCondLst>
                                            <p:cond delay="0"/>
                                          </p:stCondLst>
                                        </p:cTn>
                                        <p:tgtEl>
                                          <p:spTgt spid="20"/>
                                        </p:tgtEl>
                                        <p:attrNameLst>
                                          <p:attrName>style.visibility</p:attrName>
                                        </p:attrNameLst>
                                      </p:cBhvr>
                                      <p:to>
                                        <p:strVal val="visible"/>
                                      </p:to>
                                    </p:set>
                                    <p:anim calcmode="lin" valueType="num">
                                      <p:cBhvr>
                                        <p:cTn id="42" dur="500" fill="hold"/>
                                        <p:tgtEl>
                                          <p:spTgt spid="20"/>
                                        </p:tgtEl>
                                        <p:attrNameLst>
                                          <p:attrName>ppt_w</p:attrName>
                                        </p:attrNameLst>
                                      </p:cBhvr>
                                      <p:tavLst>
                                        <p:tav tm="0">
                                          <p:val>
                                            <p:fltVal val="0"/>
                                          </p:val>
                                        </p:tav>
                                        <p:tav tm="100000">
                                          <p:val>
                                            <p:strVal val="#ppt_w"/>
                                          </p:val>
                                        </p:tav>
                                      </p:tavLst>
                                    </p:anim>
                                    <p:anim calcmode="lin" valueType="num">
                                      <p:cBhvr>
                                        <p:cTn id="43" dur="500" fill="hold"/>
                                        <p:tgtEl>
                                          <p:spTgt spid="20"/>
                                        </p:tgtEl>
                                        <p:attrNameLst>
                                          <p:attrName>ppt_h</p:attrName>
                                        </p:attrNameLst>
                                      </p:cBhvr>
                                      <p:tavLst>
                                        <p:tav tm="0">
                                          <p:val>
                                            <p:fltVal val="0"/>
                                          </p:val>
                                        </p:tav>
                                        <p:tav tm="100000">
                                          <p:val>
                                            <p:strVal val="#ppt_h"/>
                                          </p:val>
                                        </p:tav>
                                      </p:tavLst>
                                    </p:anim>
                                    <p:animEffect transition="in" filter="fade">
                                      <p:cBhvr>
                                        <p:cTn id="44" dur="500"/>
                                        <p:tgtEl>
                                          <p:spTgt spid="20"/>
                                        </p:tgtEl>
                                      </p:cBhvr>
                                    </p:animEffect>
                                  </p:childTnLst>
                                </p:cTn>
                              </p:par>
                            </p:childTnLst>
                          </p:cTn>
                        </p:par>
                        <p:par>
                          <p:cTn id="45" fill="hold">
                            <p:stCondLst>
                              <p:cond delay="15250"/>
                            </p:stCondLst>
                            <p:childTnLst>
                              <p:par>
                                <p:cTn id="46" presetID="31" presetClass="entr" presetSubtype="0" fill="hold" grpId="0" nodeType="afterEffect">
                                  <p:stCondLst>
                                    <p:cond delay="1750"/>
                                  </p:stCondLst>
                                  <p:childTnLst>
                                    <p:set>
                                      <p:cBhvr>
                                        <p:cTn id="47" dur="1" fill="hold">
                                          <p:stCondLst>
                                            <p:cond delay="0"/>
                                          </p:stCondLst>
                                        </p:cTn>
                                        <p:tgtEl>
                                          <p:spTgt spid="21"/>
                                        </p:tgtEl>
                                        <p:attrNameLst>
                                          <p:attrName>style.visibility</p:attrName>
                                        </p:attrNameLst>
                                      </p:cBhvr>
                                      <p:to>
                                        <p:strVal val="visible"/>
                                      </p:to>
                                    </p:set>
                                    <p:anim calcmode="lin" valueType="num">
                                      <p:cBhvr>
                                        <p:cTn id="48" dur="1000" fill="hold"/>
                                        <p:tgtEl>
                                          <p:spTgt spid="21"/>
                                        </p:tgtEl>
                                        <p:attrNameLst>
                                          <p:attrName>ppt_w</p:attrName>
                                        </p:attrNameLst>
                                      </p:cBhvr>
                                      <p:tavLst>
                                        <p:tav tm="0">
                                          <p:val>
                                            <p:fltVal val="0"/>
                                          </p:val>
                                        </p:tav>
                                        <p:tav tm="100000">
                                          <p:val>
                                            <p:strVal val="#ppt_w"/>
                                          </p:val>
                                        </p:tav>
                                      </p:tavLst>
                                    </p:anim>
                                    <p:anim calcmode="lin" valueType="num">
                                      <p:cBhvr>
                                        <p:cTn id="49" dur="1000" fill="hold"/>
                                        <p:tgtEl>
                                          <p:spTgt spid="21"/>
                                        </p:tgtEl>
                                        <p:attrNameLst>
                                          <p:attrName>ppt_h</p:attrName>
                                        </p:attrNameLst>
                                      </p:cBhvr>
                                      <p:tavLst>
                                        <p:tav tm="0">
                                          <p:val>
                                            <p:fltVal val="0"/>
                                          </p:val>
                                        </p:tav>
                                        <p:tav tm="100000">
                                          <p:val>
                                            <p:strVal val="#ppt_h"/>
                                          </p:val>
                                        </p:tav>
                                      </p:tavLst>
                                    </p:anim>
                                    <p:anim calcmode="lin" valueType="num">
                                      <p:cBhvr>
                                        <p:cTn id="50" dur="1000" fill="hold"/>
                                        <p:tgtEl>
                                          <p:spTgt spid="21"/>
                                        </p:tgtEl>
                                        <p:attrNameLst>
                                          <p:attrName>style.rotation</p:attrName>
                                        </p:attrNameLst>
                                      </p:cBhvr>
                                      <p:tavLst>
                                        <p:tav tm="0">
                                          <p:val>
                                            <p:fltVal val="90"/>
                                          </p:val>
                                        </p:tav>
                                        <p:tav tm="100000">
                                          <p:val>
                                            <p:fltVal val="0"/>
                                          </p:val>
                                        </p:tav>
                                      </p:tavLst>
                                    </p:anim>
                                    <p:animEffect transition="in" filter="fade">
                                      <p:cBhvr>
                                        <p:cTn id="51" dur="1000"/>
                                        <p:tgtEl>
                                          <p:spTgt spid="21"/>
                                        </p:tgtEl>
                                      </p:cBhvr>
                                    </p:animEffect>
                                  </p:childTnLst>
                                </p:cTn>
                              </p:par>
                            </p:childTnLst>
                          </p:cTn>
                        </p:par>
                        <p:par>
                          <p:cTn id="52" fill="hold">
                            <p:stCondLst>
                              <p:cond delay="18000"/>
                            </p:stCondLst>
                            <p:childTnLst>
                              <p:par>
                                <p:cTn id="53" presetID="45" presetClass="entr" presetSubtype="0" fill="hold" grpId="0" nodeType="afterEffect">
                                  <p:stCondLst>
                                    <p:cond delay="1500"/>
                                  </p:stCondLst>
                                  <p:childTnLst>
                                    <p:set>
                                      <p:cBhvr>
                                        <p:cTn id="54" dur="1" fill="hold">
                                          <p:stCondLst>
                                            <p:cond delay="0"/>
                                          </p:stCondLst>
                                        </p:cTn>
                                        <p:tgtEl>
                                          <p:spTgt spid="22"/>
                                        </p:tgtEl>
                                        <p:attrNameLst>
                                          <p:attrName>style.visibility</p:attrName>
                                        </p:attrNameLst>
                                      </p:cBhvr>
                                      <p:to>
                                        <p:strVal val="visible"/>
                                      </p:to>
                                    </p:set>
                                    <p:animEffect transition="in" filter="fade">
                                      <p:cBhvr>
                                        <p:cTn id="55" dur="2000"/>
                                        <p:tgtEl>
                                          <p:spTgt spid="22"/>
                                        </p:tgtEl>
                                      </p:cBhvr>
                                    </p:animEffect>
                                    <p:anim calcmode="lin" valueType="num">
                                      <p:cBhvr>
                                        <p:cTn id="56" dur="2000" fill="hold"/>
                                        <p:tgtEl>
                                          <p:spTgt spid="22"/>
                                        </p:tgtEl>
                                        <p:attrNameLst>
                                          <p:attrName>ppt_w</p:attrName>
                                        </p:attrNameLst>
                                      </p:cBhvr>
                                      <p:tavLst>
                                        <p:tav tm="0" fmla="#ppt_w*sin(2.5*pi*$)">
                                          <p:val>
                                            <p:fltVal val="0"/>
                                          </p:val>
                                        </p:tav>
                                        <p:tav tm="100000">
                                          <p:val>
                                            <p:fltVal val="1"/>
                                          </p:val>
                                        </p:tav>
                                      </p:tavLst>
                                    </p:anim>
                                    <p:anim calcmode="lin" valueType="num">
                                      <p:cBhvr>
                                        <p:cTn id="57" dur="2000" fill="hold"/>
                                        <p:tgtEl>
                                          <p:spTgt spid="22"/>
                                        </p:tgtEl>
                                        <p:attrNameLst>
                                          <p:attrName>ppt_h</p:attrName>
                                        </p:attrNameLst>
                                      </p:cBhvr>
                                      <p:tavLst>
                                        <p:tav tm="0">
                                          <p:val>
                                            <p:strVal val="#ppt_h"/>
                                          </p:val>
                                        </p:tav>
                                        <p:tav tm="100000">
                                          <p:val>
                                            <p:strVal val="#ppt_h"/>
                                          </p:val>
                                        </p:tav>
                                      </p:tavLst>
                                    </p:anim>
                                  </p:childTnLst>
                                </p:cTn>
                              </p:par>
                            </p:childTnLst>
                          </p:cTn>
                        </p:par>
                        <p:par>
                          <p:cTn id="58" fill="hold">
                            <p:stCondLst>
                              <p:cond delay="21500"/>
                            </p:stCondLst>
                            <p:childTnLst>
                              <p:par>
                                <p:cTn id="59" presetID="16" presetClass="entr" presetSubtype="21" fill="hold" grpId="0" nodeType="afterEffect">
                                  <p:stCondLst>
                                    <p:cond delay="1000"/>
                                  </p:stCondLst>
                                  <p:childTnLst>
                                    <p:set>
                                      <p:cBhvr>
                                        <p:cTn id="60" dur="1" fill="hold">
                                          <p:stCondLst>
                                            <p:cond delay="0"/>
                                          </p:stCondLst>
                                        </p:cTn>
                                        <p:tgtEl>
                                          <p:spTgt spid="43"/>
                                        </p:tgtEl>
                                        <p:attrNameLst>
                                          <p:attrName>style.visibility</p:attrName>
                                        </p:attrNameLst>
                                      </p:cBhvr>
                                      <p:to>
                                        <p:strVal val="visible"/>
                                      </p:to>
                                    </p:set>
                                    <p:animEffect transition="in" filter="barn(inVertical)">
                                      <p:cBhvr>
                                        <p:cTn id="61" dur="500"/>
                                        <p:tgtEl>
                                          <p:spTgt spid="43"/>
                                        </p:tgtEl>
                                      </p:cBhvr>
                                    </p:animEffect>
                                  </p:childTnLst>
                                </p:cTn>
                              </p:par>
                            </p:childTnLst>
                          </p:cTn>
                        </p:par>
                        <p:par>
                          <p:cTn id="62" fill="hold">
                            <p:stCondLst>
                              <p:cond delay="23000"/>
                            </p:stCondLst>
                            <p:childTnLst>
                              <p:par>
                                <p:cTn id="63" presetID="31" presetClass="entr" presetSubtype="0" fill="hold" grpId="0" nodeType="afterEffect">
                                  <p:stCondLst>
                                    <p:cond delay="3250"/>
                                  </p:stCondLst>
                                  <p:childTnLst>
                                    <p:set>
                                      <p:cBhvr>
                                        <p:cTn id="64" dur="1" fill="hold">
                                          <p:stCondLst>
                                            <p:cond delay="0"/>
                                          </p:stCondLst>
                                        </p:cTn>
                                        <p:tgtEl>
                                          <p:spTgt spid="23"/>
                                        </p:tgtEl>
                                        <p:attrNameLst>
                                          <p:attrName>style.visibility</p:attrName>
                                        </p:attrNameLst>
                                      </p:cBhvr>
                                      <p:to>
                                        <p:strVal val="visible"/>
                                      </p:to>
                                    </p:set>
                                    <p:anim calcmode="lin" valueType="num">
                                      <p:cBhvr>
                                        <p:cTn id="65" dur="1000" fill="hold"/>
                                        <p:tgtEl>
                                          <p:spTgt spid="23"/>
                                        </p:tgtEl>
                                        <p:attrNameLst>
                                          <p:attrName>ppt_w</p:attrName>
                                        </p:attrNameLst>
                                      </p:cBhvr>
                                      <p:tavLst>
                                        <p:tav tm="0">
                                          <p:val>
                                            <p:fltVal val="0"/>
                                          </p:val>
                                        </p:tav>
                                        <p:tav tm="100000">
                                          <p:val>
                                            <p:strVal val="#ppt_w"/>
                                          </p:val>
                                        </p:tav>
                                      </p:tavLst>
                                    </p:anim>
                                    <p:anim calcmode="lin" valueType="num">
                                      <p:cBhvr>
                                        <p:cTn id="66" dur="1000" fill="hold"/>
                                        <p:tgtEl>
                                          <p:spTgt spid="23"/>
                                        </p:tgtEl>
                                        <p:attrNameLst>
                                          <p:attrName>ppt_h</p:attrName>
                                        </p:attrNameLst>
                                      </p:cBhvr>
                                      <p:tavLst>
                                        <p:tav tm="0">
                                          <p:val>
                                            <p:fltVal val="0"/>
                                          </p:val>
                                        </p:tav>
                                        <p:tav tm="100000">
                                          <p:val>
                                            <p:strVal val="#ppt_h"/>
                                          </p:val>
                                        </p:tav>
                                      </p:tavLst>
                                    </p:anim>
                                    <p:anim calcmode="lin" valueType="num">
                                      <p:cBhvr>
                                        <p:cTn id="67" dur="1000" fill="hold"/>
                                        <p:tgtEl>
                                          <p:spTgt spid="23"/>
                                        </p:tgtEl>
                                        <p:attrNameLst>
                                          <p:attrName>style.rotation</p:attrName>
                                        </p:attrNameLst>
                                      </p:cBhvr>
                                      <p:tavLst>
                                        <p:tav tm="0">
                                          <p:val>
                                            <p:fltVal val="90"/>
                                          </p:val>
                                        </p:tav>
                                        <p:tav tm="100000">
                                          <p:val>
                                            <p:fltVal val="0"/>
                                          </p:val>
                                        </p:tav>
                                      </p:tavLst>
                                    </p:anim>
                                    <p:animEffect transition="in" filter="fade">
                                      <p:cBhvr>
                                        <p:cTn id="68" dur="1000"/>
                                        <p:tgtEl>
                                          <p:spTgt spid="23"/>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2" fill="hold" nodeType="click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wipe(right)">
                                      <p:cBhvr>
                                        <p:cTn id="73" dur="500"/>
                                        <p:tgtEl>
                                          <p:spTgt spid="24"/>
                                        </p:tgtEl>
                                      </p:cBhvr>
                                    </p:animEffect>
                                  </p:childTnLst>
                                </p:cTn>
                              </p:par>
                            </p:childTnLst>
                          </p:cTn>
                        </p:par>
                        <p:par>
                          <p:cTn id="74" fill="hold">
                            <p:stCondLst>
                              <p:cond delay="500"/>
                            </p:stCondLst>
                            <p:childTnLst>
                              <p:par>
                                <p:cTn id="75" presetID="53" presetClass="entr" presetSubtype="16" fill="hold" grpId="0" nodeType="afterEffect">
                                  <p:stCondLst>
                                    <p:cond delay="250"/>
                                  </p:stCondLst>
                                  <p:childTnLst>
                                    <p:set>
                                      <p:cBhvr>
                                        <p:cTn id="76" dur="1" fill="hold">
                                          <p:stCondLst>
                                            <p:cond delay="0"/>
                                          </p:stCondLst>
                                        </p:cTn>
                                        <p:tgtEl>
                                          <p:spTgt spid="26"/>
                                        </p:tgtEl>
                                        <p:attrNameLst>
                                          <p:attrName>style.visibility</p:attrName>
                                        </p:attrNameLst>
                                      </p:cBhvr>
                                      <p:to>
                                        <p:strVal val="visible"/>
                                      </p:to>
                                    </p:set>
                                    <p:anim calcmode="lin" valueType="num">
                                      <p:cBhvr>
                                        <p:cTn id="77" dur="500" fill="hold"/>
                                        <p:tgtEl>
                                          <p:spTgt spid="26"/>
                                        </p:tgtEl>
                                        <p:attrNameLst>
                                          <p:attrName>ppt_w</p:attrName>
                                        </p:attrNameLst>
                                      </p:cBhvr>
                                      <p:tavLst>
                                        <p:tav tm="0">
                                          <p:val>
                                            <p:fltVal val="0"/>
                                          </p:val>
                                        </p:tav>
                                        <p:tav tm="100000">
                                          <p:val>
                                            <p:strVal val="#ppt_w"/>
                                          </p:val>
                                        </p:tav>
                                      </p:tavLst>
                                    </p:anim>
                                    <p:anim calcmode="lin" valueType="num">
                                      <p:cBhvr>
                                        <p:cTn id="78" dur="500" fill="hold"/>
                                        <p:tgtEl>
                                          <p:spTgt spid="26"/>
                                        </p:tgtEl>
                                        <p:attrNameLst>
                                          <p:attrName>ppt_h</p:attrName>
                                        </p:attrNameLst>
                                      </p:cBhvr>
                                      <p:tavLst>
                                        <p:tav tm="0">
                                          <p:val>
                                            <p:fltVal val="0"/>
                                          </p:val>
                                        </p:tav>
                                        <p:tav tm="100000">
                                          <p:val>
                                            <p:strVal val="#ppt_h"/>
                                          </p:val>
                                        </p:tav>
                                      </p:tavLst>
                                    </p:anim>
                                    <p:animEffect transition="in" filter="fade">
                                      <p:cBhvr>
                                        <p:cTn id="79" dur="500"/>
                                        <p:tgtEl>
                                          <p:spTgt spid="26"/>
                                        </p:tgtEl>
                                      </p:cBhvr>
                                    </p:animEffect>
                                  </p:childTnLst>
                                </p:cTn>
                              </p:par>
                            </p:childTnLst>
                          </p:cTn>
                        </p:par>
                        <p:par>
                          <p:cTn id="80" fill="hold">
                            <p:stCondLst>
                              <p:cond delay="1250"/>
                            </p:stCondLst>
                            <p:childTnLst>
                              <p:par>
                                <p:cTn id="81" presetID="22" presetClass="entr" presetSubtype="2" fill="hold" grpId="0" nodeType="afterEffect">
                                  <p:stCondLst>
                                    <p:cond delay="1750"/>
                                  </p:stCondLst>
                                  <p:childTnLst>
                                    <p:set>
                                      <p:cBhvr>
                                        <p:cTn id="82" dur="1" fill="hold">
                                          <p:stCondLst>
                                            <p:cond delay="0"/>
                                          </p:stCondLst>
                                        </p:cTn>
                                        <p:tgtEl>
                                          <p:spTgt spid="44"/>
                                        </p:tgtEl>
                                        <p:attrNameLst>
                                          <p:attrName>style.visibility</p:attrName>
                                        </p:attrNameLst>
                                      </p:cBhvr>
                                      <p:to>
                                        <p:strVal val="visible"/>
                                      </p:to>
                                    </p:set>
                                    <p:animEffect transition="in" filter="wipe(right)">
                                      <p:cBhvr>
                                        <p:cTn id="83" dur="500"/>
                                        <p:tgtEl>
                                          <p:spTgt spid="44"/>
                                        </p:tgtEl>
                                      </p:cBhvr>
                                    </p:animEffect>
                                  </p:childTnLst>
                                </p:cTn>
                              </p:par>
                            </p:childTnLst>
                          </p:cTn>
                        </p:par>
                        <p:par>
                          <p:cTn id="84" fill="hold">
                            <p:stCondLst>
                              <p:cond delay="3500"/>
                            </p:stCondLst>
                            <p:childTnLst>
                              <p:par>
                                <p:cTn id="85" presetID="53" presetClass="entr" presetSubtype="16" fill="hold" grpId="0" nodeType="afterEffect">
                                  <p:stCondLst>
                                    <p:cond delay="1750"/>
                                  </p:stCondLst>
                                  <p:childTnLst>
                                    <p:set>
                                      <p:cBhvr>
                                        <p:cTn id="86" dur="1" fill="hold">
                                          <p:stCondLst>
                                            <p:cond delay="0"/>
                                          </p:stCondLst>
                                        </p:cTn>
                                        <p:tgtEl>
                                          <p:spTgt spid="27"/>
                                        </p:tgtEl>
                                        <p:attrNameLst>
                                          <p:attrName>style.visibility</p:attrName>
                                        </p:attrNameLst>
                                      </p:cBhvr>
                                      <p:to>
                                        <p:strVal val="visible"/>
                                      </p:to>
                                    </p:set>
                                    <p:anim calcmode="lin" valueType="num">
                                      <p:cBhvr>
                                        <p:cTn id="87" dur="500" fill="hold"/>
                                        <p:tgtEl>
                                          <p:spTgt spid="27"/>
                                        </p:tgtEl>
                                        <p:attrNameLst>
                                          <p:attrName>ppt_w</p:attrName>
                                        </p:attrNameLst>
                                      </p:cBhvr>
                                      <p:tavLst>
                                        <p:tav tm="0">
                                          <p:val>
                                            <p:fltVal val="0"/>
                                          </p:val>
                                        </p:tav>
                                        <p:tav tm="100000">
                                          <p:val>
                                            <p:strVal val="#ppt_w"/>
                                          </p:val>
                                        </p:tav>
                                      </p:tavLst>
                                    </p:anim>
                                    <p:anim calcmode="lin" valueType="num">
                                      <p:cBhvr>
                                        <p:cTn id="88" dur="500" fill="hold"/>
                                        <p:tgtEl>
                                          <p:spTgt spid="27"/>
                                        </p:tgtEl>
                                        <p:attrNameLst>
                                          <p:attrName>ppt_h</p:attrName>
                                        </p:attrNameLst>
                                      </p:cBhvr>
                                      <p:tavLst>
                                        <p:tav tm="0">
                                          <p:val>
                                            <p:fltVal val="0"/>
                                          </p:val>
                                        </p:tav>
                                        <p:tav tm="100000">
                                          <p:val>
                                            <p:strVal val="#ppt_h"/>
                                          </p:val>
                                        </p:tav>
                                      </p:tavLst>
                                    </p:anim>
                                    <p:animEffect transition="in" filter="fade">
                                      <p:cBhvr>
                                        <p:cTn id="89" dur="500"/>
                                        <p:tgtEl>
                                          <p:spTgt spid="27"/>
                                        </p:tgtEl>
                                      </p:cBhvr>
                                    </p:animEffect>
                                  </p:childTnLst>
                                </p:cTn>
                              </p:par>
                            </p:childTnLst>
                          </p:cTn>
                        </p:par>
                        <p:par>
                          <p:cTn id="90" fill="hold">
                            <p:stCondLst>
                              <p:cond delay="5750"/>
                            </p:stCondLst>
                            <p:childTnLst>
                              <p:par>
                                <p:cTn id="91" presetID="22" presetClass="entr" presetSubtype="2" fill="hold" grpId="0" nodeType="afterEffect">
                                  <p:stCondLst>
                                    <p:cond delay="1750"/>
                                  </p:stCondLst>
                                  <p:childTnLst>
                                    <p:set>
                                      <p:cBhvr>
                                        <p:cTn id="92" dur="1" fill="hold">
                                          <p:stCondLst>
                                            <p:cond delay="0"/>
                                          </p:stCondLst>
                                        </p:cTn>
                                        <p:tgtEl>
                                          <p:spTgt spid="45"/>
                                        </p:tgtEl>
                                        <p:attrNameLst>
                                          <p:attrName>style.visibility</p:attrName>
                                        </p:attrNameLst>
                                      </p:cBhvr>
                                      <p:to>
                                        <p:strVal val="visible"/>
                                      </p:to>
                                    </p:set>
                                    <p:animEffect transition="in" filter="wipe(right)">
                                      <p:cBhvr>
                                        <p:cTn id="93" dur="500"/>
                                        <p:tgtEl>
                                          <p:spTgt spid="45"/>
                                        </p:tgtEl>
                                      </p:cBhvr>
                                    </p:animEffect>
                                  </p:childTnLst>
                                </p:cTn>
                              </p:par>
                            </p:childTnLst>
                          </p:cTn>
                        </p:par>
                        <p:par>
                          <p:cTn id="94" fill="hold">
                            <p:stCondLst>
                              <p:cond delay="8000"/>
                            </p:stCondLst>
                            <p:childTnLst>
                              <p:par>
                                <p:cTn id="95" presetID="31" presetClass="entr" presetSubtype="0" fill="hold" grpId="0" nodeType="afterEffect">
                                  <p:stCondLst>
                                    <p:cond delay="2500"/>
                                  </p:stCondLst>
                                  <p:childTnLst>
                                    <p:set>
                                      <p:cBhvr>
                                        <p:cTn id="96" dur="1" fill="hold">
                                          <p:stCondLst>
                                            <p:cond delay="0"/>
                                          </p:stCondLst>
                                        </p:cTn>
                                        <p:tgtEl>
                                          <p:spTgt spid="25"/>
                                        </p:tgtEl>
                                        <p:attrNameLst>
                                          <p:attrName>style.visibility</p:attrName>
                                        </p:attrNameLst>
                                      </p:cBhvr>
                                      <p:to>
                                        <p:strVal val="visible"/>
                                      </p:to>
                                    </p:set>
                                    <p:anim calcmode="lin" valueType="num">
                                      <p:cBhvr>
                                        <p:cTn id="97" dur="1000" fill="hold"/>
                                        <p:tgtEl>
                                          <p:spTgt spid="25"/>
                                        </p:tgtEl>
                                        <p:attrNameLst>
                                          <p:attrName>ppt_w</p:attrName>
                                        </p:attrNameLst>
                                      </p:cBhvr>
                                      <p:tavLst>
                                        <p:tav tm="0">
                                          <p:val>
                                            <p:fltVal val="0"/>
                                          </p:val>
                                        </p:tav>
                                        <p:tav tm="100000">
                                          <p:val>
                                            <p:strVal val="#ppt_w"/>
                                          </p:val>
                                        </p:tav>
                                      </p:tavLst>
                                    </p:anim>
                                    <p:anim calcmode="lin" valueType="num">
                                      <p:cBhvr>
                                        <p:cTn id="98" dur="1000" fill="hold"/>
                                        <p:tgtEl>
                                          <p:spTgt spid="25"/>
                                        </p:tgtEl>
                                        <p:attrNameLst>
                                          <p:attrName>ppt_h</p:attrName>
                                        </p:attrNameLst>
                                      </p:cBhvr>
                                      <p:tavLst>
                                        <p:tav tm="0">
                                          <p:val>
                                            <p:fltVal val="0"/>
                                          </p:val>
                                        </p:tav>
                                        <p:tav tm="100000">
                                          <p:val>
                                            <p:strVal val="#ppt_h"/>
                                          </p:val>
                                        </p:tav>
                                      </p:tavLst>
                                    </p:anim>
                                    <p:anim calcmode="lin" valueType="num">
                                      <p:cBhvr>
                                        <p:cTn id="99" dur="1000" fill="hold"/>
                                        <p:tgtEl>
                                          <p:spTgt spid="25"/>
                                        </p:tgtEl>
                                        <p:attrNameLst>
                                          <p:attrName>style.rotation</p:attrName>
                                        </p:attrNameLst>
                                      </p:cBhvr>
                                      <p:tavLst>
                                        <p:tav tm="0">
                                          <p:val>
                                            <p:fltVal val="90"/>
                                          </p:val>
                                        </p:tav>
                                        <p:tav tm="100000">
                                          <p:val>
                                            <p:fltVal val="0"/>
                                          </p:val>
                                        </p:tav>
                                      </p:tavLst>
                                    </p:anim>
                                    <p:animEffect transition="in" filter="fade">
                                      <p:cBhvr>
                                        <p:cTn id="100" dur="1000"/>
                                        <p:tgtEl>
                                          <p:spTgt spid="25"/>
                                        </p:tgtEl>
                                      </p:cBhvr>
                                    </p:animEffect>
                                  </p:childTnLst>
                                </p:cTn>
                              </p:par>
                            </p:childTnLst>
                          </p:cTn>
                        </p:par>
                      </p:childTnLst>
                    </p:cTn>
                  </p:par>
                  <p:par>
                    <p:cTn id="101" fill="hold">
                      <p:stCondLst>
                        <p:cond delay="indefinite"/>
                      </p:stCondLst>
                      <p:childTnLst>
                        <p:par>
                          <p:cTn id="102" fill="hold">
                            <p:stCondLst>
                              <p:cond delay="0"/>
                            </p:stCondLst>
                            <p:childTnLst>
                              <p:par>
                                <p:cTn id="103" presetID="22" presetClass="entr" presetSubtype="2" fill="hold" nodeType="clickEffect">
                                  <p:stCondLst>
                                    <p:cond delay="0"/>
                                  </p:stCondLst>
                                  <p:childTnLst>
                                    <p:set>
                                      <p:cBhvr>
                                        <p:cTn id="104" dur="1" fill="hold">
                                          <p:stCondLst>
                                            <p:cond delay="0"/>
                                          </p:stCondLst>
                                        </p:cTn>
                                        <p:tgtEl>
                                          <p:spTgt spid="33"/>
                                        </p:tgtEl>
                                        <p:attrNameLst>
                                          <p:attrName>style.visibility</p:attrName>
                                        </p:attrNameLst>
                                      </p:cBhvr>
                                      <p:to>
                                        <p:strVal val="visible"/>
                                      </p:to>
                                    </p:set>
                                    <p:animEffect transition="in" filter="wipe(right)">
                                      <p:cBhvr>
                                        <p:cTn id="105" dur="500"/>
                                        <p:tgtEl>
                                          <p:spTgt spid="33"/>
                                        </p:tgtEl>
                                      </p:cBhvr>
                                    </p:animEffect>
                                  </p:childTnLst>
                                </p:cTn>
                              </p:par>
                            </p:childTnLst>
                          </p:cTn>
                        </p:par>
                        <p:par>
                          <p:cTn id="106" fill="hold">
                            <p:stCondLst>
                              <p:cond delay="500"/>
                            </p:stCondLst>
                            <p:childTnLst>
                              <p:par>
                                <p:cTn id="107" presetID="53" presetClass="entr" presetSubtype="16" fill="hold" grpId="0" nodeType="afterEffect">
                                  <p:stCondLst>
                                    <p:cond delay="250"/>
                                  </p:stCondLst>
                                  <p:childTnLst>
                                    <p:set>
                                      <p:cBhvr>
                                        <p:cTn id="108" dur="1" fill="hold">
                                          <p:stCondLst>
                                            <p:cond delay="0"/>
                                          </p:stCondLst>
                                        </p:cTn>
                                        <p:tgtEl>
                                          <p:spTgt spid="35"/>
                                        </p:tgtEl>
                                        <p:attrNameLst>
                                          <p:attrName>style.visibility</p:attrName>
                                        </p:attrNameLst>
                                      </p:cBhvr>
                                      <p:to>
                                        <p:strVal val="visible"/>
                                      </p:to>
                                    </p:set>
                                    <p:anim calcmode="lin" valueType="num">
                                      <p:cBhvr>
                                        <p:cTn id="109" dur="500" fill="hold"/>
                                        <p:tgtEl>
                                          <p:spTgt spid="35"/>
                                        </p:tgtEl>
                                        <p:attrNameLst>
                                          <p:attrName>ppt_w</p:attrName>
                                        </p:attrNameLst>
                                      </p:cBhvr>
                                      <p:tavLst>
                                        <p:tav tm="0">
                                          <p:val>
                                            <p:fltVal val="0"/>
                                          </p:val>
                                        </p:tav>
                                        <p:tav tm="100000">
                                          <p:val>
                                            <p:strVal val="#ppt_w"/>
                                          </p:val>
                                        </p:tav>
                                      </p:tavLst>
                                    </p:anim>
                                    <p:anim calcmode="lin" valueType="num">
                                      <p:cBhvr>
                                        <p:cTn id="110" dur="500" fill="hold"/>
                                        <p:tgtEl>
                                          <p:spTgt spid="35"/>
                                        </p:tgtEl>
                                        <p:attrNameLst>
                                          <p:attrName>ppt_h</p:attrName>
                                        </p:attrNameLst>
                                      </p:cBhvr>
                                      <p:tavLst>
                                        <p:tav tm="0">
                                          <p:val>
                                            <p:fltVal val="0"/>
                                          </p:val>
                                        </p:tav>
                                        <p:tav tm="100000">
                                          <p:val>
                                            <p:strVal val="#ppt_h"/>
                                          </p:val>
                                        </p:tav>
                                      </p:tavLst>
                                    </p:anim>
                                    <p:animEffect transition="in" filter="fade">
                                      <p:cBhvr>
                                        <p:cTn id="111" dur="500"/>
                                        <p:tgtEl>
                                          <p:spTgt spid="35"/>
                                        </p:tgtEl>
                                      </p:cBhvr>
                                    </p:animEffect>
                                  </p:childTnLst>
                                </p:cTn>
                              </p:par>
                            </p:childTnLst>
                          </p:cTn>
                        </p:par>
                        <p:par>
                          <p:cTn id="112" fill="hold">
                            <p:stCondLst>
                              <p:cond delay="1250"/>
                            </p:stCondLst>
                            <p:childTnLst>
                              <p:par>
                                <p:cTn id="113" presetID="22" presetClass="entr" presetSubtype="2" fill="hold" grpId="0" nodeType="afterEffect">
                                  <p:stCondLst>
                                    <p:cond delay="2750"/>
                                  </p:stCondLst>
                                  <p:childTnLst>
                                    <p:set>
                                      <p:cBhvr>
                                        <p:cTn id="114" dur="1" fill="hold">
                                          <p:stCondLst>
                                            <p:cond delay="0"/>
                                          </p:stCondLst>
                                        </p:cTn>
                                        <p:tgtEl>
                                          <p:spTgt spid="46"/>
                                        </p:tgtEl>
                                        <p:attrNameLst>
                                          <p:attrName>style.visibility</p:attrName>
                                        </p:attrNameLst>
                                      </p:cBhvr>
                                      <p:to>
                                        <p:strVal val="visible"/>
                                      </p:to>
                                    </p:set>
                                    <p:animEffect transition="in" filter="wipe(right)">
                                      <p:cBhvr>
                                        <p:cTn id="115" dur="500"/>
                                        <p:tgtEl>
                                          <p:spTgt spid="46"/>
                                        </p:tgtEl>
                                      </p:cBhvr>
                                    </p:animEffect>
                                  </p:childTnLst>
                                </p:cTn>
                              </p:par>
                            </p:childTnLst>
                          </p:cTn>
                        </p:par>
                        <p:par>
                          <p:cTn id="116" fill="hold">
                            <p:stCondLst>
                              <p:cond delay="4500"/>
                            </p:stCondLst>
                            <p:childTnLst>
                              <p:par>
                                <p:cTn id="117" presetID="53" presetClass="entr" presetSubtype="16" fill="hold" grpId="0" nodeType="afterEffect">
                                  <p:stCondLst>
                                    <p:cond delay="2000"/>
                                  </p:stCondLst>
                                  <p:childTnLst>
                                    <p:set>
                                      <p:cBhvr>
                                        <p:cTn id="118" dur="1" fill="hold">
                                          <p:stCondLst>
                                            <p:cond delay="0"/>
                                          </p:stCondLst>
                                        </p:cTn>
                                        <p:tgtEl>
                                          <p:spTgt spid="36"/>
                                        </p:tgtEl>
                                        <p:attrNameLst>
                                          <p:attrName>style.visibility</p:attrName>
                                        </p:attrNameLst>
                                      </p:cBhvr>
                                      <p:to>
                                        <p:strVal val="visible"/>
                                      </p:to>
                                    </p:set>
                                    <p:anim calcmode="lin" valueType="num">
                                      <p:cBhvr>
                                        <p:cTn id="119" dur="500" fill="hold"/>
                                        <p:tgtEl>
                                          <p:spTgt spid="36"/>
                                        </p:tgtEl>
                                        <p:attrNameLst>
                                          <p:attrName>ppt_w</p:attrName>
                                        </p:attrNameLst>
                                      </p:cBhvr>
                                      <p:tavLst>
                                        <p:tav tm="0">
                                          <p:val>
                                            <p:fltVal val="0"/>
                                          </p:val>
                                        </p:tav>
                                        <p:tav tm="100000">
                                          <p:val>
                                            <p:strVal val="#ppt_w"/>
                                          </p:val>
                                        </p:tav>
                                      </p:tavLst>
                                    </p:anim>
                                    <p:anim calcmode="lin" valueType="num">
                                      <p:cBhvr>
                                        <p:cTn id="120" dur="500" fill="hold"/>
                                        <p:tgtEl>
                                          <p:spTgt spid="36"/>
                                        </p:tgtEl>
                                        <p:attrNameLst>
                                          <p:attrName>ppt_h</p:attrName>
                                        </p:attrNameLst>
                                      </p:cBhvr>
                                      <p:tavLst>
                                        <p:tav tm="0">
                                          <p:val>
                                            <p:fltVal val="0"/>
                                          </p:val>
                                        </p:tav>
                                        <p:tav tm="100000">
                                          <p:val>
                                            <p:strVal val="#ppt_h"/>
                                          </p:val>
                                        </p:tav>
                                      </p:tavLst>
                                    </p:anim>
                                    <p:animEffect transition="in" filter="fade">
                                      <p:cBhvr>
                                        <p:cTn id="121" dur="500"/>
                                        <p:tgtEl>
                                          <p:spTgt spid="36"/>
                                        </p:tgtEl>
                                      </p:cBhvr>
                                    </p:animEffect>
                                  </p:childTnLst>
                                </p:cTn>
                              </p:par>
                            </p:childTnLst>
                          </p:cTn>
                        </p:par>
                        <p:par>
                          <p:cTn id="122" fill="hold">
                            <p:stCondLst>
                              <p:cond delay="7000"/>
                            </p:stCondLst>
                            <p:childTnLst>
                              <p:par>
                                <p:cTn id="123" presetID="22" presetClass="entr" presetSubtype="2" fill="hold" grpId="0" nodeType="afterEffect">
                                  <p:stCondLst>
                                    <p:cond delay="1250"/>
                                  </p:stCondLst>
                                  <p:childTnLst>
                                    <p:set>
                                      <p:cBhvr>
                                        <p:cTn id="124" dur="1" fill="hold">
                                          <p:stCondLst>
                                            <p:cond delay="0"/>
                                          </p:stCondLst>
                                        </p:cTn>
                                        <p:tgtEl>
                                          <p:spTgt spid="47"/>
                                        </p:tgtEl>
                                        <p:attrNameLst>
                                          <p:attrName>style.visibility</p:attrName>
                                        </p:attrNameLst>
                                      </p:cBhvr>
                                      <p:to>
                                        <p:strVal val="visible"/>
                                      </p:to>
                                    </p:set>
                                    <p:animEffect transition="in" filter="wipe(right)">
                                      <p:cBhvr>
                                        <p:cTn id="125" dur="500"/>
                                        <p:tgtEl>
                                          <p:spTgt spid="47"/>
                                        </p:tgtEl>
                                      </p:cBhvr>
                                    </p:animEffect>
                                  </p:childTnLst>
                                </p:cTn>
                              </p:par>
                            </p:childTnLst>
                          </p:cTn>
                        </p:par>
                        <p:par>
                          <p:cTn id="126" fill="hold">
                            <p:stCondLst>
                              <p:cond delay="8750"/>
                            </p:stCondLst>
                            <p:childTnLst>
                              <p:par>
                                <p:cTn id="127" presetID="31" presetClass="entr" presetSubtype="0" fill="hold" grpId="0" nodeType="afterEffect">
                                  <p:stCondLst>
                                    <p:cond delay="1500"/>
                                  </p:stCondLst>
                                  <p:childTnLst>
                                    <p:set>
                                      <p:cBhvr>
                                        <p:cTn id="128" dur="1" fill="hold">
                                          <p:stCondLst>
                                            <p:cond delay="0"/>
                                          </p:stCondLst>
                                        </p:cTn>
                                        <p:tgtEl>
                                          <p:spTgt spid="37"/>
                                        </p:tgtEl>
                                        <p:attrNameLst>
                                          <p:attrName>style.visibility</p:attrName>
                                        </p:attrNameLst>
                                      </p:cBhvr>
                                      <p:to>
                                        <p:strVal val="visible"/>
                                      </p:to>
                                    </p:set>
                                    <p:anim calcmode="lin" valueType="num">
                                      <p:cBhvr>
                                        <p:cTn id="129" dur="1000" fill="hold"/>
                                        <p:tgtEl>
                                          <p:spTgt spid="37"/>
                                        </p:tgtEl>
                                        <p:attrNameLst>
                                          <p:attrName>ppt_w</p:attrName>
                                        </p:attrNameLst>
                                      </p:cBhvr>
                                      <p:tavLst>
                                        <p:tav tm="0">
                                          <p:val>
                                            <p:fltVal val="0"/>
                                          </p:val>
                                        </p:tav>
                                        <p:tav tm="100000">
                                          <p:val>
                                            <p:strVal val="#ppt_w"/>
                                          </p:val>
                                        </p:tav>
                                      </p:tavLst>
                                    </p:anim>
                                    <p:anim calcmode="lin" valueType="num">
                                      <p:cBhvr>
                                        <p:cTn id="130" dur="1000" fill="hold"/>
                                        <p:tgtEl>
                                          <p:spTgt spid="37"/>
                                        </p:tgtEl>
                                        <p:attrNameLst>
                                          <p:attrName>ppt_h</p:attrName>
                                        </p:attrNameLst>
                                      </p:cBhvr>
                                      <p:tavLst>
                                        <p:tav tm="0">
                                          <p:val>
                                            <p:fltVal val="0"/>
                                          </p:val>
                                        </p:tav>
                                        <p:tav tm="100000">
                                          <p:val>
                                            <p:strVal val="#ppt_h"/>
                                          </p:val>
                                        </p:tav>
                                      </p:tavLst>
                                    </p:anim>
                                    <p:anim calcmode="lin" valueType="num">
                                      <p:cBhvr>
                                        <p:cTn id="131" dur="1000" fill="hold"/>
                                        <p:tgtEl>
                                          <p:spTgt spid="37"/>
                                        </p:tgtEl>
                                        <p:attrNameLst>
                                          <p:attrName>style.rotation</p:attrName>
                                        </p:attrNameLst>
                                      </p:cBhvr>
                                      <p:tavLst>
                                        <p:tav tm="0">
                                          <p:val>
                                            <p:fltVal val="90"/>
                                          </p:val>
                                        </p:tav>
                                        <p:tav tm="100000">
                                          <p:val>
                                            <p:fltVal val="0"/>
                                          </p:val>
                                        </p:tav>
                                      </p:tavLst>
                                    </p:anim>
                                    <p:animEffect transition="in" filter="fade">
                                      <p:cBhvr>
                                        <p:cTn id="132" dur="1000"/>
                                        <p:tgtEl>
                                          <p:spTgt spid="37"/>
                                        </p:tgtEl>
                                      </p:cBhvr>
                                    </p:animEffect>
                                  </p:childTnLst>
                                </p:cTn>
                              </p:par>
                            </p:childTnLst>
                          </p:cTn>
                        </p:par>
                        <p:par>
                          <p:cTn id="133" fill="hold">
                            <p:stCondLst>
                              <p:cond delay="11250"/>
                            </p:stCondLst>
                            <p:childTnLst>
                              <p:par>
                                <p:cTn id="134" presetID="53" presetClass="entr" presetSubtype="16" fill="hold" grpId="0" nodeType="afterEffect">
                                  <p:stCondLst>
                                    <p:cond delay="1500"/>
                                  </p:stCondLst>
                                  <p:childTnLst>
                                    <p:set>
                                      <p:cBhvr>
                                        <p:cTn id="135" dur="1" fill="hold">
                                          <p:stCondLst>
                                            <p:cond delay="0"/>
                                          </p:stCondLst>
                                        </p:cTn>
                                        <p:tgtEl>
                                          <p:spTgt spid="38"/>
                                        </p:tgtEl>
                                        <p:attrNameLst>
                                          <p:attrName>style.visibility</p:attrName>
                                        </p:attrNameLst>
                                      </p:cBhvr>
                                      <p:to>
                                        <p:strVal val="visible"/>
                                      </p:to>
                                    </p:set>
                                    <p:anim calcmode="lin" valueType="num">
                                      <p:cBhvr>
                                        <p:cTn id="136" dur="500" fill="hold"/>
                                        <p:tgtEl>
                                          <p:spTgt spid="38"/>
                                        </p:tgtEl>
                                        <p:attrNameLst>
                                          <p:attrName>ppt_w</p:attrName>
                                        </p:attrNameLst>
                                      </p:cBhvr>
                                      <p:tavLst>
                                        <p:tav tm="0">
                                          <p:val>
                                            <p:fltVal val="0"/>
                                          </p:val>
                                        </p:tav>
                                        <p:tav tm="100000">
                                          <p:val>
                                            <p:strVal val="#ppt_w"/>
                                          </p:val>
                                        </p:tav>
                                      </p:tavLst>
                                    </p:anim>
                                    <p:anim calcmode="lin" valueType="num">
                                      <p:cBhvr>
                                        <p:cTn id="137" dur="500" fill="hold"/>
                                        <p:tgtEl>
                                          <p:spTgt spid="38"/>
                                        </p:tgtEl>
                                        <p:attrNameLst>
                                          <p:attrName>ppt_h</p:attrName>
                                        </p:attrNameLst>
                                      </p:cBhvr>
                                      <p:tavLst>
                                        <p:tav tm="0">
                                          <p:val>
                                            <p:fltVal val="0"/>
                                          </p:val>
                                        </p:tav>
                                        <p:tav tm="100000">
                                          <p:val>
                                            <p:strVal val="#ppt_h"/>
                                          </p:val>
                                        </p:tav>
                                      </p:tavLst>
                                    </p:anim>
                                    <p:animEffect transition="in" filter="fade">
                                      <p:cBhvr>
                                        <p:cTn id="138" dur="500"/>
                                        <p:tgtEl>
                                          <p:spTgt spid="38"/>
                                        </p:tgtEl>
                                      </p:cBhvr>
                                    </p:animEffect>
                                  </p:childTnLst>
                                </p:cTn>
                              </p:par>
                            </p:childTnLst>
                          </p:cTn>
                        </p:par>
                        <p:par>
                          <p:cTn id="139" fill="hold">
                            <p:stCondLst>
                              <p:cond delay="13250"/>
                            </p:stCondLst>
                            <p:childTnLst>
                              <p:par>
                                <p:cTn id="140" presetID="22" presetClass="entr" presetSubtype="2" fill="hold" grpId="0" nodeType="afterEffect">
                                  <p:stCondLst>
                                    <p:cond delay="1500"/>
                                  </p:stCondLst>
                                  <p:childTnLst>
                                    <p:set>
                                      <p:cBhvr>
                                        <p:cTn id="141" dur="1" fill="hold">
                                          <p:stCondLst>
                                            <p:cond delay="0"/>
                                          </p:stCondLst>
                                        </p:cTn>
                                        <p:tgtEl>
                                          <p:spTgt spid="48"/>
                                        </p:tgtEl>
                                        <p:attrNameLst>
                                          <p:attrName>style.visibility</p:attrName>
                                        </p:attrNameLst>
                                      </p:cBhvr>
                                      <p:to>
                                        <p:strVal val="visible"/>
                                      </p:to>
                                    </p:set>
                                    <p:animEffect transition="in" filter="wipe(right)">
                                      <p:cBhvr>
                                        <p:cTn id="142" dur="500"/>
                                        <p:tgtEl>
                                          <p:spTgt spid="48"/>
                                        </p:tgtEl>
                                      </p:cBhvr>
                                    </p:animEffect>
                                  </p:childTnLst>
                                </p:cTn>
                              </p:par>
                            </p:childTnLst>
                          </p:cTn>
                        </p:par>
                        <p:par>
                          <p:cTn id="143" fill="hold">
                            <p:stCondLst>
                              <p:cond delay="15250"/>
                            </p:stCondLst>
                            <p:childTnLst>
                              <p:par>
                                <p:cTn id="144" presetID="31" presetClass="entr" presetSubtype="0" fill="hold" grpId="0" nodeType="afterEffect">
                                  <p:stCondLst>
                                    <p:cond delay="1250"/>
                                  </p:stCondLst>
                                  <p:childTnLst>
                                    <p:set>
                                      <p:cBhvr>
                                        <p:cTn id="145" dur="1" fill="hold">
                                          <p:stCondLst>
                                            <p:cond delay="0"/>
                                          </p:stCondLst>
                                        </p:cTn>
                                        <p:tgtEl>
                                          <p:spTgt spid="39"/>
                                        </p:tgtEl>
                                        <p:attrNameLst>
                                          <p:attrName>style.visibility</p:attrName>
                                        </p:attrNameLst>
                                      </p:cBhvr>
                                      <p:to>
                                        <p:strVal val="visible"/>
                                      </p:to>
                                    </p:set>
                                    <p:anim calcmode="lin" valueType="num">
                                      <p:cBhvr>
                                        <p:cTn id="146" dur="1000" fill="hold"/>
                                        <p:tgtEl>
                                          <p:spTgt spid="39"/>
                                        </p:tgtEl>
                                        <p:attrNameLst>
                                          <p:attrName>ppt_w</p:attrName>
                                        </p:attrNameLst>
                                      </p:cBhvr>
                                      <p:tavLst>
                                        <p:tav tm="0">
                                          <p:val>
                                            <p:fltVal val="0"/>
                                          </p:val>
                                        </p:tav>
                                        <p:tav tm="100000">
                                          <p:val>
                                            <p:strVal val="#ppt_w"/>
                                          </p:val>
                                        </p:tav>
                                      </p:tavLst>
                                    </p:anim>
                                    <p:anim calcmode="lin" valueType="num">
                                      <p:cBhvr>
                                        <p:cTn id="147" dur="1000" fill="hold"/>
                                        <p:tgtEl>
                                          <p:spTgt spid="39"/>
                                        </p:tgtEl>
                                        <p:attrNameLst>
                                          <p:attrName>ppt_h</p:attrName>
                                        </p:attrNameLst>
                                      </p:cBhvr>
                                      <p:tavLst>
                                        <p:tav tm="0">
                                          <p:val>
                                            <p:fltVal val="0"/>
                                          </p:val>
                                        </p:tav>
                                        <p:tav tm="100000">
                                          <p:val>
                                            <p:strVal val="#ppt_h"/>
                                          </p:val>
                                        </p:tav>
                                      </p:tavLst>
                                    </p:anim>
                                    <p:anim calcmode="lin" valueType="num">
                                      <p:cBhvr>
                                        <p:cTn id="148" dur="1000" fill="hold"/>
                                        <p:tgtEl>
                                          <p:spTgt spid="39"/>
                                        </p:tgtEl>
                                        <p:attrNameLst>
                                          <p:attrName>style.rotation</p:attrName>
                                        </p:attrNameLst>
                                      </p:cBhvr>
                                      <p:tavLst>
                                        <p:tav tm="0">
                                          <p:val>
                                            <p:fltVal val="90"/>
                                          </p:val>
                                        </p:tav>
                                        <p:tav tm="100000">
                                          <p:val>
                                            <p:fltVal val="0"/>
                                          </p:val>
                                        </p:tav>
                                      </p:tavLst>
                                    </p:anim>
                                    <p:animEffect transition="in" filter="fade">
                                      <p:cBhvr>
                                        <p:cTn id="149" dur="1000"/>
                                        <p:tgtEl>
                                          <p:spTgt spid="39"/>
                                        </p:tgtEl>
                                      </p:cBhvr>
                                    </p:animEffect>
                                  </p:childTnLst>
                                </p:cTn>
                              </p:par>
                            </p:childTnLst>
                          </p:cTn>
                        </p:par>
                        <p:par>
                          <p:cTn id="150" fill="hold">
                            <p:stCondLst>
                              <p:cond delay="17500"/>
                            </p:stCondLst>
                            <p:childTnLst>
                              <p:par>
                                <p:cTn id="151" presetID="53" presetClass="entr" presetSubtype="16" fill="hold" grpId="0" nodeType="afterEffect">
                                  <p:stCondLst>
                                    <p:cond delay="1500"/>
                                  </p:stCondLst>
                                  <p:childTnLst>
                                    <p:set>
                                      <p:cBhvr>
                                        <p:cTn id="152" dur="1" fill="hold">
                                          <p:stCondLst>
                                            <p:cond delay="0"/>
                                          </p:stCondLst>
                                        </p:cTn>
                                        <p:tgtEl>
                                          <p:spTgt spid="49"/>
                                        </p:tgtEl>
                                        <p:attrNameLst>
                                          <p:attrName>style.visibility</p:attrName>
                                        </p:attrNameLst>
                                      </p:cBhvr>
                                      <p:to>
                                        <p:strVal val="visible"/>
                                      </p:to>
                                    </p:set>
                                    <p:anim calcmode="lin" valueType="num">
                                      <p:cBhvr>
                                        <p:cTn id="153" dur="500" fill="hold"/>
                                        <p:tgtEl>
                                          <p:spTgt spid="49"/>
                                        </p:tgtEl>
                                        <p:attrNameLst>
                                          <p:attrName>ppt_w</p:attrName>
                                        </p:attrNameLst>
                                      </p:cBhvr>
                                      <p:tavLst>
                                        <p:tav tm="0">
                                          <p:val>
                                            <p:fltVal val="0"/>
                                          </p:val>
                                        </p:tav>
                                        <p:tav tm="100000">
                                          <p:val>
                                            <p:strVal val="#ppt_w"/>
                                          </p:val>
                                        </p:tav>
                                      </p:tavLst>
                                    </p:anim>
                                    <p:anim calcmode="lin" valueType="num">
                                      <p:cBhvr>
                                        <p:cTn id="154" dur="500" fill="hold"/>
                                        <p:tgtEl>
                                          <p:spTgt spid="49"/>
                                        </p:tgtEl>
                                        <p:attrNameLst>
                                          <p:attrName>ppt_h</p:attrName>
                                        </p:attrNameLst>
                                      </p:cBhvr>
                                      <p:tavLst>
                                        <p:tav tm="0">
                                          <p:val>
                                            <p:fltVal val="0"/>
                                          </p:val>
                                        </p:tav>
                                        <p:tav tm="100000">
                                          <p:val>
                                            <p:strVal val="#ppt_h"/>
                                          </p:val>
                                        </p:tav>
                                      </p:tavLst>
                                    </p:anim>
                                    <p:animEffect transition="in" filter="fade">
                                      <p:cBhvr>
                                        <p:cTn id="155" dur="500"/>
                                        <p:tgtEl>
                                          <p:spTgt spid="49"/>
                                        </p:tgtEl>
                                      </p:cBhvr>
                                    </p:animEffect>
                                  </p:childTnLst>
                                </p:cTn>
                              </p:par>
                            </p:childTnLst>
                          </p:cTn>
                        </p:par>
                        <p:par>
                          <p:cTn id="156" fill="hold">
                            <p:stCondLst>
                              <p:cond delay="19500"/>
                            </p:stCondLst>
                            <p:childTnLst>
                              <p:par>
                                <p:cTn id="157" presetID="53" presetClass="entr" presetSubtype="16" fill="hold" grpId="0" nodeType="afterEffect">
                                  <p:stCondLst>
                                    <p:cond delay="1500"/>
                                  </p:stCondLst>
                                  <p:childTnLst>
                                    <p:set>
                                      <p:cBhvr>
                                        <p:cTn id="158" dur="1" fill="hold">
                                          <p:stCondLst>
                                            <p:cond delay="0"/>
                                          </p:stCondLst>
                                        </p:cTn>
                                        <p:tgtEl>
                                          <p:spTgt spid="34"/>
                                        </p:tgtEl>
                                        <p:attrNameLst>
                                          <p:attrName>style.visibility</p:attrName>
                                        </p:attrNameLst>
                                      </p:cBhvr>
                                      <p:to>
                                        <p:strVal val="visible"/>
                                      </p:to>
                                    </p:set>
                                    <p:anim calcmode="lin" valueType="num">
                                      <p:cBhvr>
                                        <p:cTn id="159" dur="500" fill="hold"/>
                                        <p:tgtEl>
                                          <p:spTgt spid="34"/>
                                        </p:tgtEl>
                                        <p:attrNameLst>
                                          <p:attrName>ppt_w</p:attrName>
                                        </p:attrNameLst>
                                      </p:cBhvr>
                                      <p:tavLst>
                                        <p:tav tm="0">
                                          <p:val>
                                            <p:fltVal val="0"/>
                                          </p:val>
                                        </p:tav>
                                        <p:tav tm="100000">
                                          <p:val>
                                            <p:strVal val="#ppt_w"/>
                                          </p:val>
                                        </p:tav>
                                      </p:tavLst>
                                    </p:anim>
                                    <p:anim calcmode="lin" valueType="num">
                                      <p:cBhvr>
                                        <p:cTn id="160" dur="500" fill="hold"/>
                                        <p:tgtEl>
                                          <p:spTgt spid="34"/>
                                        </p:tgtEl>
                                        <p:attrNameLst>
                                          <p:attrName>ppt_h</p:attrName>
                                        </p:attrNameLst>
                                      </p:cBhvr>
                                      <p:tavLst>
                                        <p:tav tm="0">
                                          <p:val>
                                            <p:fltVal val="0"/>
                                          </p:val>
                                        </p:tav>
                                        <p:tav tm="100000">
                                          <p:val>
                                            <p:strVal val="#ppt_h"/>
                                          </p:val>
                                        </p:tav>
                                      </p:tavLst>
                                    </p:anim>
                                    <p:animEffect transition="in" filter="fade">
                                      <p:cBhvr>
                                        <p:cTn id="161" dur="500"/>
                                        <p:tgtEl>
                                          <p:spTgt spid="34"/>
                                        </p:tgtEl>
                                      </p:cBhvr>
                                    </p:animEffect>
                                  </p:childTnLst>
                                </p:cTn>
                              </p:par>
                            </p:childTnLst>
                          </p:cTn>
                        </p:par>
                        <p:par>
                          <p:cTn id="162" fill="hold">
                            <p:stCondLst>
                              <p:cond delay="21500"/>
                            </p:stCondLst>
                            <p:childTnLst>
                              <p:par>
                                <p:cTn id="163" presetID="53" presetClass="entr" presetSubtype="16" fill="hold" grpId="0" nodeType="afterEffect">
                                  <p:stCondLst>
                                    <p:cond delay="2250"/>
                                  </p:stCondLst>
                                  <p:childTnLst>
                                    <p:set>
                                      <p:cBhvr>
                                        <p:cTn id="164" dur="1" fill="hold">
                                          <p:stCondLst>
                                            <p:cond delay="0"/>
                                          </p:stCondLst>
                                        </p:cTn>
                                        <p:tgtEl>
                                          <p:spTgt spid="50"/>
                                        </p:tgtEl>
                                        <p:attrNameLst>
                                          <p:attrName>style.visibility</p:attrName>
                                        </p:attrNameLst>
                                      </p:cBhvr>
                                      <p:to>
                                        <p:strVal val="visible"/>
                                      </p:to>
                                    </p:set>
                                    <p:anim calcmode="lin" valueType="num">
                                      <p:cBhvr>
                                        <p:cTn id="165" dur="10" fill="hold"/>
                                        <p:tgtEl>
                                          <p:spTgt spid="50"/>
                                        </p:tgtEl>
                                        <p:attrNameLst>
                                          <p:attrName>ppt_w</p:attrName>
                                        </p:attrNameLst>
                                      </p:cBhvr>
                                      <p:tavLst>
                                        <p:tav tm="0">
                                          <p:val>
                                            <p:fltVal val="0"/>
                                          </p:val>
                                        </p:tav>
                                        <p:tav tm="100000">
                                          <p:val>
                                            <p:strVal val="#ppt_w"/>
                                          </p:val>
                                        </p:tav>
                                      </p:tavLst>
                                    </p:anim>
                                    <p:anim calcmode="lin" valueType="num">
                                      <p:cBhvr>
                                        <p:cTn id="166" dur="10" fill="hold"/>
                                        <p:tgtEl>
                                          <p:spTgt spid="50"/>
                                        </p:tgtEl>
                                        <p:attrNameLst>
                                          <p:attrName>ppt_h</p:attrName>
                                        </p:attrNameLst>
                                      </p:cBhvr>
                                      <p:tavLst>
                                        <p:tav tm="0">
                                          <p:val>
                                            <p:fltVal val="0"/>
                                          </p:val>
                                        </p:tav>
                                        <p:tav tm="100000">
                                          <p:val>
                                            <p:strVal val="#ppt_h"/>
                                          </p:val>
                                        </p:tav>
                                      </p:tavLst>
                                    </p:anim>
                                    <p:animEffect transition="in" filter="fade">
                                      <p:cBhvr>
                                        <p:cTn id="167" dur="1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21" grpId="0" animBg="1"/>
      <p:bldP spid="22" grpId="0" animBg="1"/>
      <p:bldP spid="23" grpId="0" animBg="1"/>
      <p:bldP spid="25" grpId="0" animBg="1"/>
      <p:bldP spid="26" grpId="0" animBg="1"/>
      <p:bldP spid="27"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EFA2AB85-7835-4A67-A803-EE124AD1DB86}"/>
              </a:ext>
            </a:extLst>
          </p:cNvPr>
          <p:cNvSpPr txBox="1"/>
          <p:nvPr/>
        </p:nvSpPr>
        <p:spPr>
          <a:xfrm>
            <a:off x="10607779" y="-59183"/>
            <a:ext cx="1303021" cy="369332"/>
          </a:xfrm>
          <a:prstGeom prst="rect">
            <a:avLst/>
          </a:prstGeom>
          <a:noFill/>
        </p:spPr>
        <p:txBody>
          <a:bodyPr wrap="square" rtlCol="1">
            <a:spAutoFit/>
          </a:bodyPr>
          <a:lstStyle/>
          <a:p>
            <a:r>
              <a:rPr lang="he-IL" dirty="0"/>
              <a:t>דף כ"ד, ב'</a:t>
            </a:r>
          </a:p>
        </p:txBody>
      </p:sp>
      <p:graphicFrame>
        <p:nvGraphicFramePr>
          <p:cNvPr id="11" name="טבלה 11">
            <a:extLst>
              <a:ext uri="{FF2B5EF4-FFF2-40B4-BE49-F238E27FC236}">
                <a16:creationId xmlns:a16="http://schemas.microsoft.com/office/drawing/2014/main" id="{E5D41FEE-1D1F-4E08-AB87-B594DE8BAC51}"/>
              </a:ext>
            </a:extLst>
          </p:cNvPr>
          <p:cNvGraphicFramePr>
            <a:graphicFrameLocks noGrp="1"/>
          </p:cNvGraphicFramePr>
          <p:nvPr>
            <p:extLst>
              <p:ext uri="{D42A27DB-BD31-4B8C-83A1-F6EECF244321}">
                <p14:modId xmlns:p14="http://schemas.microsoft.com/office/powerpoint/2010/main" val="359188153"/>
              </p:ext>
            </p:extLst>
          </p:nvPr>
        </p:nvGraphicFramePr>
        <p:xfrm>
          <a:off x="155859" y="317789"/>
          <a:ext cx="12105940" cy="2824656"/>
        </p:xfrm>
        <a:graphic>
          <a:graphicData uri="http://schemas.openxmlformats.org/drawingml/2006/table">
            <a:tbl>
              <a:tblPr rtl="1" firstRow="1" bandRow="1">
                <a:tableStyleId>{616DA210-FB5B-4158-B5E0-FEB733F419BA}</a:tableStyleId>
              </a:tblPr>
              <a:tblGrid>
                <a:gridCol w="1810871">
                  <a:extLst>
                    <a:ext uri="{9D8B030D-6E8A-4147-A177-3AD203B41FA5}">
                      <a16:colId xmlns:a16="http://schemas.microsoft.com/office/drawing/2014/main" val="3880526682"/>
                    </a:ext>
                  </a:extLst>
                </a:gridCol>
                <a:gridCol w="2355924">
                  <a:extLst>
                    <a:ext uri="{9D8B030D-6E8A-4147-A177-3AD203B41FA5}">
                      <a16:colId xmlns:a16="http://schemas.microsoft.com/office/drawing/2014/main" val="4053837996"/>
                    </a:ext>
                  </a:extLst>
                </a:gridCol>
                <a:gridCol w="3377901">
                  <a:extLst>
                    <a:ext uri="{9D8B030D-6E8A-4147-A177-3AD203B41FA5}">
                      <a16:colId xmlns:a16="http://schemas.microsoft.com/office/drawing/2014/main" val="2222362440"/>
                    </a:ext>
                  </a:extLst>
                </a:gridCol>
                <a:gridCol w="2140056">
                  <a:extLst>
                    <a:ext uri="{9D8B030D-6E8A-4147-A177-3AD203B41FA5}">
                      <a16:colId xmlns:a16="http://schemas.microsoft.com/office/drawing/2014/main" val="930472783"/>
                    </a:ext>
                  </a:extLst>
                </a:gridCol>
                <a:gridCol w="2421188">
                  <a:extLst>
                    <a:ext uri="{9D8B030D-6E8A-4147-A177-3AD203B41FA5}">
                      <a16:colId xmlns:a16="http://schemas.microsoft.com/office/drawing/2014/main" val="3653308765"/>
                    </a:ext>
                  </a:extLst>
                </a:gridCol>
              </a:tblGrid>
              <a:tr h="1528246">
                <a:tc rowSpan="3">
                  <a:txBody>
                    <a:bodyPr/>
                    <a:lstStyle/>
                    <a:p>
                      <a:pPr rtl="1"/>
                      <a:endParaRPr lang="he-IL" dirty="0"/>
                    </a:p>
                  </a:txBody>
                  <a:tcPr/>
                </a:tc>
                <a:tc rowSpan="3">
                  <a:txBody>
                    <a:bodyPr/>
                    <a:lstStyle/>
                    <a:p>
                      <a:pPr rtl="1"/>
                      <a:endParaRPr lang="he-IL"/>
                    </a:p>
                  </a:txBody>
                  <a:tcPr/>
                </a:tc>
                <a:tc rowSpan="2">
                  <a:txBody>
                    <a:bodyPr/>
                    <a:lstStyle/>
                    <a:p>
                      <a:pPr rtl="1"/>
                      <a:endParaRPr lang="he-IL" dirty="0"/>
                    </a:p>
                  </a:txBody>
                  <a:tcPr/>
                </a:tc>
                <a:tc rowSpan="3">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245980992"/>
                  </a:ext>
                </a:extLst>
              </a:tr>
              <a:tr h="166857">
                <a:tc vMerge="1">
                  <a:txBody>
                    <a:bodyPr/>
                    <a:lstStyle/>
                    <a:p>
                      <a:pPr rtl="1"/>
                      <a:endParaRPr lang="he-IL"/>
                    </a:p>
                  </a:txBody>
                  <a:tcPr/>
                </a:tc>
                <a:tc vMerge="1">
                  <a:txBody>
                    <a:bodyPr/>
                    <a:lstStyle/>
                    <a:p>
                      <a:pPr rtl="1"/>
                      <a:endParaRPr lang="he-IL"/>
                    </a:p>
                  </a:txBody>
                  <a:tcPr/>
                </a:tc>
                <a:tc vMerge="1">
                  <a:txBody>
                    <a:bodyPr/>
                    <a:lstStyle/>
                    <a:p>
                      <a:pPr rtl="1"/>
                      <a:endParaRPr lang="he-IL" dirty="0"/>
                    </a:p>
                  </a:txBody>
                  <a:tcPr>
                    <a:noFill/>
                  </a:tcPr>
                </a:tc>
                <a:tc vMerge="1">
                  <a:txBody>
                    <a:bodyPr/>
                    <a:lstStyle/>
                    <a:p>
                      <a:pPr rtl="1"/>
                      <a:endParaRPr lang="he-IL"/>
                    </a:p>
                  </a:txBody>
                  <a:tcPr/>
                </a:tc>
                <a:tc rowSpan="2">
                  <a:txBody>
                    <a:bodyPr/>
                    <a:lstStyle/>
                    <a:p>
                      <a:pPr rtl="1"/>
                      <a:endParaRPr lang="he-IL" dirty="0"/>
                    </a:p>
                  </a:txBody>
                  <a:tcPr>
                    <a:noFill/>
                  </a:tcPr>
                </a:tc>
                <a:extLst>
                  <a:ext uri="{0D108BD9-81ED-4DB2-BD59-A6C34878D82A}">
                    <a16:rowId xmlns:a16="http://schemas.microsoft.com/office/drawing/2014/main" val="2277949144"/>
                  </a:ext>
                </a:extLst>
              </a:tr>
              <a:tr h="1129553">
                <a:tc vMerge="1">
                  <a:txBody>
                    <a:bodyPr/>
                    <a:lstStyle/>
                    <a:p>
                      <a:pPr rtl="1"/>
                      <a:endParaRPr lang="he-IL" dirty="0"/>
                    </a:p>
                  </a:txBody>
                  <a:tcPr/>
                </a:tc>
                <a:tc vMerge="1">
                  <a:txBody>
                    <a:bodyPr/>
                    <a:lstStyle/>
                    <a:p>
                      <a:pPr rtl="1"/>
                      <a:endParaRPr lang="he-IL"/>
                    </a:p>
                  </a:txBody>
                  <a:tcPr/>
                </a:tc>
                <a:tc>
                  <a:txBody>
                    <a:bodyPr/>
                    <a:lstStyle/>
                    <a:p>
                      <a:pPr rtl="1"/>
                      <a:endParaRPr lang="he-IL" dirty="0"/>
                    </a:p>
                  </a:txBody>
                  <a:tcPr>
                    <a:noFill/>
                  </a:tcPr>
                </a:tc>
                <a:tc vMerge="1">
                  <a:txBody>
                    <a:bodyPr/>
                    <a:lstStyle/>
                    <a:p>
                      <a:pPr rtl="1"/>
                      <a:endParaRPr lang="he-IL"/>
                    </a:p>
                  </a:txBody>
                  <a:tcPr/>
                </a:tc>
                <a:tc vMerge="1">
                  <a:txBody>
                    <a:bodyPr/>
                    <a:lstStyle/>
                    <a:p>
                      <a:pPr rtl="1"/>
                      <a:endParaRPr lang="he-IL" dirty="0"/>
                    </a:p>
                  </a:txBody>
                  <a:tcPr>
                    <a:noFill/>
                  </a:tcPr>
                </a:tc>
                <a:extLst>
                  <a:ext uri="{0D108BD9-81ED-4DB2-BD59-A6C34878D82A}">
                    <a16:rowId xmlns:a16="http://schemas.microsoft.com/office/drawing/2014/main" val="1356393209"/>
                  </a:ext>
                </a:extLst>
              </a:tr>
            </a:tbl>
          </a:graphicData>
        </a:graphic>
      </p:graphicFrame>
      <p:sp>
        <p:nvSpPr>
          <p:cNvPr id="12" name="תיבת טקסט 11">
            <a:extLst>
              <a:ext uri="{FF2B5EF4-FFF2-40B4-BE49-F238E27FC236}">
                <a16:creationId xmlns:a16="http://schemas.microsoft.com/office/drawing/2014/main" id="{CD3A3486-EFBA-4255-B279-3511DF240A64}"/>
              </a:ext>
            </a:extLst>
          </p:cNvPr>
          <p:cNvSpPr txBox="1"/>
          <p:nvPr/>
        </p:nvSpPr>
        <p:spPr>
          <a:xfrm>
            <a:off x="132339" y="1986783"/>
            <a:ext cx="2228179"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וְרַבִּי </a:t>
            </a:r>
            <a:r>
              <a:rPr lang="he-IL" b="0" i="0" dirty="0" err="1">
                <a:solidFill>
                  <a:srgbClr val="000000"/>
                </a:solidFill>
                <a:effectLst/>
                <a:latin typeface="Arial" panose="020B0604020202020204" pitchFamily="34" charset="0"/>
              </a:rPr>
              <a:t>חֲנַנְיָא</a:t>
            </a:r>
            <a:r>
              <a:rPr lang="he-IL" b="0" i="0" dirty="0">
                <a:solidFill>
                  <a:srgbClr val="000000"/>
                </a:solidFill>
                <a:effectLst/>
                <a:latin typeface="Arial" panose="020B0604020202020204" pitchFamily="34" charset="0"/>
              </a:rPr>
              <a:t> בְּנוֹ שֶׁל רַבִּי יוֹסֵי הַגְּלִילִי מַתִּיר</a:t>
            </a:r>
            <a:endParaRPr lang="he-IL" dirty="0"/>
          </a:p>
        </p:txBody>
      </p:sp>
      <p:sp>
        <p:nvSpPr>
          <p:cNvPr id="13" name="תיבת טקסט 12">
            <a:extLst>
              <a:ext uri="{FF2B5EF4-FFF2-40B4-BE49-F238E27FC236}">
                <a16:creationId xmlns:a16="http://schemas.microsoft.com/office/drawing/2014/main" id="{4A57D0FC-AE3A-4F72-B4A4-6732A0829367}"/>
              </a:ext>
            </a:extLst>
          </p:cNvPr>
          <p:cNvSpPr txBox="1"/>
          <p:nvPr/>
        </p:nvSpPr>
        <p:spPr>
          <a:xfrm>
            <a:off x="10449261" y="971121"/>
            <a:ext cx="1742739" cy="923330"/>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רַבִּי </a:t>
            </a:r>
            <a:r>
              <a:rPr lang="he-IL" b="0" i="0" dirty="0" err="1">
                <a:solidFill>
                  <a:srgbClr val="000000"/>
                </a:solidFill>
                <a:effectLst/>
                <a:latin typeface="Arial" panose="020B0604020202020204" pitchFamily="34" charset="0"/>
              </a:rPr>
              <a:t>חֲנִינָא</a:t>
            </a:r>
            <a:r>
              <a:rPr lang="he-IL" b="0" i="0" dirty="0">
                <a:solidFill>
                  <a:srgbClr val="000000"/>
                </a:solidFill>
                <a:effectLst/>
                <a:latin typeface="Arial" panose="020B0604020202020204" pitchFamily="34" charset="0"/>
              </a:rPr>
              <a:t> מָצָא</a:t>
            </a:r>
          </a:p>
          <a:p>
            <a:r>
              <a:rPr lang="he-IL" b="0" i="0" dirty="0">
                <a:solidFill>
                  <a:srgbClr val="000000"/>
                </a:solidFill>
                <a:effectLst/>
                <a:latin typeface="Arial" panose="020B0604020202020204" pitchFamily="34" charset="0"/>
              </a:rPr>
              <a:t> גְּדִי שָׁחוּט</a:t>
            </a:r>
          </a:p>
          <a:p>
            <a:r>
              <a:rPr lang="he-IL" b="0" i="0" dirty="0">
                <a:solidFill>
                  <a:srgbClr val="000000"/>
                </a:solidFill>
                <a:effectLst/>
                <a:latin typeface="Arial" panose="020B0604020202020204" pitchFamily="34" charset="0"/>
              </a:rPr>
              <a:t>בֵּין </a:t>
            </a:r>
            <a:r>
              <a:rPr lang="he-IL" b="0" i="0" dirty="0" err="1">
                <a:solidFill>
                  <a:srgbClr val="000000"/>
                </a:solidFill>
                <a:effectLst/>
                <a:latin typeface="Arial" panose="020B0604020202020204" pitchFamily="34" charset="0"/>
              </a:rPr>
              <a:t>טְבֶרְיָא</a:t>
            </a:r>
            <a:r>
              <a:rPr lang="he-IL" b="0" i="0" dirty="0">
                <a:solidFill>
                  <a:srgbClr val="000000"/>
                </a:solidFill>
                <a:effectLst/>
                <a:latin typeface="Arial" panose="020B0604020202020204" pitchFamily="34" charset="0"/>
              </a:rPr>
              <a:t> לְצִיפּוֹרִי</a:t>
            </a:r>
            <a:endParaRPr lang="he-IL" dirty="0"/>
          </a:p>
        </p:txBody>
      </p:sp>
      <p:sp>
        <p:nvSpPr>
          <p:cNvPr id="14" name="תיבת טקסט 13">
            <a:extLst>
              <a:ext uri="{FF2B5EF4-FFF2-40B4-BE49-F238E27FC236}">
                <a16:creationId xmlns:a16="http://schemas.microsoft.com/office/drawing/2014/main" id="{641C3242-E6FE-4D06-A972-AEC91E0F284D}"/>
              </a:ext>
            </a:extLst>
          </p:cNvPr>
          <p:cNvSpPr txBox="1"/>
          <p:nvPr/>
        </p:nvSpPr>
        <p:spPr>
          <a:xfrm>
            <a:off x="8306619" y="622294"/>
            <a:ext cx="1635162"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וְהִתִּירוּהוּ לוֹ</a:t>
            </a:r>
            <a:endParaRPr lang="he-IL" dirty="0"/>
          </a:p>
        </p:txBody>
      </p:sp>
      <p:sp>
        <p:nvSpPr>
          <p:cNvPr id="15" name="תיבת טקסט 14">
            <a:extLst>
              <a:ext uri="{FF2B5EF4-FFF2-40B4-BE49-F238E27FC236}">
                <a16:creationId xmlns:a16="http://schemas.microsoft.com/office/drawing/2014/main" id="{17E6CFBD-B3B4-42A6-96F4-A5C65206F62D}"/>
              </a:ext>
            </a:extLst>
          </p:cNvPr>
          <p:cNvSpPr txBox="1"/>
          <p:nvPr/>
        </p:nvSpPr>
        <p:spPr>
          <a:xfrm>
            <a:off x="4814143" y="330864"/>
            <a:ext cx="2789372" cy="584775"/>
          </a:xfrm>
          <a:prstGeom prst="rect">
            <a:avLst/>
          </a:prstGeom>
          <a:solidFill>
            <a:schemeClr val="accent5">
              <a:lumMod val="20000"/>
              <a:lumOff val="80000"/>
            </a:schemeClr>
          </a:solidFill>
        </p:spPr>
        <p:txBody>
          <a:bodyPr wrap="square" rtlCol="1">
            <a:spAutoFit/>
          </a:bodyPr>
          <a:lstStyle/>
          <a:p>
            <a:r>
              <a:rPr lang="he-IL" sz="1600" b="0" i="0" dirty="0">
                <a:solidFill>
                  <a:srgbClr val="000000"/>
                </a:solidFill>
                <a:effectLst/>
                <a:latin typeface="Arial" panose="020B0604020202020204" pitchFamily="34" charset="0"/>
              </a:rPr>
              <a:t>אָמַר רַבִּי אַמֵּי הִתִּירוּהוּ לוֹ מִשּׁוּם מְצִיאָה כְּרַבִּי שִׁמְעוֹן בֶּן אֶלְעָזָר </a:t>
            </a:r>
            <a:endParaRPr lang="he-IL" sz="1600" dirty="0"/>
          </a:p>
        </p:txBody>
      </p:sp>
      <p:sp>
        <p:nvSpPr>
          <p:cNvPr id="16" name="תיבת טקסט 15">
            <a:extLst>
              <a:ext uri="{FF2B5EF4-FFF2-40B4-BE49-F238E27FC236}">
                <a16:creationId xmlns:a16="http://schemas.microsoft.com/office/drawing/2014/main" id="{456FA622-A13E-4EB6-85FF-A30DC551FF8C}"/>
              </a:ext>
            </a:extLst>
          </p:cNvPr>
          <p:cNvSpPr txBox="1"/>
          <p:nvPr/>
        </p:nvSpPr>
        <p:spPr>
          <a:xfrm>
            <a:off x="4746135" y="2063726"/>
            <a:ext cx="3149641" cy="923330"/>
          </a:xfrm>
          <a:prstGeom prst="rect">
            <a:avLst/>
          </a:prstGeom>
          <a:solidFill>
            <a:schemeClr val="accent5">
              <a:lumMod val="20000"/>
              <a:lumOff val="80000"/>
            </a:schemeClr>
          </a:solidFill>
        </p:spPr>
        <p:txBody>
          <a:bodyPr wrap="square" rtlCol="1">
            <a:spAutoFit/>
          </a:bodyPr>
          <a:lstStyle/>
          <a:p>
            <a:r>
              <a:rPr lang="he-IL" dirty="0"/>
              <a:t>ומה שהתירוהו מ</a:t>
            </a:r>
            <a:r>
              <a:rPr lang="he-IL" b="0" i="0" dirty="0">
                <a:solidFill>
                  <a:srgbClr val="000000"/>
                </a:solidFill>
                <a:effectLst/>
                <a:latin typeface="Arial" panose="020B0604020202020204" pitchFamily="34" charset="0"/>
              </a:rPr>
              <a:t>ִשּׁוּם שְׁחִיטָה </a:t>
            </a:r>
            <a:r>
              <a:rPr lang="he-IL" dirty="0"/>
              <a:t>ולא חששו שמא נבילה היא</a:t>
            </a:r>
            <a:r>
              <a:rPr lang="he-IL" b="0" i="0" dirty="0">
                <a:solidFill>
                  <a:srgbClr val="000000"/>
                </a:solidFill>
                <a:effectLst/>
                <a:latin typeface="Arial" panose="020B0604020202020204" pitchFamily="34" charset="0"/>
              </a:rPr>
              <a:t> </a:t>
            </a:r>
          </a:p>
          <a:p>
            <a:r>
              <a:rPr lang="he-IL" b="0" i="0" dirty="0">
                <a:solidFill>
                  <a:srgbClr val="000000"/>
                </a:solidFill>
                <a:effectLst/>
                <a:latin typeface="Arial" panose="020B0604020202020204" pitchFamily="34" charset="0"/>
              </a:rPr>
              <a:t>כְּרַבִּי </a:t>
            </a:r>
            <a:r>
              <a:rPr lang="he-IL" b="0" i="0" dirty="0" err="1">
                <a:solidFill>
                  <a:srgbClr val="000000"/>
                </a:solidFill>
                <a:effectLst/>
                <a:latin typeface="Arial" panose="020B0604020202020204" pitchFamily="34" charset="0"/>
              </a:rPr>
              <a:t>חֲנַנְיָא</a:t>
            </a:r>
            <a:r>
              <a:rPr lang="he-IL" b="0" i="0" dirty="0">
                <a:solidFill>
                  <a:srgbClr val="000000"/>
                </a:solidFill>
                <a:effectLst/>
                <a:latin typeface="Arial" panose="020B0604020202020204" pitchFamily="34" charset="0"/>
              </a:rPr>
              <a:t> בְּנוֹ שֶׁל רַבִּי יוֹסֵי הַגְּלִילִי</a:t>
            </a:r>
            <a:endParaRPr lang="he-IL" dirty="0"/>
          </a:p>
        </p:txBody>
      </p:sp>
      <p:sp>
        <p:nvSpPr>
          <p:cNvPr id="17" name="תיבת טקסט 16">
            <a:extLst>
              <a:ext uri="{FF2B5EF4-FFF2-40B4-BE49-F238E27FC236}">
                <a16:creationId xmlns:a16="http://schemas.microsoft.com/office/drawing/2014/main" id="{A455C4A6-A111-4683-BDBA-B8236E9116F3}"/>
              </a:ext>
            </a:extLst>
          </p:cNvPr>
          <p:cNvSpPr txBox="1"/>
          <p:nvPr/>
        </p:nvSpPr>
        <p:spPr>
          <a:xfrm>
            <a:off x="2546872" y="509456"/>
            <a:ext cx="2033195" cy="923330"/>
          </a:xfrm>
          <a:prstGeom prst="rect">
            <a:avLst/>
          </a:prstGeom>
          <a:solidFill>
            <a:schemeClr val="accent5">
              <a:lumMod val="20000"/>
              <a:lumOff val="80000"/>
            </a:schemeClr>
          </a:solidFill>
        </p:spPr>
        <p:txBody>
          <a:bodyPr wrap="square" rtlCol="1">
            <a:spAutoFit/>
          </a:bodyPr>
          <a:lstStyle/>
          <a:p>
            <a:r>
              <a:rPr lang="he-IL" b="0" i="0" dirty="0" err="1">
                <a:solidFill>
                  <a:srgbClr val="000000"/>
                </a:solidFill>
                <a:effectLst/>
                <a:latin typeface="Arial" panose="020B0604020202020204" pitchFamily="34" charset="0"/>
              </a:rPr>
              <a:t>דְּתַנְיָא</a:t>
            </a:r>
            <a:r>
              <a:rPr lang="he-IL" b="0" i="0" dirty="0">
                <a:solidFill>
                  <a:srgbClr val="000000"/>
                </a:solidFill>
                <a:effectLst/>
                <a:latin typeface="Arial" panose="020B0604020202020204" pitchFamily="34" charset="0"/>
              </a:rPr>
              <a:t> הֲרֵי שֶׁאָבְדוּ לוֹ גְּדָיָיו וְתַרְנְגוֹלָיו הָלַךְ וּמְצָאָן </a:t>
            </a:r>
            <a:r>
              <a:rPr lang="he-IL" b="0" i="0" dirty="0" err="1">
                <a:solidFill>
                  <a:srgbClr val="000000"/>
                </a:solidFill>
                <a:effectLst/>
                <a:latin typeface="Arial" panose="020B0604020202020204" pitchFamily="34" charset="0"/>
              </a:rPr>
              <a:t>שְׁחוּטִין</a:t>
            </a:r>
            <a:endParaRPr lang="he-IL" dirty="0"/>
          </a:p>
        </p:txBody>
      </p:sp>
      <p:sp>
        <p:nvSpPr>
          <p:cNvPr id="18" name="תיבת טקסט 17">
            <a:extLst>
              <a:ext uri="{FF2B5EF4-FFF2-40B4-BE49-F238E27FC236}">
                <a16:creationId xmlns:a16="http://schemas.microsoft.com/office/drawing/2014/main" id="{523FBB14-9F5D-4DB5-88E8-7578D4F1C0EB}"/>
              </a:ext>
            </a:extLst>
          </p:cNvPr>
          <p:cNvSpPr txBox="1"/>
          <p:nvPr/>
        </p:nvSpPr>
        <p:spPr>
          <a:xfrm>
            <a:off x="390412" y="552239"/>
            <a:ext cx="1885278"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רַבִּי יְהוּדָה אוֹסֵר</a:t>
            </a:r>
            <a:endParaRPr lang="he-IL" dirty="0"/>
          </a:p>
        </p:txBody>
      </p:sp>
      <p:sp>
        <p:nvSpPr>
          <p:cNvPr id="3" name="תיבת טקסט 2">
            <a:extLst>
              <a:ext uri="{FF2B5EF4-FFF2-40B4-BE49-F238E27FC236}">
                <a16:creationId xmlns:a16="http://schemas.microsoft.com/office/drawing/2014/main" id="{EC1269D2-2727-406A-8B11-69E6629478EB}"/>
              </a:ext>
            </a:extLst>
          </p:cNvPr>
          <p:cNvSpPr txBox="1"/>
          <p:nvPr/>
        </p:nvSpPr>
        <p:spPr>
          <a:xfrm>
            <a:off x="8114850" y="1319029"/>
            <a:ext cx="2204422" cy="1200329"/>
          </a:xfrm>
          <a:prstGeom prst="rect">
            <a:avLst/>
          </a:prstGeom>
          <a:solidFill>
            <a:schemeClr val="accent6">
              <a:lumMod val="20000"/>
              <a:lumOff val="80000"/>
            </a:schemeClr>
          </a:solidFill>
        </p:spPr>
        <p:txBody>
          <a:bodyPr wrap="square" rtlCol="1">
            <a:spAutoFit/>
          </a:bodyPr>
          <a:lstStyle/>
          <a:p>
            <a:r>
              <a:rPr lang="he-IL" dirty="0"/>
              <a:t>משום מציאה, שרשאי לזכות בו, ואף לאכילה התירו, ולא חששו שנבילה הוא.</a:t>
            </a:r>
          </a:p>
        </p:txBody>
      </p:sp>
      <p:sp>
        <p:nvSpPr>
          <p:cNvPr id="4" name="תיבת טקסט 3">
            <a:extLst>
              <a:ext uri="{FF2B5EF4-FFF2-40B4-BE49-F238E27FC236}">
                <a16:creationId xmlns:a16="http://schemas.microsoft.com/office/drawing/2014/main" id="{31799598-E8D3-45FD-B568-E0206042AC1C}"/>
              </a:ext>
            </a:extLst>
          </p:cNvPr>
          <p:cNvSpPr txBox="1"/>
          <p:nvPr/>
        </p:nvSpPr>
        <p:spPr>
          <a:xfrm>
            <a:off x="4746136" y="921571"/>
            <a:ext cx="3060554" cy="1077218"/>
          </a:xfrm>
          <a:prstGeom prst="rect">
            <a:avLst/>
          </a:prstGeom>
          <a:solidFill>
            <a:schemeClr val="accent6">
              <a:lumMod val="20000"/>
              <a:lumOff val="80000"/>
            </a:schemeClr>
          </a:solidFill>
        </p:spPr>
        <p:txBody>
          <a:bodyPr wrap="square" rtlCol="1">
            <a:spAutoFit/>
          </a:bodyPr>
          <a:lstStyle/>
          <a:p>
            <a:r>
              <a:rPr lang="he-IL" sz="1600" dirty="0"/>
              <a:t>שאמר שדבר שנמצא במקום שרבים </a:t>
            </a:r>
            <a:r>
              <a:rPr lang="he-IL" sz="1600" dirty="0" err="1"/>
              <a:t>מצויין</a:t>
            </a:r>
            <a:r>
              <a:rPr lang="he-IL" sz="1600" dirty="0"/>
              <a:t> שם - מותר, מפני שהבעלים </a:t>
            </a:r>
            <a:r>
              <a:rPr lang="he-IL" sz="1600" dirty="0" err="1"/>
              <a:t>מתייאשין</a:t>
            </a:r>
            <a:r>
              <a:rPr lang="he-IL" sz="1600" dirty="0"/>
              <a:t> ממנו. והרי כאן נמצאה המציאה על דרך הרבים.</a:t>
            </a:r>
          </a:p>
        </p:txBody>
      </p:sp>
      <p:sp>
        <p:nvSpPr>
          <p:cNvPr id="6" name="תיבת טקסט 5">
            <a:extLst>
              <a:ext uri="{FF2B5EF4-FFF2-40B4-BE49-F238E27FC236}">
                <a16:creationId xmlns:a16="http://schemas.microsoft.com/office/drawing/2014/main" id="{654054A5-A100-497C-AB65-F5A5209C9244}"/>
              </a:ext>
            </a:extLst>
          </p:cNvPr>
          <p:cNvSpPr txBox="1"/>
          <p:nvPr/>
        </p:nvSpPr>
        <p:spPr>
          <a:xfrm>
            <a:off x="2725270" y="1894451"/>
            <a:ext cx="1752035" cy="646331"/>
          </a:xfrm>
          <a:prstGeom prst="rect">
            <a:avLst/>
          </a:prstGeom>
          <a:solidFill>
            <a:schemeClr val="accent6">
              <a:lumMod val="20000"/>
              <a:lumOff val="80000"/>
            </a:schemeClr>
          </a:solidFill>
        </p:spPr>
        <p:txBody>
          <a:bodyPr wrap="square" rtlCol="1">
            <a:spAutoFit/>
          </a:bodyPr>
          <a:lstStyle/>
          <a:p>
            <a:r>
              <a:rPr lang="he-IL" dirty="0"/>
              <a:t>ויש להסתפק אם נשחטו כהלכה,</a:t>
            </a:r>
          </a:p>
        </p:txBody>
      </p:sp>
      <p:sp>
        <p:nvSpPr>
          <p:cNvPr id="7" name="תיבת טקסט 6">
            <a:extLst>
              <a:ext uri="{FF2B5EF4-FFF2-40B4-BE49-F238E27FC236}">
                <a16:creationId xmlns:a16="http://schemas.microsoft.com/office/drawing/2014/main" id="{7B0D6815-BADE-4BFA-8471-8A712D2AF166}"/>
              </a:ext>
            </a:extLst>
          </p:cNvPr>
          <p:cNvSpPr txBox="1"/>
          <p:nvPr/>
        </p:nvSpPr>
        <p:spPr>
          <a:xfrm>
            <a:off x="274429" y="1124256"/>
            <a:ext cx="1992742" cy="369332"/>
          </a:xfrm>
          <a:prstGeom prst="rect">
            <a:avLst/>
          </a:prstGeom>
          <a:solidFill>
            <a:schemeClr val="accent6">
              <a:lumMod val="20000"/>
              <a:lumOff val="80000"/>
            </a:schemeClr>
          </a:solidFill>
        </p:spPr>
        <p:txBody>
          <a:bodyPr wrap="square" rtlCol="1">
            <a:spAutoFit/>
          </a:bodyPr>
          <a:lstStyle/>
          <a:p>
            <a:r>
              <a:rPr lang="he-IL" dirty="0"/>
              <a:t>את הבשר באכילה</a:t>
            </a:r>
          </a:p>
        </p:txBody>
      </p:sp>
      <p:graphicFrame>
        <p:nvGraphicFramePr>
          <p:cNvPr id="22" name="טבלה 22">
            <a:extLst>
              <a:ext uri="{FF2B5EF4-FFF2-40B4-BE49-F238E27FC236}">
                <a16:creationId xmlns:a16="http://schemas.microsoft.com/office/drawing/2014/main" id="{7BAE845D-99A4-440C-8DAC-B2A782B09EDC}"/>
              </a:ext>
            </a:extLst>
          </p:cNvPr>
          <p:cNvGraphicFramePr>
            <a:graphicFrameLocks noGrp="1"/>
          </p:cNvGraphicFramePr>
          <p:nvPr>
            <p:extLst>
              <p:ext uri="{D42A27DB-BD31-4B8C-83A1-F6EECF244321}">
                <p14:modId xmlns:p14="http://schemas.microsoft.com/office/powerpoint/2010/main" val="2831431152"/>
              </p:ext>
            </p:extLst>
          </p:nvPr>
        </p:nvGraphicFramePr>
        <p:xfrm>
          <a:off x="119445" y="3186009"/>
          <a:ext cx="12059660" cy="2216929"/>
        </p:xfrm>
        <a:graphic>
          <a:graphicData uri="http://schemas.openxmlformats.org/drawingml/2006/table">
            <a:tbl>
              <a:tblPr rtl="1" firstRow="1" bandRow="1">
                <a:tableStyleId>{616DA210-FB5B-4158-B5E0-FEB733F419BA}</a:tableStyleId>
              </a:tblPr>
              <a:tblGrid>
                <a:gridCol w="3195022">
                  <a:extLst>
                    <a:ext uri="{9D8B030D-6E8A-4147-A177-3AD203B41FA5}">
                      <a16:colId xmlns:a16="http://schemas.microsoft.com/office/drawing/2014/main" val="570605422"/>
                    </a:ext>
                  </a:extLst>
                </a:gridCol>
                <a:gridCol w="2834808">
                  <a:extLst>
                    <a:ext uri="{9D8B030D-6E8A-4147-A177-3AD203B41FA5}">
                      <a16:colId xmlns:a16="http://schemas.microsoft.com/office/drawing/2014/main" val="2888131148"/>
                    </a:ext>
                  </a:extLst>
                </a:gridCol>
                <a:gridCol w="3147891">
                  <a:extLst>
                    <a:ext uri="{9D8B030D-6E8A-4147-A177-3AD203B41FA5}">
                      <a16:colId xmlns:a16="http://schemas.microsoft.com/office/drawing/2014/main" val="4222492400"/>
                    </a:ext>
                  </a:extLst>
                </a:gridCol>
                <a:gridCol w="2881939">
                  <a:extLst>
                    <a:ext uri="{9D8B030D-6E8A-4147-A177-3AD203B41FA5}">
                      <a16:colId xmlns:a16="http://schemas.microsoft.com/office/drawing/2014/main" val="3654052244"/>
                    </a:ext>
                  </a:extLst>
                </a:gridCol>
              </a:tblGrid>
              <a:tr h="1387382">
                <a:tc>
                  <a:txBody>
                    <a:bodyPr/>
                    <a:lstStyle/>
                    <a:p>
                      <a:pPr rtl="1"/>
                      <a:endParaRPr lang="he-IL" dirty="0"/>
                    </a:p>
                  </a:txBody>
                  <a:tcPr/>
                </a:tc>
                <a:tc rowSpan="2">
                  <a:txBody>
                    <a:bodyPr/>
                    <a:lstStyle/>
                    <a:p>
                      <a:pPr rtl="1"/>
                      <a:endParaRPr lang="he-IL" dirty="0"/>
                    </a:p>
                  </a:txBody>
                  <a:tcPr>
                    <a:noFill/>
                  </a:tcPr>
                </a:tc>
                <a:tc rowSpan="2">
                  <a:txBody>
                    <a:bodyPr/>
                    <a:lstStyle/>
                    <a:p>
                      <a:pPr rtl="1"/>
                      <a:endParaRPr lang="he-IL"/>
                    </a:p>
                  </a:txBody>
                  <a:tcPr/>
                </a:tc>
                <a:tc rowSpan="2">
                  <a:txBody>
                    <a:bodyPr/>
                    <a:lstStyle/>
                    <a:p>
                      <a:pPr rtl="1"/>
                      <a:endParaRPr lang="he-IL" dirty="0"/>
                    </a:p>
                  </a:txBody>
                  <a:tcPr/>
                </a:tc>
                <a:extLst>
                  <a:ext uri="{0D108BD9-81ED-4DB2-BD59-A6C34878D82A}">
                    <a16:rowId xmlns:a16="http://schemas.microsoft.com/office/drawing/2014/main" val="3065232400"/>
                  </a:ext>
                </a:extLst>
              </a:tr>
              <a:tr h="829547">
                <a:tc>
                  <a:txBody>
                    <a:bodyPr/>
                    <a:lstStyle/>
                    <a:p>
                      <a:pPr rtl="1"/>
                      <a:endParaRPr lang="he-IL" dirty="0"/>
                    </a:p>
                  </a:txBody>
                  <a:tcPr>
                    <a:noFill/>
                  </a:tcPr>
                </a:tc>
                <a:tc vMerge="1">
                  <a:txBody>
                    <a:bodyPr/>
                    <a:lstStyle/>
                    <a:p>
                      <a:pPr rtl="1"/>
                      <a:endParaRPr lang="he-IL"/>
                    </a:p>
                  </a:txBody>
                  <a:tcPr/>
                </a:tc>
                <a:tc vMerge="1">
                  <a:txBody>
                    <a:bodyPr/>
                    <a:lstStyle/>
                    <a:p>
                      <a:pPr rtl="1"/>
                      <a:endParaRPr lang="he-IL"/>
                    </a:p>
                  </a:txBody>
                  <a:tcPr/>
                </a:tc>
                <a:tc vMerge="1">
                  <a:txBody>
                    <a:bodyPr/>
                    <a:lstStyle/>
                    <a:p>
                      <a:pPr rtl="1"/>
                      <a:endParaRPr lang="he-IL"/>
                    </a:p>
                  </a:txBody>
                  <a:tcPr/>
                </a:tc>
                <a:extLst>
                  <a:ext uri="{0D108BD9-81ED-4DB2-BD59-A6C34878D82A}">
                    <a16:rowId xmlns:a16="http://schemas.microsoft.com/office/drawing/2014/main" val="380865911"/>
                  </a:ext>
                </a:extLst>
              </a:tr>
            </a:tbl>
          </a:graphicData>
        </a:graphic>
      </p:graphicFrame>
      <p:sp>
        <p:nvSpPr>
          <p:cNvPr id="23" name="תיבת טקסט 22">
            <a:extLst>
              <a:ext uri="{FF2B5EF4-FFF2-40B4-BE49-F238E27FC236}">
                <a16:creationId xmlns:a16="http://schemas.microsoft.com/office/drawing/2014/main" id="{92AA9072-121C-4AD0-8580-D8F707FAE66F}"/>
              </a:ext>
            </a:extLst>
          </p:cNvPr>
          <p:cNvSpPr txBox="1"/>
          <p:nvPr/>
        </p:nvSpPr>
        <p:spPr>
          <a:xfrm>
            <a:off x="206956" y="3204659"/>
            <a:ext cx="2532526"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אָמַר רָבָא </a:t>
            </a:r>
          </a:p>
          <a:p>
            <a:r>
              <a:rPr lang="he-IL" b="0" i="0" dirty="0">
                <a:solidFill>
                  <a:srgbClr val="000000"/>
                </a:solidFill>
                <a:effectLst/>
                <a:latin typeface="Arial" panose="020B0604020202020204" pitchFamily="34" charset="0"/>
              </a:rPr>
              <a:t>רוֹב גּוֹיִם וְרוֹב טַבָּחֵי יִשְׂרָאֵל</a:t>
            </a:r>
            <a:endParaRPr lang="he-IL" dirty="0"/>
          </a:p>
        </p:txBody>
      </p:sp>
      <p:sp>
        <p:nvSpPr>
          <p:cNvPr id="24" name="תיבת טקסט 23">
            <a:extLst>
              <a:ext uri="{FF2B5EF4-FFF2-40B4-BE49-F238E27FC236}">
                <a16:creationId xmlns:a16="http://schemas.microsoft.com/office/drawing/2014/main" id="{6E1450DD-11D4-49B6-9710-449CD83FEC8C}"/>
              </a:ext>
            </a:extLst>
          </p:cNvPr>
          <p:cNvSpPr txBox="1"/>
          <p:nvPr/>
        </p:nvSpPr>
        <p:spPr>
          <a:xfrm>
            <a:off x="9084044" y="3248953"/>
            <a:ext cx="3004302" cy="584775"/>
          </a:xfrm>
          <a:prstGeom prst="rect">
            <a:avLst/>
          </a:prstGeom>
          <a:solidFill>
            <a:schemeClr val="accent5">
              <a:lumMod val="20000"/>
              <a:lumOff val="80000"/>
            </a:schemeClr>
          </a:solidFill>
        </p:spPr>
        <p:txBody>
          <a:bodyPr wrap="square" rtlCol="1">
            <a:spAutoFit/>
          </a:bodyPr>
          <a:lstStyle/>
          <a:p>
            <a:r>
              <a:rPr lang="he-IL" sz="1600" b="0" i="0" dirty="0">
                <a:solidFill>
                  <a:srgbClr val="000000"/>
                </a:solidFill>
                <a:effectLst/>
                <a:latin typeface="Arial" panose="020B0604020202020204" pitchFamily="34" charset="0"/>
              </a:rPr>
              <a:t>אָמַר רַבִּי </a:t>
            </a:r>
            <a:r>
              <a:rPr lang="he-IL" sz="1600" b="0" i="0" dirty="0" err="1">
                <a:solidFill>
                  <a:srgbClr val="000000"/>
                </a:solidFill>
                <a:effectLst/>
                <a:latin typeface="Arial" panose="020B0604020202020204" pitchFamily="34" charset="0"/>
              </a:rPr>
              <a:t>נִרְאִין</a:t>
            </a:r>
            <a:r>
              <a:rPr lang="he-IL" sz="1600" b="0" i="0" dirty="0">
                <a:solidFill>
                  <a:srgbClr val="000000"/>
                </a:solidFill>
                <a:effectLst/>
                <a:latin typeface="Arial" panose="020B0604020202020204" pitchFamily="34" charset="0"/>
              </a:rPr>
              <a:t> דִּבְרֵי רַבִּי יְהוּדָה [</a:t>
            </a:r>
            <a:r>
              <a:rPr lang="he-IL" sz="1600" dirty="0"/>
              <a:t>שאסר את הבשר] </a:t>
            </a:r>
            <a:r>
              <a:rPr lang="he-IL" sz="1600" b="0" i="0" dirty="0">
                <a:solidFill>
                  <a:srgbClr val="000000"/>
                </a:solidFill>
                <a:effectLst/>
                <a:latin typeface="Arial" panose="020B0604020202020204" pitchFamily="34" charset="0"/>
              </a:rPr>
              <a:t> כְּשֶׁמְּצָאָן בְּאַשְׁפָּה</a:t>
            </a:r>
            <a:endParaRPr lang="he-IL" sz="1600" dirty="0"/>
          </a:p>
        </p:txBody>
      </p:sp>
      <p:sp>
        <p:nvSpPr>
          <p:cNvPr id="25" name="תיבת טקסט 24">
            <a:extLst>
              <a:ext uri="{FF2B5EF4-FFF2-40B4-BE49-F238E27FC236}">
                <a16:creationId xmlns:a16="http://schemas.microsoft.com/office/drawing/2014/main" id="{D30FA03A-1ADB-4FBC-ADDE-AF89AC76CA66}"/>
              </a:ext>
            </a:extLst>
          </p:cNvPr>
          <p:cNvSpPr txBox="1"/>
          <p:nvPr/>
        </p:nvSpPr>
        <p:spPr>
          <a:xfrm>
            <a:off x="9047920" y="4619624"/>
            <a:ext cx="3119718" cy="646331"/>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וְדִבְרֵי רַבִּי </a:t>
            </a:r>
            <a:r>
              <a:rPr lang="he-IL" b="0" i="0" dirty="0" err="1">
                <a:solidFill>
                  <a:srgbClr val="000000"/>
                </a:solidFill>
                <a:effectLst/>
                <a:latin typeface="Arial" panose="020B0604020202020204" pitchFamily="34" charset="0"/>
              </a:rPr>
              <a:t>חֲנַנְיָא</a:t>
            </a:r>
            <a:r>
              <a:rPr lang="he-IL" b="0" i="0" dirty="0">
                <a:solidFill>
                  <a:srgbClr val="000000"/>
                </a:solidFill>
                <a:effectLst/>
                <a:latin typeface="Arial" panose="020B0604020202020204" pitchFamily="34" charset="0"/>
              </a:rPr>
              <a:t> בְּנוֹ שֶׁל רַבִּי יוֹסֵי הַגְּלִילִי כְּשֶׁמְּצָאָן בַּבַּיִת</a:t>
            </a:r>
            <a:endParaRPr lang="he-IL" dirty="0"/>
          </a:p>
        </p:txBody>
      </p:sp>
      <p:sp>
        <p:nvSpPr>
          <p:cNvPr id="26" name="תיבת טקסט 25">
            <a:extLst>
              <a:ext uri="{FF2B5EF4-FFF2-40B4-BE49-F238E27FC236}">
                <a16:creationId xmlns:a16="http://schemas.microsoft.com/office/drawing/2014/main" id="{011826CE-A363-411B-9DC3-FBC86FADEB89}"/>
              </a:ext>
            </a:extLst>
          </p:cNvPr>
          <p:cNvSpPr txBox="1"/>
          <p:nvPr/>
        </p:nvSpPr>
        <p:spPr>
          <a:xfrm>
            <a:off x="6149275" y="3206170"/>
            <a:ext cx="2761690" cy="646331"/>
          </a:xfrm>
          <a:prstGeom prst="rect">
            <a:avLst/>
          </a:prstGeom>
          <a:solidFill>
            <a:schemeClr val="accent5">
              <a:lumMod val="20000"/>
              <a:lumOff val="80000"/>
            </a:schemeClr>
          </a:solidFill>
        </p:spPr>
        <p:txBody>
          <a:bodyPr wrap="square" rtlCol="1">
            <a:spAutoFit/>
          </a:bodyPr>
          <a:lstStyle/>
          <a:p>
            <a:r>
              <a:rPr lang="he-IL" b="0" i="0" dirty="0" err="1">
                <a:solidFill>
                  <a:srgbClr val="000000"/>
                </a:solidFill>
                <a:effectLst/>
                <a:latin typeface="Arial" panose="020B0604020202020204" pitchFamily="34" charset="0"/>
              </a:rPr>
              <a:t>מִדְּהִתִּירוּהו</a:t>
            </a:r>
            <a:r>
              <a:rPr lang="he-IL" b="0" i="0" dirty="0">
                <a:solidFill>
                  <a:srgbClr val="000000"/>
                </a:solidFill>
                <a:effectLst/>
                <a:latin typeface="Arial" panose="020B0604020202020204" pitchFamily="34" charset="0"/>
              </a:rPr>
              <a:t>ּ לוֹ מִשּׁוּם שְׁחִיטָה </a:t>
            </a:r>
          </a:p>
          <a:p>
            <a:r>
              <a:rPr lang="he-IL" b="0" i="0" dirty="0" err="1">
                <a:solidFill>
                  <a:srgbClr val="000000"/>
                </a:solidFill>
                <a:effectLst/>
                <a:latin typeface="Arial" panose="020B0604020202020204" pitchFamily="34" charset="0"/>
              </a:rPr>
              <a:t>רוּבָּא</a:t>
            </a:r>
            <a:r>
              <a:rPr lang="he-IL" b="0" i="0" dirty="0">
                <a:solidFill>
                  <a:srgbClr val="000000"/>
                </a:solidFill>
                <a:effectLst/>
                <a:latin typeface="Arial" panose="020B0604020202020204" pitchFamily="34" charset="0"/>
              </a:rPr>
              <a:t> יִשְׂרָאֵל </a:t>
            </a:r>
            <a:r>
              <a:rPr lang="he-IL" b="0" i="0" dirty="0" err="1">
                <a:solidFill>
                  <a:srgbClr val="000000"/>
                </a:solidFill>
                <a:effectLst/>
                <a:latin typeface="Arial" panose="020B0604020202020204" pitchFamily="34" charset="0"/>
              </a:rPr>
              <a:t>נִינְהו</a:t>
            </a:r>
            <a:r>
              <a:rPr lang="he-IL" b="0" i="0" dirty="0">
                <a:solidFill>
                  <a:srgbClr val="000000"/>
                </a:solidFill>
                <a:effectLst/>
                <a:latin typeface="Arial" panose="020B0604020202020204" pitchFamily="34" charset="0"/>
              </a:rPr>
              <a:t>ּ</a:t>
            </a:r>
            <a:endParaRPr lang="he-IL" dirty="0"/>
          </a:p>
        </p:txBody>
      </p:sp>
      <p:sp>
        <p:nvSpPr>
          <p:cNvPr id="27" name="תיבת טקסט 26">
            <a:extLst>
              <a:ext uri="{FF2B5EF4-FFF2-40B4-BE49-F238E27FC236}">
                <a16:creationId xmlns:a16="http://schemas.microsoft.com/office/drawing/2014/main" id="{2D3EF2BF-EC6F-4742-934F-7ABB034FF4F2}"/>
              </a:ext>
            </a:extLst>
          </p:cNvPr>
          <p:cNvSpPr txBox="1"/>
          <p:nvPr/>
        </p:nvSpPr>
        <p:spPr>
          <a:xfrm>
            <a:off x="3013953" y="3337661"/>
            <a:ext cx="3009883" cy="646331"/>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שָׁמְעַתְּ מִינַּהּ הֲלָכָה כְּרַבִּי שִׁמְעוֹן בֶּן אֶלְעָזָר אֲפִילּוּ בְּרוֹב יִשְׂרָאֵל</a:t>
            </a:r>
            <a:endParaRPr lang="he-IL" dirty="0"/>
          </a:p>
        </p:txBody>
      </p:sp>
      <p:sp>
        <p:nvSpPr>
          <p:cNvPr id="29" name="תיבת טקסט 28">
            <a:extLst>
              <a:ext uri="{FF2B5EF4-FFF2-40B4-BE49-F238E27FC236}">
                <a16:creationId xmlns:a16="http://schemas.microsoft.com/office/drawing/2014/main" id="{1AB67876-5CBB-46D1-AB72-F1D2769D5AF4}"/>
              </a:ext>
            </a:extLst>
          </p:cNvPr>
          <p:cNvSpPr txBox="1"/>
          <p:nvPr/>
        </p:nvSpPr>
        <p:spPr>
          <a:xfrm>
            <a:off x="9376701" y="3772706"/>
            <a:ext cx="2669422" cy="646331"/>
          </a:xfrm>
          <a:prstGeom prst="rect">
            <a:avLst/>
          </a:prstGeom>
          <a:solidFill>
            <a:schemeClr val="accent6">
              <a:lumMod val="20000"/>
              <a:lumOff val="80000"/>
            </a:schemeClr>
          </a:solidFill>
        </p:spPr>
        <p:txBody>
          <a:bodyPr wrap="square" rtlCol="1">
            <a:spAutoFit/>
          </a:bodyPr>
          <a:lstStyle/>
          <a:p>
            <a:r>
              <a:rPr lang="he-IL" dirty="0"/>
              <a:t>משום שדרך להשליך את הנבלות לאשפה</a:t>
            </a:r>
          </a:p>
        </p:txBody>
      </p:sp>
      <p:graphicFrame>
        <p:nvGraphicFramePr>
          <p:cNvPr id="20" name="טבלה 20">
            <a:extLst>
              <a:ext uri="{FF2B5EF4-FFF2-40B4-BE49-F238E27FC236}">
                <a16:creationId xmlns:a16="http://schemas.microsoft.com/office/drawing/2014/main" id="{06C3C754-2867-4061-BE5D-F024C83D32A8}"/>
              </a:ext>
            </a:extLst>
          </p:cNvPr>
          <p:cNvGraphicFramePr>
            <a:graphicFrameLocks noGrp="1"/>
          </p:cNvGraphicFramePr>
          <p:nvPr>
            <p:extLst>
              <p:ext uri="{D42A27DB-BD31-4B8C-83A1-F6EECF244321}">
                <p14:modId xmlns:p14="http://schemas.microsoft.com/office/powerpoint/2010/main" val="3873290236"/>
              </p:ext>
            </p:extLst>
          </p:nvPr>
        </p:nvGraphicFramePr>
        <p:xfrm>
          <a:off x="124764" y="5369274"/>
          <a:ext cx="12067236" cy="1488726"/>
        </p:xfrm>
        <a:graphic>
          <a:graphicData uri="http://schemas.openxmlformats.org/drawingml/2006/table">
            <a:tbl>
              <a:tblPr rtl="1" firstRow="1" bandRow="1">
                <a:tableStyleId>{616DA210-FB5B-4158-B5E0-FEB733F419BA}</a:tableStyleId>
              </a:tblPr>
              <a:tblGrid>
                <a:gridCol w="5070438">
                  <a:extLst>
                    <a:ext uri="{9D8B030D-6E8A-4147-A177-3AD203B41FA5}">
                      <a16:colId xmlns:a16="http://schemas.microsoft.com/office/drawing/2014/main" val="607543312"/>
                    </a:ext>
                  </a:extLst>
                </a:gridCol>
                <a:gridCol w="6996798">
                  <a:extLst>
                    <a:ext uri="{9D8B030D-6E8A-4147-A177-3AD203B41FA5}">
                      <a16:colId xmlns:a16="http://schemas.microsoft.com/office/drawing/2014/main" val="2137203050"/>
                    </a:ext>
                  </a:extLst>
                </a:gridCol>
              </a:tblGrid>
              <a:tr h="773632">
                <a:tc>
                  <a:txBody>
                    <a:bodyPr/>
                    <a:lstStyle/>
                    <a:p>
                      <a:pPr rtl="1"/>
                      <a:endParaRPr lang="he-IL" dirty="0"/>
                    </a:p>
                  </a:txBody>
                  <a:tcPr>
                    <a:noFill/>
                  </a:tcPr>
                </a:tc>
                <a:tc>
                  <a:txBody>
                    <a:bodyPr/>
                    <a:lstStyle/>
                    <a:p>
                      <a:pPr rtl="1"/>
                      <a:endParaRPr lang="he-IL" dirty="0"/>
                    </a:p>
                  </a:txBody>
                  <a:tcPr>
                    <a:noFill/>
                  </a:tcPr>
                </a:tc>
                <a:extLst>
                  <a:ext uri="{0D108BD9-81ED-4DB2-BD59-A6C34878D82A}">
                    <a16:rowId xmlns:a16="http://schemas.microsoft.com/office/drawing/2014/main" val="1298505161"/>
                  </a:ext>
                </a:extLst>
              </a:tr>
              <a:tr h="715094">
                <a:tc>
                  <a:txBody>
                    <a:bodyPr/>
                    <a:lstStyle/>
                    <a:p>
                      <a:pPr rtl="1"/>
                      <a:endParaRPr lang="he-IL" dirty="0"/>
                    </a:p>
                  </a:txBody>
                  <a:tcPr>
                    <a:noFill/>
                  </a:tcPr>
                </a:tc>
                <a:tc>
                  <a:txBody>
                    <a:bodyPr/>
                    <a:lstStyle/>
                    <a:p>
                      <a:pPr rtl="1"/>
                      <a:endParaRPr lang="he-IL" dirty="0"/>
                    </a:p>
                  </a:txBody>
                  <a:tcPr>
                    <a:noFill/>
                  </a:tcPr>
                </a:tc>
                <a:extLst>
                  <a:ext uri="{0D108BD9-81ED-4DB2-BD59-A6C34878D82A}">
                    <a16:rowId xmlns:a16="http://schemas.microsoft.com/office/drawing/2014/main" val="387786040"/>
                  </a:ext>
                </a:extLst>
              </a:tr>
            </a:tbl>
          </a:graphicData>
        </a:graphic>
      </p:graphicFrame>
      <p:sp>
        <p:nvSpPr>
          <p:cNvPr id="30" name="תיבת טקסט 29">
            <a:extLst>
              <a:ext uri="{FF2B5EF4-FFF2-40B4-BE49-F238E27FC236}">
                <a16:creationId xmlns:a16="http://schemas.microsoft.com/office/drawing/2014/main" id="{FF7B1E68-FA63-4EEC-95B3-3446F4E0881A}"/>
              </a:ext>
            </a:extLst>
          </p:cNvPr>
          <p:cNvSpPr txBox="1"/>
          <p:nvPr/>
        </p:nvSpPr>
        <p:spPr>
          <a:xfrm>
            <a:off x="-149147" y="6305761"/>
            <a:ext cx="7035502"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אֲתָא </a:t>
            </a:r>
            <a:r>
              <a:rPr lang="he-IL" b="0" i="0" dirty="0" err="1">
                <a:solidFill>
                  <a:srgbClr val="000000"/>
                </a:solidFill>
                <a:effectLst/>
                <a:latin typeface="Arial" panose="020B0604020202020204" pitchFamily="34" charset="0"/>
              </a:rPr>
              <a:t>לְקַמֵּיה</a:t>
            </a:r>
            <a:r>
              <a:rPr lang="he-IL" b="0" i="0" dirty="0">
                <a:solidFill>
                  <a:srgbClr val="000000"/>
                </a:solidFill>
                <a:effectLst/>
                <a:latin typeface="Arial" panose="020B0604020202020204" pitchFamily="34" charset="0"/>
              </a:rPr>
              <a:t>ּ דְּרַבִּי יוֹחָנָן וְאָמְרִי לַהּ בְּבֵי </a:t>
            </a:r>
            <a:r>
              <a:rPr lang="he-IL" b="0" i="0" dirty="0" err="1">
                <a:solidFill>
                  <a:srgbClr val="000000"/>
                </a:solidFill>
                <a:effectLst/>
                <a:latin typeface="Arial" panose="020B0604020202020204" pitchFamily="34" charset="0"/>
              </a:rPr>
              <a:t>מִדְרְשָׁא</a:t>
            </a:r>
            <a:r>
              <a:rPr lang="he-IL" b="0" i="0" dirty="0">
                <a:solidFill>
                  <a:srgbClr val="000000"/>
                </a:solidFill>
                <a:effectLst/>
                <a:latin typeface="Arial" panose="020B0604020202020204" pitchFamily="34" charset="0"/>
              </a:rPr>
              <a:t> וַאֲמַרוּ לֵיהּ </a:t>
            </a:r>
            <a:r>
              <a:rPr lang="he-IL" b="0" i="0" dirty="0" err="1">
                <a:solidFill>
                  <a:srgbClr val="000000"/>
                </a:solidFill>
                <a:effectLst/>
                <a:latin typeface="Arial" panose="020B0604020202020204" pitchFamily="34" charset="0"/>
              </a:rPr>
              <a:t>זִיל</a:t>
            </a:r>
            <a:r>
              <a:rPr lang="he-IL" b="0" i="0" dirty="0">
                <a:solidFill>
                  <a:srgbClr val="000000"/>
                </a:solidFill>
                <a:effectLst/>
                <a:latin typeface="Arial" panose="020B0604020202020204" pitchFamily="34" charset="0"/>
              </a:rPr>
              <a:t> שְׁקוֹל לְנַפְשָׁךְ</a:t>
            </a:r>
            <a:endParaRPr lang="he-IL" dirty="0"/>
          </a:p>
        </p:txBody>
      </p:sp>
      <p:sp>
        <p:nvSpPr>
          <p:cNvPr id="31" name="תיבת טקסט 30">
            <a:extLst>
              <a:ext uri="{FF2B5EF4-FFF2-40B4-BE49-F238E27FC236}">
                <a16:creationId xmlns:a16="http://schemas.microsoft.com/office/drawing/2014/main" id="{4AE91E1F-5F6F-41C6-A65D-7433E9C57E39}"/>
              </a:ext>
            </a:extLst>
          </p:cNvPr>
          <p:cNvSpPr txBox="1"/>
          <p:nvPr/>
        </p:nvSpPr>
        <p:spPr>
          <a:xfrm>
            <a:off x="8873892" y="5421622"/>
            <a:ext cx="2890760" cy="646331"/>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רַבִּי אַמֵּי אַשְׁכַּח פַּרְגִּיּוֹת שְׁחוּטוֹת בֵּין </a:t>
            </a:r>
            <a:r>
              <a:rPr lang="he-IL" b="0" i="0" dirty="0" err="1">
                <a:solidFill>
                  <a:srgbClr val="000000"/>
                </a:solidFill>
                <a:effectLst/>
                <a:latin typeface="Arial" panose="020B0604020202020204" pitchFamily="34" charset="0"/>
              </a:rPr>
              <a:t>טְבֶרְיָא</a:t>
            </a:r>
            <a:r>
              <a:rPr lang="he-IL" b="0" i="0" dirty="0">
                <a:solidFill>
                  <a:srgbClr val="000000"/>
                </a:solidFill>
                <a:effectLst/>
                <a:latin typeface="Arial" panose="020B0604020202020204" pitchFamily="34" charset="0"/>
              </a:rPr>
              <a:t> לְצִיפּוֹרִי</a:t>
            </a:r>
            <a:endParaRPr lang="he-IL" dirty="0"/>
          </a:p>
        </p:txBody>
      </p:sp>
      <p:sp>
        <p:nvSpPr>
          <p:cNvPr id="32" name="תיבת טקסט 31">
            <a:extLst>
              <a:ext uri="{FF2B5EF4-FFF2-40B4-BE49-F238E27FC236}">
                <a16:creationId xmlns:a16="http://schemas.microsoft.com/office/drawing/2014/main" id="{B68231FD-4EED-4C76-AFA7-2843E031D203}"/>
              </a:ext>
            </a:extLst>
          </p:cNvPr>
          <p:cNvSpPr txBox="1"/>
          <p:nvPr/>
        </p:nvSpPr>
        <p:spPr>
          <a:xfrm>
            <a:off x="565724" y="5410578"/>
            <a:ext cx="4957717" cy="646331"/>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אֲתָא </a:t>
            </a:r>
            <a:r>
              <a:rPr lang="he-IL" b="0" i="0" dirty="0" err="1">
                <a:solidFill>
                  <a:srgbClr val="000000"/>
                </a:solidFill>
                <a:effectLst/>
                <a:latin typeface="Arial" panose="020B0604020202020204" pitchFamily="34" charset="0"/>
              </a:rPr>
              <a:t>לְקַמֵּיה</a:t>
            </a:r>
            <a:r>
              <a:rPr lang="he-IL" b="0" i="0" dirty="0">
                <a:solidFill>
                  <a:srgbClr val="000000"/>
                </a:solidFill>
                <a:effectLst/>
                <a:latin typeface="Arial" panose="020B0604020202020204" pitchFamily="34" charset="0"/>
              </a:rPr>
              <a:t>ּ דְּרַבִּי אַסִּי וְאָמְרִי לַהּ </a:t>
            </a:r>
            <a:r>
              <a:rPr lang="he-IL" b="0" i="0" dirty="0" err="1">
                <a:solidFill>
                  <a:srgbClr val="000000"/>
                </a:solidFill>
                <a:effectLst/>
                <a:latin typeface="Arial" panose="020B0604020202020204" pitchFamily="34" charset="0"/>
              </a:rPr>
              <a:t>לְקַמֵּיה</a:t>
            </a:r>
            <a:r>
              <a:rPr lang="he-IL" b="0" i="0" dirty="0">
                <a:solidFill>
                  <a:srgbClr val="000000"/>
                </a:solidFill>
                <a:effectLst/>
                <a:latin typeface="Arial" panose="020B0604020202020204" pitchFamily="34" charset="0"/>
              </a:rPr>
              <a:t>ּ דְּרַבִּי יוֹחָנָן וְאָמְרִי לַהּ בֵּי </a:t>
            </a:r>
            <a:r>
              <a:rPr lang="he-IL" b="0" i="0" dirty="0" err="1">
                <a:solidFill>
                  <a:srgbClr val="000000"/>
                </a:solidFill>
                <a:effectLst/>
                <a:latin typeface="Arial" panose="020B0604020202020204" pitchFamily="34" charset="0"/>
              </a:rPr>
              <a:t>מִדְרְשָׁא</a:t>
            </a:r>
            <a:r>
              <a:rPr lang="he-IL" b="0" i="0" dirty="0">
                <a:solidFill>
                  <a:srgbClr val="000000"/>
                </a:solidFill>
                <a:effectLst/>
                <a:latin typeface="Arial" panose="020B0604020202020204" pitchFamily="34" charset="0"/>
              </a:rPr>
              <a:t> וַאֲמַרוּ לֵיהּ </a:t>
            </a:r>
            <a:r>
              <a:rPr lang="he-IL" b="0" i="0" dirty="0" err="1">
                <a:solidFill>
                  <a:srgbClr val="000000"/>
                </a:solidFill>
                <a:effectLst/>
                <a:latin typeface="Arial" panose="020B0604020202020204" pitchFamily="34" charset="0"/>
              </a:rPr>
              <a:t>זִיל</a:t>
            </a:r>
            <a:r>
              <a:rPr lang="he-IL" b="0" i="0" dirty="0">
                <a:solidFill>
                  <a:srgbClr val="000000"/>
                </a:solidFill>
                <a:effectLst/>
                <a:latin typeface="Arial" panose="020B0604020202020204" pitchFamily="34" charset="0"/>
              </a:rPr>
              <a:t> שְׁקוֹל לְנַפְשָׁךְ</a:t>
            </a:r>
            <a:endParaRPr lang="he-IL" dirty="0"/>
          </a:p>
        </p:txBody>
      </p:sp>
      <p:sp>
        <p:nvSpPr>
          <p:cNvPr id="33" name="תיבת טקסט 32">
            <a:extLst>
              <a:ext uri="{FF2B5EF4-FFF2-40B4-BE49-F238E27FC236}">
                <a16:creationId xmlns:a16="http://schemas.microsoft.com/office/drawing/2014/main" id="{71D7BDE7-06D7-4D48-B00B-4826D6B68016}"/>
              </a:ext>
            </a:extLst>
          </p:cNvPr>
          <p:cNvSpPr txBox="1"/>
          <p:nvPr/>
        </p:nvSpPr>
        <p:spPr>
          <a:xfrm>
            <a:off x="7640621" y="6131885"/>
            <a:ext cx="4287661" cy="369332"/>
          </a:xfrm>
          <a:prstGeom prst="rect">
            <a:avLst/>
          </a:prstGeom>
          <a:solidFill>
            <a:schemeClr val="accent5">
              <a:lumMod val="20000"/>
              <a:lumOff val="80000"/>
            </a:schemeClr>
          </a:solidFill>
        </p:spPr>
        <p:txBody>
          <a:bodyPr wrap="square" rtlCol="1">
            <a:spAutoFit/>
          </a:bodyPr>
          <a:lstStyle/>
          <a:p>
            <a:r>
              <a:rPr lang="he-IL" b="0" i="0" dirty="0">
                <a:solidFill>
                  <a:srgbClr val="000000"/>
                </a:solidFill>
                <a:effectLst/>
                <a:latin typeface="Arial" panose="020B0604020202020204" pitchFamily="34" charset="0"/>
              </a:rPr>
              <a:t>רַבִּי יִצְחָק </a:t>
            </a:r>
            <a:r>
              <a:rPr lang="he-IL" b="0" i="0" dirty="0" err="1">
                <a:solidFill>
                  <a:srgbClr val="000000"/>
                </a:solidFill>
                <a:effectLst/>
                <a:latin typeface="Arial" panose="020B0604020202020204" pitchFamily="34" charset="0"/>
              </a:rPr>
              <a:t>נַפָּחָא</a:t>
            </a:r>
            <a:r>
              <a:rPr lang="he-IL" b="0" i="0" dirty="0">
                <a:solidFill>
                  <a:srgbClr val="000000"/>
                </a:solidFill>
                <a:effectLst/>
                <a:latin typeface="Arial" panose="020B0604020202020204" pitchFamily="34" charset="0"/>
              </a:rPr>
              <a:t> אַשְׁכַּח </a:t>
            </a:r>
            <a:r>
              <a:rPr lang="he-IL" b="0" i="0" dirty="0" err="1">
                <a:solidFill>
                  <a:srgbClr val="000000"/>
                </a:solidFill>
                <a:effectLst/>
                <a:latin typeface="Arial" panose="020B0604020202020204" pitchFamily="34" charset="0"/>
              </a:rPr>
              <a:t>קִיבּוּרָא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דְאִזְלֵי</a:t>
            </a:r>
            <a:r>
              <a:rPr lang="he-IL" b="0" i="0" dirty="0">
                <a:solidFill>
                  <a:srgbClr val="000000"/>
                </a:solidFill>
                <a:effectLst/>
                <a:latin typeface="Arial" panose="020B0604020202020204" pitchFamily="34" charset="0"/>
              </a:rPr>
              <a:t> בֵּי </a:t>
            </a:r>
            <a:r>
              <a:rPr lang="he-IL" b="0" i="0" dirty="0" err="1">
                <a:solidFill>
                  <a:srgbClr val="000000"/>
                </a:solidFill>
                <a:effectLst/>
                <a:latin typeface="Arial" panose="020B0604020202020204" pitchFamily="34" charset="0"/>
              </a:rPr>
              <a:t>אָזְלוֹיֵי</a:t>
            </a:r>
            <a:endParaRPr lang="he-IL" dirty="0"/>
          </a:p>
        </p:txBody>
      </p:sp>
      <p:sp>
        <p:nvSpPr>
          <p:cNvPr id="21" name="תיבת טקסט 20">
            <a:extLst>
              <a:ext uri="{FF2B5EF4-FFF2-40B4-BE49-F238E27FC236}">
                <a16:creationId xmlns:a16="http://schemas.microsoft.com/office/drawing/2014/main" id="{6751D086-FB58-4985-9E1B-EC2C900AE954}"/>
              </a:ext>
            </a:extLst>
          </p:cNvPr>
          <p:cNvSpPr txBox="1"/>
          <p:nvPr/>
        </p:nvSpPr>
        <p:spPr>
          <a:xfrm>
            <a:off x="6212448" y="4046120"/>
            <a:ext cx="2625630" cy="1200329"/>
          </a:xfrm>
          <a:prstGeom prst="rect">
            <a:avLst/>
          </a:prstGeom>
          <a:solidFill>
            <a:schemeClr val="accent6">
              <a:lumMod val="20000"/>
              <a:lumOff val="80000"/>
            </a:schemeClr>
          </a:solidFill>
        </p:spPr>
        <p:txBody>
          <a:bodyPr wrap="square" rtlCol="1">
            <a:spAutoFit/>
          </a:bodyPr>
          <a:lstStyle/>
          <a:p>
            <a:r>
              <a:rPr lang="he-IL" dirty="0"/>
              <a:t>מסקנה: מדובר ברוב ישראל.</a:t>
            </a:r>
          </a:p>
          <a:p>
            <a:r>
              <a:rPr lang="he-IL" dirty="0"/>
              <a:t>שאם לא כן, היה עלינו לחשוש שמא שחטו גוי!</a:t>
            </a:r>
          </a:p>
        </p:txBody>
      </p:sp>
      <p:sp>
        <p:nvSpPr>
          <p:cNvPr id="34" name="תיבת טקסט 33">
            <a:extLst>
              <a:ext uri="{FF2B5EF4-FFF2-40B4-BE49-F238E27FC236}">
                <a16:creationId xmlns:a16="http://schemas.microsoft.com/office/drawing/2014/main" id="{DB6699A8-4717-476C-BF81-A5BE8744569A}"/>
              </a:ext>
            </a:extLst>
          </p:cNvPr>
          <p:cNvSpPr txBox="1"/>
          <p:nvPr/>
        </p:nvSpPr>
        <p:spPr>
          <a:xfrm>
            <a:off x="3013953" y="4272540"/>
            <a:ext cx="3032253" cy="923330"/>
          </a:xfrm>
          <a:prstGeom prst="rect">
            <a:avLst/>
          </a:prstGeom>
          <a:solidFill>
            <a:schemeClr val="accent6">
              <a:lumMod val="20000"/>
              <a:lumOff val="80000"/>
            </a:schemeClr>
          </a:solidFill>
        </p:spPr>
        <p:txBody>
          <a:bodyPr wrap="square" rtlCol="1">
            <a:spAutoFit/>
          </a:bodyPr>
          <a:lstStyle/>
          <a:p>
            <a:r>
              <a:rPr lang="he-IL" dirty="0"/>
              <a:t>מכאן, שדבר שנמצא במקום שרבים </a:t>
            </a:r>
            <a:r>
              <a:rPr lang="he-IL" dirty="0" err="1"/>
              <a:t>מצויין</a:t>
            </a:r>
            <a:r>
              <a:rPr lang="he-IL" dirty="0"/>
              <a:t> שם - מותר, ואפילו במקום שיש בו רוב ישראל!</a:t>
            </a:r>
          </a:p>
        </p:txBody>
      </p:sp>
      <p:sp>
        <p:nvSpPr>
          <p:cNvPr id="35" name="תיבת טקסט 34">
            <a:extLst>
              <a:ext uri="{FF2B5EF4-FFF2-40B4-BE49-F238E27FC236}">
                <a16:creationId xmlns:a16="http://schemas.microsoft.com/office/drawing/2014/main" id="{1CF2C0CA-3E99-408D-8972-0B93A3CB52C4}"/>
              </a:ext>
            </a:extLst>
          </p:cNvPr>
          <p:cNvSpPr txBox="1"/>
          <p:nvPr/>
        </p:nvSpPr>
        <p:spPr>
          <a:xfrm>
            <a:off x="173059" y="4044056"/>
            <a:ext cx="2711518" cy="1169551"/>
          </a:xfrm>
          <a:prstGeom prst="rect">
            <a:avLst/>
          </a:prstGeom>
          <a:solidFill>
            <a:schemeClr val="accent6">
              <a:lumMod val="20000"/>
              <a:lumOff val="80000"/>
            </a:schemeClr>
          </a:solidFill>
        </p:spPr>
        <p:txBody>
          <a:bodyPr wrap="square" rtlCol="1">
            <a:spAutoFit/>
          </a:bodyPr>
          <a:lstStyle/>
          <a:p>
            <a:r>
              <a:rPr lang="he-IL" sz="1400" dirty="0"/>
              <a:t>אמנם הותר הבשר משום מציאה, משום שאבד מגוי,. ומצד שני מדובר שבאותו מקום היו רוב </a:t>
            </a:r>
            <a:r>
              <a:rPr lang="he-IL" sz="1400" dirty="0" err="1"/>
              <a:t>רוב</a:t>
            </a:r>
            <a:r>
              <a:rPr lang="he-IL" sz="1400" dirty="0"/>
              <a:t> השוחטים מישראל, ולכן התירו את הבשר באכילה, משום שישראל שחטו.</a:t>
            </a:r>
          </a:p>
        </p:txBody>
      </p:sp>
      <p:sp>
        <p:nvSpPr>
          <p:cNvPr id="36" name="תיבת טקסט 35">
            <a:extLst>
              <a:ext uri="{FF2B5EF4-FFF2-40B4-BE49-F238E27FC236}">
                <a16:creationId xmlns:a16="http://schemas.microsoft.com/office/drawing/2014/main" id="{150AC2A3-6ACB-4862-BF1E-F48D2155F385}"/>
              </a:ext>
            </a:extLst>
          </p:cNvPr>
          <p:cNvSpPr txBox="1"/>
          <p:nvPr/>
        </p:nvSpPr>
        <p:spPr>
          <a:xfrm>
            <a:off x="7239896" y="6510168"/>
            <a:ext cx="4670904" cy="369332"/>
          </a:xfrm>
          <a:prstGeom prst="rect">
            <a:avLst/>
          </a:prstGeom>
          <a:solidFill>
            <a:schemeClr val="accent6">
              <a:lumMod val="20000"/>
              <a:lumOff val="80000"/>
            </a:schemeClr>
          </a:solidFill>
        </p:spPr>
        <p:txBody>
          <a:bodyPr wrap="square" rtlCol="1">
            <a:spAutoFit/>
          </a:bodyPr>
          <a:lstStyle/>
          <a:p>
            <a:r>
              <a:rPr lang="he-IL" dirty="0"/>
              <a:t>מצא פקעיות של חוטים טוויים למכמורות ורשתות</a:t>
            </a:r>
          </a:p>
        </p:txBody>
      </p:sp>
    </p:spTree>
    <p:extLst>
      <p:ext uri="{BB962C8B-B14F-4D97-AF65-F5344CB8AC3E}">
        <p14:creationId xmlns:p14="http://schemas.microsoft.com/office/powerpoint/2010/main" val="4017801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250"/>
                                  </p:stCondLst>
                                  <p:childTnLst>
                                    <p:set>
                                      <p:cBhvr>
                                        <p:cTn id="6" dur="1" fill="hold">
                                          <p:stCondLst>
                                            <p:cond delay="0"/>
                                          </p:stCondLst>
                                        </p:cTn>
                                        <p:tgtEl>
                                          <p:spTgt spid="11"/>
                                        </p:tgtEl>
                                        <p:attrNameLst>
                                          <p:attrName>style.visibility</p:attrName>
                                        </p:attrNameLst>
                                      </p:cBhvr>
                                      <p:to>
                                        <p:strVal val="visible"/>
                                      </p:to>
                                    </p:set>
                                    <p:animEffect transition="in" filter="wipe(right)">
                                      <p:cBhvr>
                                        <p:cTn id="7" dur="500"/>
                                        <p:tgtEl>
                                          <p:spTgt spid="11"/>
                                        </p:tgtEl>
                                      </p:cBhvr>
                                    </p:animEffect>
                                  </p:childTnLst>
                                </p:cTn>
                              </p:par>
                            </p:childTnLst>
                          </p:cTn>
                        </p:par>
                        <p:par>
                          <p:cTn id="8" fill="hold">
                            <p:stCondLst>
                              <p:cond delay="750"/>
                            </p:stCondLst>
                            <p:childTnLst>
                              <p:par>
                                <p:cTn id="9" presetID="53" presetClass="entr" presetSubtype="16" fill="hold" grpId="0" nodeType="afterEffect">
                                  <p:stCondLst>
                                    <p:cond delay="250"/>
                                  </p:stCondLst>
                                  <p:childTnLst>
                                    <p:set>
                                      <p:cBhvr>
                                        <p:cTn id="10" dur="1" fill="hold">
                                          <p:stCondLst>
                                            <p:cond delay="0"/>
                                          </p:stCondLst>
                                        </p:cTn>
                                        <p:tgtEl>
                                          <p:spTgt spid="13"/>
                                        </p:tgtEl>
                                        <p:attrNameLst>
                                          <p:attrName>style.visibility</p:attrName>
                                        </p:attrNameLst>
                                      </p:cBhvr>
                                      <p:to>
                                        <p:strVal val="visible"/>
                                      </p:to>
                                    </p:set>
                                    <p:anim calcmode="lin" valueType="num">
                                      <p:cBhvr>
                                        <p:cTn id="11" dur="500" fill="hold"/>
                                        <p:tgtEl>
                                          <p:spTgt spid="13"/>
                                        </p:tgtEl>
                                        <p:attrNameLst>
                                          <p:attrName>ppt_w</p:attrName>
                                        </p:attrNameLst>
                                      </p:cBhvr>
                                      <p:tavLst>
                                        <p:tav tm="0">
                                          <p:val>
                                            <p:fltVal val="0"/>
                                          </p:val>
                                        </p:tav>
                                        <p:tav tm="100000">
                                          <p:val>
                                            <p:strVal val="#ppt_w"/>
                                          </p:val>
                                        </p:tav>
                                      </p:tavLst>
                                    </p:anim>
                                    <p:anim calcmode="lin" valueType="num">
                                      <p:cBhvr>
                                        <p:cTn id="12" dur="500" fill="hold"/>
                                        <p:tgtEl>
                                          <p:spTgt spid="13"/>
                                        </p:tgtEl>
                                        <p:attrNameLst>
                                          <p:attrName>ppt_h</p:attrName>
                                        </p:attrNameLst>
                                      </p:cBhvr>
                                      <p:tavLst>
                                        <p:tav tm="0">
                                          <p:val>
                                            <p:fltVal val="0"/>
                                          </p:val>
                                        </p:tav>
                                        <p:tav tm="100000">
                                          <p:val>
                                            <p:strVal val="#ppt_h"/>
                                          </p:val>
                                        </p:tav>
                                      </p:tavLst>
                                    </p:anim>
                                    <p:animEffect transition="in" filter="fade">
                                      <p:cBhvr>
                                        <p:cTn id="13" dur="500"/>
                                        <p:tgtEl>
                                          <p:spTgt spid="13"/>
                                        </p:tgtEl>
                                      </p:cBhvr>
                                    </p:animEffect>
                                  </p:childTnLst>
                                </p:cTn>
                              </p:par>
                            </p:childTnLst>
                          </p:cTn>
                        </p:par>
                        <p:par>
                          <p:cTn id="14" fill="hold">
                            <p:stCondLst>
                              <p:cond delay="1500"/>
                            </p:stCondLst>
                            <p:childTnLst>
                              <p:par>
                                <p:cTn id="15" presetID="31" presetClass="entr" presetSubtype="0" fill="hold" grpId="0" nodeType="afterEffect">
                                  <p:stCondLst>
                                    <p:cond delay="1000"/>
                                  </p:stCondLst>
                                  <p:childTnLst>
                                    <p:set>
                                      <p:cBhvr>
                                        <p:cTn id="16" dur="1" fill="hold">
                                          <p:stCondLst>
                                            <p:cond delay="0"/>
                                          </p:stCondLst>
                                        </p:cTn>
                                        <p:tgtEl>
                                          <p:spTgt spid="14"/>
                                        </p:tgtEl>
                                        <p:attrNameLst>
                                          <p:attrName>style.visibility</p:attrName>
                                        </p:attrNameLst>
                                      </p:cBhvr>
                                      <p:to>
                                        <p:strVal val="visible"/>
                                      </p:to>
                                    </p:set>
                                    <p:anim calcmode="lin" valueType="num">
                                      <p:cBhvr>
                                        <p:cTn id="17" dur="1000" fill="hold"/>
                                        <p:tgtEl>
                                          <p:spTgt spid="14"/>
                                        </p:tgtEl>
                                        <p:attrNameLst>
                                          <p:attrName>ppt_w</p:attrName>
                                        </p:attrNameLst>
                                      </p:cBhvr>
                                      <p:tavLst>
                                        <p:tav tm="0">
                                          <p:val>
                                            <p:fltVal val="0"/>
                                          </p:val>
                                        </p:tav>
                                        <p:tav tm="100000">
                                          <p:val>
                                            <p:strVal val="#ppt_w"/>
                                          </p:val>
                                        </p:tav>
                                      </p:tavLst>
                                    </p:anim>
                                    <p:anim calcmode="lin" valueType="num">
                                      <p:cBhvr>
                                        <p:cTn id="18" dur="1000" fill="hold"/>
                                        <p:tgtEl>
                                          <p:spTgt spid="14"/>
                                        </p:tgtEl>
                                        <p:attrNameLst>
                                          <p:attrName>ppt_h</p:attrName>
                                        </p:attrNameLst>
                                      </p:cBhvr>
                                      <p:tavLst>
                                        <p:tav tm="0">
                                          <p:val>
                                            <p:fltVal val="0"/>
                                          </p:val>
                                        </p:tav>
                                        <p:tav tm="100000">
                                          <p:val>
                                            <p:strVal val="#ppt_h"/>
                                          </p:val>
                                        </p:tav>
                                      </p:tavLst>
                                    </p:anim>
                                    <p:anim calcmode="lin" valueType="num">
                                      <p:cBhvr>
                                        <p:cTn id="19" dur="1000" fill="hold"/>
                                        <p:tgtEl>
                                          <p:spTgt spid="14"/>
                                        </p:tgtEl>
                                        <p:attrNameLst>
                                          <p:attrName>style.rotation</p:attrName>
                                        </p:attrNameLst>
                                      </p:cBhvr>
                                      <p:tavLst>
                                        <p:tav tm="0">
                                          <p:val>
                                            <p:fltVal val="90"/>
                                          </p:val>
                                        </p:tav>
                                        <p:tav tm="100000">
                                          <p:val>
                                            <p:fltVal val="0"/>
                                          </p:val>
                                        </p:tav>
                                      </p:tavLst>
                                    </p:anim>
                                    <p:animEffect transition="in" filter="fade">
                                      <p:cBhvr>
                                        <p:cTn id="20" dur="1000"/>
                                        <p:tgtEl>
                                          <p:spTgt spid="14"/>
                                        </p:tgtEl>
                                      </p:cBhvr>
                                    </p:animEffect>
                                  </p:childTnLst>
                                </p:cTn>
                              </p:par>
                            </p:childTnLst>
                          </p:cTn>
                        </p:par>
                        <p:par>
                          <p:cTn id="21" fill="hold">
                            <p:stCondLst>
                              <p:cond delay="3500"/>
                            </p:stCondLst>
                            <p:childTnLst>
                              <p:par>
                                <p:cTn id="22" presetID="22" presetClass="entr" presetSubtype="2" fill="hold" grpId="0" nodeType="afterEffect">
                                  <p:stCondLst>
                                    <p:cond delay="1000"/>
                                  </p:stCondLst>
                                  <p:childTnLst>
                                    <p:set>
                                      <p:cBhvr>
                                        <p:cTn id="23" dur="1" fill="hold">
                                          <p:stCondLst>
                                            <p:cond delay="0"/>
                                          </p:stCondLst>
                                        </p:cTn>
                                        <p:tgtEl>
                                          <p:spTgt spid="3"/>
                                        </p:tgtEl>
                                        <p:attrNameLst>
                                          <p:attrName>style.visibility</p:attrName>
                                        </p:attrNameLst>
                                      </p:cBhvr>
                                      <p:to>
                                        <p:strVal val="visible"/>
                                      </p:to>
                                    </p:set>
                                    <p:animEffect transition="in" filter="wipe(right)">
                                      <p:cBhvr>
                                        <p:cTn id="24" dur="500"/>
                                        <p:tgtEl>
                                          <p:spTgt spid="3"/>
                                        </p:tgtEl>
                                      </p:cBhvr>
                                    </p:animEffect>
                                  </p:childTnLst>
                                </p:cTn>
                              </p:par>
                            </p:childTnLst>
                          </p:cTn>
                        </p:par>
                        <p:par>
                          <p:cTn id="25" fill="hold">
                            <p:stCondLst>
                              <p:cond delay="5000"/>
                            </p:stCondLst>
                            <p:childTnLst>
                              <p:par>
                                <p:cTn id="26" presetID="53" presetClass="entr" presetSubtype="16" fill="hold" grpId="0" nodeType="afterEffect">
                                  <p:stCondLst>
                                    <p:cond delay="2000"/>
                                  </p:stCondLst>
                                  <p:childTnLst>
                                    <p:set>
                                      <p:cBhvr>
                                        <p:cTn id="27" dur="1" fill="hold">
                                          <p:stCondLst>
                                            <p:cond delay="0"/>
                                          </p:stCondLst>
                                        </p:cTn>
                                        <p:tgtEl>
                                          <p:spTgt spid="15"/>
                                        </p:tgtEl>
                                        <p:attrNameLst>
                                          <p:attrName>style.visibility</p:attrName>
                                        </p:attrNameLst>
                                      </p:cBhvr>
                                      <p:to>
                                        <p:strVal val="visible"/>
                                      </p:to>
                                    </p:set>
                                    <p:anim calcmode="lin" valueType="num">
                                      <p:cBhvr>
                                        <p:cTn id="28" dur="500" fill="hold"/>
                                        <p:tgtEl>
                                          <p:spTgt spid="15"/>
                                        </p:tgtEl>
                                        <p:attrNameLst>
                                          <p:attrName>ppt_w</p:attrName>
                                        </p:attrNameLst>
                                      </p:cBhvr>
                                      <p:tavLst>
                                        <p:tav tm="0">
                                          <p:val>
                                            <p:fltVal val="0"/>
                                          </p:val>
                                        </p:tav>
                                        <p:tav tm="100000">
                                          <p:val>
                                            <p:strVal val="#ppt_w"/>
                                          </p:val>
                                        </p:tav>
                                      </p:tavLst>
                                    </p:anim>
                                    <p:anim calcmode="lin" valueType="num">
                                      <p:cBhvr>
                                        <p:cTn id="29" dur="500" fill="hold"/>
                                        <p:tgtEl>
                                          <p:spTgt spid="15"/>
                                        </p:tgtEl>
                                        <p:attrNameLst>
                                          <p:attrName>ppt_h</p:attrName>
                                        </p:attrNameLst>
                                      </p:cBhvr>
                                      <p:tavLst>
                                        <p:tav tm="0">
                                          <p:val>
                                            <p:fltVal val="0"/>
                                          </p:val>
                                        </p:tav>
                                        <p:tav tm="100000">
                                          <p:val>
                                            <p:strVal val="#ppt_h"/>
                                          </p:val>
                                        </p:tav>
                                      </p:tavLst>
                                    </p:anim>
                                    <p:animEffect transition="in" filter="fade">
                                      <p:cBhvr>
                                        <p:cTn id="30" dur="500"/>
                                        <p:tgtEl>
                                          <p:spTgt spid="15"/>
                                        </p:tgtEl>
                                      </p:cBhvr>
                                    </p:animEffect>
                                  </p:childTnLst>
                                </p:cTn>
                              </p:par>
                            </p:childTnLst>
                          </p:cTn>
                        </p:par>
                        <p:par>
                          <p:cTn id="31" fill="hold">
                            <p:stCondLst>
                              <p:cond delay="7500"/>
                            </p:stCondLst>
                            <p:childTnLst>
                              <p:par>
                                <p:cTn id="32" presetID="22" presetClass="entr" presetSubtype="2" fill="hold" grpId="0" nodeType="afterEffect">
                                  <p:stCondLst>
                                    <p:cond delay="1500"/>
                                  </p:stCondLst>
                                  <p:childTnLst>
                                    <p:set>
                                      <p:cBhvr>
                                        <p:cTn id="33" dur="1" fill="hold">
                                          <p:stCondLst>
                                            <p:cond delay="0"/>
                                          </p:stCondLst>
                                        </p:cTn>
                                        <p:tgtEl>
                                          <p:spTgt spid="4"/>
                                        </p:tgtEl>
                                        <p:attrNameLst>
                                          <p:attrName>style.visibility</p:attrName>
                                        </p:attrNameLst>
                                      </p:cBhvr>
                                      <p:to>
                                        <p:strVal val="visible"/>
                                      </p:to>
                                    </p:set>
                                    <p:animEffect transition="in" filter="wipe(right)">
                                      <p:cBhvr>
                                        <p:cTn id="34" dur="500"/>
                                        <p:tgtEl>
                                          <p:spTgt spid="4"/>
                                        </p:tgtEl>
                                      </p:cBhvr>
                                    </p:animEffect>
                                  </p:childTnLst>
                                </p:cTn>
                              </p:par>
                            </p:childTnLst>
                          </p:cTn>
                        </p:par>
                        <p:par>
                          <p:cTn id="35" fill="hold">
                            <p:stCondLst>
                              <p:cond delay="9500"/>
                            </p:stCondLst>
                            <p:childTnLst>
                              <p:par>
                                <p:cTn id="36" presetID="53" presetClass="entr" presetSubtype="16" fill="hold" grpId="0" nodeType="afterEffect">
                                  <p:stCondLst>
                                    <p:cond delay="2000"/>
                                  </p:stCondLst>
                                  <p:childTnLst>
                                    <p:set>
                                      <p:cBhvr>
                                        <p:cTn id="37" dur="1" fill="hold">
                                          <p:stCondLst>
                                            <p:cond delay="0"/>
                                          </p:stCondLst>
                                        </p:cTn>
                                        <p:tgtEl>
                                          <p:spTgt spid="16"/>
                                        </p:tgtEl>
                                        <p:attrNameLst>
                                          <p:attrName>style.visibility</p:attrName>
                                        </p:attrNameLst>
                                      </p:cBhvr>
                                      <p:to>
                                        <p:strVal val="visible"/>
                                      </p:to>
                                    </p:set>
                                    <p:anim calcmode="lin" valueType="num">
                                      <p:cBhvr>
                                        <p:cTn id="38" dur="500" fill="hold"/>
                                        <p:tgtEl>
                                          <p:spTgt spid="16"/>
                                        </p:tgtEl>
                                        <p:attrNameLst>
                                          <p:attrName>ppt_w</p:attrName>
                                        </p:attrNameLst>
                                      </p:cBhvr>
                                      <p:tavLst>
                                        <p:tav tm="0">
                                          <p:val>
                                            <p:fltVal val="0"/>
                                          </p:val>
                                        </p:tav>
                                        <p:tav tm="100000">
                                          <p:val>
                                            <p:strVal val="#ppt_w"/>
                                          </p:val>
                                        </p:tav>
                                      </p:tavLst>
                                    </p:anim>
                                    <p:anim calcmode="lin" valueType="num">
                                      <p:cBhvr>
                                        <p:cTn id="39" dur="500" fill="hold"/>
                                        <p:tgtEl>
                                          <p:spTgt spid="16"/>
                                        </p:tgtEl>
                                        <p:attrNameLst>
                                          <p:attrName>ppt_h</p:attrName>
                                        </p:attrNameLst>
                                      </p:cBhvr>
                                      <p:tavLst>
                                        <p:tav tm="0">
                                          <p:val>
                                            <p:fltVal val="0"/>
                                          </p:val>
                                        </p:tav>
                                        <p:tav tm="100000">
                                          <p:val>
                                            <p:strVal val="#ppt_h"/>
                                          </p:val>
                                        </p:tav>
                                      </p:tavLst>
                                    </p:anim>
                                    <p:animEffect transition="in" filter="fade">
                                      <p:cBhvr>
                                        <p:cTn id="40" dur="500"/>
                                        <p:tgtEl>
                                          <p:spTgt spid="16"/>
                                        </p:tgtEl>
                                      </p:cBhvr>
                                    </p:animEffect>
                                  </p:childTnLst>
                                </p:cTn>
                              </p:par>
                            </p:childTnLst>
                          </p:cTn>
                        </p:par>
                        <p:par>
                          <p:cTn id="41" fill="hold">
                            <p:stCondLst>
                              <p:cond delay="12000"/>
                            </p:stCondLst>
                            <p:childTnLst>
                              <p:par>
                                <p:cTn id="42" presetID="53" presetClass="entr" presetSubtype="16" fill="hold" grpId="0" nodeType="afterEffect">
                                  <p:stCondLst>
                                    <p:cond delay="2000"/>
                                  </p:stCondLst>
                                  <p:childTnLst>
                                    <p:set>
                                      <p:cBhvr>
                                        <p:cTn id="43" dur="1" fill="hold">
                                          <p:stCondLst>
                                            <p:cond delay="0"/>
                                          </p:stCondLst>
                                        </p:cTn>
                                        <p:tgtEl>
                                          <p:spTgt spid="17"/>
                                        </p:tgtEl>
                                        <p:attrNameLst>
                                          <p:attrName>style.visibility</p:attrName>
                                        </p:attrNameLst>
                                      </p:cBhvr>
                                      <p:to>
                                        <p:strVal val="visible"/>
                                      </p:to>
                                    </p:set>
                                    <p:anim calcmode="lin" valueType="num">
                                      <p:cBhvr>
                                        <p:cTn id="44" dur="500" fill="hold"/>
                                        <p:tgtEl>
                                          <p:spTgt spid="17"/>
                                        </p:tgtEl>
                                        <p:attrNameLst>
                                          <p:attrName>ppt_w</p:attrName>
                                        </p:attrNameLst>
                                      </p:cBhvr>
                                      <p:tavLst>
                                        <p:tav tm="0">
                                          <p:val>
                                            <p:fltVal val="0"/>
                                          </p:val>
                                        </p:tav>
                                        <p:tav tm="100000">
                                          <p:val>
                                            <p:strVal val="#ppt_w"/>
                                          </p:val>
                                        </p:tav>
                                      </p:tavLst>
                                    </p:anim>
                                    <p:anim calcmode="lin" valueType="num">
                                      <p:cBhvr>
                                        <p:cTn id="45" dur="500" fill="hold"/>
                                        <p:tgtEl>
                                          <p:spTgt spid="17"/>
                                        </p:tgtEl>
                                        <p:attrNameLst>
                                          <p:attrName>ppt_h</p:attrName>
                                        </p:attrNameLst>
                                      </p:cBhvr>
                                      <p:tavLst>
                                        <p:tav tm="0">
                                          <p:val>
                                            <p:fltVal val="0"/>
                                          </p:val>
                                        </p:tav>
                                        <p:tav tm="100000">
                                          <p:val>
                                            <p:strVal val="#ppt_h"/>
                                          </p:val>
                                        </p:tav>
                                      </p:tavLst>
                                    </p:anim>
                                    <p:animEffect transition="in" filter="fade">
                                      <p:cBhvr>
                                        <p:cTn id="46" dur="500"/>
                                        <p:tgtEl>
                                          <p:spTgt spid="17"/>
                                        </p:tgtEl>
                                      </p:cBhvr>
                                    </p:animEffect>
                                  </p:childTnLst>
                                </p:cTn>
                              </p:par>
                            </p:childTnLst>
                          </p:cTn>
                        </p:par>
                        <p:par>
                          <p:cTn id="47" fill="hold">
                            <p:stCondLst>
                              <p:cond delay="14500"/>
                            </p:stCondLst>
                            <p:childTnLst>
                              <p:par>
                                <p:cTn id="48" presetID="22" presetClass="entr" presetSubtype="2" fill="hold" grpId="0" nodeType="afterEffect">
                                  <p:stCondLst>
                                    <p:cond delay="1500"/>
                                  </p:stCondLst>
                                  <p:childTnLst>
                                    <p:set>
                                      <p:cBhvr>
                                        <p:cTn id="49" dur="1" fill="hold">
                                          <p:stCondLst>
                                            <p:cond delay="0"/>
                                          </p:stCondLst>
                                        </p:cTn>
                                        <p:tgtEl>
                                          <p:spTgt spid="6"/>
                                        </p:tgtEl>
                                        <p:attrNameLst>
                                          <p:attrName>style.visibility</p:attrName>
                                        </p:attrNameLst>
                                      </p:cBhvr>
                                      <p:to>
                                        <p:strVal val="visible"/>
                                      </p:to>
                                    </p:set>
                                    <p:animEffect transition="in" filter="wipe(right)">
                                      <p:cBhvr>
                                        <p:cTn id="50" dur="500"/>
                                        <p:tgtEl>
                                          <p:spTgt spid="6"/>
                                        </p:tgtEl>
                                      </p:cBhvr>
                                    </p:animEffect>
                                  </p:childTnLst>
                                </p:cTn>
                              </p:par>
                            </p:childTnLst>
                          </p:cTn>
                        </p:par>
                        <p:par>
                          <p:cTn id="51" fill="hold">
                            <p:stCondLst>
                              <p:cond delay="16500"/>
                            </p:stCondLst>
                            <p:childTnLst>
                              <p:par>
                                <p:cTn id="52" presetID="31" presetClass="entr" presetSubtype="0" fill="hold" grpId="0" nodeType="afterEffect">
                                  <p:stCondLst>
                                    <p:cond delay="1500"/>
                                  </p:stCondLst>
                                  <p:childTnLst>
                                    <p:set>
                                      <p:cBhvr>
                                        <p:cTn id="53" dur="1" fill="hold">
                                          <p:stCondLst>
                                            <p:cond delay="0"/>
                                          </p:stCondLst>
                                        </p:cTn>
                                        <p:tgtEl>
                                          <p:spTgt spid="18"/>
                                        </p:tgtEl>
                                        <p:attrNameLst>
                                          <p:attrName>style.visibility</p:attrName>
                                        </p:attrNameLst>
                                      </p:cBhvr>
                                      <p:to>
                                        <p:strVal val="visible"/>
                                      </p:to>
                                    </p:set>
                                    <p:anim calcmode="lin" valueType="num">
                                      <p:cBhvr>
                                        <p:cTn id="54" dur="1000" fill="hold"/>
                                        <p:tgtEl>
                                          <p:spTgt spid="18"/>
                                        </p:tgtEl>
                                        <p:attrNameLst>
                                          <p:attrName>ppt_w</p:attrName>
                                        </p:attrNameLst>
                                      </p:cBhvr>
                                      <p:tavLst>
                                        <p:tav tm="0">
                                          <p:val>
                                            <p:fltVal val="0"/>
                                          </p:val>
                                        </p:tav>
                                        <p:tav tm="100000">
                                          <p:val>
                                            <p:strVal val="#ppt_w"/>
                                          </p:val>
                                        </p:tav>
                                      </p:tavLst>
                                    </p:anim>
                                    <p:anim calcmode="lin" valueType="num">
                                      <p:cBhvr>
                                        <p:cTn id="55" dur="1000" fill="hold"/>
                                        <p:tgtEl>
                                          <p:spTgt spid="18"/>
                                        </p:tgtEl>
                                        <p:attrNameLst>
                                          <p:attrName>ppt_h</p:attrName>
                                        </p:attrNameLst>
                                      </p:cBhvr>
                                      <p:tavLst>
                                        <p:tav tm="0">
                                          <p:val>
                                            <p:fltVal val="0"/>
                                          </p:val>
                                        </p:tav>
                                        <p:tav tm="100000">
                                          <p:val>
                                            <p:strVal val="#ppt_h"/>
                                          </p:val>
                                        </p:tav>
                                      </p:tavLst>
                                    </p:anim>
                                    <p:anim calcmode="lin" valueType="num">
                                      <p:cBhvr>
                                        <p:cTn id="56" dur="1000" fill="hold"/>
                                        <p:tgtEl>
                                          <p:spTgt spid="18"/>
                                        </p:tgtEl>
                                        <p:attrNameLst>
                                          <p:attrName>style.rotation</p:attrName>
                                        </p:attrNameLst>
                                      </p:cBhvr>
                                      <p:tavLst>
                                        <p:tav tm="0">
                                          <p:val>
                                            <p:fltVal val="90"/>
                                          </p:val>
                                        </p:tav>
                                        <p:tav tm="100000">
                                          <p:val>
                                            <p:fltVal val="0"/>
                                          </p:val>
                                        </p:tav>
                                      </p:tavLst>
                                    </p:anim>
                                    <p:animEffect transition="in" filter="fade">
                                      <p:cBhvr>
                                        <p:cTn id="57" dur="1000"/>
                                        <p:tgtEl>
                                          <p:spTgt spid="18"/>
                                        </p:tgtEl>
                                      </p:cBhvr>
                                    </p:animEffect>
                                  </p:childTnLst>
                                </p:cTn>
                              </p:par>
                            </p:childTnLst>
                          </p:cTn>
                        </p:par>
                        <p:par>
                          <p:cTn id="58" fill="hold">
                            <p:stCondLst>
                              <p:cond delay="19000"/>
                            </p:stCondLst>
                            <p:childTnLst>
                              <p:par>
                                <p:cTn id="59" presetID="22" presetClass="entr" presetSubtype="2" fill="hold" grpId="0" nodeType="afterEffect">
                                  <p:stCondLst>
                                    <p:cond delay="1000"/>
                                  </p:stCondLst>
                                  <p:childTnLst>
                                    <p:set>
                                      <p:cBhvr>
                                        <p:cTn id="60" dur="1" fill="hold">
                                          <p:stCondLst>
                                            <p:cond delay="0"/>
                                          </p:stCondLst>
                                        </p:cTn>
                                        <p:tgtEl>
                                          <p:spTgt spid="7"/>
                                        </p:tgtEl>
                                        <p:attrNameLst>
                                          <p:attrName>style.visibility</p:attrName>
                                        </p:attrNameLst>
                                      </p:cBhvr>
                                      <p:to>
                                        <p:strVal val="visible"/>
                                      </p:to>
                                    </p:set>
                                    <p:animEffect transition="in" filter="wipe(right)">
                                      <p:cBhvr>
                                        <p:cTn id="61" dur="500"/>
                                        <p:tgtEl>
                                          <p:spTgt spid="7"/>
                                        </p:tgtEl>
                                      </p:cBhvr>
                                    </p:animEffect>
                                  </p:childTnLst>
                                </p:cTn>
                              </p:par>
                            </p:childTnLst>
                          </p:cTn>
                        </p:par>
                        <p:par>
                          <p:cTn id="62" fill="hold">
                            <p:stCondLst>
                              <p:cond delay="20500"/>
                            </p:stCondLst>
                            <p:childTnLst>
                              <p:par>
                                <p:cTn id="63" presetID="31" presetClass="entr" presetSubtype="0" fill="hold" grpId="0" nodeType="afterEffect">
                                  <p:stCondLst>
                                    <p:cond delay="1000"/>
                                  </p:stCondLst>
                                  <p:childTnLst>
                                    <p:set>
                                      <p:cBhvr>
                                        <p:cTn id="64" dur="1" fill="hold">
                                          <p:stCondLst>
                                            <p:cond delay="0"/>
                                          </p:stCondLst>
                                        </p:cTn>
                                        <p:tgtEl>
                                          <p:spTgt spid="12"/>
                                        </p:tgtEl>
                                        <p:attrNameLst>
                                          <p:attrName>style.visibility</p:attrName>
                                        </p:attrNameLst>
                                      </p:cBhvr>
                                      <p:to>
                                        <p:strVal val="visible"/>
                                      </p:to>
                                    </p:set>
                                    <p:anim calcmode="lin" valueType="num">
                                      <p:cBhvr>
                                        <p:cTn id="65" dur="1000" fill="hold"/>
                                        <p:tgtEl>
                                          <p:spTgt spid="12"/>
                                        </p:tgtEl>
                                        <p:attrNameLst>
                                          <p:attrName>ppt_w</p:attrName>
                                        </p:attrNameLst>
                                      </p:cBhvr>
                                      <p:tavLst>
                                        <p:tav tm="0">
                                          <p:val>
                                            <p:fltVal val="0"/>
                                          </p:val>
                                        </p:tav>
                                        <p:tav tm="100000">
                                          <p:val>
                                            <p:strVal val="#ppt_w"/>
                                          </p:val>
                                        </p:tav>
                                      </p:tavLst>
                                    </p:anim>
                                    <p:anim calcmode="lin" valueType="num">
                                      <p:cBhvr>
                                        <p:cTn id="66" dur="1000" fill="hold"/>
                                        <p:tgtEl>
                                          <p:spTgt spid="12"/>
                                        </p:tgtEl>
                                        <p:attrNameLst>
                                          <p:attrName>ppt_h</p:attrName>
                                        </p:attrNameLst>
                                      </p:cBhvr>
                                      <p:tavLst>
                                        <p:tav tm="0">
                                          <p:val>
                                            <p:fltVal val="0"/>
                                          </p:val>
                                        </p:tav>
                                        <p:tav tm="100000">
                                          <p:val>
                                            <p:strVal val="#ppt_h"/>
                                          </p:val>
                                        </p:tav>
                                      </p:tavLst>
                                    </p:anim>
                                    <p:anim calcmode="lin" valueType="num">
                                      <p:cBhvr>
                                        <p:cTn id="67" dur="1000" fill="hold"/>
                                        <p:tgtEl>
                                          <p:spTgt spid="12"/>
                                        </p:tgtEl>
                                        <p:attrNameLst>
                                          <p:attrName>style.rotation</p:attrName>
                                        </p:attrNameLst>
                                      </p:cBhvr>
                                      <p:tavLst>
                                        <p:tav tm="0">
                                          <p:val>
                                            <p:fltVal val="90"/>
                                          </p:val>
                                        </p:tav>
                                        <p:tav tm="100000">
                                          <p:val>
                                            <p:fltVal val="0"/>
                                          </p:val>
                                        </p:tav>
                                      </p:tavLst>
                                    </p:anim>
                                    <p:animEffect transition="in" filter="fade">
                                      <p:cBhvr>
                                        <p:cTn id="68" dur="1000"/>
                                        <p:tgtEl>
                                          <p:spTgt spid="12"/>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2" fill="hold" nodeType="clickEffect">
                                  <p:stCondLst>
                                    <p:cond delay="0"/>
                                  </p:stCondLst>
                                  <p:childTnLst>
                                    <p:set>
                                      <p:cBhvr>
                                        <p:cTn id="72" dur="1" fill="hold">
                                          <p:stCondLst>
                                            <p:cond delay="0"/>
                                          </p:stCondLst>
                                        </p:cTn>
                                        <p:tgtEl>
                                          <p:spTgt spid="22"/>
                                        </p:tgtEl>
                                        <p:attrNameLst>
                                          <p:attrName>style.visibility</p:attrName>
                                        </p:attrNameLst>
                                      </p:cBhvr>
                                      <p:to>
                                        <p:strVal val="visible"/>
                                      </p:to>
                                    </p:set>
                                    <p:animEffect transition="in" filter="wipe(right)">
                                      <p:cBhvr>
                                        <p:cTn id="73" dur="500"/>
                                        <p:tgtEl>
                                          <p:spTgt spid="22"/>
                                        </p:tgtEl>
                                      </p:cBhvr>
                                    </p:animEffect>
                                  </p:childTnLst>
                                </p:cTn>
                              </p:par>
                            </p:childTnLst>
                          </p:cTn>
                        </p:par>
                        <p:par>
                          <p:cTn id="74" fill="hold">
                            <p:stCondLst>
                              <p:cond delay="500"/>
                            </p:stCondLst>
                            <p:childTnLst>
                              <p:par>
                                <p:cTn id="75" presetID="53" presetClass="entr" presetSubtype="16" fill="hold" nodeType="afterEffect">
                                  <p:stCondLst>
                                    <p:cond delay="250"/>
                                  </p:stCondLst>
                                  <p:childTnLst>
                                    <p:set>
                                      <p:cBhvr>
                                        <p:cTn id="76" dur="1" fill="hold">
                                          <p:stCondLst>
                                            <p:cond delay="0"/>
                                          </p:stCondLst>
                                        </p:cTn>
                                        <p:tgtEl>
                                          <p:spTgt spid="24">
                                            <p:txEl>
                                              <p:pRg st="0" end="0"/>
                                            </p:txEl>
                                          </p:spTgt>
                                        </p:tgtEl>
                                        <p:attrNameLst>
                                          <p:attrName>style.visibility</p:attrName>
                                        </p:attrNameLst>
                                      </p:cBhvr>
                                      <p:to>
                                        <p:strVal val="visible"/>
                                      </p:to>
                                    </p:set>
                                    <p:anim calcmode="lin" valueType="num">
                                      <p:cBhvr>
                                        <p:cTn id="77" dur="500" fill="hold"/>
                                        <p:tgtEl>
                                          <p:spTgt spid="24">
                                            <p:txEl>
                                              <p:pRg st="0" end="0"/>
                                            </p:txEl>
                                          </p:spTgt>
                                        </p:tgtEl>
                                        <p:attrNameLst>
                                          <p:attrName>ppt_w</p:attrName>
                                        </p:attrNameLst>
                                      </p:cBhvr>
                                      <p:tavLst>
                                        <p:tav tm="0">
                                          <p:val>
                                            <p:fltVal val="0"/>
                                          </p:val>
                                        </p:tav>
                                        <p:tav tm="100000">
                                          <p:val>
                                            <p:strVal val="#ppt_w"/>
                                          </p:val>
                                        </p:tav>
                                      </p:tavLst>
                                    </p:anim>
                                    <p:anim calcmode="lin" valueType="num">
                                      <p:cBhvr>
                                        <p:cTn id="78" dur="500" fill="hold"/>
                                        <p:tgtEl>
                                          <p:spTgt spid="24">
                                            <p:txEl>
                                              <p:pRg st="0" end="0"/>
                                            </p:txEl>
                                          </p:spTgt>
                                        </p:tgtEl>
                                        <p:attrNameLst>
                                          <p:attrName>ppt_h</p:attrName>
                                        </p:attrNameLst>
                                      </p:cBhvr>
                                      <p:tavLst>
                                        <p:tav tm="0">
                                          <p:val>
                                            <p:fltVal val="0"/>
                                          </p:val>
                                        </p:tav>
                                        <p:tav tm="100000">
                                          <p:val>
                                            <p:strVal val="#ppt_h"/>
                                          </p:val>
                                        </p:tav>
                                      </p:tavLst>
                                    </p:anim>
                                    <p:animEffect transition="in" filter="fade">
                                      <p:cBhvr>
                                        <p:cTn id="79" dur="500"/>
                                        <p:tgtEl>
                                          <p:spTgt spid="24">
                                            <p:txEl>
                                              <p:pRg st="0" end="0"/>
                                            </p:txEl>
                                          </p:spTgt>
                                        </p:tgtEl>
                                      </p:cBhvr>
                                    </p:animEffect>
                                  </p:childTnLst>
                                </p:cTn>
                              </p:par>
                            </p:childTnLst>
                          </p:cTn>
                        </p:par>
                        <p:par>
                          <p:cTn id="80" fill="hold">
                            <p:stCondLst>
                              <p:cond delay="1250"/>
                            </p:stCondLst>
                            <p:childTnLst>
                              <p:par>
                                <p:cTn id="81" presetID="22" presetClass="entr" presetSubtype="2" fill="hold" grpId="0" nodeType="afterEffect">
                                  <p:stCondLst>
                                    <p:cond delay="2000"/>
                                  </p:stCondLst>
                                  <p:childTnLst>
                                    <p:set>
                                      <p:cBhvr>
                                        <p:cTn id="82" dur="1" fill="hold">
                                          <p:stCondLst>
                                            <p:cond delay="0"/>
                                          </p:stCondLst>
                                        </p:cTn>
                                        <p:tgtEl>
                                          <p:spTgt spid="29"/>
                                        </p:tgtEl>
                                        <p:attrNameLst>
                                          <p:attrName>style.visibility</p:attrName>
                                        </p:attrNameLst>
                                      </p:cBhvr>
                                      <p:to>
                                        <p:strVal val="visible"/>
                                      </p:to>
                                    </p:set>
                                    <p:animEffect transition="in" filter="wipe(right)">
                                      <p:cBhvr>
                                        <p:cTn id="83" dur="500"/>
                                        <p:tgtEl>
                                          <p:spTgt spid="29"/>
                                        </p:tgtEl>
                                      </p:cBhvr>
                                    </p:animEffect>
                                  </p:childTnLst>
                                </p:cTn>
                              </p:par>
                            </p:childTnLst>
                          </p:cTn>
                        </p:par>
                        <p:par>
                          <p:cTn id="84" fill="hold">
                            <p:stCondLst>
                              <p:cond delay="3750"/>
                            </p:stCondLst>
                            <p:childTnLst>
                              <p:par>
                                <p:cTn id="85" presetID="53" presetClass="entr" presetSubtype="16" fill="hold" grpId="0" nodeType="afterEffect">
                                  <p:stCondLst>
                                    <p:cond delay="2250"/>
                                  </p:stCondLst>
                                  <p:childTnLst>
                                    <p:set>
                                      <p:cBhvr>
                                        <p:cTn id="86" dur="1" fill="hold">
                                          <p:stCondLst>
                                            <p:cond delay="0"/>
                                          </p:stCondLst>
                                        </p:cTn>
                                        <p:tgtEl>
                                          <p:spTgt spid="25"/>
                                        </p:tgtEl>
                                        <p:attrNameLst>
                                          <p:attrName>style.visibility</p:attrName>
                                        </p:attrNameLst>
                                      </p:cBhvr>
                                      <p:to>
                                        <p:strVal val="visible"/>
                                      </p:to>
                                    </p:set>
                                    <p:anim calcmode="lin" valueType="num">
                                      <p:cBhvr>
                                        <p:cTn id="87" dur="500" fill="hold"/>
                                        <p:tgtEl>
                                          <p:spTgt spid="25"/>
                                        </p:tgtEl>
                                        <p:attrNameLst>
                                          <p:attrName>ppt_w</p:attrName>
                                        </p:attrNameLst>
                                      </p:cBhvr>
                                      <p:tavLst>
                                        <p:tav tm="0">
                                          <p:val>
                                            <p:fltVal val="0"/>
                                          </p:val>
                                        </p:tav>
                                        <p:tav tm="100000">
                                          <p:val>
                                            <p:strVal val="#ppt_w"/>
                                          </p:val>
                                        </p:tav>
                                      </p:tavLst>
                                    </p:anim>
                                    <p:anim calcmode="lin" valueType="num">
                                      <p:cBhvr>
                                        <p:cTn id="88" dur="500" fill="hold"/>
                                        <p:tgtEl>
                                          <p:spTgt spid="25"/>
                                        </p:tgtEl>
                                        <p:attrNameLst>
                                          <p:attrName>ppt_h</p:attrName>
                                        </p:attrNameLst>
                                      </p:cBhvr>
                                      <p:tavLst>
                                        <p:tav tm="0">
                                          <p:val>
                                            <p:fltVal val="0"/>
                                          </p:val>
                                        </p:tav>
                                        <p:tav tm="100000">
                                          <p:val>
                                            <p:strVal val="#ppt_h"/>
                                          </p:val>
                                        </p:tav>
                                      </p:tavLst>
                                    </p:anim>
                                    <p:animEffect transition="in" filter="fade">
                                      <p:cBhvr>
                                        <p:cTn id="89" dur="500"/>
                                        <p:tgtEl>
                                          <p:spTgt spid="25"/>
                                        </p:tgtEl>
                                      </p:cBhvr>
                                    </p:animEffect>
                                  </p:childTnLst>
                                </p:cTn>
                              </p:par>
                            </p:childTnLst>
                          </p:cTn>
                        </p:par>
                        <p:par>
                          <p:cTn id="90" fill="hold">
                            <p:stCondLst>
                              <p:cond delay="6500"/>
                            </p:stCondLst>
                            <p:childTnLst>
                              <p:par>
                                <p:cTn id="91" presetID="53" presetClass="entr" presetSubtype="16" fill="hold" grpId="0" nodeType="afterEffect">
                                  <p:stCondLst>
                                    <p:cond delay="1500"/>
                                  </p:stCondLst>
                                  <p:childTnLst>
                                    <p:set>
                                      <p:cBhvr>
                                        <p:cTn id="92" dur="1" fill="hold">
                                          <p:stCondLst>
                                            <p:cond delay="0"/>
                                          </p:stCondLst>
                                        </p:cTn>
                                        <p:tgtEl>
                                          <p:spTgt spid="26"/>
                                        </p:tgtEl>
                                        <p:attrNameLst>
                                          <p:attrName>style.visibility</p:attrName>
                                        </p:attrNameLst>
                                      </p:cBhvr>
                                      <p:to>
                                        <p:strVal val="visible"/>
                                      </p:to>
                                    </p:set>
                                    <p:anim calcmode="lin" valueType="num">
                                      <p:cBhvr>
                                        <p:cTn id="93" dur="500" fill="hold"/>
                                        <p:tgtEl>
                                          <p:spTgt spid="26"/>
                                        </p:tgtEl>
                                        <p:attrNameLst>
                                          <p:attrName>ppt_w</p:attrName>
                                        </p:attrNameLst>
                                      </p:cBhvr>
                                      <p:tavLst>
                                        <p:tav tm="0">
                                          <p:val>
                                            <p:fltVal val="0"/>
                                          </p:val>
                                        </p:tav>
                                        <p:tav tm="100000">
                                          <p:val>
                                            <p:strVal val="#ppt_w"/>
                                          </p:val>
                                        </p:tav>
                                      </p:tavLst>
                                    </p:anim>
                                    <p:anim calcmode="lin" valueType="num">
                                      <p:cBhvr>
                                        <p:cTn id="94" dur="500" fill="hold"/>
                                        <p:tgtEl>
                                          <p:spTgt spid="26"/>
                                        </p:tgtEl>
                                        <p:attrNameLst>
                                          <p:attrName>ppt_h</p:attrName>
                                        </p:attrNameLst>
                                      </p:cBhvr>
                                      <p:tavLst>
                                        <p:tav tm="0">
                                          <p:val>
                                            <p:fltVal val="0"/>
                                          </p:val>
                                        </p:tav>
                                        <p:tav tm="100000">
                                          <p:val>
                                            <p:strVal val="#ppt_h"/>
                                          </p:val>
                                        </p:tav>
                                      </p:tavLst>
                                    </p:anim>
                                    <p:animEffect transition="in" filter="fade">
                                      <p:cBhvr>
                                        <p:cTn id="95" dur="500"/>
                                        <p:tgtEl>
                                          <p:spTgt spid="26"/>
                                        </p:tgtEl>
                                      </p:cBhvr>
                                    </p:animEffect>
                                  </p:childTnLst>
                                </p:cTn>
                              </p:par>
                            </p:childTnLst>
                          </p:cTn>
                        </p:par>
                        <p:par>
                          <p:cTn id="96" fill="hold">
                            <p:stCondLst>
                              <p:cond delay="8500"/>
                            </p:stCondLst>
                            <p:childTnLst>
                              <p:par>
                                <p:cTn id="97" presetID="22" presetClass="entr" presetSubtype="2" fill="hold" grpId="0" nodeType="afterEffect">
                                  <p:stCondLst>
                                    <p:cond delay="1500"/>
                                  </p:stCondLst>
                                  <p:childTnLst>
                                    <p:set>
                                      <p:cBhvr>
                                        <p:cTn id="98" dur="1" fill="hold">
                                          <p:stCondLst>
                                            <p:cond delay="0"/>
                                          </p:stCondLst>
                                        </p:cTn>
                                        <p:tgtEl>
                                          <p:spTgt spid="21"/>
                                        </p:tgtEl>
                                        <p:attrNameLst>
                                          <p:attrName>style.visibility</p:attrName>
                                        </p:attrNameLst>
                                      </p:cBhvr>
                                      <p:to>
                                        <p:strVal val="visible"/>
                                      </p:to>
                                    </p:set>
                                    <p:animEffect transition="in" filter="wipe(right)">
                                      <p:cBhvr>
                                        <p:cTn id="99" dur="500"/>
                                        <p:tgtEl>
                                          <p:spTgt spid="21"/>
                                        </p:tgtEl>
                                      </p:cBhvr>
                                    </p:animEffect>
                                  </p:childTnLst>
                                </p:cTn>
                              </p:par>
                            </p:childTnLst>
                          </p:cTn>
                        </p:par>
                        <p:par>
                          <p:cTn id="100" fill="hold">
                            <p:stCondLst>
                              <p:cond delay="10500"/>
                            </p:stCondLst>
                            <p:childTnLst>
                              <p:par>
                                <p:cTn id="101" presetID="53" presetClass="entr" presetSubtype="16" fill="hold" grpId="0" nodeType="afterEffect">
                                  <p:stCondLst>
                                    <p:cond delay="2250"/>
                                  </p:stCondLst>
                                  <p:childTnLst>
                                    <p:set>
                                      <p:cBhvr>
                                        <p:cTn id="102" dur="1" fill="hold">
                                          <p:stCondLst>
                                            <p:cond delay="0"/>
                                          </p:stCondLst>
                                        </p:cTn>
                                        <p:tgtEl>
                                          <p:spTgt spid="27"/>
                                        </p:tgtEl>
                                        <p:attrNameLst>
                                          <p:attrName>style.visibility</p:attrName>
                                        </p:attrNameLst>
                                      </p:cBhvr>
                                      <p:to>
                                        <p:strVal val="visible"/>
                                      </p:to>
                                    </p:set>
                                    <p:anim calcmode="lin" valueType="num">
                                      <p:cBhvr>
                                        <p:cTn id="103" dur="500" fill="hold"/>
                                        <p:tgtEl>
                                          <p:spTgt spid="27"/>
                                        </p:tgtEl>
                                        <p:attrNameLst>
                                          <p:attrName>ppt_w</p:attrName>
                                        </p:attrNameLst>
                                      </p:cBhvr>
                                      <p:tavLst>
                                        <p:tav tm="0">
                                          <p:val>
                                            <p:fltVal val="0"/>
                                          </p:val>
                                        </p:tav>
                                        <p:tav tm="100000">
                                          <p:val>
                                            <p:strVal val="#ppt_w"/>
                                          </p:val>
                                        </p:tav>
                                      </p:tavLst>
                                    </p:anim>
                                    <p:anim calcmode="lin" valueType="num">
                                      <p:cBhvr>
                                        <p:cTn id="104" dur="500" fill="hold"/>
                                        <p:tgtEl>
                                          <p:spTgt spid="27"/>
                                        </p:tgtEl>
                                        <p:attrNameLst>
                                          <p:attrName>ppt_h</p:attrName>
                                        </p:attrNameLst>
                                      </p:cBhvr>
                                      <p:tavLst>
                                        <p:tav tm="0">
                                          <p:val>
                                            <p:fltVal val="0"/>
                                          </p:val>
                                        </p:tav>
                                        <p:tav tm="100000">
                                          <p:val>
                                            <p:strVal val="#ppt_h"/>
                                          </p:val>
                                        </p:tav>
                                      </p:tavLst>
                                    </p:anim>
                                    <p:animEffect transition="in" filter="fade">
                                      <p:cBhvr>
                                        <p:cTn id="105" dur="500"/>
                                        <p:tgtEl>
                                          <p:spTgt spid="27"/>
                                        </p:tgtEl>
                                      </p:cBhvr>
                                    </p:animEffect>
                                  </p:childTnLst>
                                </p:cTn>
                              </p:par>
                            </p:childTnLst>
                          </p:cTn>
                        </p:par>
                        <p:par>
                          <p:cTn id="106" fill="hold">
                            <p:stCondLst>
                              <p:cond delay="13250"/>
                            </p:stCondLst>
                            <p:childTnLst>
                              <p:par>
                                <p:cTn id="107" presetID="22" presetClass="entr" presetSubtype="2" fill="hold" nodeType="afterEffect">
                                  <p:stCondLst>
                                    <p:cond delay="2000"/>
                                  </p:stCondLst>
                                  <p:childTnLst>
                                    <p:set>
                                      <p:cBhvr>
                                        <p:cTn id="108" dur="1" fill="hold">
                                          <p:stCondLst>
                                            <p:cond delay="0"/>
                                          </p:stCondLst>
                                        </p:cTn>
                                        <p:tgtEl>
                                          <p:spTgt spid="34">
                                            <p:txEl>
                                              <p:pRg st="0" end="0"/>
                                            </p:txEl>
                                          </p:spTgt>
                                        </p:tgtEl>
                                        <p:attrNameLst>
                                          <p:attrName>style.visibility</p:attrName>
                                        </p:attrNameLst>
                                      </p:cBhvr>
                                      <p:to>
                                        <p:strVal val="visible"/>
                                      </p:to>
                                    </p:set>
                                    <p:animEffect transition="in" filter="wipe(right)">
                                      <p:cBhvr>
                                        <p:cTn id="109" dur="500"/>
                                        <p:tgtEl>
                                          <p:spTgt spid="34">
                                            <p:txEl>
                                              <p:pRg st="0" end="0"/>
                                            </p:txEl>
                                          </p:spTgt>
                                        </p:tgtEl>
                                      </p:cBhvr>
                                    </p:animEffect>
                                  </p:childTnLst>
                                </p:cTn>
                              </p:par>
                            </p:childTnLst>
                          </p:cTn>
                        </p:par>
                        <p:par>
                          <p:cTn id="110" fill="hold">
                            <p:stCondLst>
                              <p:cond delay="15750"/>
                            </p:stCondLst>
                            <p:childTnLst>
                              <p:par>
                                <p:cTn id="111" presetID="53" presetClass="entr" presetSubtype="16" fill="hold" grpId="0" nodeType="afterEffect">
                                  <p:stCondLst>
                                    <p:cond delay="2500"/>
                                  </p:stCondLst>
                                  <p:childTnLst>
                                    <p:set>
                                      <p:cBhvr>
                                        <p:cTn id="112" dur="1" fill="hold">
                                          <p:stCondLst>
                                            <p:cond delay="0"/>
                                          </p:stCondLst>
                                        </p:cTn>
                                        <p:tgtEl>
                                          <p:spTgt spid="23"/>
                                        </p:tgtEl>
                                        <p:attrNameLst>
                                          <p:attrName>style.visibility</p:attrName>
                                        </p:attrNameLst>
                                      </p:cBhvr>
                                      <p:to>
                                        <p:strVal val="visible"/>
                                      </p:to>
                                    </p:set>
                                    <p:anim calcmode="lin" valueType="num">
                                      <p:cBhvr>
                                        <p:cTn id="113" dur="500" fill="hold"/>
                                        <p:tgtEl>
                                          <p:spTgt spid="23"/>
                                        </p:tgtEl>
                                        <p:attrNameLst>
                                          <p:attrName>ppt_w</p:attrName>
                                        </p:attrNameLst>
                                      </p:cBhvr>
                                      <p:tavLst>
                                        <p:tav tm="0">
                                          <p:val>
                                            <p:fltVal val="0"/>
                                          </p:val>
                                        </p:tav>
                                        <p:tav tm="100000">
                                          <p:val>
                                            <p:strVal val="#ppt_w"/>
                                          </p:val>
                                        </p:tav>
                                      </p:tavLst>
                                    </p:anim>
                                    <p:anim calcmode="lin" valueType="num">
                                      <p:cBhvr>
                                        <p:cTn id="114" dur="500" fill="hold"/>
                                        <p:tgtEl>
                                          <p:spTgt spid="23"/>
                                        </p:tgtEl>
                                        <p:attrNameLst>
                                          <p:attrName>ppt_h</p:attrName>
                                        </p:attrNameLst>
                                      </p:cBhvr>
                                      <p:tavLst>
                                        <p:tav tm="0">
                                          <p:val>
                                            <p:fltVal val="0"/>
                                          </p:val>
                                        </p:tav>
                                        <p:tav tm="100000">
                                          <p:val>
                                            <p:strVal val="#ppt_h"/>
                                          </p:val>
                                        </p:tav>
                                      </p:tavLst>
                                    </p:anim>
                                    <p:animEffect transition="in" filter="fade">
                                      <p:cBhvr>
                                        <p:cTn id="115" dur="500"/>
                                        <p:tgtEl>
                                          <p:spTgt spid="23"/>
                                        </p:tgtEl>
                                      </p:cBhvr>
                                    </p:animEffect>
                                  </p:childTnLst>
                                </p:cTn>
                              </p:par>
                            </p:childTnLst>
                          </p:cTn>
                        </p:par>
                        <p:par>
                          <p:cTn id="116" fill="hold">
                            <p:stCondLst>
                              <p:cond delay="18750"/>
                            </p:stCondLst>
                            <p:childTnLst>
                              <p:par>
                                <p:cTn id="117" presetID="22" presetClass="entr" presetSubtype="2" fill="hold" nodeType="afterEffect">
                                  <p:stCondLst>
                                    <p:cond delay="1250"/>
                                  </p:stCondLst>
                                  <p:childTnLst>
                                    <p:set>
                                      <p:cBhvr>
                                        <p:cTn id="118" dur="1" fill="hold">
                                          <p:stCondLst>
                                            <p:cond delay="0"/>
                                          </p:stCondLst>
                                        </p:cTn>
                                        <p:tgtEl>
                                          <p:spTgt spid="35">
                                            <p:txEl>
                                              <p:pRg st="0" end="0"/>
                                            </p:txEl>
                                          </p:spTgt>
                                        </p:tgtEl>
                                        <p:attrNameLst>
                                          <p:attrName>style.visibility</p:attrName>
                                        </p:attrNameLst>
                                      </p:cBhvr>
                                      <p:to>
                                        <p:strVal val="visible"/>
                                      </p:to>
                                    </p:set>
                                    <p:animEffect transition="in" filter="wipe(right)">
                                      <p:cBhvr>
                                        <p:cTn id="119" dur="500"/>
                                        <p:tgtEl>
                                          <p:spTgt spid="35">
                                            <p:txEl>
                                              <p:pRg st="0" end="0"/>
                                            </p:txEl>
                                          </p:spTgt>
                                        </p:tgtEl>
                                      </p:cBhvr>
                                    </p:animEffect>
                                  </p:childTnLst>
                                </p:cTn>
                              </p:par>
                            </p:childTnLst>
                          </p:cTn>
                        </p:par>
                      </p:childTnLst>
                    </p:cTn>
                  </p:par>
                  <p:par>
                    <p:cTn id="120" fill="hold">
                      <p:stCondLst>
                        <p:cond delay="indefinite"/>
                      </p:stCondLst>
                      <p:childTnLst>
                        <p:par>
                          <p:cTn id="121" fill="hold">
                            <p:stCondLst>
                              <p:cond delay="0"/>
                            </p:stCondLst>
                            <p:childTnLst>
                              <p:par>
                                <p:cTn id="122" presetID="22" presetClass="entr" presetSubtype="2" fill="hold" nodeType="clickEffect">
                                  <p:stCondLst>
                                    <p:cond delay="0"/>
                                  </p:stCondLst>
                                  <p:childTnLst>
                                    <p:set>
                                      <p:cBhvr>
                                        <p:cTn id="123" dur="1" fill="hold">
                                          <p:stCondLst>
                                            <p:cond delay="0"/>
                                          </p:stCondLst>
                                        </p:cTn>
                                        <p:tgtEl>
                                          <p:spTgt spid="20"/>
                                        </p:tgtEl>
                                        <p:attrNameLst>
                                          <p:attrName>style.visibility</p:attrName>
                                        </p:attrNameLst>
                                      </p:cBhvr>
                                      <p:to>
                                        <p:strVal val="visible"/>
                                      </p:to>
                                    </p:set>
                                    <p:animEffect transition="in" filter="wipe(right)">
                                      <p:cBhvr>
                                        <p:cTn id="124" dur="500"/>
                                        <p:tgtEl>
                                          <p:spTgt spid="20"/>
                                        </p:tgtEl>
                                      </p:cBhvr>
                                    </p:animEffect>
                                  </p:childTnLst>
                                </p:cTn>
                              </p:par>
                            </p:childTnLst>
                          </p:cTn>
                        </p:par>
                        <p:par>
                          <p:cTn id="125" fill="hold">
                            <p:stCondLst>
                              <p:cond delay="500"/>
                            </p:stCondLst>
                            <p:childTnLst>
                              <p:par>
                                <p:cTn id="126" presetID="53" presetClass="entr" presetSubtype="16" fill="hold" grpId="0" nodeType="afterEffect">
                                  <p:stCondLst>
                                    <p:cond delay="250"/>
                                  </p:stCondLst>
                                  <p:childTnLst>
                                    <p:set>
                                      <p:cBhvr>
                                        <p:cTn id="127" dur="1" fill="hold">
                                          <p:stCondLst>
                                            <p:cond delay="0"/>
                                          </p:stCondLst>
                                        </p:cTn>
                                        <p:tgtEl>
                                          <p:spTgt spid="31"/>
                                        </p:tgtEl>
                                        <p:attrNameLst>
                                          <p:attrName>style.visibility</p:attrName>
                                        </p:attrNameLst>
                                      </p:cBhvr>
                                      <p:to>
                                        <p:strVal val="visible"/>
                                      </p:to>
                                    </p:set>
                                    <p:anim calcmode="lin" valueType="num">
                                      <p:cBhvr>
                                        <p:cTn id="128" dur="500" fill="hold"/>
                                        <p:tgtEl>
                                          <p:spTgt spid="31"/>
                                        </p:tgtEl>
                                        <p:attrNameLst>
                                          <p:attrName>ppt_w</p:attrName>
                                        </p:attrNameLst>
                                      </p:cBhvr>
                                      <p:tavLst>
                                        <p:tav tm="0">
                                          <p:val>
                                            <p:fltVal val="0"/>
                                          </p:val>
                                        </p:tav>
                                        <p:tav tm="100000">
                                          <p:val>
                                            <p:strVal val="#ppt_w"/>
                                          </p:val>
                                        </p:tav>
                                      </p:tavLst>
                                    </p:anim>
                                    <p:anim calcmode="lin" valueType="num">
                                      <p:cBhvr>
                                        <p:cTn id="129" dur="500" fill="hold"/>
                                        <p:tgtEl>
                                          <p:spTgt spid="31"/>
                                        </p:tgtEl>
                                        <p:attrNameLst>
                                          <p:attrName>ppt_h</p:attrName>
                                        </p:attrNameLst>
                                      </p:cBhvr>
                                      <p:tavLst>
                                        <p:tav tm="0">
                                          <p:val>
                                            <p:fltVal val="0"/>
                                          </p:val>
                                        </p:tav>
                                        <p:tav tm="100000">
                                          <p:val>
                                            <p:strVal val="#ppt_h"/>
                                          </p:val>
                                        </p:tav>
                                      </p:tavLst>
                                    </p:anim>
                                    <p:animEffect transition="in" filter="fade">
                                      <p:cBhvr>
                                        <p:cTn id="130" dur="500"/>
                                        <p:tgtEl>
                                          <p:spTgt spid="31"/>
                                        </p:tgtEl>
                                      </p:cBhvr>
                                    </p:animEffect>
                                  </p:childTnLst>
                                </p:cTn>
                              </p:par>
                            </p:childTnLst>
                          </p:cTn>
                        </p:par>
                        <p:par>
                          <p:cTn id="131" fill="hold">
                            <p:stCondLst>
                              <p:cond delay="1250"/>
                            </p:stCondLst>
                            <p:childTnLst>
                              <p:par>
                                <p:cTn id="132" presetID="53" presetClass="entr" presetSubtype="16" fill="hold" grpId="0" nodeType="afterEffect">
                                  <p:stCondLst>
                                    <p:cond delay="3500"/>
                                  </p:stCondLst>
                                  <p:childTnLst>
                                    <p:set>
                                      <p:cBhvr>
                                        <p:cTn id="133" dur="1" fill="hold">
                                          <p:stCondLst>
                                            <p:cond delay="0"/>
                                          </p:stCondLst>
                                        </p:cTn>
                                        <p:tgtEl>
                                          <p:spTgt spid="32"/>
                                        </p:tgtEl>
                                        <p:attrNameLst>
                                          <p:attrName>style.visibility</p:attrName>
                                        </p:attrNameLst>
                                      </p:cBhvr>
                                      <p:to>
                                        <p:strVal val="visible"/>
                                      </p:to>
                                    </p:set>
                                    <p:anim calcmode="lin" valueType="num">
                                      <p:cBhvr>
                                        <p:cTn id="134" dur="500" fill="hold"/>
                                        <p:tgtEl>
                                          <p:spTgt spid="32"/>
                                        </p:tgtEl>
                                        <p:attrNameLst>
                                          <p:attrName>ppt_w</p:attrName>
                                        </p:attrNameLst>
                                      </p:cBhvr>
                                      <p:tavLst>
                                        <p:tav tm="0">
                                          <p:val>
                                            <p:fltVal val="0"/>
                                          </p:val>
                                        </p:tav>
                                        <p:tav tm="100000">
                                          <p:val>
                                            <p:strVal val="#ppt_w"/>
                                          </p:val>
                                        </p:tav>
                                      </p:tavLst>
                                    </p:anim>
                                    <p:anim calcmode="lin" valueType="num">
                                      <p:cBhvr>
                                        <p:cTn id="135" dur="500" fill="hold"/>
                                        <p:tgtEl>
                                          <p:spTgt spid="32"/>
                                        </p:tgtEl>
                                        <p:attrNameLst>
                                          <p:attrName>ppt_h</p:attrName>
                                        </p:attrNameLst>
                                      </p:cBhvr>
                                      <p:tavLst>
                                        <p:tav tm="0">
                                          <p:val>
                                            <p:fltVal val="0"/>
                                          </p:val>
                                        </p:tav>
                                        <p:tav tm="100000">
                                          <p:val>
                                            <p:strVal val="#ppt_h"/>
                                          </p:val>
                                        </p:tav>
                                      </p:tavLst>
                                    </p:anim>
                                    <p:animEffect transition="in" filter="fade">
                                      <p:cBhvr>
                                        <p:cTn id="136" dur="500"/>
                                        <p:tgtEl>
                                          <p:spTgt spid="32"/>
                                        </p:tgtEl>
                                      </p:cBhvr>
                                    </p:animEffect>
                                  </p:childTnLst>
                                </p:cTn>
                              </p:par>
                            </p:childTnLst>
                          </p:cTn>
                        </p:par>
                        <p:par>
                          <p:cTn id="137" fill="hold">
                            <p:stCondLst>
                              <p:cond delay="5250"/>
                            </p:stCondLst>
                            <p:childTnLst>
                              <p:par>
                                <p:cTn id="138" presetID="53" presetClass="entr" presetSubtype="16" fill="hold" grpId="0" nodeType="afterEffect">
                                  <p:stCondLst>
                                    <p:cond delay="2250"/>
                                  </p:stCondLst>
                                  <p:childTnLst>
                                    <p:set>
                                      <p:cBhvr>
                                        <p:cTn id="139" dur="1" fill="hold">
                                          <p:stCondLst>
                                            <p:cond delay="0"/>
                                          </p:stCondLst>
                                        </p:cTn>
                                        <p:tgtEl>
                                          <p:spTgt spid="33"/>
                                        </p:tgtEl>
                                        <p:attrNameLst>
                                          <p:attrName>style.visibility</p:attrName>
                                        </p:attrNameLst>
                                      </p:cBhvr>
                                      <p:to>
                                        <p:strVal val="visible"/>
                                      </p:to>
                                    </p:set>
                                    <p:anim calcmode="lin" valueType="num">
                                      <p:cBhvr>
                                        <p:cTn id="140" dur="500" fill="hold"/>
                                        <p:tgtEl>
                                          <p:spTgt spid="33"/>
                                        </p:tgtEl>
                                        <p:attrNameLst>
                                          <p:attrName>ppt_w</p:attrName>
                                        </p:attrNameLst>
                                      </p:cBhvr>
                                      <p:tavLst>
                                        <p:tav tm="0">
                                          <p:val>
                                            <p:fltVal val="0"/>
                                          </p:val>
                                        </p:tav>
                                        <p:tav tm="100000">
                                          <p:val>
                                            <p:strVal val="#ppt_w"/>
                                          </p:val>
                                        </p:tav>
                                      </p:tavLst>
                                    </p:anim>
                                    <p:anim calcmode="lin" valueType="num">
                                      <p:cBhvr>
                                        <p:cTn id="141" dur="500" fill="hold"/>
                                        <p:tgtEl>
                                          <p:spTgt spid="33"/>
                                        </p:tgtEl>
                                        <p:attrNameLst>
                                          <p:attrName>ppt_h</p:attrName>
                                        </p:attrNameLst>
                                      </p:cBhvr>
                                      <p:tavLst>
                                        <p:tav tm="0">
                                          <p:val>
                                            <p:fltVal val="0"/>
                                          </p:val>
                                        </p:tav>
                                        <p:tav tm="100000">
                                          <p:val>
                                            <p:strVal val="#ppt_h"/>
                                          </p:val>
                                        </p:tav>
                                      </p:tavLst>
                                    </p:anim>
                                    <p:animEffect transition="in" filter="fade">
                                      <p:cBhvr>
                                        <p:cTn id="142" dur="500"/>
                                        <p:tgtEl>
                                          <p:spTgt spid="33"/>
                                        </p:tgtEl>
                                      </p:cBhvr>
                                    </p:animEffect>
                                  </p:childTnLst>
                                </p:cTn>
                              </p:par>
                            </p:childTnLst>
                          </p:cTn>
                        </p:par>
                        <p:par>
                          <p:cTn id="143" fill="hold">
                            <p:stCondLst>
                              <p:cond delay="8000"/>
                            </p:stCondLst>
                            <p:childTnLst>
                              <p:par>
                                <p:cTn id="144" presetID="22" presetClass="entr" presetSubtype="2" fill="hold" grpId="0" nodeType="afterEffect">
                                  <p:stCondLst>
                                    <p:cond delay="1000"/>
                                  </p:stCondLst>
                                  <p:childTnLst>
                                    <p:set>
                                      <p:cBhvr>
                                        <p:cTn id="145" dur="1" fill="hold">
                                          <p:stCondLst>
                                            <p:cond delay="0"/>
                                          </p:stCondLst>
                                        </p:cTn>
                                        <p:tgtEl>
                                          <p:spTgt spid="36"/>
                                        </p:tgtEl>
                                        <p:attrNameLst>
                                          <p:attrName>style.visibility</p:attrName>
                                        </p:attrNameLst>
                                      </p:cBhvr>
                                      <p:to>
                                        <p:strVal val="visible"/>
                                      </p:to>
                                    </p:set>
                                    <p:animEffect transition="in" filter="wipe(right)">
                                      <p:cBhvr>
                                        <p:cTn id="146" dur="500"/>
                                        <p:tgtEl>
                                          <p:spTgt spid="36"/>
                                        </p:tgtEl>
                                      </p:cBhvr>
                                    </p:animEffect>
                                  </p:childTnLst>
                                </p:cTn>
                              </p:par>
                            </p:childTnLst>
                          </p:cTn>
                        </p:par>
                        <p:par>
                          <p:cTn id="147" fill="hold">
                            <p:stCondLst>
                              <p:cond delay="9500"/>
                            </p:stCondLst>
                            <p:childTnLst>
                              <p:par>
                                <p:cTn id="148" presetID="53" presetClass="entr" presetSubtype="16" fill="hold" grpId="0" nodeType="afterEffect">
                                  <p:stCondLst>
                                    <p:cond delay="1750"/>
                                  </p:stCondLst>
                                  <p:childTnLst>
                                    <p:set>
                                      <p:cBhvr>
                                        <p:cTn id="149" dur="1" fill="hold">
                                          <p:stCondLst>
                                            <p:cond delay="0"/>
                                          </p:stCondLst>
                                        </p:cTn>
                                        <p:tgtEl>
                                          <p:spTgt spid="30"/>
                                        </p:tgtEl>
                                        <p:attrNameLst>
                                          <p:attrName>style.visibility</p:attrName>
                                        </p:attrNameLst>
                                      </p:cBhvr>
                                      <p:to>
                                        <p:strVal val="visible"/>
                                      </p:to>
                                    </p:set>
                                    <p:anim calcmode="lin" valueType="num">
                                      <p:cBhvr>
                                        <p:cTn id="150" dur="500" fill="hold"/>
                                        <p:tgtEl>
                                          <p:spTgt spid="30"/>
                                        </p:tgtEl>
                                        <p:attrNameLst>
                                          <p:attrName>ppt_w</p:attrName>
                                        </p:attrNameLst>
                                      </p:cBhvr>
                                      <p:tavLst>
                                        <p:tav tm="0">
                                          <p:val>
                                            <p:fltVal val="0"/>
                                          </p:val>
                                        </p:tav>
                                        <p:tav tm="100000">
                                          <p:val>
                                            <p:strVal val="#ppt_w"/>
                                          </p:val>
                                        </p:tav>
                                      </p:tavLst>
                                    </p:anim>
                                    <p:anim calcmode="lin" valueType="num">
                                      <p:cBhvr>
                                        <p:cTn id="151" dur="500" fill="hold"/>
                                        <p:tgtEl>
                                          <p:spTgt spid="30"/>
                                        </p:tgtEl>
                                        <p:attrNameLst>
                                          <p:attrName>ppt_h</p:attrName>
                                        </p:attrNameLst>
                                      </p:cBhvr>
                                      <p:tavLst>
                                        <p:tav tm="0">
                                          <p:val>
                                            <p:fltVal val="0"/>
                                          </p:val>
                                        </p:tav>
                                        <p:tav tm="100000">
                                          <p:val>
                                            <p:strVal val="#ppt_h"/>
                                          </p:val>
                                        </p:tav>
                                      </p:tavLst>
                                    </p:anim>
                                    <p:animEffect transition="in" filter="fade">
                                      <p:cBhvr>
                                        <p:cTn id="15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P spid="17" grpId="0" animBg="1"/>
      <p:bldP spid="18" grpId="0" animBg="1"/>
      <p:bldP spid="3" grpId="0" animBg="1"/>
      <p:bldP spid="4" grpId="0" animBg="1"/>
      <p:bldP spid="6" grpId="0" animBg="1"/>
      <p:bldP spid="7" grpId="0" animBg="1"/>
      <p:bldP spid="23" grpId="0" animBg="1"/>
      <p:bldP spid="25" grpId="0" animBg="1"/>
      <p:bldP spid="26" grpId="0" animBg="1"/>
      <p:bldP spid="27" grpId="0" animBg="1"/>
      <p:bldP spid="29" grpId="0" animBg="1"/>
      <p:bldP spid="30" grpId="0" animBg="1"/>
      <p:bldP spid="31" grpId="0" animBg="1"/>
      <p:bldP spid="32" grpId="0" animBg="1"/>
      <p:bldP spid="33" grpId="0" animBg="1"/>
      <p:bldP spid="21" grpId="0" animBg="1"/>
      <p:bldP spid="3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27468094-00BD-4DC7-8D67-508ED9C1132C}"/>
              </a:ext>
            </a:extLst>
          </p:cNvPr>
          <p:cNvSpPr txBox="1"/>
          <p:nvPr/>
        </p:nvSpPr>
        <p:spPr>
          <a:xfrm>
            <a:off x="3287647" y="241846"/>
            <a:ext cx="5300830" cy="369332"/>
          </a:xfrm>
          <a:prstGeom prst="rect">
            <a:avLst/>
          </a:prstGeom>
          <a:noFill/>
        </p:spPr>
        <p:txBody>
          <a:bodyPr wrap="square">
            <a:spAutoFit/>
          </a:bodyPr>
          <a:lstStyle/>
          <a:p>
            <a:r>
              <a:rPr lang="he-IL" b="0" i="0" dirty="0">
                <a:effectLst/>
                <a:latin typeface="David" panose="020E0502060401010101" pitchFamily="34" charset="-79"/>
                <a:cs typeface="David" panose="020E0502060401010101" pitchFamily="34" charset="-79"/>
              </a:rPr>
              <a:t>הדין  במקרה שאבדו לו גדייו ותרנגוליו והלך ומצאן </a:t>
            </a:r>
            <a:r>
              <a:rPr lang="he-IL" b="0" i="0" dirty="0" err="1">
                <a:effectLst/>
                <a:latin typeface="David" panose="020E0502060401010101" pitchFamily="34" charset="-79"/>
                <a:cs typeface="David" panose="020E0502060401010101" pitchFamily="34" charset="-79"/>
              </a:rPr>
              <a:t>שחוטין</a:t>
            </a:r>
            <a:r>
              <a:rPr lang="he-IL" b="0" i="0" dirty="0">
                <a:effectLst/>
                <a:latin typeface="David" panose="020E0502060401010101" pitchFamily="34" charset="-79"/>
                <a:cs typeface="David" panose="020E0502060401010101" pitchFamily="34" charset="-79"/>
              </a:rPr>
              <a:t> </a:t>
            </a:r>
            <a:endParaRPr lang="he-IL" dirty="0"/>
          </a:p>
        </p:txBody>
      </p:sp>
      <p:sp>
        <p:nvSpPr>
          <p:cNvPr id="4" name="תיבת טקסט 3">
            <a:extLst>
              <a:ext uri="{FF2B5EF4-FFF2-40B4-BE49-F238E27FC236}">
                <a16:creationId xmlns:a16="http://schemas.microsoft.com/office/drawing/2014/main" id="{9B2055E2-575A-4D18-8973-8CB55A265657}"/>
              </a:ext>
            </a:extLst>
          </p:cNvPr>
          <p:cNvSpPr txBox="1"/>
          <p:nvPr/>
        </p:nvSpPr>
        <p:spPr>
          <a:xfrm>
            <a:off x="10607779" y="-59183"/>
            <a:ext cx="1303021" cy="369332"/>
          </a:xfrm>
          <a:prstGeom prst="rect">
            <a:avLst/>
          </a:prstGeom>
          <a:noFill/>
        </p:spPr>
        <p:txBody>
          <a:bodyPr wrap="square" rtlCol="1">
            <a:spAutoFit/>
          </a:bodyPr>
          <a:lstStyle/>
          <a:p>
            <a:r>
              <a:rPr lang="he-IL" dirty="0"/>
              <a:t>דף כ"ד, ב'</a:t>
            </a:r>
          </a:p>
        </p:txBody>
      </p:sp>
      <p:graphicFrame>
        <p:nvGraphicFramePr>
          <p:cNvPr id="5" name="טבלה 5">
            <a:extLst>
              <a:ext uri="{FF2B5EF4-FFF2-40B4-BE49-F238E27FC236}">
                <a16:creationId xmlns:a16="http://schemas.microsoft.com/office/drawing/2014/main" id="{31ED7468-1DA8-433D-A8F6-03E35F50D763}"/>
              </a:ext>
            </a:extLst>
          </p:cNvPr>
          <p:cNvGraphicFramePr>
            <a:graphicFrameLocks noGrp="1"/>
          </p:cNvGraphicFramePr>
          <p:nvPr>
            <p:extLst>
              <p:ext uri="{D42A27DB-BD31-4B8C-83A1-F6EECF244321}">
                <p14:modId xmlns:p14="http://schemas.microsoft.com/office/powerpoint/2010/main" val="2498522903"/>
              </p:ext>
            </p:extLst>
          </p:nvPr>
        </p:nvGraphicFramePr>
        <p:xfrm>
          <a:off x="281200" y="833120"/>
          <a:ext cx="11745848" cy="4230876"/>
        </p:xfrm>
        <a:graphic>
          <a:graphicData uri="http://schemas.openxmlformats.org/drawingml/2006/table">
            <a:tbl>
              <a:tblPr rtl="1" firstRow="1" bandRow="1">
                <a:tableStyleId>{616DA210-FB5B-4158-B5E0-FEB733F419BA}</a:tableStyleId>
              </a:tblPr>
              <a:tblGrid>
                <a:gridCol w="2936462">
                  <a:extLst>
                    <a:ext uri="{9D8B030D-6E8A-4147-A177-3AD203B41FA5}">
                      <a16:colId xmlns:a16="http://schemas.microsoft.com/office/drawing/2014/main" val="3750124442"/>
                    </a:ext>
                  </a:extLst>
                </a:gridCol>
                <a:gridCol w="2936462">
                  <a:extLst>
                    <a:ext uri="{9D8B030D-6E8A-4147-A177-3AD203B41FA5}">
                      <a16:colId xmlns:a16="http://schemas.microsoft.com/office/drawing/2014/main" val="2473642633"/>
                    </a:ext>
                  </a:extLst>
                </a:gridCol>
                <a:gridCol w="2936462">
                  <a:extLst>
                    <a:ext uri="{9D8B030D-6E8A-4147-A177-3AD203B41FA5}">
                      <a16:colId xmlns:a16="http://schemas.microsoft.com/office/drawing/2014/main" val="615113255"/>
                    </a:ext>
                  </a:extLst>
                </a:gridCol>
                <a:gridCol w="2936462">
                  <a:extLst>
                    <a:ext uri="{9D8B030D-6E8A-4147-A177-3AD203B41FA5}">
                      <a16:colId xmlns:a16="http://schemas.microsoft.com/office/drawing/2014/main" val="3460139631"/>
                    </a:ext>
                  </a:extLst>
                </a:gridCol>
              </a:tblGrid>
              <a:tr h="737496">
                <a:tc>
                  <a:txBody>
                    <a:bodyPr/>
                    <a:lstStyle/>
                    <a:p>
                      <a:pPr rtl="1"/>
                      <a:endParaRPr lang="he-IL" dirty="0"/>
                    </a:p>
                  </a:txBody>
                  <a:tcPr/>
                </a:tc>
                <a:tc>
                  <a:txBody>
                    <a:bodyPr/>
                    <a:lstStyle/>
                    <a:p>
                      <a:pPr rtl="1"/>
                      <a:endParaRPr lang="he-IL" dirty="0"/>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040734184"/>
                  </a:ext>
                </a:extLst>
              </a:tr>
              <a:tr h="1746690">
                <a:tc>
                  <a:txBody>
                    <a:bodyPr/>
                    <a:lstStyle/>
                    <a:p>
                      <a:pPr rtl="1"/>
                      <a:endParaRPr lang="he-IL" dirty="0"/>
                    </a:p>
                  </a:txBody>
                  <a:tcPr>
                    <a:noFill/>
                  </a:tcPr>
                </a:tc>
                <a:tc>
                  <a:txBody>
                    <a:bodyPr/>
                    <a:lstStyle/>
                    <a:p>
                      <a:pPr rtl="1"/>
                      <a:endParaRPr lang="he-IL" dirty="0"/>
                    </a:p>
                  </a:txBody>
                  <a:tcPr>
                    <a:noFill/>
                  </a:tcPr>
                </a:tc>
                <a:tc>
                  <a:txBody>
                    <a:bodyPr/>
                    <a:lstStyle/>
                    <a:p>
                      <a:pPr rtl="1"/>
                      <a:endParaRPr lang="he-IL" dirty="0"/>
                    </a:p>
                  </a:txBody>
                  <a:tcPr>
                    <a:noFill/>
                  </a:tcPr>
                </a:tc>
                <a:tc>
                  <a:txBody>
                    <a:bodyPr/>
                    <a:lstStyle/>
                    <a:p>
                      <a:pPr rtl="1"/>
                      <a:endParaRPr lang="he-IL" dirty="0"/>
                    </a:p>
                  </a:txBody>
                  <a:tcPr>
                    <a:noFill/>
                  </a:tcPr>
                </a:tc>
                <a:extLst>
                  <a:ext uri="{0D108BD9-81ED-4DB2-BD59-A6C34878D82A}">
                    <a16:rowId xmlns:a16="http://schemas.microsoft.com/office/drawing/2014/main" val="458206382"/>
                  </a:ext>
                </a:extLst>
              </a:tr>
              <a:tr h="1746690">
                <a:tc>
                  <a:txBody>
                    <a:bodyPr/>
                    <a:lstStyle/>
                    <a:p>
                      <a:pPr rtl="1"/>
                      <a:endParaRPr lang="he-IL"/>
                    </a:p>
                  </a:txBody>
                  <a:tcPr/>
                </a:tc>
                <a:tc>
                  <a:txBody>
                    <a:bodyPr/>
                    <a:lstStyle/>
                    <a:p>
                      <a:pPr rtl="1"/>
                      <a:endParaRPr lang="he-IL" dirty="0"/>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603234495"/>
                  </a:ext>
                </a:extLst>
              </a:tr>
            </a:tbl>
          </a:graphicData>
        </a:graphic>
      </p:graphicFrame>
      <p:sp>
        <p:nvSpPr>
          <p:cNvPr id="6" name="תיבת טקסט 5">
            <a:extLst>
              <a:ext uri="{FF2B5EF4-FFF2-40B4-BE49-F238E27FC236}">
                <a16:creationId xmlns:a16="http://schemas.microsoft.com/office/drawing/2014/main" id="{89E51CCA-8865-4258-8435-83B0D5B8D734}"/>
              </a:ext>
            </a:extLst>
          </p:cNvPr>
          <p:cNvSpPr txBox="1"/>
          <p:nvPr/>
        </p:nvSpPr>
        <p:spPr>
          <a:xfrm>
            <a:off x="7173556" y="936642"/>
            <a:ext cx="1258645" cy="369332"/>
          </a:xfrm>
          <a:prstGeom prst="rect">
            <a:avLst/>
          </a:prstGeom>
          <a:solidFill>
            <a:schemeClr val="accent6">
              <a:lumMod val="20000"/>
              <a:lumOff val="80000"/>
            </a:schemeClr>
          </a:solidFill>
          <a:scene3d>
            <a:camera prst="orthographicFront"/>
            <a:lightRig rig="threePt" dir="t"/>
          </a:scene3d>
          <a:sp3d>
            <a:bevelT w="139700" prst="cross"/>
          </a:sp3d>
        </p:spPr>
        <p:txBody>
          <a:bodyPr wrap="square" rtlCol="1">
            <a:spAutoFit/>
          </a:bodyPr>
          <a:lstStyle/>
          <a:p>
            <a:r>
              <a:rPr lang="he-IL" b="0" i="0" dirty="0">
                <a:solidFill>
                  <a:srgbClr val="000000"/>
                </a:solidFill>
                <a:effectLst/>
                <a:latin typeface="Arial" panose="020B0604020202020204" pitchFamily="34" charset="0"/>
              </a:rPr>
              <a:t>מצאן בבית</a:t>
            </a:r>
            <a:endParaRPr lang="he-IL" dirty="0"/>
          </a:p>
        </p:txBody>
      </p:sp>
      <p:sp>
        <p:nvSpPr>
          <p:cNvPr id="7" name="תיבת טקסט 6">
            <a:extLst>
              <a:ext uri="{FF2B5EF4-FFF2-40B4-BE49-F238E27FC236}">
                <a16:creationId xmlns:a16="http://schemas.microsoft.com/office/drawing/2014/main" id="{06CC0DB3-9FBC-4BE4-8734-8456C8B08968}"/>
              </a:ext>
            </a:extLst>
          </p:cNvPr>
          <p:cNvSpPr txBox="1"/>
          <p:nvPr/>
        </p:nvSpPr>
        <p:spPr>
          <a:xfrm>
            <a:off x="862918" y="940941"/>
            <a:ext cx="1900071" cy="369332"/>
          </a:xfrm>
          <a:prstGeom prst="rect">
            <a:avLst/>
          </a:prstGeom>
          <a:solidFill>
            <a:schemeClr val="accent6">
              <a:lumMod val="20000"/>
              <a:lumOff val="80000"/>
            </a:schemeClr>
          </a:solidFill>
          <a:scene3d>
            <a:camera prst="orthographicFront"/>
            <a:lightRig rig="threePt" dir="t"/>
          </a:scene3d>
          <a:sp3d>
            <a:bevelT w="139700" prst="cross"/>
          </a:sp3d>
        </p:spPr>
        <p:txBody>
          <a:bodyPr wrap="square" rtlCol="1">
            <a:spAutoFit/>
          </a:bodyPr>
          <a:lstStyle/>
          <a:p>
            <a:r>
              <a:rPr lang="he-IL" b="0" i="0" dirty="0">
                <a:solidFill>
                  <a:srgbClr val="000000"/>
                </a:solidFill>
                <a:effectLst/>
                <a:latin typeface="Arial" panose="020B0604020202020204" pitchFamily="34" charset="0"/>
              </a:rPr>
              <a:t>מצאן באשפה בשוק</a:t>
            </a:r>
            <a:endParaRPr lang="he-IL" dirty="0"/>
          </a:p>
        </p:txBody>
      </p:sp>
      <p:sp>
        <p:nvSpPr>
          <p:cNvPr id="8" name="תיבת טקסט 7">
            <a:extLst>
              <a:ext uri="{FF2B5EF4-FFF2-40B4-BE49-F238E27FC236}">
                <a16:creationId xmlns:a16="http://schemas.microsoft.com/office/drawing/2014/main" id="{B52CCCED-D2B0-4238-81BC-EB788E4E9E3A}"/>
              </a:ext>
            </a:extLst>
          </p:cNvPr>
          <p:cNvSpPr txBox="1"/>
          <p:nvPr/>
        </p:nvSpPr>
        <p:spPr>
          <a:xfrm>
            <a:off x="3287647" y="936642"/>
            <a:ext cx="2808353" cy="369332"/>
          </a:xfrm>
          <a:prstGeom prst="rect">
            <a:avLst/>
          </a:prstGeom>
          <a:solidFill>
            <a:schemeClr val="accent6">
              <a:lumMod val="20000"/>
              <a:lumOff val="80000"/>
            </a:schemeClr>
          </a:solidFill>
          <a:scene3d>
            <a:camera prst="orthographicFront"/>
            <a:lightRig rig="threePt" dir="t"/>
          </a:scene3d>
          <a:sp3d>
            <a:bevelT w="139700" prst="cross"/>
          </a:sp3d>
        </p:spPr>
        <p:txBody>
          <a:bodyPr wrap="square" rtlCol="1">
            <a:spAutoFit/>
          </a:bodyPr>
          <a:lstStyle/>
          <a:p>
            <a:r>
              <a:rPr lang="he-IL" b="0" i="0" dirty="0">
                <a:solidFill>
                  <a:srgbClr val="000000"/>
                </a:solidFill>
                <a:effectLst/>
                <a:latin typeface="Arial" panose="020B0604020202020204" pitchFamily="34" charset="0"/>
              </a:rPr>
              <a:t>מצאן באשפה בבית או בדרך</a:t>
            </a:r>
            <a:endParaRPr lang="he-IL" dirty="0"/>
          </a:p>
        </p:txBody>
      </p:sp>
      <p:sp>
        <p:nvSpPr>
          <p:cNvPr id="9" name="תיבת טקסט 8">
            <a:extLst>
              <a:ext uri="{FF2B5EF4-FFF2-40B4-BE49-F238E27FC236}">
                <a16:creationId xmlns:a16="http://schemas.microsoft.com/office/drawing/2014/main" id="{11ADA484-674F-4629-95A8-08EDD9C6A85D}"/>
              </a:ext>
            </a:extLst>
          </p:cNvPr>
          <p:cNvSpPr txBox="1"/>
          <p:nvPr/>
        </p:nvSpPr>
        <p:spPr>
          <a:xfrm>
            <a:off x="9660367" y="2226833"/>
            <a:ext cx="1807285"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dirty="0"/>
              <a:t>שיטת ר' </a:t>
            </a:r>
            <a:r>
              <a:rPr lang="he-IL" b="0" i="0" dirty="0">
                <a:solidFill>
                  <a:srgbClr val="0000FF"/>
                </a:solidFill>
                <a:effectLst/>
                <a:latin typeface="Arial" panose="020B0604020202020204" pitchFamily="34" charset="0"/>
              </a:rPr>
              <a:t> יהודה</a:t>
            </a:r>
            <a:endParaRPr lang="he-IL" dirty="0"/>
          </a:p>
        </p:txBody>
      </p:sp>
      <p:sp>
        <p:nvSpPr>
          <p:cNvPr id="10" name="תיבת טקסט 9">
            <a:extLst>
              <a:ext uri="{FF2B5EF4-FFF2-40B4-BE49-F238E27FC236}">
                <a16:creationId xmlns:a16="http://schemas.microsoft.com/office/drawing/2014/main" id="{BD48A5A6-399C-4706-B43C-EC723C5399D8}"/>
              </a:ext>
            </a:extLst>
          </p:cNvPr>
          <p:cNvSpPr txBox="1"/>
          <p:nvPr/>
        </p:nvSpPr>
        <p:spPr>
          <a:xfrm>
            <a:off x="9660366" y="4071066"/>
            <a:ext cx="1807285"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pPr algn="just"/>
            <a:r>
              <a:rPr lang="he-IL" dirty="0"/>
              <a:t>שיטת ר' </a:t>
            </a:r>
            <a:r>
              <a:rPr lang="he-IL" b="0" i="0" dirty="0">
                <a:solidFill>
                  <a:srgbClr val="0000FF"/>
                </a:solidFill>
                <a:effectLst/>
                <a:latin typeface="Arial" panose="020B0604020202020204" pitchFamily="34" charset="0"/>
              </a:rPr>
              <a:t>  </a:t>
            </a:r>
            <a:r>
              <a:rPr lang="he-IL" b="0" i="0" dirty="0" err="1">
                <a:solidFill>
                  <a:srgbClr val="0000FF"/>
                </a:solidFill>
                <a:effectLst/>
                <a:latin typeface="Arial" panose="020B0604020202020204" pitchFamily="34" charset="0"/>
              </a:rPr>
              <a:t>חנניא</a:t>
            </a:r>
            <a:endParaRPr lang="he-IL" dirty="0"/>
          </a:p>
        </p:txBody>
      </p:sp>
      <p:sp>
        <p:nvSpPr>
          <p:cNvPr id="11" name="תיבת טקסט 10">
            <a:extLst>
              <a:ext uri="{FF2B5EF4-FFF2-40B4-BE49-F238E27FC236}">
                <a16:creationId xmlns:a16="http://schemas.microsoft.com/office/drawing/2014/main" id="{A8C1CE4E-7D85-4C8D-9919-80DDB04354B7}"/>
              </a:ext>
            </a:extLst>
          </p:cNvPr>
          <p:cNvSpPr txBox="1"/>
          <p:nvPr/>
        </p:nvSpPr>
        <p:spPr>
          <a:xfrm>
            <a:off x="7334920" y="2230405"/>
            <a:ext cx="935916" cy="369332"/>
          </a:xfrm>
          <a:prstGeom prst="rect">
            <a:avLst/>
          </a:prstGeom>
          <a:solidFill>
            <a:schemeClr val="accent4">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מותרים </a:t>
            </a:r>
            <a:endParaRPr lang="he-IL" dirty="0"/>
          </a:p>
        </p:txBody>
      </p:sp>
      <p:sp>
        <p:nvSpPr>
          <p:cNvPr id="12" name="תיבת טקסט 11">
            <a:extLst>
              <a:ext uri="{FF2B5EF4-FFF2-40B4-BE49-F238E27FC236}">
                <a16:creationId xmlns:a16="http://schemas.microsoft.com/office/drawing/2014/main" id="{922E17C9-E1C0-459D-A153-07031989EC16}"/>
              </a:ext>
            </a:extLst>
          </p:cNvPr>
          <p:cNvSpPr txBox="1"/>
          <p:nvPr/>
        </p:nvSpPr>
        <p:spPr>
          <a:xfrm>
            <a:off x="4223865" y="4071066"/>
            <a:ext cx="935916" cy="369332"/>
          </a:xfrm>
          <a:prstGeom prst="rect">
            <a:avLst/>
          </a:prstGeom>
          <a:solidFill>
            <a:schemeClr val="accent4">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מותרים </a:t>
            </a:r>
            <a:endParaRPr lang="he-IL" dirty="0"/>
          </a:p>
        </p:txBody>
      </p:sp>
      <p:sp>
        <p:nvSpPr>
          <p:cNvPr id="13" name="תיבת טקסט 12">
            <a:extLst>
              <a:ext uri="{FF2B5EF4-FFF2-40B4-BE49-F238E27FC236}">
                <a16:creationId xmlns:a16="http://schemas.microsoft.com/office/drawing/2014/main" id="{33A73A49-4D2E-4B6C-A7A0-689ACEA882AA}"/>
              </a:ext>
            </a:extLst>
          </p:cNvPr>
          <p:cNvSpPr txBox="1"/>
          <p:nvPr/>
        </p:nvSpPr>
        <p:spPr>
          <a:xfrm>
            <a:off x="7334920" y="4071066"/>
            <a:ext cx="935916" cy="369332"/>
          </a:xfrm>
          <a:prstGeom prst="rect">
            <a:avLst/>
          </a:prstGeom>
          <a:solidFill>
            <a:schemeClr val="accent4">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מותרים </a:t>
            </a:r>
            <a:endParaRPr lang="he-IL" dirty="0"/>
          </a:p>
        </p:txBody>
      </p:sp>
      <p:sp>
        <p:nvSpPr>
          <p:cNvPr id="14" name="תיבת טקסט 13">
            <a:extLst>
              <a:ext uri="{FF2B5EF4-FFF2-40B4-BE49-F238E27FC236}">
                <a16:creationId xmlns:a16="http://schemas.microsoft.com/office/drawing/2014/main" id="{AD8EAD13-0AA0-4140-9F45-23294DC30771}"/>
              </a:ext>
            </a:extLst>
          </p:cNvPr>
          <p:cNvSpPr txBox="1"/>
          <p:nvPr/>
        </p:nvSpPr>
        <p:spPr>
          <a:xfrm>
            <a:off x="4188308" y="2230405"/>
            <a:ext cx="935916" cy="369332"/>
          </a:xfrm>
          <a:prstGeom prst="rect">
            <a:avLst/>
          </a:prstGeom>
          <a:solidFill>
            <a:schemeClr val="accent4">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אסורים</a:t>
            </a:r>
            <a:endParaRPr lang="he-IL" dirty="0"/>
          </a:p>
        </p:txBody>
      </p:sp>
      <p:sp>
        <p:nvSpPr>
          <p:cNvPr id="17" name="תיבת טקסט 16">
            <a:extLst>
              <a:ext uri="{FF2B5EF4-FFF2-40B4-BE49-F238E27FC236}">
                <a16:creationId xmlns:a16="http://schemas.microsoft.com/office/drawing/2014/main" id="{535916FA-1169-4127-8574-E05E4C6CF00E}"/>
              </a:ext>
            </a:extLst>
          </p:cNvPr>
          <p:cNvSpPr txBox="1"/>
          <p:nvPr/>
        </p:nvSpPr>
        <p:spPr>
          <a:xfrm>
            <a:off x="984321" y="4071066"/>
            <a:ext cx="935916" cy="369332"/>
          </a:xfrm>
          <a:prstGeom prst="rect">
            <a:avLst/>
          </a:prstGeom>
          <a:solidFill>
            <a:schemeClr val="accent4">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אסורים</a:t>
            </a:r>
            <a:endParaRPr lang="he-IL" dirty="0"/>
          </a:p>
        </p:txBody>
      </p:sp>
      <p:sp>
        <p:nvSpPr>
          <p:cNvPr id="18" name="תיבת טקסט 17">
            <a:extLst>
              <a:ext uri="{FF2B5EF4-FFF2-40B4-BE49-F238E27FC236}">
                <a16:creationId xmlns:a16="http://schemas.microsoft.com/office/drawing/2014/main" id="{3CA8546C-DC29-49FD-B4D5-7399E2AB9C5C}"/>
              </a:ext>
            </a:extLst>
          </p:cNvPr>
          <p:cNvSpPr txBox="1"/>
          <p:nvPr/>
        </p:nvSpPr>
        <p:spPr>
          <a:xfrm>
            <a:off x="984321" y="2226833"/>
            <a:ext cx="935916" cy="369332"/>
          </a:xfrm>
          <a:prstGeom prst="rect">
            <a:avLst/>
          </a:prstGeom>
          <a:solidFill>
            <a:schemeClr val="accent4">
              <a:lumMod val="20000"/>
              <a:lumOff val="80000"/>
            </a:schemeClr>
          </a:solidFill>
          <a:scene3d>
            <a:camera prst="orthographicFront"/>
            <a:lightRig rig="threePt" dir="t"/>
          </a:scene3d>
          <a:sp3d>
            <a:bevelT w="114300" prst="artDeco"/>
          </a:sp3d>
        </p:spPr>
        <p:txBody>
          <a:bodyPr wrap="square" rtlCol="1">
            <a:spAutoFit/>
          </a:bodyPr>
          <a:lstStyle/>
          <a:p>
            <a:r>
              <a:rPr lang="he-IL" b="0" i="0" dirty="0">
                <a:solidFill>
                  <a:srgbClr val="000000"/>
                </a:solidFill>
                <a:effectLst/>
                <a:latin typeface="Arial" panose="020B0604020202020204" pitchFamily="34" charset="0"/>
              </a:rPr>
              <a:t>אסורים</a:t>
            </a:r>
            <a:endParaRPr lang="he-IL" dirty="0"/>
          </a:p>
        </p:txBody>
      </p:sp>
      <p:sp>
        <p:nvSpPr>
          <p:cNvPr id="19" name="בועת דיבור: אליפסה 18">
            <a:extLst>
              <a:ext uri="{FF2B5EF4-FFF2-40B4-BE49-F238E27FC236}">
                <a16:creationId xmlns:a16="http://schemas.microsoft.com/office/drawing/2014/main" id="{EC3D8D3A-8C96-4B87-AC97-89E1817EE768}"/>
              </a:ext>
            </a:extLst>
          </p:cNvPr>
          <p:cNvSpPr/>
          <p:nvPr/>
        </p:nvSpPr>
        <p:spPr>
          <a:xfrm>
            <a:off x="1118795" y="5172485"/>
            <a:ext cx="8665285" cy="1540288"/>
          </a:xfrm>
          <a:prstGeom prst="wedgeEllipseCallout">
            <a:avLst>
              <a:gd name="adj1" fmla="val 23297"/>
              <a:gd name="adj2" fmla="val -21783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0" i="0" dirty="0">
                <a:solidFill>
                  <a:schemeClr val="tx1"/>
                </a:solidFill>
                <a:effectLst/>
                <a:latin typeface="Arial" panose="020B0604020202020204" pitchFamily="34" charset="0"/>
              </a:rPr>
              <a:t>ביאר רבי:  שר' יהודה לא נחלק על ר' </a:t>
            </a:r>
            <a:r>
              <a:rPr lang="he-IL" b="0" i="0" dirty="0" err="1">
                <a:solidFill>
                  <a:schemeClr val="tx1"/>
                </a:solidFill>
                <a:effectLst/>
                <a:latin typeface="Arial" panose="020B0604020202020204" pitchFamily="34" charset="0"/>
              </a:rPr>
              <a:t>חנניא</a:t>
            </a:r>
            <a:r>
              <a:rPr lang="he-IL" b="0" i="0" dirty="0">
                <a:solidFill>
                  <a:schemeClr val="tx1"/>
                </a:solidFill>
                <a:effectLst/>
                <a:latin typeface="Arial" panose="020B0604020202020204" pitchFamily="34" charset="0"/>
              </a:rPr>
              <a:t> בנמצא בבית, </a:t>
            </a:r>
          </a:p>
          <a:p>
            <a:pPr algn="ctr"/>
            <a:r>
              <a:rPr lang="he-IL" b="0" i="0" dirty="0">
                <a:solidFill>
                  <a:schemeClr val="tx1"/>
                </a:solidFill>
                <a:effectLst/>
                <a:latin typeface="Arial" panose="020B0604020202020204" pitchFamily="34" charset="0"/>
              </a:rPr>
              <a:t>וכמבואר </a:t>
            </a:r>
            <a:r>
              <a:rPr lang="he-IL" b="0" i="0" dirty="0" err="1">
                <a:solidFill>
                  <a:schemeClr val="tx1"/>
                </a:solidFill>
                <a:effectLst/>
                <a:latin typeface="Arial" panose="020B0604020202020204" pitchFamily="34" charset="0"/>
              </a:rPr>
              <a:t>בתוס</a:t>
            </a:r>
            <a:r>
              <a:rPr lang="he-IL" b="0" i="0" dirty="0">
                <a:solidFill>
                  <a:schemeClr val="tx1"/>
                </a:solidFill>
                <a:effectLst/>
                <a:latin typeface="Arial" panose="020B0604020202020204" pitchFamily="34" charset="0"/>
              </a:rPr>
              <a:t>', </a:t>
            </a:r>
            <a:r>
              <a:rPr lang="he-IL" b="0" i="0" dirty="0" err="1">
                <a:solidFill>
                  <a:schemeClr val="tx1"/>
                </a:solidFill>
                <a:effectLst/>
                <a:latin typeface="Arial" panose="020B0604020202020204" pitchFamily="34" charset="0"/>
              </a:rPr>
              <a:t>דה"ק</a:t>
            </a:r>
            <a:r>
              <a:rPr lang="he-IL" b="0" i="0" dirty="0">
                <a:solidFill>
                  <a:schemeClr val="tx1"/>
                </a:solidFill>
                <a:effectLst/>
                <a:latin typeface="Arial" panose="020B0604020202020204" pitchFamily="34" charset="0"/>
              </a:rPr>
              <a:t>: </a:t>
            </a:r>
            <a:r>
              <a:rPr lang="he-IL" b="0" i="0" dirty="0" err="1">
                <a:solidFill>
                  <a:schemeClr val="tx1"/>
                </a:solidFill>
                <a:effectLst/>
                <a:latin typeface="Arial" panose="020B0604020202020204" pitchFamily="34" charset="0"/>
              </a:rPr>
              <a:t>שנראין</a:t>
            </a:r>
            <a:r>
              <a:rPr lang="he-IL" b="0" i="0" dirty="0">
                <a:solidFill>
                  <a:schemeClr val="tx1"/>
                </a:solidFill>
                <a:effectLst/>
                <a:latin typeface="Arial" panose="020B0604020202020204" pitchFamily="34" charset="0"/>
              </a:rPr>
              <a:t> דברי ר' </a:t>
            </a:r>
            <a:r>
              <a:rPr lang="he-IL" b="0" i="0" dirty="0" err="1">
                <a:solidFill>
                  <a:schemeClr val="tx1"/>
                </a:solidFill>
                <a:effectLst/>
                <a:latin typeface="Arial" panose="020B0604020202020204" pitchFamily="34" charset="0"/>
              </a:rPr>
              <a:t>חנניא</a:t>
            </a:r>
            <a:r>
              <a:rPr lang="he-IL" b="0" i="0" dirty="0">
                <a:solidFill>
                  <a:schemeClr val="tx1"/>
                </a:solidFill>
                <a:effectLst/>
                <a:latin typeface="Arial" panose="020B0604020202020204" pitchFamily="34" charset="0"/>
              </a:rPr>
              <a:t> </a:t>
            </a:r>
            <a:r>
              <a:rPr lang="he-IL" b="0" i="0" dirty="0" err="1">
                <a:solidFill>
                  <a:schemeClr val="tx1"/>
                </a:solidFill>
                <a:effectLst/>
                <a:latin typeface="Arial" panose="020B0604020202020204" pitchFamily="34" charset="0"/>
              </a:rPr>
              <a:t>לר</a:t>
            </a:r>
            <a:r>
              <a:rPr lang="he-IL" b="0" i="0" dirty="0">
                <a:solidFill>
                  <a:schemeClr val="tx1"/>
                </a:solidFill>
                <a:effectLst/>
                <a:latin typeface="Arial" panose="020B0604020202020204" pitchFamily="34" charset="0"/>
              </a:rPr>
              <a:t>' יהודה </a:t>
            </a:r>
            <a:r>
              <a:rPr lang="he-IL" b="0" i="0" dirty="0" err="1">
                <a:solidFill>
                  <a:schemeClr val="tx1"/>
                </a:solidFill>
                <a:effectLst/>
                <a:latin typeface="Arial" panose="020B0604020202020204" pitchFamily="34" charset="0"/>
              </a:rPr>
              <a:t>בנמצאו</a:t>
            </a:r>
            <a:r>
              <a:rPr lang="he-IL" b="0" i="0" dirty="0">
                <a:solidFill>
                  <a:schemeClr val="tx1"/>
                </a:solidFill>
                <a:effectLst/>
                <a:latin typeface="Arial" panose="020B0604020202020204" pitchFamily="34" charset="0"/>
              </a:rPr>
              <a:t> בבית, וכן </a:t>
            </a:r>
            <a:r>
              <a:rPr lang="he-IL" b="0" i="0" dirty="0" err="1">
                <a:solidFill>
                  <a:schemeClr val="tx1"/>
                </a:solidFill>
                <a:effectLst/>
                <a:latin typeface="Arial" panose="020B0604020202020204" pitchFamily="34" charset="0"/>
              </a:rPr>
              <a:t>נראין</a:t>
            </a:r>
            <a:r>
              <a:rPr lang="he-IL" b="0" i="0" dirty="0">
                <a:solidFill>
                  <a:schemeClr val="tx1"/>
                </a:solidFill>
                <a:effectLst/>
                <a:latin typeface="Arial" panose="020B0604020202020204" pitchFamily="34" charset="0"/>
              </a:rPr>
              <a:t> דברי ר' יהודה </a:t>
            </a:r>
            <a:r>
              <a:rPr lang="he-IL" b="0" i="0" dirty="0" err="1">
                <a:solidFill>
                  <a:schemeClr val="tx1"/>
                </a:solidFill>
                <a:effectLst/>
                <a:latin typeface="Arial" panose="020B0604020202020204" pitchFamily="34" charset="0"/>
              </a:rPr>
              <a:t>לר</a:t>
            </a:r>
            <a:r>
              <a:rPr lang="he-IL" b="0" i="0" dirty="0">
                <a:solidFill>
                  <a:schemeClr val="tx1"/>
                </a:solidFill>
                <a:effectLst/>
                <a:latin typeface="Arial" panose="020B0604020202020204" pitchFamily="34" charset="0"/>
              </a:rPr>
              <a:t>' </a:t>
            </a:r>
            <a:r>
              <a:rPr lang="he-IL" b="0" i="0" dirty="0" err="1">
                <a:solidFill>
                  <a:schemeClr val="tx1"/>
                </a:solidFill>
                <a:effectLst/>
                <a:latin typeface="Arial" panose="020B0604020202020204" pitchFamily="34" charset="0"/>
              </a:rPr>
              <a:t>חנניא</a:t>
            </a:r>
            <a:r>
              <a:rPr lang="he-IL" b="0" i="0" dirty="0">
                <a:solidFill>
                  <a:schemeClr val="tx1"/>
                </a:solidFill>
                <a:effectLst/>
                <a:latin typeface="Arial" panose="020B0604020202020204" pitchFamily="34" charset="0"/>
              </a:rPr>
              <a:t> באשפה שבשוק שאסורים. ולא נחלקו אלא על אשפה בבית, </a:t>
            </a:r>
            <a:r>
              <a:rPr lang="he-IL" b="0" i="0" dirty="0" err="1">
                <a:solidFill>
                  <a:schemeClr val="tx1"/>
                </a:solidFill>
                <a:effectLst/>
                <a:latin typeface="Arial" panose="020B0604020202020204" pitchFamily="34" charset="0"/>
              </a:rPr>
              <a:t>שלר</a:t>
            </a:r>
            <a:r>
              <a:rPr lang="he-IL" b="0" i="0" dirty="0">
                <a:solidFill>
                  <a:schemeClr val="tx1"/>
                </a:solidFill>
                <a:effectLst/>
                <a:latin typeface="Arial" panose="020B0604020202020204" pitchFamily="34" charset="0"/>
              </a:rPr>
              <a:t>' </a:t>
            </a:r>
            <a:r>
              <a:rPr lang="he-IL" b="0" i="0" dirty="0" err="1">
                <a:solidFill>
                  <a:schemeClr val="tx1"/>
                </a:solidFill>
                <a:effectLst/>
                <a:latin typeface="Arial" panose="020B0604020202020204" pitchFamily="34" charset="0"/>
              </a:rPr>
              <a:t>חנניא</a:t>
            </a:r>
            <a:r>
              <a:rPr lang="he-IL" b="0" i="0" dirty="0">
                <a:solidFill>
                  <a:schemeClr val="tx1"/>
                </a:solidFill>
                <a:effectLst/>
                <a:latin typeface="Arial" panose="020B0604020202020204" pitchFamily="34" charset="0"/>
              </a:rPr>
              <a:t> אין דרך להשליך שם נבלות, וכן אם מצא בדרך בלא אשפה - שג"כ הוי כמו אשפה שבבית.</a:t>
            </a:r>
            <a:endParaRPr lang="he-IL" dirty="0">
              <a:solidFill>
                <a:schemeClr val="tx1"/>
              </a:solidFill>
            </a:endParaRPr>
          </a:p>
        </p:txBody>
      </p:sp>
    </p:spTree>
    <p:extLst>
      <p:ext uri="{BB962C8B-B14F-4D97-AF65-F5344CB8AC3E}">
        <p14:creationId xmlns:p14="http://schemas.microsoft.com/office/powerpoint/2010/main" val="1339091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par>
                          <p:cTn id="11" fill="hold">
                            <p:stCondLst>
                              <p:cond delay="1250"/>
                            </p:stCondLst>
                            <p:childTnLst>
                              <p:par>
                                <p:cTn id="12" presetID="22" presetClass="entr" presetSubtype="2" fill="hold" nodeType="afterEffect">
                                  <p:stCondLst>
                                    <p:cond delay="1500"/>
                                  </p:stCondLst>
                                  <p:childTnLst>
                                    <p:set>
                                      <p:cBhvr>
                                        <p:cTn id="13" dur="1" fill="hold">
                                          <p:stCondLst>
                                            <p:cond delay="0"/>
                                          </p:stCondLst>
                                        </p:cTn>
                                        <p:tgtEl>
                                          <p:spTgt spid="5"/>
                                        </p:tgtEl>
                                        <p:attrNameLst>
                                          <p:attrName>style.visibility</p:attrName>
                                        </p:attrNameLst>
                                      </p:cBhvr>
                                      <p:to>
                                        <p:strVal val="visible"/>
                                      </p:to>
                                    </p:set>
                                    <p:animEffect transition="in" filter="wipe(right)">
                                      <p:cBhvr>
                                        <p:cTn id="14" dur="500"/>
                                        <p:tgtEl>
                                          <p:spTgt spid="5"/>
                                        </p:tgtEl>
                                      </p:cBhvr>
                                    </p:animEffect>
                                  </p:childTnLst>
                                </p:cTn>
                              </p:par>
                            </p:childTnLst>
                          </p:cTn>
                        </p:par>
                        <p:par>
                          <p:cTn id="15" fill="hold">
                            <p:stCondLst>
                              <p:cond delay="3250"/>
                            </p:stCondLst>
                            <p:childTnLst>
                              <p:par>
                                <p:cTn id="16" presetID="53" presetClass="entr" presetSubtype="16" fill="hold" grpId="0" nodeType="after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ppt_w</p:attrName>
                                        </p:attrNameLst>
                                      </p:cBhvr>
                                      <p:tavLst>
                                        <p:tav tm="0">
                                          <p:val>
                                            <p:fltVal val="0"/>
                                          </p:val>
                                        </p:tav>
                                        <p:tav tm="100000">
                                          <p:val>
                                            <p:strVal val="#ppt_w"/>
                                          </p:val>
                                        </p:tav>
                                      </p:tavLst>
                                    </p:anim>
                                    <p:anim calcmode="lin" valueType="num">
                                      <p:cBhvr>
                                        <p:cTn id="19" dur="500" fill="hold"/>
                                        <p:tgtEl>
                                          <p:spTgt spid="6"/>
                                        </p:tgtEl>
                                        <p:attrNameLst>
                                          <p:attrName>ppt_h</p:attrName>
                                        </p:attrNameLst>
                                      </p:cBhvr>
                                      <p:tavLst>
                                        <p:tav tm="0">
                                          <p:val>
                                            <p:fltVal val="0"/>
                                          </p:val>
                                        </p:tav>
                                        <p:tav tm="100000">
                                          <p:val>
                                            <p:strVal val="#ppt_h"/>
                                          </p:val>
                                        </p:tav>
                                      </p:tavLst>
                                    </p:anim>
                                    <p:animEffect transition="in" filter="fade">
                                      <p:cBhvr>
                                        <p:cTn id="20" dur="500"/>
                                        <p:tgtEl>
                                          <p:spTgt spid="6"/>
                                        </p:tgtEl>
                                      </p:cBhvr>
                                    </p:animEffect>
                                  </p:childTnLst>
                                </p:cTn>
                              </p:par>
                              <p:par>
                                <p:cTn id="21" presetID="53" presetClass="entr" presetSubtype="16"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p:cTn id="23" dur="500" fill="hold"/>
                                        <p:tgtEl>
                                          <p:spTgt spid="8"/>
                                        </p:tgtEl>
                                        <p:attrNameLst>
                                          <p:attrName>ppt_w</p:attrName>
                                        </p:attrNameLst>
                                      </p:cBhvr>
                                      <p:tavLst>
                                        <p:tav tm="0">
                                          <p:val>
                                            <p:fltVal val="0"/>
                                          </p:val>
                                        </p:tav>
                                        <p:tav tm="100000">
                                          <p:val>
                                            <p:strVal val="#ppt_w"/>
                                          </p:val>
                                        </p:tav>
                                      </p:tavLst>
                                    </p:anim>
                                    <p:anim calcmode="lin" valueType="num">
                                      <p:cBhvr>
                                        <p:cTn id="24" dur="500" fill="hold"/>
                                        <p:tgtEl>
                                          <p:spTgt spid="8"/>
                                        </p:tgtEl>
                                        <p:attrNameLst>
                                          <p:attrName>ppt_h</p:attrName>
                                        </p:attrNameLst>
                                      </p:cBhvr>
                                      <p:tavLst>
                                        <p:tav tm="0">
                                          <p:val>
                                            <p:fltVal val="0"/>
                                          </p:val>
                                        </p:tav>
                                        <p:tav tm="100000">
                                          <p:val>
                                            <p:strVal val="#ppt_h"/>
                                          </p:val>
                                        </p:tav>
                                      </p:tavLst>
                                    </p:anim>
                                    <p:animEffect transition="in" filter="fade">
                                      <p:cBhvr>
                                        <p:cTn id="25" dur="500"/>
                                        <p:tgtEl>
                                          <p:spTgt spid="8"/>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par>
                          <p:cTn id="31" fill="hold">
                            <p:stCondLst>
                              <p:cond delay="3750"/>
                            </p:stCondLst>
                            <p:childTnLst>
                              <p:par>
                                <p:cTn id="32" presetID="2" presetClass="entr" presetSubtype="8" fill="hold" grpId="0" nodeType="afterEffect">
                                  <p:stCondLst>
                                    <p:cond delay="100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 fill="hold"/>
                                        <p:tgtEl>
                                          <p:spTgt spid="9"/>
                                        </p:tgtEl>
                                        <p:attrNameLst>
                                          <p:attrName>ppt_x</p:attrName>
                                        </p:attrNameLst>
                                      </p:cBhvr>
                                      <p:tavLst>
                                        <p:tav tm="0">
                                          <p:val>
                                            <p:strVal val="0-#ppt_w/2"/>
                                          </p:val>
                                        </p:tav>
                                        <p:tav tm="100000">
                                          <p:val>
                                            <p:strVal val="#ppt_x"/>
                                          </p:val>
                                        </p:tav>
                                      </p:tavLst>
                                    </p:anim>
                                    <p:anim calcmode="lin" valueType="num">
                                      <p:cBhvr additive="base">
                                        <p:cTn id="35" dur="500" fill="hold"/>
                                        <p:tgtEl>
                                          <p:spTgt spid="9"/>
                                        </p:tgtEl>
                                        <p:attrNameLst>
                                          <p:attrName>ppt_y</p:attrName>
                                        </p:attrNameLst>
                                      </p:cBhvr>
                                      <p:tavLst>
                                        <p:tav tm="0">
                                          <p:val>
                                            <p:strVal val="#ppt_y"/>
                                          </p:val>
                                        </p:tav>
                                        <p:tav tm="100000">
                                          <p:val>
                                            <p:strVal val="#ppt_y"/>
                                          </p:val>
                                        </p:tav>
                                      </p:tavLst>
                                    </p:anim>
                                  </p:childTnLst>
                                </p:cTn>
                              </p:par>
                            </p:childTnLst>
                          </p:cTn>
                        </p:par>
                        <p:par>
                          <p:cTn id="36" fill="hold">
                            <p:stCondLst>
                              <p:cond delay="5250"/>
                            </p:stCondLst>
                            <p:childTnLst>
                              <p:par>
                                <p:cTn id="37" presetID="2" presetClass="entr" presetSubtype="8" fill="hold" grpId="0" nodeType="afterEffect">
                                  <p:stCondLst>
                                    <p:cond delay="50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500" fill="hold"/>
                                        <p:tgtEl>
                                          <p:spTgt spid="11"/>
                                        </p:tgtEl>
                                        <p:attrNameLst>
                                          <p:attrName>ppt_x</p:attrName>
                                        </p:attrNameLst>
                                      </p:cBhvr>
                                      <p:tavLst>
                                        <p:tav tm="0">
                                          <p:val>
                                            <p:strVal val="0-#ppt_w/2"/>
                                          </p:val>
                                        </p:tav>
                                        <p:tav tm="100000">
                                          <p:val>
                                            <p:strVal val="#ppt_x"/>
                                          </p:val>
                                        </p:tav>
                                      </p:tavLst>
                                    </p:anim>
                                    <p:anim calcmode="lin" valueType="num">
                                      <p:cBhvr additive="base">
                                        <p:cTn id="40" dur="500" fill="hold"/>
                                        <p:tgtEl>
                                          <p:spTgt spid="11"/>
                                        </p:tgtEl>
                                        <p:attrNameLst>
                                          <p:attrName>ppt_y</p:attrName>
                                        </p:attrNameLst>
                                      </p:cBhvr>
                                      <p:tavLst>
                                        <p:tav tm="0">
                                          <p:val>
                                            <p:strVal val="#ppt_y"/>
                                          </p:val>
                                        </p:tav>
                                        <p:tav tm="100000">
                                          <p:val>
                                            <p:strVal val="#ppt_y"/>
                                          </p:val>
                                        </p:tav>
                                      </p:tavLst>
                                    </p:anim>
                                  </p:childTnLst>
                                </p:cTn>
                              </p:par>
                            </p:childTnLst>
                          </p:cTn>
                        </p:par>
                        <p:par>
                          <p:cTn id="41" fill="hold">
                            <p:stCondLst>
                              <p:cond delay="6250"/>
                            </p:stCondLst>
                            <p:childTnLst>
                              <p:par>
                                <p:cTn id="42" presetID="22" presetClass="entr" presetSubtype="4" fill="hold" grpId="0" nodeType="afterEffect">
                                  <p:stCondLst>
                                    <p:cond delay="250"/>
                                  </p:stCondLst>
                                  <p:childTnLst>
                                    <p:set>
                                      <p:cBhvr>
                                        <p:cTn id="43" dur="1" fill="hold">
                                          <p:stCondLst>
                                            <p:cond delay="0"/>
                                          </p:stCondLst>
                                        </p:cTn>
                                        <p:tgtEl>
                                          <p:spTgt spid="19"/>
                                        </p:tgtEl>
                                        <p:attrNameLst>
                                          <p:attrName>style.visibility</p:attrName>
                                        </p:attrNameLst>
                                      </p:cBhvr>
                                      <p:to>
                                        <p:strVal val="visible"/>
                                      </p:to>
                                    </p:set>
                                    <p:animEffect transition="in" filter="wipe(down)">
                                      <p:cBhvr>
                                        <p:cTn id="44" dur="2250"/>
                                        <p:tgtEl>
                                          <p:spTgt spid="19"/>
                                        </p:tgtEl>
                                      </p:cBhvr>
                                    </p:animEffect>
                                  </p:childTnLst>
                                </p:cTn>
                              </p:par>
                            </p:childTnLst>
                          </p:cTn>
                        </p:par>
                        <p:par>
                          <p:cTn id="45" fill="hold">
                            <p:stCondLst>
                              <p:cond delay="8750"/>
                            </p:stCondLst>
                            <p:childTnLst>
                              <p:par>
                                <p:cTn id="46" presetID="2" presetClass="entr" presetSubtype="8" fill="hold" grpId="0" nodeType="afterEffect">
                                  <p:stCondLst>
                                    <p:cond delay="3000"/>
                                  </p:stCondLst>
                                  <p:childTnLst>
                                    <p:set>
                                      <p:cBhvr>
                                        <p:cTn id="47" dur="1" fill="hold">
                                          <p:stCondLst>
                                            <p:cond delay="0"/>
                                          </p:stCondLst>
                                        </p:cTn>
                                        <p:tgtEl>
                                          <p:spTgt spid="14"/>
                                        </p:tgtEl>
                                        <p:attrNameLst>
                                          <p:attrName>style.visibility</p:attrName>
                                        </p:attrNameLst>
                                      </p:cBhvr>
                                      <p:to>
                                        <p:strVal val="visible"/>
                                      </p:to>
                                    </p:set>
                                    <p:anim calcmode="lin" valueType="num">
                                      <p:cBhvr additive="base">
                                        <p:cTn id="48" dur="500" fill="hold"/>
                                        <p:tgtEl>
                                          <p:spTgt spid="14"/>
                                        </p:tgtEl>
                                        <p:attrNameLst>
                                          <p:attrName>ppt_x</p:attrName>
                                        </p:attrNameLst>
                                      </p:cBhvr>
                                      <p:tavLst>
                                        <p:tav tm="0">
                                          <p:val>
                                            <p:strVal val="0-#ppt_w/2"/>
                                          </p:val>
                                        </p:tav>
                                        <p:tav tm="100000">
                                          <p:val>
                                            <p:strVal val="#ppt_x"/>
                                          </p:val>
                                        </p:tav>
                                      </p:tavLst>
                                    </p:anim>
                                    <p:anim calcmode="lin" valueType="num">
                                      <p:cBhvr additive="base">
                                        <p:cTn id="49" dur="500" fill="hold"/>
                                        <p:tgtEl>
                                          <p:spTgt spid="14"/>
                                        </p:tgtEl>
                                        <p:attrNameLst>
                                          <p:attrName>ppt_y</p:attrName>
                                        </p:attrNameLst>
                                      </p:cBhvr>
                                      <p:tavLst>
                                        <p:tav tm="0">
                                          <p:val>
                                            <p:strVal val="#ppt_y"/>
                                          </p:val>
                                        </p:tav>
                                        <p:tav tm="100000">
                                          <p:val>
                                            <p:strVal val="#ppt_y"/>
                                          </p:val>
                                        </p:tav>
                                      </p:tavLst>
                                    </p:anim>
                                  </p:childTnLst>
                                </p:cTn>
                              </p:par>
                            </p:childTnLst>
                          </p:cTn>
                        </p:par>
                        <p:par>
                          <p:cTn id="50" fill="hold">
                            <p:stCondLst>
                              <p:cond delay="12250"/>
                            </p:stCondLst>
                            <p:childTnLst>
                              <p:par>
                                <p:cTn id="51" presetID="2" presetClass="entr" presetSubtype="8" fill="hold" grpId="0" nodeType="afterEffect">
                                  <p:stCondLst>
                                    <p:cond delay="500"/>
                                  </p:stCondLst>
                                  <p:childTnLst>
                                    <p:set>
                                      <p:cBhvr>
                                        <p:cTn id="52" dur="1" fill="hold">
                                          <p:stCondLst>
                                            <p:cond delay="0"/>
                                          </p:stCondLst>
                                        </p:cTn>
                                        <p:tgtEl>
                                          <p:spTgt spid="18"/>
                                        </p:tgtEl>
                                        <p:attrNameLst>
                                          <p:attrName>style.visibility</p:attrName>
                                        </p:attrNameLst>
                                      </p:cBhvr>
                                      <p:to>
                                        <p:strVal val="visible"/>
                                      </p:to>
                                    </p:set>
                                    <p:anim calcmode="lin" valueType="num">
                                      <p:cBhvr additive="base">
                                        <p:cTn id="53" dur="500" fill="hold"/>
                                        <p:tgtEl>
                                          <p:spTgt spid="18"/>
                                        </p:tgtEl>
                                        <p:attrNameLst>
                                          <p:attrName>ppt_x</p:attrName>
                                        </p:attrNameLst>
                                      </p:cBhvr>
                                      <p:tavLst>
                                        <p:tav tm="0">
                                          <p:val>
                                            <p:strVal val="0-#ppt_w/2"/>
                                          </p:val>
                                        </p:tav>
                                        <p:tav tm="100000">
                                          <p:val>
                                            <p:strVal val="#ppt_x"/>
                                          </p:val>
                                        </p:tav>
                                      </p:tavLst>
                                    </p:anim>
                                    <p:anim calcmode="lin" valueType="num">
                                      <p:cBhvr additive="base">
                                        <p:cTn id="54"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2" fill="hold" grpId="0" nodeType="clickEffect">
                                  <p:stCondLst>
                                    <p:cond delay="0"/>
                                  </p:stCondLst>
                                  <p:childTnLst>
                                    <p:set>
                                      <p:cBhvr>
                                        <p:cTn id="58" dur="1" fill="hold">
                                          <p:stCondLst>
                                            <p:cond delay="0"/>
                                          </p:stCondLst>
                                        </p:cTn>
                                        <p:tgtEl>
                                          <p:spTgt spid="10"/>
                                        </p:tgtEl>
                                        <p:attrNameLst>
                                          <p:attrName>style.visibility</p:attrName>
                                        </p:attrNameLst>
                                      </p:cBhvr>
                                      <p:to>
                                        <p:strVal val="visible"/>
                                      </p:to>
                                    </p:set>
                                    <p:anim calcmode="lin" valueType="num">
                                      <p:cBhvr additive="base">
                                        <p:cTn id="59" dur="500" fill="hold"/>
                                        <p:tgtEl>
                                          <p:spTgt spid="10"/>
                                        </p:tgtEl>
                                        <p:attrNameLst>
                                          <p:attrName>ppt_x</p:attrName>
                                        </p:attrNameLst>
                                      </p:cBhvr>
                                      <p:tavLst>
                                        <p:tav tm="0">
                                          <p:val>
                                            <p:strVal val="1+#ppt_w/2"/>
                                          </p:val>
                                        </p:tav>
                                        <p:tav tm="100000">
                                          <p:val>
                                            <p:strVal val="#ppt_x"/>
                                          </p:val>
                                        </p:tav>
                                      </p:tavLst>
                                    </p:anim>
                                    <p:anim calcmode="lin" valueType="num">
                                      <p:cBhvr additive="base">
                                        <p:cTn id="60" dur="500" fill="hold"/>
                                        <p:tgtEl>
                                          <p:spTgt spid="10"/>
                                        </p:tgtEl>
                                        <p:attrNameLst>
                                          <p:attrName>ppt_y</p:attrName>
                                        </p:attrNameLst>
                                      </p:cBhvr>
                                      <p:tavLst>
                                        <p:tav tm="0">
                                          <p:val>
                                            <p:strVal val="#ppt_y"/>
                                          </p:val>
                                        </p:tav>
                                        <p:tav tm="100000">
                                          <p:val>
                                            <p:strVal val="#ppt_y"/>
                                          </p:val>
                                        </p:tav>
                                      </p:tavLst>
                                    </p:anim>
                                  </p:childTnLst>
                                </p:cTn>
                              </p:par>
                            </p:childTnLst>
                          </p:cTn>
                        </p:par>
                        <p:par>
                          <p:cTn id="61" fill="hold">
                            <p:stCondLst>
                              <p:cond delay="500"/>
                            </p:stCondLst>
                            <p:childTnLst>
                              <p:par>
                                <p:cTn id="62" presetID="2" presetClass="entr" presetSubtype="2" fill="hold" grpId="0" nodeType="afterEffect">
                                  <p:stCondLst>
                                    <p:cond delay="500"/>
                                  </p:stCondLst>
                                  <p:childTnLst>
                                    <p:set>
                                      <p:cBhvr>
                                        <p:cTn id="63" dur="1" fill="hold">
                                          <p:stCondLst>
                                            <p:cond delay="0"/>
                                          </p:stCondLst>
                                        </p:cTn>
                                        <p:tgtEl>
                                          <p:spTgt spid="13"/>
                                        </p:tgtEl>
                                        <p:attrNameLst>
                                          <p:attrName>style.visibility</p:attrName>
                                        </p:attrNameLst>
                                      </p:cBhvr>
                                      <p:to>
                                        <p:strVal val="visible"/>
                                      </p:to>
                                    </p:set>
                                    <p:anim calcmode="lin" valueType="num">
                                      <p:cBhvr additive="base">
                                        <p:cTn id="64" dur="500" fill="hold"/>
                                        <p:tgtEl>
                                          <p:spTgt spid="13"/>
                                        </p:tgtEl>
                                        <p:attrNameLst>
                                          <p:attrName>ppt_x</p:attrName>
                                        </p:attrNameLst>
                                      </p:cBhvr>
                                      <p:tavLst>
                                        <p:tav tm="0">
                                          <p:val>
                                            <p:strVal val="1+#ppt_w/2"/>
                                          </p:val>
                                        </p:tav>
                                        <p:tav tm="100000">
                                          <p:val>
                                            <p:strVal val="#ppt_x"/>
                                          </p:val>
                                        </p:tav>
                                      </p:tavLst>
                                    </p:anim>
                                    <p:anim calcmode="lin" valueType="num">
                                      <p:cBhvr additive="base">
                                        <p:cTn id="65" dur="500" fill="hold"/>
                                        <p:tgtEl>
                                          <p:spTgt spid="13"/>
                                        </p:tgtEl>
                                        <p:attrNameLst>
                                          <p:attrName>ppt_y</p:attrName>
                                        </p:attrNameLst>
                                      </p:cBhvr>
                                      <p:tavLst>
                                        <p:tav tm="0">
                                          <p:val>
                                            <p:strVal val="#ppt_y"/>
                                          </p:val>
                                        </p:tav>
                                        <p:tav tm="100000">
                                          <p:val>
                                            <p:strVal val="#ppt_y"/>
                                          </p:val>
                                        </p:tav>
                                      </p:tavLst>
                                    </p:anim>
                                  </p:childTnLst>
                                </p:cTn>
                              </p:par>
                            </p:childTnLst>
                          </p:cTn>
                        </p:par>
                        <p:par>
                          <p:cTn id="66" fill="hold">
                            <p:stCondLst>
                              <p:cond delay="1500"/>
                            </p:stCondLst>
                            <p:childTnLst>
                              <p:par>
                                <p:cTn id="67" presetID="2" presetClass="entr" presetSubtype="2" fill="hold" grpId="0" nodeType="afterEffect">
                                  <p:stCondLst>
                                    <p:cond delay="500"/>
                                  </p:stCondLst>
                                  <p:childTnLst>
                                    <p:set>
                                      <p:cBhvr>
                                        <p:cTn id="68" dur="1" fill="hold">
                                          <p:stCondLst>
                                            <p:cond delay="0"/>
                                          </p:stCondLst>
                                        </p:cTn>
                                        <p:tgtEl>
                                          <p:spTgt spid="12"/>
                                        </p:tgtEl>
                                        <p:attrNameLst>
                                          <p:attrName>style.visibility</p:attrName>
                                        </p:attrNameLst>
                                      </p:cBhvr>
                                      <p:to>
                                        <p:strVal val="visible"/>
                                      </p:to>
                                    </p:set>
                                    <p:anim calcmode="lin" valueType="num">
                                      <p:cBhvr additive="base">
                                        <p:cTn id="69" dur="500" fill="hold"/>
                                        <p:tgtEl>
                                          <p:spTgt spid="12"/>
                                        </p:tgtEl>
                                        <p:attrNameLst>
                                          <p:attrName>ppt_x</p:attrName>
                                        </p:attrNameLst>
                                      </p:cBhvr>
                                      <p:tavLst>
                                        <p:tav tm="0">
                                          <p:val>
                                            <p:strVal val="1+#ppt_w/2"/>
                                          </p:val>
                                        </p:tav>
                                        <p:tav tm="100000">
                                          <p:val>
                                            <p:strVal val="#ppt_x"/>
                                          </p:val>
                                        </p:tav>
                                      </p:tavLst>
                                    </p:anim>
                                    <p:anim calcmode="lin" valueType="num">
                                      <p:cBhvr additive="base">
                                        <p:cTn id="70" dur="500" fill="hold"/>
                                        <p:tgtEl>
                                          <p:spTgt spid="12"/>
                                        </p:tgtEl>
                                        <p:attrNameLst>
                                          <p:attrName>ppt_y</p:attrName>
                                        </p:attrNameLst>
                                      </p:cBhvr>
                                      <p:tavLst>
                                        <p:tav tm="0">
                                          <p:val>
                                            <p:strVal val="#ppt_y"/>
                                          </p:val>
                                        </p:tav>
                                        <p:tav tm="100000">
                                          <p:val>
                                            <p:strVal val="#ppt_y"/>
                                          </p:val>
                                        </p:tav>
                                      </p:tavLst>
                                    </p:anim>
                                  </p:childTnLst>
                                </p:cTn>
                              </p:par>
                            </p:childTnLst>
                          </p:cTn>
                        </p:par>
                        <p:par>
                          <p:cTn id="71" fill="hold">
                            <p:stCondLst>
                              <p:cond delay="2500"/>
                            </p:stCondLst>
                            <p:childTnLst>
                              <p:par>
                                <p:cTn id="72" presetID="2" presetClass="entr" presetSubtype="2" fill="hold" grpId="0" nodeType="afterEffect">
                                  <p:stCondLst>
                                    <p:cond delay="500"/>
                                  </p:stCondLst>
                                  <p:childTnLst>
                                    <p:set>
                                      <p:cBhvr>
                                        <p:cTn id="73" dur="1" fill="hold">
                                          <p:stCondLst>
                                            <p:cond delay="0"/>
                                          </p:stCondLst>
                                        </p:cTn>
                                        <p:tgtEl>
                                          <p:spTgt spid="17"/>
                                        </p:tgtEl>
                                        <p:attrNameLst>
                                          <p:attrName>style.visibility</p:attrName>
                                        </p:attrNameLst>
                                      </p:cBhvr>
                                      <p:to>
                                        <p:strVal val="visible"/>
                                      </p:to>
                                    </p:set>
                                    <p:anim calcmode="lin" valueType="num">
                                      <p:cBhvr additive="base">
                                        <p:cTn id="74" dur="500" fill="hold"/>
                                        <p:tgtEl>
                                          <p:spTgt spid="17"/>
                                        </p:tgtEl>
                                        <p:attrNameLst>
                                          <p:attrName>ppt_x</p:attrName>
                                        </p:attrNameLst>
                                      </p:cBhvr>
                                      <p:tavLst>
                                        <p:tav tm="0">
                                          <p:val>
                                            <p:strVal val="1+#ppt_w/2"/>
                                          </p:val>
                                        </p:tav>
                                        <p:tav tm="100000">
                                          <p:val>
                                            <p:strVal val="#ppt_x"/>
                                          </p:val>
                                        </p:tav>
                                      </p:tavLst>
                                    </p:anim>
                                    <p:anim calcmode="lin" valueType="num">
                                      <p:cBhvr additive="base">
                                        <p:cTn id="75"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animBg="1"/>
      <p:bldP spid="8" grpId="0" animBg="1"/>
      <p:bldP spid="9" grpId="0" animBg="1"/>
      <p:bldP spid="10" grpId="0" animBg="1"/>
      <p:bldP spid="11" grpId="0" animBg="1"/>
      <p:bldP spid="12" grpId="0" animBg="1"/>
      <p:bldP spid="13" grpId="0" animBg="1"/>
      <p:bldP spid="14" grpId="0" animBg="1"/>
      <p:bldP spid="17" grpId="0" animBg="1"/>
      <p:bldP spid="18"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55D779B8-8EEE-4CB4-AB8C-CF2AD27D49D0}"/>
              </a:ext>
            </a:extLst>
          </p:cNvPr>
          <p:cNvSpPr txBox="1"/>
          <p:nvPr/>
        </p:nvSpPr>
        <p:spPr>
          <a:xfrm>
            <a:off x="7918515" y="734475"/>
            <a:ext cx="4112286" cy="646331"/>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דְּאָמַר</a:t>
            </a:r>
            <a:r>
              <a:rPr lang="he-IL" b="0" i="0" dirty="0">
                <a:solidFill>
                  <a:srgbClr val="000000"/>
                </a:solidFill>
                <a:effectLst/>
                <a:latin typeface="Arial" panose="020B0604020202020204" pitchFamily="34" charset="0"/>
              </a:rPr>
              <a:t> רַב יְהוּדָה אָמַר שְׁמוּאֵל בְּהָנֵי תְּלָת מִילֵּי</a:t>
            </a:r>
          </a:p>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עֲבִידִי</a:t>
            </a:r>
            <a:r>
              <a:rPr lang="he-IL" b="0" i="0" dirty="0">
                <a:solidFill>
                  <a:srgbClr val="000000"/>
                </a:solidFill>
                <a:effectLst/>
                <a:latin typeface="Arial" panose="020B0604020202020204" pitchFamily="34" charset="0"/>
              </a:rPr>
              <a:t> רַבָּנַן </a:t>
            </a:r>
            <a:r>
              <a:rPr lang="he-IL" b="0" i="0" dirty="0" err="1">
                <a:solidFill>
                  <a:srgbClr val="000000"/>
                </a:solidFill>
                <a:effectLst/>
                <a:latin typeface="Arial" panose="020B0604020202020204" pitchFamily="34" charset="0"/>
              </a:rPr>
              <a:t>דִּמְשַׁנּו</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בְּמִלַּיְיהו</a:t>
            </a:r>
            <a:r>
              <a:rPr lang="he-IL" b="0" i="0" dirty="0">
                <a:solidFill>
                  <a:srgbClr val="000000"/>
                </a:solidFill>
                <a:effectLst/>
                <a:latin typeface="Arial" panose="020B0604020202020204" pitchFamily="34" charset="0"/>
              </a:rPr>
              <a:t>ּ בְּמַסֶּכֶת </a:t>
            </a:r>
            <a:r>
              <a:rPr lang="he-IL" b="0" i="0" dirty="0" err="1">
                <a:solidFill>
                  <a:srgbClr val="000000"/>
                </a:solidFill>
                <a:effectLst/>
                <a:latin typeface="Arial" panose="020B0604020202020204" pitchFamily="34" charset="0"/>
              </a:rPr>
              <a:t>וּבְפוּרְיָא</a:t>
            </a:r>
            <a:endParaRPr lang="he-IL" dirty="0"/>
          </a:p>
        </p:txBody>
      </p:sp>
      <p:sp>
        <p:nvSpPr>
          <p:cNvPr id="3" name="תיבת טקסט 2">
            <a:extLst>
              <a:ext uri="{FF2B5EF4-FFF2-40B4-BE49-F238E27FC236}">
                <a16:creationId xmlns:a16="http://schemas.microsoft.com/office/drawing/2014/main" id="{53E022F5-3CBA-4942-8DD7-67DAC0C31C9C}"/>
              </a:ext>
            </a:extLst>
          </p:cNvPr>
          <p:cNvSpPr txBox="1"/>
          <p:nvPr/>
        </p:nvSpPr>
        <p:spPr>
          <a:xfrm>
            <a:off x="10614659" y="-121920"/>
            <a:ext cx="1303021" cy="369332"/>
          </a:xfrm>
          <a:prstGeom prst="rect">
            <a:avLst/>
          </a:prstGeom>
          <a:noFill/>
        </p:spPr>
        <p:txBody>
          <a:bodyPr wrap="square" rtlCol="1">
            <a:spAutoFit/>
          </a:bodyPr>
          <a:lstStyle/>
          <a:p>
            <a:r>
              <a:rPr lang="he-IL" dirty="0"/>
              <a:t>דף כ"ד, א'</a:t>
            </a:r>
          </a:p>
        </p:txBody>
      </p:sp>
      <p:sp>
        <p:nvSpPr>
          <p:cNvPr id="4" name="תיבת טקסט 3">
            <a:extLst>
              <a:ext uri="{FF2B5EF4-FFF2-40B4-BE49-F238E27FC236}">
                <a16:creationId xmlns:a16="http://schemas.microsoft.com/office/drawing/2014/main" id="{11BBFDF4-CC60-4BC5-A0D6-4982C43364A1}"/>
              </a:ext>
            </a:extLst>
          </p:cNvPr>
          <p:cNvSpPr txBox="1"/>
          <p:nvPr/>
        </p:nvSpPr>
        <p:spPr>
          <a:xfrm>
            <a:off x="10814192" y="1586347"/>
            <a:ext cx="1303021" cy="369332"/>
          </a:xfrm>
          <a:prstGeom prst="rect">
            <a:avLst/>
          </a:prstGeom>
          <a:noFill/>
        </p:spPr>
        <p:txBody>
          <a:bodyPr wrap="square" rtlCol="1">
            <a:spAutoFit/>
          </a:bodyPr>
          <a:lstStyle/>
          <a:p>
            <a:r>
              <a:rPr lang="he-IL" dirty="0"/>
              <a:t>דף כ"ד א'</a:t>
            </a:r>
          </a:p>
        </p:txBody>
      </p:sp>
      <p:sp>
        <p:nvSpPr>
          <p:cNvPr id="6" name="תיבת טקסט 5">
            <a:extLst>
              <a:ext uri="{FF2B5EF4-FFF2-40B4-BE49-F238E27FC236}">
                <a16:creationId xmlns:a16="http://schemas.microsoft.com/office/drawing/2014/main" id="{402E9856-3501-401C-BBB9-4E461D8681FB}"/>
              </a:ext>
            </a:extLst>
          </p:cNvPr>
          <p:cNvSpPr txBox="1"/>
          <p:nvPr/>
        </p:nvSpPr>
        <p:spPr>
          <a:xfrm>
            <a:off x="1762813" y="869784"/>
            <a:ext cx="6155702" cy="1200329"/>
          </a:xfrm>
          <a:prstGeom prst="rect">
            <a:avLst/>
          </a:prstGeom>
          <a:noFill/>
        </p:spPr>
        <p:txBody>
          <a:bodyPr wrap="square">
            <a:spAutoFit/>
          </a:bodyPr>
          <a:lstStyle/>
          <a:p>
            <a:r>
              <a:rPr lang="he-IL" dirty="0"/>
              <a:t>א. </a:t>
            </a:r>
            <a:r>
              <a:rPr lang="he-IL" b="1" dirty="0"/>
              <a:t>במסכת, </a:t>
            </a:r>
            <a:r>
              <a:rPr lang="he-IL" dirty="0" err="1"/>
              <a:t>כששואלין</a:t>
            </a:r>
            <a:r>
              <a:rPr lang="he-IL" dirty="0"/>
              <a:t> אותו אם מסכת פלונית סדורה בפיו, </a:t>
            </a:r>
          </a:p>
          <a:p>
            <a:r>
              <a:rPr lang="he-IL" dirty="0"/>
              <a:t>                אף שבאמת סדורה בפיו, אומר לאו. ומידת ענוה היא.</a:t>
            </a:r>
          </a:p>
          <a:p>
            <a:r>
              <a:rPr lang="he-IL" dirty="0"/>
              <a:t>ב. </a:t>
            </a:r>
            <a:r>
              <a:rPr lang="he-IL" b="1" dirty="0" err="1"/>
              <a:t>ובפוריא</a:t>
            </a:r>
            <a:r>
              <a:rPr lang="he-IL" dirty="0"/>
              <a:t>, כאשר </a:t>
            </a:r>
            <a:r>
              <a:rPr lang="he-IL" dirty="0" err="1"/>
              <a:t>שואלין</a:t>
            </a:r>
            <a:r>
              <a:rPr lang="he-IL" dirty="0"/>
              <a:t> אותו אם שימש מיטתו, אומר לאו. </a:t>
            </a:r>
          </a:p>
          <a:p>
            <a:r>
              <a:rPr lang="he-IL" dirty="0"/>
              <a:t>                 וזו היא מידת צניעות</a:t>
            </a:r>
          </a:p>
        </p:txBody>
      </p:sp>
      <p:sp>
        <p:nvSpPr>
          <p:cNvPr id="8" name="תיבת טקסט 7">
            <a:extLst>
              <a:ext uri="{FF2B5EF4-FFF2-40B4-BE49-F238E27FC236}">
                <a16:creationId xmlns:a16="http://schemas.microsoft.com/office/drawing/2014/main" id="{DDBFADB1-1BD4-4A56-8427-B95EFA0994A6}"/>
              </a:ext>
            </a:extLst>
          </p:cNvPr>
          <p:cNvSpPr txBox="1"/>
          <p:nvPr/>
        </p:nvSpPr>
        <p:spPr>
          <a:xfrm>
            <a:off x="2363769" y="508611"/>
            <a:ext cx="5203596" cy="369332"/>
          </a:xfrm>
          <a:prstGeom prst="rect">
            <a:avLst/>
          </a:prstGeom>
          <a:noFill/>
        </p:spPr>
        <p:txBody>
          <a:bodyPr wrap="square">
            <a:spAutoFit/>
          </a:bodyPr>
          <a:lstStyle/>
          <a:p>
            <a:r>
              <a:rPr lang="he-IL" dirty="0"/>
              <a:t>בשלשה דברים דלהלן, נוהגים החכמים לשנות בדבריהם</a:t>
            </a:r>
          </a:p>
        </p:txBody>
      </p:sp>
      <p:sp>
        <p:nvSpPr>
          <p:cNvPr id="10" name="תיבת טקסט 9">
            <a:extLst>
              <a:ext uri="{FF2B5EF4-FFF2-40B4-BE49-F238E27FC236}">
                <a16:creationId xmlns:a16="http://schemas.microsoft.com/office/drawing/2014/main" id="{D9886EE1-3A0D-49D9-9931-8A008384887B}"/>
              </a:ext>
            </a:extLst>
          </p:cNvPr>
          <p:cNvSpPr txBox="1"/>
          <p:nvPr/>
        </p:nvSpPr>
        <p:spPr>
          <a:xfrm>
            <a:off x="10877705" y="2100123"/>
            <a:ext cx="1175994" cy="369332"/>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וּבְאוּשְׁפִּיזָא</a:t>
            </a:r>
            <a:endParaRPr lang="he-IL" dirty="0"/>
          </a:p>
        </p:txBody>
      </p:sp>
      <p:sp>
        <p:nvSpPr>
          <p:cNvPr id="12" name="תיבת טקסט 11">
            <a:extLst>
              <a:ext uri="{FF2B5EF4-FFF2-40B4-BE49-F238E27FC236}">
                <a16:creationId xmlns:a16="http://schemas.microsoft.com/office/drawing/2014/main" id="{B9C3072D-4D18-4D45-8467-1763FE90D68B}"/>
              </a:ext>
            </a:extLst>
          </p:cNvPr>
          <p:cNvSpPr txBox="1"/>
          <p:nvPr/>
        </p:nvSpPr>
        <p:spPr>
          <a:xfrm>
            <a:off x="914400" y="2053632"/>
            <a:ext cx="7004115" cy="923330"/>
          </a:xfrm>
          <a:prstGeom prst="rect">
            <a:avLst/>
          </a:prstGeom>
          <a:noFill/>
        </p:spPr>
        <p:txBody>
          <a:bodyPr wrap="square">
            <a:spAutoFit/>
          </a:bodyPr>
          <a:lstStyle/>
          <a:p>
            <a:r>
              <a:rPr lang="he-IL" dirty="0"/>
              <a:t>ג.</a:t>
            </a:r>
            <a:r>
              <a:rPr lang="he-IL" b="1" dirty="0"/>
              <a:t> </a:t>
            </a:r>
            <a:r>
              <a:rPr lang="he-IL" b="1" dirty="0" err="1"/>
              <a:t>ובאושפיזא</a:t>
            </a:r>
            <a:r>
              <a:rPr lang="he-IL" dirty="0"/>
              <a:t>. </a:t>
            </a:r>
            <a:r>
              <a:rPr lang="he-IL" dirty="0" err="1"/>
              <a:t>כששואלין</a:t>
            </a:r>
            <a:r>
              <a:rPr lang="he-IL" dirty="0"/>
              <a:t> אותו על מארחו, אם קבלו בסבר פנים יפות,</a:t>
            </a:r>
          </a:p>
          <a:p>
            <a:r>
              <a:rPr lang="he-IL" dirty="0"/>
              <a:t>                     אומר לאו. ומדה טובה היא זו,    כדי שלא יקפצו בני אדם </a:t>
            </a:r>
          </a:p>
          <a:p>
            <a:r>
              <a:rPr lang="he-IL" dirty="0"/>
              <a:t>                     שאינם מהוגנים על אותו אדם תמיד, ויכלו את ממונו </a:t>
            </a:r>
          </a:p>
        </p:txBody>
      </p:sp>
      <p:sp>
        <p:nvSpPr>
          <p:cNvPr id="14" name="תיבת טקסט 13">
            <a:extLst>
              <a:ext uri="{FF2B5EF4-FFF2-40B4-BE49-F238E27FC236}">
                <a16:creationId xmlns:a16="http://schemas.microsoft.com/office/drawing/2014/main" id="{D9DD0A6F-CFE4-4C08-85CE-C94158137DDA}"/>
              </a:ext>
            </a:extLst>
          </p:cNvPr>
          <p:cNvSpPr txBox="1"/>
          <p:nvPr/>
        </p:nvSpPr>
        <p:spPr>
          <a:xfrm>
            <a:off x="2422689" y="159602"/>
            <a:ext cx="7570824" cy="369332"/>
          </a:xfrm>
          <a:prstGeom prst="rect">
            <a:avLst/>
          </a:prstGeom>
          <a:noFill/>
        </p:spPr>
        <p:txBody>
          <a:bodyPr wrap="square">
            <a:spAutoFit/>
          </a:bodyPr>
          <a:lstStyle/>
          <a:p>
            <a:r>
              <a:rPr lang="he-IL" dirty="0"/>
              <a:t>הגמרא מביאה ראיה לדבר, ששמואל סובר שמחזירים לתלמיד חכם בטביעות עין:</a:t>
            </a:r>
          </a:p>
        </p:txBody>
      </p:sp>
      <p:sp>
        <p:nvSpPr>
          <p:cNvPr id="16" name="תיבת טקסט 15">
            <a:extLst>
              <a:ext uri="{FF2B5EF4-FFF2-40B4-BE49-F238E27FC236}">
                <a16:creationId xmlns:a16="http://schemas.microsoft.com/office/drawing/2014/main" id="{554B67AA-FF1C-416B-9614-49CADEFCD19D}"/>
              </a:ext>
            </a:extLst>
          </p:cNvPr>
          <p:cNvSpPr txBox="1"/>
          <p:nvPr/>
        </p:nvSpPr>
        <p:spPr>
          <a:xfrm>
            <a:off x="7389986" y="3835084"/>
            <a:ext cx="4802013"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אִי </a:t>
            </a:r>
            <a:r>
              <a:rPr lang="he-IL" b="0" i="0" dirty="0" err="1">
                <a:solidFill>
                  <a:srgbClr val="000000"/>
                </a:solidFill>
                <a:effectLst/>
                <a:latin typeface="Arial" panose="020B0604020202020204" pitchFamily="34" charset="0"/>
              </a:rPr>
              <a:t>יָדְעִינַן</a:t>
            </a:r>
            <a:r>
              <a:rPr lang="he-IL" b="0" i="0" dirty="0">
                <a:solidFill>
                  <a:srgbClr val="000000"/>
                </a:solidFill>
                <a:effectLst/>
                <a:latin typeface="Arial" panose="020B0604020202020204" pitchFamily="34" charset="0"/>
              </a:rPr>
              <a:t> בֵּיהּ דְּלָא מְשַׁנֵּי אֶלָּא בְּהָנֵי תְּלָת </a:t>
            </a:r>
            <a:r>
              <a:rPr lang="he-IL" b="0" i="0" dirty="0" err="1">
                <a:solidFill>
                  <a:srgbClr val="000000"/>
                </a:solidFill>
                <a:effectLst/>
                <a:latin typeface="Arial" panose="020B0604020202020204" pitchFamily="34" charset="0"/>
              </a:rPr>
              <a:t>מַהְדְּרִינַן</a:t>
            </a:r>
            <a:r>
              <a:rPr lang="he-IL" b="0" i="0" dirty="0">
                <a:solidFill>
                  <a:srgbClr val="000000"/>
                </a:solidFill>
                <a:effectLst/>
                <a:latin typeface="Arial" panose="020B0604020202020204" pitchFamily="34" charset="0"/>
              </a:rPr>
              <a:t> לֵיהּ</a:t>
            </a:r>
          </a:p>
          <a:p>
            <a:r>
              <a:rPr lang="he-IL" b="0" i="0" dirty="0">
                <a:solidFill>
                  <a:srgbClr val="000000"/>
                </a:solidFill>
                <a:effectLst/>
                <a:latin typeface="Arial" panose="020B0604020202020204" pitchFamily="34" charset="0"/>
              </a:rPr>
              <a:t> וְאִי מְשַׁנֵּי בְּמִילֵּי אַחֲרִינֵי לָא </a:t>
            </a:r>
            <a:r>
              <a:rPr lang="he-IL" b="0" i="0" dirty="0" err="1">
                <a:solidFill>
                  <a:srgbClr val="000000"/>
                </a:solidFill>
                <a:effectLst/>
                <a:latin typeface="Arial" panose="020B0604020202020204" pitchFamily="34" charset="0"/>
              </a:rPr>
              <a:t>מַהְדְּרִינַן</a:t>
            </a:r>
            <a:r>
              <a:rPr lang="he-IL" b="0" i="0" dirty="0">
                <a:solidFill>
                  <a:srgbClr val="000000"/>
                </a:solidFill>
                <a:effectLst/>
                <a:latin typeface="Arial" panose="020B0604020202020204" pitchFamily="34" charset="0"/>
              </a:rPr>
              <a:t> לֵיהּ</a:t>
            </a:r>
            <a:endParaRPr lang="he-IL" dirty="0"/>
          </a:p>
        </p:txBody>
      </p:sp>
      <p:sp>
        <p:nvSpPr>
          <p:cNvPr id="17" name="תיבת טקסט 16">
            <a:extLst>
              <a:ext uri="{FF2B5EF4-FFF2-40B4-BE49-F238E27FC236}">
                <a16:creationId xmlns:a16="http://schemas.microsoft.com/office/drawing/2014/main" id="{3AC2AFCD-FB0E-42DF-BAA9-FE3CC44C4B6D}"/>
              </a:ext>
            </a:extLst>
          </p:cNvPr>
          <p:cNvSpPr txBox="1"/>
          <p:nvPr/>
        </p:nvSpPr>
        <p:spPr>
          <a:xfrm>
            <a:off x="10387634" y="2797412"/>
            <a:ext cx="1746158" cy="369332"/>
          </a:xfrm>
          <a:prstGeom prst="rect">
            <a:avLst/>
          </a:prstGeom>
          <a:noFill/>
        </p:spPr>
        <p:txBody>
          <a:bodyPr wrap="square" rtlCol="1">
            <a:spAutoFit/>
          </a:bodyPr>
          <a:lstStyle/>
          <a:p>
            <a:r>
              <a:rPr lang="he-IL" dirty="0"/>
              <a:t>הגמרא מבררת: </a:t>
            </a:r>
          </a:p>
        </p:txBody>
      </p:sp>
      <p:sp>
        <p:nvSpPr>
          <p:cNvPr id="19" name="תיבת טקסט 18">
            <a:extLst>
              <a:ext uri="{FF2B5EF4-FFF2-40B4-BE49-F238E27FC236}">
                <a16:creationId xmlns:a16="http://schemas.microsoft.com/office/drawing/2014/main" id="{BA73DA4D-F5C3-4C50-B1AA-FA343808742D}"/>
              </a:ext>
            </a:extLst>
          </p:cNvPr>
          <p:cNvSpPr txBox="1"/>
          <p:nvPr/>
        </p:nvSpPr>
        <p:spPr>
          <a:xfrm>
            <a:off x="8716068" y="2814116"/>
            <a:ext cx="1637907"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מַאי נָפְקָא מִינַּהּ </a:t>
            </a:r>
            <a:endParaRPr lang="he-IL" dirty="0"/>
          </a:p>
        </p:txBody>
      </p:sp>
      <p:sp>
        <p:nvSpPr>
          <p:cNvPr id="21" name="תיבת טקסט 20">
            <a:extLst>
              <a:ext uri="{FF2B5EF4-FFF2-40B4-BE49-F238E27FC236}">
                <a16:creationId xmlns:a16="http://schemas.microsoft.com/office/drawing/2014/main" id="{008A9F53-1A76-42C3-A5F1-6E22FAA163A5}"/>
              </a:ext>
            </a:extLst>
          </p:cNvPr>
          <p:cNvSpPr txBox="1"/>
          <p:nvPr/>
        </p:nvSpPr>
        <p:spPr>
          <a:xfrm>
            <a:off x="7389987" y="3240613"/>
            <a:ext cx="4802013"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אָמַר מָר </a:t>
            </a:r>
            <a:r>
              <a:rPr lang="he-IL" b="0" i="0" dirty="0" err="1">
                <a:solidFill>
                  <a:srgbClr val="000000"/>
                </a:solidFill>
                <a:effectLst/>
                <a:latin typeface="Arial" panose="020B0604020202020204" pitchFamily="34" charset="0"/>
              </a:rPr>
              <a:t>זוּטְרָא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לְאַהְדּוֹרֵי</a:t>
            </a:r>
            <a:r>
              <a:rPr lang="he-IL" b="0" i="0" dirty="0">
                <a:solidFill>
                  <a:srgbClr val="000000"/>
                </a:solidFill>
                <a:effectLst/>
                <a:latin typeface="Arial" panose="020B0604020202020204" pitchFamily="34" charset="0"/>
              </a:rPr>
              <a:t> לֵיהּ </a:t>
            </a:r>
            <a:r>
              <a:rPr lang="he-IL" b="0" i="0" dirty="0" err="1">
                <a:solidFill>
                  <a:srgbClr val="000000"/>
                </a:solidFill>
                <a:effectLst/>
                <a:latin typeface="Arial" panose="020B0604020202020204" pitchFamily="34" charset="0"/>
              </a:rPr>
              <a:t>אֲבֵידְתָּא</a:t>
            </a:r>
            <a:r>
              <a:rPr lang="he-IL" b="0" i="0" dirty="0">
                <a:solidFill>
                  <a:srgbClr val="000000"/>
                </a:solidFill>
                <a:effectLst/>
                <a:latin typeface="Arial" panose="020B0604020202020204" pitchFamily="34" charset="0"/>
              </a:rPr>
              <a:t> בִּטְבִיעוּת עֵינָא </a:t>
            </a:r>
            <a:endParaRPr lang="he-IL" dirty="0"/>
          </a:p>
        </p:txBody>
      </p:sp>
      <p:sp>
        <p:nvSpPr>
          <p:cNvPr id="23" name="תיבת טקסט 22">
            <a:extLst>
              <a:ext uri="{FF2B5EF4-FFF2-40B4-BE49-F238E27FC236}">
                <a16:creationId xmlns:a16="http://schemas.microsoft.com/office/drawing/2014/main" id="{36E499DD-F9C9-4ECF-A653-8AB2C2A7B720}"/>
              </a:ext>
            </a:extLst>
          </p:cNvPr>
          <p:cNvSpPr txBox="1"/>
          <p:nvPr/>
        </p:nvSpPr>
        <p:spPr>
          <a:xfrm>
            <a:off x="1183065" y="3609945"/>
            <a:ext cx="6094428" cy="1477328"/>
          </a:xfrm>
          <a:prstGeom prst="rect">
            <a:avLst/>
          </a:prstGeom>
          <a:noFill/>
        </p:spPr>
        <p:txBody>
          <a:bodyPr wrap="square">
            <a:spAutoFit/>
          </a:bodyPr>
          <a:lstStyle/>
          <a:p>
            <a:r>
              <a:rPr lang="he-IL" dirty="0"/>
              <a:t>אם יודעים שאינו משנה דיבורו מהאמת אלא בשלושת אלו שאמרנו, שתלמידי חכמים רגילים לשנות בהם, אבל בשאר דברים הוא תמיד דובר אמת – מחזירים לו בטביעות עין.</a:t>
            </a:r>
          </a:p>
          <a:p>
            <a:r>
              <a:rPr lang="he-IL" dirty="0"/>
              <a:t>אם הוא משנה מדיבורו גם </a:t>
            </a:r>
            <a:r>
              <a:rPr lang="he-IL" dirty="0" err="1"/>
              <a:t>גם</a:t>
            </a:r>
            <a:r>
              <a:rPr lang="he-IL" dirty="0"/>
              <a:t> בדברים אחרים- אין מחזירים לו בטביעות עין, אלא רק בסימנים או עדים.</a:t>
            </a:r>
          </a:p>
        </p:txBody>
      </p:sp>
      <p:sp>
        <p:nvSpPr>
          <p:cNvPr id="24" name="תיבת טקסט 23">
            <a:extLst>
              <a:ext uri="{FF2B5EF4-FFF2-40B4-BE49-F238E27FC236}">
                <a16:creationId xmlns:a16="http://schemas.microsoft.com/office/drawing/2014/main" id="{C1729321-A70A-4CD7-88B2-2E470EC4F0A5}"/>
              </a:ext>
            </a:extLst>
          </p:cNvPr>
          <p:cNvSpPr txBox="1"/>
          <p:nvPr/>
        </p:nvSpPr>
        <p:spPr>
          <a:xfrm>
            <a:off x="1369243" y="3230875"/>
            <a:ext cx="6094427" cy="369332"/>
          </a:xfrm>
          <a:prstGeom prst="rect">
            <a:avLst/>
          </a:prstGeom>
          <a:noFill/>
        </p:spPr>
        <p:txBody>
          <a:bodyPr wrap="square" rtlCol="1">
            <a:spAutoFit/>
          </a:bodyPr>
          <a:lstStyle/>
          <a:p>
            <a:r>
              <a:rPr lang="he-IL" dirty="0"/>
              <a:t>דברים אלו מתייחסים להחזרת </a:t>
            </a:r>
            <a:r>
              <a:rPr lang="he-IL" dirty="0" err="1"/>
              <a:t>אבידה</a:t>
            </a:r>
            <a:r>
              <a:rPr lang="he-IL" dirty="0"/>
              <a:t> של צורבא דרבנן בטביעת עין</a:t>
            </a:r>
          </a:p>
        </p:txBody>
      </p:sp>
      <p:sp>
        <p:nvSpPr>
          <p:cNvPr id="26" name="תיבת טקסט 25">
            <a:extLst>
              <a:ext uri="{FF2B5EF4-FFF2-40B4-BE49-F238E27FC236}">
                <a16:creationId xmlns:a16="http://schemas.microsoft.com/office/drawing/2014/main" id="{8D82E1E3-ED0B-4510-AC1D-C13C538ED02A}"/>
              </a:ext>
            </a:extLst>
          </p:cNvPr>
          <p:cNvSpPr txBox="1"/>
          <p:nvPr/>
        </p:nvSpPr>
        <p:spPr>
          <a:xfrm>
            <a:off x="6570481" y="5661860"/>
            <a:ext cx="5483217" cy="923330"/>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מָר </a:t>
            </a:r>
            <a:r>
              <a:rPr lang="he-IL" b="0" i="0" dirty="0" err="1">
                <a:solidFill>
                  <a:srgbClr val="000000"/>
                </a:solidFill>
                <a:effectLst/>
                <a:latin typeface="Arial" panose="020B0604020202020204" pitchFamily="34" charset="0"/>
              </a:rPr>
              <a:t>זוּטְרָא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חֲסִידָא</a:t>
            </a:r>
            <a:r>
              <a:rPr lang="he-IL" b="0" i="0" dirty="0">
                <a:solidFill>
                  <a:srgbClr val="000000"/>
                </a:solidFill>
                <a:effectLst/>
                <a:latin typeface="Arial" panose="020B0604020202020204" pitchFamily="34" charset="0"/>
              </a:rPr>
              <a:t> אִגְּנִיב לֵיהּ </a:t>
            </a:r>
            <a:r>
              <a:rPr lang="he-IL" b="0" i="0" dirty="0" err="1">
                <a:solidFill>
                  <a:srgbClr val="000000"/>
                </a:solidFill>
                <a:effectLst/>
                <a:latin typeface="Arial" panose="020B0604020202020204" pitchFamily="34" charset="0"/>
              </a:rPr>
              <a:t>כָּסָא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דְכַסְפָּא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מֵאוּשְׁפִּיזָא</a:t>
            </a:r>
            <a:r>
              <a:rPr lang="he-IL" b="0" i="0" dirty="0">
                <a:solidFill>
                  <a:srgbClr val="000000"/>
                </a:solidFill>
                <a:effectLst/>
                <a:latin typeface="Arial" panose="020B0604020202020204" pitchFamily="34" charset="0"/>
              </a:rPr>
              <a:t> </a:t>
            </a:r>
          </a:p>
          <a:p>
            <a:r>
              <a:rPr lang="he-IL" b="0" i="0" dirty="0" err="1">
                <a:solidFill>
                  <a:srgbClr val="000000"/>
                </a:solidFill>
                <a:effectLst/>
                <a:latin typeface="Arial" panose="020B0604020202020204" pitchFamily="34" charset="0"/>
              </a:rPr>
              <a:t>חַזְיֵא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לְהָהוּא</a:t>
            </a:r>
            <a:r>
              <a:rPr lang="he-IL" b="0" i="0" dirty="0">
                <a:solidFill>
                  <a:srgbClr val="000000"/>
                </a:solidFill>
                <a:effectLst/>
                <a:latin typeface="Arial" panose="020B0604020202020204" pitchFamily="34" charset="0"/>
              </a:rPr>
              <a:t> בַּר בֵּי רַב </a:t>
            </a:r>
            <a:r>
              <a:rPr lang="he-IL" b="0" i="0" dirty="0" err="1">
                <a:solidFill>
                  <a:srgbClr val="000000"/>
                </a:solidFill>
                <a:effectLst/>
                <a:latin typeface="Arial" panose="020B0604020202020204" pitchFamily="34" charset="0"/>
              </a:rPr>
              <a:t>דְּמָשֵׁי</a:t>
            </a:r>
            <a:r>
              <a:rPr lang="he-IL" b="0" i="0" dirty="0">
                <a:solidFill>
                  <a:srgbClr val="000000"/>
                </a:solidFill>
                <a:effectLst/>
                <a:latin typeface="Arial" panose="020B0604020202020204" pitchFamily="34" charset="0"/>
              </a:rPr>
              <a:t> יְדֵיהּ וְנָגֵיב </a:t>
            </a:r>
            <a:r>
              <a:rPr lang="he-IL" b="0" i="0" dirty="0" err="1">
                <a:solidFill>
                  <a:srgbClr val="000000"/>
                </a:solidFill>
                <a:effectLst/>
                <a:latin typeface="Arial" panose="020B0604020202020204" pitchFamily="34" charset="0"/>
              </a:rPr>
              <a:t>בִּגְלִימָא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דְחַבְרֵיה</a:t>
            </a:r>
            <a:r>
              <a:rPr lang="he-IL" b="0" i="0" dirty="0">
                <a:solidFill>
                  <a:srgbClr val="000000"/>
                </a:solidFill>
                <a:effectLst/>
                <a:latin typeface="Arial" panose="020B0604020202020204" pitchFamily="34" charset="0"/>
              </a:rPr>
              <a:t>ּ </a:t>
            </a:r>
          </a:p>
          <a:p>
            <a:r>
              <a:rPr lang="he-IL" b="0" i="0" dirty="0">
                <a:solidFill>
                  <a:srgbClr val="000000"/>
                </a:solidFill>
                <a:effectLst/>
                <a:latin typeface="Arial" panose="020B0604020202020204" pitchFamily="34" charset="0"/>
              </a:rPr>
              <a:t>אֲמַר הַיְינוּ הַאי דְּלָא אִיכְפַּת לֵיהּ </a:t>
            </a:r>
            <a:r>
              <a:rPr lang="he-IL" b="0" i="0" dirty="0" err="1">
                <a:solidFill>
                  <a:srgbClr val="000000"/>
                </a:solidFill>
                <a:effectLst/>
                <a:latin typeface="Arial" panose="020B0604020202020204" pitchFamily="34" charset="0"/>
              </a:rPr>
              <a:t>אַמָּמוֹנָא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דְחַבְרֵיה</a:t>
            </a:r>
            <a:r>
              <a:rPr lang="he-IL" b="0" i="0" dirty="0">
                <a:solidFill>
                  <a:srgbClr val="000000"/>
                </a:solidFill>
                <a:effectLst/>
                <a:latin typeface="Arial" panose="020B0604020202020204" pitchFamily="34" charset="0"/>
              </a:rPr>
              <a:t>ּ כַּפְתֵיהּ וְאוֹדִי</a:t>
            </a:r>
            <a:endParaRPr lang="he-IL" dirty="0"/>
          </a:p>
        </p:txBody>
      </p:sp>
      <p:sp>
        <p:nvSpPr>
          <p:cNvPr id="27" name="תיבת טקסט 26">
            <a:extLst>
              <a:ext uri="{FF2B5EF4-FFF2-40B4-BE49-F238E27FC236}">
                <a16:creationId xmlns:a16="http://schemas.microsoft.com/office/drawing/2014/main" id="{3A91EA65-6FD7-462A-8BA4-95FB12927E23}"/>
              </a:ext>
            </a:extLst>
          </p:cNvPr>
          <p:cNvSpPr txBox="1"/>
          <p:nvPr/>
        </p:nvSpPr>
        <p:spPr>
          <a:xfrm>
            <a:off x="8191893" y="5271653"/>
            <a:ext cx="3725787" cy="369332"/>
          </a:xfrm>
          <a:prstGeom prst="rect">
            <a:avLst/>
          </a:prstGeom>
          <a:noFill/>
        </p:spPr>
        <p:txBody>
          <a:bodyPr wrap="square" rtlCol="1">
            <a:spAutoFit/>
          </a:bodyPr>
          <a:lstStyle/>
          <a:p>
            <a:r>
              <a:rPr lang="he-IL" dirty="0"/>
              <a:t>הגמרא מביאה סיפור להמחשת הדברים</a:t>
            </a:r>
          </a:p>
        </p:txBody>
      </p:sp>
      <p:sp>
        <p:nvSpPr>
          <p:cNvPr id="29" name="תיבת טקסט 28">
            <a:extLst>
              <a:ext uri="{FF2B5EF4-FFF2-40B4-BE49-F238E27FC236}">
                <a16:creationId xmlns:a16="http://schemas.microsoft.com/office/drawing/2014/main" id="{F3129E15-C384-4DF0-8EB4-F29B94BC3FC2}"/>
              </a:ext>
            </a:extLst>
          </p:cNvPr>
          <p:cNvSpPr txBox="1"/>
          <p:nvPr/>
        </p:nvSpPr>
        <p:spPr>
          <a:xfrm>
            <a:off x="138302" y="5042118"/>
            <a:ext cx="6432179" cy="1815882"/>
          </a:xfrm>
          <a:prstGeom prst="rect">
            <a:avLst/>
          </a:prstGeom>
          <a:solidFill>
            <a:schemeClr val="bg1"/>
          </a:solidFill>
        </p:spPr>
        <p:txBody>
          <a:bodyPr wrap="square">
            <a:spAutoFit/>
          </a:bodyPr>
          <a:lstStyle/>
          <a:p>
            <a:r>
              <a:rPr lang="he-IL" sz="1600" dirty="0"/>
              <a:t>בעת ששהה מר </a:t>
            </a:r>
            <a:r>
              <a:rPr lang="he-IL" sz="1600" dirty="0" err="1"/>
              <a:t>זוטרא</a:t>
            </a:r>
            <a:r>
              <a:rPr lang="he-IL" sz="1600" dirty="0"/>
              <a:t> </a:t>
            </a:r>
            <a:r>
              <a:rPr lang="he-IL" sz="1600" dirty="0" err="1"/>
              <a:t>באכסניה</a:t>
            </a:r>
            <a:r>
              <a:rPr lang="he-IL" sz="1600" dirty="0"/>
              <a:t>. נגנבה ממנו כוס כסף.</a:t>
            </a:r>
          </a:p>
          <a:p>
            <a:r>
              <a:rPr lang="he-IL" sz="1600" dirty="0"/>
              <a:t> ראה מר </a:t>
            </a:r>
            <a:r>
              <a:rPr lang="he-IL" sz="1600" dirty="0" err="1"/>
              <a:t>זוטרא</a:t>
            </a:r>
            <a:r>
              <a:rPr lang="he-IL" sz="1600" dirty="0"/>
              <a:t> תלמיד אחד, שרחץ ידיו, וניגבן בבגד של </a:t>
            </a:r>
            <a:r>
              <a:rPr lang="he-IL" sz="1600" dirty="0" err="1"/>
              <a:t>חבירו</a:t>
            </a:r>
            <a:r>
              <a:rPr lang="he-IL" sz="1600" dirty="0"/>
              <a:t>.</a:t>
            </a:r>
          </a:p>
          <a:p>
            <a:r>
              <a:rPr lang="he-IL" sz="1600" dirty="0"/>
              <a:t>אמר: ודאי זהו הגנב, שלא איכפת ליה מממון חברו.</a:t>
            </a:r>
          </a:p>
          <a:p>
            <a:r>
              <a:rPr lang="he-IL" sz="1600" dirty="0"/>
              <a:t>מר </a:t>
            </a:r>
            <a:r>
              <a:rPr lang="he-IL" sz="1600" dirty="0" err="1"/>
              <a:t>זוטרא</a:t>
            </a:r>
            <a:r>
              <a:rPr lang="he-IL" sz="1600" dirty="0"/>
              <a:t> כפת את התלמיד והודה בגניבה.</a:t>
            </a:r>
          </a:p>
          <a:p>
            <a:r>
              <a:rPr lang="he-IL" sz="1600" dirty="0"/>
              <a:t>מעשה זה הובא כאן, ללמדנו שממנהג האדם בחייו הרגילים - אנו למדים על יושר מידותיו. ולכן, אם אנו יודעים על צורבא </a:t>
            </a:r>
            <a:r>
              <a:rPr lang="he-IL" sz="1600" dirty="0" err="1"/>
              <a:t>מרבנן</a:t>
            </a:r>
            <a:r>
              <a:rPr lang="he-IL" sz="1600" dirty="0"/>
              <a:t> שהוא דובר תמיד אמת, אפשר לסמוך על דבריו, ולהשיב לו </a:t>
            </a:r>
            <a:r>
              <a:rPr lang="he-IL" sz="1600" dirty="0" err="1"/>
              <a:t>אבידה</a:t>
            </a:r>
            <a:r>
              <a:rPr lang="he-IL" sz="1600" dirty="0"/>
              <a:t> בטביעות עין.</a:t>
            </a:r>
          </a:p>
        </p:txBody>
      </p:sp>
      <p:sp>
        <p:nvSpPr>
          <p:cNvPr id="5" name="בועת דיבור: מלבן עם פינות מעוגלות 4">
            <a:extLst>
              <a:ext uri="{FF2B5EF4-FFF2-40B4-BE49-F238E27FC236}">
                <a16:creationId xmlns:a16="http://schemas.microsoft.com/office/drawing/2014/main" id="{BDDF6D62-4D9B-4633-B67D-338985B00B84}"/>
              </a:ext>
            </a:extLst>
          </p:cNvPr>
          <p:cNvSpPr/>
          <p:nvPr/>
        </p:nvSpPr>
        <p:spPr>
          <a:xfrm>
            <a:off x="7211505" y="4553146"/>
            <a:ext cx="4706175" cy="690460"/>
          </a:xfrm>
          <a:prstGeom prst="wedgeRoundRectCallout">
            <a:avLst>
              <a:gd name="adj1" fmla="val -45270"/>
              <a:gd name="adj2" fmla="val 201760"/>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err="1">
                <a:solidFill>
                  <a:schemeClr val="tx1"/>
                </a:solidFill>
              </a:rPr>
              <a:t>שטמ"ק</a:t>
            </a:r>
            <a:r>
              <a:rPr lang="he-IL" dirty="0">
                <a:solidFill>
                  <a:schemeClr val="tx1"/>
                </a:solidFill>
              </a:rPr>
              <a:t> או שהלקהו בשוטים [וכן פירש </a:t>
            </a:r>
            <a:r>
              <a:rPr lang="he-IL" dirty="0" err="1">
                <a:solidFill>
                  <a:schemeClr val="tx1"/>
                </a:solidFill>
              </a:rPr>
              <a:t>הרא"ש</a:t>
            </a:r>
            <a:r>
              <a:rPr lang="he-IL" dirty="0">
                <a:solidFill>
                  <a:schemeClr val="tx1"/>
                </a:solidFill>
              </a:rPr>
              <a:t>], או </a:t>
            </a:r>
            <a:r>
              <a:rPr lang="he-IL" dirty="0" err="1">
                <a:solidFill>
                  <a:schemeClr val="tx1"/>
                </a:solidFill>
              </a:rPr>
              <a:t>שכפהו</a:t>
            </a:r>
            <a:r>
              <a:rPr lang="he-IL" dirty="0">
                <a:solidFill>
                  <a:schemeClr val="tx1"/>
                </a:solidFill>
              </a:rPr>
              <a:t> בדברים. דהיינו, </a:t>
            </a:r>
            <a:r>
              <a:rPr lang="he-IL" dirty="0" err="1">
                <a:solidFill>
                  <a:schemeClr val="tx1"/>
                </a:solidFill>
              </a:rPr>
              <a:t>שנדהו</a:t>
            </a:r>
            <a:r>
              <a:rPr lang="he-IL" dirty="0">
                <a:solidFill>
                  <a:schemeClr val="tx1"/>
                </a:solidFill>
              </a:rPr>
              <a:t> עד שיודה על האמת </a:t>
            </a:r>
          </a:p>
        </p:txBody>
      </p:sp>
    </p:spTree>
    <p:extLst>
      <p:ext uri="{BB962C8B-B14F-4D97-AF65-F5344CB8AC3E}">
        <p14:creationId xmlns:p14="http://schemas.microsoft.com/office/powerpoint/2010/main" val="1834245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childTnLst>
                          </p:cTn>
                        </p:par>
                        <p:par>
                          <p:cTn id="11" fill="hold">
                            <p:stCondLst>
                              <p:cond delay="1250"/>
                            </p:stCondLst>
                            <p:childTnLst>
                              <p:par>
                                <p:cTn id="12" presetID="53" presetClass="entr" presetSubtype="16" fill="hold" grpId="0" nodeType="afterEffect">
                                  <p:stCondLst>
                                    <p:cond delay="150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par>
                          <p:cTn id="17" fill="hold">
                            <p:stCondLst>
                              <p:cond delay="3250"/>
                            </p:stCondLst>
                            <p:childTnLst>
                              <p:par>
                                <p:cTn id="18" presetID="22" presetClass="entr" presetSubtype="2" fill="hold" grpId="0" nodeType="afterEffect">
                                  <p:stCondLst>
                                    <p:cond delay="2250"/>
                                  </p:stCondLst>
                                  <p:childTnLst>
                                    <p:set>
                                      <p:cBhvr>
                                        <p:cTn id="19" dur="1" fill="hold">
                                          <p:stCondLst>
                                            <p:cond delay="0"/>
                                          </p:stCondLst>
                                        </p:cTn>
                                        <p:tgtEl>
                                          <p:spTgt spid="8"/>
                                        </p:tgtEl>
                                        <p:attrNameLst>
                                          <p:attrName>style.visibility</p:attrName>
                                        </p:attrNameLst>
                                      </p:cBhvr>
                                      <p:to>
                                        <p:strVal val="visible"/>
                                      </p:to>
                                    </p:set>
                                    <p:animEffect transition="in" filter="wipe(right)">
                                      <p:cBhvr>
                                        <p:cTn id="20" dur="500"/>
                                        <p:tgtEl>
                                          <p:spTgt spid="8"/>
                                        </p:tgtEl>
                                      </p:cBhvr>
                                    </p:animEffect>
                                  </p:childTnLst>
                                </p:cTn>
                              </p:par>
                            </p:childTnLst>
                          </p:cTn>
                        </p:par>
                        <p:par>
                          <p:cTn id="21" fill="hold">
                            <p:stCondLst>
                              <p:cond delay="6000"/>
                            </p:stCondLst>
                            <p:childTnLst>
                              <p:par>
                                <p:cTn id="22" presetID="22" presetClass="entr" presetSubtype="2" fill="hold" nodeType="afterEffect">
                                  <p:stCondLst>
                                    <p:cond delay="1500"/>
                                  </p:stCondLst>
                                  <p:childTnLst>
                                    <p:set>
                                      <p:cBhvr>
                                        <p:cTn id="23" dur="1" fill="hold">
                                          <p:stCondLst>
                                            <p:cond delay="0"/>
                                          </p:stCondLst>
                                        </p:cTn>
                                        <p:tgtEl>
                                          <p:spTgt spid="6">
                                            <p:txEl>
                                              <p:pRg st="0" end="0"/>
                                            </p:txEl>
                                          </p:spTgt>
                                        </p:tgtEl>
                                        <p:attrNameLst>
                                          <p:attrName>style.visibility</p:attrName>
                                        </p:attrNameLst>
                                      </p:cBhvr>
                                      <p:to>
                                        <p:strVal val="visible"/>
                                      </p:to>
                                    </p:set>
                                    <p:animEffect transition="in" filter="wipe(right)">
                                      <p:cBhvr>
                                        <p:cTn id="24" dur="500"/>
                                        <p:tgtEl>
                                          <p:spTgt spid="6">
                                            <p:txEl>
                                              <p:pRg st="0" end="0"/>
                                            </p:txEl>
                                          </p:spTgt>
                                        </p:tgtEl>
                                      </p:cBhvr>
                                    </p:animEffect>
                                  </p:childTnLst>
                                </p:cTn>
                              </p:par>
                              <p:par>
                                <p:cTn id="25" presetID="22" presetClass="entr" presetSubtype="2" fill="hold" nodeType="withEffect">
                                  <p:stCondLst>
                                    <p:cond delay="125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wipe(right)">
                                      <p:cBhvr>
                                        <p:cTn id="27" dur="500"/>
                                        <p:tgtEl>
                                          <p:spTgt spid="6">
                                            <p:txEl>
                                              <p:pRg st="1" end="1"/>
                                            </p:txEl>
                                          </p:spTgt>
                                        </p:tgtEl>
                                      </p:cBhvr>
                                    </p:animEffect>
                                  </p:childTnLst>
                                </p:cTn>
                              </p:par>
                            </p:childTnLst>
                          </p:cTn>
                        </p:par>
                        <p:par>
                          <p:cTn id="28" fill="hold">
                            <p:stCondLst>
                              <p:cond delay="8000"/>
                            </p:stCondLst>
                            <p:childTnLst>
                              <p:par>
                                <p:cTn id="29" presetID="22" presetClass="entr" presetSubtype="2" fill="hold" nodeType="afterEffect">
                                  <p:stCondLst>
                                    <p:cond delay="2000"/>
                                  </p:stCondLst>
                                  <p:childTnLst>
                                    <p:set>
                                      <p:cBhvr>
                                        <p:cTn id="30" dur="1" fill="hold">
                                          <p:stCondLst>
                                            <p:cond delay="0"/>
                                          </p:stCondLst>
                                        </p:cTn>
                                        <p:tgtEl>
                                          <p:spTgt spid="6">
                                            <p:txEl>
                                              <p:pRg st="2" end="2"/>
                                            </p:txEl>
                                          </p:spTgt>
                                        </p:tgtEl>
                                        <p:attrNameLst>
                                          <p:attrName>style.visibility</p:attrName>
                                        </p:attrNameLst>
                                      </p:cBhvr>
                                      <p:to>
                                        <p:strVal val="visible"/>
                                      </p:to>
                                    </p:set>
                                    <p:animEffect transition="in" filter="wipe(right)">
                                      <p:cBhvr>
                                        <p:cTn id="31" dur="500"/>
                                        <p:tgtEl>
                                          <p:spTgt spid="6">
                                            <p:txEl>
                                              <p:pRg st="2" end="2"/>
                                            </p:txEl>
                                          </p:spTgt>
                                        </p:tgtEl>
                                      </p:cBhvr>
                                    </p:animEffect>
                                  </p:childTnLst>
                                </p:cTn>
                              </p:par>
                            </p:childTnLst>
                          </p:cTn>
                        </p:par>
                        <p:par>
                          <p:cTn id="32" fill="hold">
                            <p:stCondLst>
                              <p:cond delay="10500"/>
                            </p:stCondLst>
                            <p:childTnLst>
                              <p:par>
                                <p:cTn id="33" presetID="22" presetClass="entr" presetSubtype="2" fill="hold" nodeType="afterEffect">
                                  <p:stCondLst>
                                    <p:cond delay="2000"/>
                                  </p:stCondLst>
                                  <p:childTnLst>
                                    <p:set>
                                      <p:cBhvr>
                                        <p:cTn id="34" dur="1" fill="hold">
                                          <p:stCondLst>
                                            <p:cond delay="0"/>
                                          </p:stCondLst>
                                        </p:cTn>
                                        <p:tgtEl>
                                          <p:spTgt spid="6">
                                            <p:txEl>
                                              <p:pRg st="3" end="3"/>
                                            </p:txEl>
                                          </p:spTgt>
                                        </p:tgtEl>
                                        <p:attrNameLst>
                                          <p:attrName>style.visibility</p:attrName>
                                        </p:attrNameLst>
                                      </p:cBhvr>
                                      <p:to>
                                        <p:strVal val="visible"/>
                                      </p:to>
                                    </p:set>
                                    <p:animEffect transition="in" filter="wipe(right)">
                                      <p:cBhvr>
                                        <p:cTn id="35" dur="500"/>
                                        <p:tgtEl>
                                          <p:spTgt spid="6">
                                            <p:txEl>
                                              <p:pRg st="3" end="3"/>
                                            </p:txEl>
                                          </p:spTgt>
                                        </p:tgtEl>
                                      </p:cBhvr>
                                    </p:animEffect>
                                  </p:childTnLst>
                                </p:cTn>
                              </p:par>
                            </p:childTnLst>
                          </p:cTn>
                        </p:par>
                        <p:par>
                          <p:cTn id="36" fill="hold">
                            <p:stCondLst>
                              <p:cond delay="13000"/>
                            </p:stCondLst>
                            <p:childTnLst>
                              <p:par>
                                <p:cTn id="37" presetID="45" presetClass="entr" presetSubtype="0" fill="hold" grpId="0" nodeType="afterEffect">
                                  <p:stCondLst>
                                    <p:cond delay="2250"/>
                                  </p:stCondLst>
                                  <p:childTnLst>
                                    <p:set>
                                      <p:cBhvr>
                                        <p:cTn id="38" dur="1" fill="hold">
                                          <p:stCondLst>
                                            <p:cond delay="0"/>
                                          </p:stCondLst>
                                        </p:cTn>
                                        <p:tgtEl>
                                          <p:spTgt spid="4"/>
                                        </p:tgtEl>
                                        <p:attrNameLst>
                                          <p:attrName>style.visibility</p:attrName>
                                        </p:attrNameLst>
                                      </p:cBhvr>
                                      <p:to>
                                        <p:strVal val="visible"/>
                                      </p:to>
                                    </p:set>
                                    <p:animEffect transition="in" filter="fade">
                                      <p:cBhvr>
                                        <p:cTn id="39" dur="2000"/>
                                        <p:tgtEl>
                                          <p:spTgt spid="4"/>
                                        </p:tgtEl>
                                      </p:cBhvr>
                                    </p:animEffect>
                                    <p:anim calcmode="lin" valueType="num">
                                      <p:cBhvr>
                                        <p:cTn id="40" dur="2000" fill="hold"/>
                                        <p:tgtEl>
                                          <p:spTgt spid="4"/>
                                        </p:tgtEl>
                                        <p:attrNameLst>
                                          <p:attrName>ppt_w</p:attrName>
                                        </p:attrNameLst>
                                      </p:cBhvr>
                                      <p:tavLst>
                                        <p:tav tm="0" fmla="#ppt_w*sin(2.5*pi*$)">
                                          <p:val>
                                            <p:fltVal val="0"/>
                                          </p:val>
                                        </p:tav>
                                        <p:tav tm="100000">
                                          <p:val>
                                            <p:fltVal val="1"/>
                                          </p:val>
                                        </p:tav>
                                      </p:tavLst>
                                    </p:anim>
                                    <p:anim calcmode="lin" valueType="num">
                                      <p:cBhvr>
                                        <p:cTn id="41" dur="2000" fill="hold"/>
                                        <p:tgtEl>
                                          <p:spTgt spid="4"/>
                                        </p:tgtEl>
                                        <p:attrNameLst>
                                          <p:attrName>ppt_h</p:attrName>
                                        </p:attrNameLst>
                                      </p:cBhvr>
                                      <p:tavLst>
                                        <p:tav tm="0">
                                          <p:val>
                                            <p:strVal val="#ppt_h"/>
                                          </p:val>
                                        </p:tav>
                                        <p:tav tm="100000">
                                          <p:val>
                                            <p:strVal val="#ppt_h"/>
                                          </p:val>
                                        </p:tav>
                                      </p:tavLst>
                                    </p:anim>
                                  </p:childTnLst>
                                </p:cTn>
                              </p:par>
                            </p:childTnLst>
                          </p:cTn>
                        </p:par>
                        <p:par>
                          <p:cTn id="42" fill="hold">
                            <p:stCondLst>
                              <p:cond delay="17250"/>
                            </p:stCondLst>
                            <p:childTnLst>
                              <p:par>
                                <p:cTn id="43" presetID="53" presetClass="entr" presetSubtype="16" fill="hold" grpId="0" nodeType="afterEffect">
                                  <p:stCondLst>
                                    <p:cond delay="250"/>
                                  </p:stCondLst>
                                  <p:childTnLst>
                                    <p:set>
                                      <p:cBhvr>
                                        <p:cTn id="44" dur="1" fill="hold">
                                          <p:stCondLst>
                                            <p:cond delay="0"/>
                                          </p:stCondLst>
                                        </p:cTn>
                                        <p:tgtEl>
                                          <p:spTgt spid="10"/>
                                        </p:tgtEl>
                                        <p:attrNameLst>
                                          <p:attrName>style.visibility</p:attrName>
                                        </p:attrNameLst>
                                      </p:cBhvr>
                                      <p:to>
                                        <p:strVal val="visible"/>
                                      </p:to>
                                    </p:set>
                                    <p:anim calcmode="lin" valueType="num">
                                      <p:cBhvr>
                                        <p:cTn id="45" dur="500" fill="hold"/>
                                        <p:tgtEl>
                                          <p:spTgt spid="10"/>
                                        </p:tgtEl>
                                        <p:attrNameLst>
                                          <p:attrName>ppt_w</p:attrName>
                                        </p:attrNameLst>
                                      </p:cBhvr>
                                      <p:tavLst>
                                        <p:tav tm="0">
                                          <p:val>
                                            <p:fltVal val="0"/>
                                          </p:val>
                                        </p:tav>
                                        <p:tav tm="100000">
                                          <p:val>
                                            <p:strVal val="#ppt_w"/>
                                          </p:val>
                                        </p:tav>
                                      </p:tavLst>
                                    </p:anim>
                                    <p:anim calcmode="lin" valueType="num">
                                      <p:cBhvr>
                                        <p:cTn id="46" dur="500" fill="hold"/>
                                        <p:tgtEl>
                                          <p:spTgt spid="10"/>
                                        </p:tgtEl>
                                        <p:attrNameLst>
                                          <p:attrName>ppt_h</p:attrName>
                                        </p:attrNameLst>
                                      </p:cBhvr>
                                      <p:tavLst>
                                        <p:tav tm="0">
                                          <p:val>
                                            <p:fltVal val="0"/>
                                          </p:val>
                                        </p:tav>
                                        <p:tav tm="100000">
                                          <p:val>
                                            <p:strVal val="#ppt_h"/>
                                          </p:val>
                                        </p:tav>
                                      </p:tavLst>
                                    </p:anim>
                                    <p:animEffect transition="in" filter="fade">
                                      <p:cBhvr>
                                        <p:cTn id="47" dur="500"/>
                                        <p:tgtEl>
                                          <p:spTgt spid="10"/>
                                        </p:tgtEl>
                                      </p:cBhvr>
                                    </p:animEffect>
                                  </p:childTnLst>
                                </p:cTn>
                              </p:par>
                            </p:childTnLst>
                          </p:cTn>
                        </p:par>
                        <p:par>
                          <p:cTn id="48" fill="hold">
                            <p:stCondLst>
                              <p:cond delay="18000"/>
                            </p:stCondLst>
                            <p:childTnLst>
                              <p:par>
                                <p:cTn id="49" presetID="22" presetClass="entr" presetSubtype="2" fill="hold" grpId="0" nodeType="afterEffect">
                                  <p:stCondLst>
                                    <p:cond delay="500"/>
                                  </p:stCondLst>
                                  <p:childTnLst>
                                    <p:set>
                                      <p:cBhvr>
                                        <p:cTn id="50" dur="1" fill="hold">
                                          <p:stCondLst>
                                            <p:cond delay="0"/>
                                          </p:stCondLst>
                                        </p:cTn>
                                        <p:tgtEl>
                                          <p:spTgt spid="12"/>
                                        </p:tgtEl>
                                        <p:attrNameLst>
                                          <p:attrName>style.visibility</p:attrName>
                                        </p:attrNameLst>
                                      </p:cBhvr>
                                      <p:to>
                                        <p:strVal val="visible"/>
                                      </p:to>
                                    </p:set>
                                    <p:animEffect transition="in" filter="wipe(right)">
                                      <p:cBhvr>
                                        <p:cTn id="51" dur="500"/>
                                        <p:tgtEl>
                                          <p:spTgt spid="12"/>
                                        </p:tgtEl>
                                      </p:cBhvr>
                                    </p:animEffect>
                                  </p:childTnLst>
                                </p:cTn>
                              </p:par>
                            </p:childTnLst>
                          </p:cTn>
                        </p:par>
                        <p:par>
                          <p:cTn id="52" fill="hold">
                            <p:stCondLst>
                              <p:cond delay="19000"/>
                            </p:stCondLst>
                            <p:childTnLst>
                              <p:par>
                                <p:cTn id="53" presetID="31" presetClass="entr" presetSubtype="0" fill="hold" grpId="0" nodeType="afterEffect">
                                  <p:stCondLst>
                                    <p:cond delay="2500"/>
                                  </p:stCondLst>
                                  <p:childTnLst>
                                    <p:set>
                                      <p:cBhvr>
                                        <p:cTn id="54" dur="1" fill="hold">
                                          <p:stCondLst>
                                            <p:cond delay="0"/>
                                          </p:stCondLst>
                                        </p:cTn>
                                        <p:tgtEl>
                                          <p:spTgt spid="17"/>
                                        </p:tgtEl>
                                        <p:attrNameLst>
                                          <p:attrName>style.visibility</p:attrName>
                                        </p:attrNameLst>
                                      </p:cBhvr>
                                      <p:to>
                                        <p:strVal val="visible"/>
                                      </p:to>
                                    </p:set>
                                    <p:anim calcmode="lin" valueType="num">
                                      <p:cBhvr>
                                        <p:cTn id="55" dur="1000" fill="hold"/>
                                        <p:tgtEl>
                                          <p:spTgt spid="17"/>
                                        </p:tgtEl>
                                        <p:attrNameLst>
                                          <p:attrName>ppt_w</p:attrName>
                                        </p:attrNameLst>
                                      </p:cBhvr>
                                      <p:tavLst>
                                        <p:tav tm="0">
                                          <p:val>
                                            <p:fltVal val="0"/>
                                          </p:val>
                                        </p:tav>
                                        <p:tav tm="100000">
                                          <p:val>
                                            <p:strVal val="#ppt_w"/>
                                          </p:val>
                                        </p:tav>
                                      </p:tavLst>
                                    </p:anim>
                                    <p:anim calcmode="lin" valueType="num">
                                      <p:cBhvr>
                                        <p:cTn id="56" dur="1000" fill="hold"/>
                                        <p:tgtEl>
                                          <p:spTgt spid="17"/>
                                        </p:tgtEl>
                                        <p:attrNameLst>
                                          <p:attrName>ppt_h</p:attrName>
                                        </p:attrNameLst>
                                      </p:cBhvr>
                                      <p:tavLst>
                                        <p:tav tm="0">
                                          <p:val>
                                            <p:fltVal val="0"/>
                                          </p:val>
                                        </p:tav>
                                        <p:tav tm="100000">
                                          <p:val>
                                            <p:strVal val="#ppt_h"/>
                                          </p:val>
                                        </p:tav>
                                      </p:tavLst>
                                    </p:anim>
                                    <p:anim calcmode="lin" valueType="num">
                                      <p:cBhvr>
                                        <p:cTn id="57" dur="1000" fill="hold"/>
                                        <p:tgtEl>
                                          <p:spTgt spid="17"/>
                                        </p:tgtEl>
                                        <p:attrNameLst>
                                          <p:attrName>style.rotation</p:attrName>
                                        </p:attrNameLst>
                                      </p:cBhvr>
                                      <p:tavLst>
                                        <p:tav tm="0">
                                          <p:val>
                                            <p:fltVal val="90"/>
                                          </p:val>
                                        </p:tav>
                                        <p:tav tm="100000">
                                          <p:val>
                                            <p:fltVal val="0"/>
                                          </p:val>
                                        </p:tav>
                                      </p:tavLst>
                                    </p:anim>
                                    <p:animEffect transition="in" filter="fade">
                                      <p:cBhvr>
                                        <p:cTn id="58" dur="1000"/>
                                        <p:tgtEl>
                                          <p:spTgt spid="17"/>
                                        </p:tgtEl>
                                      </p:cBhvr>
                                    </p:animEffect>
                                  </p:childTnLst>
                                </p:cTn>
                              </p:par>
                            </p:childTnLst>
                          </p:cTn>
                        </p:par>
                        <p:par>
                          <p:cTn id="59" fill="hold">
                            <p:stCondLst>
                              <p:cond delay="22500"/>
                            </p:stCondLst>
                            <p:childTnLst>
                              <p:par>
                                <p:cTn id="60" presetID="53" presetClass="entr" presetSubtype="16" fill="hold" grpId="0" nodeType="afterEffect">
                                  <p:stCondLst>
                                    <p:cond delay="1000"/>
                                  </p:stCondLst>
                                  <p:childTnLst>
                                    <p:set>
                                      <p:cBhvr>
                                        <p:cTn id="61" dur="1" fill="hold">
                                          <p:stCondLst>
                                            <p:cond delay="0"/>
                                          </p:stCondLst>
                                        </p:cTn>
                                        <p:tgtEl>
                                          <p:spTgt spid="19"/>
                                        </p:tgtEl>
                                        <p:attrNameLst>
                                          <p:attrName>style.visibility</p:attrName>
                                        </p:attrNameLst>
                                      </p:cBhvr>
                                      <p:to>
                                        <p:strVal val="visible"/>
                                      </p:to>
                                    </p:set>
                                    <p:anim calcmode="lin" valueType="num">
                                      <p:cBhvr>
                                        <p:cTn id="62" dur="500" fill="hold"/>
                                        <p:tgtEl>
                                          <p:spTgt spid="19"/>
                                        </p:tgtEl>
                                        <p:attrNameLst>
                                          <p:attrName>ppt_w</p:attrName>
                                        </p:attrNameLst>
                                      </p:cBhvr>
                                      <p:tavLst>
                                        <p:tav tm="0">
                                          <p:val>
                                            <p:fltVal val="0"/>
                                          </p:val>
                                        </p:tav>
                                        <p:tav tm="100000">
                                          <p:val>
                                            <p:strVal val="#ppt_w"/>
                                          </p:val>
                                        </p:tav>
                                      </p:tavLst>
                                    </p:anim>
                                    <p:anim calcmode="lin" valueType="num">
                                      <p:cBhvr>
                                        <p:cTn id="63" dur="500" fill="hold"/>
                                        <p:tgtEl>
                                          <p:spTgt spid="19"/>
                                        </p:tgtEl>
                                        <p:attrNameLst>
                                          <p:attrName>ppt_h</p:attrName>
                                        </p:attrNameLst>
                                      </p:cBhvr>
                                      <p:tavLst>
                                        <p:tav tm="0">
                                          <p:val>
                                            <p:fltVal val="0"/>
                                          </p:val>
                                        </p:tav>
                                        <p:tav tm="100000">
                                          <p:val>
                                            <p:strVal val="#ppt_h"/>
                                          </p:val>
                                        </p:tav>
                                      </p:tavLst>
                                    </p:anim>
                                    <p:animEffect transition="in" filter="fade">
                                      <p:cBhvr>
                                        <p:cTn id="64" dur="500"/>
                                        <p:tgtEl>
                                          <p:spTgt spid="19"/>
                                        </p:tgtEl>
                                      </p:cBhvr>
                                    </p:animEffect>
                                  </p:childTnLst>
                                </p:cTn>
                              </p:par>
                            </p:childTnLst>
                          </p:cTn>
                        </p:par>
                        <p:par>
                          <p:cTn id="65" fill="hold">
                            <p:stCondLst>
                              <p:cond delay="24000"/>
                            </p:stCondLst>
                            <p:childTnLst>
                              <p:par>
                                <p:cTn id="66" presetID="53" presetClass="entr" presetSubtype="16" fill="hold" grpId="0" nodeType="afterEffect">
                                  <p:stCondLst>
                                    <p:cond delay="1000"/>
                                  </p:stCondLst>
                                  <p:childTnLst>
                                    <p:set>
                                      <p:cBhvr>
                                        <p:cTn id="67" dur="1" fill="hold">
                                          <p:stCondLst>
                                            <p:cond delay="0"/>
                                          </p:stCondLst>
                                        </p:cTn>
                                        <p:tgtEl>
                                          <p:spTgt spid="21"/>
                                        </p:tgtEl>
                                        <p:attrNameLst>
                                          <p:attrName>style.visibility</p:attrName>
                                        </p:attrNameLst>
                                      </p:cBhvr>
                                      <p:to>
                                        <p:strVal val="visible"/>
                                      </p:to>
                                    </p:set>
                                    <p:anim calcmode="lin" valueType="num">
                                      <p:cBhvr>
                                        <p:cTn id="68" dur="500" fill="hold"/>
                                        <p:tgtEl>
                                          <p:spTgt spid="21"/>
                                        </p:tgtEl>
                                        <p:attrNameLst>
                                          <p:attrName>ppt_w</p:attrName>
                                        </p:attrNameLst>
                                      </p:cBhvr>
                                      <p:tavLst>
                                        <p:tav tm="0">
                                          <p:val>
                                            <p:fltVal val="0"/>
                                          </p:val>
                                        </p:tav>
                                        <p:tav tm="100000">
                                          <p:val>
                                            <p:strVal val="#ppt_w"/>
                                          </p:val>
                                        </p:tav>
                                      </p:tavLst>
                                    </p:anim>
                                    <p:anim calcmode="lin" valueType="num">
                                      <p:cBhvr>
                                        <p:cTn id="69" dur="500" fill="hold"/>
                                        <p:tgtEl>
                                          <p:spTgt spid="21"/>
                                        </p:tgtEl>
                                        <p:attrNameLst>
                                          <p:attrName>ppt_h</p:attrName>
                                        </p:attrNameLst>
                                      </p:cBhvr>
                                      <p:tavLst>
                                        <p:tav tm="0">
                                          <p:val>
                                            <p:fltVal val="0"/>
                                          </p:val>
                                        </p:tav>
                                        <p:tav tm="100000">
                                          <p:val>
                                            <p:strVal val="#ppt_h"/>
                                          </p:val>
                                        </p:tav>
                                      </p:tavLst>
                                    </p:anim>
                                    <p:animEffect transition="in" filter="fade">
                                      <p:cBhvr>
                                        <p:cTn id="70" dur="500"/>
                                        <p:tgtEl>
                                          <p:spTgt spid="21"/>
                                        </p:tgtEl>
                                      </p:cBhvr>
                                    </p:animEffect>
                                  </p:childTnLst>
                                </p:cTn>
                              </p:par>
                            </p:childTnLst>
                          </p:cTn>
                        </p:par>
                        <p:par>
                          <p:cTn id="71" fill="hold">
                            <p:stCondLst>
                              <p:cond delay="25500"/>
                            </p:stCondLst>
                            <p:childTnLst>
                              <p:par>
                                <p:cTn id="72" presetID="22" presetClass="entr" presetSubtype="2" fill="hold" grpId="0" nodeType="afterEffect">
                                  <p:stCondLst>
                                    <p:cond delay="1250"/>
                                  </p:stCondLst>
                                  <p:childTnLst>
                                    <p:set>
                                      <p:cBhvr>
                                        <p:cTn id="73" dur="1" fill="hold">
                                          <p:stCondLst>
                                            <p:cond delay="0"/>
                                          </p:stCondLst>
                                        </p:cTn>
                                        <p:tgtEl>
                                          <p:spTgt spid="24"/>
                                        </p:tgtEl>
                                        <p:attrNameLst>
                                          <p:attrName>style.visibility</p:attrName>
                                        </p:attrNameLst>
                                      </p:cBhvr>
                                      <p:to>
                                        <p:strVal val="visible"/>
                                      </p:to>
                                    </p:set>
                                    <p:animEffect transition="in" filter="wipe(right)">
                                      <p:cBhvr>
                                        <p:cTn id="74" dur="500"/>
                                        <p:tgtEl>
                                          <p:spTgt spid="24"/>
                                        </p:tgtEl>
                                      </p:cBhvr>
                                    </p:animEffect>
                                  </p:childTnLst>
                                </p:cTn>
                              </p:par>
                            </p:childTnLst>
                          </p:cTn>
                        </p:par>
                        <p:par>
                          <p:cTn id="75" fill="hold">
                            <p:stCondLst>
                              <p:cond delay="27250"/>
                            </p:stCondLst>
                            <p:childTnLst>
                              <p:par>
                                <p:cTn id="76" presetID="53" presetClass="entr" presetSubtype="16" fill="hold" grpId="0" nodeType="afterEffect">
                                  <p:stCondLst>
                                    <p:cond delay="1250"/>
                                  </p:stCondLst>
                                  <p:childTnLst>
                                    <p:set>
                                      <p:cBhvr>
                                        <p:cTn id="77" dur="1" fill="hold">
                                          <p:stCondLst>
                                            <p:cond delay="0"/>
                                          </p:stCondLst>
                                        </p:cTn>
                                        <p:tgtEl>
                                          <p:spTgt spid="16"/>
                                        </p:tgtEl>
                                        <p:attrNameLst>
                                          <p:attrName>style.visibility</p:attrName>
                                        </p:attrNameLst>
                                      </p:cBhvr>
                                      <p:to>
                                        <p:strVal val="visible"/>
                                      </p:to>
                                    </p:set>
                                    <p:anim calcmode="lin" valueType="num">
                                      <p:cBhvr>
                                        <p:cTn id="78" dur="500" fill="hold"/>
                                        <p:tgtEl>
                                          <p:spTgt spid="16"/>
                                        </p:tgtEl>
                                        <p:attrNameLst>
                                          <p:attrName>ppt_w</p:attrName>
                                        </p:attrNameLst>
                                      </p:cBhvr>
                                      <p:tavLst>
                                        <p:tav tm="0">
                                          <p:val>
                                            <p:fltVal val="0"/>
                                          </p:val>
                                        </p:tav>
                                        <p:tav tm="100000">
                                          <p:val>
                                            <p:strVal val="#ppt_w"/>
                                          </p:val>
                                        </p:tav>
                                      </p:tavLst>
                                    </p:anim>
                                    <p:anim calcmode="lin" valueType="num">
                                      <p:cBhvr>
                                        <p:cTn id="79" dur="500" fill="hold"/>
                                        <p:tgtEl>
                                          <p:spTgt spid="16"/>
                                        </p:tgtEl>
                                        <p:attrNameLst>
                                          <p:attrName>ppt_h</p:attrName>
                                        </p:attrNameLst>
                                      </p:cBhvr>
                                      <p:tavLst>
                                        <p:tav tm="0">
                                          <p:val>
                                            <p:fltVal val="0"/>
                                          </p:val>
                                        </p:tav>
                                        <p:tav tm="100000">
                                          <p:val>
                                            <p:strVal val="#ppt_h"/>
                                          </p:val>
                                        </p:tav>
                                      </p:tavLst>
                                    </p:anim>
                                    <p:animEffect transition="in" filter="fade">
                                      <p:cBhvr>
                                        <p:cTn id="80" dur="500"/>
                                        <p:tgtEl>
                                          <p:spTgt spid="16"/>
                                        </p:tgtEl>
                                      </p:cBhvr>
                                    </p:animEffect>
                                  </p:childTnLst>
                                </p:cTn>
                              </p:par>
                            </p:childTnLst>
                          </p:cTn>
                        </p:par>
                        <p:par>
                          <p:cTn id="81" fill="hold">
                            <p:stCondLst>
                              <p:cond delay="29000"/>
                            </p:stCondLst>
                            <p:childTnLst>
                              <p:par>
                                <p:cTn id="82" presetID="22" presetClass="entr" presetSubtype="2" fill="hold" grpId="0" nodeType="afterEffect">
                                  <p:stCondLst>
                                    <p:cond delay="1500"/>
                                  </p:stCondLst>
                                  <p:childTnLst>
                                    <p:set>
                                      <p:cBhvr>
                                        <p:cTn id="83" dur="1" fill="hold">
                                          <p:stCondLst>
                                            <p:cond delay="0"/>
                                          </p:stCondLst>
                                        </p:cTn>
                                        <p:tgtEl>
                                          <p:spTgt spid="23"/>
                                        </p:tgtEl>
                                        <p:attrNameLst>
                                          <p:attrName>style.visibility</p:attrName>
                                        </p:attrNameLst>
                                      </p:cBhvr>
                                      <p:to>
                                        <p:strVal val="visible"/>
                                      </p:to>
                                    </p:set>
                                    <p:animEffect transition="in" filter="wipe(right)">
                                      <p:cBhvr>
                                        <p:cTn id="84" dur="500"/>
                                        <p:tgtEl>
                                          <p:spTgt spid="23"/>
                                        </p:tgtEl>
                                      </p:cBhvr>
                                    </p:animEffect>
                                  </p:childTnLst>
                                </p:cTn>
                              </p:par>
                            </p:childTnLst>
                          </p:cTn>
                        </p:par>
                      </p:childTnLst>
                    </p:cTn>
                  </p:par>
                  <p:par>
                    <p:cTn id="85" fill="hold">
                      <p:stCondLst>
                        <p:cond delay="indefinite"/>
                      </p:stCondLst>
                      <p:childTnLst>
                        <p:par>
                          <p:cTn id="86" fill="hold">
                            <p:stCondLst>
                              <p:cond delay="0"/>
                            </p:stCondLst>
                            <p:childTnLst>
                              <p:par>
                                <p:cTn id="87" presetID="31" presetClass="entr" presetSubtype="0" fill="hold" grpId="0" nodeType="clickEffect">
                                  <p:stCondLst>
                                    <p:cond delay="0"/>
                                  </p:stCondLst>
                                  <p:childTnLst>
                                    <p:set>
                                      <p:cBhvr>
                                        <p:cTn id="88" dur="1" fill="hold">
                                          <p:stCondLst>
                                            <p:cond delay="0"/>
                                          </p:stCondLst>
                                        </p:cTn>
                                        <p:tgtEl>
                                          <p:spTgt spid="27"/>
                                        </p:tgtEl>
                                        <p:attrNameLst>
                                          <p:attrName>style.visibility</p:attrName>
                                        </p:attrNameLst>
                                      </p:cBhvr>
                                      <p:to>
                                        <p:strVal val="visible"/>
                                      </p:to>
                                    </p:set>
                                    <p:anim calcmode="lin" valueType="num">
                                      <p:cBhvr>
                                        <p:cTn id="89" dur="1000" fill="hold"/>
                                        <p:tgtEl>
                                          <p:spTgt spid="27"/>
                                        </p:tgtEl>
                                        <p:attrNameLst>
                                          <p:attrName>ppt_w</p:attrName>
                                        </p:attrNameLst>
                                      </p:cBhvr>
                                      <p:tavLst>
                                        <p:tav tm="0">
                                          <p:val>
                                            <p:fltVal val="0"/>
                                          </p:val>
                                        </p:tav>
                                        <p:tav tm="100000">
                                          <p:val>
                                            <p:strVal val="#ppt_w"/>
                                          </p:val>
                                        </p:tav>
                                      </p:tavLst>
                                    </p:anim>
                                    <p:anim calcmode="lin" valueType="num">
                                      <p:cBhvr>
                                        <p:cTn id="90" dur="1000" fill="hold"/>
                                        <p:tgtEl>
                                          <p:spTgt spid="27"/>
                                        </p:tgtEl>
                                        <p:attrNameLst>
                                          <p:attrName>ppt_h</p:attrName>
                                        </p:attrNameLst>
                                      </p:cBhvr>
                                      <p:tavLst>
                                        <p:tav tm="0">
                                          <p:val>
                                            <p:fltVal val="0"/>
                                          </p:val>
                                        </p:tav>
                                        <p:tav tm="100000">
                                          <p:val>
                                            <p:strVal val="#ppt_h"/>
                                          </p:val>
                                        </p:tav>
                                      </p:tavLst>
                                    </p:anim>
                                    <p:anim calcmode="lin" valueType="num">
                                      <p:cBhvr>
                                        <p:cTn id="91" dur="1000" fill="hold"/>
                                        <p:tgtEl>
                                          <p:spTgt spid="27"/>
                                        </p:tgtEl>
                                        <p:attrNameLst>
                                          <p:attrName>style.rotation</p:attrName>
                                        </p:attrNameLst>
                                      </p:cBhvr>
                                      <p:tavLst>
                                        <p:tav tm="0">
                                          <p:val>
                                            <p:fltVal val="90"/>
                                          </p:val>
                                        </p:tav>
                                        <p:tav tm="100000">
                                          <p:val>
                                            <p:fltVal val="0"/>
                                          </p:val>
                                        </p:tav>
                                      </p:tavLst>
                                    </p:anim>
                                    <p:animEffect transition="in" filter="fade">
                                      <p:cBhvr>
                                        <p:cTn id="92" dur="1000"/>
                                        <p:tgtEl>
                                          <p:spTgt spid="27"/>
                                        </p:tgtEl>
                                      </p:cBhvr>
                                    </p:animEffect>
                                  </p:childTnLst>
                                </p:cTn>
                              </p:par>
                            </p:childTnLst>
                          </p:cTn>
                        </p:par>
                        <p:par>
                          <p:cTn id="93" fill="hold">
                            <p:stCondLst>
                              <p:cond delay="1000"/>
                            </p:stCondLst>
                            <p:childTnLst>
                              <p:par>
                                <p:cTn id="94" presetID="53" presetClass="entr" presetSubtype="16" fill="hold" grpId="0" nodeType="afterEffect">
                                  <p:stCondLst>
                                    <p:cond delay="1250"/>
                                  </p:stCondLst>
                                  <p:childTnLst>
                                    <p:set>
                                      <p:cBhvr>
                                        <p:cTn id="95" dur="1" fill="hold">
                                          <p:stCondLst>
                                            <p:cond delay="0"/>
                                          </p:stCondLst>
                                        </p:cTn>
                                        <p:tgtEl>
                                          <p:spTgt spid="26"/>
                                        </p:tgtEl>
                                        <p:attrNameLst>
                                          <p:attrName>style.visibility</p:attrName>
                                        </p:attrNameLst>
                                      </p:cBhvr>
                                      <p:to>
                                        <p:strVal val="visible"/>
                                      </p:to>
                                    </p:set>
                                    <p:anim calcmode="lin" valueType="num">
                                      <p:cBhvr>
                                        <p:cTn id="96" dur="500" fill="hold"/>
                                        <p:tgtEl>
                                          <p:spTgt spid="26"/>
                                        </p:tgtEl>
                                        <p:attrNameLst>
                                          <p:attrName>ppt_w</p:attrName>
                                        </p:attrNameLst>
                                      </p:cBhvr>
                                      <p:tavLst>
                                        <p:tav tm="0">
                                          <p:val>
                                            <p:fltVal val="0"/>
                                          </p:val>
                                        </p:tav>
                                        <p:tav tm="100000">
                                          <p:val>
                                            <p:strVal val="#ppt_w"/>
                                          </p:val>
                                        </p:tav>
                                      </p:tavLst>
                                    </p:anim>
                                    <p:anim calcmode="lin" valueType="num">
                                      <p:cBhvr>
                                        <p:cTn id="97" dur="500" fill="hold"/>
                                        <p:tgtEl>
                                          <p:spTgt spid="26"/>
                                        </p:tgtEl>
                                        <p:attrNameLst>
                                          <p:attrName>ppt_h</p:attrName>
                                        </p:attrNameLst>
                                      </p:cBhvr>
                                      <p:tavLst>
                                        <p:tav tm="0">
                                          <p:val>
                                            <p:fltVal val="0"/>
                                          </p:val>
                                        </p:tav>
                                        <p:tav tm="100000">
                                          <p:val>
                                            <p:strVal val="#ppt_h"/>
                                          </p:val>
                                        </p:tav>
                                      </p:tavLst>
                                    </p:anim>
                                    <p:animEffect transition="in" filter="fade">
                                      <p:cBhvr>
                                        <p:cTn id="98" dur="500"/>
                                        <p:tgtEl>
                                          <p:spTgt spid="26"/>
                                        </p:tgtEl>
                                      </p:cBhvr>
                                    </p:animEffect>
                                  </p:childTnLst>
                                </p:cTn>
                              </p:par>
                            </p:childTnLst>
                          </p:cTn>
                        </p:par>
                        <p:par>
                          <p:cTn id="99" fill="hold">
                            <p:stCondLst>
                              <p:cond delay="2750"/>
                            </p:stCondLst>
                            <p:childTnLst>
                              <p:par>
                                <p:cTn id="100" presetID="22" presetClass="entr" presetSubtype="1" fill="hold" grpId="0" nodeType="afterEffect">
                                  <p:stCondLst>
                                    <p:cond delay="3250"/>
                                  </p:stCondLst>
                                  <p:childTnLst>
                                    <p:set>
                                      <p:cBhvr>
                                        <p:cTn id="101" dur="1" fill="hold">
                                          <p:stCondLst>
                                            <p:cond delay="0"/>
                                          </p:stCondLst>
                                        </p:cTn>
                                        <p:tgtEl>
                                          <p:spTgt spid="5"/>
                                        </p:tgtEl>
                                        <p:attrNameLst>
                                          <p:attrName>style.visibility</p:attrName>
                                        </p:attrNameLst>
                                      </p:cBhvr>
                                      <p:to>
                                        <p:strVal val="visible"/>
                                      </p:to>
                                    </p:set>
                                    <p:animEffect transition="in" filter="wipe(up)">
                                      <p:cBhvr>
                                        <p:cTn id="102" dur="3000"/>
                                        <p:tgtEl>
                                          <p:spTgt spid="5"/>
                                        </p:tgtEl>
                                      </p:cBhvr>
                                    </p:animEffect>
                                  </p:childTnLst>
                                </p:cTn>
                              </p:par>
                            </p:childTnLst>
                          </p:cTn>
                        </p:par>
                        <p:par>
                          <p:cTn id="103" fill="hold">
                            <p:stCondLst>
                              <p:cond delay="9000"/>
                            </p:stCondLst>
                            <p:childTnLst>
                              <p:par>
                                <p:cTn id="104" presetID="22" presetClass="entr" presetSubtype="2" fill="hold" grpId="0" nodeType="afterEffect">
                                  <p:stCondLst>
                                    <p:cond delay="2750"/>
                                  </p:stCondLst>
                                  <p:childTnLst>
                                    <p:set>
                                      <p:cBhvr>
                                        <p:cTn id="105" dur="1" fill="hold">
                                          <p:stCondLst>
                                            <p:cond delay="0"/>
                                          </p:stCondLst>
                                        </p:cTn>
                                        <p:tgtEl>
                                          <p:spTgt spid="29"/>
                                        </p:tgtEl>
                                        <p:attrNameLst>
                                          <p:attrName>style.visibility</p:attrName>
                                        </p:attrNameLst>
                                      </p:cBhvr>
                                      <p:to>
                                        <p:strVal val="visible"/>
                                      </p:to>
                                    </p:set>
                                    <p:animEffect transition="in" filter="wipe(right)">
                                      <p:cBhvr>
                                        <p:cTn id="106"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8" grpId="0"/>
      <p:bldP spid="10" grpId="0" animBg="1"/>
      <p:bldP spid="12" grpId="0"/>
      <p:bldP spid="14" grpId="0"/>
      <p:bldP spid="16" grpId="0" animBg="1"/>
      <p:bldP spid="17" grpId="0"/>
      <p:bldP spid="19" grpId="0" animBg="1"/>
      <p:bldP spid="21" grpId="0" animBg="1"/>
      <p:bldP spid="23" grpId="0"/>
      <p:bldP spid="24" grpId="0"/>
      <p:bldP spid="26" grpId="0" animBg="1"/>
      <p:bldP spid="27" grpId="0"/>
      <p:bldP spid="29"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E0880414-63DD-48D9-AD9D-2F418657AADF}"/>
              </a:ext>
            </a:extLst>
          </p:cNvPr>
          <p:cNvSpPr txBox="1"/>
          <p:nvPr/>
        </p:nvSpPr>
        <p:spPr>
          <a:xfrm>
            <a:off x="6097572" y="3902730"/>
            <a:ext cx="6094428" cy="646331"/>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כׇּל</a:t>
            </a:r>
            <a:r>
              <a:rPr lang="he-IL" b="0" i="0" dirty="0">
                <a:solidFill>
                  <a:srgbClr val="000000"/>
                </a:solidFill>
                <a:effectLst/>
                <a:latin typeface="Arial" panose="020B0604020202020204" pitchFamily="34" charset="0"/>
              </a:rPr>
              <a:t> אֵלּוּ שֶׁאָמְרוּ אֵימָתַי מוּתָּרִים בִּזְמַן שֶׁמְּצָאָן אֶחָד אֶחָד אֲבָל מְצָאָן שְׁנַיִם </a:t>
            </a:r>
            <a:r>
              <a:rPr lang="he-IL" b="0" i="0" dirty="0" err="1">
                <a:solidFill>
                  <a:srgbClr val="000000"/>
                </a:solidFill>
                <a:effectLst/>
                <a:latin typeface="Arial" panose="020B0604020202020204" pitchFamily="34" charset="0"/>
              </a:rPr>
              <a:t>שְׁנַיִם</a:t>
            </a:r>
            <a:r>
              <a:rPr lang="he-IL" b="0" i="0" dirty="0">
                <a:solidFill>
                  <a:srgbClr val="000000"/>
                </a:solidFill>
                <a:effectLst/>
                <a:latin typeface="Arial" panose="020B0604020202020204" pitchFamily="34" charset="0"/>
              </a:rPr>
              <a:t> חַיָּיב לְהַכְרִיז</a:t>
            </a:r>
            <a:endParaRPr lang="he-IL" dirty="0"/>
          </a:p>
        </p:txBody>
      </p:sp>
      <p:sp>
        <p:nvSpPr>
          <p:cNvPr id="5" name="תיבת טקסט 4">
            <a:extLst>
              <a:ext uri="{FF2B5EF4-FFF2-40B4-BE49-F238E27FC236}">
                <a16:creationId xmlns:a16="http://schemas.microsoft.com/office/drawing/2014/main" id="{E2E5AC56-ED09-426E-9626-CB534A0DDB18}"/>
              </a:ext>
            </a:extLst>
          </p:cNvPr>
          <p:cNvSpPr txBox="1"/>
          <p:nvPr/>
        </p:nvSpPr>
        <p:spPr>
          <a:xfrm>
            <a:off x="924560" y="823171"/>
            <a:ext cx="6096000" cy="646331"/>
          </a:xfrm>
          <a:prstGeom prst="rect">
            <a:avLst/>
          </a:prstGeom>
          <a:noFill/>
        </p:spPr>
        <p:txBody>
          <a:bodyPr wrap="square">
            <a:spAutoFit/>
          </a:bodyPr>
          <a:lstStyle/>
          <a:p>
            <a:r>
              <a:rPr lang="he-IL" dirty="0"/>
              <a:t>רבי שמעון בן אלעזר שאמר במשנתנו, כלי </a:t>
            </a:r>
            <a:r>
              <a:rPr lang="he-IL" dirty="0" err="1"/>
              <a:t>אנפוריא</a:t>
            </a:r>
            <a:r>
              <a:rPr lang="he-IL" dirty="0"/>
              <a:t> אין חייב להכריז, מודה בכלים חדשים ששבעתן העין - שחייב להכריז </a:t>
            </a:r>
          </a:p>
        </p:txBody>
      </p:sp>
      <p:sp>
        <p:nvSpPr>
          <p:cNvPr id="7" name="תיבת טקסט 6">
            <a:extLst>
              <a:ext uri="{FF2B5EF4-FFF2-40B4-BE49-F238E27FC236}">
                <a16:creationId xmlns:a16="http://schemas.microsoft.com/office/drawing/2014/main" id="{80708C96-A95F-4F33-994A-74D62D44B6BE}"/>
              </a:ext>
            </a:extLst>
          </p:cNvPr>
          <p:cNvSpPr txBox="1"/>
          <p:nvPr/>
        </p:nvSpPr>
        <p:spPr>
          <a:xfrm>
            <a:off x="7884160" y="823172"/>
            <a:ext cx="4114800"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תַּנְיָא מוֹדֶה רַבִּי שִׁמְעוֹן בֶּן אֶלְעָזָר </a:t>
            </a:r>
          </a:p>
          <a:p>
            <a:r>
              <a:rPr lang="he-IL" b="0" i="0" dirty="0">
                <a:solidFill>
                  <a:srgbClr val="000000"/>
                </a:solidFill>
                <a:effectLst/>
                <a:latin typeface="Arial" panose="020B0604020202020204" pitchFamily="34" charset="0"/>
              </a:rPr>
              <a:t>בְּכֵלִים חֲדָשִׁים שֶׁשְּׂבָעָתַן הָעַיִן שֶׁחַיָּיב לְהַכְרִיז </a:t>
            </a:r>
            <a:endParaRPr lang="he-IL" dirty="0"/>
          </a:p>
        </p:txBody>
      </p:sp>
      <p:sp>
        <p:nvSpPr>
          <p:cNvPr id="9" name="תיבת טקסט 8">
            <a:extLst>
              <a:ext uri="{FF2B5EF4-FFF2-40B4-BE49-F238E27FC236}">
                <a16:creationId xmlns:a16="http://schemas.microsoft.com/office/drawing/2014/main" id="{9FE857B4-37AC-4ACF-A277-2041CCA96957}"/>
              </a:ext>
            </a:extLst>
          </p:cNvPr>
          <p:cNvSpPr txBox="1"/>
          <p:nvPr/>
        </p:nvSpPr>
        <p:spPr>
          <a:xfrm>
            <a:off x="0" y="3919941"/>
            <a:ext cx="6096000" cy="1200329"/>
          </a:xfrm>
          <a:prstGeom prst="rect">
            <a:avLst/>
          </a:prstGeom>
          <a:noFill/>
        </p:spPr>
        <p:txBody>
          <a:bodyPr wrap="square">
            <a:spAutoFit/>
          </a:bodyPr>
          <a:lstStyle/>
          <a:p>
            <a:r>
              <a:rPr lang="he-IL" dirty="0"/>
              <a:t>כל אלו דברים שאמרו "אינו חייב להכריז", אימתי מותרים הם למוצאן - בזמן שמצאן אחד אחד. שמצא בד אחד, או שמצא מחרוזת אחת.</a:t>
            </a:r>
          </a:p>
          <a:p>
            <a:r>
              <a:rPr lang="he-IL" dirty="0"/>
              <a:t>אבל מצאן שנים </a:t>
            </a:r>
            <a:r>
              <a:rPr lang="he-IL" dirty="0" err="1"/>
              <a:t>שנים</a:t>
            </a:r>
            <a:r>
              <a:rPr lang="he-IL" dirty="0"/>
              <a:t> - חייב המוצא להכריז: מחטין מצאתי! והמאבד יבוא ויאמר: בדי מחטין היו, ושנים היו. </a:t>
            </a:r>
          </a:p>
        </p:txBody>
      </p:sp>
      <p:sp>
        <p:nvSpPr>
          <p:cNvPr id="11" name="תיבת טקסט 10">
            <a:extLst>
              <a:ext uri="{FF2B5EF4-FFF2-40B4-BE49-F238E27FC236}">
                <a16:creationId xmlns:a16="http://schemas.microsoft.com/office/drawing/2014/main" id="{02B6EA64-6B75-4B0F-A2C3-02FDFF80515B}"/>
              </a:ext>
            </a:extLst>
          </p:cNvPr>
          <p:cNvSpPr txBox="1"/>
          <p:nvPr/>
        </p:nvSpPr>
        <p:spPr>
          <a:xfrm>
            <a:off x="6319520" y="1725226"/>
            <a:ext cx="5679440" cy="1754326"/>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וְאֵלּוּ הֵן כֵּלִים חֲדָשִׁים שֶׁלֹּא שְׂבָעָתַן הָעַיִן שֶׁאֵינוֹ חַיָּיב לְהַכְרִיז כְּגוֹן:</a:t>
            </a:r>
          </a:p>
          <a:p>
            <a:r>
              <a:rPr lang="he-IL" b="1" i="0" dirty="0">
                <a:solidFill>
                  <a:srgbClr val="000000"/>
                </a:solidFill>
                <a:effectLst/>
                <a:latin typeface="Arial" panose="020B0604020202020204" pitchFamily="34" charset="0"/>
              </a:rPr>
              <a:t> בַּדֵּי מְחָטִין </a:t>
            </a:r>
            <a:r>
              <a:rPr lang="he-IL" dirty="0"/>
              <a:t>[דבר </a:t>
            </a:r>
            <a:r>
              <a:rPr lang="he-IL" dirty="0" err="1"/>
              <a:t>שתולין</a:t>
            </a:r>
            <a:r>
              <a:rPr lang="he-IL" dirty="0"/>
              <a:t> בו מחטים]</a:t>
            </a:r>
            <a:r>
              <a:rPr lang="he-IL" b="0" i="0" dirty="0">
                <a:solidFill>
                  <a:srgbClr val="000000"/>
                </a:solidFill>
                <a:effectLst/>
                <a:latin typeface="Arial" panose="020B0604020202020204" pitchFamily="34" charset="0"/>
              </a:rPr>
              <a:t> </a:t>
            </a:r>
          </a:p>
          <a:p>
            <a:r>
              <a:rPr lang="he-IL" b="0" i="0" dirty="0">
                <a:solidFill>
                  <a:srgbClr val="000000"/>
                </a:solidFill>
                <a:effectLst/>
                <a:latin typeface="Arial" panose="020B0604020202020204" pitchFamily="34" charset="0"/>
              </a:rPr>
              <a:t>ו</a:t>
            </a:r>
            <a:r>
              <a:rPr lang="he-IL" b="1" i="0" dirty="0">
                <a:solidFill>
                  <a:srgbClr val="000000"/>
                </a:solidFill>
                <a:effectLst/>
                <a:latin typeface="Arial" panose="020B0604020202020204" pitchFamily="34" charset="0"/>
              </a:rPr>
              <a:t>ְצִינּוֹרִיּוֹת</a:t>
            </a:r>
            <a:r>
              <a:rPr lang="he-IL" b="0" i="0" dirty="0">
                <a:solidFill>
                  <a:srgbClr val="000000"/>
                </a:solidFill>
                <a:effectLst/>
                <a:latin typeface="Arial" panose="020B0604020202020204" pitchFamily="34" charset="0"/>
              </a:rPr>
              <a:t> </a:t>
            </a:r>
            <a:r>
              <a:rPr lang="he-IL" dirty="0"/>
              <a:t>[מזלגות קטנים שנשים </a:t>
            </a:r>
            <a:r>
              <a:rPr lang="he-IL" dirty="0" err="1"/>
              <a:t>טוות</a:t>
            </a:r>
            <a:r>
              <a:rPr lang="he-IL" dirty="0"/>
              <a:t> בהן זהב],</a:t>
            </a:r>
            <a:r>
              <a:rPr lang="he-IL" b="0" i="0" dirty="0">
                <a:solidFill>
                  <a:srgbClr val="000000"/>
                </a:solidFill>
                <a:effectLst/>
                <a:latin typeface="Arial" panose="020B0604020202020204" pitchFamily="34" charset="0"/>
              </a:rPr>
              <a:t> </a:t>
            </a:r>
          </a:p>
          <a:p>
            <a:r>
              <a:rPr lang="he-IL" b="1" i="0" dirty="0">
                <a:solidFill>
                  <a:srgbClr val="000000"/>
                </a:solidFill>
                <a:effectLst/>
                <a:latin typeface="Arial" panose="020B0604020202020204" pitchFamily="34" charset="0"/>
              </a:rPr>
              <a:t>וּמַחְרוֹזוֹת שֶׁל </a:t>
            </a:r>
            <a:r>
              <a:rPr lang="he-IL" b="1" i="0" dirty="0" err="1">
                <a:solidFill>
                  <a:srgbClr val="000000"/>
                </a:solidFill>
                <a:effectLst/>
                <a:latin typeface="Arial" panose="020B0604020202020204" pitchFamily="34" charset="0"/>
              </a:rPr>
              <a:t>קַרְדּוּמּוֹת</a:t>
            </a:r>
            <a:r>
              <a:rPr lang="he-IL" b="1" i="0" dirty="0">
                <a:solidFill>
                  <a:srgbClr val="000000"/>
                </a:solidFill>
                <a:effectLst/>
                <a:latin typeface="Arial" panose="020B0604020202020204" pitchFamily="34" charset="0"/>
              </a:rPr>
              <a:t> </a:t>
            </a:r>
          </a:p>
          <a:p>
            <a:r>
              <a:rPr lang="he-IL" dirty="0"/>
              <a:t>שדברים אלו דומים הם מאד האחד </a:t>
            </a:r>
            <a:r>
              <a:rPr lang="he-IL" dirty="0" err="1"/>
              <a:t>לחבירו</a:t>
            </a:r>
            <a:r>
              <a:rPr lang="he-IL" dirty="0"/>
              <a:t>, </a:t>
            </a:r>
          </a:p>
          <a:p>
            <a:r>
              <a:rPr lang="he-IL" dirty="0"/>
              <a:t>ואם אין בהם סימן, קשה להבחין ביניהם.</a:t>
            </a:r>
          </a:p>
        </p:txBody>
      </p:sp>
      <p:sp>
        <p:nvSpPr>
          <p:cNvPr id="13" name="תיבת טקסט 12">
            <a:extLst>
              <a:ext uri="{FF2B5EF4-FFF2-40B4-BE49-F238E27FC236}">
                <a16:creationId xmlns:a16="http://schemas.microsoft.com/office/drawing/2014/main" id="{FF80F8BD-D8AA-46F6-BCBF-C45C33552ED4}"/>
              </a:ext>
            </a:extLst>
          </p:cNvPr>
          <p:cNvSpPr txBox="1"/>
          <p:nvPr/>
        </p:nvSpPr>
        <p:spPr>
          <a:xfrm>
            <a:off x="10027920" y="3550609"/>
            <a:ext cx="1971040" cy="369332"/>
          </a:xfrm>
          <a:prstGeom prst="rect">
            <a:avLst/>
          </a:prstGeom>
          <a:noFill/>
        </p:spPr>
        <p:txBody>
          <a:bodyPr wrap="square">
            <a:spAutoFit/>
          </a:bodyPr>
          <a:lstStyle/>
          <a:p>
            <a:r>
              <a:rPr lang="he-IL" dirty="0"/>
              <a:t>עוד שנינו </a:t>
            </a:r>
            <a:r>
              <a:rPr lang="he-IL" dirty="0" err="1"/>
              <a:t>בברייתא</a:t>
            </a:r>
            <a:r>
              <a:rPr lang="he-IL" dirty="0"/>
              <a:t>: </a:t>
            </a:r>
          </a:p>
        </p:txBody>
      </p:sp>
      <p:sp>
        <p:nvSpPr>
          <p:cNvPr id="14" name="בועת דיבור: מלבן עם פינות מעוגלות 13">
            <a:extLst>
              <a:ext uri="{FF2B5EF4-FFF2-40B4-BE49-F238E27FC236}">
                <a16:creationId xmlns:a16="http://schemas.microsoft.com/office/drawing/2014/main" id="{90E6734F-5AEE-46E9-B61C-65F59201ED03}"/>
              </a:ext>
            </a:extLst>
          </p:cNvPr>
          <p:cNvSpPr/>
          <p:nvPr/>
        </p:nvSpPr>
        <p:spPr>
          <a:xfrm>
            <a:off x="0" y="1664513"/>
            <a:ext cx="6228080" cy="1827891"/>
          </a:xfrm>
          <a:prstGeom prst="wedgeRoundRectCallout">
            <a:avLst>
              <a:gd name="adj1" fmla="val -9898"/>
              <a:gd name="adj2" fmla="val 76952"/>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err="1">
                <a:solidFill>
                  <a:schemeClr val="tx1"/>
                </a:solidFill>
              </a:rPr>
              <a:t>הרא"ש</a:t>
            </a:r>
            <a:r>
              <a:rPr lang="he-IL" dirty="0">
                <a:solidFill>
                  <a:schemeClr val="tx1"/>
                </a:solidFill>
              </a:rPr>
              <a:t>, וכן </a:t>
            </a:r>
            <a:r>
              <a:rPr lang="he-IL" dirty="0" err="1">
                <a:solidFill>
                  <a:schemeClr val="tx1"/>
                </a:solidFill>
              </a:rPr>
              <a:t>השטמ"ק</a:t>
            </a:r>
            <a:r>
              <a:rPr lang="he-IL" dirty="0">
                <a:solidFill>
                  <a:schemeClr val="tx1"/>
                </a:solidFill>
              </a:rPr>
              <a:t> והטור: וכתבו האחרונים שבזה מיושב שכאן </a:t>
            </a:r>
            <a:r>
              <a:rPr lang="he-IL" dirty="0" err="1">
                <a:solidFill>
                  <a:schemeClr val="tx1"/>
                </a:solidFill>
              </a:rPr>
              <a:t>אמרינן</a:t>
            </a:r>
            <a:r>
              <a:rPr lang="he-IL" dirty="0">
                <a:solidFill>
                  <a:schemeClr val="tx1"/>
                </a:solidFill>
              </a:rPr>
              <a:t> ששנים הוי סימן, ואילו גבי מטבעות </a:t>
            </a:r>
            <a:r>
              <a:rPr lang="he-IL" dirty="0" err="1">
                <a:solidFill>
                  <a:schemeClr val="tx1"/>
                </a:solidFill>
              </a:rPr>
              <a:t>אמרינן</a:t>
            </a:r>
            <a:r>
              <a:rPr lang="he-IL" dirty="0">
                <a:solidFill>
                  <a:schemeClr val="tx1"/>
                </a:solidFill>
              </a:rPr>
              <a:t> שרק שלשה הוי סימן, והיינו משום שכאן המכריז אמר רק שהיו מחטין, והמאבד נותן סימן שהיו בדין, וגם אומר את מניינם. </a:t>
            </a:r>
          </a:p>
          <a:p>
            <a:r>
              <a:rPr lang="he-IL" dirty="0">
                <a:solidFill>
                  <a:schemeClr val="tx1"/>
                </a:solidFill>
              </a:rPr>
              <a:t>הרמב"ם: "המוצא מחטים </a:t>
            </a:r>
            <a:r>
              <a:rPr lang="he-IL" dirty="0" err="1">
                <a:solidFill>
                  <a:schemeClr val="tx1"/>
                </a:solidFill>
              </a:rPr>
              <a:t>וצנורות</a:t>
            </a:r>
            <a:r>
              <a:rPr lang="he-IL" dirty="0">
                <a:solidFill>
                  <a:schemeClr val="tx1"/>
                </a:solidFill>
              </a:rPr>
              <a:t> ומסמרים וכיו"ב, אם מצאם אחד אחד - הרי אלו שלו. שנים </a:t>
            </a:r>
            <a:r>
              <a:rPr lang="he-IL" dirty="0" err="1">
                <a:solidFill>
                  <a:schemeClr val="tx1"/>
                </a:solidFill>
              </a:rPr>
              <a:t>שנים</a:t>
            </a:r>
            <a:r>
              <a:rPr lang="he-IL" dirty="0">
                <a:solidFill>
                  <a:schemeClr val="tx1"/>
                </a:solidFill>
              </a:rPr>
              <a:t> או יתר - חייב להכריז, שמנין סימן".</a:t>
            </a:r>
          </a:p>
        </p:txBody>
      </p:sp>
      <p:sp>
        <p:nvSpPr>
          <p:cNvPr id="16" name="תיבת טקסט 15">
            <a:extLst>
              <a:ext uri="{FF2B5EF4-FFF2-40B4-BE49-F238E27FC236}">
                <a16:creationId xmlns:a16="http://schemas.microsoft.com/office/drawing/2014/main" id="{56C411FE-CFDA-451E-A1FD-9E79A8F64B29}"/>
              </a:ext>
            </a:extLst>
          </p:cNvPr>
          <p:cNvSpPr txBox="1"/>
          <p:nvPr/>
        </p:nvSpPr>
        <p:spPr>
          <a:xfrm>
            <a:off x="7366000" y="4667740"/>
            <a:ext cx="4724400" cy="923330"/>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מַאי בַּדֵּי ? שׂוֹכֵי [ענפים של אילן].</a:t>
            </a:r>
          </a:p>
          <a:p>
            <a:r>
              <a:rPr lang="he-IL" b="0" i="0" dirty="0" err="1">
                <a:solidFill>
                  <a:srgbClr val="000000"/>
                </a:solidFill>
                <a:effectLst/>
                <a:latin typeface="Arial" panose="020B0604020202020204" pitchFamily="34" charset="0"/>
              </a:rPr>
              <a:t>וְאַמַּאי</a:t>
            </a:r>
            <a:r>
              <a:rPr lang="he-IL" b="0" i="0" dirty="0">
                <a:solidFill>
                  <a:srgbClr val="000000"/>
                </a:solidFill>
                <a:effectLst/>
                <a:latin typeface="Arial" panose="020B0604020202020204" pitchFamily="34" charset="0"/>
              </a:rPr>
              <a:t> קָרוּ לֵיהּ בַּדֵּי ? </a:t>
            </a:r>
          </a:p>
          <a:p>
            <a:r>
              <a:rPr lang="he-IL" b="0" i="0" dirty="0">
                <a:solidFill>
                  <a:srgbClr val="000000"/>
                </a:solidFill>
                <a:effectLst/>
                <a:latin typeface="Arial" panose="020B0604020202020204" pitchFamily="34" charset="0"/>
              </a:rPr>
              <a:t>דָּבָר </a:t>
            </a:r>
            <a:r>
              <a:rPr lang="he-IL" b="0" i="0" dirty="0" err="1">
                <a:solidFill>
                  <a:srgbClr val="000000"/>
                </a:solidFill>
                <a:effectLst/>
                <a:latin typeface="Arial" panose="020B0604020202020204" pitchFamily="34" charset="0"/>
              </a:rPr>
              <a:t>דְּתָלו</a:t>
            </a:r>
            <a:r>
              <a:rPr lang="he-IL" b="0" i="0" dirty="0">
                <a:solidFill>
                  <a:srgbClr val="000000"/>
                </a:solidFill>
                <a:effectLst/>
                <a:latin typeface="Arial" panose="020B0604020202020204" pitchFamily="34" charset="0"/>
              </a:rPr>
              <a:t>ּ בֵּיהּ מִידֵּי [שתולים בו דבר] "בַּד" קָרוּ לֵיהּ</a:t>
            </a:r>
            <a:endParaRPr lang="he-IL" dirty="0"/>
          </a:p>
        </p:txBody>
      </p:sp>
      <p:sp>
        <p:nvSpPr>
          <p:cNvPr id="18" name="תיבת טקסט 17">
            <a:extLst>
              <a:ext uri="{FF2B5EF4-FFF2-40B4-BE49-F238E27FC236}">
                <a16:creationId xmlns:a16="http://schemas.microsoft.com/office/drawing/2014/main" id="{032169CC-515F-406D-9DF3-AB162DCF2AE8}"/>
              </a:ext>
            </a:extLst>
          </p:cNvPr>
          <p:cNvSpPr txBox="1"/>
          <p:nvPr/>
        </p:nvSpPr>
        <p:spPr>
          <a:xfrm>
            <a:off x="8280400" y="5850162"/>
            <a:ext cx="3810000" cy="369332"/>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 כִּי הַהוּא </a:t>
            </a:r>
            <a:r>
              <a:rPr lang="he-IL" b="0" i="0" dirty="0" err="1">
                <a:solidFill>
                  <a:srgbClr val="000000"/>
                </a:solidFill>
                <a:effectLst/>
                <a:latin typeface="Arial" panose="020B0604020202020204" pitchFamily="34" charset="0"/>
              </a:rPr>
              <a:t>דִּתְנַן</a:t>
            </a:r>
            <a:r>
              <a:rPr lang="he-IL" b="0" i="0" dirty="0">
                <a:solidFill>
                  <a:srgbClr val="000000"/>
                </a:solidFill>
                <a:effectLst/>
                <a:latin typeface="Arial" panose="020B0604020202020204" pitchFamily="34" charset="0"/>
              </a:rPr>
              <a:t> הָתָם עָלֶה אֶחָד בְּבַד אֶחָד</a:t>
            </a:r>
            <a:endParaRPr lang="he-IL" dirty="0"/>
          </a:p>
        </p:txBody>
      </p:sp>
      <p:sp>
        <p:nvSpPr>
          <p:cNvPr id="20" name="תיבת טקסט 19">
            <a:extLst>
              <a:ext uri="{FF2B5EF4-FFF2-40B4-BE49-F238E27FC236}">
                <a16:creationId xmlns:a16="http://schemas.microsoft.com/office/drawing/2014/main" id="{98652A0B-2837-46D5-BFE0-371CB077F504}"/>
              </a:ext>
            </a:extLst>
          </p:cNvPr>
          <p:cNvSpPr txBox="1"/>
          <p:nvPr/>
        </p:nvSpPr>
        <p:spPr>
          <a:xfrm>
            <a:off x="1310640" y="5757829"/>
            <a:ext cx="5938520" cy="923330"/>
          </a:xfrm>
          <a:prstGeom prst="rect">
            <a:avLst/>
          </a:prstGeom>
          <a:noFill/>
        </p:spPr>
        <p:txBody>
          <a:bodyPr wrap="square">
            <a:spAutoFit/>
          </a:bodyPr>
          <a:lstStyle/>
          <a:p>
            <a:r>
              <a:rPr lang="he-IL" dirty="0"/>
              <a:t>במסכת סוכה </a:t>
            </a:r>
            <a:r>
              <a:rPr lang="he-IL" dirty="0" err="1"/>
              <a:t>לענין</a:t>
            </a:r>
            <a:r>
              <a:rPr lang="he-IL" dirty="0"/>
              <a:t> ערבה: עלה אחד בבד אחד.</a:t>
            </a:r>
          </a:p>
          <a:p>
            <a:r>
              <a:rPr lang="he-IL" dirty="0"/>
              <a:t> והיינו, שיש אומרים, אף אם נשתייר בערבה עלה אחד בלבד,</a:t>
            </a:r>
          </a:p>
          <a:p>
            <a:r>
              <a:rPr lang="he-IL" dirty="0"/>
              <a:t> כשהוא תלוי בבד אחד בלבד - כשרה.</a:t>
            </a:r>
          </a:p>
        </p:txBody>
      </p:sp>
      <p:sp>
        <p:nvSpPr>
          <p:cNvPr id="21" name="תיבת טקסט 20">
            <a:extLst>
              <a:ext uri="{FF2B5EF4-FFF2-40B4-BE49-F238E27FC236}">
                <a16:creationId xmlns:a16="http://schemas.microsoft.com/office/drawing/2014/main" id="{DCB7D293-F132-49BB-826E-459E53C2B6D0}"/>
              </a:ext>
            </a:extLst>
          </p:cNvPr>
          <p:cNvSpPr txBox="1"/>
          <p:nvPr/>
        </p:nvSpPr>
        <p:spPr>
          <a:xfrm>
            <a:off x="10624819" y="194052"/>
            <a:ext cx="1303021" cy="369332"/>
          </a:xfrm>
          <a:prstGeom prst="rect">
            <a:avLst/>
          </a:prstGeom>
          <a:noFill/>
        </p:spPr>
        <p:txBody>
          <a:bodyPr wrap="square" rtlCol="1">
            <a:spAutoFit/>
          </a:bodyPr>
          <a:lstStyle/>
          <a:p>
            <a:r>
              <a:rPr lang="he-IL" dirty="0"/>
              <a:t>דף כ"ד, א</a:t>
            </a:r>
          </a:p>
        </p:txBody>
      </p:sp>
    </p:spTree>
    <p:extLst>
      <p:ext uri="{BB962C8B-B14F-4D97-AF65-F5344CB8AC3E}">
        <p14:creationId xmlns:p14="http://schemas.microsoft.com/office/powerpoint/2010/main" val="649514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par>
                          <p:cTn id="10" fill="hold">
                            <p:stCondLst>
                              <p:cond delay="750"/>
                            </p:stCondLst>
                            <p:childTnLst>
                              <p:par>
                                <p:cTn id="11" presetID="22" presetClass="entr" presetSubtype="2" fill="hold" grpId="0" nodeType="afterEffect">
                                  <p:stCondLst>
                                    <p:cond delay="2000"/>
                                  </p:stCondLst>
                                  <p:childTnLst>
                                    <p:set>
                                      <p:cBhvr>
                                        <p:cTn id="12" dur="1" fill="hold">
                                          <p:stCondLst>
                                            <p:cond delay="0"/>
                                          </p:stCondLst>
                                        </p:cTn>
                                        <p:tgtEl>
                                          <p:spTgt spid="5"/>
                                        </p:tgtEl>
                                        <p:attrNameLst>
                                          <p:attrName>style.visibility</p:attrName>
                                        </p:attrNameLst>
                                      </p:cBhvr>
                                      <p:to>
                                        <p:strVal val="visible"/>
                                      </p:to>
                                    </p:set>
                                    <p:animEffect transition="in" filter="wipe(right)">
                                      <p:cBhvr>
                                        <p:cTn id="13" dur="500"/>
                                        <p:tgtEl>
                                          <p:spTgt spid="5"/>
                                        </p:tgtEl>
                                      </p:cBhvr>
                                    </p:animEffect>
                                  </p:childTnLst>
                                </p:cTn>
                              </p:par>
                            </p:childTnLst>
                          </p:cTn>
                        </p:par>
                        <p:par>
                          <p:cTn id="14" fill="hold">
                            <p:stCondLst>
                              <p:cond delay="3250"/>
                            </p:stCondLst>
                            <p:childTnLst>
                              <p:par>
                                <p:cTn id="15" presetID="53" presetClass="entr" presetSubtype="16" fill="hold" nodeType="afterEffect">
                                  <p:stCondLst>
                                    <p:cond delay="2000"/>
                                  </p:stCondLst>
                                  <p:childTnLst>
                                    <p:set>
                                      <p:cBhvr>
                                        <p:cTn id="16" dur="1" fill="hold">
                                          <p:stCondLst>
                                            <p:cond delay="0"/>
                                          </p:stCondLst>
                                        </p:cTn>
                                        <p:tgtEl>
                                          <p:spTgt spid="11">
                                            <p:txEl>
                                              <p:pRg st="0" end="0"/>
                                            </p:txEl>
                                          </p:spTgt>
                                        </p:tgtEl>
                                        <p:attrNameLst>
                                          <p:attrName>style.visibility</p:attrName>
                                        </p:attrNameLst>
                                      </p:cBhvr>
                                      <p:to>
                                        <p:strVal val="visible"/>
                                      </p:to>
                                    </p:set>
                                    <p:anim calcmode="lin" valueType="num">
                                      <p:cBhvr>
                                        <p:cTn id="17" dur="5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19" dur="500"/>
                                        <p:tgtEl>
                                          <p:spTgt spid="11">
                                            <p:txEl>
                                              <p:pRg st="0" end="0"/>
                                            </p:txEl>
                                          </p:spTgt>
                                        </p:tgtEl>
                                      </p:cBhvr>
                                    </p:animEffect>
                                  </p:childTnLst>
                                </p:cTn>
                              </p:par>
                            </p:childTnLst>
                          </p:cTn>
                        </p:par>
                        <p:par>
                          <p:cTn id="20" fill="hold">
                            <p:stCondLst>
                              <p:cond delay="5750"/>
                            </p:stCondLst>
                            <p:childTnLst>
                              <p:par>
                                <p:cTn id="21" presetID="22" presetClass="entr" presetSubtype="2" fill="hold" nodeType="afterEffect">
                                  <p:stCondLst>
                                    <p:cond delay="1500"/>
                                  </p:stCondLst>
                                  <p:childTnLst>
                                    <p:set>
                                      <p:cBhvr>
                                        <p:cTn id="22" dur="1" fill="hold">
                                          <p:stCondLst>
                                            <p:cond delay="0"/>
                                          </p:stCondLst>
                                        </p:cTn>
                                        <p:tgtEl>
                                          <p:spTgt spid="11">
                                            <p:txEl>
                                              <p:pRg st="1" end="1"/>
                                            </p:txEl>
                                          </p:spTgt>
                                        </p:tgtEl>
                                        <p:attrNameLst>
                                          <p:attrName>style.visibility</p:attrName>
                                        </p:attrNameLst>
                                      </p:cBhvr>
                                      <p:to>
                                        <p:strVal val="visible"/>
                                      </p:to>
                                    </p:set>
                                    <p:animEffect transition="in" filter="wipe(right)">
                                      <p:cBhvr>
                                        <p:cTn id="23" dur="500"/>
                                        <p:tgtEl>
                                          <p:spTgt spid="11">
                                            <p:txEl>
                                              <p:pRg st="1" end="1"/>
                                            </p:txEl>
                                          </p:spTgt>
                                        </p:tgtEl>
                                      </p:cBhvr>
                                    </p:animEffect>
                                  </p:childTnLst>
                                </p:cTn>
                              </p:par>
                            </p:childTnLst>
                          </p:cTn>
                        </p:par>
                        <p:par>
                          <p:cTn id="24" fill="hold">
                            <p:stCondLst>
                              <p:cond delay="7750"/>
                            </p:stCondLst>
                            <p:childTnLst>
                              <p:par>
                                <p:cTn id="25" presetID="22" presetClass="entr" presetSubtype="2" fill="hold" nodeType="afterEffect">
                                  <p:stCondLst>
                                    <p:cond delay="1500"/>
                                  </p:stCondLst>
                                  <p:childTnLst>
                                    <p:set>
                                      <p:cBhvr>
                                        <p:cTn id="26" dur="1" fill="hold">
                                          <p:stCondLst>
                                            <p:cond delay="0"/>
                                          </p:stCondLst>
                                        </p:cTn>
                                        <p:tgtEl>
                                          <p:spTgt spid="11">
                                            <p:txEl>
                                              <p:pRg st="2" end="2"/>
                                            </p:txEl>
                                          </p:spTgt>
                                        </p:tgtEl>
                                        <p:attrNameLst>
                                          <p:attrName>style.visibility</p:attrName>
                                        </p:attrNameLst>
                                      </p:cBhvr>
                                      <p:to>
                                        <p:strVal val="visible"/>
                                      </p:to>
                                    </p:set>
                                    <p:animEffect transition="in" filter="wipe(right)">
                                      <p:cBhvr>
                                        <p:cTn id="27" dur="500"/>
                                        <p:tgtEl>
                                          <p:spTgt spid="11">
                                            <p:txEl>
                                              <p:pRg st="2" end="2"/>
                                            </p:txEl>
                                          </p:spTgt>
                                        </p:tgtEl>
                                      </p:cBhvr>
                                    </p:animEffect>
                                  </p:childTnLst>
                                </p:cTn>
                              </p:par>
                            </p:childTnLst>
                          </p:cTn>
                        </p:par>
                        <p:par>
                          <p:cTn id="28" fill="hold">
                            <p:stCondLst>
                              <p:cond delay="9750"/>
                            </p:stCondLst>
                            <p:childTnLst>
                              <p:par>
                                <p:cTn id="29" presetID="22" presetClass="entr" presetSubtype="2" fill="hold" nodeType="afterEffect">
                                  <p:stCondLst>
                                    <p:cond delay="1500"/>
                                  </p:stCondLst>
                                  <p:childTnLst>
                                    <p:set>
                                      <p:cBhvr>
                                        <p:cTn id="30" dur="1" fill="hold">
                                          <p:stCondLst>
                                            <p:cond delay="0"/>
                                          </p:stCondLst>
                                        </p:cTn>
                                        <p:tgtEl>
                                          <p:spTgt spid="11">
                                            <p:txEl>
                                              <p:pRg st="3" end="3"/>
                                            </p:txEl>
                                          </p:spTgt>
                                        </p:tgtEl>
                                        <p:attrNameLst>
                                          <p:attrName>style.visibility</p:attrName>
                                        </p:attrNameLst>
                                      </p:cBhvr>
                                      <p:to>
                                        <p:strVal val="visible"/>
                                      </p:to>
                                    </p:set>
                                    <p:animEffect transition="in" filter="wipe(right)">
                                      <p:cBhvr>
                                        <p:cTn id="31" dur="500"/>
                                        <p:tgtEl>
                                          <p:spTgt spid="11">
                                            <p:txEl>
                                              <p:pRg st="3" end="3"/>
                                            </p:txEl>
                                          </p:spTgt>
                                        </p:tgtEl>
                                      </p:cBhvr>
                                    </p:animEffect>
                                  </p:childTnLst>
                                </p:cTn>
                              </p:par>
                            </p:childTnLst>
                          </p:cTn>
                        </p:par>
                        <p:par>
                          <p:cTn id="32" fill="hold">
                            <p:stCondLst>
                              <p:cond delay="11750"/>
                            </p:stCondLst>
                            <p:childTnLst>
                              <p:par>
                                <p:cTn id="33" presetID="22" presetClass="entr" presetSubtype="2" fill="hold" nodeType="afterEffect">
                                  <p:stCondLst>
                                    <p:cond delay="1750"/>
                                  </p:stCondLst>
                                  <p:childTnLst>
                                    <p:set>
                                      <p:cBhvr>
                                        <p:cTn id="34" dur="1" fill="hold">
                                          <p:stCondLst>
                                            <p:cond delay="0"/>
                                          </p:stCondLst>
                                        </p:cTn>
                                        <p:tgtEl>
                                          <p:spTgt spid="11">
                                            <p:txEl>
                                              <p:pRg st="4" end="4"/>
                                            </p:txEl>
                                          </p:spTgt>
                                        </p:tgtEl>
                                        <p:attrNameLst>
                                          <p:attrName>style.visibility</p:attrName>
                                        </p:attrNameLst>
                                      </p:cBhvr>
                                      <p:to>
                                        <p:strVal val="visible"/>
                                      </p:to>
                                    </p:set>
                                    <p:animEffect transition="in" filter="wipe(right)">
                                      <p:cBhvr>
                                        <p:cTn id="35" dur="500"/>
                                        <p:tgtEl>
                                          <p:spTgt spid="11">
                                            <p:txEl>
                                              <p:pRg st="4" end="4"/>
                                            </p:txEl>
                                          </p:spTgt>
                                        </p:tgtEl>
                                      </p:cBhvr>
                                    </p:animEffect>
                                  </p:childTnLst>
                                </p:cTn>
                              </p:par>
                            </p:childTnLst>
                          </p:cTn>
                        </p:par>
                        <p:par>
                          <p:cTn id="36" fill="hold">
                            <p:stCondLst>
                              <p:cond delay="14000"/>
                            </p:stCondLst>
                            <p:childTnLst>
                              <p:par>
                                <p:cTn id="37" presetID="22" presetClass="entr" presetSubtype="2" fill="hold" nodeType="afterEffect">
                                  <p:stCondLst>
                                    <p:cond delay="1750"/>
                                  </p:stCondLst>
                                  <p:childTnLst>
                                    <p:set>
                                      <p:cBhvr>
                                        <p:cTn id="38" dur="1" fill="hold">
                                          <p:stCondLst>
                                            <p:cond delay="0"/>
                                          </p:stCondLst>
                                        </p:cTn>
                                        <p:tgtEl>
                                          <p:spTgt spid="11">
                                            <p:txEl>
                                              <p:pRg st="5" end="5"/>
                                            </p:txEl>
                                          </p:spTgt>
                                        </p:tgtEl>
                                        <p:attrNameLst>
                                          <p:attrName>style.visibility</p:attrName>
                                        </p:attrNameLst>
                                      </p:cBhvr>
                                      <p:to>
                                        <p:strVal val="visible"/>
                                      </p:to>
                                    </p:set>
                                    <p:animEffect transition="in" filter="wipe(right)">
                                      <p:cBhvr>
                                        <p:cTn id="39" dur="500"/>
                                        <p:tgtEl>
                                          <p:spTgt spid="11">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 calcmode="lin" valueType="num">
                                      <p:cBhvr>
                                        <p:cTn id="44" dur="1000" fill="hold"/>
                                        <p:tgtEl>
                                          <p:spTgt spid="13"/>
                                        </p:tgtEl>
                                        <p:attrNameLst>
                                          <p:attrName>ppt_w</p:attrName>
                                        </p:attrNameLst>
                                      </p:cBhvr>
                                      <p:tavLst>
                                        <p:tav tm="0">
                                          <p:val>
                                            <p:fltVal val="0"/>
                                          </p:val>
                                        </p:tav>
                                        <p:tav tm="100000">
                                          <p:val>
                                            <p:strVal val="#ppt_w"/>
                                          </p:val>
                                        </p:tav>
                                      </p:tavLst>
                                    </p:anim>
                                    <p:anim calcmode="lin" valueType="num">
                                      <p:cBhvr>
                                        <p:cTn id="45" dur="1000" fill="hold"/>
                                        <p:tgtEl>
                                          <p:spTgt spid="13"/>
                                        </p:tgtEl>
                                        <p:attrNameLst>
                                          <p:attrName>ppt_h</p:attrName>
                                        </p:attrNameLst>
                                      </p:cBhvr>
                                      <p:tavLst>
                                        <p:tav tm="0">
                                          <p:val>
                                            <p:fltVal val="0"/>
                                          </p:val>
                                        </p:tav>
                                        <p:tav tm="100000">
                                          <p:val>
                                            <p:strVal val="#ppt_h"/>
                                          </p:val>
                                        </p:tav>
                                      </p:tavLst>
                                    </p:anim>
                                    <p:anim calcmode="lin" valueType="num">
                                      <p:cBhvr>
                                        <p:cTn id="46" dur="1000" fill="hold"/>
                                        <p:tgtEl>
                                          <p:spTgt spid="13"/>
                                        </p:tgtEl>
                                        <p:attrNameLst>
                                          <p:attrName>style.rotation</p:attrName>
                                        </p:attrNameLst>
                                      </p:cBhvr>
                                      <p:tavLst>
                                        <p:tav tm="0">
                                          <p:val>
                                            <p:fltVal val="90"/>
                                          </p:val>
                                        </p:tav>
                                        <p:tav tm="100000">
                                          <p:val>
                                            <p:fltVal val="0"/>
                                          </p:val>
                                        </p:tav>
                                      </p:tavLst>
                                    </p:anim>
                                    <p:animEffect transition="in" filter="fade">
                                      <p:cBhvr>
                                        <p:cTn id="47" dur="1000"/>
                                        <p:tgtEl>
                                          <p:spTgt spid="13"/>
                                        </p:tgtEl>
                                      </p:cBhvr>
                                    </p:animEffect>
                                  </p:childTnLst>
                                </p:cTn>
                              </p:par>
                            </p:childTnLst>
                          </p:cTn>
                        </p:par>
                        <p:par>
                          <p:cTn id="48" fill="hold">
                            <p:stCondLst>
                              <p:cond delay="1000"/>
                            </p:stCondLst>
                            <p:childTnLst>
                              <p:par>
                                <p:cTn id="49" presetID="53" presetClass="entr" presetSubtype="16" fill="hold" grpId="0" nodeType="afterEffect">
                                  <p:stCondLst>
                                    <p:cond delay="1000"/>
                                  </p:stCondLst>
                                  <p:childTnLst>
                                    <p:set>
                                      <p:cBhvr>
                                        <p:cTn id="50" dur="1" fill="hold">
                                          <p:stCondLst>
                                            <p:cond delay="0"/>
                                          </p:stCondLst>
                                        </p:cTn>
                                        <p:tgtEl>
                                          <p:spTgt spid="3"/>
                                        </p:tgtEl>
                                        <p:attrNameLst>
                                          <p:attrName>style.visibility</p:attrName>
                                        </p:attrNameLst>
                                      </p:cBhvr>
                                      <p:to>
                                        <p:strVal val="visible"/>
                                      </p:to>
                                    </p:set>
                                    <p:anim calcmode="lin" valueType="num">
                                      <p:cBhvr>
                                        <p:cTn id="51" dur="500" fill="hold"/>
                                        <p:tgtEl>
                                          <p:spTgt spid="3"/>
                                        </p:tgtEl>
                                        <p:attrNameLst>
                                          <p:attrName>ppt_w</p:attrName>
                                        </p:attrNameLst>
                                      </p:cBhvr>
                                      <p:tavLst>
                                        <p:tav tm="0">
                                          <p:val>
                                            <p:fltVal val="0"/>
                                          </p:val>
                                        </p:tav>
                                        <p:tav tm="100000">
                                          <p:val>
                                            <p:strVal val="#ppt_w"/>
                                          </p:val>
                                        </p:tav>
                                      </p:tavLst>
                                    </p:anim>
                                    <p:anim calcmode="lin" valueType="num">
                                      <p:cBhvr>
                                        <p:cTn id="52" dur="500" fill="hold"/>
                                        <p:tgtEl>
                                          <p:spTgt spid="3"/>
                                        </p:tgtEl>
                                        <p:attrNameLst>
                                          <p:attrName>ppt_h</p:attrName>
                                        </p:attrNameLst>
                                      </p:cBhvr>
                                      <p:tavLst>
                                        <p:tav tm="0">
                                          <p:val>
                                            <p:fltVal val="0"/>
                                          </p:val>
                                        </p:tav>
                                        <p:tav tm="100000">
                                          <p:val>
                                            <p:strVal val="#ppt_h"/>
                                          </p:val>
                                        </p:tav>
                                      </p:tavLst>
                                    </p:anim>
                                    <p:animEffect transition="in" filter="fade">
                                      <p:cBhvr>
                                        <p:cTn id="53" dur="500"/>
                                        <p:tgtEl>
                                          <p:spTgt spid="3"/>
                                        </p:tgtEl>
                                      </p:cBhvr>
                                    </p:animEffect>
                                  </p:childTnLst>
                                </p:cTn>
                              </p:par>
                            </p:childTnLst>
                          </p:cTn>
                        </p:par>
                        <p:par>
                          <p:cTn id="54" fill="hold">
                            <p:stCondLst>
                              <p:cond delay="2500"/>
                            </p:stCondLst>
                            <p:childTnLst>
                              <p:par>
                                <p:cTn id="55" presetID="22" presetClass="entr" presetSubtype="2" fill="hold" grpId="0" nodeType="afterEffect">
                                  <p:stCondLst>
                                    <p:cond delay="2500"/>
                                  </p:stCondLst>
                                  <p:childTnLst>
                                    <p:set>
                                      <p:cBhvr>
                                        <p:cTn id="56" dur="1" fill="hold">
                                          <p:stCondLst>
                                            <p:cond delay="0"/>
                                          </p:stCondLst>
                                        </p:cTn>
                                        <p:tgtEl>
                                          <p:spTgt spid="9"/>
                                        </p:tgtEl>
                                        <p:attrNameLst>
                                          <p:attrName>style.visibility</p:attrName>
                                        </p:attrNameLst>
                                      </p:cBhvr>
                                      <p:to>
                                        <p:strVal val="visible"/>
                                      </p:to>
                                    </p:set>
                                    <p:animEffect transition="in" filter="wipe(right)">
                                      <p:cBhvr>
                                        <p:cTn id="57" dur="500"/>
                                        <p:tgtEl>
                                          <p:spTgt spid="9"/>
                                        </p:tgtEl>
                                      </p:cBhvr>
                                    </p:animEffect>
                                  </p:childTnLst>
                                </p:cTn>
                              </p:par>
                            </p:childTnLst>
                          </p:cTn>
                        </p:par>
                        <p:par>
                          <p:cTn id="58" fill="hold">
                            <p:stCondLst>
                              <p:cond delay="5500"/>
                            </p:stCondLst>
                            <p:childTnLst>
                              <p:par>
                                <p:cTn id="59" presetID="22" presetClass="entr" presetSubtype="1" fill="hold" grpId="0" nodeType="afterEffect">
                                  <p:stCondLst>
                                    <p:cond delay="4250"/>
                                  </p:stCondLst>
                                  <p:childTnLst>
                                    <p:set>
                                      <p:cBhvr>
                                        <p:cTn id="60" dur="1" fill="hold">
                                          <p:stCondLst>
                                            <p:cond delay="0"/>
                                          </p:stCondLst>
                                        </p:cTn>
                                        <p:tgtEl>
                                          <p:spTgt spid="14"/>
                                        </p:tgtEl>
                                        <p:attrNameLst>
                                          <p:attrName>style.visibility</p:attrName>
                                        </p:attrNameLst>
                                      </p:cBhvr>
                                      <p:to>
                                        <p:strVal val="visible"/>
                                      </p:to>
                                    </p:set>
                                    <p:animEffect transition="in" filter="wipe(up)">
                                      <p:cBhvr>
                                        <p:cTn id="61" dur="2750"/>
                                        <p:tgtEl>
                                          <p:spTgt spid="14"/>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2" fill="hold" nodeType="clickEffect">
                                  <p:stCondLst>
                                    <p:cond delay="0"/>
                                  </p:stCondLst>
                                  <p:childTnLst>
                                    <p:set>
                                      <p:cBhvr>
                                        <p:cTn id="65" dur="1" fill="hold">
                                          <p:stCondLst>
                                            <p:cond delay="0"/>
                                          </p:stCondLst>
                                        </p:cTn>
                                        <p:tgtEl>
                                          <p:spTgt spid="16">
                                            <p:txEl>
                                              <p:pRg st="0" end="0"/>
                                            </p:txEl>
                                          </p:spTgt>
                                        </p:tgtEl>
                                        <p:attrNameLst>
                                          <p:attrName>style.visibility</p:attrName>
                                        </p:attrNameLst>
                                      </p:cBhvr>
                                      <p:to>
                                        <p:strVal val="visible"/>
                                      </p:to>
                                    </p:set>
                                    <p:animEffect transition="in" filter="wipe(right)">
                                      <p:cBhvr>
                                        <p:cTn id="66" dur="500"/>
                                        <p:tgtEl>
                                          <p:spTgt spid="16">
                                            <p:txEl>
                                              <p:pRg st="0" end="0"/>
                                            </p:txEl>
                                          </p:spTgt>
                                        </p:tgtEl>
                                      </p:cBhvr>
                                    </p:animEffect>
                                  </p:childTnLst>
                                </p:cTn>
                              </p:par>
                            </p:childTnLst>
                          </p:cTn>
                        </p:par>
                        <p:par>
                          <p:cTn id="67" fill="hold">
                            <p:stCondLst>
                              <p:cond delay="500"/>
                            </p:stCondLst>
                            <p:childTnLst>
                              <p:par>
                                <p:cTn id="68" presetID="22" presetClass="entr" presetSubtype="2" fill="hold" nodeType="afterEffect">
                                  <p:stCondLst>
                                    <p:cond delay="1750"/>
                                  </p:stCondLst>
                                  <p:childTnLst>
                                    <p:set>
                                      <p:cBhvr>
                                        <p:cTn id="69" dur="1" fill="hold">
                                          <p:stCondLst>
                                            <p:cond delay="0"/>
                                          </p:stCondLst>
                                        </p:cTn>
                                        <p:tgtEl>
                                          <p:spTgt spid="16">
                                            <p:txEl>
                                              <p:pRg st="1" end="1"/>
                                            </p:txEl>
                                          </p:spTgt>
                                        </p:tgtEl>
                                        <p:attrNameLst>
                                          <p:attrName>style.visibility</p:attrName>
                                        </p:attrNameLst>
                                      </p:cBhvr>
                                      <p:to>
                                        <p:strVal val="visible"/>
                                      </p:to>
                                    </p:set>
                                    <p:animEffect transition="in" filter="wipe(right)">
                                      <p:cBhvr>
                                        <p:cTn id="70" dur="500"/>
                                        <p:tgtEl>
                                          <p:spTgt spid="16">
                                            <p:txEl>
                                              <p:pRg st="1" end="1"/>
                                            </p:txEl>
                                          </p:spTgt>
                                        </p:tgtEl>
                                      </p:cBhvr>
                                    </p:animEffect>
                                  </p:childTnLst>
                                </p:cTn>
                              </p:par>
                            </p:childTnLst>
                          </p:cTn>
                        </p:par>
                        <p:par>
                          <p:cTn id="71" fill="hold">
                            <p:stCondLst>
                              <p:cond delay="2750"/>
                            </p:stCondLst>
                            <p:childTnLst>
                              <p:par>
                                <p:cTn id="72" presetID="22" presetClass="entr" presetSubtype="2" fill="hold" nodeType="afterEffect">
                                  <p:stCondLst>
                                    <p:cond delay="1500"/>
                                  </p:stCondLst>
                                  <p:childTnLst>
                                    <p:set>
                                      <p:cBhvr>
                                        <p:cTn id="73" dur="1" fill="hold">
                                          <p:stCondLst>
                                            <p:cond delay="0"/>
                                          </p:stCondLst>
                                        </p:cTn>
                                        <p:tgtEl>
                                          <p:spTgt spid="16">
                                            <p:txEl>
                                              <p:pRg st="2" end="2"/>
                                            </p:txEl>
                                          </p:spTgt>
                                        </p:tgtEl>
                                        <p:attrNameLst>
                                          <p:attrName>style.visibility</p:attrName>
                                        </p:attrNameLst>
                                      </p:cBhvr>
                                      <p:to>
                                        <p:strVal val="visible"/>
                                      </p:to>
                                    </p:set>
                                    <p:animEffect transition="in" filter="wipe(right)">
                                      <p:cBhvr>
                                        <p:cTn id="74" dur="500"/>
                                        <p:tgtEl>
                                          <p:spTgt spid="16">
                                            <p:txEl>
                                              <p:pRg st="2" end="2"/>
                                            </p:txEl>
                                          </p:spTgt>
                                        </p:tgtEl>
                                      </p:cBhvr>
                                    </p:animEffect>
                                  </p:childTnLst>
                                </p:cTn>
                              </p:par>
                            </p:childTnLst>
                          </p:cTn>
                        </p:par>
                        <p:par>
                          <p:cTn id="75" fill="hold">
                            <p:stCondLst>
                              <p:cond delay="4750"/>
                            </p:stCondLst>
                            <p:childTnLst>
                              <p:par>
                                <p:cTn id="76" presetID="53" presetClass="entr" presetSubtype="16" fill="hold" grpId="0" nodeType="afterEffect">
                                  <p:stCondLst>
                                    <p:cond delay="2000"/>
                                  </p:stCondLst>
                                  <p:childTnLst>
                                    <p:set>
                                      <p:cBhvr>
                                        <p:cTn id="77" dur="1" fill="hold">
                                          <p:stCondLst>
                                            <p:cond delay="0"/>
                                          </p:stCondLst>
                                        </p:cTn>
                                        <p:tgtEl>
                                          <p:spTgt spid="18"/>
                                        </p:tgtEl>
                                        <p:attrNameLst>
                                          <p:attrName>style.visibility</p:attrName>
                                        </p:attrNameLst>
                                      </p:cBhvr>
                                      <p:to>
                                        <p:strVal val="visible"/>
                                      </p:to>
                                    </p:set>
                                    <p:anim calcmode="lin" valueType="num">
                                      <p:cBhvr>
                                        <p:cTn id="78" dur="500" fill="hold"/>
                                        <p:tgtEl>
                                          <p:spTgt spid="18"/>
                                        </p:tgtEl>
                                        <p:attrNameLst>
                                          <p:attrName>ppt_w</p:attrName>
                                        </p:attrNameLst>
                                      </p:cBhvr>
                                      <p:tavLst>
                                        <p:tav tm="0">
                                          <p:val>
                                            <p:fltVal val="0"/>
                                          </p:val>
                                        </p:tav>
                                        <p:tav tm="100000">
                                          <p:val>
                                            <p:strVal val="#ppt_w"/>
                                          </p:val>
                                        </p:tav>
                                      </p:tavLst>
                                    </p:anim>
                                    <p:anim calcmode="lin" valueType="num">
                                      <p:cBhvr>
                                        <p:cTn id="79" dur="500" fill="hold"/>
                                        <p:tgtEl>
                                          <p:spTgt spid="18"/>
                                        </p:tgtEl>
                                        <p:attrNameLst>
                                          <p:attrName>ppt_h</p:attrName>
                                        </p:attrNameLst>
                                      </p:cBhvr>
                                      <p:tavLst>
                                        <p:tav tm="0">
                                          <p:val>
                                            <p:fltVal val="0"/>
                                          </p:val>
                                        </p:tav>
                                        <p:tav tm="100000">
                                          <p:val>
                                            <p:strVal val="#ppt_h"/>
                                          </p:val>
                                        </p:tav>
                                      </p:tavLst>
                                    </p:anim>
                                    <p:animEffect transition="in" filter="fade">
                                      <p:cBhvr>
                                        <p:cTn id="80" dur="500"/>
                                        <p:tgtEl>
                                          <p:spTgt spid="18"/>
                                        </p:tgtEl>
                                      </p:cBhvr>
                                    </p:animEffect>
                                  </p:childTnLst>
                                </p:cTn>
                              </p:par>
                            </p:childTnLst>
                          </p:cTn>
                        </p:par>
                        <p:par>
                          <p:cTn id="81" fill="hold">
                            <p:stCondLst>
                              <p:cond delay="7250"/>
                            </p:stCondLst>
                            <p:childTnLst>
                              <p:par>
                                <p:cTn id="82" presetID="22" presetClass="entr" presetSubtype="2" fill="hold" grpId="0" nodeType="afterEffect">
                                  <p:stCondLst>
                                    <p:cond delay="1500"/>
                                  </p:stCondLst>
                                  <p:childTnLst>
                                    <p:set>
                                      <p:cBhvr>
                                        <p:cTn id="83" dur="1" fill="hold">
                                          <p:stCondLst>
                                            <p:cond delay="0"/>
                                          </p:stCondLst>
                                        </p:cTn>
                                        <p:tgtEl>
                                          <p:spTgt spid="20"/>
                                        </p:tgtEl>
                                        <p:attrNameLst>
                                          <p:attrName>style.visibility</p:attrName>
                                        </p:attrNameLst>
                                      </p:cBhvr>
                                      <p:to>
                                        <p:strVal val="visible"/>
                                      </p:to>
                                    </p:set>
                                    <p:animEffect transition="in" filter="wipe(right)">
                                      <p:cBhvr>
                                        <p:cTn id="8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7" grpId="0" animBg="1"/>
      <p:bldP spid="9" grpId="0"/>
      <p:bldP spid="13" grpId="0"/>
      <p:bldP spid="14" grpId="0" animBg="1"/>
      <p:bldP spid="18" grpId="0" animBg="1"/>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58649DC9-F729-44B2-AB68-AAEFE38E3759}"/>
              </a:ext>
            </a:extLst>
          </p:cNvPr>
          <p:cNvSpPr txBox="1"/>
          <p:nvPr/>
        </p:nvSpPr>
        <p:spPr>
          <a:xfrm>
            <a:off x="1035936" y="521752"/>
            <a:ext cx="8174872" cy="369332"/>
          </a:xfrm>
          <a:prstGeom prst="rect">
            <a:avLst/>
          </a:prstGeom>
          <a:noFill/>
        </p:spPr>
        <p:txBody>
          <a:bodyPr wrap="square">
            <a:spAutoFit/>
          </a:bodyPr>
          <a:lstStyle/>
          <a:p>
            <a:pPr algn="ctr">
              <a:spcBef>
                <a:spcPts val="2400"/>
              </a:spcBef>
            </a:pPr>
            <a:r>
              <a:rPr lang="he-IL" b="1" i="0" dirty="0">
                <a:solidFill>
                  <a:srgbClr val="FF0000"/>
                </a:solidFill>
                <a:effectLst/>
                <a:latin typeface="David" panose="020E0502060401010101" pitchFamily="34" charset="-79"/>
                <a:cs typeface="David" panose="020E0502060401010101" pitchFamily="34" charset="-79"/>
              </a:rPr>
              <a:t>דין כלים שאין בהם סימן </a:t>
            </a:r>
            <a:r>
              <a:rPr lang="he-IL" b="1" dirty="0">
                <a:solidFill>
                  <a:srgbClr val="FF0000"/>
                </a:solidFill>
                <a:latin typeface="David" panose="020E0502060401010101" pitchFamily="34" charset="-79"/>
                <a:cs typeface="David" panose="020E0502060401010101" pitchFamily="34" charset="-79"/>
              </a:rPr>
              <a:t>האם צריך להכריז</a:t>
            </a:r>
            <a:r>
              <a:rPr lang="he-IL" b="1" i="0" dirty="0">
                <a:solidFill>
                  <a:srgbClr val="FF0000"/>
                </a:solidFill>
                <a:effectLst/>
                <a:latin typeface="David" panose="020E0502060401010101" pitchFamily="34" charset="-79"/>
                <a:cs typeface="David" panose="020E0502060401010101" pitchFamily="34" charset="-79"/>
              </a:rPr>
              <a:t> במקום שיש בו  ת"ח שיש להם טביעות </a:t>
            </a:r>
            <a:r>
              <a:rPr lang="he-IL" b="1" dirty="0">
                <a:solidFill>
                  <a:srgbClr val="FF0000"/>
                </a:solidFill>
                <a:latin typeface="David" panose="020E0502060401010101" pitchFamily="34" charset="-79"/>
                <a:cs typeface="David" panose="020E0502060401010101" pitchFamily="34" charset="-79"/>
              </a:rPr>
              <a:t>עין,? </a:t>
            </a:r>
            <a:endParaRPr lang="he-IL" b="1" i="0" dirty="0">
              <a:solidFill>
                <a:srgbClr val="FF0000"/>
              </a:solidFill>
              <a:effectLst/>
              <a:latin typeface="David" panose="020E0502060401010101" pitchFamily="34" charset="-79"/>
              <a:cs typeface="David" panose="020E0502060401010101" pitchFamily="34" charset="-79"/>
            </a:endParaRPr>
          </a:p>
        </p:txBody>
      </p:sp>
      <p:graphicFrame>
        <p:nvGraphicFramePr>
          <p:cNvPr id="4" name="טבלה 4">
            <a:extLst>
              <a:ext uri="{FF2B5EF4-FFF2-40B4-BE49-F238E27FC236}">
                <a16:creationId xmlns:a16="http://schemas.microsoft.com/office/drawing/2014/main" id="{DE5A9359-9A41-4584-8E7C-4B3FD2A3CC77}"/>
              </a:ext>
            </a:extLst>
          </p:cNvPr>
          <p:cNvGraphicFramePr>
            <a:graphicFrameLocks noGrp="1"/>
          </p:cNvGraphicFramePr>
          <p:nvPr>
            <p:extLst>
              <p:ext uri="{D42A27DB-BD31-4B8C-83A1-F6EECF244321}">
                <p14:modId xmlns:p14="http://schemas.microsoft.com/office/powerpoint/2010/main" val="578657331"/>
              </p:ext>
            </p:extLst>
          </p:nvPr>
        </p:nvGraphicFramePr>
        <p:xfrm>
          <a:off x="1035935" y="1483980"/>
          <a:ext cx="9902334" cy="3890040"/>
        </p:xfrm>
        <a:graphic>
          <a:graphicData uri="http://schemas.openxmlformats.org/drawingml/2006/table">
            <a:tbl>
              <a:tblPr rtl="1" firstRow="1" bandRow="1">
                <a:tableStyleId>{616DA210-FB5B-4158-B5E0-FEB733F419BA}</a:tableStyleId>
              </a:tblPr>
              <a:tblGrid>
                <a:gridCol w="3300778">
                  <a:extLst>
                    <a:ext uri="{9D8B030D-6E8A-4147-A177-3AD203B41FA5}">
                      <a16:colId xmlns:a16="http://schemas.microsoft.com/office/drawing/2014/main" val="827387902"/>
                    </a:ext>
                  </a:extLst>
                </a:gridCol>
                <a:gridCol w="3300778">
                  <a:extLst>
                    <a:ext uri="{9D8B030D-6E8A-4147-A177-3AD203B41FA5}">
                      <a16:colId xmlns:a16="http://schemas.microsoft.com/office/drawing/2014/main" val="1052183053"/>
                    </a:ext>
                  </a:extLst>
                </a:gridCol>
                <a:gridCol w="3300778">
                  <a:extLst>
                    <a:ext uri="{9D8B030D-6E8A-4147-A177-3AD203B41FA5}">
                      <a16:colId xmlns:a16="http://schemas.microsoft.com/office/drawing/2014/main" val="2802595298"/>
                    </a:ext>
                  </a:extLst>
                </a:gridCol>
              </a:tblGrid>
              <a:tr h="1296680">
                <a:tc>
                  <a:txBody>
                    <a:bodyPr/>
                    <a:lstStyle/>
                    <a:p>
                      <a:pPr rtl="1"/>
                      <a:endParaRPr lang="he-IL" dirty="0"/>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3745634421"/>
                  </a:ext>
                </a:extLst>
              </a:tr>
              <a:tr h="1296680">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232973996"/>
                  </a:ext>
                </a:extLst>
              </a:tr>
              <a:tr h="1296680">
                <a:tc>
                  <a:txBody>
                    <a:bodyPr/>
                    <a:lstStyle/>
                    <a:p>
                      <a:pPr rtl="1"/>
                      <a:endParaRPr lang="he-IL" dirty="0"/>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681900024"/>
                  </a:ext>
                </a:extLst>
              </a:tr>
            </a:tbl>
          </a:graphicData>
        </a:graphic>
      </p:graphicFrame>
      <p:sp>
        <p:nvSpPr>
          <p:cNvPr id="7" name="Rectangle 1">
            <a:extLst>
              <a:ext uri="{FF2B5EF4-FFF2-40B4-BE49-F238E27FC236}">
                <a16:creationId xmlns:a16="http://schemas.microsoft.com/office/drawing/2014/main" id="{1A340CD5-97A5-4C68-ADAD-4F655CF13D6A}"/>
              </a:ext>
            </a:extLst>
          </p:cNvPr>
          <p:cNvSpPr>
            <a:spLocks noChangeArrowheads="1"/>
          </p:cNvSpPr>
          <p:nvPr/>
        </p:nvSpPr>
        <p:spPr bwMode="auto">
          <a:xfrm>
            <a:off x="5186828" y="241297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e-IL" altLang="he-IL" sz="1800" b="0" i="0" u="none" strike="noStrike" cap="none" normalizeH="0" baseline="0">
                <a:ln>
                  <a:noFill/>
                </a:ln>
                <a:solidFill>
                  <a:schemeClr val="tx1"/>
                </a:solidFill>
                <a:effectLst/>
                <a:latin typeface="Arial" panose="020B0604020202020204" pitchFamily="34" charset="0"/>
              </a:rPr>
            </a:br>
            <a:endParaRPr kumimoji="0" lang="he-IL" altLang="he-IL" sz="1800" b="0" i="0" u="none" strike="noStrike" cap="none" normalizeH="0" baseline="0">
              <a:ln>
                <a:noFill/>
              </a:ln>
              <a:solidFill>
                <a:schemeClr val="tx1"/>
              </a:solidFill>
              <a:effectLst/>
              <a:latin typeface="Arial" panose="020B0604020202020204" pitchFamily="34" charset="0"/>
            </a:endParaRPr>
          </a:p>
        </p:txBody>
      </p:sp>
      <p:sp>
        <p:nvSpPr>
          <p:cNvPr id="10" name="תיבת טקסט 9">
            <a:extLst>
              <a:ext uri="{FF2B5EF4-FFF2-40B4-BE49-F238E27FC236}">
                <a16:creationId xmlns:a16="http://schemas.microsoft.com/office/drawing/2014/main" id="{5FE2F0B3-B067-47F2-AE56-2160F6F84F65}"/>
              </a:ext>
            </a:extLst>
          </p:cNvPr>
          <p:cNvSpPr txBox="1"/>
          <p:nvPr/>
        </p:nvSpPr>
        <p:spPr>
          <a:xfrm>
            <a:off x="5062193" y="1671205"/>
            <a:ext cx="2281287" cy="646331"/>
          </a:xfrm>
          <a:prstGeom prst="rect">
            <a:avLst/>
          </a:prstGeom>
          <a:solidFill>
            <a:schemeClr val="accent6">
              <a:lumMod val="40000"/>
              <a:lumOff val="60000"/>
            </a:schemeClr>
          </a:solidFill>
          <a:scene3d>
            <a:camera prst="orthographicFront"/>
            <a:lightRig rig="threePt" dir="t"/>
          </a:scene3d>
          <a:sp3d>
            <a:bevelT prst="convex"/>
          </a:sp3d>
        </p:spPr>
        <p:txBody>
          <a:bodyPr wrap="square" rtlCol="1">
            <a:spAutoFit/>
          </a:bodyPr>
          <a:lstStyle/>
          <a:p>
            <a:r>
              <a:rPr lang="he-IL" dirty="0">
                <a:solidFill>
                  <a:srgbClr val="000000"/>
                </a:solidFill>
                <a:effectLst/>
              </a:rPr>
              <a:t>כלי </a:t>
            </a:r>
            <a:r>
              <a:rPr lang="he-IL" dirty="0" err="1">
                <a:solidFill>
                  <a:srgbClr val="000000"/>
                </a:solidFill>
                <a:effectLst/>
              </a:rPr>
              <a:t>אנפוריא</a:t>
            </a:r>
            <a:r>
              <a:rPr lang="he-IL" dirty="0">
                <a:solidFill>
                  <a:srgbClr val="000000"/>
                </a:solidFill>
                <a:effectLst/>
              </a:rPr>
              <a:t> - חדשים שלא שבעתן העין</a:t>
            </a:r>
          </a:p>
        </p:txBody>
      </p:sp>
      <p:sp>
        <p:nvSpPr>
          <p:cNvPr id="11" name="תיבת טקסט 10">
            <a:extLst>
              <a:ext uri="{FF2B5EF4-FFF2-40B4-BE49-F238E27FC236}">
                <a16:creationId xmlns:a16="http://schemas.microsoft.com/office/drawing/2014/main" id="{2BC21028-0A9A-446A-8E40-B0F3815E3597}"/>
              </a:ext>
            </a:extLst>
          </p:cNvPr>
          <p:cNvSpPr txBox="1"/>
          <p:nvPr/>
        </p:nvSpPr>
        <p:spPr>
          <a:xfrm>
            <a:off x="1670114" y="1671204"/>
            <a:ext cx="2281287" cy="646331"/>
          </a:xfrm>
          <a:prstGeom prst="rect">
            <a:avLst/>
          </a:prstGeom>
          <a:solidFill>
            <a:schemeClr val="accent6">
              <a:lumMod val="40000"/>
              <a:lumOff val="60000"/>
            </a:schemeClr>
          </a:solidFill>
          <a:scene3d>
            <a:camera prst="orthographicFront"/>
            <a:lightRig rig="threePt" dir="t"/>
          </a:scene3d>
          <a:sp3d>
            <a:bevelT prst="convex"/>
          </a:sp3d>
        </p:spPr>
        <p:txBody>
          <a:bodyPr wrap="square" rtlCol="1">
            <a:spAutoFit/>
          </a:bodyPr>
          <a:lstStyle/>
          <a:p>
            <a:r>
              <a:rPr lang="he-IL" dirty="0">
                <a:solidFill>
                  <a:srgbClr val="000000"/>
                </a:solidFill>
                <a:effectLst/>
              </a:rPr>
              <a:t>כלים ישנים שהעין שבעה בהם</a:t>
            </a:r>
          </a:p>
        </p:txBody>
      </p:sp>
      <p:sp>
        <p:nvSpPr>
          <p:cNvPr id="12" name="תיבת טקסט 11">
            <a:extLst>
              <a:ext uri="{FF2B5EF4-FFF2-40B4-BE49-F238E27FC236}">
                <a16:creationId xmlns:a16="http://schemas.microsoft.com/office/drawing/2014/main" id="{06F15CB9-50AF-441D-9DBE-BA1D5A2DFC81}"/>
              </a:ext>
            </a:extLst>
          </p:cNvPr>
          <p:cNvSpPr txBox="1"/>
          <p:nvPr/>
        </p:nvSpPr>
        <p:spPr>
          <a:xfrm>
            <a:off x="8342722" y="2996448"/>
            <a:ext cx="2187019" cy="646331"/>
          </a:xfrm>
          <a:prstGeom prst="rect">
            <a:avLst/>
          </a:prstGeom>
          <a:solidFill>
            <a:schemeClr val="accent6">
              <a:lumMod val="40000"/>
              <a:lumOff val="60000"/>
            </a:schemeClr>
          </a:solidFill>
          <a:scene3d>
            <a:camera prst="orthographicFront"/>
            <a:lightRig rig="threePt" dir="t"/>
          </a:scene3d>
          <a:sp3d>
            <a:bevelT prst="convex"/>
          </a:sp3d>
        </p:spPr>
        <p:txBody>
          <a:bodyPr wrap="square" rtlCol="1">
            <a:spAutoFit/>
          </a:bodyPr>
          <a:lstStyle/>
          <a:p>
            <a:pPr algn="ctr"/>
            <a:r>
              <a:rPr lang="he-IL" dirty="0"/>
              <a:t>שיטת רבי שמעון </a:t>
            </a:r>
          </a:p>
          <a:p>
            <a:pPr algn="ctr"/>
            <a:r>
              <a:rPr lang="he-IL" dirty="0"/>
              <a:t>בן אליעזר</a:t>
            </a:r>
          </a:p>
        </p:txBody>
      </p:sp>
      <p:sp>
        <p:nvSpPr>
          <p:cNvPr id="13" name="תיבת טקסט 12">
            <a:extLst>
              <a:ext uri="{FF2B5EF4-FFF2-40B4-BE49-F238E27FC236}">
                <a16:creationId xmlns:a16="http://schemas.microsoft.com/office/drawing/2014/main" id="{A998F3E1-1A35-4A4A-A9E2-96D9E74AE738}"/>
              </a:ext>
            </a:extLst>
          </p:cNvPr>
          <p:cNvSpPr txBox="1"/>
          <p:nvPr/>
        </p:nvSpPr>
        <p:spPr>
          <a:xfrm>
            <a:off x="8342721" y="4455361"/>
            <a:ext cx="2187019" cy="369332"/>
          </a:xfrm>
          <a:prstGeom prst="rect">
            <a:avLst/>
          </a:prstGeom>
          <a:solidFill>
            <a:schemeClr val="accent6">
              <a:lumMod val="40000"/>
              <a:lumOff val="60000"/>
            </a:schemeClr>
          </a:solidFill>
          <a:scene3d>
            <a:camera prst="orthographicFront"/>
            <a:lightRig rig="threePt" dir="t"/>
          </a:scene3d>
          <a:sp3d>
            <a:bevelT prst="convex"/>
          </a:sp3d>
        </p:spPr>
        <p:txBody>
          <a:bodyPr wrap="square" rtlCol="1">
            <a:spAutoFit/>
          </a:bodyPr>
          <a:lstStyle/>
          <a:p>
            <a:pPr algn="ctr"/>
            <a:r>
              <a:rPr lang="he-IL" dirty="0"/>
              <a:t>שיטת רבנן</a:t>
            </a:r>
          </a:p>
        </p:txBody>
      </p:sp>
      <p:sp>
        <p:nvSpPr>
          <p:cNvPr id="14" name="תיבת טקסט 13">
            <a:extLst>
              <a:ext uri="{FF2B5EF4-FFF2-40B4-BE49-F238E27FC236}">
                <a16:creationId xmlns:a16="http://schemas.microsoft.com/office/drawing/2014/main" id="{63B121CE-94CE-4623-951D-79A6771D57C8}"/>
              </a:ext>
            </a:extLst>
          </p:cNvPr>
          <p:cNvSpPr txBox="1"/>
          <p:nvPr/>
        </p:nvSpPr>
        <p:spPr>
          <a:xfrm>
            <a:off x="5062193" y="3134947"/>
            <a:ext cx="1734531" cy="369332"/>
          </a:xfrm>
          <a:prstGeom prst="rect">
            <a:avLst/>
          </a:prstGeom>
          <a:solidFill>
            <a:schemeClr val="accent4">
              <a:lumMod val="40000"/>
              <a:lumOff val="60000"/>
            </a:schemeClr>
          </a:solidFill>
          <a:scene3d>
            <a:camera prst="orthographicFront"/>
            <a:lightRig rig="threePt" dir="t"/>
          </a:scene3d>
          <a:sp3d>
            <a:bevelT/>
          </a:sp3d>
        </p:spPr>
        <p:txBody>
          <a:bodyPr wrap="square" rtlCol="1">
            <a:spAutoFit/>
          </a:bodyPr>
          <a:lstStyle/>
          <a:p>
            <a:r>
              <a:rPr lang="he-IL" dirty="0"/>
              <a:t>לא חייב להכריז</a:t>
            </a:r>
          </a:p>
        </p:txBody>
      </p:sp>
      <p:sp>
        <p:nvSpPr>
          <p:cNvPr id="17" name="תיבת טקסט 16">
            <a:extLst>
              <a:ext uri="{FF2B5EF4-FFF2-40B4-BE49-F238E27FC236}">
                <a16:creationId xmlns:a16="http://schemas.microsoft.com/office/drawing/2014/main" id="{B61FAB52-05FE-423D-9B74-4076808453D4}"/>
              </a:ext>
            </a:extLst>
          </p:cNvPr>
          <p:cNvSpPr txBox="1"/>
          <p:nvPr/>
        </p:nvSpPr>
        <p:spPr>
          <a:xfrm>
            <a:off x="1670114" y="4316861"/>
            <a:ext cx="2116315" cy="646331"/>
          </a:xfrm>
          <a:prstGeom prst="rect">
            <a:avLst/>
          </a:prstGeom>
          <a:solidFill>
            <a:schemeClr val="accent4">
              <a:lumMod val="40000"/>
              <a:lumOff val="60000"/>
            </a:schemeClr>
          </a:solidFill>
          <a:scene3d>
            <a:camera prst="orthographicFront"/>
            <a:lightRig rig="threePt" dir="t"/>
          </a:scene3d>
          <a:sp3d>
            <a:bevelT/>
          </a:sp3d>
        </p:spPr>
        <p:txBody>
          <a:bodyPr wrap="square" rtlCol="1">
            <a:spAutoFit/>
          </a:bodyPr>
          <a:lstStyle/>
          <a:p>
            <a:pPr algn="ctr"/>
            <a:r>
              <a:rPr lang="he-IL" dirty="0"/>
              <a:t>חייב להכריז</a:t>
            </a:r>
          </a:p>
          <a:p>
            <a:pPr algn="ctr"/>
            <a:r>
              <a:rPr lang="he-IL" dirty="0"/>
              <a:t>ומחזיר לתלמיד חכם</a:t>
            </a:r>
          </a:p>
        </p:txBody>
      </p:sp>
      <p:sp>
        <p:nvSpPr>
          <p:cNvPr id="18" name="תיבת טקסט 17">
            <a:extLst>
              <a:ext uri="{FF2B5EF4-FFF2-40B4-BE49-F238E27FC236}">
                <a16:creationId xmlns:a16="http://schemas.microsoft.com/office/drawing/2014/main" id="{23552EE8-E093-4B6F-AF4F-2BDB8864A2B0}"/>
              </a:ext>
            </a:extLst>
          </p:cNvPr>
          <p:cNvSpPr txBox="1"/>
          <p:nvPr/>
        </p:nvSpPr>
        <p:spPr>
          <a:xfrm>
            <a:off x="5006417" y="4316861"/>
            <a:ext cx="2116315" cy="646331"/>
          </a:xfrm>
          <a:prstGeom prst="rect">
            <a:avLst/>
          </a:prstGeom>
          <a:solidFill>
            <a:schemeClr val="accent4">
              <a:lumMod val="40000"/>
              <a:lumOff val="60000"/>
            </a:schemeClr>
          </a:solidFill>
          <a:scene3d>
            <a:camera prst="orthographicFront"/>
            <a:lightRig rig="threePt" dir="t"/>
          </a:scene3d>
          <a:sp3d>
            <a:bevelT/>
          </a:sp3d>
        </p:spPr>
        <p:txBody>
          <a:bodyPr wrap="square" rtlCol="1">
            <a:spAutoFit/>
          </a:bodyPr>
          <a:lstStyle/>
          <a:p>
            <a:pPr algn="ctr"/>
            <a:r>
              <a:rPr lang="he-IL" dirty="0"/>
              <a:t>חייב להכריז</a:t>
            </a:r>
          </a:p>
          <a:p>
            <a:pPr algn="ctr"/>
            <a:r>
              <a:rPr lang="he-IL" dirty="0"/>
              <a:t>ומחזיר לתלמיד חכם</a:t>
            </a:r>
          </a:p>
        </p:txBody>
      </p:sp>
      <p:sp>
        <p:nvSpPr>
          <p:cNvPr id="19" name="תיבת טקסט 18">
            <a:extLst>
              <a:ext uri="{FF2B5EF4-FFF2-40B4-BE49-F238E27FC236}">
                <a16:creationId xmlns:a16="http://schemas.microsoft.com/office/drawing/2014/main" id="{5666E7B8-CBD1-4D43-975F-84649A9304D6}"/>
              </a:ext>
            </a:extLst>
          </p:cNvPr>
          <p:cNvSpPr txBox="1"/>
          <p:nvPr/>
        </p:nvSpPr>
        <p:spPr>
          <a:xfrm>
            <a:off x="1874283" y="2964181"/>
            <a:ext cx="2116315" cy="646331"/>
          </a:xfrm>
          <a:prstGeom prst="rect">
            <a:avLst/>
          </a:prstGeom>
          <a:solidFill>
            <a:schemeClr val="accent4">
              <a:lumMod val="40000"/>
              <a:lumOff val="60000"/>
            </a:schemeClr>
          </a:solidFill>
          <a:scene3d>
            <a:camera prst="orthographicFront"/>
            <a:lightRig rig="threePt" dir="t"/>
          </a:scene3d>
          <a:sp3d>
            <a:bevelT/>
          </a:sp3d>
        </p:spPr>
        <p:txBody>
          <a:bodyPr wrap="square" rtlCol="1">
            <a:spAutoFit/>
          </a:bodyPr>
          <a:lstStyle/>
          <a:p>
            <a:pPr algn="ctr"/>
            <a:r>
              <a:rPr lang="he-IL" dirty="0"/>
              <a:t>חייב להכריז</a:t>
            </a:r>
          </a:p>
          <a:p>
            <a:pPr algn="ctr"/>
            <a:r>
              <a:rPr lang="he-IL" dirty="0"/>
              <a:t>ומחזיר לתלמיד חכם</a:t>
            </a:r>
          </a:p>
        </p:txBody>
      </p:sp>
      <p:sp>
        <p:nvSpPr>
          <p:cNvPr id="20" name="תיבת טקסט 19">
            <a:extLst>
              <a:ext uri="{FF2B5EF4-FFF2-40B4-BE49-F238E27FC236}">
                <a16:creationId xmlns:a16="http://schemas.microsoft.com/office/drawing/2014/main" id="{C5BA4C6C-EE9D-42B5-A451-4856A324B7CE}"/>
              </a:ext>
            </a:extLst>
          </p:cNvPr>
          <p:cNvSpPr txBox="1"/>
          <p:nvPr/>
        </p:nvSpPr>
        <p:spPr>
          <a:xfrm>
            <a:off x="10513001" y="118798"/>
            <a:ext cx="1303021" cy="369332"/>
          </a:xfrm>
          <a:prstGeom prst="rect">
            <a:avLst/>
          </a:prstGeom>
          <a:noFill/>
        </p:spPr>
        <p:txBody>
          <a:bodyPr wrap="square" rtlCol="1">
            <a:spAutoFit/>
          </a:bodyPr>
          <a:lstStyle/>
          <a:p>
            <a:r>
              <a:rPr lang="he-IL" dirty="0"/>
              <a:t>דף כ"ד, א'</a:t>
            </a:r>
          </a:p>
        </p:txBody>
      </p:sp>
      <p:sp>
        <p:nvSpPr>
          <p:cNvPr id="21" name="בועת דיבור: מלבן עם פינות מעוגלות 20">
            <a:extLst>
              <a:ext uri="{FF2B5EF4-FFF2-40B4-BE49-F238E27FC236}">
                <a16:creationId xmlns:a16="http://schemas.microsoft.com/office/drawing/2014/main" id="{8145BFD9-9092-4EE7-9C26-13E09008A9F2}"/>
              </a:ext>
            </a:extLst>
          </p:cNvPr>
          <p:cNvSpPr/>
          <p:nvPr/>
        </p:nvSpPr>
        <p:spPr>
          <a:xfrm>
            <a:off x="3240157" y="5408161"/>
            <a:ext cx="6978499" cy="1322573"/>
          </a:xfrm>
          <a:prstGeom prst="wedgeRoundRectCallout">
            <a:avLst>
              <a:gd name="adj1" fmla="val 36307"/>
              <a:gd name="adj2" fmla="val -96818"/>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0" i="0" dirty="0" err="1">
                <a:solidFill>
                  <a:srgbClr val="FF0000"/>
                </a:solidFill>
                <a:effectLst/>
                <a:latin typeface="Arial" panose="020B0604020202020204" pitchFamily="34" charset="0"/>
              </a:rPr>
              <a:t>תוס</a:t>
            </a:r>
            <a:r>
              <a:rPr lang="he-IL" b="0" i="0" dirty="0">
                <a:solidFill>
                  <a:srgbClr val="FF0000"/>
                </a:solidFill>
                <a:effectLst/>
                <a:latin typeface="Arial" panose="020B0604020202020204" pitchFamily="34" charset="0"/>
              </a:rPr>
              <a:t>', </a:t>
            </a:r>
            <a:r>
              <a:rPr lang="he-IL" b="0" i="0" dirty="0" err="1">
                <a:solidFill>
                  <a:srgbClr val="FF0000"/>
                </a:solidFill>
                <a:effectLst/>
                <a:latin typeface="Arial" panose="020B0604020202020204" pitchFamily="34" charset="0"/>
              </a:rPr>
              <a:t>דכן</a:t>
            </a:r>
            <a:r>
              <a:rPr lang="he-IL" b="0" i="0" dirty="0">
                <a:solidFill>
                  <a:srgbClr val="FF0000"/>
                </a:solidFill>
                <a:effectLst/>
                <a:latin typeface="Arial" panose="020B0604020202020204" pitchFamily="34" charset="0"/>
              </a:rPr>
              <a:t> משמע ממה שאמרו במשנה שכריכות ועיגולי </a:t>
            </a:r>
            <a:r>
              <a:rPr lang="he-IL" b="0" i="0" dirty="0" err="1">
                <a:solidFill>
                  <a:srgbClr val="FF0000"/>
                </a:solidFill>
                <a:effectLst/>
                <a:latin typeface="Arial" panose="020B0604020202020204" pitchFamily="34" charset="0"/>
              </a:rPr>
              <a:t>דבילה</a:t>
            </a:r>
            <a:r>
              <a:rPr lang="he-IL" b="0" i="0" dirty="0">
                <a:solidFill>
                  <a:srgbClr val="FF0000"/>
                </a:solidFill>
                <a:effectLst/>
                <a:latin typeface="Arial" panose="020B0604020202020204" pitchFamily="34" charset="0"/>
              </a:rPr>
              <a:t> ומחרוזות וככרות הרי אלו שלו - משום שהם דברים שאין דרך שיהיו בהם טביעות העין, </a:t>
            </a:r>
          </a:p>
          <a:p>
            <a:pPr algn="ctr"/>
            <a:r>
              <a:rPr lang="he-IL" b="0" i="0" dirty="0">
                <a:solidFill>
                  <a:srgbClr val="FF0000"/>
                </a:solidFill>
                <a:effectLst/>
                <a:latin typeface="Arial" panose="020B0604020202020204" pitchFamily="34" charset="0"/>
              </a:rPr>
              <a:t>ומשמע שדברים שכן הדרך שיהיו בהן טביעות העין - בכל ענין חייב להכריז, אפי' לא שבעתן העין אם מצא במקום </a:t>
            </a:r>
            <a:r>
              <a:rPr lang="he-IL" b="0" i="0" dirty="0" err="1">
                <a:solidFill>
                  <a:srgbClr val="FF0000"/>
                </a:solidFill>
                <a:effectLst/>
                <a:latin typeface="Arial" panose="020B0604020202020204" pitchFamily="34" charset="0"/>
              </a:rPr>
              <a:t>ששכיחי</a:t>
            </a:r>
            <a:r>
              <a:rPr lang="he-IL" b="0" i="0" dirty="0">
                <a:solidFill>
                  <a:srgbClr val="FF0000"/>
                </a:solidFill>
                <a:effectLst/>
                <a:latin typeface="Arial" panose="020B0604020202020204" pitchFamily="34" charset="0"/>
              </a:rPr>
              <a:t> רבנן.</a:t>
            </a:r>
            <a:endParaRPr lang="he-IL" dirty="0">
              <a:solidFill>
                <a:srgbClr val="FF0000"/>
              </a:solidFill>
            </a:endParaRPr>
          </a:p>
        </p:txBody>
      </p:sp>
    </p:spTree>
    <p:extLst>
      <p:ext uri="{BB962C8B-B14F-4D97-AF65-F5344CB8AC3E}">
        <p14:creationId xmlns:p14="http://schemas.microsoft.com/office/powerpoint/2010/main" val="24613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par>
                          <p:cTn id="11" fill="hold">
                            <p:stCondLst>
                              <p:cond delay="1250"/>
                            </p:stCondLst>
                            <p:childTnLst>
                              <p:par>
                                <p:cTn id="12" presetID="22" presetClass="entr" presetSubtype="1" fill="hold" nodeType="afterEffect">
                                  <p:stCondLst>
                                    <p:cond delay="1250"/>
                                  </p:stCondLst>
                                  <p:childTnLst>
                                    <p:set>
                                      <p:cBhvr>
                                        <p:cTn id="13" dur="1" fill="hold">
                                          <p:stCondLst>
                                            <p:cond delay="0"/>
                                          </p:stCondLst>
                                        </p:cTn>
                                        <p:tgtEl>
                                          <p:spTgt spid="4"/>
                                        </p:tgtEl>
                                        <p:attrNameLst>
                                          <p:attrName>style.visibility</p:attrName>
                                        </p:attrNameLst>
                                      </p:cBhvr>
                                      <p:to>
                                        <p:strVal val="visible"/>
                                      </p:to>
                                    </p:set>
                                    <p:animEffect transition="in" filter="wipe(up)">
                                      <p:cBhvr>
                                        <p:cTn id="14" dur="500"/>
                                        <p:tgtEl>
                                          <p:spTgt spid="4"/>
                                        </p:tgtEl>
                                      </p:cBhvr>
                                    </p:animEffect>
                                  </p:childTnLst>
                                </p:cTn>
                              </p:par>
                            </p:childTnLst>
                          </p:cTn>
                        </p:par>
                        <p:par>
                          <p:cTn id="15" fill="hold">
                            <p:stCondLst>
                              <p:cond delay="3000"/>
                            </p:stCondLst>
                            <p:childTnLst>
                              <p:par>
                                <p:cTn id="16" presetID="53" presetClass="entr" presetSubtype="16" fill="hold" grpId="0" nodeType="afterEffect">
                                  <p:stCondLst>
                                    <p:cond delay="1500"/>
                                  </p:stCondLst>
                                  <p:childTnLst>
                                    <p:set>
                                      <p:cBhvr>
                                        <p:cTn id="17" dur="1" fill="hold">
                                          <p:stCondLst>
                                            <p:cond delay="0"/>
                                          </p:stCondLst>
                                        </p:cTn>
                                        <p:tgtEl>
                                          <p:spTgt spid="10"/>
                                        </p:tgtEl>
                                        <p:attrNameLst>
                                          <p:attrName>style.visibility</p:attrName>
                                        </p:attrNameLst>
                                      </p:cBhvr>
                                      <p:to>
                                        <p:strVal val="visible"/>
                                      </p:to>
                                    </p:set>
                                    <p:anim calcmode="lin" valueType="num">
                                      <p:cBhvr>
                                        <p:cTn id="18" dur="500" fill="hold"/>
                                        <p:tgtEl>
                                          <p:spTgt spid="10"/>
                                        </p:tgtEl>
                                        <p:attrNameLst>
                                          <p:attrName>ppt_w</p:attrName>
                                        </p:attrNameLst>
                                      </p:cBhvr>
                                      <p:tavLst>
                                        <p:tav tm="0">
                                          <p:val>
                                            <p:fltVal val="0"/>
                                          </p:val>
                                        </p:tav>
                                        <p:tav tm="100000">
                                          <p:val>
                                            <p:strVal val="#ppt_w"/>
                                          </p:val>
                                        </p:tav>
                                      </p:tavLst>
                                    </p:anim>
                                    <p:anim calcmode="lin" valueType="num">
                                      <p:cBhvr>
                                        <p:cTn id="19" dur="500" fill="hold"/>
                                        <p:tgtEl>
                                          <p:spTgt spid="10"/>
                                        </p:tgtEl>
                                        <p:attrNameLst>
                                          <p:attrName>ppt_h</p:attrName>
                                        </p:attrNameLst>
                                      </p:cBhvr>
                                      <p:tavLst>
                                        <p:tav tm="0">
                                          <p:val>
                                            <p:fltVal val="0"/>
                                          </p:val>
                                        </p:tav>
                                        <p:tav tm="100000">
                                          <p:val>
                                            <p:strVal val="#ppt_h"/>
                                          </p:val>
                                        </p:tav>
                                      </p:tavLst>
                                    </p:anim>
                                    <p:animEffect transition="in" filter="fade">
                                      <p:cBhvr>
                                        <p:cTn id="20" dur="500"/>
                                        <p:tgtEl>
                                          <p:spTgt spid="10"/>
                                        </p:tgtEl>
                                      </p:cBhvr>
                                    </p:animEffect>
                                  </p:childTnLst>
                                </p:cTn>
                              </p:par>
                              <p:par>
                                <p:cTn id="21" presetID="53" presetClass="entr" presetSubtype="16" fill="hold" grpId="0" nodeType="withEffect">
                                  <p:stCondLst>
                                    <p:cond delay="1500"/>
                                  </p:stCondLst>
                                  <p:childTnLst>
                                    <p:set>
                                      <p:cBhvr>
                                        <p:cTn id="22" dur="1" fill="hold">
                                          <p:stCondLst>
                                            <p:cond delay="0"/>
                                          </p:stCondLst>
                                        </p:cTn>
                                        <p:tgtEl>
                                          <p:spTgt spid="11"/>
                                        </p:tgtEl>
                                        <p:attrNameLst>
                                          <p:attrName>style.visibility</p:attrName>
                                        </p:attrNameLst>
                                      </p:cBhvr>
                                      <p:to>
                                        <p:strVal val="visible"/>
                                      </p:to>
                                    </p:set>
                                    <p:anim calcmode="lin" valueType="num">
                                      <p:cBhvr>
                                        <p:cTn id="23" dur="500" fill="hold"/>
                                        <p:tgtEl>
                                          <p:spTgt spid="11"/>
                                        </p:tgtEl>
                                        <p:attrNameLst>
                                          <p:attrName>ppt_w</p:attrName>
                                        </p:attrNameLst>
                                      </p:cBhvr>
                                      <p:tavLst>
                                        <p:tav tm="0">
                                          <p:val>
                                            <p:fltVal val="0"/>
                                          </p:val>
                                        </p:tav>
                                        <p:tav tm="100000">
                                          <p:val>
                                            <p:strVal val="#ppt_w"/>
                                          </p:val>
                                        </p:tav>
                                      </p:tavLst>
                                    </p:anim>
                                    <p:anim calcmode="lin" valueType="num">
                                      <p:cBhvr>
                                        <p:cTn id="24" dur="500" fill="hold"/>
                                        <p:tgtEl>
                                          <p:spTgt spid="11"/>
                                        </p:tgtEl>
                                        <p:attrNameLst>
                                          <p:attrName>ppt_h</p:attrName>
                                        </p:attrNameLst>
                                      </p:cBhvr>
                                      <p:tavLst>
                                        <p:tav tm="0">
                                          <p:val>
                                            <p:fltVal val="0"/>
                                          </p:val>
                                        </p:tav>
                                        <p:tav tm="100000">
                                          <p:val>
                                            <p:strVal val="#ppt_h"/>
                                          </p:val>
                                        </p:tav>
                                      </p:tavLst>
                                    </p:anim>
                                    <p:animEffect transition="in" filter="fade">
                                      <p:cBhvr>
                                        <p:cTn id="25" dur="500"/>
                                        <p:tgtEl>
                                          <p:spTgt spid="11"/>
                                        </p:tgtEl>
                                      </p:cBhvr>
                                    </p:animEffect>
                                  </p:childTnLst>
                                </p:cTn>
                              </p:par>
                            </p:childTnLst>
                          </p:cTn>
                        </p:par>
                        <p:par>
                          <p:cTn id="26" fill="hold">
                            <p:stCondLst>
                              <p:cond delay="5000"/>
                            </p:stCondLst>
                            <p:childTnLst>
                              <p:par>
                                <p:cTn id="27" presetID="2" presetClass="entr" presetSubtype="3" fill="hold" grpId="0" nodeType="afterEffect">
                                  <p:stCondLst>
                                    <p:cond delay="175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1+#ppt_w/2"/>
                                          </p:val>
                                        </p:tav>
                                        <p:tav tm="100000">
                                          <p:val>
                                            <p:strVal val="#ppt_x"/>
                                          </p:val>
                                        </p:tav>
                                      </p:tavLst>
                                    </p:anim>
                                    <p:anim calcmode="lin" valueType="num">
                                      <p:cBhvr additive="base">
                                        <p:cTn id="30" dur="500" fill="hold"/>
                                        <p:tgtEl>
                                          <p:spTgt spid="12"/>
                                        </p:tgtEl>
                                        <p:attrNameLst>
                                          <p:attrName>ppt_y</p:attrName>
                                        </p:attrNameLst>
                                      </p:cBhvr>
                                      <p:tavLst>
                                        <p:tav tm="0">
                                          <p:val>
                                            <p:strVal val="0-#ppt_h/2"/>
                                          </p:val>
                                        </p:tav>
                                        <p:tav tm="100000">
                                          <p:val>
                                            <p:strVal val="#ppt_y"/>
                                          </p:val>
                                        </p:tav>
                                      </p:tavLst>
                                    </p:anim>
                                  </p:childTnLst>
                                </p:cTn>
                              </p:par>
                            </p:childTnLst>
                          </p:cTn>
                        </p:par>
                        <p:par>
                          <p:cTn id="31" fill="hold">
                            <p:stCondLst>
                              <p:cond delay="7250"/>
                            </p:stCondLst>
                            <p:childTnLst>
                              <p:par>
                                <p:cTn id="32" presetID="2" presetClass="entr" presetSubtype="3" fill="hold" grpId="0" nodeType="afterEffect">
                                  <p:stCondLst>
                                    <p:cond delay="1000"/>
                                  </p:stCondLst>
                                  <p:childTnLst>
                                    <p:set>
                                      <p:cBhvr>
                                        <p:cTn id="33" dur="1" fill="hold">
                                          <p:stCondLst>
                                            <p:cond delay="0"/>
                                          </p:stCondLst>
                                        </p:cTn>
                                        <p:tgtEl>
                                          <p:spTgt spid="14"/>
                                        </p:tgtEl>
                                        <p:attrNameLst>
                                          <p:attrName>style.visibility</p:attrName>
                                        </p:attrNameLst>
                                      </p:cBhvr>
                                      <p:to>
                                        <p:strVal val="visible"/>
                                      </p:to>
                                    </p:set>
                                    <p:anim calcmode="lin" valueType="num">
                                      <p:cBhvr additive="base">
                                        <p:cTn id="34" dur="500" fill="hold"/>
                                        <p:tgtEl>
                                          <p:spTgt spid="14"/>
                                        </p:tgtEl>
                                        <p:attrNameLst>
                                          <p:attrName>ppt_x</p:attrName>
                                        </p:attrNameLst>
                                      </p:cBhvr>
                                      <p:tavLst>
                                        <p:tav tm="0">
                                          <p:val>
                                            <p:strVal val="1+#ppt_w/2"/>
                                          </p:val>
                                        </p:tav>
                                        <p:tav tm="100000">
                                          <p:val>
                                            <p:strVal val="#ppt_x"/>
                                          </p:val>
                                        </p:tav>
                                      </p:tavLst>
                                    </p:anim>
                                    <p:anim calcmode="lin" valueType="num">
                                      <p:cBhvr additive="base">
                                        <p:cTn id="35" dur="500" fill="hold"/>
                                        <p:tgtEl>
                                          <p:spTgt spid="14"/>
                                        </p:tgtEl>
                                        <p:attrNameLst>
                                          <p:attrName>ppt_y</p:attrName>
                                        </p:attrNameLst>
                                      </p:cBhvr>
                                      <p:tavLst>
                                        <p:tav tm="0">
                                          <p:val>
                                            <p:strVal val="0-#ppt_h/2"/>
                                          </p:val>
                                        </p:tav>
                                        <p:tav tm="100000">
                                          <p:val>
                                            <p:strVal val="#ppt_y"/>
                                          </p:val>
                                        </p:tav>
                                      </p:tavLst>
                                    </p:anim>
                                  </p:childTnLst>
                                </p:cTn>
                              </p:par>
                            </p:childTnLst>
                          </p:cTn>
                        </p:par>
                        <p:par>
                          <p:cTn id="36" fill="hold">
                            <p:stCondLst>
                              <p:cond delay="8750"/>
                            </p:stCondLst>
                            <p:childTnLst>
                              <p:par>
                                <p:cTn id="37" presetID="2" presetClass="entr" presetSubtype="3" fill="hold" grpId="0" nodeType="afterEffect">
                                  <p:stCondLst>
                                    <p:cond delay="1500"/>
                                  </p:stCondLst>
                                  <p:childTnLst>
                                    <p:set>
                                      <p:cBhvr>
                                        <p:cTn id="38" dur="1" fill="hold">
                                          <p:stCondLst>
                                            <p:cond delay="0"/>
                                          </p:stCondLst>
                                        </p:cTn>
                                        <p:tgtEl>
                                          <p:spTgt spid="19"/>
                                        </p:tgtEl>
                                        <p:attrNameLst>
                                          <p:attrName>style.visibility</p:attrName>
                                        </p:attrNameLst>
                                      </p:cBhvr>
                                      <p:to>
                                        <p:strVal val="visible"/>
                                      </p:to>
                                    </p:set>
                                    <p:anim calcmode="lin" valueType="num">
                                      <p:cBhvr additive="base">
                                        <p:cTn id="39" dur="500" fill="hold"/>
                                        <p:tgtEl>
                                          <p:spTgt spid="19"/>
                                        </p:tgtEl>
                                        <p:attrNameLst>
                                          <p:attrName>ppt_x</p:attrName>
                                        </p:attrNameLst>
                                      </p:cBhvr>
                                      <p:tavLst>
                                        <p:tav tm="0">
                                          <p:val>
                                            <p:strVal val="1+#ppt_w/2"/>
                                          </p:val>
                                        </p:tav>
                                        <p:tav tm="100000">
                                          <p:val>
                                            <p:strVal val="#ppt_x"/>
                                          </p:val>
                                        </p:tav>
                                      </p:tavLst>
                                    </p:anim>
                                    <p:anim calcmode="lin" valueType="num">
                                      <p:cBhvr additive="base">
                                        <p:cTn id="40" dur="500" fill="hold"/>
                                        <p:tgtEl>
                                          <p:spTgt spid="19"/>
                                        </p:tgtEl>
                                        <p:attrNameLst>
                                          <p:attrName>ppt_y</p:attrName>
                                        </p:attrNameLst>
                                      </p:cBhvr>
                                      <p:tavLst>
                                        <p:tav tm="0">
                                          <p:val>
                                            <p:strVal val="0-#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p:cTn id="45" dur="1000" fill="hold"/>
                                        <p:tgtEl>
                                          <p:spTgt spid="13"/>
                                        </p:tgtEl>
                                        <p:attrNameLst>
                                          <p:attrName>ppt_w</p:attrName>
                                        </p:attrNameLst>
                                      </p:cBhvr>
                                      <p:tavLst>
                                        <p:tav tm="0">
                                          <p:val>
                                            <p:fltVal val="0"/>
                                          </p:val>
                                        </p:tav>
                                        <p:tav tm="100000">
                                          <p:val>
                                            <p:strVal val="#ppt_w"/>
                                          </p:val>
                                        </p:tav>
                                      </p:tavLst>
                                    </p:anim>
                                    <p:anim calcmode="lin" valueType="num">
                                      <p:cBhvr>
                                        <p:cTn id="46" dur="1000" fill="hold"/>
                                        <p:tgtEl>
                                          <p:spTgt spid="13"/>
                                        </p:tgtEl>
                                        <p:attrNameLst>
                                          <p:attrName>ppt_h</p:attrName>
                                        </p:attrNameLst>
                                      </p:cBhvr>
                                      <p:tavLst>
                                        <p:tav tm="0">
                                          <p:val>
                                            <p:fltVal val="0"/>
                                          </p:val>
                                        </p:tav>
                                        <p:tav tm="100000">
                                          <p:val>
                                            <p:strVal val="#ppt_h"/>
                                          </p:val>
                                        </p:tav>
                                      </p:tavLst>
                                    </p:anim>
                                    <p:anim calcmode="lin" valueType="num">
                                      <p:cBhvr>
                                        <p:cTn id="47" dur="1000" fill="hold"/>
                                        <p:tgtEl>
                                          <p:spTgt spid="13"/>
                                        </p:tgtEl>
                                        <p:attrNameLst>
                                          <p:attrName>style.rotation</p:attrName>
                                        </p:attrNameLst>
                                      </p:cBhvr>
                                      <p:tavLst>
                                        <p:tav tm="0">
                                          <p:val>
                                            <p:fltVal val="90"/>
                                          </p:val>
                                        </p:tav>
                                        <p:tav tm="100000">
                                          <p:val>
                                            <p:fltVal val="0"/>
                                          </p:val>
                                        </p:tav>
                                      </p:tavLst>
                                    </p:anim>
                                    <p:animEffect transition="in" filter="fade">
                                      <p:cBhvr>
                                        <p:cTn id="48" dur="1000"/>
                                        <p:tgtEl>
                                          <p:spTgt spid="13"/>
                                        </p:tgtEl>
                                      </p:cBhvr>
                                    </p:animEffect>
                                  </p:childTnLst>
                                </p:cTn>
                              </p:par>
                            </p:childTnLst>
                          </p:cTn>
                        </p:par>
                        <p:par>
                          <p:cTn id="49" fill="hold">
                            <p:stCondLst>
                              <p:cond delay="1000"/>
                            </p:stCondLst>
                            <p:childTnLst>
                              <p:par>
                                <p:cTn id="50" presetID="16" presetClass="entr" presetSubtype="21" fill="hold" grpId="0" nodeType="afterEffect">
                                  <p:stCondLst>
                                    <p:cond delay="1000"/>
                                  </p:stCondLst>
                                  <p:childTnLst>
                                    <p:set>
                                      <p:cBhvr>
                                        <p:cTn id="51" dur="1" fill="hold">
                                          <p:stCondLst>
                                            <p:cond delay="0"/>
                                          </p:stCondLst>
                                        </p:cTn>
                                        <p:tgtEl>
                                          <p:spTgt spid="18"/>
                                        </p:tgtEl>
                                        <p:attrNameLst>
                                          <p:attrName>style.visibility</p:attrName>
                                        </p:attrNameLst>
                                      </p:cBhvr>
                                      <p:to>
                                        <p:strVal val="visible"/>
                                      </p:to>
                                    </p:set>
                                    <p:animEffect transition="in" filter="barn(inVertical)">
                                      <p:cBhvr>
                                        <p:cTn id="52" dur="500"/>
                                        <p:tgtEl>
                                          <p:spTgt spid="18"/>
                                        </p:tgtEl>
                                      </p:cBhvr>
                                    </p:animEffect>
                                  </p:childTnLst>
                                </p:cTn>
                              </p:par>
                            </p:childTnLst>
                          </p:cTn>
                        </p:par>
                        <p:par>
                          <p:cTn id="53" fill="hold">
                            <p:stCondLst>
                              <p:cond delay="2500"/>
                            </p:stCondLst>
                            <p:childTnLst>
                              <p:par>
                                <p:cTn id="54" presetID="16" presetClass="entr" presetSubtype="21" fill="hold" grpId="0" nodeType="afterEffect">
                                  <p:stCondLst>
                                    <p:cond delay="1250"/>
                                  </p:stCondLst>
                                  <p:childTnLst>
                                    <p:set>
                                      <p:cBhvr>
                                        <p:cTn id="55" dur="1" fill="hold">
                                          <p:stCondLst>
                                            <p:cond delay="0"/>
                                          </p:stCondLst>
                                        </p:cTn>
                                        <p:tgtEl>
                                          <p:spTgt spid="17"/>
                                        </p:tgtEl>
                                        <p:attrNameLst>
                                          <p:attrName>style.visibility</p:attrName>
                                        </p:attrNameLst>
                                      </p:cBhvr>
                                      <p:to>
                                        <p:strVal val="visible"/>
                                      </p:to>
                                    </p:set>
                                    <p:animEffect transition="in" filter="barn(inVertical)">
                                      <p:cBhvr>
                                        <p:cTn id="56" dur="500"/>
                                        <p:tgtEl>
                                          <p:spTgt spid="17"/>
                                        </p:tgtEl>
                                      </p:cBhvr>
                                    </p:animEffect>
                                  </p:childTnLst>
                                </p:cTn>
                              </p:par>
                            </p:childTnLst>
                          </p:cTn>
                        </p:par>
                        <p:par>
                          <p:cTn id="57" fill="hold">
                            <p:stCondLst>
                              <p:cond delay="4250"/>
                            </p:stCondLst>
                            <p:childTnLst>
                              <p:par>
                                <p:cTn id="58" presetID="22" presetClass="entr" presetSubtype="4" fill="hold" grpId="0" nodeType="afterEffect">
                                  <p:stCondLst>
                                    <p:cond delay="1000"/>
                                  </p:stCondLst>
                                  <p:childTnLst>
                                    <p:set>
                                      <p:cBhvr>
                                        <p:cTn id="59" dur="1" fill="hold">
                                          <p:stCondLst>
                                            <p:cond delay="0"/>
                                          </p:stCondLst>
                                        </p:cTn>
                                        <p:tgtEl>
                                          <p:spTgt spid="21"/>
                                        </p:tgtEl>
                                        <p:attrNameLst>
                                          <p:attrName>style.visibility</p:attrName>
                                        </p:attrNameLst>
                                      </p:cBhvr>
                                      <p:to>
                                        <p:strVal val="visible"/>
                                      </p:to>
                                    </p:set>
                                    <p:animEffect transition="in" filter="wipe(down)">
                                      <p:cBhvr>
                                        <p:cTn id="60" dur="275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animBg="1"/>
      <p:bldP spid="11" grpId="0" animBg="1"/>
      <p:bldP spid="12" grpId="0" animBg="1"/>
      <p:bldP spid="13" grpId="0" animBg="1"/>
      <p:bldP spid="14" grpId="0" animBg="1"/>
      <p:bldP spid="17" grpId="0" animBg="1"/>
      <p:bldP spid="18" grpId="0" animBg="1"/>
      <p:bldP spid="19"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תיבת טקסט 5">
            <a:extLst>
              <a:ext uri="{FF2B5EF4-FFF2-40B4-BE49-F238E27FC236}">
                <a16:creationId xmlns:a16="http://schemas.microsoft.com/office/drawing/2014/main" id="{C8D1A39C-19DA-4DEB-98F5-3F710542B418}"/>
              </a:ext>
            </a:extLst>
          </p:cNvPr>
          <p:cNvSpPr txBox="1"/>
          <p:nvPr/>
        </p:nvSpPr>
        <p:spPr>
          <a:xfrm>
            <a:off x="7095634" y="94658"/>
            <a:ext cx="3332093" cy="369332"/>
          </a:xfrm>
          <a:prstGeom prst="rect">
            <a:avLst/>
          </a:prstGeom>
          <a:noFill/>
        </p:spPr>
        <p:txBody>
          <a:bodyPr wrap="square">
            <a:spAutoFit/>
          </a:bodyPr>
          <a:lstStyle/>
          <a:p>
            <a:r>
              <a:rPr lang="he-IL" b="0" i="0" dirty="0">
                <a:solidFill>
                  <a:srgbClr val="000000"/>
                </a:solidFill>
                <a:effectLst/>
                <a:latin typeface="Arial" panose="020B0604020202020204" pitchFamily="34" charset="0"/>
              </a:rPr>
              <a:t>וְכֵן הָיָה רַבִּי שִׁמְעוֹן בֶּן אֶלְעָזָר אוֹמֵר:</a:t>
            </a:r>
          </a:p>
        </p:txBody>
      </p:sp>
      <p:sp>
        <p:nvSpPr>
          <p:cNvPr id="8" name="תיבת טקסט 7">
            <a:extLst>
              <a:ext uri="{FF2B5EF4-FFF2-40B4-BE49-F238E27FC236}">
                <a16:creationId xmlns:a16="http://schemas.microsoft.com/office/drawing/2014/main" id="{71791ED1-A798-4825-ABE1-6739330DD4A5}"/>
              </a:ext>
            </a:extLst>
          </p:cNvPr>
          <p:cNvSpPr txBox="1"/>
          <p:nvPr/>
        </p:nvSpPr>
        <p:spPr>
          <a:xfrm>
            <a:off x="6853912" y="564677"/>
            <a:ext cx="4962110" cy="646331"/>
          </a:xfrm>
          <a:prstGeom prst="rect">
            <a:avLst/>
          </a:prstGeom>
          <a:noFill/>
        </p:spPr>
        <p:txBody>
          <a:bodyPr wrap="square">
            <a:spAutoFit/>
          </a:bodyPr>
          <a:lstStyle/>
          <a:p>
            <a:r>
              <a:rPr lang="he-IL" b="0" i="0" dirty="0">
                <a:solidFill>
                  <a:srgbClr val="000000"/>
                </a:solidFill>
                <a:effectLst/>
                <a:latin typeface="Arial" panose="020B0604020202020204" pitchFamily="34" charset="0"/>
              </a:rPr>
              <a:t>הַמַּצִּיל מִן הָאֲרִי,  וּמִן הַדּוֹב,  וּמִן הַנָּמֵר,  וּמִן הַבַּרְדְּלָס,</a:t>
            </a:r>
          </a:p>
          <a:p>
            <a:r>
              <a:rPr lang="he-IL" b="0" i="0" dirty="0">
                <a:solidFill>
                  <a:srgbClr val="000000"/>
                </a:solidFill>
                <a:effectLst/>
                <a:latin typeface="Arial" panose="020B0604020202020204" pitchFamily="34" charset="0"/>
              </a:rPr>
              <a:t> וּמִן זוֹטוֹ שֶׁל יָם, וּמִשְּׁלוּלִיתוֹ שֶׁל נָהָר </a:t>
            </a:r>
          </a:p>
        </p:txBody>
      </p:sp>
      <p:sp>
        <p:nvSpPr>
          <p:cNvPr id="10" name="תיבת טקסט 9">
            <a:extLst>
              <a:ext uri="{FF2B5EF4-FFF2-40B4-BE49-F238E27FC236}">
                <a16:creationId xmlns:a16="http://schemas.microsoft.com/office/drawing/2014/main" id="{53682147-8663-40E8-9F54-1072DFE328C9}"/>
              </a:ext>
            </a:extLst>
          </p:cNvPr>
          <p:cNvSpPr txBox="1"/>
          <p:nvPr/>
        </p:nvSpPr>
        <p:spPr>
          <a:xfrm>
            <a:off x="5953201" y="1206860"/>
            <a:ext cx="6097656" cy="646331"/>
          </a:xfrm>
          <a:prstGeom prst="rect">
            <a:avLst/>
          </a:prstGeom>
          <a:noFill/>
        </p:spPr>
        <p:txBody>
          <a:bodyPr wrap="square">
            <a:spAutoFit/>
          </a:bodyPr>
          <a:lstStyle/>
          <a:p>
            <a:r>
              <a:rPr lang="he-IL" b="0" i="0" dirty="0">
                <a:solidFill>
                  <a:srgbClr val="000000"/>
                </a:solidFill>
                <a:effectLst/>
                <a:latin typeface="Arial" panose="020B0604020202020204" pitchFamily="34" charset="0"/>
              </a:rPr>
              <a:t>הַמּוֹצֵא </a:t>
            </a:r>
            <a:r>
              <a:rPr lang="he-IL" b="0" i="0" dirty="0" err="1">
                <a:solidFill>
                  <a:srgbClr val="000000"/>
                </a:solidFill>
                <a:effectLst/>
                <a:latin typeface="Arial" panose="020B0604020202020204" pitchFamily="34" charset="0"/>
              </a:rPr>
              <a:t>בִּסְרַטְיָא</a:t>
            </a:r>
            <a:r>
              <a:rPr lang="he-IL" b="0" i="0" dirty="0">
                <a:solidFill>
                  <a:srgbClr val="000000"/>
                </a:solidFill>
                <a:effectLst/>
                <a:latin typeface="Arial" panose="020B0604020202020204" pitchFamily="34" charset="0"/>
              </a:rPr>
              <a:t> </a:t>
            </a:r>
            <a:r>
              <a:rPr lang="he-IL" dirty="0"/>
              <a:t>[מסילה </a:t>
            </a:r>
            <a:r>
              <a:rPr lang="he-IL" dirty="0" err="1"/>
              <a:t>שהולכין</a:t>
            </a:r>
            <a:r>
              <a:rPr lang="he-IL" dirty="0"/>
              <a:t> בה מעיר לעיר]</a:t>
            </a:r>
          </a:p>
          <a:p>
            <a:r>
              <a:rPr lang="he-IL" dirty="0"/>
              <a:t> </a:t>
            </a:r>
            <a:r>
              <a:rPr lang="he-IL" b="0" i="0" dirty="0" err="1">
                <a:solidFill>
                  <a:srgbClr val="000000"/>
                </a:solidFill>
                <a:effectLst/>
                <a:latin typeface="Arial" panose="020B0604020202020204" pitchFamily="34" charset="0"/>
              </a:rPr>
              <a:t>וּפְלַטְיָא</a:t>
            </a:r>
            <a:r>
              <a:rPr lang="he-IL" b="0" i="0" dirty="0">
                <a:solidFill>
                  <a:srgbClr val="000000"/>
                </a:solidFill>
                <a:effectLst/>
                <a:latin typeface="Arial" panose="020B0604020202020204" pitchFamily="34" charset="0"/>
              </a:rPr>
              <a:t> </a:t>
            </a:r>
            <a:r>
              <a:rPr lang="he-IL" dirty="0">
                <a:solidFill>
                  <a:srgbClr val="000000"/>
                </a:solidFill>
                <a:latin typeface="Arial" panose="020B0604020202020204" pitchFamily="34" charset="0"/>
              </a:rPr>
              <a:t> גְּדוֹלָה </a:t>
            </a:r>
            <a:r>
              <a:rPr lang="he-IL" dirty="0"/>
              <a:t>[או שמצא ברחבה של עיר, ששם </a:t>
            </a:r>
            <a:r>
              <a:rPr lang="he-IL" dirty="0" err="1"/>
              <a:t>מתקבצין</a:t>
            </a:r>
            <a:r>
              <a:rPr lang="he-IL" dirty="0"/>
              <a:t> לסחורה]</a:t>
            </a:r>
            <a:endParaRPr lang="he-IL" b="0" i="0" dirty="0">
              <a:solidFill>
                <a:srgbClr val="000000"/>
              </a:solidFill>
              <a:effectLst/>
              <a:latin typeface="Arial" panose="020B0604020202020204" pitchFamily="34" charset="0"/>
            </a:endParaRPr>
          </a:p>
        </p:txBody>
      </p:sp>
      <p:sp>
        <p:nvSpPr>
          <p:cNvPr id="13" name="תיבת טקסט 12">
            <a:extLst>
              <a:ext uri="{FF2B5EF4-FFF2-40B4-BE49-F238E27FC236}">
                <a16:creationId xmlns:a16="http://schemas.microsoft.com/office/drawing/2014/main" id="{CDAEFDE2-397E-41A7-A30C-E554C1950E3D}"/>
              </a:ext>
            </a:extLst>
          </p:cNvPr>
          <p:cNvSpPr txBox="1"/>
          <p:nvPr/>
        </p:nvSpPr>
        <p:spPr>
          <a:xfrm>
            <a:off x="10513001" y="148615"/>
            <a:ext cx="1303021" cy="369332"/>
          </a:xfrm>
          <a:prstGeom prst="rect">
            <a:avLst/>
          </a:prstGeom>
          <a:noFill/>
        </p:spPr>
        <p:txBody>
          <a:bodyPr wrap="square" rtlCol="1">
            <a:spAutoFit/>
          </a:bodyPr>
          <a:lstStyle/>
          <a:p>
            <a:r>
              <a:rPr lang="he-IL" dirty="0"/>
              <a:t>דף כ"ד, א'</a:t>
            </a:r>
          </a:p>
        </p:txBody>
      </p:sp>
      <p:graphicFrame>
        <p:nvGraphicFramePr>
          <p:cNvPr id="4" name="טבלה 4">
            <a:extLst>
              <a:ext uri="{FF2B5EF4-FFF2-40B4-BE49-F238E27FC236}">
                <a16:creationId xmlns:a16="http://schemas.microsoft.com/office/drawing/2014/main" id="{82DA1869-FA88-42AA-B719-6AC6FB42A51D}"/>
              </a:ext>
            </a:extLst>
          </p:cNvPr>
          <p:cNvGraphicFramePr>
            <a:graphicFrameLocks noGrp="1"/>
          </p:cNvGraphicFramePr>
          <p:nvPr>
            <p:extLst>
              <p:ext uri="{D42A27DB-BD31-4B8C-83A1-F6EECF244321}">
                <p14:modId xmlns:p14="http://schemas.microsoft.com/office/powerpoint/2010/main" val="2464596670"/>
              </p:ext>
            </p:extLst>
          </p:nvPr>
        </p:nvGraphicFramePr>
        <p:xfrm>
          <a:off x="1170888" y="2507346"/>
          <a:ext cx="10744887" cy="3163021"/>
        </p:xfrm>
        <a:graphic>
          <a:graphicData uri="http://schemas.openxmlformats.org/drawingml/2006/table">
            <a:tbl>
              <a:tblPr rtl="1" firstRow="1" bandRow="1">
                <a:tableStyleId>{616DA210-FB5B-4158-B5E0-FEB733F419BA}</a:tableStyleId>
              </a:tblPr>
              <a:tblGrid>
                <a:gridCol w="3581629">
                  <a:extLst>
                    <a:ext uri="{9D8B030D-6E8A-4147-A177-3AD203B41FA5}">
                      <a16:colId xmlns:a16="http://schemas.microsoft.com/office/drawing/2014/main" val="2833090938"/>
                    </a:ext>
                  </a:extLst>
                </a:gridCol>
                <a:gridCol w="3581629">
                  <a:extLst>
                    <a:ext uri="{9D8B030D-6E8A-4147-A177-3AD203B41FA5}">
                      <a16:colId xmlns:a16="http://schemas.microsoft.com/office/drawing/2014/main" val="2487002972"/>
                    </a:ext>
                  </a:extLst>
                </a:gridCol>
                <a:gridCol w="3581629">
                  <a:extLst>
                    <a:ext uri="{9D8B030D-6E8A-4147-A177-3AD203B41FA5}">
                      <a16:colId xmlns:a16="http://schemas.microsoft.com/office/drawing/2014/main" val="2997803063"/>
                    </a:ext>
                  </a:extLst>
                </a:gridCol>
              </a:tblGrid>
              <a:tr h="807482">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3177361889"/>
                  </a:ext>
                </a:extLst>
              </a:tr>
              <a:tr h="807482">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1139816537"/>
                  </a:ext>
                </a:extLst>
              </a:tr>
              <a:tr h="807482">
                <a:tc>
                  <a:txBody>
                    <a:bodyPr/>
                    <a:lstStyle/>
                    <a:p>
                      <a:pPr rtl="1"/>
                      <a:endParaRPr lang="he-IL"/>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3968175603"/>
                  </a:ext>
                </a:extLst>
              </a:tr>
              <a:tr h="740575">
                <a:tc>
                  <a:txBody>
                    <a:bodyPr/>
                    <a:lstStyle/>
                    <a:p>
                      <a:pPr rtl="1"/>
                      <a:endParaRPr lang="he-IL" dirty="0"/>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24825976"/>
                  </a:ext>
                </a:extLst>
              </a:tr>
            </a:tbl>
          </a:graphicData>
        </a:graphic>
      </p:graphicFrame>
      <p:sp>
        <p:nvSpPr>
          <p:cNvPr id="5" name="תיבת טקסט 4">
            <a:extLst>
              <a:ext uri="{FF2B5EF4-FFF2-40B4-BE49-F238E27FC236}">
                <a16:creationId xmlns:a16="http://schemas.microsoft.com/office/drawing/2014/main" id="{C51C0511-271F-4FE4-A4B1-9FAE1F436E79}"/>
              </a:ext>
            </a:extLst>
          </p:cNvPr>
          <p:cNvSpPr txBox="1"/>
          <p:nvPr/>
        </p:nvSpPr>
        <p:spPr>
          <a:xfrm>
            <a:off x="5818119" y="2730221"/>
            <a:ext cx="1280160" cy="369332"/>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dirty="0"/>
              <a:t>רוב ישראל</a:t>
            </a:r>
          </a:p>
        </p:txBody>
      </p:sp>
      <p:sp>
        <p:nvSpPr>
          <p:cNvPr id="7" name="תיבת טקסט 6">
            <a:extLst>
              <a:ext uri="{FF2B5EF4-FFF2-40B4-BE49-F238E27FC236}">
                <a16:creationId xmlns:a16="http://schemas.microsoft.com/office/drawing/2014/main" id="{A54FAF3E-A732-435A-8473-0C28E19448ED}"/>
              </a:ext>
            </a:extLst>
          </p:cNvPr>
          <p:cNvSpPr txBox="1"/>
          <p:nvPr/>
        </p:nvSpPr>
        <p:spPr>
          <a:xfrm>
            <a:off x="8775237" y="3539071"/>
            <a:ext cx="2670867" cy="369332"/>
          </a:xfrm>
          <a:prstGeom prst="rect">
            <a:avLst/>
          </a:prstGeom>
          <a:solidFill>
            <a:schemeClr val="accent6">
              <a:lumMod val="20000"/>
              <a:lumOff val="80000"/>
            </a:schemeClr>
          </a:solidFill>
          <a:scene3d>
            <a:camera prst="orthographicFront"/>
            <a:lightRig rig="threePt" dir="t"/>
          </a:scene3d>
          <a:sp3d>
            <a:bevelT w="114300" prst="artDeco"/>
          </a:sp3d>
        </p:spPr>
        <p:txBody>
          <a:bodyPr wrap="square" rtlCol="1">
            <a:spAutoFit/>
          </a:bodyPr>
          <a:lstStyle/>
          <a:p>
            <a:r>
              <a:rPr lang="he-IL" dirty="0"/>
              <a:t>שיטת רבי שמעון בן אלעזר</a:t>
            </a:r>
          </a:p>
        </p:txBody>
      </p:sp>
      <p:sp>
        <p:nvSpPr>
          <p:cNvPr id="15" name="תיבת טקסט 14">
            <a:extLst>
              <a:ext uri="{FF2B5EF4-FFF2-40B4-BE49-F238E27FC236}">
                <a16:creationId xmlns:a16="http://schemas.microsoft.com/office/drawing/2014/main" id="{C6724D94-F033-41E3-B615-B716C9593BD5}"/>
              </a:ext>
            </a:extLst>
          </p:cNvPr>
          <p:cNvSpPr txBox="1"/>
          <p:nvPr/>
        </p:nvSpPr>
        <p:spPr>
          <a:xfrm>
            <a:off x="8775236" y="4287295"/>
            <a:ext cx="2670867" cy="369332"/>
          </a:xfrm>
          <a:prstGeom prst="rect">
            <a:avLst/>
          </a:prstGeom>
          <a:solidFill>
            <a:schemeClr val="accent6">
              <a:lumMod val="20000"/>
              <a:lumOff val="80000"/>
            </a:schemeClr>
          </a:solidFill>
          <a:scene3d>
            <a:camera prst="orthographicFront"/>
            <a:lightRig rig="threePt" dir="t"/>
          </a:scene3d>
          <a:sp3d>
            <a:bevelT w="114300" prst="artDeco"/>
          </a:sp3d>
        </p:spPr>
        <p:txBody>
          <a:bodyPr wrap="square" rtlCol="1">
            <a:spAutoFit/>
          </a:bodyPr>
          <a:lstStyle/>
          <a:p>
            <a:pPr algn="ctr"/>
            <a:r>
              <a:rPr lang="he-IL" dirty="0"/>
              <a:t>שיטת רבנן</a:t>
            </a:r>
          </a:p>
        </p:txBody>
      </p:sp>
      <p:sp>
        <p:nvSpPr>
          <p:cNvPr id="16" name="תיבת טקסט 15">
            <a:extLst>
              <a:ext uri="{FF2B5EF4-FFF2-40B4-BE49-F238E27FC236}">
                <a16:creationId xmlns:a16="http://schemas.microsoft.com/office/drawing/2014/main" id="{27A39D49-442F-4FE1-98B4-AABE3BD6DBBE}"/>
              </a:ext>
            </a:extLst>
          </p:cNvPr>
          <p:cNvSpPr txBox="1"/>
          <p:nvPr/>
        </p:nvSpPr>
        <p:spPr>
          <a:xfrm>
            <a:off x="8775237" y="5183276"/>
            <a:ext cx="2670867" cy="369332"/>
          </a:xfrm>
          <a:prstGeom prst="rect">
            <a:avLst/>
          </a:prstGeom>
          <a:solidFill>
            <a:schemeClr val="accent6">
              <a:lumMod val="20000"/>
              <a:lumOff val="80000"/>
            </a:schemeClr>
          </a:solidFill>
          <a:scene3d>
            <a:camera prst="orthographicFront"/>
            <a:lightRig rig="threePt" dir="t"/>
          </a:scene3d>
          <a:sp3d>
            <a:bevelT w="114300" prst="artDeco"/>
          </a:sp3d>
        </p:spPr>
        <p:txBody>
          <a:bodyPr wrap="square" rtlCol="1">
            <a:spAutoFit/>
          </a:bodyPr>
          <a:lstStyle/>
          <a:p>
            <a:r>
              <a:rPr lang="he-IL" dirty="0"/>
              <a:t>הכרעת רב אסי (ע"ב)</a:t>
            </a:r>
          </a:p>
        </p:txBody>
      </p:sp>
      <p:sp>
        <p:nvSpPr>
          <p:cNvPr id="11" name="תיבת טקסט 10">
            <a:extLst>
              <a:ext uri="{FF2B5EF4-FFF2-40B4-BE49-F238E27FC236}">
                <a16:creationId xmlns:a16="http://schemas.microsoft.com/office/drawing/2014/main" id="{52C81344-B542-44DF-82C5-565854CDF0DA}"/>
              </a:ext>
            </a:extLst>
          </p:cNvPr>
          <p:cNvSpPr txBox="1"/>
          <p:nvPr/>
        </p:nvSpPr>
        <p:spPr>
          <a:xfrm>
            <a:off x="5280198" y="3539071"/>
            <a:ext cx="2670867" cy="369332"/>
          </a:xfrm>
          <a:prstGeom prst="rect">
            <a:avLst/>
          </a:prstGeom>
          <a:solidFill>
            <a:schemeClr val="accent5">
              <a:lumMod val="20000"/>
              <a:lumOff val="80000"/>
            </a:schemeClr>
          </a:solidFill>
          <a:scene3d>
            <a:camera prst="orthographicFront"/>
            <a:lightRig rig="threePt" dir="t"/>
          </a:scene3d>
          <a:sp3d>
            <a:bevelT prst="angle"/>
          </a:sp3d>
        </p:spPr>
        <p:txBody>
          <a:bodyPr wrap="square" rtlCol="1">
            <a:spAutoFit/>
          </a:bodyPr>
          <a:lstStyle/>
          <a:p>
            <a:r>
              <a:rPr lang="he-IL" dirty="0"/>
              <a:t>הדיון בגמרא "</a:t>
            </a:r>
            <a:r>
              <a:rPr lang="he-IL" b="0" i="0" dirty="0" err="1">
                <a:solidFill>
                  <a:srgbClr val="000000"/>
                </a:solidFill>
                <a:effectLst/>
                <a:latin typeface="Arial" panose="020B0604020202020204" pitchFamily="34" charset="0"/>
              </a:rPr>
              <a:t>אִיבַּעְיָא</a:t>
            </a:r>
            <a:r>
              <a:rPr lang="he-IL" b="0" i="0" dirty="0">
                <a:solidFill>
                  <a:srgbClr val="000000"/>
                </a:solidFill>
                <a:effectLst/>
                <a:latin typeface="Arial" panose="020B0604020202020204" pitchFamily="34" charset="0"/>
              </a:rPr>
              <a:t> לְהוּ "</a:t>
            </a:r>
            <a:endParaRPr lang="he-IL" dirty="0"/>
          </a:p>
        </p:txBody>
      </p:sp>
      <p:sp>
        <p:nvSpPr>
          <p:cNvPr id="17" name="תיבת טקסט 16">
            <a:extLst>
              <a:ext uri="{FF2B5EF4-FFF2-40B4-BE49-F238E27FC236}">
                <a16:creationId xmlns:a16="http://schemas.microsoft.com/office/drawing/2014/main" id="{A1AA288A-2DE9-4F00-827D-4BBCD73809D5}"/>
              </a:ext>
            </a:extLst>
          </p:cNvPr>
          <p:cNvSpPr txBox="1"/>
          <p:nvPr/>
        </p:nvSpPr>
        <p:spPr>
          <a:xfrm>
            <a:off x="5280198" y="4286809"/>
            <a:ext cx="2670867" cy="369332"/>
          </a:xfrm>
          <a:prstGeom prst="rect">
            <a:avLst/>
          </a:prstGeom>
          <a:solidFill>
            <a:schemeClr val="accent5">
              <a:lumMod val="20000"/>
              <a:lumOff val="80000"/>
            </a:schemeClr>
          </a:solidFill>
          <a:scene3d>
            <a:camera prst="orthographicFront"/>
            <a:lightRig rig="threePt" dir="t"/>
          </a:scene3d>
          <a:sp3d>
            <a:bevelT prst="angle"/>
          </a:sp3d>
        </p:spPr>
        <p:txBody>
          <a:bodyPr wrap="square" rtlCol="1">
            <a:spAutoFit/>
          </a:bodyPr>
          <a:lstStyle/>
          <a:p>
            <a:pPr algn="ctr"/>
            <a:r>
              <a:rPr lang="he-IL" dirty="0"/>
              <a:t>חייב להכריז (</a:t>
            </a:r>
            <a:r>
              <a:rPr lang="he-IL" dirty="0" err="1"/>
              <a:t>תוס</a:t>
            </a:r>
            <a:r>
              <a:rPr lang="he-IL" dirty="0"/>
              <a:t>’</a:t>
            </a:r>
            <a:r>
              <a:rPr lang="en-US" dirty="0"/>
              <a:t>I(</a:t>
            </a:r>
            <a:endParaRPr lang="he-IL" dirty="0"/>
          </a:p>
        </p:txBody>
      </p:sp>
      <p:sp>
        <p:nvSpPr>
          <p:cNvPr id="18" name="תיבת טקסט 17">
            <a:extLst>
              <a:ext uri="{FF2B5EF4-FFF2-40B4-BE49-F238E27FC236}">
                <a16:creationId xmlns:a16="http://schemas.microsoft.com/office/drawing/2014/main" id="{B92928F2-3221-4495-ABFC-46D3B24373BB}"/>
              </a:ext>
            </a:extLst>
          </p:cNvPr>
          <p:cNvSpPr txBox="1"/>
          <p:nvPr/>
        </p:nvSpPr>
        <p:spPr>
          <a:xfrm>
            <a:off x="5251005" y="5177551"/>
            <a:ext cx="2670867" cy="369332"/>
          </a:xfrm>
          <a:prstGeom prst="rect">
            <a:avLst/>
          </a:prstGeom>
          <a:solidFill>
            <a:schemeClr val="accent5">
              <a:lumMod val="20000"/>
              <a:lumOff val="80000"/>
            </a:schemeClr>
          </a:solidFill>
          <a:scene3d>
            <a:camera prst="orthographicFront"/>
            <a:lightRig rig="threePt" dir="t"/>
          </a:scene3d>
          <a:sp3d>
            <a:bevelT prst="angle"/>
          </a:sp3d>
        </p:spPr>
        <p:txBody>
          <a:bodyPr wrap="square" rtlCol="1">
            <a:spAutoFit/>
          </a:bodyPr>
          <a:lstStyle/>
          <a:p>
            <a:pPr algn="ctr"/>
            <a:r>
              <a:rPr lang="he-IL" dirty="0"/>
              <a:t>חייב להכריז</a:t>
            </a:r>
          </a:p>
        </p:txBody>
      </p:sp>
      <p:sp>
        <p:nvSpPr>
          <p:cNvPr id="19" name="תיבת טקסט 18">
            <a:extLst>
              <a:ext uri="{FF2B5EF4-FFF2-40B4-BE49-F238E27FC236}">
                <a16:creationId xmlns:a16="http://schemas.microsoft.com/office/drawing/2014/main" id="{D7B64BC3-60FA-4AE4-92C4-94DDAE58289F}"/>
              </a:ext>
            </a:extLst>
          </p:cNvPr>
          <p:cNvSpPr txBox="1"/>
          <p:nvPr/>
        </p:nvSpPr>
        <p:spPr>
          <a:xfrm>
            <a:off x="1620287" y="5167207"/>
            <a:ext cx="2670867" cy="369332"/>
          </a:xfrm>
          <a:prstGeom prst="rect">
            <a:avLst/>
          </a:prstGeom>
          <a:solidFill>
            <a:schemeClr val="accent5">
              <a:lumMod val="20000"/>
              <a:lumOff val="80000"/>
            </a:schemeClr>
          </a:solidFill>
          <a:scene3d>
            <a:camera prst="orthographicFront"/>
            <a:lightRig rig="threePt" dir="t"/>
          </a:scene3d>
          <a:sp3d>
            <a:bevelT prst="angle"/>
          </a:sp3d>
        </p:spPr>
        <p:txBody>
          <a:bodyPr wrap="square" rtlCol="1">
            <a:spAutoFit/>
          </a:bodyPr>
          <a:lstStyle/>
          <a:p>
            <a:pPr algn="ctr"/>
            <a:r>
              <a:rPr lang="he-IL" dirty="0"/>
              <a:t>הרי אלו שלו</a:t>
            </a:r>
          </a:p>
        </p:txBody>
      </p:sp>
      <p:sp>
        <p:nvSpPr>
          <p:cNvPr id="20" name="תיבת טקסט 19">
            <a:extLst>
              <a:ext uri="{FF2B5EF4-FFF2-40B4-BE49-F238E27FC236}">
                <a16:creationId xmlns:a16="http://schemas.microsoft.com/office/drawing/2014/main" id="{F8BD1BE2-3568-48F3-9354-7B35FF41C404}"/>
              </a:ext>
            </a:extLst>
          </p:cNvPr>
          <p:cNvSpPr txBox="1"/>
          <p:nvPr/>
        </p:nvSpPr>
        <p:spPr>
          <a:xfrm>
            <a:off x="1654898" y="4286809"/>
            <a:ext cx="2670867" cy="369332"/>
          </a:xfrm>
          <a:prstGeom prst="rect">
            <a:avLst/>
          </a:prstGeom>
          <a:solidFill>
            <a:schemeClr val="accent5">
              <a:lumMod val="20000"/>
              <a:lumOff val="80000"/>
            </a:schemeClr>
          </a:solidFill>
          <a:scene3d>
            <a:camera prst="orthographicFront"/>
            <a:lightRig rig="threePt" dir="t"/>
          </a:scene3d>
          <a:sp3d>
            <a:bevelT prst="angle"/>
          </a:sp3d>
        </p:spPr>
        <p:txBody>
          <a:bodyPr wrap="square" rtlCol="1">
            <a:spAutoFit/>
          </a:bodyPr>
          <a:lstStyle/>
          <a:p>
            <a:r>
              <a:rPr lang="he-IL" dirty="0"/>
              <a:t>הדיון בגמרא "</a:t>
            </a:r>
            <a:r>
              <a:rPr lang="he-IL" b="0" i="0" dirty="0" err="1">
                <a:solidFill>
                  <a:srgbClr val="000000"/>
                </a:solidFill>
                <a:effectLst/>
                <a:latin typeface="Arial" panose="020B0604020202020204" pitchFamily="34" charset="0"/>
              </a:rPr>
              <a:t>אִיבַּעְיָא</a:t>
            </a:r>
            <a:r>
              <a:rPr lang="he-IL" b="0" i="0" dirty="0">
                <a:solidFill>
                  <a:srgbClr val="000000"/>
                </a:solidFill>
                <a:effectLst/>
                <a:latin typeface="Arial" panose="020B0604020202020204" pitchFamily="34" charset="0"/>
              </a:rPr>
              <a:t> לְהוּ "</a:t>
            </a:r>
            <a:endParaRPr lang="he-IL" dirty="0"/>
          </a:p>
        </p:txBody>
      </p:sp>
      <p:sp>
        <p:nvSpPr>
          <p:cNvPr id="21" name="תיבת טקסט 20">
            <a:extLst>
              <a:ext uri="{FF2B5EF4-FFF2-40B4-BE49-F238E27FC236}">
                <a16:creationId xmlns:a16="http://schemas.microsoft.com/office/drawing/2014/main" id="{5412C05A-286A-4555-B66C-380FD1DD49E6}"/>
              </a:ext>
            </a:extLst>
          </p:cNvPr>
          <p:cNvSpPr txBox="1"/>
          <p:nvPr/>
        </p:nvSpPr>
        <p:spPr>
          <a:xfrm>
            <a:off x="1620288" y="3575009"/>
            <a:ext cx="2670867" cy="369332"/>
          </a:xfrm>
          <a:prstGeom prst="rect">
            <a:avLst/>
          </a:prstGeom>
          <a:solidFill>
            <a:schemeClr val="accent5">
              <a:lumMod val="20000"/>
              <a:lumOff val="80000"/>
            </a:schemeClr>
          </a:solidFill>
          <a:scene3d>
            <a:camera prst="orthographicFront"/>
            <a:lightRig rig="threePt" dir="t"/>
          </a:scene3d>
          <a:sp3d>
            <a:bevelT prst="angle"/>
          </a:sp3d>
        </p:spPr>
        <p:txBody>
          <a:bodyPr wrap="square" rtlCol="1">
            <a:spAutoFit/>
          </a:bodyPr>
          <a:lstStyle/>
          <a:p>
            <a:pPr algn="ctr"/>
            <a:r>
              <a:rPr lang="he-IL" dirty="0"/>
              <a:t>הרי אלו שלו</a:t>
            </a:r>
          </a:p>
        </p:txBody>
      </p:sp>
      <p:sp>
        <p:nvSpPr>
          <p:cNvPr id="22" name="בועת דיבור: אליפסה 21">
            <a:extLst>
              <a:ext uri="{FF2B5EF4-FFF2-40B4-BE49-F238E27FC236}">
                <a16:creationId xmlns:a16="http://schemas.microsoft.com/office/drawing/2014/main" id="{3D3883D8-0CF2-4EA8-8EF8-9F5422D83ED6}"/>
              </a:ext>
            </a:extLst>
          </p:cNvPr>
          <p:cNvSpPr/>
          <p:nvPr/>
        </p:nvSpPr>
        <p:spPr>
          <a:xfrm>
            <a:off x="9002029" y="1932138"/>
            <a:ext cx="2993870" cy="1394555"/>
          </a:xfrm>
          <a:prstGeom prst="wedgeEllipseCallout">
            <a:avLst>
              <a:gd name="adj1" fmla="val -142655"/>
              <a:gd name="adj2" fmla="val 63245"/>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תוס</a:t>
            </a:r>
            <a:r>
              <a:rPr lang="he-IL" b="0" i="0" dirty="0">
                <a:solidFill>
                  <a:srgbClr val="000000"/>
                </a:solidFill>
                <a:effectLst/>
                <a:latin typeface="Arial" panose="020B0604020202020204" pitchFamily="34" charset="0"/>
              </a:rPr>
              <a:t>' (בד"ה אפילו) </a:t>
            </a:r>
            <a:r>
              <a:rPr lang="he-IL" b="0" i="0" dirty="0" err="1">
                <a:solidFill>
                  <a:srgbClr val="000000"/>
                </a:solidFill>
                <a:effectLst/>
                <a:latin typeface="Arial" panose="020B0604020202020204" pitchFamily="34" charset="0"/>
              </a:rPr>
              <a:t>דמשום</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דאיכא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אינשי</a:t>
            </a:r>
            <a:r>
              <a:rPr lang="he-IL" b="0" i="0" dirty="0">
                <a:solidFill>
                  <a:srgbClr val="000000"/>
                </a:solidFill>
                <a:effectLst/>
                <a:latin typeface="Arial" panose="020B0604020202020204" pitchFamily="34" charset="0"/>
              </a:rPr>
              <a:t> דלא מעלי </a:t>
            </a:r>
            <a:r>
              <a:rPr lang="he-IL" b="0" i="0" dirty="0" err="1">
                <a:solidFill>
                  <a:srgbClr val="000000"/>
                </a:solidFill>
                <a:effectLst/>
                <a:latin typeface="Arial" panose="020B0604020202020204" pitchFamily="34" charset="0"/>
              </a:rPr>
              <a:t>דשקלי</a:t>
            </a:r>
            <a:r>
              <a:rPr lang="he-IL" b="0" i="0" dirty="0">
                <a:solidFill>
                  <a:srgbClr val="000000"/>
                </a:solidFill>
                <a:effectLst/>
                <a:latin typeface="Arial" panose="020B0604020202020204" pitchFamily="34" charset="0"/>
              </a:rPr>
              <a:t> לה.</a:t>
            </a:r>
            <a:endParaRPr lang="he-IL" dirty="0"/>
          </a:p>
        </p:txBody>
      </p:sp>
      <p:sp>
        <p:nvSpPr>
          <p:cNvPr id="23" name="בועת דיבור: אליפסה 22">
            <a:extLst>
              <a:ext uri="{FF2B5EF4-FFF2-40B4-BE49-F238E27FC236}">
                <a16:creationId xmlns:a16="http://schemas.microsoft.com/office/drawing/2014/main" id="{D927DE90-50BE-4AE9-B90F-557D95087ACE}"/>
              </a:ext>
            </a:extLst>
          </p:cNvPr>
          <p:cNvSpPr/>
          <p:nvPr/>
        </p:nvSpPr>
        <p:spPr>
          <a:xfrm>
            <a:off x="-1" y="0"/>
            <a:ext cx="6317673" cy="2240912"/>
          </a:xfrm>
          <a:prstGeom prst="wedgeEllipseCallout">
            <a:avLst>
              <a:gd name="adj1" fmla="val -9978"/>
              <a:gd name="adj2" fmla="val 103994"/>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1600" b="0" i="0" dirty="0">
                <a:solidFill>
                  <a:srgbClr val="000000"/>
                </a:solidFill>
                <a:effectLst/>
                <a:latin typeface="Arial" panose="020B0604020202020204" pitchFamily="34" charset="0"/>
              </a:rPr>
              <a:t>אכן הלכה למעשה הורה שמואל, שאפי' שמותרת למוצא, בכל אופן משום לפנים משורת הדין צריך להחזיר כאשר בא ישראל ונתן בה סימן. </a:t>
            </a:r>
          </a:p>
          <a:p>
            <a:r>
              <a:rPr lang="he-IL" sz="1600" b="0" i="0" dirty="0" err="1">
                <a:solidFill>
                  <a:srgbClr val="000000"/>
                </a:solidFill>
                <a:effectLst/>
                <a:latin typeface="Arial" panose="020B0604020202020204" pitchFamily="34" charset="0"/>
              </a:rPr>
              <a:t>ולפ"ז</a:t>
            </a:r>
            <a:r>
              <a:rPr lang="he-IL" sz="1600" b="0" i="0" dirty="0">
                <a:solidFill>
                  <a:srgbClr val="000000"/>
                </a:solidFill>
                <a:effectLst/>
                <a:latin typeface="Arial" panose="020B0604020202020204" pitchFamily="34" charset="0"/>
              </a:rPr>
              <a:t> מה שאמר רב נחמן </a:t>
            </a:r>
            <a:r>
              <a:rPr lang="he-IL" sz="1600" b="0" i="0" dirty="0" err="1">
                <a:solidFill>
                  <a:srgbClr val="000000"/>
                </a:solidFill>
                <a:effectLst/>
                <a:latin typeface="Arial" panose="020B0604020202020204" pitchFamily="34" charset="0"/>
              </a:rPr>
              <a:t>לרבא</a:t>
            </a:r>
            <a:r>
              <a:rPr lang="he-IL" sz="1600" b="0" i="0" dirty="0">
                <a:solidFill>
                  <a:srgbClr val="000000"/>
                </a:solidFill>
                <a:effectLst/>
                <a:latin typeface="Arial" panose="020B0604020202020204" pitchFamily="34" charset="0"/>
              </a:rPr>
              <a:t> על מקרה דומה - שהרי אלו שלו ואפי' אם היה הלה עומד וצווח נעשה כצווח על ביתו שנפל ועל ספינתו שטבעה, מדובר לפי הדין, אבל לפנים משורת הדין צריך להחזיר. או שמדובר שהמוצא עני והמאבד עשיר, ע' במרדכי (סימן רנ"ז).</a:t>
            </a:r>
            <a:endParaRPr lang="he-IL" sz="1600" dirty="0"/>
          </a:p>
        </p:txBody>
      </p:sp>
      <p:sp>
        <p:nvSpPr>
          <p:cNvPr id="24" name="בועת דיבור: אליפסה 23">
            <a:extLst>
              <a:ext uri="{FF2B5EF4-FFF2-40B4-BE49-F238E27FC236}">
                <a16:creationId xmlns:a16="http://schemas.microsoft.com/office/drawing/2014/main" id="{63DB3930-3C0B-47DF-B643-B5D3AE678776}"/>
              </a:ext>
            </a:extLst>
          </p:cNvPr>
          <p:cNvSpPr/>
          <p:nvPr/>
        </p:nvSpPr>
        <p:spPr>
          <a:xfrm>
            <a:off x="-1" y="5695981"/>
            <a:ext cx="8056955" cy="1067663"/>
          </a:xfrm>
          <a:prstGeom prst="wedgeEllipseCallout">
            <a:avLst>
              <a:gd name="adj1" fmla="val 27272"/>
              <a:gd name="adj2" fmla="val -164264"/>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1600" b="0" i="0" dirty="0" err="1">
                <a:solidFill>
                  <a:srgbClr val="000000"/>
                </a:solidFill>
                <a:effectLst/>
                <a:latin typeface="Arial" panose="020B0604020202020204" pitchFamily="34" charset="0"/>
              </a:rPr>
              <a:t>תוס</a:t>
            </a:r>
            <a:r>
              <a:rPr lang="he-IL" sz="1600" b="0" i="0" dirty="0">
                <a:solidFill>
                  <a:srgbClr val="000000"/>
                </a:solidFill>
                <a:effectLst/>
                <a:latin typeface="Arial" panose="020B0604020202020204" pitchFamily="34" charset="0"/>
              </a:rPr>
              <a:t>' (בד"ה אם) שאף שיש </a:t>
            </a:r>
            <a:r>
              <a:rPr lang="he-IL" sz="1600" b="0" i="0" dirty="0" err="1">
                <a:solidFill>
                  <a:srgbClr val="000000"/>
                </a:solidFill>
                <a:effectLst/>
                <a:latin typeface="Arial" panose="020B0604020202020204" pitchFamily="34" charset="0"/>
              </a:rPr>
              <a:t>גירסא</a:t>
            </a:r>
            <a:r>
              <a:rPr lang="he-IL" sz="1600" b="0" i="0" dirty="0">
                <a:solidFill>
                  <a:srgbClr val="000000"/>
                </a:solidFill>
                <a:effectLst/>
                <a:latin typeface="Arial" panose="020B0604020202020204" pitchFamily="34" charset="0"/>
              </a:rPr>
              <a:t> שמשמעותה שיש להסתפק האם אפי' פליגי חכמים ברוב ישראל - או שמא לא נחלקו עליו כלל, בכל אופן מסתבר כמו </a:t>
            </a:r>
            <a:r>
              <a:rPr lang="he-IL" sz="1600" b="0" i="0" dirty="0" err="1">
                <a:solidFill>
                  <a:srgbClr val="000000"/>
                </a:solidFill>
                <a:effectLst/>
                <a:latin typeface="Arial" panose="020B0604020202020204" pitchFamily="34" charset="0"/>
              </a:rPr>
              <a:t>הגירסא</a:t>
            </a:r>
            <a:r>
              <a:rPr lang="he-IL" sz="1600" b="0" i="0" dirty="0">
                <a:solidFill>
                  <a:srgbClr val="000000"/>
                </a:solidFill>
                <a:effectLst/>
                <a:latin typeface="Arial" panose="020B0604020202020204" pitchFamily="34" charset="0"/>
              </a:rPr>
              <a:t> האחרת, </a:t>
            </a:r>
            <a:r>
              <a:rPr lang="he-IL" sz="1600" b="0" i="0" dirty="0" err="1">
                <a:solidFill>
                  <a:srgbClr val="000000"/>
                </a:solidFill>
                <a:effectLst/>
                <a:latin typeface="Arial" panose="020B0604020202020204" pitchFamily="34" charset="0"/>
              </a:rPr>
              <a:t>דפשיטא</a:t>
            </a:r>
            <a:r>
              <a:rPr lang="he-IL" sz="1600" b="0" i="0" dirty="0">
                <a:solidFill>
                  <a:srgbClr val="000000"/>
                </a:solidFill>
                <a:effectLst/>
                <a:latin typeface="Arial" panose="020B0604020202020204" pitchFamily="34" charset="0"/>
              </a:rPr>
              <a:t> שרבנן חולקים עליו ברוב ישראל וסוברים שחייב להכריז ולא חוששים </a:t>
            </a:r>
            <a:r>
              <a:rPr lang="he-IL" sz="1600" b="0" i="0" dirty="0" err="1">
                <a:solidFill>
                  <a:srgbClr val="000000"/>
                </a:solidFill>
                <a:effectLst/>
                <a:latin typeface="Arial" panose="020B0604020202020204" pitchFamily="34" charset="0"/>
              </a:rPr>
              <a:t>לאינשי</a:t>
            </a:r>
            <a:r>
              <a:rPr lang="he-IL" sz="1600" b="0" i="0" dirty="0">
                <a:solidFill>
                  <a:srgbClr val="000000"/>
                </a:solidFill>
                <a:effectLst/>
                <a:latin typeface="Arial" panose="020B0604020202020204" pitchFamily="34" charset="0"/>
              </a:rPr>
              <a:t> דלא מעלי - ולא מתייאש.</a:t>
            </a:r>
            <a:endParaRPr lang="he-IL" sz="1600" dirty="0"/>
          </a:p>
        </p:txBody>
      </p:sp>
      <p:sp>
        <p:nvSpPr>
          <p:cNvPr id="25" name="תיבת טקסט 24">
            <a:extLst>
              <a:ext uri="{FF2B5EF4-FFF2-40B4-BE49-F238E27FC236}">
                <a16:creationId xmlns:a16="http://schemas.microsoft.com/office/drawing/2014/main" id="{2ECE17E3-9F32-4729-820B-0498C92B06EF}"/>
              </a:ext>
            </a:extLst>
          </p:cNvPr>
          <p:cNvSpPr txBox="1"/>
          <p:nvPr/>
        </p:nvSpPr>
        <p:spPr>
          <a:xfrm>
            <a:off x="2516119" y="2730221"/>
            <a:ext cx="1280160" cy="369332"/>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dirty="0"/>
              <a:t>רוב נכרי</a:t>
            </a:r>
          </a:p>
        </p:txBody>
      </p:sp>
      <p:sp>
        <p:nvSpPr>
          <p:cNvPr id="26" name="תיבת טקסט 25">
            <a:extLst>
              <a:ext uri="{FF2B5EF4-FFF2-40B4-BE49-F238E27FC236}">
                <a16:creationId xmlns:a16="http://schemas.microsoft.com/office/drawing/2014/main" id="{5EE8D667-9673-41CB-A1AD-7FE6EA598F80}"/>
              </a:ext>
            </a:extLst>
          </p:cNvPr>
          <p:cNvSpPr txBox="1"/>
          <p:nvPr/>
        </p:nvSpPr>
        <p:spPr>
          <a:xfrm>
            <a:off x="5966044" y="1820907"/>
            <a:ext cx="6097656" cy="400110"/>
          </a:xfrm>
          <a:prstGeom prst="rect">
            <a:avLst/>
          </a:prstGeom>
          <a:solidFill>
            <a:schemeClr val="bg1"/>
          </a:solidFill>
        </p:spPr>
        <p:txBody>
          <a:bodyPr wrap="square">
            <a:spAutoFit/>
          </a:bodyPr>
          <a:lstStyle/>
          <a:p>
            <a:r>
              <a:rPr lang="he-IL" b="0" i="0" dirty="0">
                <a:solidFill>
                  <a:srgbClr val="000000"/>
                </a:solidFill>
                <a:effectLst/>
                <a:latin typeface="Arial" panose="020B0604020202020204" pitchFamily="34" charset="0"/>
              </a:rPr>
              <a:t>וכן המוצא מציאה </a:t>
            </a:r>
            <a:r>
              <a:rPr lang="he-IL" sz="2000" b="1" i="0" dirty="0" err="1">
                <a:solidFill>
                  <a:srgbClr val="000000"/>
                </a:solidFill>
                <a:effectLst/>
                <a:latin typeface="Arial" panose="020B0604020202020204" pitchFamily="34" charset="0"/>
              </a:rPr>
              <a:t>וּבְכׇל</a:t>
            </a:r>
            <a:r>
              <a:rPr lang="he-IL" sz="2000" b="1" i="0" dirty="0">
                <a:solidFill>
                  <a:srgbClr val="000000"/>
                </a:solidFill>
                <a:effectLst/>
                <a:latin typeface="Arial" panose="020B0604020202020204" pitchFamily="34" charset="0"/>
              </a:rPr>
              <a:t> מָקוֹם שֶׁהָרַבִּים </a:t>
            </a:r>
            <a:r>
              <a:rPr lang="he-IL" sz="2000" b="1" i="0" dirty="0" err="1">
                <a:solidFill>
                  <a:srgbClr val="000000"/>
                </a:solidFill>
                <a:effectLst/>
                <a:latin typeface="Arial" panose="020B0604020202020204" pitchFamily="34" charset="0"/>
              </a:rPr>
              <a:t>מְצוּיִין</a:t>
            </a:r>
            <a:r>
              <a:rPr lang="he-IL" sz="2000" b="1" i="0" dirty="0">
                <a:solidFill>
                  <a:srgbClr val="000000"/>
                </a:solidFill>
                <a:effectLst/>
                <a:latin typeface="Arial" panose="020B0604020202020204" pitchFamily="34" charset="0"/>
              </a:rPr>
              <a:t> שָׁם:</a:t>
            </a:r>
            <a:endParaRPr lang="he-IL" b="1" i="0" dirty="0">
              <a:solidFill>
                <a:srgbClr val="000000"/>
              </a:solidFill>
              <a:effectLst/>
              <a:latin typeface="Arial" panose="020B0604020202020204" pitchFamily="34" charset="0"/>
            </a:endParaRPr>
          </a:p>
        </p:txBody>
      </p:sp>
      <p:sp>
        <p:nvSpPr>
          <p:cNvPr id="27" name="תיבת טקסט 26">
            <a:extLst>
              <a:ext uri="{FF2B5EF4-FFF2-40B4-BE49-F238E27FC236}">
                <a16:creationId xmlns:a16="http://schemas.microsoft.com/office/drawing/2014/main" id="{156D6F42-BC01-4F34-B517-A0569322A469}"/>
              </a:ext>
            </a:extLst>
          </p:cNvPr>
          <p:cNvSpPr txBox="1"/>
          <p:nvPr/>
        </p:nvSpPr>
        <p:spPr>
          <a:xfrm>
            <a:off x="7356765" y="5766782"/>
            <a:ext cx="4706936" cy="707886"/>
          </a:xfrm>
          <a:prstGeom prst="rect">
            <a:avLst/>
          </a:prstGeom>
          <a:noFill/>
        </p:spPr>
        <p:txBody>
          <a:bodyPr wrap="square">
            <a:spAutoFit/>
          </a:bodyPr>
          <a:lstStyle/>
          <a:p>
            <a:r>
              <a:rPr lang="he-IL" sz="2000" b="1" dirty="0"/>
              <a:t>בכל המקרים הללו, אף אם יש </a:t>
            </a:r>
            <a:r>
              <a:rPr lang="he-IL" sz="2000" b="1" dirty="0" err="1"/>
              <a:t>באבידה</a:t>
            </a:r>
            <a:r>
              <a:rPr lang="he-IL" sz="2000" b="1" dirty="0"/>
              <a:t> סימן,</a:t>
            </a:r>
            <a:endParaRPr lang="he-IL" sz="2000" b="1" i="0" dirty="0">
              <a:solidFill>
                <a:srgbClr val="000000"/>
              </a:solidFill>
              <a:effectLst/>
              <a:latin typeface="Arial" panose="020B0604020202020204" pitchFamily="34" charset="0"/>
            </a:endParaRPr>
          </a:p>
          <a:p>
            <a:r>
              <a:rPr lang="he-IL" sz="2000" b="1" i="0" dirty="0">
                <a:solidFill>
                  <a:srgbClr val="000000"/>
                </a:solidFill>
                <a:effectLst/>
                <a:latin typeface="Arial" panose="020B0604020202020204" pitchFamily="34" charset="0"/>
              </a:rPr>
              <a:t>הֲרֵי אֵלּוּ שֶׁלּוֹ מִפְּנֵי שֶׁהַבְּעָלִים </a:t>
            </a:r>
            <a:r>
              <a:rPr lang="he-IL" sz="2000" b="1" i="0" dirty="0" err="1">
                <a:solidFill>
                  <a:srgbClr val="000000"/>
                </a:solidFill>
                <a:effectLst/>
                <a:latin typeface="Arial" panose="020B0604020202020204" pitchFamily="34" charset="0"/>
              </a:rPr>
              <a:t>מִתְיָאֲשִׁין</a:t>
            </a:r>
            <a:r>
              <a:rPr lang="he-IL" sz="2000" b="1" i="0" dirty="0">
                <a:solidFill>
                  <a:srgbClr val="000000"/>
                </a:solidFill>
                <a:effectLst/>
                <a:latin typeface="Arial" panose="020B0604020202020204" pitchFamily="34" charset="0"/>
              </a:rPr>
              <a:t> מֵהֶן</a:t>
            </a:r>
            <a:endParaRPr lang="he-IL" sz="2000" b="1" dirty="0"/>
          </a:p>
        </p:txBody>
      </p:sp>
    </p:spTree>
    <p:extLst>
      <p:ext uri="{BB962C8B-B14F-4D97-AF65-F5344CB8AC3E}">
        <p14:creationId xmlns:p14="http://schemas.microsoft.com/office/powerpoint/2010/main" val="2985209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par>
                          <p:cTn id="11" fill="hold">
                            <p:stCondLst>
                              <p:cond delay="1250"/>
                            </p:stCondLst>
                            <p:childTnLst>
                              <p:par>
                                <p:cTn id="12" presetID="22" presetClass="entr" presetSubtype="2" fill="hold" grpId="0" nodeType="afterEffect">
                                  <p:stCondLst>
                                    <p:cond delay="1000"/>
                                  </p:stCondLst>
                                  <p:childTnLst>
                                    <p:set>
                                      <p:cBhvr>
                                        <p:cTn id="13" dur="1" fill="hold">
                                          <p:stCondLst>
                                            <p:cond delay="0"/>
                                          </p:stCondLst>
                                        </p:cTn>
                                        <p:tgtEl>
                                          <p:spTgt spid="8"/>
                                        </p:tgtEl>
                                        <p:attrNameLst>
                                          <p:attrName>style.visibility</p:attrName>
                                        </p:attrNameLst>
                                      </p:cBhvr>
                                      <p:to>
                                        <p:strVal val="visible"/>
                                      </p:to>
                                    </p:set>
                                    <p:animEffect transition="in" filter="wipe(right)">
                                      <p:cBhvr>
                                        <p:cTn id="14" dur="1000"/>
                                        <p:tgtEl>
                                          <p:spTgt spid="8"/>
                                        </p:tgtEl>
                                      </p:cBhvr>
                                    </p:animEffect>
                                  </p:childTnLst>
                                </p:cTn>
                              </p:par>
                            </p:childTnLst>
                          </p:cTn>
                        </p:par>
                        <p:par>
                          <p:cTn id="15" fill="hold">
                            <p:stCondLst>
                              <p:cond delay="3250"/>
                            </p:stCondLst>
                            <p:childTnLst>
                              <p:par>
                                <p:cTn id="16" presetID="22" presetClass="entr" presetSubtype="2" fill="hold" grpId="0" nodeType="afterEffect">
                                  <p:stCondLst>
                                    <p:cond delay="2000"/>
                                  </p:stCondLst>
                                  <p:childTnLst>
                                    <p:set>
                                      <p:cBhvr>
                                        <p:cTn id="17" dur="1" fill="hold">
                                          <p:stCondLst>
                                            <p:cond delay="0"/>
                                          </p:stCondLst>
                                        </p:cTn>
                                        <p:tgtEl>
                                          <p:spTgt spid="10"/>
                                        </p:tgtEl>
                                        <p:attrNameLst>
                                          <p:attrName>style.visibility</p:attrName>
                                        </p:attrNameLst>
                                      </p:cBhvr>
                                      <p:to>
                                        <p:strVal val="visible"/>
                                      </p:to>
                                    </p:set>
                                    <p:animEffect transition="in" filter="wipe(right)">
                                      <p:cBhvr>
                                        <p:cTn id="18" dur="1000"/>
                                        <p:tgtEl>
                                          <p:spTgt spid="10"/>
                                        </p:tgtEl>
                                      </p:cBhvr>
                                    </p:animEffect>
                                  </p:childTnLst>
                                </p:cTn>
                              </p:par>
                            </p:childTnLst>
                          </p:cTn>
                        </p:par>
                        <p:par>
                          <p:cTn id="19" fill="hold">
                            <p:stCondLst>
                              <p:cond delay="6250"/>
                            </p:stCondLst>
                            <p:childTnLst>
                              <p:par>
                                <p:cTn id="20" presetID="31" presetClass="entr" presetSubtype="0" fill="hold" grpId="0" nodeType="afterEffect">
                                  <p:stCondLst>
                                    <p:cond delay="2250"/>
                                  </p:stCondLst>
                                  <p:childTnLst>
                                    <p:set>
                                      <p:cBhvr>
                                        <p:cTn id="21" dur="1" fill="hold">
                                          <p:stCondLst>
                                            <p:cond delay="0"/>
                                          </p:stCondLst>
                                        </p:cTn>
                                        <p:tgtEl>
                                          <p:spTgt spid="26"/>
                                        </p:tgtEl>
                                        <p:attrNameLst>
                                          <p:attrName>style.visibility</p:attrName>
                                        </p:attrNameLst>
                                      </p:cBhvr>
                                      <p:to>
                                        <p:strVal val="visible"/>
                                      </p:to>
                                    </p:set>
                                    <p:anim calcmode="lin" valueType="num">
                                      <p:cBhvr>
                                        <p:cTn id="22" dur="1000" fill="hold"/>
                                        <p:tgtEl>
                                          <p:spTgt spid="26"/>
                                        </p:tgtEl>
                                        <p:attrNameLst>
                                          <p:attrName>ppt_w</p:attrName>
                                        </p:attrNameLst>
                                      </p:cBhvr>
                                      <p:tavLst>
                                        <p:tav tm="0">
                                          <p:val>
                                            <p:fltVal val="0"/>
                                          </p:val>
                                        </p:tav>
                                        <p:tav tm="100000">
                                          <p:val>
                                            <p:strVal val="#ppt_w"/>
                                          </p:val>
                                        </p:tav>
                                      </p:tavLst>
                                    </p:anim>
                                    <p:anim calcmode="lin" valueType="num">
                                      <p:cBhvr>
                                        <p:cTn id="23" dur="1000" fill="hold"/>
                                        <p:tgtEl>
                                          <p:spTgt spid="26"/>
                                        </p:tgtEl>
                                        <p:attrNameLst>
                                          <p:attrName>ppt_h</p:attrName>
                                        </p:attrNameLst>
                                      </p:cBhvr>
                                      <p:tavLst>
                                        <p:tav tm="0">
                                          <p:val>
                                            <p:fltVal val="0"/>
                                          </p:val>
                                        </p:tav>
                                        <p:tav tm="100000">
                                          <p:val>
                                            <p:strVal val="#ppt_h"/>
                                          </p:val>
                                        </p:tav>
                                      </p:tavLst>
                                    </p:anim>
                                    <p:anim calcmode="lin" valueType="num">
                                      <p:cBhvr>
                                        <p:cTn id="24" dur="1000" fill="hold"/>
                                        <p:tgtEl>
                                          <p:spTgt spid="26"/>
                                        </p:tgtEl>
                                        <p:attrNameLst>
                                          <p:attrName>style.rotation</p:attrName>
                                        </p:attrNameLst>
                                      </p:cBhvr>
                                      <p:tavLst>
                                        <p:tav tm="0">
                                          <p:val>
                                            <p:fltVal val="90"/>
                                          </p:val>
                                        </p:tav>
                                        <p:tav tm="100000">
                                          <p:val>
                                            <p:fltVal val="0"/>
                                          </p:val>
                                        </p:tav>
                                      </p:tavLst>
                                    </p:anim>
                                    <p:animEffect transition="in" filter="fade">
                                      <p:cBhvr>
                                        <p:cTn id="25" dur="1000"/>
                                        <p:tgtEl>
                                          <p:spTgt spid="26"/>
                                        </p:tgtEl>
                                      </p:cBhvr>
                                    </p:animEffect>
                                  </p:childTnLst>
                                </p:cTn>
                              </p:par>
                            </p:childTnLst>
                          </p:cTn>
                        </p:par>
                        <p:par>
                          <p:cTn id="26" fill="hold">
                            <p:stCondLst>
                              <p:cond delay="9500"/>
                            </p:stCondLst>
                            <p:childTnLst>
                              <p:par>
                                <p:cTn id="27" presetID="22" presetClass="entr" presetSubtype="1" fill="hold" nodeType="afterEffect">
                                  <p:stCondLst>
                                    <p:cond delay="2000"/>
                                  </p:stCondLst>
                                  <p:childTnLst>
                                    <p:set>
                                      <p:cBhvr>
                                        <p:cTn id="28" dur="1" fill="hold">
                                          <p:stCondLst>
                                            <p:cond delay="0"/>
                                          </p:stCondLst>
                                        </p:cTn>
                                        <p:tgtEl>
                                          <p:spTgt spid="4"/>
                                        </p:tgtEl>
                                        <p:attrNameLst>
                                          <p:attrName>style.visibility</p:attrName>
                                        </p:attrNameLst>
                                      </p:cBhvr>
                                      <p:to>
                                        <p:strVal val="visible"/>
                                      </p:to>
                                    </p:set>
                                    <p:animEffect transition="in" filter="wipe(up)">
                                      <p:cBhvr>
                                        <p:cTn id="29" dur="500"/>
                                        <p:tgtEl>
                                          <p:spTgt spid="4"/>
                                        </p:tgtEl>
                                      </p:cBhvr>
                                    </p:animEffect>
                                  </p:childTnLst>
                                </p:cTn>
                              </p:par>
                              <p:par>
                                <p:cTn id="30" presetID="31" presetClass="entr" presetSubtype="0" fill="hold" grpId="0" nodeType="withEffect">
                                  <p:stCondLst>
                                    <p:cond delay="0"/>
                                  </p:stCondLst>
                                  <p:childTnLst>
                                    <p:set>
                                      <p:cBhvr>
                                        <p:cTn id="31" dur="1" fill="hold">
                                          <p:stCondLst>
                                            <p:cond delay="0"/>
                                          </p:stCondLst>
                                        </p:cTn>
                                        <p:tgtEl>
                                          <p:spTgt spid="25"/>
                                        </p:tgtEl>
                                        <p:attrNameLst>
                                          <p:attrName>style.visibility</p:attrName>
                                        </p:attrNameLst>
                                      </p:cBhvr>
                                      <p:to>
                                        <p:strVal val="visible"/>
                                      </p:to>
                                    </p:set>
                                    <p:anim calcmode="lin" valueType="num">
                                      <p:cBhvr>
                                        <p:cTn id="32" dur="1000" fill="hold"/>
                                        <p:tgtEl>
                                          <p:spTgt spid="25"/>
                                        </p:tgtEl>
                                        <p:attrNameLst>
                                          <p:attrName>ppt_w</p:attrName>
                                        </p:attrNameLst>
                                      </p:cBhvr>
                                      <p:tavLst>
                                        <p:tav tm="0">
                                          <p:val>
                                            <p:fltVal val="0"/>
                                          </p:val>
                                        </p:tav>
                                        <p:tav tm="100000">
                                          <p:val>
                                            <p:strVal val="#ppt_w"/>
                                          </p:val>
                                        </p:tav>
                                      </p:tavLst>
                                    </p:anim>
                                    <p:anim calcmode="lin" valueType="num">
                                      <p:cBhvr>
                                        <p:cTn id="33" dur="1000" fill="hold"/>
                                        <p:tgtEl>
                                          <p:spTgt spid="25"/>
                                        </p:tgtEl>
                                        <p:attrNameLst>
                                          <p:attrName>ppt_h</p:attrName>
                                        </p:attrNameLst>
                                      </p:cBhvr>
                                      <p:tavLst>
                                        <p:tav tm="0">
                                          <p:val>
                                            <p:fltVal val="0"/>
                                          </p:val>
                                        </p:tav>
                                        <p:tav tm="100000">
                                          <p:val>
                                            <p:strVal val="#ppt_h"/>
                                          </p:val>
                                        </p:tav>
                                      </p:tavLst>
                                    </p:anim>
                                    <p:anim calcmode="lin" valueType="num">
                                      <p:cBhvr>
                                        <p:cTn id="34" dur="1000" fill="hold"/>
                                        <p:tgtEl>
                                          <p:spTgt spid="25"/>
                                        </p:tgtEl>
                                        <p:attrNameLst>
                                          <p:attrName>style.rotation</p:attrName>
                                        </p:attrNameLst>
                                      </p:cBhvr>
                                      <p:tavLst>
                                        <p:tav tm="0">
                                          <p:val>
                                            <p:fltVal val="90"/>
                                          </p:val>
                                        </p:tav>
                                        <p:tav tm="100000">
                                          <p:val>
                                            <p:fltVal val="0"/>
                                          </p:val>
                                        </p:tav>
                                      </p:tavLst>
                                    </p:anim>
                                    <p:animEffect transition="in" filter="fade">
                                      <p:cBhvr>
                                        <p:cTn id="35" dur="1000"/>
                                        <p:tgtEl>
                                          <p:spTgt spid="25"/>
                                        </p:tgtEl>
                                      </p:cBhvr>
                                    </p:animEffect>
                                  </p:childTnLst>
                                </p:cTn>
                              </p:par>
                              <p:par>
                                <p:cTn id="36" presetID="31" presetClass="entr" presetSubtype="0" fill="hold" grpId="0" nodeType="withEffect">
                                  <p:stCondLst>
                                    <p:cond delay="2000"/>
                                  </p:stCondLst>
                                  <p:childTnLst>
                                    <p:set>
                                      <p:cBhvr>
                                        <p:cTn id="37" dur="1" fill="hold">
                                          <p:stCondLst>
                                            <p:cond delay="0"/>
                                          </p:stCondLst>
                                        </p:cTn>
                                        <p:tgtEl>
                                          <p:spTgt spid="5"/>
                                        </p:tgtEl>
                                        <p:attrNameLst>
                                          <p:attrName>style.visibility</p:attrName>
                                        </p:attrNameLst>
                                      </p:cBhvr>
                                      <p:to>
                                        <p:strVal val="visible"/>
                                      </p:to>
                                    </p:set>
                                    <p:anim calcmode="lin" valueType="num">
                                      <p:cBhvr>
                                        <p:cTn id="38" dur="1000" fill="hold"/>
                                        <p:tgtEl>
                                          <p:spTgt spid="5"/>
                                        </p:tgtEl>
                                        <p:attrNameLst>
                                          <p:attrName>ppt_w</p:attrName>
                                        </p:attrNameLst>
                                      </p:cBhvr>
                                      <p:tavLst>
                                        <p:tav tm="0">
                                          <p:val>
                                            <p:fltVal val="0"/>
                                          </p:val>
                                        </p:tav>
                                        <p:tav tm="100000">
                                          <p:val>
                                            <p:strVal val="#ppt_w"/>
                                          </p:val>
                                        </p:tav>
                                      </p:tavLst>
                                    </p:anim>
                                    <p:anim calcmode="lin" valueType="num">
                                      <p:cBhvr>
                                        <p:cTn id="39" dur="1000" fill="hold"/>
                                        <p:tgtEl>
                                          <p:spTgt spid="5"/>
                                        </p:tgtEl>
                                        <p:attrNameLst>
                                          <p:attrName>ppt_h</p:attrName>
                                        </p:attrNameLst>
                                      </p:cBhvr>
                                      <p:tavLst>
                                        <p:tav tm="0">
                                          <p:val>
                                            <p:fltVal val="0"/>
                                          </p:val>
                                        </p:tav>
                                        <p:tav tm="100000">
                                          <p:val>
                                            <p:strVal val="#ppt_h"/>
                                          </p:val>
                                        </p:tav>
                                      </p:tavLst>
                                    </p:anim>
                                    <p:anim calcmode="lin" valueType="num">
                                      <p:cBhvr>
                                        <p:cTn id="40" dur="1000" fill="hold"/>
                                        <p:tgtEl>
                                          <p:spTgt spid="5"/>
                                        </p:tgtEl>
                                        <p:attrNameLst>
                                          <p:attrName>style.rotation</p:attrName>
                                        </p:attrNameLst>
                                      </p:cBhvr>
                                      <p:tavLst>
                                        <p:tav tm="0">
                                          <p:val>
                                            <p:fltVal val="90"/>
                                          </p:val>
                                        </p:tav>
                                        <p:tav tm="100000">
                                          <p:val>
                                            <p:fltVal val="0"/>
                                          </p:val>
                                        </p:tav>
                                      </p:tavLst>
                                    </p:anim>
                                    <p:animEffect transition="in" filter="fade">
                                      <p:cBhvr>
                                        <p:cTn id="41" dur="1000"/>
                                        <p:tgtEl>
                                          <p:spTgt spid="5"/>
                                        </p:tgtEl>
                                      </p:cBhvr>
                                    </p:animEffect>
                                  </p:childTnLst>
                                </p:cTn>
                              </p:par>
                            </p:childTnLst>
                          </p:cTn>
                        </p:par>
                        <p:par>
                          <p:cTn id="42" fill="hold">
                            <p:stCondLst>
                              <p:cond delay="12500"/>
                            </p:stCondLst>
                            <p:childTnLst>
                              <p:par>
                                <p:cTn id="43" presetID="2" presetClass="entr" presetSubtype="8" fill="hold" grpId="0" nodeType="afterEffect">
                                  <p:stCondLst>
                                    <p:cond delay="1000"/>
                                  </p:stCondLst>
                                  <p:childTnLst>
                                    <p:set>
                                      <p:cBhvr>
                                        <p:cTn id="44" dur="1" fill="hold">
                                          <p:stCondLst>
                                            <p:cond delay="0"/>
                                          </p:stCondLst>
                                        </p:cTn>
                                        <p:tgtEl>
                                          <p:spTgt spid="7"/>
                                        </p:tgtEl>
                                        <p:attrNameLst>
                                          <p:attrName>style.visibility</p:attrName>
                                        </p:attrNameLst>
                                      </p:cBhvr>
                                      <p:to>
                                        <p:strVal val="visible"/>
                                      </p:to>
                                    </p:set>
                                    <p:anim calcmode="lin" valueType="num">
                                      <p:cBhvr additive="base">
                                        <p:cTn id="45" dur="500" fill="hold"/>
                                        <p:tgtEl>
                                          <p:spTgt spid="7"/>
                                        </p:tgtEl>
                                        <p:attrNameLst>
                                          <p:attrName>ppt_x</p:attrName>
                                        </p:attrNameLst>
                                      </p:cBhvr>
                                      <p:tavLst>
                                        <p:tav tm="0">
                                          <p:val>
                                            <p:strVal val="0-#ppt_w/2"/>
                                          </p:val>
                                        </p:tav>
                                        <p:tav tm="100000">
                                          <p:val>
                                            <p:strVal val="#ppt_x"/>
                                          </p:val>
                                        </p:tav>
                                      </p:tavLst>
                                    </p:anim>
                                    <p:anim calcmode="lin" valueType="num">
                                      <p:cBhvr additive="base">
                                        <p:cTn id="46" dur="500" fill="hold"/>
                                        <p:tgtEl>
                                          <p:spTgt spid="7"/>
                                        </p:tgtEl>
                                        <p:attrNameLst>
                                          <p:attrName>ppt_y</p:attrName>
                                        </p:attrNameLst>
                                      </p:cBhvr>
                                      <p:tavLst>
                                        <p:tav tm="0">
                                          <p:val>
                                            <p:strVal val="#ppt_y"/>
                                          </p:val>
                                        </p:tav>
                                        <p:tav tm="100000">
                                          <p:val>
                                            <p:strVal val="#ppt_y"/>
                                          </p:val>
                                        </p:tav>
                                      </p:tavLst>
                                    </p:anim>
                                  </p:childTnLst>
                                </p:cTn>
                              </p:par>
                            </p:childTnLst>
                          </p:cTn>
                        </p:par>
                        <p:par>
                          <p:cTn id="47" fill="hold">
                            <p:stCondLst>
                              <p:cond delay="14000"/>
                            </p:stCondLst>
                            <p:childTnLst>
                              <p:par>
                                <p:cTn id="48" presetID="2" presetClass="entr" presetSubtype="8" fill="hold" grpId="0" nodeType="afterEffect">
                                  <p:stCondLst>
                                    <p:cond delay="1000"/>
                                  </p:stCondLst>
                                  <p:childTnLst>
                                    <p:set>
                                      <p:cBhvr>
                                        <p:cTn id="49" dur="1" fill="hold">
                                          <p:stCondLst>
                                            <p:cond delay="0"/>
                                          </p:stCondLst>
                                        </p:cTn>
                                        <p:tgtEl>
                                          <p:spTgt spid="11"/>
                                        </p:tgtEl>
                                        <p:attrNameLst>
                                          <p:attrName>style.visibility</p:attrName>
                                        </p:attrNameLst>
                                      </p:cBhvr>
                                      <p:to>
                                        <p:strVal val="visible"/>
                                      </p:to>
                                    </p:set>
                                    <p:anim calcmode="lin" valueType="num">
                                      <p:cBhvr additive="base">
                                        <p:cTn id="50" dur="500" fill="hold"/>
                                        <p:tgtEl>
                                          <p:spTgt spid="11"/>
                                        </p:tgtEl>
                                        <p:attrNameLst>
                                          <p:attrName>ppt_x</p:attrName>
                                        </p:attrNameLst>
                                      </p:cBhvr>
                                      <p:tavLst>
                                        <p:tav tm="0">
                                          <p:val>
                                            <p:strVal val="0-#ppt_w/2"/>
                                          </p:val>
                                        </p:tav>
                                        <p:tav tm="100000">
                                          <p:val>
                                            <p:strVal val="#ppt_x"/>
                                          </p:val>
                                        </p:tav>
                                      </p:tavLst>
                                    </p:anim>
                                    <p:anim calcmode="lin" valueType="num">
                                      <p:cBhvr additive="base">
                                        <p:cTn id="51" dur="500" fill="hold"/>
                                        <p:tgtEl>
                                          <p:spTgt spid="11"/>
                                        </p:tgtEl>
                                        <p:attrNameLst>
                                          <p:attrName>ppt_y</p:attrName>
                                        </p:attrNameLst>
                                      </p:cBhvr>
                                      <p:tavLst>
                                        <p:tav tm="0">
                                          <p:val>
                                            <p:strVal val="#ppt_y"/>
                                          </p:val>
                                        </p:tav>
                                        <p:tav tm="100000">
                                          <p:val>
                                            <p:strVal val="#ppt_y"/>
                                          </p:val>
                                        </p:tav>
                                      </p:tavLst>
                                    </p:anim>
                                  </p:childTnLst>
                                </p:cTn>
                              </p:par>
                            </p:childTnLst>
                          </p:cTn>
                        </p:par>
                        <p:par>
                          <p:cTn id="52" fill="hold">
                            <p:stCondLst>
                              <p:cond delay="15500"/>
                            </p:stCondLst>
                            <p:childTnLst>
                              <p:par>
                                <p:cTn id="53" presetID="22" presetClass="entr" presetSubtype="2" fill="hold" grpId="0" nodeType="afterEffect">
                                  <p:stCondLst>
                                    <p:cond delay="1000"/>
                                  </p:stCondLst>
                                  <p:childTnLst>
                                    <p:set>
                                      <p:cBhvr>
                                        <p:cTn id="54" dur="1" fill="hold">
                                          <p:stCondLst>
                                            <p:cond delay="0"/>
                                          </p:stCondLst>
                                        </p:cTn>
                                        <p:tgtEl>
                                          <p:spTgt spid="22"/>
                                        </p:tgtEl>
                                        <p:attrNameLst>
                                          <p:attrName>style.visibility</p:attrName>
                                        </p:attrNameLst>
                                      </p:cBhvr>
                                      <p:to>
                                        <p:strVal val="visible"/>
                                      </p:to>
                                    </p:set>
                                    <p:animEffect transition="in" filter="wipe(right)">
                                      <p:cBhvr>
                                        <p:cTn id="55" dur="2500"/>
                                        <p:tgtEl>
                                          <p:spTgt spid="22"/>
                                        </p:tgtEl>
                                      </p:cBhvr>
                                    </p:animEffect>
                                  </p:childTnLst>
                                </p:cTn>
                              </p:par>
                            </p:childTnLst>
                          </p:cTn>
                        </p:par>
                        <p:par>
                          <p:cTn id="56" fill="hold">
                            <p:stCondLst>
                              <p:cond delay="19000"/>
                            </p:stCondLst>
                            <p:childTnLst>
                              <p:par>
                                <p:cTn id="57" presetID="2" presetClass="entr" presetSubtype="2" fill="hold" grpId="0" nodeType="afterEffect">
                                  <p:stCondLst>
                                    <p:cond delay="3000"/>
                                  </p:stCondLst>
                                  <p:childTnLst>
                                    <p:set>
                                      <p:cBhvr>
                                        <p:cTn id="58" dur="1" fill="hold">
                                          <p:stCondLst>
                                            <p:cond delay="0"/>
                                          </p:stCondLst>
                                        </p:cTn>
                                        <p:tgtEl>
                                          <p:spTgt spid="21"/>
                                        </p:tgtEl>
                                        <p:attrNameLst>
                                          <p:attrName>style.visibility</p:attrName>
                                        </p:attrNameLst>
                                      </p:cBhvr>
                                      <p:to>
                                        <p:strVal val="visible"/>
                                      </p:to>
                                    </p:set>
                                    <p:anim calcmode="lin" valueType="num">
                                      <p:cBhvr additive="base">
                                        <p:cTn id="59" dur="500" fill="hold"/>
                                        <p:tgtEl>
                                          <p:spTgt spid="21"/>
                                        </p:tgtEl>
                                        <p:attrNameLst>
                                          <p:attrName>ppt_x</p:attrName>
                                        </p:attrNameLst>
                                      </p:cBhvr>
                                      <p:tavLst>
                                        <p:tav tm="0">
                                          <p:val>
                                            <p:strVal val="1+#ppt_w/2"/>
                                          </p:val>
                                        </p:tav>
                                        <p:tav tm="100000">
                                          <p:val>
                                            <p:strVal val="#ppt_x"/>
                                          </p:val>
                                        </p:tav>
                                      </p:tavLst>
                                    </p:anim>
                                    <p:anim calcmode="lin" valueType="num">
                                      <p:cBhvr additive="base">
                                        <p:cTn id="60" dur="500" fill="hold"/>
                                        <p:tgtEl>
                                          <p:spTgt spid="21"/>
                                        </p:tgtEl>
                                        <p:attrNameLst>
                                          <p:attrName>ppt_y</p:attrName>
                                        </p:attrNameLst>
                                      </p:cBhvr>
                                      <p:tavLst>
                                        <p:tav tm="0">
                                          <p:val>
                                            <p:strVal val="#ppt_y"/>
                                          </p:val>
                                        </p:tav>
                                        <p:tav tm="100000">
                                          <p:val>
                                            <p:strVal val="#ppt_y"/>
                                          </p:val>
                                        </p:tav>
                                      </p:tavLst>
                                    </p:anim>
                                  </p:childTnLst>
                                </p:cTn>
                              </p:par>
                            </p:childTnLst>
                          </p:cTn>
                        </p:par>
                        <p:par>
                          <p:cTn id="61" fill="hold">
                            <p:stCondLst>
                              <p:cond delay="22500"/>
                            </p:stCondLst>
                            <p:childTnLst>
                              <p:par>
                                <p:cTn id="62" presetID="22" presetClass="entr" presetSubtype="1" fill="hold" grpId="0" nodeType="afterEffect">
                                  <p:stCondLst>
                                    <p:cond delay="1000"/>
                                  </p:stCondLst>
                                  <p:childTnLst>
                                    <p:set>
                                      <p:cBhvr>
                                        <p:cTn id="63" dur="1" fill="hold">
                                          <p:stCondLst>
                                            <p:cond delay="0"/>
                                          </p:stCondLst>
                                        </p:cTn>
                                        <p:tgtEl>
                                          <p:spTgt spid="23"/>
                                        </p:tgtEl>
                                        <p:attrNameLst>
                                          <p:attrName>style.visibility</p:attrName>
                                        </p:attrNameLst>
                                      </p:cBhvr>
                                      <p:to>
                                        <p:strVal val="visible"/>
                                      </p:to>
                                    </p:set>
                                    <p:animEffect transition="in" filter="wipe(up)">
                                      <p:cBhvr>
                                        <p:cTn id="64" dur="3000"/>
                                        <p:tgtEl>
                                          <p:spTgt spid="23"/>
                                        </p:tgtEl>
                                      </p:cBhvr>
                                    </p:animEffect>
                                  </p:childTnLst>
                                </p:cTn>
                              </p:par>
                            </p:childTnLst>
                          </p:cTn>
                        </p:par>
                      </p:childTnLst>
                    </p:cTn>
                  </p:par>
                  <p:par>
                    <p:cTn id="65" fill="hold">
                      <p:stCondLst>
                        <p:cond delay="indefinite"/>
                      </p:stCondLst>
                      <p:childTnLst>
                        <p:par>
                          <p:cTn id="66" fill="hold">
                            <p:stCondLst>
                              <p:cond delay="0"/>
                            </p:stCondLst>
                            <p:childTnLst>
                              <p:par>
                                <p:cTn id="67" presetID="2" presetClass="entr" presetSubtype="8" fill="hold" grpId="0" nodeType="clickEffect">
                                  <p:stCondLst>
                                    <p:cond delay="0"/>
                                  </p:stCondLst>
                                  <p:childTnLst>
                                    <p:set>
                                      <p:cBhvr>
                                        <p:cTn id="68" dur="1" fill="hold">
                                          <p:stCondLst>
                                            <p:cond delay="0"/>
                                          </p:stCondLst>
                                        </p:cTn>
                                        <p:tgtEl>
                                          <p:spTgt spid="15"/>
                                        </p:tgtEl>
                                        <p:attrNameLst>
                                          <p:attrName>style.visibility</p:attrName>
                                        </p:attrNameLst>
                                      </p:cBhvr>
                                      <p:to>
                                        <p:strVal val="visible"/>
                                      </p:to>
                                    </p:set>
                                    <p:anim calcmode="lin" valueType="num">
                                      <p:cBhvr additive="base">
                                        <p:cTn id="69" dur="500" fill="hold"/>
                                        <p:tgtEl>
                                          <p:spTgt spid="15"/>
                                        </p:tgtEl>
                                        <p:attrNameLst>
                                          <p:attrName>ppt_x</p:attrName>
                                        </p:attrNameLst>
                                      </p:cBhvr>
                                      <p:tavLst>
                                        <p:tav tm="0">
                                          <p:val>
                                            <p:strVal val="0-#ppt_w/2"/>
                                          </p:val>
                                        </p:tav>
                                        <p:tav tm="100000">
                                          <p:val>
                                            <p:strVal val="#ppt_x"/>
                                          </p:val>
                                        </p:tav>
                                      </p:tavLst>
                                    </p:anim>
                                    <p:anim calcmode="lin" valueType="num">
                                      <p:cBhvr additive="base">
                                        <p:cTn id="70" dur="500" fill="hold"/>
                                        <p:tgtEl>
                                          <p:spTgt spid="15"/>
                                        </p:tgtEl>
                                        <p:attrNameLst>
                                          <p:attrName>ppt_y</p:attrName>
                                        </p:attrNameLst>
                                      </p:cBhvr>
                                      <p:tavLst>
                                        <p:tav tm="0">
                                          <p:val>
                                            <p:strVal val="#ppt_y"/>
                                          </p:val>
                                        </p:tav>
                                        <p:tav tm="100000">
                                          <p:val>
                                            <p:strVal val="#ppt_y"/>
                                          </p:val>
                                        </p:tav>
                                      </p:tavLst>
                                    </p:anim>
                                  </p:childTnLst>
                                </p:cTn>
                              </p:par>
                            </p:childTnLst>
                          </p:cTn>
                        </p:par>
                        <p:par>
                          <p:cTn id="71" fill="hold">
                            <p:stCondLst>
                              <p:cond delay="500"/>
                            </p:stCondLst>
                            <p:childTnLst>
                              <p:par>
                                <p:cTn id="72" presetID="2" presetClass="entr" presetSubtype="8" fill="hold" grpId="0" nodeType="afterEffect">
                                  <p:stCondLst>
                                    <p:cond delay="1000"/>
                                  </p:stCondLst>
                                  <p:childTnLst>
                                    <p:set>
                                      <p:cBhvr>
                                        <p:cTn id="73" dur="1" fill="hold">
                                          <p:stCondLst>
                                            <p:cond delay="0"/>
                                          </p:stCondLst>
                                        </p:cTn>
                                        <p:tgtEl>
                                          <p:spTgt spid="17"/>
                                        </p:tgtEl>
                                        <p:attrNameLst>
                                          <p:attrName>style.visibility</p:attrName>
                                        </p:attrNameLst>
                                      </p:cBhvr>
                                      <p:to>
                                        <p:strVal val="visible"/>
                                      </p:to>
                                    </p:set>
                                    <p:anim calcmode="lin" valueType="num">
                                      <p:cBhvr additive="base">
                                        <p:cTn id="74" dur="500" fill="hold"/>
                                        <p:tgtEl>
                                          <p:spTgt spid="17"/>
                                        </p:tgtEl>
                                        <p:attrNameLst>
                                          <p:attrName>ppt_x</p:attrName>
                                        </p:attrNameLst>
                                      </p:cBhvr>
                                      <p:tavLst>
                                        <p:tav tm="0">
                                          <p:val>
                                            <p:strVal val="0-#ppt_w/2"/>
                                          </p:val>
                                        </p:tav>
                                        <p:tav tm="100000">
                                          <p:val>
                                            <p:strVal val="#ppt_x"/>
                                          </p:val>
                                        </p:tav>
                                      </p:tavLst>
                                    </p:anim>
                                    <p:anim calcmode="lin" valueType="num">
                                      <p:cBhvr additive="base">
                                        <p:cTn id="75" dur="500" fill="hold"/>
                                        <p:tgtEl>
                                          <p:spTgt spid="17"/>
                                        </p:tgtEl>
                                        <p:attrNameLst>
                                          <p:attrName>ppt_y</p:attrName>
                                        </p:attrNameLst>
                                      </p:cBhvr>
                                      <p:tavLst>
                                        <p:tav tm="0">
                                          <p:val>
                                            <p:strVal val="#ppt_y"/>
                                          </p:val>
                                        </p:tav>
                                        <p:tav tm="100000">
                                          <p:val>
                                            <p:strVal val="#ppt_y"/>
                                          </p:val>
                                        </p:tav>
                                      </p:tavLst>
                                    </p:anim>
                                  </p:childTnLst>
                                </p:cTn>
                              </p:par>
                            </p:childTnLst>
                          </p:cTn>
                        </p:par>
                        <p:par>
                          <p:cTn id="76" fill="hold">
                            <p:stCondLst>
                              <p:cond delay="2000"/>
                            </p:stCondLst>
                            <p:childTnLst>
                              <p:par>
                                <p:cTn id="77" presetID="22" presetClass="entr" presetSubtype="4" fill="hold" grpId="0" nodeType="afterEffect">
                                  <p:stCondLst>
                                    <p:cond delay="1000"/>
                                  </p:stCondLst>
                                  <p:childTnLst>
                                    <p:set>
                                      <p:cBhvr>
                                        <p:cTn id="78" dur="1" fill="hold">
                                          <p:stCondLst>
                                            <p:cond delay="0"/>
                                          </p:stCondLst>
                                        </p:cTn>
                                        <p:tgtEl>
                                          <p:spTgt spid="24"/>
                                        </p:tgtEl>
                                        <p:attrNameLst>
                                          <p:attrName>style.visibility</p:attrName>
                                        </p:attrNameLst>
                                      </p:cBhvr>
                                      <p:to>
                                        <p:strVal val="visible"/>
                                      </p:to>
                                    </p:set>
                                    <p:animEffect transition="in" filter="wipe(down)">
                                      <p:cBhvr>
                                        <p:cTn id="79" dur="3000"/>
                                        <p:tgtEl>
                                          <p:spTgt spid="24"/>
                                        </p:tgtEl>
                                      </p:cBhvr>
                                    </p:animEffect>
                                  </p:childTnLst>
                                </p:cTn>
                              </p:par>
                            </p:childTnLst>
                          </p:cTn>
                        </p:par>
                        <p:par>
                          <p:cTn id="80" fill="hold">
                            <p:stCondLst>
                              <p:cond delay="6000"/>
                            </p:stCondLst>
                            <p:childTnLst>
                              <p:par>
                                <p:cTn id="81" presetID="2" presetClass="entr" presetSubtype="2" fill="hold" grpId="0" nodeType="afterEffect">
                                  <p:stCondLst>
                                    <p:cond delay="3500"/>
                                  </p:stCondLst>
                                  <p:childTnLst>
                                    <p:set>
                                      <p:cBhvr>
                                        <p:cTn id="82" dur="1" fill="hold">
                                          <p:stCondLst>
                                            <p:cond delay="0"/>
                                          </p:stCondLst>
                                        </p:cTn>
                                        <p:tgtEl>
                                          <p:spTgt spid="20"/>
                                        </p:tgtEl>
                                        <p:attrNameLst>
                                          <p:attrName>style.visibility</p:attrName>
                                        </p:attrNameLst>
                                      </p:cBhvr>
                                      <p:to>
                                        <p:strVal val="visible"/>
                                      </p:to>
                                    </p:set>
                                    <p:anim calcmode="lin" valueType="num">
                                      <p:cBhvr additive="base">
                                        <p:cTn id="83" dur="500" fill="hold"/>
                                        <p:tgtEl>
                                          <p:spTgt spid="20"/>
                                        </p:tgtEl>
                                        <p:attrNameLst>
                                          <p:attrName>ppt_x</p:attrName>
                                        </p:attrNameLst>
                                      </p:cBhvr>
                                      <p:tavLst>
                                        <p:tav tm="0">
                                          <p:val>
                                            <p:strVal val="1+#ppt_w/2"/>
                                          </p:val>
                                        </p:tav>
                                        <p:tav tm="100000">
                                          <p:val>
                                            <p:strVal val="#ppt_x"/>
                                          </p:val>
                                        </p:tav>
                                      </p:tavLst>
                                    </p:anim>
                                    <p:anim calcmode="lin" valueType="num">
                                      <p:cBhvr additive="base">
                                        <p:cTn id="84"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8" fill="hold" grpId="0" nodeType="clickEffect">
                                  <p:stCondLst>
                                    <p:cond delay="0"/>
                                  </p:stCondLst>
                                  <p:childTnLst>
                                    <p:set>
                                      <p:cBhvr>
                                        <p:cTn id="88" dur="1" fill="hold">
                                          <p:stCondLst>
                                            <p:cond delay="0"/>
                                          </p:stCondLst>
                                        </p:cTn>
                                        <p:tgtEl>
                                          <p:spTgt spid="16"/>
                                        </p:tgtEl>
                                        <p:attrNameLst>
                                          <p:attrName>style.visibility</p:attrName>
                                        </p:attrNameLst>
                                      </p:cBhvr>
                                      <p:to>
                                        <p:strVal val="visible"/>
                                      </p:to>
                                    </p:set>
                                    <p:anim calcmode="lin" valueType="num">
                                      <p:cBhvr additive="base">
                                        <p:cTn id="89" dur="500" fill="hold"/>
                                        <p:tgtEl>
                                          <p:spTgt spid="16"/>
                                        </p:tgtEl>
                                        <p:attrNameLst>
                                          <p:attrName>ppt_x</p:attrName>
                                        </p:attrNameLst>
                                      </p:cBhvr>
                                      <p:tavLst>
                                        <p:tav tm="0">
                                          <p:val>
                                            <p:strVal val="0-#ppt_w/2"/>
                                          </p:val>
                                        </p:tav>
                                        <p:tav tm="100000">
                                          <p:val>
                                            <p:strVal val="#ppt_x"/>
                                          </p:val>
                                        </p:tav>
                                      </p:tavLst>
                                    </p:anim>
                                    <p:anim calcmode="lin" valueType="num">
                                      <p:cBhvr additive="base">
                                        <p:cTn id="90" dur="500" fill="hold"/>
                                        <p:tgtEl>
                                          <p:spTgt spid="16"/>
                                        </p:tgtEl>
                                        <p:attrNameLst>
                                          <p:attrName>ppt_y</p:attrName>
                                        </p:attrNameLst>
                                      </p:cBhvr>
                                      <p:tavLst>
                                        <p:tav tm="0">
                                          <p:val>
                                            <p:strVal val="#ppt_y"/>
                                          </p:val>
                                        </p:tav>
                                        <p:tav tm="100000">
                                          <p:val>
                                            <p:strVal val="#ppt_y"/>
                                          </p:val>
                                        </p:tav>
                                      </p:tavLst>
                                    </p:anim>
                                  </p:childTnLst>
                                </p:cTn>
                              </p:par>
                            </p:childTnLst>
                          </p:cTn>
                        </p:par>
                        <p:par>
                          <p:cTn id="91" fill="hold">
                            <p:stCondLst>
                              <p:cond delay="500"/>
                            </p:stCondLst>
                            <p:childTnLst>
                              <p:par>
                                <p:cTn id="92" presetID="2" presetClass="entr" presetSubtype="8" fill="hold" grpId="0" nodeType="afterEffect">
                                  <p:stCondLst>
                                    <p:cond delay="1500"/>
                                  </p:stCondLst>
                                  <p:childTnLst>
                                    <p:set>
                                      <p:cBhvr>
                                        <p:cTn id="93" dur="1" fill="hold">
                                          <p:stCondLst>
                                            <p:cond delay="0"/>
                                          </p:stCondLst>
                                        </p:cTn>
                                        <p:tgtEl>
                                          <p:spTgt spid="18"/>
                                        </p:tgtEl>
                                        <p:attrNameLst>
                                          <p:attrName>style.visibility</p:attrName>
                                        </p:attrNameLst>
                                      </p:cBhvr>
                                      <p:to>
                                        <p:strVal val="visible"/>
                                      </p:to>
                                    </p:set>
                                    <p:anim calcmode="lin" valueType="num">
                                      <p:cBhvr additive="base">
                                        <p:cTn id="94" dur="500" fill="hold"/>
                                        <p:tgtEl>
                                          <p:spTgt spid="18"/>
                                        </p:tgtEl>
                                        <p:attrNameLst>
                                          <p:attrName>ppt_x</p:attrName>
                                        </p:attrNameLst>
                                      </p:cBhvr>
                                      <p:tavLst>
                                        <p:tav tm="0">
                                          <p:val>
                                            <p:strVal val="0-#ppt_w/2"/>
                                          </p:val>
                                        </p:tav>
                                        <p:tav tm="100000">
                                          <p:val>
                                            <p:strVal val="#ppt_x"/>
                                          </p:val>
                                        </p:tav>
                                      </p:tavLst>
                                    </p:anim>
                                    <p:anim calcmode="lin" valueType="num">
                                      <p:cBhvr additive="base">
                                        <p:cTn id="95" dur="500" fill="hold"/>
                                        <p:tgtEl>
                                          <p:spTgt spid="18"/>
                                        </p:tgtEl>
                                        <p:attrNameLst>
                                          <p:attrName>ppt_y</p:attrName>
                                        </p:attrNameLst>
                                      </p:cBhvr>
                                      <p:tavLst>
                                        <p:tav tm="0">
                                          <p:val>
                                            <p:strVal val="#ppt_y"/>
                                          </p:val>
                                        </p:tav>
                                        <p:tav tm="100000">
                                          <p:val>
                                            <p:strVal val="#ppt_y"/>
                                          </p:val>
                                        </p:tav>
                                      </p:tavLst>
                                    </p:anim>
                                  </p:childTnLst>
                                </p:cTn>
                              </p:par>
                            </p:childTnLst>
                          </p:cTn>
                        </p:par>
                        <p:par>
                          <p:cTn id="96" fill="hold">
                            <p:stCondLst>
                              <p:cond delay="2500"/>
                            </p:stCondLst>
                            <p:childTnLst>
                              <p:par>
                                <p:cTn id="97" presetID="2" presetClass="entr" presetSubtype="2" fill="hold" grpId="0" nodeType="afterEffect">
                                  <p:stCondLst>
                                    <p:cond delay="1250"/>
                                  </p:stCondLst>
                                  <p:childTnLst>
                                    <p:set>
                                      <p:cBhvr>
                                        <p:cTn id="98" dur="1" fill="hold">
                                          <p:stCondLst>
                                            <p:cond delay="0"/>
                                          </p:stCondLst>
                                        </p:cTn>
                                        <p:tgtEl>
                                          <p:spTgt spid="19"/>
                                        </p:tgtEl>
                                        <p:attrNameLst>
                                          <p:attrName>style.visibility</p:attrName>
                                        </p:attrNameLst>
                                      </p:cBhvr>
                                      <p:to>
                                        <p:strVal val="visible"/>
                                      </p:to>
                                    </p:set>
                                    <p:anim calcmode="lin" valueType="num">
                                      <p:cBhvr additive="base">
                                        <p:cTn id="99" dur="500" fill="hold"/>
                                        <p:tgtEl>
                                          <p:spTgt spid="19"/>
                                        </p:tgtEl>
                                        <p:attrNameLst>
                                          <p:attrName>ppt_x</p:attrName>
                                        </p:attrNameLst>
                                      </p:cBhvr>
                                      <p:tavLst>
                                        <p:tav tm="0">
                                          <p:val>
                                            <p:strVal val="1+#ppt_w/2"/>
                                          </p:val>
                                        </p:tav>
                                        <p:tav tm="100000">
                                          <p:val>
                                            <p:strVal val="#ppt_x"/>
                                          </p:val>
                                        </p:tav>
                                      </p:tavLst>
                                    </p:anim>
                                    <p:anim calcmode="lin" valueType="num">
                                      <p:cBhvr additive="base">
                                        <p:cTn id="100" dur="500" fill="hold"/>
                                        <p:tgtEl>
                                          <p:spTgt spid="19"/>
                                        </p:tgtEl>
                                        <p:attrNameLst>
                                          <p:attrName>ppt_y</p:attrName>
                                        </p:attrNameLst>
                                      </p:cBhvr>
                                      <p:tavLst>
                                        <p:tav tm="0">
                                          <p:val>
                                            <p:strVal val="#ppt_y"/>
                                          </p:val>
                                        </p:tav>
                                        <p:tav tm="100000">
                                          <p:val>
                                            <p:strVal val="#ppt_y"/>
                                          </p:val>
                                        </p:tav>
                                      </p:tavLst>
                                    </p:anim>
                                  </p:childTnLst>
                                </p:cTn>
                              </p:par>
                            </p:childTnLst>
                          </p:cTn>
                        </p:par>
                        <p:par>
                          <p:cTn id="101" fill="hold">
                            <p:stCondLst>
                              <p:cond delay="4250"/>
                            </p:stCondLst>
                            <p:childTnLst>
                              <p:par>
                                <p:cTn id="102" presetID="53" presetClass="entr" presetSubtype="16" fill="hold" grpId="0" nodeType="afterEffect">
                                  <p:stCondLst>
                                    <p:cond delay="1500"/>
                                  </p:stCondLst>
                                  <p:childTnLst>
                                    <p:set>
                                      <p:cBhvr>
                                        <p:cTn id="103" dur="1" fill="hold">
                                          <p:stCondLst>
                                            <p:cond delay="0"/>
                                          </p:stCondLst>
                                        </p:cTn>
                                        <p:tgtEl>
                                          <p:spTgt spid="27"/>
                                        </p:tgtEl>
                                        <p:attrNameLst>
                                          <p:attrName>style.visibility</p:attrName>
                                        </p:attrNameLst>
                                      </p:cBhvr>
                                      <p:to>
                                        <p:strVal val="visible"/>
                                      </p:to>
                                    </p:set>
                                    <p:anim calcmode="lin" valueType="num">
                                      <p:cBhvr>
                                        <p:cTn id="104" dur="500" fill="hold"/>
                                        <p:tgtEl>
                                          <p:spTgt spid="27"/>
                                        </p:tgtEl>
                                        <p:attrNameLst>
                                          <p:attrName>ppt_w</p:attrName>
                                        </p:attrNameLst>
                                      </p:cBhvr>
                                      <p:tavLst>
                                        <p:tav tm="0">
                                          <p:val>
                                            <p:fltVal val="0"/>
                                          </p:val>
                                        </p:tav>
                                        <p:tav tm="100000">
                                          <p:val>
                                            <p:strVal val="#ppt_w"/>
                                          </p:val>
                                        </p:tav>
                                      </p:tavLst>
                                    </p:anim>
                                    <p:anim calcmode="lin" valueType="num">
                                      <p:cBhvr>
                                        <p:cTn id="105" dur="500" fill="hold"/>
                                        <p:tgtEl>
                                          <p:spTgt spid="27"/>
                                        </p:tgtEl>
                                        <p:attrNameLst>
                                          <p:attrName>ppt_h</p:attrName>
                                        </p:attrNameLst>
                                      </p:cBhvr>
                                      <p:tavLst>
                                        <p:tav tm="0">
                                          <p:val>
                                            <p:fltVal val="0"/>
                                          </p:val>
                                        </p:tav>
                                        <p:tav tm="100000">
                                          <p:val>
                                            <p:strVal val="#ppt_h"/>
                                          </p:val>
                                        </p:tav>
                                      </p:tavLst>
                                    </p:anim>
                                    <p:animEffect transition="in" filter="fade">
                                      <p:cBhvr>
                                        <p:cTn id="106"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5" grpId="0" animBg="1"/>
      <p:bldP spid="7" grpId="0" animBg="1"/>
      <p:bldP spid="15" grpId="0" animBg="1"/>
      <p:bldP spid="16" grpId="0" animBg="1"/>
      <p:bldP spid="11"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תיבת טקסט 8">
            <a:extLst>
              <a:ext uri="{FF2B5EF4-FFF2-40B4-BE49-F238E27FC236}">
                <a16:creationId xmlns:a16="http://schemas.microsoft.com/office/drawing/2014/main" id="{E85035C6-10AC-4ED8-8A64-0C53C8EC5DFC}"/>
              </a:ext>
            </a:extLst>
          </p:cNvPr>
          <p:cNvSpPr txBox="1"/>
          <p:nvPr/>
        </p:nvSpPr>
        <p:spPr>
          <a:xfrm>
            <a:off x="8230634" y="-2631"/>
            <a:ext cx="1891574" cy="461665"/>
          </a:xfrm>
          <a:prstGeom prst="rect">
            <a:avLst/>
          </a:prstGeom>
          <a:noFill/>
        </p:spPr>
        <p:txBody>
          <a:bodyPr wrap="square">
            <a:spAutoFit/>
          </a:bodyPr>
          <a:lstStyle/>
          <a:p>
            <a:r>
              <a:rPr lang="he-IL" sz="2400" b="1" i="0" dirty="0" err="1">
                <a:solidFill>
                  <a:srgbClr val="000000"/>
                </a:solidFill>
                <a:effectLst/>
                <a:latin typeface="Arial" panose="020B0604020202020204" pitchFamily="34" charset="0"/>
              </a:rPr>
              <a:t>אִיבַּעְיָא</a:t>
            </a:r>
            <a:r>
              <a:rPr lang="he-IL" sz="2400" b="1" i="0" dirty="0">
                <a:solidFill>
                  <a:srgbClr val="000000"/>
                </a:solidFill>
                <a:effectLst/>
                <a:latin typeface="Arial" panose="020B0604020202020204" pitchFamily="34" charset="0"/>
              </a:rPr>
              <a:t> לְהוּ </a:t>
            </a:r>
            <a:endParaRPr lang="he-IL" sz="2400" b="1" dirty="0"/>
          </a:p>
        </p:txBody>
      </p:sp>
      <p:sp>
        <p:nvSpPr>
          <p:cNvPr id="10" name="תיבת טקסט 9">
            <a:extLst>
              <a:ext uri="{FF2B5EF4-FFF2-40B4-BE49-F238E27FC236}">
                <a16:creationId xmlns:a16="http://schemas.microsoft.com/office/drawing/2014/main" id="{F2F1E72D-FA1C-4FFF-9F74-31EC980A3050}"/>
              </a:ext>
            </a:extLst>
          </p:cNvPr>
          <p:cNvSpPr txBox="1"/>
          <p:nvPr/>
        </p:nvSpPr>
        <p:spPr>
          <a:xfrm>
            <a:off x="10593436" y="43536"/>
            <a:ext cx="1303021" cy="369332"/>
          </a:xfrm>
          <a:prstGeom prst="rect">
            <a:avLst/>
          </a:prstGeom>
          <a:noFill/>
        </p:spPr>
        <p:txBody>
          <a:bodyPr wrap="square" rtlCol="1">
            <a:spAutoFit/>
          </a:bodyPr>
          <a:lstStyle/>
          <a:p>
            <a:r>
              <a:rPr lang="he-IL" dirty="0"/>
              <a:t>דף כ"ד, א'</a:t>
            </a:r>
          </a:p>
        </p:txBody>
      </p:sp>
      <p:graphicFrame>
        <p:nvGraphicFramePr>
          <p:cNvPr id="11" name="טבלה 11">
            <a:extLst>
              <a:ext uri="{FF2B5EF4-FFF2-40B4-BE49-F238E27FC236}">
                <a16:creationId xmlns:a16="http://schemas.microsoft.com/office/drawing/2014/main" id="{41B26DEB-EEEC-4189-937F-3C442CFB6622}"/>
              </a:ext>
            </a:extLst>
          </p:cNvPr>
          <p:cNvGraphicFramePr>
            <a:graphicFrameLocks noGrp="1"/>
          </p:cNvGraphicFramePr>
          <p:nvPr>
            <p:extLst>
              <p:ext uri="{D42A27DB-BD31-4B8C-83A1-F6EECF244321}">
                <p14:modId xmlns:p14="http://schemas.microsoft.com/office/powerpoint/2010/main" val="3768580604"/>
              </p:ext>
            </p:extLst>
          </p:nvPr>
        </p:nvGraphicFramePr>
        <p:xfrm>
          <a:off x="149087" y="590683"/>
          <a:ext cx="11946834" cy="6124038"/>
        </p:xfrm>
        <a:graphic>
          <a:graphicData uri="http://schemas.openxmlformats.org/drawingml/2006/table">
            <a:tbl>
              <a:tblPr rtl="1" firstRow="1" bandRow="1">
                <a:tableStyleId>{616DA210-FB5B-4158-B5E0-FEB733F419BA}</a:tableStyleId>
              </a:tblPr>
              <a:tblGrid>
                <a:gridCol w="6202017">
                  <a:extLst>
                    <a:ext uri="{9D8B030D-6E8A-4147-A177-3AD203B41FA5}">
                      <a16:colId xmlns:a16="http://schemas.microsoft.com/office/drawing/2014/main" val="4090877067"/>
                    </a:ext>
                  </a:extLst>
                </a:gridCol>
                <a:gridCol w="5744817">
                  <a:extLst>
                    <a:ext uri="{9D8B030D-6E8A-4147-A177-3AD203B41FA5}">
                      <a16:colId xmlns:a16="http://schemas.microsoft.com/office/drawing/2014/main" val="2775860324"/>
                    </a:ext>
                  </a:extLst>
                </a:gridCol>
              </a:tblGrid>
              <a:tr h="2068090">
                <a:tc>
                  <a:txBody>
                    <a:bodyPr/>
                    <a:lstStyle/>
                    <a:p>
                      <a:pPr rtl="1"/>
                      <a:endParaRPr lang="he-IL" b="1" dirty="0"/>
                    </a:p>
                  </a:txBody>
                  <a:tcPr/>
                </a:tc>
                <a:tc>
                  <a:txBody>
                    <a:bodyPr/>
                    <a:lstStyle/>
                    <a:p>
                      <a:pPr rtl="1"/>
                      <a:endParaRPr lang="he-IL" dirty="0"/>
                    </a:p>
                  </a:txBody>
                  <a:tcPr/>
                </a:tc>
                <a:extLst>
                  <a:ext uri="{0D108BD9-81ED-4DB2-BD59-A6C34878D82A}">
                    <a16:rowId xmlns:a16="http://schemas.microsoft.com/office/drawing/2014/main" val="3713030017"/>
                  </a:ext>
                </a:extLst>
              </a:tr>
              <a:tr h="853201">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1545097279"/>
                  </a:ext>
                </a:extLst>
              </a:tr>
              <a:tr h="908387">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341291031"/>
                  </a:ext>
                </a:extLst>
              </a:tr>
              <a:tr h="1187097">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12990060"/>
                  </a:ext>
                </a:extLst>
              </a:tr>
              <a:tr h="1107263">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3134194465"/>
                  </a:ext>
                </a:extLst>
              </a:tr>
            </a:tbl>
          </a:graphicData>
        </a:graphic>
      </p:graphicFrame>
      <p:sp>
        <p:nvSpPr>
          <p:cNvPr id="12" name="תיבת טקסט 11">
            <a:extLst>
              <a:ext uri="{FF2B5EF4-FFF2-40B4-BE49-F238E27FC236}">
                <a16:creationId xmlns:a16="http://schemas.microsoft.com/office/drawing/2014/main" id="{1A035C66-B735-4A37-9B97-F5B39897ED68}"/>
              </a:ext>
            </a:extLst>
          </p:cNvPr>
          <p:cNvSpPr txBox="1"/>
          <p:nvPr/>
        </p:nvSpPr>
        <p:spPr>
          <a:xfrm>
            <a:off x="2739059" y="4429716"/>
            <a:ext cx="6097656" cy="923330"/>
          </a:xfrm>
          <a:prstGeom prst="rect">
            <a:avLst/>
          </a:prstGeom>
          <a:noFill/>
        </p:spPr>
        <p:txBody>
          <a:bodyPr wrap="square">
            <a:spAutoFit/>
          </a:bodyPr>
          <a:lstStyle/>
          <a:p>
            <a:br>
              <a:rPr lang="he-IL" dirty="0"/>
            </a:br>
            <a:br>
              <a:rPr lang="he-IL" dirty="0"/>
            </a:br>
            <a:endParaRPr lang="he-IL" dirty="0"/>
          </a:p>
        </p:txBody>
      </p:sp>
      <p:sp>
        <p:nvSpPr>
          <p:cNvPr id="13" name="תיבת טקסט 12">
            <a:extLst>
              <a:ext uri="{FF2B5EF4-FFF2-40B4-BE49-F238E27FC236}">
                <a16:creationId xmlns:a16="http://schemas.microsoft.com/office/drawing/2014/main" id="{0E39F3ED-1F9B-4914-B7F1-0B5BD6A4C13B}"/>
              </a:ext>
            </a:extLst>
          </p:cNvPr>
          <p:cNvSpPr txBox="1"/>
          <p:nvPr/>
        </p:nvSpPr>
        <p:spPr>
          <a:xfrm>
            <a:off x="2083076" y="545997"/>
            <a:ext cx="2646292"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b="0" i="0" dirty="0">
                <a:solidFill>
                  <a:srgbClr val="000000"/>
                </a:solidFill>
                <a:effectLst/>
                <a:latin typeface="Arial" panose="020B0604020202020204" pitchFamily="34" charset="0"/>
              </a:rPr>
              <a:t>אֲפִילּוּ בְּרוֹב יִשְׂרָאֵל נָמֵי אָמַר</a:t>
            </a:r>
            <a:endParaRPr lang="he-IL" dirty="0"/>
          </a:p>
        </p:txBody>
      </p:sp>
      <p:sp>
        <p:nvSpPr>
          <p:cNvPr id="14" name="תיבת טקסט 13">
            <a:extLst>
              <a:ext uri="{FF2B5EF4-FFF2-40B4-BE49-F238E27FC236}">
                <a16:creationId xmlns:a16="http://schemas.microsoft.com/office/drawing/2014/main" id="{7AA73373-EDD0-4226-B7AD-6218A9FF999F}"/>
              </a:ext>
            </a:extLst>
          </p:cNvPr>
          <p:cNvSpPr txBox="1"/>
          <p:nvPr/>
        </p:nvSpPr>
        <p:spPr>
          <a:xfrm>
            <a:off x="5798801" y="959339"/>
            <a:ext cx="6097656" cy="1477328"/>
          </a:xfrm>
          <a:prstGeom prst="rect">
            <a:avLst/>
          </a:prstGeom>
          <a:noFill/>
        </p:spPr>
        <p:txBody>
          <a:bodyPr wrap="square">
            <a:spAutoFit/>
          </a:bodyPr>
          <a:lstStyle/>
          <a:p>
            <a:r>
              <a:rPr lang="he-IL" dirty="0"/>
              <a:t>האם דבריו נאמרו  דווקא במקום שיש רוב נכרים, משום שאז הוא זוכה </a:t>
            </a:r>
            <a:r>
              <a:rPr lang="he-IL" dirty="0" err="1"/>
              <a:t>באבידה</a:t>
            </a:r>
            <a:r>
              <a:rPr lang="he-IL" dirty="0"/>
              <a:t> ממה נפשך: אם היא של נכרי, ודאי שהיא שלו, שהרי אין מצות השבת </a:t>
            </a:r>
            <a:r>
              <a:rPr lang="he-IL" dirty="0" err="1"/>
              <a:t>אבידה</a:t>
            </a:r>
            <a:r>
              <a:rPr lang="he-IL" dirty="0"/>
              <a:t> </a:t>
            </a:r>
            <a:r>
              <a:rPr lang="he-IL" dirty="0" err="1"/>
              <a:t>לנכרי</a:t>
            </a:r>
            <a:r>
              <a:rPr lang="he-IL" dirty="0"/>
              <a:t>. ואף אם נפלה מישראל, הרי המאבד מתייאש, משום שהוא סובר שאם נכרי </a:t>
            </a:r>
            <a:r>
              <a:rPr lang="he-IL" dirty="0" err="1"/>
              <a:t>ימצאנה</a:t>
            </a:r>
            <a:r>
              <a:rPr lang="he-IL" dirty="0"/>
              <a:t> - ודאי </a:t>
            </a:r>
            <a:r>
              <a:rPr lang="he-IL" dirty="0" err="1"/>
              <a:t>יטלנה</a:t>
            </a:r>
            <a:r>
              <a:rPr lang="he-IL" dirty="0"/>
              <a:t> לעצמו. ואף אם </a:t>
            </a:r>
            <a:r>
              <a:rPr lang="he-IL" dirty="0" err="1"/>
              <a:t>ימצאנה</a:t>
            </a:r>
            <a:r>
              <a:rPr lang="he-IL" dirty="0"/>
              <a:t> ישראל, לא יכריז עליה, משום שיסבור שנפלה </a:t>
            </a:r>
            <a:r>
              <a:rPr lang="he-IL" dirty="0" err="1"/>
              <a:t>מנכרי</a:t>
            </a:r>
            <a:endParaRPr lang="he-IL" dirty="0"/>
          </a:p>
        </p:txBody>
      </p:sp>
      <p:sp>
        <p:nvSpPr>
          <p:cNvPr id="16" name="תיבת טקסט 15">
            <a:extLst>
              <a:ext uri="{FF2B5EF4-FFF2-40B4-BE49-F238E27FC236}">
                <a16:creationId xmlns:a16="http://schemas.microsoft.com/office/drawing/2014/main" id="{FC9681B5-588B-4724-91D9-49AA6AB66B09}"/>
              </a:ext>
            </a:extLst>
          </p:cNvPr>
          <p:cNvSpPr txBox="1"/>
          <p:nvPr/>
        </p:nvSpPr>
        <p:spPr>
          <a:xfrm>
            <a:off x="4694997" y="0"/>
            <a:ext cx="2855014" cy="369332"/>
          </a:xfrm>
          <a:prstGeom prst="rect">
            <a:avLst/>
          </a:prstGeom>
          <a:solidFill>
            <a:schemeClr val="accent6">
              <a:lumMod val="20000"/>
              <a:lumOff val="80000"/>
            </a:schemeClr>
          </a:solidFill>
          <a:scene3d>
            <a:camera prst="orthographicFront"/>
            <a:lightRig rig="threePt" dir="t"/>
          </a:scene3d>
          <a:sp3d>
            <a:bevelT prst="relaxedInset"/>
          </a:sp3d>
        </p:spPr>
        <p:txBody>
          <a:bodyPr wrap="square">
            <a:spAutoFit/>
          </a:bodyPr>
          <a:lstStyle/>
          <a:p>
            <a:r>
              <a:rPr lang="he-IL" b="0" i="0" dirty="0">
                <a:solidFill>
                  <a:srgbClr val="000000"/>
                </a:solidFill>
                <a:effectLst/>
                <a:latin typeface="Arial" panose="020B0604020202020204" pitchFamily="34" charset="0"/>
              </a:rPr>
              <a:t>כִּי </a:t>
            </a:r>
            <a:r>
              <a:rPr lang="he-IL" b="0" i="0" dirty="0" err="1">
                <a:solidFill>
                  <a:srgbClr val="000000"/>
                </a:solidFill>
                <a:effectLst/>
                <a:latin typeface="Arial" panose="020B0604020202020204" pitchFamily="34" charset="0"/>
              </a:rPr>
              <a:t>קָאָמַר</a:t>
            </a:r>
            <a:r>
              <a:rPr lang="he-IL" b="0" i="0" dirty="0">
                <a:solidFill>
                  <a:srgbClr val="000000"/>
                </a:solidFill>
                <a:effectLst/>
                <a:latin typeface="Arial" panose="020B0604020202020204" pitchFamily="34" charset="0"/>
              </a:rPr>
              <a:t> רַבִּי שִׁמְעוֹן בֶּן אֶלְעָזָר </a:t>
            </a:r>
            <a:endParaRPr lang="he-IL" dirty="0"/>
          </a:p>
        </p:txBody>
      </p:sp>
      <p:sp>
        <p:nvSpPr>
          <p:cNvPr id="17" name="תיבת טקסט 16">
            <a:extLst>
              <a:ext uri="{FF2B5EF4-FFF2-40B4-BE49-F238E27FC236}">
                <a16:creationId xmlns:a16="http://schemas.microsoft.com/office/drawing/2014/main" id="{CEAA35DF-E178-4584-8522-D7E3CDBB13B3}"/>
              </a:ext>
            </a:extLst>
          </p:cNvPr>
          <p:cNvSpPr txBox="1"/>
          <p:nvPr/>
        </p:nvSpPr>
        <p:spPr>
          <a:xfrm>
            <a:off x="7384774" y="590007"/>
            <a:ext cx="3176172"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בְּרוֹב גּוֹיִם אֲבָל בְּרוֹב יִשְׂרָאֵל לָא ?</a:t>
            </a:r>
            <a:endParaRPr lang="he-IL" dirty="0"/>
          </a:p>
        </p:txBody>
      </p:sp>
      <p:sp>
        <p:nvSpPr>
          <p:cNvPr id="18" name="תיבת טקסט 17">
            <a:extLst>
              <a:ext uri="{FF2B5EF4-FFF2-40B4-BE49-F238E27FC236}">
                <a16:creationId xmlns:a16="http://schemas.microsoft.com/office/drawing/2014/main" id="{1FFE0777-EAB9-4763-A676-894411006ECD}"/>
              </a:ext>
            </a:extLst>
          </p:cNvPr>
          <p:cNvSpPr txBox="1"/>
          <p:nvPr/>
        </p:nvSpPr>
        <p:spPr>
          <a:xfrm>
            <a:off x="5391978" y="506796"/>
            <a:ext cx="964096" cy="369332"/>
          </a:xfrm>
          <a:prstGeom prst="rect">
            <a:avLst/>
          </a:prstGeom>
          <a:solidFill>
            <a:schemeClr val="accent5">
              <a:lumMod val="40000"/>
              <a:lumOff val="60000"/>
            </a:schemeClr>
          </a:solidFill>
          <a:scene3d>
            <a:camera prst="orthographicFront"/>
            <a:lightRig rig="threePt" dir="t"/>
          </a:scene3d>
          <a:sp3d>
            <a:bevelT w="139700" prst="cross"/>
          </a:sp3d>
        </p:spPr>
        <p:txBody>
          <a:bodyPr wrap="square" rtlCol="1">
            <a:spAutoFit/>
          </a:bodyPr>
          <a:lstStyle/>
          <a:p>
            <a:r>
              <a:rPr lang="he-IL" b="0" i="0" dirty="0">
                <a:solidFill>
                  <a:srgbClr val="000000"/>
                </a:solidFill>
                <a:effectLst/>
                <a:latin typeface="Arial" panose="020B0604020202020204" pitchFamily="34" charset="0"/>
              </a:rPr>
              <a:t>אוֹ </a:t>
            </a:r>
            <a:r>
              <a:rPr lang="he-IL" b="0" i="0" dirty="0" err="1">
                <a:solidFill>
                  <a:srgbClr val="000000"/>
                </a:solidFill>
                <a:effectLst/>
                <a:latin typeface="Arial" panose="020B0604020202020204" pitchFamily="34" charset="0"/>
              </a:rPr>
              <a:t>דִלְמָא</a:t>
            </a:r>
            <a:endParaRPr lang="he-IL" dirty="0"/>
          </a:p>
        </p:txBody>
      </p:sp>
      <p:sp>
        <p:nvSpPr>
          <p:cNvPr id="19" name="תיבת טקסט 18">
            <a:extLst>
              <a:ext uri="{FF2B5EF4-FFF2-40B4-BE49-F238E27FC236}">
                <a16:creationId xmlns:a16="http://schemas.microsoft.com/office/drawing/2014/main" id="{65F72BE7-7041-4EDB-9B17-AD8199B2F8CD}"/>
              </a:ext>
            </a:extLst>
          </p:cNvPr>
          <p:cNvSpPr txBox="1"/>
          <p:nvPr/>
        </p:nvSpPr>
        <p:spPr>
          <a:xfrm>
            <a:off x="1465605" y="1332029"/>
            <a:ext cx="3578087" cy="646331"/>
          </a:xfrm>
          <a:prstGeom prst="rect">
            <a:avLst/>
          </a:prstGeom>
          <a:noFill/>
        </p:spPr>
        <p:txBody>
          <a:bodyPr wrap="square" rtlCol="1">
            <a:spAutoFit/>
          </a:bodyPr>
          <a:lstStyle/>
          <a:p>
            <a:r>
              <a:rPr lang="he-IL" dirty="0"/>
              <a:t>אבל ברוב ישראל - לא </a:t>
            </a:r>
            <a:r>
              <a:rPr lang="he-IL" dirty="0" err="1"/>
              <a:t>יטלנה</a:t>
            </a:r>
            <a:r>
              <a:rPr lang="he-IL" dirty="0"/>
              <a:t> לעצמו, אלא יכריז עליה.</a:t>
            </a:r>
          </a:p>
        </p:txBody>
      </p:sp>
      <p:sp>
        <p:nvSpPr>
          <p:cNvPr id="20" name="תיבת טקסט 19">
            <a:extLst>
              <a:ext uri="{FF2B5EF4-FFF2-40B4-BE49-F238E27FC236}">
                <a16:creationId xmlns:a16="http://schemas.microsoft.com/office/drawing/2014/main" id="{48A409A0-3AA2-4B8E-8460-DED93EB24984}"/>
              </a:ext>
            </a:extLst>
          </p:cNvPr>
          <p:cNvSpPr txBox="1"/>
          <p:nvPr/>
        </p:nvSpPr>
        <p:spPr>
          <a:xfrm>
            <a:off x="5008078" y="2615645"/>
            <a:ext cx="1689652" cy="369332"/>
          </a:xfrm>
          <a:prstGeom prst="rect">
            <a:avLst/>
          </a:prstGeom>
          <a:solidFill>
            <a:schemeClr val="accent3">
              <a:lumMod val="20000"/>
              <a:lumOff val="8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אִם תִּמְצָא לוֹמַר</a:t>
            </a:r>
            <a:endParaRPr lang="he-IL" dirty="0"/>
          </a:p>
        </p:txBody>
      </p:sp>
      <p:sp>
        <p:nvSpPr>
          <p:cNvPr id="21" name="תיבת טקסט 20">
            <a:extLst>
              <a:ext uri="{FF2B5EF4-FFF2-40B4-BE49-F238E27FC236}">
                <a16:creationId xmlns:a16="http://schemas.microsoft.com/office/drawing/2014/main" id="{956DA13D-1CB3-4278-9722-ECBF888BE74A}"/>
              </a:ext>
            </a:extLst>
          </p:cNvPr>
          <p:cNvSpPr txBox="1"/>
          <p:nvPr/>
        </p:nvSpPr>
        <p:spPr>
          <a:xfrm>
            <a:off x="7021994" y="3836851"/>
            <a:ext cx="2417280"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בְּרוֹב יִשְׂרָאֵל וַדַּאי פְּלִיגִי</a:t>
            </a:r>
            <a:endParaRPr lang="he-IL" dirty="0"/>
          </a:p>
        </p:txBody>
      </p:sp>
      <p:sp>
        <p:nvSpPr>
          <p:cNvPr id="22" name="תיבת טקסט 21">
            <a:extLst>
              <a:ext uri="{FF2B5EF4-FFF2-40B4-BE49-F238E27FC236}">
                <a16:creationId xmlns:a16="http://schemas.microsoft.com/office/drawing/2014/main" id="{BD1F986C-FC3F-43EF-AE0F-F70C902DCF5C}"/>
              </a:ext>
            </a:extLst>
          </p:cNvPr>
          <p:cNvSpPr txBox="1"/>
          <p:nvPr/>
        </p:nvSpPr>
        <p:spPr>
          <a:xfrm>
            <a:off x="2083076" y="2964391"/>
            <a:ext cx="2922104"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פְּלִיגִי רַבָּנַן עֲלֵיהּ ? אוֹ לָא פְּלִיגִי</a:t>
            </a:r>
            <a:endParaRPr lang="he-IL" dirty="0"/>
          </a:p>
        </p:txBody>
      </p:sp>
      <p:sp>
        <p:nvSpPr>
          <p:cNvPr id="23" name="תיבת טקסט 22">
            <a:extLst>
              <a:ext uri="{FF2B5EF4-FFF2-40B4-BE49-F238E27FC236}">
                <a16:creationId xmlns:a16="http://schemas.microsoft.com/office/drawing/2014/main" id="{117248F4-222C-467B-AE43-295BAE23201A}"/>
              </a:ext>
            </a:extLst>
          </p:cNvPr>
          <p:cNvSpPr txBox="1"/>
          <p:nvPr/>
        </p:nvSpPr>
        <p:spPr>
          <a:xfrm>
            <a:off x="6697730" y="2984977"/>
            <a:ext cx="2922104"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אֲפִילּוּ בְּרוֹב יִשְׂרָאֵל נָמֵי אָמַר</a:t>
            </a:r>
            <a:endParaRPr lang="he-IL" dirty="0"/>
          </a:p>
        </p:txBody>
      </p:sp>
      <p:sp>
        <p:nvSpPr>
          <p:cNvPr id="24" name="תיבת טקסט 23">
            <a:extLst>
              <a:ext uri="{FF2B5EF4-FFF2-40B4-BE49-F238E27FC236}">
                <a16:creationId xmlns:a16="http://schemas.microsoft.com/office/drawing/2014/main" id="{6F82D9CA-8186-4F66-A007-073E2975DA73}"/>
              </a:ext>
            </a:extLst>
          </p:cNvPr>
          <p:cNvSpPr txBox="1"/>
          <p:nvPr/>
        </p:nvSpPr>
        <p:spPr>
          <a:xfrm>
            <a:off x="4665386" y="3463421"/>
            <a:ext cx="2417280" cy="369332"/>
          </a:xfrm>
          <a:prstGeom prst="rect">
            <a:avLst/>
          </a:prstGeom>
          <a:solidFill>
            <a:schemeClr val="accent3">
              <a:lumMod val="20000"/>
              <a:lumOff val="8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אִם תִּמְצָא לוֹמַר פְּלִיגִי</a:t>
            </a:r>
            <a:endParaRPr lang="he-IL" dirty="0"/>
          </a:p>
        </p:txBody>
      </p:sp>
      <p:sp>
        <p:nvSpPr>
          <p:cNvPr id="25" name="תיבת טקסט 24">
            <a:extLst>
              <a:ext uri="{FF2B5EF4-FFF2-40B4-BE49-F238E27FC236}">
                <a16:creationId xmlns:a16="http://schemas.microsoft.com/office/drawing/2014/main" id="{22C8C97C-3329-4A21-9B76-39693341243B}"/>
              </a:ext>
            </a:extLst>
          </p:cNvPr>
          <p:cNvSpPr txBox="1"/>
          <p:nvPr/>
        </p:nvSpPr>
        <p:spPr>
          <a:xfrm>
            <a:off x="1793597" y="3789570"/>
            <a:ext cx="2922104"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בְּרוֹב גּוֹיִם פְּלִיגִי ? אוֹ לָא פְּלִיגִי</a:t>
            </a:r>
            <a:endParaRPr lang="he-IL" dirty="0"/>
          </a:p>
        </p:txBody>
      </p:sp>
      <p:sp>
        <p:nvSpPr>
          <p:cNvPr id="26" name="תיבת טקסט 25">
            <a:extLst>
              <a:ext uri="{FF2B5EF4-FFF2-40B4-BE49-F238E27FC236}">
                <a16:creationId xmlns:a16="http://schemas.microsoft.com/office/drawing/2014/main" id="{235FB15E-CE54-42EC-8AB1-F10AEEEEB92F}"/>
              </a:ext>
            </a:extLst>
          </p:cNvPr>
          <p:cNvSpPr txBox="1"/>
          <p:nvPr/>
        </p:nvSpPr>
        <p:spPr>
          <a:xfrm>
            <a:off x="2007704" y="4706715"/>
            <a:ext cx="1895058"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אוֹ אֵין הֲלָכָה כְּמוֹתוֹ</a:t>
            </a:r>
            <a:endParaRPr lang="he-IL" dirty="0"/>
          </a:p>
        </p:txBody>
      </p:sp>
      <p:sp>
        <p:nvSpPr>
          <p:cNvPr id="27" name="תיבת טקסט 26">
            <a:extLst>
              <a:ext uri="{FF2B5EF4-FFF2-40B4-BE49-F238E27FC236}">
                <a16:creationId xmlns:a16="http://schemas.microsoft.com/office/drawing/2014/main" id="{E88131E6-086C-4A99-9CC3-1FDC6F4FE3FE}"/>
              </a:ext>
            </a:extLst>
          </p:cNvPr>
          <p:cNvSpPr txBox="1"/>
          <p:nvPr/>
        </p:nvSpPr>
        <p:spPr>
          <a:xfrm>
            <a:off x="7621897" y="4707395"/>
            <a:ext cx="1503201"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הֲלָכָה כְּמוֹתוֹ ?</a:t>
            </a:r>
            <a:endParaRPr lang="he-IL" dirty="0"/>
          </a:p>
        </p:txBody>
      </p:sp>
      <p:sp>
        <p:nvSpPr>
          <p:cNvPr id="29" name="תיבת טקסט 28">
            <a:extLst>
              <a:ext uri="{FF2B5EF4-FFF2-40B4-BE49-F238E27FC236}">
                <a16:creationId xmlns:a16="http://schemas.microsoft.com/office/drawing/2014/main" id="{F1710103-136E-40FF-974F-06C8F07A8A07}"/>
              </a:ext>
            </a:extLst>
          </p:cNvPr>
          <p:cNvSpPr txBox="1"/>
          <p:nvPr/>
        </p:nvSpPr>
        <p:spPr>
          <a:xfrm>
            <a:off x="7550011" y="5917140"/>
            <a:ext cx="2090414"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b="0" i="0" dirty="0" err="1">
                <a:solidFill>
                  <a:srgbClr val="000000"/>
                </a:solidFill>
                <a:effectLst/>
                <a:latin typeface="Arial" panose="020B0604020202020204" pitchFamily="34" charset="0"/>
              </a:rPr>
              <a:t>דַּוְקָא</a:t>
            </a:r>
            <a:r>
              <a:rPr lang="he-IL" b="0" i="0" dirty="0">
                <a:solidFill>
                  <a:srgbClr val="000000"/>
                </a:solidFill>
                <a:effectLst/>
                <a:latin typeface="Arial" panose="020B0604020202020204" pitchFamily="34" charset="0"/>
              </a:rPr>
              <a:t> בְּרוֹב גּוֹיִם ?</a:t>
            </a:r>
            <a:endParaRPr lang="he-IL" dirty="0"/>
          </a:p>
        </p:txBody>
      </p:sp>
      <p:sp>
        <p:nvSpPr>
          <p:cNvPr id="30" name="תיבת טקסט 29">
            <a:extLst>
              <a:ext uri="{FF2B5EF4-FFF2-40B4-BE49-F238E27FC236}">
                <a16:creationId xmlns:a16="http://schemas.microsoft.com/office/drawing/2014/main" id="{3EF1B58C-4F64-46F5-9114-87F402AA18EA}"/>
              </a:ext>
            </a:extLst>
          </p:cNvPr>
          <p:cNvSpPr txBox="1"/>
          <p:nvPr/>
        </p:nvSpPr>
        <p:spPr>
          <a:xfrm>
            <a:off x="3902762" y="4350681"/>
            <a:ext cx="3754714" cy="369332"/>
          </a:xfrm>
          <a:prstGeom prst="rect">
            <a:avLst/>
          </a:prstGeom>
          <a:solidFill>
            <a:schemeClr val="accent3">
              <a:lumMod val="20000"/>
              <a:lumOff val="8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וְאִם תִּמְצָא לוֹמַר פְּלִיגִי אֲפִילּוּ בְּרוֹב גּוֹיִם</a:t>
            </a:r>
            <a:endParaRPr lang="he-IL" dirty="0"/>
          </a:p>
        </p:txBody>
      </p:sp>
      <p:sp>
        <p:nvSpPr>
          <p:cNvPr id="31" name="תיבת טקסט 30">
            <a:extLst>
              <a:ext uri="{FF2B5EF4-FFF2-40B4-BE49-F238E27FC236}">
                <a16:creationId xmlns:a16="http://schemas.microsoft.com/office/drawing/2014/main" id="{29FE102D-C5E5-4B7A-916A-8040C96EDE6C}"/>
              </a:ext>
            </a:extLst>
          </p:cNvPr>
          <p:cNvSpPr txBox="1"/>
          <p:nvPr/>
        </p:nvSpPr>
        <p:spPr>
          <a:xfrm>
            <a:off x="4848637" y="5567906"/>
            <a:ext cx="2701373" cy="369332"/>
          </a:xfrm>
          <a:prstGeom prst="rect">
            <a:avLst/>
          </a:prstGeom>
          <a:solidFill>
            <a:schemeClr val="accent3">
              <a:lumMod val="20000"/>
              <a:lumOff val="8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אִם תִּמְצָא לוֹמַר הֲלָכָה כְּמוֹתוֹ</a:t>
            </a:r>
            <a:endParaRPr lang="he-IL" dirty="0"/>
          </a:p>
        </p:txBody>
      </p:sp>
      <p:sp>
        <p:nvSpPr>
          <p:cNvPr id="32" name="תיבת טקסט 31">
            <a:extLst>
              <a:ext uri="{FF2B5EF4-FFF2-40B4-BE49-F238E27FC236}">
                <a16:creationId xmlns:a16="http://schemas.microsoft.com/office/drawing/2014/main" id="{5B597AF2-50F8-4185-B87B-70A265C83867}"/>
              </a:ext>
            </a:extLst>
          </p:cNvPr>
          <p:cNvSpPr txBox="1"/>
          <p:nvPr/>
        </p:nvSpPr>
        <p:spPr>
          <a:xfrm>
            <a:off x="2739059" y="5900859"/>
            <a:ext cx="2090414"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b="0" i="0" dirty="0">
                <a:solidFill>
                  <a:srgbClr val="000000"/>
                </a:solidFill>
                <a:effectLst/>
                <a:latin typeface="Arial" panose="020B0604020202020204" pitchFamily="34" charset="0"/>
              </a:rPr>
              <a:t>אוֹ אֲפִילּוּ בְּרוֹב יִשְׂרָאֵל</a:t>
            </a:r>
            <a:endParaRPr lang="he-IL" dirty="0"/>
          </a:p>
        </p:txBody>
      </p:sp>
      <p:sp>
        <p:nvSpPr>
          <p:cNvPr id="2" name="תיבת טקסט 1">
            <a:hlinkClick r:id="rId2" action="ppaction://hlinksldjump"/>
            <a:extLst>
              <a:ext uri="{FF2B5EF4-FFF2-40B4-BE49-F238E27FC236}">
                <a16:creationId xmlns:a16="http://schemas.microsoft.com/office/drawing/2014/main" id="{C85583B1-3FFC-4FD8-8C77-7E97866F6E9D}"/>
              </a:ext>
            </a:extLst>
          </p:cNvPr>
          <p:cNvSpPr txBox="1"/>
          <p:nvPr/>
        </p:nvSpPr>
        <p:spPr>
          <a:xfrm>
            <a:off x="163584" y="622657"/>
            <a:ext cx="1302022" cy="923330"/>
          </a:xfrm>
          <a:prstGeom prst="rect">
            <a:avLst/>
          </a:prstGeom>
          <a:solidFill>
            <a:schemeClr val="tx2">
              <a:lumMod val="20000"/>
              <a:lumOff val="80000"/>
            </a:schemeClr>
          </a:solidFill>
          <a:scene3d>
            <a:camera prst="orthographicFront"/>
            <a:lightRig rig="threePt" dir="t"/>
          </a:scene3d>
          <a:sp3d>
            <a:bevelT prst="angle"/>
          </a:sp3d>
        </p:spPr>
        <p:txBody>
          <a:bodyPr wrap="square" rtlCol="1">
            <a:spAutoFit/>
          </a:bodyPr>
          <a:lstStyle/>
          <a:p>
            <a:pPr algn="ctr"/>
            <a:r>
              <a:rPr lang="he-IL" dirty="0"/>
              <a:t>הקש לתשובת הגמרא</a:t>
            </a:r>
          </a:p>
        </p:txBody>
      </p:sp>
      <p:sp>
        <p:nvSpPr>
          <p:cNvPr id="33" name="תיבת טקסט 32">
            <a:hlinkClick r:id="rId3" action="ppaction://hlinksldjump"/>
            <a:extLst>
              <a:ext uri="{FF2B5EF4-FFF2-40B4-BE49-F238E27FC236}">
                <a16:creationId xmlns:a16="http://schemas.microsoft.com/office/drawing/2014/main" id="{363FC7CE-266A-47ED-9807-BE9150A984C0}"/>
              </a:ext>
            </a:extLst>
          </p:cNvPr>
          <p:cNvSpPr txBox="1"/>
          <p:nvPr/>
        </p:nvSpPr>
        <p:spPr>
          <a:xfrm>
            <a:off x="283563" y="5752572"/>
            <a:ext cx="1302022" cy="923330"/>
          </a:xfrm>
          <a:prstGeom prst="rect">
            <a:avLst/>
          </a:prstGeom>
          <a:solidFill>
            <a:schemeClr val="tx2">
              <a:lumMod val="20000"/>
              <a:lumOff val="80000"/>
            </a:schemeClr>
          </a:solidFill>
          <a:scene3d>
            <a:camera prst="orthographicFront"/>
            <a:lightRig rig="threePt" dir="t"/>
          </a:scene3d>
          <a:sp3d>
            <a:bevelT prst="angle"/>
          </a:sp3d>
        </p:spPr>
        <p:txBody>
          <a:bodyPr wrap="square" rtlCol="1">
            <a:spAutoFit/>
          </a:bodyPr>
          <a:lstStyle/>
          <a:p>
            <a:pPr algn="ctr"/>
            <a:r>
              <a:rPr lang="he-IL" dirty="0"/>
              <a:t>הקש לתשובת </a:t>
            </a:r>
            <a:r>
              <a:rPr lang="he-IL" dirty="0">
                <a:hlinkClick r:id="rId4" action="ppaction://hlinksldjump"/>
              </a:rPr>
              <a:t>הגמרא</a:t>
            </a:r>
            <a:endParaRPr lang="he-IL" dirty="0"/>
          </a:p>
        </p:txBody>
      </p:sp>
      <p:sp>
        <p:nvSpPr>
          <p:cNvPr id="34" name="תיבת טקסט 33">
            <a:hlinkClick r:id="rId4" action="ppaction://hlinksldjump"/>
            <a:extLst>
              <a:ext uri="{FF2B5EF4-FFF2-40B4-BE49-F238E27FC236}">
                <a16:creationId xmlns:a16="http://schemas.microsoft.com/office/drawing/2014/main" id="{88C17709-0E47-4070-AF23-D738332058A2}"/>
              </a:ext>
            </a:extLst>
          </p:cNvPr>
          <p:cNvSpPr txBox="1"/>
          <p:nvPr/>
        </p:nvSpPr>
        <p:spPr>
          <a:xfrm>
            <a:off x="315984" y="3658786"/>
            <a:ext cx="1302022" cy="923330"/>
          </a:xfrm>
          <a:prstGeom prst="rect">
            <a:avLst/>
          </a:prstGeom>
          <a:solidFill>
            <a:schemeClr val="tx2">
              <a:lumMod val="20000"/>
              <a:lumOff val="80000"/>
            </a:schemeClr>
          </a:solidFill>
          <a:scene3d>
            <a:camera prst="orthographicFront"/>
            <a:lightRig rig="threePt" dir="t"/>
          </a:scene3d>
          <a:sp3d>
            <a:bevelT prst="angle"/>
          </a:sp3d>
        </p:spPr>
        <p:txBody>
          <a:bodyPr wrap="square" rtlCol="1">
            <a:spAutoFit/>
          </a:bodyPr>
          <a:lstStyle/>
          <a:p>
            <a:pPr algn="ctr"/>
            <a:r>
              <a:rPr lang="he-IL" dirty="0"/>
              <a:t>הקש לתשובת </a:t>
            </a:r>
            <a:r>
              <a:rPr lang="he-IL" dirty="0">
                <a:hlinkClick r:id="rId4" action="ppaction://hlinksldjump"/>
              </a:rPr>
              <a:t>הגמרא</a:t>
            </a:r>
            <a:endParaRPr lang="he-IL" dirty="0"/>
          </a:p>
        </p:txBody>
      </p:sp>
      <p:sp>
        <p:nvSpPr>
          <p:cNvPr id="3" name="כוכב: 7 פינות 2">
            <a:extLst>
              <a:ext uri="{FF2B5EF4-FFF2-40B4-BE49-F238E27FC236}">
                <a16:creationId xmlns:a16="http://schemas.microsoft.com/office/drawing/2014/main" id="{0472F5AF-451C-4A0E-B9A7-690D0D07FDD6}"/>
              </a:ext>
            </a:extLst>
          </p:cNvPr>
          <p:cNvSpPr/>
          <p:nvPr/>
        </p:nvSpPr>
        <p:spPr>
          <a:xfrm>
            <a:off x="10122208" y="5567906"/>
            <a:ext cx="1678931" cy="1246558"/>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chemeClr val="bg1"/>
                </a:solidFill>
                <a:hlinkClick r:id="rId5" action="ppaction://hlinksldjump">
                  <a:extLst>
                    <a:ext uri="{A12FA001-AC4F-418D-AE19-62706E023703}">
                      <ahyp:hlinkClr xmlns:ahyp="http://schemas.microsoft.com/office/drawing/2018/hyperlinkcolor" val="tx"/>
                    </a:ext>
                  </a:extLst>
                </a:hlinkClick>
              </a:rPr>
              <a:t>להמשך הגמרא</a:t>
            </a:r>
            <a:endParaRPr lang="he-IL" dirty="0">
              <a:solidFill>
                <a:schemeClr val="bg1"/>
              </a:solidFill>
            </a:endParaRPr>
          </a:p>
        </p:txBody>
      </p:sp>
    </p:spTree>
    <p:extLst>
      <p:ext uri="{BB962C8B-B14F-4D97-AF65-F5344CB8AC3E}">
        <p14:creationId xmlns:p14="http://schemas.microsoft.com/office/powerpoint/2010/main" val="3545607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9"/>
                                        </p:tgtEl>
                                        <p:attrNameLst>
                                          <p:attrName>style.visibility</p:attrName>
                                        </p:attrNameLst>
                                      </p:cBhvr>
                                      <p:to>
                                        <p:strVal val="visible"/>
                                      </p:to>
                                    </p:set>
                                    <p:anim calcmode="lin" valueType="num">
                                      <p:cBhvr>
                                        <p:cTn id="7" dur="750" fill="hold"/>
                                        <p:tgtEl>
                                          <p:spTgt spid="9"/>
                                        </p:tgtEl>
                                        <p:attrNameLst>
                                          <p:attrName>ppt_w</p:attrName>
                                        </p:attrNameLst>
                                      </p:cBhvr>
                                      <p:tavLst>
                                        <p:tav tm="0">
                                          <p:val>
                                            <p:fltVal val="0"/>
                                          </p:val>
                                        </p:tav>
                                        <p:tav tm="100000">
                                          <p:val>
                                            <p:strVal val="#ppt_w"/>
                                          </p:val>
                                        </p:tav>
                                      </p:tavLst>
                                    </p:anim>
                                    <p:anim calcmode="lin" valueType="num">
                                      <p:cBhvr>
                                        <p:cTn id="8" dur="750" fill="hold"/>
                                        <p:tgtEl>
                                          <p:spTgt spid="9"/>
                                        </p:tgtEl>
                                        <p:attrNameLst>
                                          <p:attrName>ppt_h</p:attrName>
                                        </p:attrNameLst>
                                      </p:cBhvr>
                                      <p:tavLst>
                                        <p:tav tm="0">
                                          <p:val>
                                            <p:fltVal val="0"/>
                                          </p:val>
                                        </p:tav>
                                        <p:tav tm="100000">
                                          <p:val>
                                            <p:strVal val="#ppt_h"/>
                                          </p:val>
                                        </p:tav>
                                      </p:tavLst>
                                    </p:anim>
                                    <p:anim calcmode="lin" valueType="num">
                                      <p:cBhvr>
                                        <p:cTn id="9" dur="750" fill="hold"/>
                                        <p:tgtEl>
                                          <p:spTgt spid="9"/>
                                        </p:tgtEl>
                                        <p:attrNameLst>
                                          <p:attrName>style.rotation</p:attrName>
                                        </p:attrNameLst>
                                      </p:cBhvr>
                                      <p:tavLst>
                                        <p:tav tm="0">
                                          <p:val>
                                            <p:fltVal val="90"/>
                                          </p:val>
                                        </p:tav>
                                        <p:tav tm="100000">
                                          <p:val>
                                            <p:fltVal val="0"/>
                                          </p:val>
                                        </p:tav>
                                      </p:tavLst>
                                    </p:anim>
                                    <p:animEffect transition="in" filter="fade">
                                      <p:cBhvr>
                                        <p:cTn id="10" dur="750"/>
                                        <p:tgtEl>
                                          <p:spTgt spid="9"/>
                                        </p:tgtEl>
                                      </p:cBhvr>
                                    </p:animEffect>
                                  </p:childTnLst>
                                </p:cTn>
                              </p:par>
                            </p:childTnLst>
                          </p:cTn>
                        </p:par>
                        <p:par>
                          <p:cTn id="11" fill="hold">
                            <p:stCondLst>
                              <p:cond delay="1000"/>
                            </p:stCondLst>
                            <p:childTnLst>
                              <p:par>
                                <p:cTn id="12" presetID="16" presetClass="entr" presetSubtype="21" fill="hold" grpId="0" nodeType="afterEffect">
                                  <p:stCondLst>
                                    <p:cond delay="500"/>
                                  </p:stCondLst>
                                  <p:childTnLst>
                                    <p:set>
                                      <p:cBhvr>
                                        <p:cTn id="13" dur="1" fill="hold">
                                          <p:stCondLst>
                                            <p:cond delay="0"/>
                                          </p:stCondLst>
                                        </p:cTn>
                                        <p:tgtEl>
                                          <p:spTgt spid="16"/>
                                        </p:tgtEl>
                                        <p:attrNameLst>
                                          <p:attrName>style.visibility</p:attrName>
                                        </p:attrNameLst>
                                      </p:cBhvr>
                                      <p:to>
                                        <p:strVal val="visible"/>
                                      </p:to>
                                    </p:set>
                                    <p:animEffect transition="in" filter="barn(inVertical)">
                                      <p:cBhvr>
                                        <p:cTn id="14" dur="500"/>
                                        <p:tgtEl>
                                          <p:spTgt spid="16"/>
                                        </p:tgtEl>
                                      </p:cBhvr>
                                    </p:animEffect>
                                  </p:childTnLst>
                                </p:cTn>
                              </p:par>
                            </p:childTnLst>
                          </p:cTn>
                        </p:par>
                        <p:par>
                          <p:cTn id="15" fill="hold">
                            <p:stCondLst>
                              <p:cond delay="2000"/>
                            </p:stCondLst>
                            <p:childTnLst>
                              <p:par>
                                <p:cTn id="16" presetID="22" presetClass="entr" presetSubtype="4" fill="hold" nodeType="afterEffect">
                                  <p:stCondLst>
                                    <p:cond delay="500"/>
                                  </p:stCondLst>
                                  <p:childTnLst>
                                    <p:set>
                                      <p:cBhvr>
                                        <p:cTn id="17" dur="1" fill="hold">
                                          <p:stCondLst>
                                            <p:cond delay="0"/>
                                          </p:stCondLst>
                                        </p:cTn>
                                        <p:tgtEl>
                                          <p:spTgt spid="11"/>
                                        </p:tgtEl>
                                        <p:attrNameLst>
                                          <p:attrName>style.visibility</p:attrName>
                                        </p:attrNameLst>
                                      </p:cBhvr>
                                      <p:to>
                                        <p:strVal val="visible"/>
                                      </p:to>
                                    </p:set>
                                    <p:animEffect transition="in" filter="wipe(down)">
                                      <p:cBhvr>
                                        <p:cTn id="18" dur="500"/>
                                        <p:tgtEl>
                                          <p:spTgt spid="11"/>
                                        </p:tgtEl>
                                      </p:cBhvr>
                                    </p:animEffect>
                                  </p:childTnLst>
                                </p:cTn>
                              </p:par>
                            </p:childTnLst>
                          </p:cTn>
                        </p:par>
                        <p:par>
                          <p:cTn id="19" fill="hold">
                            <p:stCondLst>
                              <p:cond delay="3000"/>
                            </p:stCondLst>
                            <p:childTnLst>
                              <p:par>
                                <p:cTn id="20" presetID="2" presetClass="entr" presetSubtype="9" fill="hold" grpId="0" nodeType="afterEffect">
                                  <p:stCondLst>
                                    <p:cond delay="250"/>
                                  </p:stCondLst>
                                  <p:childTnLst>
                                    <p:set>
                                      <p:cBhvr>
                                        <p:cTn id="21" dur="1" fill="hold">
                                          <p:stCondLst>
                                            <p:cond delay="0"/>
                                          </p:stCondLst>
                                        </p:cTn>
                                        <p:tgtEl>
                                          <p:spTgt spid="17"/>
                                        </p:tgtEl>
                                        <p:attrNameLst>
                                          <p:attrName>style.visibility</p:attrName>
                                        </p:attrNameLst>
                                      </p:cBhvr>
                                      <p:to>
                                        <p:strVal val="visible"/>
                                      </p:to>
                                    </p:set>
                                    <p:anim calcmode="lin" valueType="num">
                                      <p:cBhvr additive="base">
                                        <p:cTn id="22" dur="500" fill="hold"/>
                                        <p:tgtEl>
                                          <p:spTgt spid="17"/>
                                        </p:tgtEl>
                                        <p:attrNameLst>
                                          <p:attrName>ppt_x</p:attrName>
                                        </p:attrNameLst>
                                      </p:cBhvr>
                                      <p:tavLst>
                                        <p:tav tm="0">
                                          <p:val>
                                            <p:strVal val="0-#ppt_w/2"/>
                                          </p:val>
                                        </p:tav>
                                        <p:tav tm="100000">
                                          <p:val>
                                            <p:strVal val="#ppt_x"/>
                                          </p:val>
                                        </p:tav>
                                      </p:tavLst>
                                    </p:anim>
                                    <p:anim calcmode="lin" valueType="num">
                                      <p:cBhvr additive="base">
                                        <p:cTn id="23" dur="500" fill="hold"/>
                                        <p:tgtEl>
                                          <p:spTgt spid="17"/>
                                        </p:tgtEl>
                                        <p:attrNameLst>
                                          <p:attrName>ppt_y</p:attrName>
                                        </p:attrNameLst>
                                      </p:cBhvr>
                                      <p:tavLst>
                                        <p:tav tm="0">
                                          <p:val>
                                            <p:strVal val="0-#ppt_h/2"/>
                                          </p:val>
                                        </p:tav>
                                        <p:tav tm="100000">
                                          <p:val>
                                            <p:strVal val="#ppt_y"/>
                                          </p:val>
                                        </p:tav>
                                      </p:tavLst>
                                    </p:anim>
                                  </p:childTnLst>
                                </p:cTn>
                              </p:par>
                            </p:childTnLst>
                          </p:cTn>
                        </p:par>
                        <p:par>
                          <p:cTn id="24" fill="hold">
                            <p:stCondLst>
                              <p:cond delay="3750"/>
                            </p:stCondLst>
                            <p:childTnLst>
                              <p:par>
                                <p:cTn id="25" presetID="45" presetClass="entr" presetSubtype="0" fill="hold" grpId="0" nodeType="afterEffect">
                                  <p:stCondLst>
                                    <p:cond delay="50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1000"/>
                                        <p:tgtEl>
                                          <p:spTgt spid="18"/>
                                        </p:tgtEl>
                                      </p:cBhvr>
                                    </p:animEffect>
                                    <p:anim calcmode="lin" valueType="num">
                                      <p:cBhvr>
                                        <p:cTn id="28" dur="1000" fill="hold"/>
                                        <p:tgtEl>
                                          <p:spTgt spid="18"/>
                                        </p:tgtEl>
                                        <p:attrNameLst>
                                          <p:attrName>ppt_w</p:attrName>
                                        </p:attrNameLst>
                                      </p:cBhvr>
                                      <p:tavLst>
                                        <p:tav tm="0" fmla="#ppt_w*sin(2.5*pi*$)">
                                          <p:val>
                                            <p:fltVal val="0"/>
                                          </p:val>
                                        </p:tav>
                                        <p:tav tm="100000">
                                          <p:val>
                                            <p:fltVal val="1"/>
                                          </p:val>
                                        </p:tav>
                                      </p:tavLst>
                                    </p:anim>
                                    <p:anim calcmode="lin" valueType="num">
                                      <p:cBhvr>
                                        <p:cTn id="29" dur="1000" fill="hold"/>
                                        <p:tgtEl>
                                          <p:spTgt spid="18"/>
                                        </p:tgtEl>
                                        <p:attrNameLst>
                                          <p:attrName>ppt_h</p:attrName>
                                        </p:attrNameLst>
                                      </p:cBhvr>
                                      <p:tavLst>
                                        <p:tav tm="0">
                                          <p:val>
                                            <p:strVal val="#ppt_h"/>
                                          </p:val>
                                        </p:tav>
                                        <p:tav tm="100000">
                                          <p:val>
                                            <p:strVal val="#ppt_h"/>
                                          </p:val>
                                        </p:tav>
                                      </p:tavLst>
                                    </p:anim>
                                  </p:childTnLst>
                                </p:cTn>
                              </p:par>
                            </p:childTnLst>
                          </p:cTn>
                        </p:par>
                        <p:par>
                          <p:cTn id="30" fill="hold">
                            <p:stCondLst>
                              <p:cond delay="5250"/>
                            </p:stCondLst>
                            <p:childTnLst>
                              <p:par>
                                <p:cTn id="31" presetID="2" presetClass="entr" presetSubtype="3" fill="hold" grpId="0" nodeType="afterEffect">
                                  <p:stCondLst>
                                    <p:cond delay="50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1+#ppt_w/2"/>
                                          </p:val>
                                        </p:tav>
                                        <p:tav tm="100000">
                                          <p:val>
                                            <p:strVal val="#ppt_x"/>
                                          </p:val>
                                        </p:tav>
                                      </p:tavLst>
                                    </p:anim>
                                    <p:anim calcmode="lin" valueType="num">
                                      <p:cBhvr additive="base">
                                        <p:cTn id="34" dur="500" fill="hold"/>
                                        <p:tgtEl>
                                          <p:spTgt spid="13"/>
                                        </p:tgtEl>
                                        <p:attrNameLst>
                                          <p:attrName>ppt_y</p:attrName>
                                        </p:attrNameLst>
                                      </p:cBhvr>
                                      <p:tavLst>
                                        <p:tav tm="0">
                                          <p:val>
                                            <p:strVal val="0-#ppt_h/2"/>
                                          </p:val>
                                        </p:tav>
                                        <p:tav tm="100000">
                                          <p:val>
                                            <p:strVal val="#ppt_y"/>
                                          </p:val>
                                        </p:tav>
                                      </p:tavLst>
                                    </p:anim>
                                  </p:childTnLst>
                                </p:cTn>
                              </p:par>
                            </p:childTnLst>
                          </p:cTn>
                        </p:par>
                        <p:par>
                          <p:cTn id="35" fill="hold">
                            <p:stCondLst>
                              <p:cond delay="6250"/>
                            </p:stCondLst>
                            <p:childTnLst>
                              <p:par>
                                <p:cTn id="36" presetID="22" presetClass="entr" presetSubtype="2" fill="hold" grpId="0" nodeType="afterEffect">
                                  <p:stCondLst>
                                    <p:cond delay="1000"/>
                                  </p:stCondLst>
                                  <p:childTnLst>
                                    <p:set>
                                      <p:cBhvr>
                                        <p:cTn id="37" dur="1" fill="hold">
                                          <p:stCondLst>
                                            <p:cond delay="0"/>
                                          </p:stCondLst>
                                        </p:cTn>
                                        <p:tgtEl>
                                          <p:spTgt spid="14"/>
                                        </p:tgtEl>
                                        <p:attrNameLst>
                                          <p:attrName>style.visibility</p:attrName>
                                        </p:attrNameLst>
                                      </p:cBhvr>
                                      <p:to>
                                        <p:strVal val="visible"/>
                                      </p:to>
                                    </p:set>
                                    <p:animEffect transition="in" filter="wipe(right)">
                                      <p:cBhvr>
                                        <p:cTn id="38" dur="500"/>
                                        <p:tgtEl>
                                          <p:spTgt spid="14"/>
                                        </p:tgtEl>
                                      </p:cBhvr>
                                    </p:animEffect>
                                  </p:childTnLst>
                                </p:cTn>
                              </p:par>
                            </p:childTnLst>
                          </p:cTn>
                        </p:par>
                        <p:par>
                          <p:cTn id="39" fill="hold">
                            <p:stCondLst>
                              <p:cond delay="7750"/>
                            </p:stCondLst>
                            <p:childTnLst>
                              <p:par>
                                <p:cTn id="40" presetID="22" presetClass="entr" presetSubtype="2" fill="hold" grpId="0" nodeType="afterEffect">
                                  <p:stCondLst>
                                    <p:cond delay="2000"/>
                                  </p:stCondLst>
                                  <p:childTnLst>
                                    <p:set>
                                      <p:cBhvr>
                                        <p:cTn id="41" dur="1" fill="hold">
                                          <p:stCondLst>
                                            <p:cond delay="0"/>
                                          </p:stCondLst>
                                        </p:cTn>
                                        <p:tgtEl>
                                          <p:spTgt spid="19"/>
                                        </p:tgtEl>
                                        <p:attrNameLst>
                                          <p:attrName>style.visibility</p:attrName>
                                        </p:attrNameLst>
                                      </p:cBhvr>
                                      <p:to>
                                        <p:strVal val="visible"/>
                                      </p:to>
                                    </p:set>
                                    <p:animEffect transition="in" filter="wipe(right)">
                                      <p:cBhvr>
                                        <p:cTn id="42" dur="500"/>
                                        <p:tgtEl>
                                          <p:spTgt spid="19"/>
                                        </p:tgtEl>
                                      </p:cBhvr>
                                    </p:animEffect>
                                  </p:childTnLst>
                                </p:cTn>
                              </p:par>
                            </p:childTnLst>
                          </p:cTn>
                        </p:par>
                        <p:par>
                          <p:cTn id="43" fill="hold">
                            <p:stCondLst>
                              <p:cond delay="10250"/>
                            </p:stCondLst>
                            <p:childTnLst>
                              <p:par>
                                <p:cTn id="44" presetID="6" presetClass="entr" presetSubtype="32" fill="hold" grpId="0" nodeType="afterEffect">
                                  <p:stCondLst>
                                    <p:cond delay="1000"/>
                                  </p:stCondLst>
                                  <p:childTnLst>
                                    <p:set>
                                      <p:cBhvr>
                                        <p:cTn id="45" dur="1" fill="hold">
                                          <p:stCondLst>
                                            <p:cond delay="0"/>
                                          </p:stCondLst>
                                        </p:cTn>
                                        <p:tgtEl>
                                          <p:spTgt spid="2"/>
                                        </p:tgtEl>
                                        <p:attrNameLst>
                                          <p:attrName>style.visibility</p:attrName>
                                        </p:attrNameLst>
                                      </p:cBhvr>
                                      <p:to>
                                        <p:strVal val="visible"/>
                                      </p:to>
                                    </p:set>
                                    <p:animEffect transition="in" filter="circle(out)">
                                      <p:cBhvr>
                                        <p:cTn id="46" dur="1250"/>
                                        <p:tgtEl>
                                          <p:spTgt spid="2"/>
                                        </p:tgtEl>
                                      </p:cBhvr>
                                    </p:animEffect>
                                  </p:childTnLst>
                                </p:cTn>
                              </p:par>
                            </p:childTnLst>
                          </p:cTn>
                        </p:par>
                      </p:childTnLst>
                    </p:cTn>
                  </p:par>
                  <p:par>
                    <p:cTn id="47" fill="hold">
                      <p:stCondLst>
                        <p:cond delay="indefinite"/>
                      </p:stCondLst>
                      <p:childTnLst>
                        <p:par>
                          <p:cTn id="48" fill="hold">
                            <p:stCondLst>
                              <p:cond delay="0"/>
                            </p:stCondLst>
                            <p:childTnLst>
                              <p:par>
                                <p:cTn id="49" presetID="45" presetClass="entr" presetSubtype="0"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fade">
                                      <p:cBhvr>
                                        <p:cTn id="51" dur="1000"/>
                                        <p:tgtEl>
                                          <p:spTgt spid="20"/>
                                        </p:tgtEl>
                                      </p:cBhvr>
                                    </p:animEffect>
                                    <p:anim calcmode="lin" valueType="num">
                                      <p:cBhvr>
                                        <p:cTn id="52" dur="1000" fill="hold"/>
                                        <p:tgtEl>
                                          <p:spTgt spid="20"/>
                                        </p:tgtEl>
                                        <p:attrNameLst>
                                          <p:attrName>ppt_w</p:attrName>
                                        </p:attrNameLst>
                                      </p:cBhvr>
                                      <p:tavLst>
                                        <p:tav tm="0" fmla="#ppt_w*sin(2.5*pi*$)">
                                          <p:val>
                                            <p:fltVal val="0"/>
                                          </p:val>
                                        </p:tav>
                                        <p:tav tm="100000">
                                          <p:val>
                                            <p:fltVal val="1"/>
                                          </p:val>
                                        </p:tav>
                                      </p:tavLst>
                                    </p:anim>
                                    <p:anim calcmode="lin" valueType="num">
                                      <p:cBhvr>
                                        <p:cTn id="53" dur="1000" fill="hold"/>
                                        <p:tgtEl>
                                          <p:spTgt spid="20"/>
                                        </p:tgtEl>
                                        <p:attrNameLst>
                                          <p:attrName>ppt_h</p:attrName>
                                        </p:attrNameLst>
                                      </p:cBhvr>
                                      <p:tavLst>
                                        <p:tav tm="0">
                                          <p:val>
                                            <p:strVal val="#ppt_h"/>
                                          </p:val>
                                        </p:tav>
                                        <p:tav tm="100000">
                                          <p:val>
                                            <p:strVal val="#ppt_h"/>
                                          </p:val>
                                        </p:tav>
                                      </p:tavLst>
                                    </p:anim>
                                  </p:childTnLst>
                                </p:cTn>
                              </p:par>
                            </p:childTnLst>
                          </p:cTn>
                        </p:par>
                        <p:par>
                          <p:cTn id="54" fill="hold">
                            <p:stCondLst>
                              <p:cond delay="1000"/>
                            </p:stCondLst>
                            <p:childTnLst>
                              <p:par>
                                <p:cTn id="55" presetID="22" presetClass="entr" presetSubtype="2" fill="hold" grpId="0" nodeType="afterEffect">
                                  <p:stCondLst>
                                    <p:cond delay="1000"/>
                                  </p:stCondLst>
                                  <p:childTnLst>
                                    <p:set>
                                      <p:cBhvr>
                                        <p:cTn id="56" dur="1" fill="hold">
                                          <p:stCondLst>
                                            <p:cond delay="0"/>
                                          </p:stCondLst>
                                        </p:cTn>
                                        <p:tgtEl>
                                          <p:spTgt spid="23"/>
                                        </p:tgtEl>
                                        <p:attrNameLst>
                                          <p:attrName>style.visibility</p:attrName>
                                        </p:attrNameLst>
                                      </p:cBhvr>
                                      <p:to>
                                        <p:strVal val="visible"/>
                                      </p:to>
                                    </p:set>
                                    <p:animEffect transition="in" filter="wipe(right)">
                                      <p:cBhvr>
                                        <p:cTn id="57" dur="500"/>
                                        <p:tgtEl>
                                          <p:spTgt spid="23"/>
                                        </p:tgtEl>
                                      </p:cBhvr>
                                    </p:animEffect>
                                  </p:childTnLst>
                                </p:cTn>
                              </p:par>
                            </p:childTnLst>
                          </p:cTn>
                        </p:par>
                        <p:par>
                          <p:cTn id="58" fill="hold">
                            <p:stCondLst>
                              <p:cond delay="2500"/>
                            </p:stCondLst>
                            <p:childTnLst>
                              <p:par>
                                <p:cTn id="59" presetID="22" presetClass="entr" presetSubtype="2" fill="hold" grpId="0" nodeType="afterEffect">
                                  <p:stCondLst>
                                    <p:cond delay="1000"/>
                                  </p:stCondLst>
                                  <p:childTnLst>
                                    <p:set>
                                      <p:cBhvr>
                                        <p:cTn id="60" dur="1" fill="hold">
                                          <p:stCondLst>
                                            <p:cond delay="0"/>
                                          </p:stCondLst>
                                        </p:cTn>
                                        <p:tgtEl>
                                          <p:spTgt spid="22"/>
                                        </p:tgtEl>
                                        <p:attrNameLst>
                                          <p:attrName>style.visibility</p:attrName>
                                        </p:attrNameLst>
                                      </p:cBhvr>
                                      <p:to>
                                        <p:strVal val="visible"/>
                                      </p:to>
                                    </p:set>
                                    <p:animEffect transition="in" filter="wipe(right)">
                                      <p:cBhvr>
                                        <p:cTn id="61" dur="500"/>
                                        <p:tgtEl>
                                          <p:spTgt spid="22"/>
                                        </p:tgtEl>
                                      </p:cBhvr>
                                    </p:animEffect>
                                  </p:childTnLst>
                                </p:cTn>
                              </p:par>
                            </p:childTnLst>
                          </p:cTn>
                        </p:par>
                        <p:par>
                          <p:cTn id="62" fill="hold">
                            <p:stCondLst>
                              <p:cond delay="4000"/>
                            </p:stCondLst>
                            <p:childTnLst>
                              <p:par>
                                <p:cTn id="63" presetID="45" presetClass="entr" presetSubtype="0" fill="hold" grpId="0" nodeType="afterEffect">
                                  <p:stCondLst>
                                    <p:cond delay="1750"/>
                                  </p:stCondLst>
                                  <p:childTnLst>
                                    <p:set>
                                      <p:cBhvr>
                                        <p:cTn id="64" dur="1" fill="hold">
                                          <p:stCondLst>
                                            <p:cond delay="0"/>
                                          </p:stCondLst>
                                        </p:cTn>
                                        <p:tgtEl>
                                          <p:spTgt spid="24"/>
                                        </p:tgtEl>
                                        <p:attrNameLst>
                                          <p:attrName>style.visibility</p:attrName>
                                        </p:attrNameLst>
                                      </p:cBhvr>
                                      <p:to>
                                        <p:strVal val="visible"/>
                                      </p:to>
                                    </p:set>
                                    <p:animEffect transition="in" filter="fade">
                                      <p:cBhvr>
                                        <p:cTn id="65" dur="750"/>
                                        <p:tgtEl>
                                          <p:spTgt spid="24"/>
                                        </p:tgtEl>
                                      </p:cBhvr>
                                    </p:animEffect>
                                    <p:anim calcmode="lin" valueType="num">
                                      <p:cBhvr>
                                        <p:cTn id="66" dur="750" fill="hold"/>
                                        <p:tgtEl>
                                          <p:spTgt spid="24"/>
                                        </p:tgtEl>
                                        <p:attrNameLst>
                                          <p:attrName>ppt_w</p:attrName>
                                        </p:attrNameLst>
                                      </p:cBhvr>
                                      <p:tavLst>
                                        <p:tav tm="0" fmla="#ppt_w*sin(2.5*pi*$)">
                                          <p:val>
                                            <p:fltVal val="0"/>
                                          </p:val>
                                        </p:tav>
                                        <p:tav tm="100000">
                                          <p:val>
                                            <p:fltVal val="1"/>
                                          </p:val>
                                        </p:tav>
                                      </p:tavLst>
                                    </p:anim>
                                    <p:anim calcmode="lin" valueType="num">
                                      <p:cBhvr>
                                        <p:cTn id="67" dur="750" fill="hold"/>
                                        <p:tgtEl>
                                          <p:spTgt spid="24"/>
                                        </p:tgtEl>
                                        <p:attrNameLst>
                                          <p:attrName>ppt_h</p:attrName>
                                        </p:attrNameLst>
                                      </p:cBhvr>
                                      <p:tavLst>
                                        <p:tav tm="0">
                                          <p:val>
                                            <p:strVal val="#ppt_h"/>
                                          </p:val>
                                        </p:tav>
                                        <p:tav tm="100000">
                                          <p:val>
                                            <p:strVal val="#ppt_h"/>
                                          </p:val>
                                        </p:tav>
                                      </p:tavLst>
                                    </p:anim>
                                  </p:childTnLst>
                                </p:cTn>
                              </p:par>
                            </p:childTnLst>
                          </p:cTn>
                        </p:par>
                        <p:par>
                          <p:cTn id="68" fill="hold">
                            <p:stCondLst>
                              <p:cond delay="6500"/>
                            </p:stCondLst>
                            <p:childTnLst>
                              <p:par>
                                <p:cTn id="69" presetID="22" presetClass="entr" presetSubtype="2" fill="hold" grpId="0" nodeType="afterEffect">
                                  <p:stCondLst>
                                    <p:cond delay="1000"/>
                                  </p:stCondLst>
                                  <p:childTnLst>
                                    <p:set>
                                      <p:cBhvr>
                                        <p:cTn id="70" dur="1" fill="hold">
                                          <p:stCondLst>
                                            <p:cond delay="0"/>
                                          </p:stCondLst>
                                        </p:cTn>
                                        <p:tgtEl>
                                          <p:spTgt spid="21"/>
                                        </p:tgtEl>
                                        <p:attrNameLst>
                                          <p:attrName>style.visibility</p:attrName>
                                        </p:attrNameLst>
                                      </p:cBhvr>
                                      <p:to>
                                        <p:strVal val="visible"/>
                                      </p:to>
                                    </p:set>
                                    <p:animEffect transition="in" filter="wipe(right)">
                                      <p:cBhvr>
                                        <p:cTn id="71" dur="500"/>
                                        <p:tgtEl>
                                          <p:spTgt spid="21"/>
                                        </p:tgtEl>
                                      </p:cBhvr>
                                    </p:animEffect>
                                  </p:childTnLst>
                                </p:cTn>
                              </p:par>
                            </p:childTnLst>
                          </p:cTn>
                        </p:par>
                        <p:par>
                          <p:cTn id="72" fill="hold">
                            <p:stCondLst>
                              <p:cond delay="8000"/>
                            </p:stCondLst>
                            <p:childTnLst>
                              <p:par>
                                <p:cTn id="73" presetID="22" presetClass="entr" presetSubtype="2" fill="hold" grpId="0" nodeType="afterEffect">
                                  <p:stCondLst>
                                    <p:cond delay="1000"/>
                                  </p:stCondLst>
                                  <p:childTnLst>
                                    <p:set>
                                      <p:cBhvr>
                                        <p:cTn id="74" dur="1" fill="hold">
                                          <p:stCondLst>
                                            <p:cond delay="0"/>
                                          </p:stCondLst>
                                        </p:cTn>
                                        <p:tgtEl>
                                          <p:spTgt spid="25"/>
                                        </p:tgtEl>
                                        <p:attrNameLst>
                                          <p:attrName>style.visibility</p:attrName>
                                        </p:attrNameLst>
                                      </p:cBhvr>
                                      <p:to>
                                        <p:strVal val="visible"/>
                                      </p:to>
                                    </p:set>
                                    <p:animEffect transition="in" filter="wipe(right)">
                                      <p:cBhvr>
                                        <p:cTn id="75" dur="500"/>
                                        <p:tgtEl>
                                          <p:spTgt spid="25"/>
                                        </p:tgtEl>
                                      </p:cBhvr>
                                    </p:animEffect>
                                  </p:childTnLst>
                                </p:cTn>
                              </p:par>
                            </p:childTnLst>
                          </p:cTn>
                        </p:par>
                        <p:par>
                          <p:cTn id="76" fill="hold">
                            <p:stCondLst>
                              <p:cond delay="9500"/>
                            </p:stCondLst>
                            <p:childTnLst>
                              <p:par>
                                <p:cTn id="77" presetID="45" presetClass="entr" presetSubtype="0" fill="hold" grpId="0" nodeType="afterEffect">
                                  <p:stCondLst>
                                    <p:cond delay="2250"/>
                                  </p:stCondLst>
                                  <p:childTnLst>
                                    <p:set>
                                      <p:cBhvr>
                                        <p:cTn id="78" dur="1" fill="hold">
                                          <p:stCondLst>
                                            <p:cond delay="0"/>
                                          </p:stCondLst>
                                        </p:cTn>
                                        <p:tgtEl>
                                          <p:spTgt spid="30"/>
                                        </p:tgtEl>
                                        <p:attrNameLst>
                                          <p:attrName>style.visibility</p:attrName>
                                        </p:attrNameLst>
                                      </p:cBhvr>
                                      <p:to>
                                        <p:strVal val="visible"/>
                                      </p:to>
                                    </p:set>
                                    <p:animEffect transition="in" filter="fade">
                                      <p:cBhvr>
                                        <p:cTn id="79" dur="750"/>
                                        <p:tgtEl>
                                          <p:spTgt spid="30"/>
                                        </p:tgtEl>
                                      </p:cBhvr>
                                    </p:animEffect>
                                    <p:anim calcmode="lin" valueType="num">
                                      <p:cBhvr>
                                        <p:cTn id="80" dur="750" fill="hold"/>
                                        <p:tgtEl>
                                          <p:spTgt spid="30"/>
                                        </p:tgtEl>
                                        <p:attrNameLst>
                                          <p:attrName>ppt_w</p:attrName>
                                        </p:attrNameLst>
                                      </p:cBhvr>
                                      <p:tavLst>
                                        <p:tav tm="0" fmla="#ppt_w*sin(2.5*pi*$)">
                                          <p:val>
                                            <p:fltVal val="0"/>
                                          </p:val>
                                        </p:tav>
                                        <p:tav tm="100000">
                                          <p:val>
                                            <p:fltVal val="1"/>
                                          </p:val>
                                        </p:tav>
                                      </p:tavLst>
                                    </p:anim>
                                    <p:anim calcmode="lin" valueType="num">
                                      <p:cBhvr>
                                        <p:cTn id="81" dur="750" fill="hold"/>
                                        <p:tgtEl>
                                          <p:spTgt spid="30"/>
                                        </p:tgtEl>
                                        <p:attrNameLst>
                                          <p:attrName>ppt_h</p:attrName>
                                        </p:attrNameLst>
                                      </p:cBhvr>
                                      <p:tavLst>
                                        <p:tav tm="0">
                                          <p:val>
                                            <p:strVal val="#ppt_h"/>
                                          </p:val>
                                        </p:tav>
                                        <p:tav tm="100000">
                                          <p:val>
                                            <p:strVal val="#ppt_h"/>
                                          </p:val>
                                        </p:tav>
                                      </p:tavLst>
                                    </p:anim>
                                  </p:childTnLst>
                                </p:cTn>
                              </p:par>
                            </p:childTnLst>
                          </p:cTn>
                        </p:par>
                        <p:par>
                          <p:cTn id="82" fill="hold">
                            <p:stCondLst>
                              <p:cond delay="12500"/>
                            </p:stCondLst>
                            <p:childTnLst>
                              <p:par>
                                <p:cTn id="83" presetID="22" presetClass="entr" presetSubtype="2" fill="hold" grpId="0" nodeType="afterEffect">
                                  <p:stCondLst>
                                    <p:cond delay="1000"/>
                                  </p:stCondLst>
                                  <p:childTnLst>
                                    <p:set>
                                      <p:cBhvr>
                                        <p:cTn id="84" dur="1" fill="hold">
                                          <p:stCondLst>
                                            <p:cond delay="0"/>
                                          </p:stCondLst>
                                        </p:cTn>
                                        <p:tgtEl>
                                          <p:spTgt spid="27"/>
                                        </p:tgtEl>
                                        <p:attrNameLst>
                                          <p:attrName>style.visibility</p:attrName>
                                        </p:attrNameLst>
                                      </p:cBhvr>
                                      <p:to>
                                        <p:strVal val="visible"/>
                                      </p:to>
                                    </p:set>
                                    <p:animEffect transition="in" filter="wipe(right)">
                                      <p:cBhvr>
                                        <p:cTn id="85" dur="500"/>
                                        <p:tgtEl>
                                          <p:spTgt spid="27"/>
                                        </p:tgtEl>
                                      </p:cBhvr>
                                    </p:animEffect>
                                  </p:childTnLst>
                                </p:cTn>
                              </p:par>
                            </p:childTnLst>
                          </p:cTn>
                        </p:par>
                        <p:par>
                          <p:cTn id="86" fill="hold">
                            <p:stCondLst>
                              <p:cond delay="14000"/>
                            </p:stCondLst>
                            <p:childTnLst>
                              <p:par>
                                <p:cTn id="87" presetID="22" presetClass="entr" presetSubtype="2" fill="hold" grpId="0" nodeType="afterEffect">
                                  <p:stCondLst>
                                    <p:cond delay="1250"/>
                                  </p:stCondLst>
                                  <p:childTnLst>
                                    <p:set>
                                      <p:cBhvr>
                                        <p:cTn id="88" dur="1" fill="hold">
                                          <p:stCondLst>
                                            <p:cond delay="0"/>
                                          </p:stCondLst>
                                        </p:cTn>
                                        <p:tgtEl>
                                          <p:spTgt spid="26"/>
                                        </p:tgtEl>
                                        <p:attrNameLst>
                                          <p:attrName>style.visibility</p:attrName>
                                        </p:attrNameLst>
                                      </p:cBhvr>
                                      <p:to>
                                        <p:strVal val="visible"/>
                                      </p:to>
                                    </p:set>
                                    <p:animEffect transition="in" filter="wipe(right)">
                                      <p:cBhvr>
                                        <p:cTn id="89" dur="500"/>
                                        <p:tgtEl>
                                          <p:spTgt spid="26"/>
                                        </p:tgtEl>
                                      </p:cBhvr>
                                    </p:animEffect>
                                  </p:childTnLst>
                                </p:cTn>
                              </p:par>
                            </p:childTnLst>
                          </p:cTn>
                        </p:par>
                        <p:par>
                          <p:cTn id="90" fill="hold">
                            <p:stCondLst>
                              <p:cond delay="15750"/>
                            </p:stCondLst>
                            <p:childTnLst>
                              <p:par>
                                <p:cTn id="91" presetID="45" presetClass="entr" presetSubtype="0" fill="hold" grpId="0" nodeType="afterEffect">
                                  <p:stCondLst>
                                    <p:cond delay="2000"/>
                                  </p:stCondLst>
                                  <p:childTnLst>
                                    <p:set>
                                      <p:cBhvr>
                                        <p:cTn id="92" dur="1" fill="hold">
                                          <p:stCondLst>
                                            <p:cond delay="0"/>
                                          </p:stCondLst>
                                        </p:cTn>
                                        <p:tgtEl>
                                          <p:spTgt spid="31"/>
                                        </p:tgtEl>
                                        <p:attrNameLst>
                                          <p:attrName>style.visibility</p:attrName>
                                        </p:attrNameLst>
                                      </p:cBhvr>
                                      <p:to>
                                        <p:strVal val="visible"/>
                                      </p:to>
                                    </p:set>
                                    <p:animEffect transition="in" filter="fade">
                                      <p:cBhvr>
                                        <p:cTn id="93" dur="750"/>
                                        <p:tgtEl>
                                          <p:spTgt spid="31"/>
                                        </p:tgtEl>
                                      </p:cBhvr>
                                    </p:animEffect>
                                    <p:anim calcmode="lin" valueType="num">
                                      <p:cBhvr>
                                        <p:cTn id="94" dur="750" fill="hold"/>
                                        <p:tgtEl>
                                          <p:spTgt spid="31"/>
                                        </p:tgtEl>
                                        <p:attrNameLst>
                                          <p:attrName>ppt_w</p:attrName>
                                        </p:attrNameLst>
                                      </p:cBhvr>
                                      <p:tavLst>
                                        <p:tav tm="0" fmla="#ppt_w*sin(2.5*pi*$)">
                                          <p:val>
                                            <p:fltVal val="0"/>
                                          </p:val>
                                        </p:tav>
                                        <p:tav tm="100000">
                                          <p:val>
                                            <p:fltVal val="1"/>
                                          </p:val>
                                        </p:tav>
                                      </p:tavLst>
                                    </p:anim>
                                    <p:anim calcmode="lin" valueType="num">
                                      <p:cBhvr>
                                        <p:cTn id="95" dur="750" fill="hold"/>
                                        <p:tgtEl>
                                          <p:spTgt spid="31"/>
                                        </p:tgtEl>
                                        <p:attrNameLst>
                                          <p:attrName>ppt_h</p:attrName>
                                        </p:attrNameLst>
                                      </p:cBhvr>
                                      <p:tavLst>
                                        <p:tav tm="0">
                                          <p:val>
                                            <p:strVal val="#ppt_h"/>
                                          </p:val>
                                        </p:tav>
                                        <p:tav tm="100000">
                                          <p:val>
                                            <p:strVal val="#ppt_h"/>
                                          </p:val>
                                        </p:tav>
                                      </p:tavLst>
                                    </p:anim>
                                  </p:childTnLst>
                                </p:cTn>
                              </p:par>
                            </p:childTnLst>
                          </p:cTn>
                        </p:par>
                        <p:par>
                          <p:cTn id="96" fill="hold">
                            <p:stCondLst>
                              <p:cond delay="18500"/>
                            </p:stCondLst>
                            <p:childTnLst>
                              <p:par>
                                <p:cTn id="97" presetID="22" presetClass="entr" presetSubtype="2" fill="hold" grpId="0" nodeType="afterEffect">
                                  <p:stCondLst>
                                    <p:cond delay="1000"/>
                                  </p:stCondLst>
                                  <p:childTnLst>
                                    <p:set>
                                      <p:cBhvr>
                                        <p:cTn id="98" dur="1" fill="hold">
                                          <p:stCondLst>
                                            <p:cond delay="0"/>
                                          </p:stCondLst>
                                        </p:cTn>
                                        <p:tgtEl>
                                          <p:spTgt spid="29"/>
                                        </p:tgtEl>
                                        <p:attrNameLst>
                                          <p:attrName>style.visibility</p:attrName>
                                        </p:attrNameLst>
                                      </p:cBhvr>
                                      <p:to>
                                        <p:strVal val="visible"/>
                                      </p:to>
                                    </p:set>
                                    <p:animEffect transition="in" filter="wipe(right)">
                                      <p:cBhvr>
                                        <p:cTn id="99" dur="500"/>
                                        <p:tgtEl>
                                          <p:spTgt spid="29"/>
                                        </p:tgtEl>
                                      </p:cBhvr>
                                    </p:animEffect>
                                  </p:childTnLst>
                                </p:cTn>
                              </p:par>
                            </p:childTnLst>
                          </p:cTn>
                        </p:par>
                        <p:par>
                          <p:cTn id="100" fill="hold">
                            <p:stCondLst>
                              <p:cond delay="20000"/>
                            </p:stCondLst>
                            <p:childTnLst>
                              <p:par>
                                <p:cTn id="101" presetID="22" presetClass="entr" presetSubtype="2" fill="hold" grpId="0" nodeType="afterEffect">
                                  <p:stCondLst>
                                    <p:cond delay="1000"/>
                                  </p:stCondLst>
                                  <p:childTnLst>
                                    <p:set>
                                      <p:cBhvr>
                                        <p:cTn id="102" dur="1" fill="hold">
                                          <p:stCondLst>
                                            <p:cond delay="0"/>
                                          </p:stCondLst>
                                        </p:cTn>
                                        <p:tgtEl>
                                          <p:spTgt spid="32"/>
                                        </p:tgtEl>
                                        <p:attrNameLst>
                                          <p:attrName>style.visibility</p:attrName>
                                        </p:attrNameLst>
                                      </p:cBhvr>
                                      <p:to>
                                        <p:strVal val="visible"/>
                                      </p:to>
                                    </p:set>
                                    <p:animEffect transition="in" filter="wipe(right)">
                                      <p:cBhvr>
                                        <p:cTn id="103" dur="500"/>
                                        <p:tgtEl>
                                          <p:spTgt spid="32"/>
                                        </p:tgtEl>
                                      </p:cBhvr>
                                    </p:animEffect>
                                  </p:childTnLst>
                                </p:cTn>
                              </p:par>
                            </p:childTnLst>
                          </p:cTn>
                        </p:par>
                        <p:par>
                          <p:cTn id="104" fill="hold">
                            <p:stCondLst>
                              <p:cond delay="21500"/>
                            </p:stCondLst>
                            <p:childTnLst>
                              <p:par>
                                <p:cTn id="105" presetID="6" presetClass="entr" presetSubtype="32" fill="hold" grpId="0" nodeType="afterEffect">
                                  <p:stCondLst>
                                    <p:cond delay="1000"/>
                                  </p:stCondLst>
                                  <p:childTnLst>
                                    <p:set>
                                      <p:cBhvr>
                                        <p:cTn id="106" dur="1" fill="hold">
                                          <p:stCondLst>
                                            <p:cond delay="0"/>
                                          </p:stCondLst>
                                        </p:cTn>
                                        <p:tgtEl>
                                          <p:spTgt spid="33"/>
                                        </p:tgtEl>
                                        <p:attrNameLst>
                                          <p:attrName>style.visibility</p:attrName>
                                        </p:attrNameLst>
                                      </p:cBhvr>
                                      <p:to>
                                        <p:strVal val="visible"/>
                                      </p:to>
                                    </p:set>
                                    <p:animEffect transition="in" filter="circle(out)">
                                      <p:cBhvr>
                                        <p:cTn id="107" dur="1250"/>
                                        <p:tgtEl>
                                          <p:spTgt spid="33"/>
                                        </p:tgtEl>
                                      </p:cBhvr>
                                    </p:animEffect>
                                  </p:childTnLst>
                                </p:cTn>
                              </p:par>
                            </p:childTnLst>
                          </p:cTn>
                        </p:par>
                        <p:par>
                          <p:cTn id="108" fill="hold">
                            <p:stCondLst>
                              <p:cond delay="23750"/>
                            </p:stCondLst>
                            <p:childTnLst>
                              <p:par>
                                <p:cTn id="109" presetID="6" presetClass="entr" presetSubtype="32" fill="hold" grpId="0" nodeType="afterEffect">
                                  <p:stCondLst>
                                    <p:cond delay="1000"/>
                                  </p:stCondLst>
                                  <p:childTnLst>
                                    <p:set>
                                      <p:cBhvr>
                                        <p:cTn id="110" dur="1" fill="hold">
                                          <p:stCondLst>
                                            <p:cond delay="0"/>
                                          </p:stCondLst>
                                        </p:cTn>
                                        <p:tgtEl>
                                          <p:spTgt spid="34"/>
                                        </p:tgtEl>
                                        <p:attrNameLst>
                                          <p:attrName>style.visibility</p:attrName>
                                        </p:attrNameLst>
                                      </p:cBhvr>
                                      <p:to>
                                        <p:strVal val="visible"/>
                                      </p:to>
                                    </p:set>
                                    <p:animEffect transition="in" filter="circle(out)">
                                      <p:cBhvr>
                                        <p:cTn id="111" dur="1250"/>
                                        <p:tgtEl>
                                          <p:spTgt spid="34"/>
                                        </p:tgtEl>
                                      </p:cBhvr>
                                    </p:animEffect>
                                  </p:childTnLst>
                                </p:cTn>
                              </p:par>
                            </p:childTnLst>
                          </p:cTn>
                        </p:par>
                      </p:childTnLst>
                    </p:cTn>
                  </p:par>
                  <p:par>
                    <p:cTn id="112" fill="hold">
                      <p:stCondLst>
                        <p:cond delay="indefinite"/>
                      </p:stCondLst>
                      <p:childTnLst>
                        <p:par>
                          <p:cTn id="113" fill="hold">
                            <p:stCondLst>
                              <p:cond delay="0"/>
                            </p:stCondLst>
                            <p:childTnLst>
                              <p:par>
                                <p:cTn id="114" presetID="31" presetClass="entr" presetSubtype="0" fill="hold" grpId="0" nodeType="clickEffect">
                                  <p:stCondLst>
                                    <p:cond delay="0"/>
                                  </p:stCondLst>
                                  <p:childTnLst>
                                    <p:set>
                                      <p:cBhvr>
                                        <p:cTn id="115" dur="1" fill="hold">
                                          <p:stCondLst>
                                            <p:cond delay="0"/>
                                          </p:stCondLst>
                                        </p:cTn>
                                        <p:tgtEl>
                                          <p:spTgt spid="3"/>
                                        </p:tgtEl>
                                        <p:attrNameLst>
                                          <p:attrName>style.visibility</p:attrName>
                                        </p:attrNameLst>
                                      </p:cBhvr>
                                      <p:to>
                                        <p:strVal val="visible"/>
                                      </p:to>
                                    </p:set>
                                    <p:anim calcmode="lin" valueType="num">
                                      <p:cBhvr>
                                        <p:cTn id="116" dur="1000" fill="hold"/>
                                        <p:tgtEl>
                                          <p:spTgt spid="3"/>
                                        </p:tgtEl>
                                        <p:attrNameLst>
                                          <p:attrName>ppt_w</p:attrName>
                                        </p:attrNameLst>
                                      </p:cBhvr>
                                      <p:tavLst>
                                        <p:tav tm="0">
                                          <p:val>
                                            <p:fltVal val="0"/>
                                          </p:val>
                                        </p:tav>
                                        <p:tav tm="100000">
                                          <p:val>
                                            <p:strVal val="#ppt_w"/>
                                          </p:val>
                                        </p:tav>
                                      </p:tavLst>
                                    </p:anim>
                                    <p:anim calcmode="lin" valueType="num">
                                      <p:cBhvr>
                                        <p:cTn id="117" dur="1000" fill="hold"/>
                                        <p:tgtEl>
                                          <p:spTgt spid="3"/>
                                        </p:tgtEl>
                                        <p:attrNameLst>
                                          <p:attrName>ppt_h</p:attrName>
                                        </p:attrNameLst>
                                      </p:cBhvr>
                                      <p:tavLst>
                                        <p:tav tm="0">
                                          <p:val>
                                            <p:fltVal val="0"/>
                                          </p:val>
                                        </p:tav>
                                        <p:tav tm="100000">
                                          <p:val>
                                            <p:strVal val="#ppt_h"/>
                                          </p:val>
                                        </p:tav>
                                      </p:tavLst>
                                    </p:anim>
                                    <p:anim calcmode="lin" valueType="num">
                                      <p:cBhvr>
                                        <p:cTn id="118" dur="1000" fill="hold"/>
                                        <p:tgtEl>
                                          <p:spTgt spid="3"/>
                                        </p:tgtEl>
                                        <p:attrNameLst>
                                          <p:attrName>style.rotation</p:attrName>
                                        </p:attrNameLst>
                                      </p:cBhvr>
                                      <p:tavLst>
                                        <p:tav tm="0">
                                          <p:val>
                                            <p:fltVal val="90"/>
                                          </p:val>
                                        </p:tav>
                                        <p:tav tm="100000">
                                          <p:val>
                                            <p:fltVal val="0"/>
                                          </p:val>
                                        </p:tav>
                                      </p:tavLst>
                                    </p:anim>
                                    <p:animEffect transition="in" filter="fade">
                                      <p:cBhvr>
                                        <p:cTn id="11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animBg="1"/>
      <p:bldP spid="14" grpId="0"/>
      <p:bldP spid="16" grpId="0" animBg="1"/>
      <p:bldP spid="17" grpId="0" animBg="1"/>
      <p:bldP spid="18" grpId="0" animBg="1"/>
      <p:bldP spid="19" grpId="0"/>
      <p:bldP spid="20" grpId="0" animBg="1"/>
      <p:bldP spid="21" grpId="0" animBg="1"/>
      <p:bldP spid="22" grpId="0" animBg="1"/>
      <p:bldP spid="23" grpId="0" animBg="1"/>
      <p:bldP spid="24" grpId="0" animBg="1"/>
      <p:bldP spid="25" grpId="0" animBg="1"/>
      <p:bldP spid="26" grpId="0" animBg="1"/>
      <p:bldP spid="27" grpId="0" animBg="1"/>
      <p:bldP spid="29" grpId="0" animBg="1"/>
      <p:bldP spid="30" grpId="0" animBg="1"/>
      <p:bldP spid="31" grpId="0" animBg="1"/>
      <p:bldP spid="32" grpId="0" animBg="1"/>
      <p:bldP spid="2" grpId="0" animBg="1"/>
      <p:bldP spid="33" grpId="0" animBg="1"/>
      <p:bldP spid="34"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507DCE41-4957-4C9B-BF40-036855987BA7}"/>
              </a:ext>
            </a:extLst>
          </p:cNvPr>
          <p:cNvSpPr txBox="1"/>
          <p:nvPr/>
        </p:nvSpPr>
        <p:spPr>
          <a:xfrm>
            <a:off x="10593436" y="43536"/>
            <a:ext cx="1303021" cy="369332"/>
          </a:xfrm>
          <a:prstGeom prst="rect">
            <a:avLst/>
          </a:prstGeom>
          <a:noFill/>
        </p:spPr>
        <p:txBody>
          <a:bodyPr wrap="square" rtlCol="1">
            <a:spAutoFit/>
          </a:bodyPr>
          <a:lstStyle/>
          <a:p>
            <a:r>
              <a:rPr lang="he-IL" dirty="0"/>
              <a:t>דף כ"ד, א'</a:t>
            </a:r>
          </a:p>
        </p:txBody>
      </p:sp>
      <p:sp>
        <p:nvSpPr>
          <p:cNvPr id="3" name="תיבת טקסט 2">
            <a:extLst>
              <a:ext uri="{FF2B5EF4-FFF2-40B4-BE49-F238E27FC236}">
                <a16:creationId xmlns:a16="http://schemas.microsoft.com/office/drawing/2014/main" id="{1A2747D8-9E65-49A2-9697-04C52CB018CC}"/>
              </a:ext>
            </a:extLst>
          </p:cNvPr>
          <p:cNvSpPr txBox="1"/>
          <p:nvPr/>
        </p:nvSpPr>
        <p:spPr>
          <a:xfrm>
            <a:off x="5936146" y="70186"/>
            <a:ext cx="1073426" cy="369332"/>
          </a:xfrm>
          <a:prstGeom prst="rect">
            <a:avLst/>
          </a:prstGeom>
          <a:solidFill>
            <a:schemeClr val="accent5">
              <a:lumMod val="20000"/>
              <a:lumOff val="80000"/>
            </a:schemeClr>
          </a:solidFill>
          <a:scene3d>
            <a:camera prst="orthographicFront"/>
            <a:lightRig rig="threePt" dir="t"/>
          </a:scene3d>
          <a:sp3d>
            <a:bevelT/>
          </a:sp3d>
        </p:spPr>
        <p:txBody>
          <a:bodyPr wrap="square" rtlCol="1">
            <a:spAutoFit/>
          </a:bodyPr>
          <a:lstStyle/>
          <a:p>
            <a:r>
              <a:rPr lang="he-IL" b="0" i="0" dirty="0">
                <a:solidFill>
                  <a:srgbClr val="000000"/>
                </a:solidFill>
                <a:effectLst/>
                <a:latin typeface="Arial" panose="020B0604020202020204" pitchFamily="34" charset="0"/>
              </a:rPr>
              <a:t>תָּא שְׁמַע</a:t>
            </a:r>
            <a:endParaRPr lang="he-IL" dirty="0"/>
          </a:p>
        </p:txBody>
      </p:sp>
      <p:graphicFrame>
        <p:nvGraphicFramePr>
          <p:cNvPr id="4" name="טבלה 4">
            <a:extLst>
              <a:ext uri="{FF2B5EF4-FFF2-40B4-BE49-F238E27FC236}">
                <a16:creationId xmlns:a16="http://schemas.microsoft.com/office/drawing/2014/main" id="{45CB3970-39A8-4F61-818D-6624BE004085}"/>
              </a:ext>
            </a:extLst>
          </p:cNvPr>
          <p:cNvGraphicFramePr>
            <a:graphicFrameLocks noGrp="1"/>
          </p:cNvGraphicFramePr>
          <p:nvPr>
            <p:extLst>
              <p:ext uri="{D42A27DB-BD31-4B8C-83A1-F6EECF244321}">
                <p14:modId xmlns:p14="http://schemas.microsoft.com/office/powerpoint/2010/main" val="1996559739"/>
              </p:ext>
            </p:extLst>
          </p:nvPr>
        </p:nvGraphicFramePr>
        <p:xfrm>
          <a:off x="146395" y="519532"/>
          <a:ext cx="12018480" cy="1645848"/>
        </p:xfrm>
        <a:graphic>
          <a:graphicData uri="http://schemas.openxmlformats.org/drawingml/2006/table">
            <a:tbl>
              <a:tblPr rtl="1" firstRow="1" bandRow="1">
                <a:tableStyleId>{616DA210-FB5B-4158-B5E0-FEB733F419BA}</a:tableStyleId>
              </a:tblPr>
              <a:tblGrid>
                <a:gridCol w="3004620">
                  <a:extLst>
                    <a:ext uri="{9D8B030D-6E8A-4147-A177-3AD203B41FA5}">
                      <a16:colId xmlns:a16="http://schemas.microsoft.com/office/drawing/2014/main" val="406268704"/>
                    </a:ext>
                  </a:extLst>
                </a:gridCol>
                <a:gridCol w="1583945">
                  <a:extLst>
                    <a:ext uri="{9D8B030D-6E8A-4147-A177-3AD203B41FA5}">
                      <a16:colId xmlns:a16="http://schemas.microsoft.com/office/drawing/2014/main" val="3177610733"/>
                    </a:ext>
                  </a:extLst>
                </a:gridCol>
                <a:gridCol w="1759226">
                  <a:extLst>
                    <a:ext uri="{9D8B030D-6E8A-4147-A177-3AD203B41FA5}">
                      <a16:colId xmlns:a16="http://schemas.microsoft.com/office/drawing/2014/main" val="14822008"/>
                    </a:ext>
                  </a:extLst>
                </a:gridCol>
                <a:gridCol w="5670689">
                  <a:extLst>
                    <a:ext uri="{9D8B030D-6E8A-4147-A177-3AD203B41FA5}">
                      <a16:colId xmlns:a16="http://schemas.microsoft.com/office/drawing/2014/main" val="1024297794"/>
                    </a:ext>
                  </a:extLst>
                </a:gridCol>
              </a:tblGrid>
              <a:tr h="1645848">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1900347701"/>
                  </a:ext>
                </a:extLst>
              </a:tr>
            </a:tbl>
          </a:graphicData>
        </a:graphic>
      </p:graphicFrame>
      <p:sp>
        <p:nvSpPr>
          <p:cNvPr id="5" name="תיבת טקסט 4">
            <a:extLst>
              <a:ext uri="{FF2B5EF4-FFF2-40B4-BE49-F238E27FC236}">
                <a16:creationId xmlns:a16="http://schemas.microsoft.com/office/drawing/2014/main" id="{2D45DC5B-5CD5-4AF6-905D-BCA96ED7B9D3}"/>
              </a:ext>
            </a:extLst>
          </p:cNvPr>
          <p:cNvSpPr txBox="1"/>
          <p:nvPr/>
        </p:nvSpPr>
        <p:spPr>
          <a:xfrm>
            <a:off x="9086230" y="736194"/>
            <a:ext cx="3078645" cy="954107"/>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הַמּוֹצֵא מָעוֹת </a:t>
            </a:r>
          </a:p>
          <a:p>
            <a:r>
              <a:rPr lang="he-IL" b="0" i="0" dirty="0">
                <a:solidFill>
                  <a:srgbClr val="000000"/>
                </a:solidFill>
                <a:effectLst/>
                <a:latin typeface="Arial" panose="020B0604020202020204" pitchFamily="34" charset="0"/>
              </a:rPr>
              <a:t>בְּבָתֵּי כְנֵסִיּוֹת וּבְבָתֵּי מִדְרָשׁוֹת </a:t>
            </a:r>
          </a:p>
          <a:p>
            <a:r>
              <a:rPr lang="he-IL" b="0" i="0" dirty="0" err="1">
                <a:solidFill>
                  <a:srgbClr val="000000"/>
                </a:solidFill>
                <a:effectLst/>
                <a:latin typeface="Arial" panose="020B0604020202020204" pitchFamily="34" charset="0"/>
              </a:rPr>
              <a:t>וּבְכׇל</a:t>
            </a:r>
            <a:r>
              <a:rPr lang="he-IL" b="0" i="0" dirty="0">
                <a:solidFill>
                  <a:srgbClr val="000000"/>
                </a:solidFill>
                <a:effectLst/>
                <a:latin typeface="Arial" panose="020B0604020202020204" pitchFamily="34" charset="0"/>
              </a:rPr>
              <a:t> מָקוֹם</a:t>
            </a:r>
            <a:r>
              <a:rPr lang="he-IL" sz="2000" b="1" i="0" dirty="0">
                <a:solidFill>
                  <a:srgbClr val="000000"/>
                </a:solidFill>
                <a:effectLst/>
                <a:latin typeface="Arial" panose="020B0604020202020204" pitchFamily="34" charset="0"/>
              </a:rPr>
              <a:t> שֶׁהָרַבִּים </a:t>
            </a:r>
            <a:r>
              <a:rPr lang="he-IL" sz="2000" b="1" i="0" dirty="0" err="1">
                <a:solidFill>
                  <a:srgbClr val="000000"/>
                </a:solidFill>
                <a:effectLst/>
                <a:latin typeface="Arial" panose="020B0604020202020204" pitchFamily="34" charset="0"/>
              </a:rPr>
              <a:t>מְצוּיִין</a:t>
            </a:r>
            <a:r>
              <a:rPr lang="he-IL" sz="2000" b="1" i="0" dirty="0">
                <a:solidFill>
                  <a:srgbClr val="000000"/>
                </a:solidFill>
                <a:effectLst/>
                <a:latin typeface="Arial" panose="020B0604020202020204" pitchFamily="34" charset="0"/>
              </a:rPr>
              <a:t> שָׁם</a:t>
            </a:r>
            <a:endParaRPr lang="he-IL" b="1" dirty="0"/>
          </a:p>
        </p:txBody>
      </p:sp>
      <p:sp>
        <p:nvSpPr>
          <p:cNvPr id="6" name="תיבת טקסט 5">
            <a:extLst>
              <a:ext uri="{FF2B5EF4-FFF2-40B4-BE49-F238E27FC236}">
                <a16:creationId xmlns:a16="http://schemas.microsoft.com/office/drawing/2014/main" id="{536D6AAC-35B5-4212-84A2-EBAD05846438}"/>
              </a:ext>
            </a:extLst>
          </p:cNvPr>
          <p:cNvSpPr txBox="1"/>
          <p:nvPr/>
        </p:nvSpPr>
        <p:spPr>
          <a:xfrm>
            <a:off x="7575482" y="1028581"/>
            <a:ext cx="1510748" cy="369332"/>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pPr algn="ctr"/>
            <a:r>
              <a:rPr lang="he-IL" b="0" i="0" dirty="0">
                <a:solidFill>
                  <a:srgbClr val="000000"/>
                </a:solidFill>
                <a:effectLst/>
                <a:latin typeface="Arial" panose="020B0604020202020204" pitchFamily="34" charset="0"/>
              </a:rPr>
              <a:t>הֲרֵי אֵלּוּ שֶׁלּוֹ</a:t>
            </a:r>
            <a:endParaRPr lang="he-IL" dirty="0"/>
          </a:p>
        </p:txBody>
      </p:sp>
      <p:sp>
        <p:nvSpPr>
          <p:cNvPr id="7" name="תיבת טקסט 6">
            <a:extLst>
              <a:ext uri="{FF2B5EF4-FFF2-40B4-BE49-F238E27FC236}">
                <a16:creationId xmlns:a16="http://schemas.microsoft.com/office/drawing/2014/main" id="{61D5E442-07E1-4CAB-A71E-6C03BA61DA76}"/>
              </a:ext>
            </a:extLst>
          </p:cNvPr>
          <p:cNvSpPr txBox="1"/>
          <p:nvPr/>
        </p:nvSpPr>
        <p:spPr>
          <a:xfrm>
            <a:off x="5909021" y="890081"/>
            <a:ext cx="1510748" cy="646331"/>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מִפְּנֵי שֶׁהַבְּעָלִים </a:t>
            </a:r>
          </a:p>
          <a:p>
            <a:r>
              <a:rPr lang="he-IL" b="0" i="0" dirty="0" err="1">
                <a:solidFill>
                  <a:srgbClr val="000000"/>
                </a:solidFill>
                <a:effectLst/>
                <a:latin typeface="Arial" panose="020B0604020202020204" pitchFamily="34" charset="0"/>
              </a:rPr>
              <a:t>מִתְיָאֲשִׁין</a:t>
            </a:r>
            <a:r>
              <a:rPr lang="he-IL" b="0" i="0" dirty="0">
                <a:solidFill>
                  <a:srgbClr val="000000"/>
                </a:solidFill>
                <a:effectLst/>
                <a:latin typeface="Arial" panose="020B0604020202020204" pitchFamily="34" charset="0"/>
              </a:rPr>
              <a:t> מֵהֶן</a:t>
            </a:r>
            <a:endParaRPr lang="he-IL" dirty="0"/>
          </a:p>
        </p:txBody>
      </p:sp>
      <p:sp>
        <p:nvSpPr>
          <p:cNvPr id="8" name="תיבת טקסט 7">
            <a:extLst>
              <a:ext uri="{FF2B5EF4-FFF2-40B4-BE49-F238E27FC236}">
                <a16:creationId xmlns:a16="http://schemas.microsoft.com/office/drawing/2014/main" id="{4385C7A5-5725-4531-A4DE-E9C6164B3B8A}"/>
              </a:ext>
            </a:extLst>
          </p:cNvPr>
          <p:cNvSpPr txBox="1"/>
          <p:nvPr/>
        </p:nvSpPr>
        <p:spPr>
          <a:xfrm>
            <a:off x="92145" y="520750"/>
            <a:ext cx="5661163" cy="1569660"/>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sz="1600" dirty="0"/>
              <a:t>בשלב זה, הגמרא סבורה שמדובר בציבורי מעות, ששנינו ברישא של משנתנו שחייב להכריז עליהן. </a:t>
            </a:r>
          </a:p>
          <a:p>
            <a:r>
              <a:rPr lang="he-IL" sz="1600" dirty="0"/>
              <a:t>כי אם מדובר במעות מפוזרות, הרי שנינו שאפילו במקום שאין רבים </a:t>
            </a:r>
            <a:r>
              <a:rPr lang="he-IL" sz="1600" dirty="0" err="1"/>
              <a:t>מצויין</a:t>
            </a:r>
            <a:r>
              <a:rPr lang="he-IL" sz="1600" dirty="0"/>
              <a:t> - הרי אלו שלו. ועל אף שמדובר בציבורי מעות, מכל מקום, שכשמצאן בבתי כנסיות וכדומה, הואיל ורבים </a:t>
            </a:r>
            <a:r>
              <a:rPr lang="he-IL" sz="1600" dirty="0" err="1"/>
              <a:t>מצויין</a:t>
            </a:r>
            <a:r>
              <a:rPr lang="he-IL" sz="1600" dirty="0"/>
              <a:t> שם - ודאי </a:t>
            </a:r>
            <a:r>
              <a:rPr lang="he-IL" sz="1600" dirty="0" err="1"/>
              <a:t>נתייאשו</a:t>
            </a:r>
            <a:r>
              <a:rPr lang="he-IL" sz="1600" dirty="0"/>
              <a:t> הבעלים, ולכן הרי אלו שלו.</a:t>
            </a:r>
          </a:p>
        </p:txBody>
      </p:sp>
      <p:graphicFrame>
        <p:nvGraphicFramePr>
          <p:cNvPr id="9" name="טבלה 9">
            <a:extLst>
              <a:ext uri="{FF2B5EF4-FFF2-40B4-BE49-F238E27FC236}">
                <a16:creationId xmlns:a16="http://schemas.microsoft.com/office/drawing/2014/main" id="{640F19C3-9BA5-4C9D-996C-CC51F09A05AB}"/>
              </a:ext>
            </a:extLst>
          </p:cNvPr>
          <p:cNvGraphicFramePr>
            <a:graphicFrameLocks noGrp="1"/>
          </p:cNvGraphicFramePr>
          <p:nvPr>
            <p:extLst>
              <p:ext uri="{D42A27DB-BD31-4B8C-83A1-F6EECF244321}">
                <p14:modId xmlns:p14="http://schemas.microsoft.com/office/powerpoint/2010/main" val="2707636798"/>
              </p:ext>
            </p:extLst>
          </p:nvPr>
        </p:nvGraphicFramePr>
        <p:xfrm>
          <a:off x="56301" y="2254606"/>
          <a:ext cx="12072730" cy="1356085"/>
        </p:xfrm>
        <a:graphic>
          <a:graphicData uri="http://schemas.openxmlformats.org/drawingml/2006/table">
            <a:tbl>
              <a:tblPr rtl="1" firstRow="1" bandRow="1">
                <a:tableStyleId>{616DA210-FB5B-4158-B5E0-FEB733F419BA}</a:tableStyleId>
              </a:tblPr>
              <a:tblGrid>
                <a:gridCol w="3904430">
                  <a:extLst>
                    <a:ext uri="{9D8B030D-6E8A-4147-A177-3AD203B41FA5}">
                      <a16:colId xmlns:a16="http://schemas.microsoft.com/office/drawing/2014/main" val="2664786932"/>
                    </a:ext>
                  </a:extLst>
                </a:gridCol>
                <a:gridCol w="2062294">
                  <a:extLst>
                    <a:ext uri="{9D8B030D-6E8A-4147-A177-3AD203B41FA5}">
                      <a16:colId xmlns:a16="http://schemas.microsoft.com/office/drawing/2014/main" val="277114198"/>
                    </a:ext>
                  </a:extLst>
                </a:gridCol>
                <a:gridCol w="6106006">
                  <a:extLst>
                    <a:ext uri="{9D8B030D-6E8A-4147-A177-3AD203B41FA5}">
                      <a16:colId xmlns:a16="http://schemas.microsoft.com/office/drawing/2014/main" val="2323366808"/>
                    </a:ext>
                  </a:extLst>
                </a:gridCol>
              </a:tblGrid>
              <a:tr h="1356085">
                <a:tc>
                  <a:txBody>
                    <a:bodyPr/>
                    <a:lstStyle/>
                    <a:p>
                      <a:pPr rtl="1"/>
                      <a:endParaRPr lang="he-IL" b="0" dirty="0"/>
                    </a:p>
                  </a:txBody>
                  <a:tcPr/>
                </a:tc>
                <a:tc>
                  <a:txBody>
                    <a:bodyPr/>
                    <a:lstStyle/>
                    <a:p>
                      <a:pPr rtl="1"/>
                      <a:endParaRPr lang="he-IL" b="0" dirty="0"/>
                    </a:p>
                  </a:txBody>
                  <a:tcPr/>
                </a:tc>
                <a:tc>
                  <a:txBody>
                    <a:bodyPr/>
                    <a:lstStyle/>
                    <a:p>
                      <a:pPr rtl="1"/>
                      <a:endParaRPr lang="he-IL" dirty="0"/>
                    </a:p>
                  </a:txBody>
                  <a:tcPr/>
                </a:tc>
                <a:extLst>
                  <a:ext uri="{0D108BD9-81ED-4DB2-BD59-A6C34878D82A}">
                    <a16:rowId xmlns:a16="http://schemas.microsoft.com/office/drawing/2014/main" val="1083323762"/>
                  </a:ext>
                </a:extLst>
              </a:tr>
            </a:tbl>
          </a:graphicData>
        </a:graphic>
      </p:graphicFrame>
      <p:sp>
        <p:nvSpPr>
          <p:cNvPr id="10" name="תיבת טקסט 9">
            <a:extLst>
              <a:ext uri="{FF2B5EF4-FFF2-40B4-BE49-F238E27FC236}">
                <a16:creationId xmlns:a16="http://schemas.microsoft.com/office/drawing/2014/main" id="{CCED1A23-AB81-4637-90A8-2158E3B99E86}"/>
              </a:ext>
            </a:extLst>
          </p:cNvPr>
          <p:cNvSpPr txBox="1"/>
          <p:nvPr/>
        </p:nvSpPr>
        <p:spPr>
          <a:xfrm>
            <a:off x="8727718" y="2317197"/>
            <a:ext cx="3078645" cy="369332"/>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מַאן שָׁמְעַתְּ לֵיהּ </a:t>
            </a:r>
            <a:r>
              <a:rPr lang="he-IL" b="0" i="0" dirty="0" err="1">
                <a:solidFill>
                  <a:srgbClr val="000000"/>
                </a:solidFill>
                <a:effectLst/>
                <a:latin typeface="Arial" panose="020B0604020202020204" pitchFamily="34" charset="0"/>
              </a:rPr>
              <a:t>דְּאָזֵיל</a:t>
            </a:r>
            <a:r>
              <a:rPr lang="he-IL" b="0" i="0" dirty="0">
                <a:solidFill>
                  <a:srgbClr val="000000"/>
                </a:solidFill>
                <a:effectLst/>
                <a:latin typeface="Arial" panose="020B0604020202020204" pitchFamily="34" charset="0"/>
              </a:rPr>
              <a:t> בָּתַר </a:t>
            </a:r>
            <a:r>
              <a:rPr lang="he-IL" b="0" i="0" dirty="0" err="1">
                <a:solidFill>
                  <a:srgbClr val="000000"/>
                </a:solidFill>
                <a:effectLst/>
                <a:latin typeface="Arial" panose="020B0604020202020204" pitchFamily="34" charset="0"/>
              </a:rPr>
              <a:t>רוּבָּא</a:t>
            </a:r>
            <a:endParaRPr lang="he-IL" dirty="0"/>
          </a:p>
        </p:txBody>
      </p:sp>
      <p:sp>
        <p:nvSpPr>
          <p:cNvPr id="11" name="תיבת טקסט 10">
            <a:extLst>
              <a:ext uri="{FF2B5EF4-FFF2-40B4-BE49-F238E27FC236}">
                <a16:creationId xmlns:a16="http://schemas.microsoft.com/office/drawing/2014/main" id="{B5E52D2C-A186-49E5-9CFA-35B34E0B5088}"/>
              </a:ext>
            </a:extLst>
          </p:cNvPr>
          <p:cNvSpPr txBox="1"/>
          <p:nvPr/>
        </p:nvSpPr>
        <p:spPr>
          <a:xfrm>
            <a:off x="8246484" y="2702918"/>
            <a:ext cx="3756309" cy="646331"/>
          </a:xfrm>
          <a:prstGeom prst="rect">
            <a:avLst/>
          </a:prstGeom>
          <a:solidFill>
            <a:schemeClr val="accent6">
              <a:lumMod val="20000"/>
              <a:lumOff val="80000"/>
            </a:schemeClr>
          </a:solidFill>
        </p:spPr>
        <p:txBody>
          <a:bodyPr wrap="square">
            <a:spAutoFit/>
          </a:bodyPr>
          <a:lstStyle/>
          <a:p>
            <a:r>
              <a:rPr lang="he-IL" dirty="0"/>
              <a:t>מיהו זה ששמענו מדבריו שיש להתחשב </a:t>
            </a:r>
          </a:p>
          <a:p>
            <a:r>
              <a:rPr lang="he-IL" dirty="0" err="1"/>
              <a:t>בענין</a:t>
            </a:r>
            <a:r>
              <a:rPr lang="he-IL" dirty="0"/>
              <a:t> מציאה בכך ש"רבים </a:t>
            </a:r>
            <a:r>
              <a:rPr lang="he-IL" dirty="0" err="1"/>
              <a:t>מצויין</a:t>
            </a:r>
            <a:r>
              <a:rPr lang="he-IL" dirty="0"/>
              <a:t> שם" </a:t>
            </a:r>
          </a:p>
        </p:txBody>
      </p:sp>
      <p:sp>
        <p:nvSpPr>
          <p:cNvPr id="12" name="תיבת טקסט 11">
            <a:extLst>
              <a:ext uri="{FF2B5EF4-FFF2-40B4-BE49-F238E27FC236}">
                <a16:creationId xmlns:a16="http://schemas.microsoft.com/office/drawing/2014/main" id="{C45DDDCC-EE3B-4A67-AFD6-F8DA365A79F0}"/>
              </a:ext>
            </a:extLst>
          </p:cNvPr>
          <p:cNvSpPr txBox="1"/>
          <p:nvPr/>
        </p:nvSpPr>
        <p:spPr>
          <a:xfrm>
            <a:off x="6115030" y="2317197"/>
            <a:ext cx="1972509" cy="369332"/>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רַבִּי שִׁמְעוֹן בֶּן אֶלְעָזָר</a:t>
            </a:r>
            <a:endParaRPr lang="he-IL" dirty="0"/>
          </a:p>
        </p:txBody>
      </p:sp>
      <p:sp>
        <p:nvSpPr>
          <p:cNvPr id="13" name="תיבת טקסט 12">
            <a:extLst>
              <a:ext uri="{FF2B5EF4-FFF2-40B4-BE49-F238E27FC236}">
                <a16:creationId xmlns:a16="http://schemas.microsoft.com/office/drawing/2014/main" id="{B9E8E99E-3573-4361-8673-C4B092CD9301}"/>
              </a:ext>
            </a:extLst>
          </p:cNvPr>
          <p:cNvSpPr txBox="1"/>
          <p:nvPr/>
        </p:nvSpPr>
        <p:spPr>
          <a:xfrm>
            <a:off x="2085614" y="2299023"/>
            <a:ext cx="3314207" cy="369332"/>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שָׁמְעַתְּ מִינַּהּ אֲפִילּוּ בְּרוֹב יִשְׂרָאֵל נָמֵי</a:t>
            </a:r>
            <a:endParaRPr lang="he-IL" dirty="0"/>
          </a:p>
        </p:txBody>
      </p:sp>
      <p:sp>
        <p:nvSpPr>
          <p:cNvPr id="14" name="תיבת טקסט 13">
            <a:extLst>
              <a:ext uri="{FF2B5EF4-FFF2-40B4-BE49-F238E27FC236}">
                <a16:creationId xmlns:a16="http://schemas.microsoft.com/office/drawing/2014/main" id="{77F49C12-6E71-4FF9-9501-298472D1D12E}"/>
              </a:ext>
            </a:extLst>
          </p:cNvPr>
          <p:cNvSpPr txBox="1"/>
          <p:nvPr/>
        </p:nvSpPr>
        <p:spPr>
          <a:xfrm>
            <a:off x="83426" y="2763654"/>
            <a:ext cx="5922480" cy="830997"/>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sz="1600" dirty="0"/>
              <a:t>מדברי רבי שמעון בן אלעזר לעיל, שאמר אפילו רוב ישראל,  ובבתי כנסיות ובתי מדרשות </a:t>
            </a:r>
            <a:r>
              <a:rPr lang="he-IL" sz="1600" dirty="0" err="1"/>
              <a:t>מצויין</a:t>
            </a:r>
            <a:r>
              <a:rPr lang="he-IL" sz="1600" dirty="0"/>
              <a:t> רוב ישראל, </a:t>
            </a:r>
          </a:p>
          <a:p>
            <a:r>
              <a:rPr lang="he-IL" sz="1600" b="1" dirty="0"/>
              <a:t>נפשטה הבעיה הראשונה שאכן גם ברוב ישראל אין צורך להכריז</a:t>
            </a:r>
          </a:p>
        </p:txBody>
      </p:sp>
      <p:graphicFrame>
        <p:nvGraphicFramePr>
          <p:cNvPr id="15" name="טבלה 15">
            <a:extLst>
              <a:ext uri="{FF2B5EF4-FFF2-40B4-BE49-F238E27FC236}">
                <a16:creationId xmlns:a16="http://schemas.microsoft.com/office/drawing/2014/main" id="{A766F0E8-A54E-4EF2-A3DF-B1512A3A31C4}"/>
              </a:ext>
            </a:extLst>
          </p:cNvPr>
          <p:cNvGraphicFramePr>
            <a:graphicFrameLocks noGrp="1"/>
          </p:cNvGraphicFramePr>
          <p:nvPr>
            <p:extLst>
              <p:ext uri="{D42A27DB-BD31-4B8C-83A1-F6EECF244321}">
                <p14:modId xmlns:p14="http://schemas.microsoft.com/office/powerpoint/2010/main" val="4252317995"/>
              </p:ext>
            </p:extLst>
          </p:nvPr>
        </p:nvGraphicFramePr>
        <p:xfrm>
          <a:off x="83426" y="3684950"/>
          <a:ext cx="12072729" cy="1630959"/>
        </p:xfrm>
        <a:graphic>
          <a:graphicData uri="http://schemas.openxmlformats.org/drawingml/2006/table">
            <a:tbl>
              <a:tblPr rtl="1" firstRow="1" bandRow="1">
                <a:tableStyleId>{616DA210-FB5B-4158-B5E0-FEB733F419BA}</a:tableStyleId>
              </a:tblPr>
              <a:tblGrid>
                <a:gridCol w="2101090">
                  <a:extLst>
                    <a:ext uri="{9D8B030D-6E8A-4147-A177-3AD203B41FA5}">
                      <a16:colId xmlns:a16="http://schemas.microsoft.com/office/drawing/2014/main" val="1143497738"/>
                    </a:ext>
                  </a:extLst>
                </a:gridCol>
                <a:gridCol w="4303644">
                  <a:extLst>
                    <a:ext uri="{9D8B030D-6E8A-4147-A177-3AD203B41FA5}">
                      <a16:colId xmlns:a16="http://schemas.microsoft.com/office/drawing/2014/main" val="1827493545"/>
                    </a:ext>
                  </a:extLst>
                </a:gridCol>
                <a:gridCol w="5667995">
                  <a:extLst>
                    <a:ext uri="{9D8B030D-6E8A-4147-A177-3AD203B41FA5}">
                      <a16:colId xmlns:a16="http://schemas.microsoft.com/office/drawing/2014/main" val="2386127688"/>
                    </a:ext>
                  </a:extLst>
                </a:gridCol>
              </a:tblGrid>
              <a:tr h="1630959">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60756738"/>
                  </a:ext>
                </a:extLst>
              </a:tr>
            </a:tbl>
          </a:graphicData>
        </a:graphic>
      </p:graphicFrame>
      <p:sp>
        <p:nvSpPr>
          <p:cNvPr id="16" name="תיבת טקסט 15">
            <a:extLst>
              <a:ext uri="{FF2B5EF4-FFF2-40B4-BE49-F238E27FC236}">
                <a16:creationId xmlns:a16="http://schemas.microsoft.com/office/drawing/2014/main" id="{F76D0CAE-C86F-4745-B53E-5E34D8AEB5D2}"/>
              </a:ext>
            </a:extLst>
          </p:cNvPr>
          <p:cNvSpPr txBox="1"/>
          <p:nvPr/>
        </p:nvSpPr>
        <p:spPr>
          <a:xfrm>
            <a:off x="10124639" y="3912437"/>
            <a:ext cx="1941422" cy="369332"/>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הָכָא בְּמַאי עָסְקִינַן ? </a:t>
            </a:r>
          </a:p>
        </p:txBody>
      </p:sp>
      <p:sp>
        <p:nvSpPr>
          <p:cNvPr id="17" name="תיבת טקסט 16">
            <a:extLst>
              <a:ext uri="{FF2B5EF4-FFF2-40B4-BE49-F238E27FC236}">
                <a16:creationId xmlns:a16="http://schemas.microsoft.com/office/drawing/2014/main" id="{4D96A9E7-56BD-40A2-927D-BD6B126F6FAF}"/>
              </a:ext>
            </a:extLst>
          </p:cNvPr>
          <p:cNvSpPr txBox="1"/>
          <p:nvPr/>
        </p:nvSpPr>
        <p:spPr>
          <a:xfrm>
            <a:off x="5717463" y="4054282"/>
            <a:ext cx="4330212" cy="646331"/>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dirty="0"/>
              <a:t>מדובר במעות מפוזרות שאין חייב להכריז עליהן </a:t>
            </a:r>
          </a:p>
          <a:p>
            <a:r>
              <a:rPr lang="he-IL" dirty="0"/>
              <a:t>לכולי עלמא, כיון שאין בהם סימן. </a:t>
            </a:r>
          </a:p>
        </p:txBody>
      </p:sp>
      <p:sp>
        <p:nvSpPr>
          <p:cNvPr id="18" name="תיבת טקסט 17">
            <a:extLst>
              <a:ext uri="{FF2B5EF4-FFF2-40B4-BE49-F238E27FC236}">
                <a16:creationId xmlns:a16="http://schemas.microsoft.com/office/drawing/2014/main" id="{47ABAABF-82DC-4980-8522-1E9836A878DE}"/>
              </a:ext>
            </a:extLst>
          </p:cNvPr>
          <p:cNvSpPr txBox="1"/>
          <p:nvPr/>
        </p:nvSpPr>
        <p:spPr>
          <a:xfrm>
            <a:off x="8169521" y="3684950"/>
            <a:ext cx="1093305" cy="369332"/>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r>
              <a:rPr lang="he-IL" b="0" i="0" dirty="0" err="1">
                <a:solidFill>
                  <a:srgbClr val="000000"/>
                </a:solidFill>
                <a:effectLst/>
                <a:latin typeface="Arial" panose="020B0604020202020204" pitchFamily="34" charset="0"/>
              </a:rPr>
              <a:t>בִּמְפוּזָּרִין</a:t>
            </a:r>
            <a:endParaRPr lang="he-IL" dirty="0"/>
          </a:p>
        </p:txBody>
      </p:sp>
      <p:sp>
        <p:nvSpPr>
          <p:cNvPr id="19" name="תיבת טקסט 18">
            <a:extLst>
              <a:ext uri="{FF2B5EF4-FFF2-40B4-BE49-F238E27FC236}">
                <a16:creationId xmlns:a16="http://schemas.microsoft.com/office/drawing/2014/main" id="{59A797A6-F7C6-4B5E-BD21-B52678EB981A}"/>
              </a:ext>
            </a:extLst>
          </p:cNvPr>
          <p:cNvSpPr txBox="1"/>
          <p:nvPr/>
        </p:nvSpPr>
        <p:spPr>
          <a:xfrm>
            <a:off x="745000" y="3728074"/>
            <a:ext cx="4653580" cy="646331"/>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אִי </a:t>
            </a:r>
            <a:r>
              <a:rPr lang="he-IL" b="0" i="0" dirty="0" err="1">
                <a:solidFill>
                  <a:srgbClr val="000000"/>
                </a:solidFill>
                <a:effectLst/>
                <a:latin typeface="Arial" panose="020B0604020202020204" pitchFamily="34" charset="0"/>
              </a:rPr>
              <a:t>בִּמְפוּזָּרִין</a:t>
            </a:r>
            <a:r>
              <a:rPr lang="he-IL" b="0" i="0" dirty="0">
                <a:solidFill>
                  <a:srgbClr val="000000"/>
                </a:solidFill>
                <a:effectLst/>
                <a:latin typeface="Arial" panose="020B0604020202020204" pitchFamily="34" charset="0"/>
              </a:rPr>
              <a:t> מַאי </a:t>
            </a:r>
            <a:r>
              <a:rPr lang="he-IL" b="0" i="0" dirty="0" err="1">
                <a:solidFill>
                  <a:srgbClr val="000000"/>
                </a:solidFill>
                <a:effectLst/>
                <a:latin typeface="Arial" panose="020B0604020202020204" pitchFamily="34" charset="0"/>
              </a:rPr>
              <a:t>אִרְיָא</a:t>
            </a:r>
            <a:r>
              <a:rPr lang="he-IL" b="0" i="0" dirty="0">
                <a:solidFill>
                  <a:srgbClr val="000000"/>
                </a:solidFill>
                <a:effectLst/>
                <a:latin typeface="Arial" panose="020B0604020202020204" pitchFamily="34" charset="0"/>
              </a:rPr>
              <a:t> מָקוֹם שֶׁהָרַבִּים </a:t>
            </a:r>
            <a:r>
              <a:rPr lang="he-IL" b="0" i="0" dirty="0" err="1">
                <a:solidFill>
                  <a:srgbClr val="000000"/>
                </a:solidFill>
                <a:effectLst/>
                <a:latin typeface="Arial" panose="020B0604020202020204" pitchFamily="34" charset="0"/>
              </a:rPr>
              <a:t>מְצוּיִין</a:t>
            </a:r>
            <a:r>
              <a:rPr lang="he-IL" b="0" i="0" dirty="0">
                <a:solidFill>
                  <a:srgbClr val="000000"/>
                </a:solidFill>
                <a:effectLst/>
                <a:latin typeface="Arial" panose="020B0604020202020204" pitchFamily="34" charset="0"/>
              </a:rPr>
              <a:t> שָׁם ?</a:t>
            </a:r>
          </a:p>
          <a:p>
            <a:r>
              <a:rPr lang="he-IL" b="0" i="0" dirty="0">
                <a:solidFill>
                  <a:srgbClr val="000000"/>
                </a:solidFill>
                <a:effectLst/>
                <a:latin typeface="Arial" panose="020B0604020202020204" pitchFamily="34" charset="0"/>
              </a:rPr>
              <a:t> אֲפִילּוּ אֵין הָרַבִּים </a:t>
            </a:r>
            <a:r>
              <a:rPr lang="he-IL" b="0" i="0" dirty="0" err="1">
                <a:solidFill>
                  <a:srgbClr val="000000"/>
                </a:solidFill>
                <a:effectLst/>
                <a:latin typeface="Arial" panose="020B0604020202020204" pitchFamily="34" charset="0"/>
              </a:rPr>
              <a:t>מְצוּיִין</a:t>
            </a:r>
            <a:r>
              <a:rPr lang="he-IL" b="0" i="0" dirty="0">
                <a:solidFill>
                  <a:srgbClr val="000000"/>
                </a:solidFill>
                <a:effectLst/>
                <a:latin typeface="Arial" panose="020B0604020202020204" pitchFamily="34" charset="0"/>
              </a:rPr>
              <a:t> שָׁם</a:t>
            </a:r>
            <a:endParaRPr lang="he-IL" dirty="0"/>
          </a:p>
        </p:txBody>
      </p:sp>
      <p:sp>
        <p:nvSpPr>
          <p:cNvPr id="20" name="תיבת טקסט 19">
            <a:extLst>
              <a:ext uri="{FF2B5EF4-FFF2-40B4-BE49-F238E27FC236}">
                <a16:creationId xmlns:a16="http://schemas.microsoft.com/office/drawing/2014/main" id="{C910FD2C-7611-482A-9A87-B7C16E89579E}"/>
              </a:ext>
            </a:extLst>
          </p:cNvPr>
          <p:cNvSpPr txBox="1"/>
          <p:nvPr/>
        </p:nvSpPr>
        <p:spPr>
          <a:xfrm>
            <a:off x="235204" y="4374405"/>
            <a:ext cx="5482259" cy="830997"/>
          </a:xfrm>
          <a:prstGeom prst="rect">
            <a:avLst/>
          </a:prstGeom>
          <a:solidFill>
            <a:schemeClr val="accent6">
              <a:lumMod val="20000"/>
              <a:lumOff val="80000"/>
            </a:schemeClr>
          </a:solidFill>
        </p:spPr>
        <p:txBody>
          <a:bodyPr wrap="square" rtlCol="1">
            <a:spAutoFit/>
          </a:bodyPr>
          <a:lstStyle/>
          <a:p>
            <a:r>
              <a:rPr lang="he-IL" sz="1600" dirty="0"/>
              <a:t>אם מדובר במעות מפוזרות, שאין בהן סימן, מדוע נקט התנא הרי אלו שלו משום שמצאן במקום שהרבים מצויים שם? והרי אפילו אין הרבים מצויים שם - אינו חייב להכריז, שהרי אין בהם סימן</a:t>
            </a:r>
          </a:p>
        </p:txBody>
      </p:sp>
      <p:graphicFrame>
        <p:nvGraphicFramePr>
          <p:cNvPr id="21" name="טבלה 21">
            <a:extLst>
              <a:ext uri="{FF2B5EF4-FFF2-40B4-BE49-F238E27FC236}">
                <a16:creationId xmlns:a16="http://schemas.microsoft.com/office/drawing/2014/main" id="{E065458A-CCDC-4C42-AD52-482C6E72F2AE}"/>
              </a:ext>
            </a:extLst>
          </p:cNvPr>
          <p:cNvGraphicFramePr>
            <a:graphicFrameLocks noGrp="1"/>
          </p:cNvGraphicFramePr>
          <p:nvPr>
            <p:extLst>
              <p:ext uri="{D42A27DB-BD31-4B8C-83A1-F6EECF244321}">
                <p14:modId xmlns:p14="http://schemas.microsoft.com/office/powerpoint/2010/main" val="3224332751"/>
              </p:ext>
            </p:extLst>
          </p:nvPr>
        </p:nvGraphicFramePr>
        <p:xfrm>
          <a:off x="91279" y="5385058"/>
          <a:ext cx="12073596" cy="1424396"/>
        </p:xfrm>
        <a:graphic>
          <a:graphicData uri="http://schemas.openxmlformats.org/drawingml/2006/table">
            <a:tbl>
              <a:tblPr rtl="1" firstRow="1" bandRow="1">
                <a:tableStyleId>{616DA210-FB5B-4158-B5E0-FEB733F419BA}</a:tableStyleId>
              </a:tblPr>
              <a:tblGrid>
                <a:gridCol w="2924011">
                  <a:extLst>
                    <a:ext uri="{9D8B030D-6E8A-4147-A177-3AD203B41FA5}">
                      <a16:colId xmlns:a16="http://schemas.microsoft.com/office/drawing/2014/main" val="3535974104"/>
                    </a:ext>
                  </a:extLst>
                </a:gridCol>
                <a:gridCol w="3002145">
                  <a:extLst>
                    <a:ext uri="{9D8B030D-6E8A-4147-A177-3AD203B41FA5}">
                      <a16:colId xmlns:a16="http://schemas.microsoft.com/office/drawing/2014/main" val="493231160"/>
                    </a:ext>
                  </a:extLst>
                </a:gridCol>
                <a:gridCol w="3125092">
                  <a:extLst>
                    <a:ext uri="{9D8B030D-6E8A-4147-A177-3AD203B41FA5}">
                      <a16:colId xmlns:a16="http://schemas.microsoft.com/office/drawing/2014/main" val="2428234200"/>
                    </a:ext>
                  </a:extLst>
                </a:gridCol>
                <a:gridCol w="3022348">
                  <a:extLst>
                    <a:ext uri="{9D8B030D-6E8A-4147-A177-3AD203B41FA5}">
                      <a16:colId xmlns:a16="http://schemas.microsoft.com/office/drawing/2014/main" val="1039575983"/>
                    </a:ext>
                  </a:extLst>
                </a:gridCol>
              </a:tblGrid>
              <a:tr h="1424396">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3471744412"/>
                  </a:ext>
                </a:extLst>
              </a:tr>
            </a:tbl>
          </a:graphicData>
        </a:graphic>
      </p:graphicFrame>
      <p:sp>
        <p:nvSpPr>
          <p:cNvPr id="22" name="תיבת טקסט 21">
            <a:extLst>
              <a:ext uri="{FF2B5EF4-FFF2-40B4-BE49-F238E27FC236}">
                <a16:creationId xmlns:a16="http://schemas.microsoft.com/office/drawing/2014/main" id="{F738AAD4-9C4F-42D2-8C56-7A126C612FE0}"/>
              </a:ext>
            </a:extLst>
          </p:cNvPr>
          <p:cNvSpPr txBox="1"/>
          <p:nvPr/>
        </p:nvSpPr>
        <p:spPr>
          <a:xfrm>
            <a:off x="9212169" y="5450925"/>
            <a:ext cx="2979831" cy="646331"/>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אֶלָּא לְעוֹלָם </a:t>
            </a:r>
            <a:r>
              <a:rPr lang="he-IL" b="0" i="0" dirty="0" err="1">
                <a:solidFill>
                  <a:srgbClr val="000000"/>
                </a:solidFill>
                <a:effectLst/>
                <a:latin typeface="Arial" panose="020B0604020202020204" pitchFamily="34" charset="0"/>
              </a:rPr>
              <a:t>בִּצְרוּרִין</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וְהָכָא</a:t>
            </a:r>
            <a:r>
              <a:rPr lang="he-IL" b="0" i="0" dirty="0">
                <a:solidFill>
                  <a:srgbClr val="000000"/>
                </a:solidFill>
                <a:effectLst/>
                <a:latin typeface="Arial" panose="020B0604020202020204" pitchFamily="34" charset="0"/>
              </a:rPr>
              <a:t> בְּמַאי עָסְקִינַן  בְּבָתֵּי כְנֵסִיּוֹת שֶׁל גּוֹיִם</a:t>
            </a:r>
            <a:endParaRPr lang="he-IL" dirty="0"/>
          </a:p>
        </p:txBody>
      </p:sp>
      <p:sp>
        <p:nvSpPr>
          <p:cNvPr id="23" name="תיבת טקסט 22">
            <a:extLst>
              <a:ext uri="{FF2B5EF4-FFF2-40B4-BE49-F238E27FC236}">
                <a16:creationId xmlns:a16="http://schemas.microsoft.com/office/drawing/2014/main" id="{46914C1A-3AFF-4920-9508-4DAB9BA39767}"/>
              </a:ext>
            </a:extLst>
          </p:cNvPr>
          <p:cNvSpPr txBox="1"/>
          <p:nvPr/>
        </p:nvSpPr>
        <p:spPr>
          <a:xfrm>
            <a:off x="9315768" y="6061851"/>
            <a:ext cx="2866205" cy="738664"/>
          </a:xfrm>
          <a:prstGeom prst="rect">
            <a:avLst/>
          </a:prstGeom>
          <a:noFill/>
          <a:scene3d>
            <a:camera prst="orthographicFront"/>
            <a:lightRig rig="threePt" dir="t"/>
          </a:scene3d>
          <a:sp3d>
            <a:bevelT prst="slope"/>
          </a:sp3d>
        </p:spPr>
        <p:txBody>
          <a:bodyPr wrap="square" rtlCol="1">
            <a:spAutoFit/>
          </a:bodyPr>
          <a:lstStyle/>
          <a:p>
            <a:r>
              <a:rPr lang="he-IL" sz="1400" dirty="0"/>
              <a:t>לעולם מדובר במעות צרורות,</a:t>
            </a:r>
          </a:p>
          <a:p>
            <a:r>
              <a:rPr lang="he-IL" sz="1400" dirty="0"/>
              <a:t> </a:t>
            </a:r>
            <a:r>
              <a:rPr lang="he-IL" sz="1400" b="1" dirty="0"/>
              <a:t>שיש בהם סימן </a:t>
            </a:r>
          </a:p>
          <a:p>
            <a:r>
              <a:rPr lang="he-IL" sz="1400" dirty="0"/>
              <a:t>וכאן מדובר מקום כינוס </a:t>
            </a:r>
            <a:r>
              <a:rPr lang="he-IL" sz="1400" dirty="0" err="1"/>
              <a:t>ואסיפה</a:t>
            </a:r>
            <a:r>
              <a:rPr lang="he-IL" sz="1400" dirty="0"/>
              <a:t> שלהם, </a:t>
            </a:r>
          </a:p>
        </p:txBody>
      </p:sp>
      <p:sp>
        <p:nvSpPr>
          <p:cNvPr id="24" name="תיבת טקסט 23">
            <a:extLst>
              <a:ext uri="{FF2B5EF4-FFF2-40B4-BE49-F238E27FC236}">
                <a16:creationId xmlns:a16="http://schemas.microsoft.com/office/drawing/2014/main" id="{83D8B411-FF72-403F-8F76-E6B7C6E14B3A}"/>
              </a:ext>
            </a:extLst>
          </p:cNvPr>
          <p:cNvSpPr txBox="1"/>
          <p:nvPr/>
        </p:nvSpPr>
        <p:spPr>
          <a:xfrm>
            <a:off x="6239376" y="5430077"/>
            <a:ext cx="2902372" cy="369332"/>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בָּתֵּי מִדְרָשׁוֹת מַאי אִיכָּא </a:t>
            </a:r>
            <a:r>
              <a:rPr lang="he-IL" b="0" i="0" dirty="0" err="1">
                <a:solidFill>
                  <a:srgbClr val="000000"/>
                </a:solidFill>
                <a:effectLst/>
                <a:latin typeface="Arial" panose="020B0604020202020204" pitchFamily="34" charset="0"/>
              </a:rPr>
              <a:t>לְמֵימַר</a:t>
            </a:r>
            <a:endParaRPr lang="he-IL" dirty="0"/>
          </a:p>
        </p:txBody>
      </p:sp>
      <p:sp>
        <p:nvSpPr>
          <p:cNvPr id="25" name="תיבת טקסט 24">
            <a:extLst>
              <a:ext uri="{FF2B5EF4-FFF2-40B4-BE49-F238E27FC236}">
                <a16:creationId xmlns:a16="http://schemas.microsoft.com/office/drawing/2014/main" id="{DE4201BA-351F-4804-AA47-2FD54740A0E6}"/>
              </a:ext>
            </a:extLst>
          </p:cNvPr>
          <p:cNvSpPr txBox="1"/>
          <p:nvPr/>
        </p:nvSpPr>
        <p:spPr>
          <a:xfrm>
            <a:off x="6485601" y="5824480"/>
            <a:ext cx="2687844" cy="923330"/>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dirty="0"/>
              <a:t>הרי בבתי מדרשות </a:t>
            </a:r>
          </a:p>
          <a:p>
            <a:r>
              <a:rPr lang="he-IL" dirty="0"/>
              <a:t>יושבים רק ישראל, ללמוד בהם תורה!</a:t>
            </a:r>
          </a:p>
        </p:txBody>
      </p:sp>
      <p:sp>
        <p:nvSpPr>
          <p:cNvPr id="26" name="תיבת טקסט 25">
            <a:extLst>
              <a:ext uri="{FF2B5EF4-FFF2-40B4-BE49-F238E27FC236}">
                <a16:creationId xmlns:a16="http://schemas.microsoft.com/office/drawing/2014/main" id="{48F7B8F8-CAE7-4126-8ACE-5BE34C557B8D}"/>
              </a:ext>
            </a:extLst>
          </p:cNvPr>
          <p:cNvSpPr txBox="1"/>
          <p:nvPr/>
        </p:nvSpPr>
        <p:spPr>
          <a:xfrm>
            <a:off x="3370937" y="5346944"/>
            <a:ext cx="2830117" cy="338554"/>
          </a:xfrm>
          <a:prstGeom prst="rect">
            <a:avLst/>
          </a:prstGeom>
          <a:solidFill>
            <a:schemeClr val="accent5">
              <a:lumMod val="20000"/>
              <a:lumOff val="80000"/>
            </a:schemeClr>
          </a:solidFill>
          <a:scene3d>
            <a:camera prst="orthographicFront"/>
            <a:lightRig rig="threePt" dir="t"/>
          </a:scene3d>
          <a:sp3d>
            <a:bevelT prst="convex"/>
          </a:sp3d>
        </p:spPr>
        <p:txBody>
          <a:bodyPr wrap="square">
            <a:spAutoFit/>
          </a:bodyPr>
          <a:lstStyle/>
          <a:p>
            <a:r>
              <a:rPr lang="he-IL" sz="1600" b="0" i="0" dirty="0">
                <a:solidFill>
                  <a:srgbClr val="000000"/>
                </a:solidFill>
                <a:effectLst/>
                <a:latin typeface="Arial" panose="020B0604020202020204" pitchFamily="34" charset="0"/>
              </a:rPr>
              <a:t>בָּתֵּי מִדְרָשׁוֹת דִּידַן </a:t>
            </a:r>
            <a:r>
              <a:rPr lang="he-IL" sz="1600" b="0" i="0" dirty="0" err="1">
                <a:solidFill>
                  <a:srgbClr val="000000"/>
                </a:solidFill>
                <a:effectLst/>
                <a:latin typeface="Arial" panose="020B0604020202020204" pitchFamily="34" charset="0"/>
              </a:rPr>
              <a:t>דְּיָתְבִי</a:t>
            </a:r>
            <a:r>
              <a:rPr lang="he-IL" sz="1600" b="0" i="0" dirty="0">
                <a:solidFill>
                  <a:srgbClr val="000000"/>
                </a:solidFill>
                <a:effectLst/>
                <a:latin typeface="Arial" panose="020B0604020202020204" pitchFamily="34" charset="0"/>
              </a:rPr>
              <a:t> בְּהוּ גּוֹיִם </a:t>
            </a:r>
          </a:p>
        </p:txBody>
      </p:sp>
      <p:sp>
        <p:nvSpPr>
          <p:cNvPr id="27" name="תיבת טקסט 26">
            <a:extLst>
              <a:ext uri="{FF2B5EF4-FFF2-40B4-BE49-F238E27FC236}">
                <a16:creationId xmlns:a16="http://schemas.microsoft.com/office/drawing/2014/main" id="{9F0224D0-1A14-403E-9A8E-011E3EA17DF1}"/>
              </a:ext>
            </a:extLst>
          </p:cNvPr>
          <p:cNvSpPr txBox="1"/>
          <p:nvPr/>
        </p:nvSpPr>
        <p:spPr>
          <a:xfrm>
            <a:off x="3122952" y="5680375"/>
            <a:ext cx="3195526" cy="1077218"/>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sz="1600" dirty="0"/>
              <a:t>מדובר בבתי מדרשות שלנו</a:t>
            </a:r>
          </a:p>
          <a:p>
            <a:r>
              <a:rPr lang="he-IL" sz="1600" dirty="0"/>
              <a:t> שיושבים בהם שומרים נכרים. </a:t>
            </a:r>
          </a:p>
          <a:p>
            <a:r>
              <a:rPr lang="he-IL" sz="1600" dirty="0"/>
              <a:t>לפי שבתי מדרשות נמצאים מחוץ לעיר, </a:t>
            </a:r>
          </a:p>
          <a:p>
            <a:r>
              <a:rPr lang="he-IL" sz="1600" dirty="0"/>
              <a:t>ומושיבים בהם נכרים לשמרם</a:t>
            </a:r>
          </a:p>
        </p:txBody>
      </p:sp>
      <p:sp>
        <p:nvSpPr>
          <p:cNvPr id="28" name="תיבת טקסט 27">
            <a:extLst>
              <a:ext uri="{FF2B5EF4-FFF2-40B4-BE49-F238E27FC236}">
                <a16:creationId xmlns:a16="http://schemas.microsoft.com/office/drawing/2014/main" id="{2B684AB8-8554-4159-B0A8-AF999D0D2849}"/>
              </a:ext>
            </a:extLst>
          </p:cNvPr>
          <p:cNvSpPr txBox="1"/>
          <p:nvPr/>
        </p:nvSpPr>
        <p:spPr>
          <a:xfrm>
            <a:off x="60106" y="5368199"/>
            <a:ext cx="3011684" cy="646331"/>
          </a:xfrm>
          <a:prstGeom prst="rect">
            <a:avLst/>
          </a:prstGeom>
          <a:solidFill>
            <a:schemeClr val="accent5">
              <a:lumMod val="20000"/>
              <a:lumOff val="80000"/>
            </a:schemeClr>
          </a:solidFill>
          <a:scene3d>
            <a:camera prst="orthographicFront"/>
            <a:lightRig rig="threePt" dir="t"/>
          </a:scene3d>
          <a:sp3d>
            <a:bevelT prst="convex"/>
          </a:sp3d>
        </p:spPr>
        <p:txBody>
          <a:bodyPr wrap="square" rtlCol="1">
            <a:spAutoFit/>
          </a:bodyPr>
          <a:lstStyle/>
          <a:p>
            <a:r>
              <a:rPr lang="he-IL" b="0" i="0" dirty="0">
                <a:solidFill>
                  <a:srgbClr val="000000"/>
                </a:solidFill>
                <a:effectLst/>
                <a:latin typeface="Arial" panose="020B0604020202020204" pitchFamily="34" charset="0"/>
              </a:rPr>
              <a:t>הַשְׁתָּא </a:t>
            </a:r>
            <a:r>
              <a:rPr lang="he-IL" b="0" i="0" dirty="0" err="1">
                <a:solidFill>
                  <a:srgbClr val="000000"/>
                </a:solidFill>
                <a:effectLst/>
                <a:latin typeface="Arial" panose="020B0604020202020204" pitchFamily="34" charset="0"/>
              </a:rPr>
              <a:t>דְּאָתֵית</a:t>
            </a:r>
            <a:r>
              <a:rPr lang="he-IL" b="0" i="0" dirty="0">
                <a:solidFill>
                  <a:srgbClr val="000000"/>
                </a:solidFill>
                <a:effectLst/>
                <a:latin typeface="Arial" panose="020B0604020202020204" pitchFamily="34" charset="0"/>
              </a:rPr>
              <a:t> לְהָכִי בָּתֵּי כְנֵסִיּוֹת נָמֵי דִּידַן </a:t>
            </a:r>
            <a:r>
              <a:rPr lang="he-IL" b="0" i="0" dirty="0" err="1">
                <a:solidFill>
                  <a:srgbClr val="000000"/>
                </a:solidFill>
                <a:effectLst/>
                <a:latin typeface="Arial" panose="020B0604020202020204" pitchFamily="34" charset="0"/>
              </a:rPr>
              <a:t>דְּיָתְבִי</a:t>
            </a:r>
            <a:r>
              <a:rPr lang="he-IL" b="0" i="0" dirty="0">
                <a:solidFill>
                  <a:srgbClr val="000000"/>
                </a:solidFill>
                <a:effectLst/>
                <a:latin typeface="Arial" panose="020B0604020202020204" pitchFamily="34" charset="0"/>
              </a:rPr>
              <a:t> בְּהוּ גּוֹיִם</a:t>
            </a:r>
            <a:endParaRPr lang="he-IL" dirty="0"/>
          </a:p>
        </p:txBody>
      </p:sp>
      <p:sp>
        <p:nvSpPr>
          <p:cNvPr id="29" name="תיבת טקסט 28">
            <a:extLst>
              <a:ext uri="{FF2B5EF4-FFF2-40B4-BE49-F238E27FC236}">
                <a16:creationId xmlns:a16="http://schemas.microsoft.com/office/drawing/2014/main" id="{D88E88C4-814E-4B58-B4C6-3CFDC55EADA3}"/>
              </a:ext>
            </a:extLst>
          </p:cNvPr>
          <p:cNvSpPr txBox="1"/>
          <p:nvPr/>
        </p:nvSpPr>
        <p:spPr>
          <a:xfrm>
            <a:off x="113995" y="6005364"/>
            <a:ext cx="2925395" cy="830997"/>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sz="1600" dirty="0"/>
              <a:t>עתה, שבאת לתרץ כך, אפשר לומר שמדובר בבתי כנסת שלנו </a:t>
            </a:r>
          </a:p>
          <a:p>
            <a:r>
              <a:rPr lang="he-IL" sz="1600" dirty="0"/>
              <a:t>שיושבים בם נכרים</a:t>
            </a:r>
          </a:p>
        </p:txBody>
      </p:sp>
      <p:sp>
        <p:nvSpPr>
          <p:cNvPr id="30" name="תיבת טקסט 29">
            <a:hlinkClick r:id="rId2" action="ppaction://hlinksldjump"/>
            <a:extLst>
              <a:ext uri="{FF2B5EF4-FFF2-40B4-BE49-F238E27FC236}">
                <a16:creationId xmlns:a16="http://schemas.microsoft.com/office/drawing/2014/main" id="{FB47A630-0E5A-448C-B529-04B2BA288ACB}"/>
              </a:ext>
            </a:extLst>
          </p:cNvPr>
          <p:cNvSpPr txBox="1"/>
          <p:nvPr/>
        </p:nvSpPr>
        <p:spPr>
          <a:xfrm>
            <a:off x="1032733" y="70186"/>
            <a:ext cx="2338203" cy="369332"/>
          </a:xfrm>
          <a:prstGeom prst="rect">
            <a:avLst/>
          </a:prstGeom>
          <a:solidFill>
            <a:schemeClr val="tx2">
              <a:lumMod val="20000"/>
              <a:lumOff val="80000"/>
            </a:schemeClr>
          </a:solidFill>
          <a:scene3d>
            <a:camera prst="orthographicFront"/>
            <a:lightRig rig="threePt" dir="t"/>
          </a:scene3d>
          <a:sp3d>
            <a:bevelT prst="angle"/>
          </a:sp3d>
        </p:spPr>
        <p:txBody>
          <a:bodyPr wrap="square" rtlCol="1">
            <a:spAutoFit/>
          </a:bodyPr>
          <a:lstStyle/>
          <a:p>
            <a:r>
              <a:rPr lang="he-IL" dirty="0"/>
              <a:t>חזרה לשאלות הגמרא</a:t>
            </a:r>
          </a:p>
        </p:txBody>
      </p:sp>
    </p:spTree>
    <p:extLst>
      <p:ext uri="{BB962C8B-B14F-4D97-AF65-F5344CB8AC3E}">
        <p14:creationId xmlns:p14="http://schemas.microsoft.com/office/powerpoint/2010/main" val="415761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25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par>
                          <p:cTn id="10" fill="hold">
                            <p:stCondLst>
                              <p:cond delay="2250"/>
                            </p:stCondLst>
                            <p:childTnLst>
                              <p:par>
                                <p:cTn id="11" presetID="22" presetClass="entr" presetSubtype="2" fill="hold" nodeType="afterEffect">
                                  <p:stCondLst>
                                    <p:cond delay="250"/>
                                  </p:stCondLst>
                                  <p:childTnLst>
                                    <p:set>
                                      <p:cBhvr>
                                        <p:cTn id="12" dur="1" fill="hold">
                                          <p:stCondLst>
                                            <p:cond delay="0"/>
                                          </p:stCondLst>
                                        </p:cTn>
                                        <p:tgtEl>
                                          <p:spTgt spid="4"/>
                                        </p:tgtEl>
                                        <p:attrNameLst>
                                          <p:attrName>style.visibility</p:attrName>
                                        </p:attrNameLst>
                                      </p:cBhvr>
                                      <p:to>
                                        <p:strVal val="visible"/>
                                      </p:to>
                                    </p:set>
                                    <p:animEffect transition="in" filter="wipe(right)">
                                      <p:cBhvr>
                                        <p:cTn id="13" dur="500"/>
                                        <p:tgtEl>
                                          <p:spTgt spid="4"/>
                                        </p:tgtEl>
                                      </p:cBhvr>
                                    </p:animEffect>
                                  </p:childTnLst>
                                </p:cTn>
                              </p:par>
                            </p:childTnLst>
                          </p:cTn>
                        </p:par>
                        <p:par>
                          <p:cTn id="14" fill="hold">
                            <p:stCondLst>
                              <p:cond delay="3000"/>
                            </p:stCondLst>
                            <p:childTnLst>
                              <p:par>
                                <p:cTn id="15" presetID="53" presetClass="entr" presetSubtype="16" fill="hold" grpId="0" nodeType="afterEffect">
                                  <p:stCondLst>
                                    <p:cond delay="25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par>
                          <p:cTn id="20" fill="hold">
                            <p:stCondLst>
                              <p:cond delay="3750"/>
                            </p:stCondLst>
                            <p:childTnLst>
                              <p:par>
                                <p:cTn id="21" presetID="31" presetClass="entr" presetSubtype="0" fill="hold" grpId="0" nodeType="afterEffect">
                                  <p:stCondLst>
                                    <p:cond delay="1750"/>
                                  </p:stCondLst>
                                  <p:childTnLst>
                                    <p:set>
                                      <p:cBhvr>
                                        <p:cTn id="22" dur="1" fill="hold">
                                          <p:stCondLst>
                                            <p:cond delay="0"/>
                                          </p:stCondLst>
                                        </p:cTn>
                                        <p:tgtEl>
                                          <p:spTgt spid="6"/>
                                        </p:tgtEl>
                                        <p:attrNameLst>
                                          <p:attrName>style.visibility</p:attrName>
                                        </p:attrNameLst>
                                      </p:cBhvr>
                                      <p:to>
                                        <p:strVal val="visible"/>
                                      </p:to>
                                    </p:set>
                                    <p:anim calcmode="lin" valueType="num">
                                      <p:cBhvr>
                                        <p:cTn id="23" dur="1000" fill="hold"/>
                                        <p:tgtEl>
                                          <p:spTgt spid="6"/>
                                        </p:tgtEl>
                                        <p:attrNameLst>
                                          <p:attrName>ppt_w</p:attrName>
                                        </p:attrNameLst>
                                      </p:cBhvr>
                                      <p:tavLst>
                                        <p:tav tm="0">
                                          <p:val>
                                            <p:fltVal val="0"/>
                                          </p:val>
                                        </p:tav>
                                        <p:tav tm="100000">
                                          <p:val>
                                            <p:strVal val="#ppt_w"/>
                                          </p:val>
                                        </p:tav>
                                      </p:tavLst>
                                    </p:anim>
                                    <p:anim calcmode="lin" valueType="num">
                                      <p:cBhvr>
                                        <p:cTn id="24" dur="1000" fill="hold"/>
                                        <p:tgtEl>
                                          <p:spTgt spid="6"/>
                                        </p:tgtEl>
                                        <p:attrNameLst>
                                          <p:attrName>ppt_h</p:attrName>
                                        </p:attrNameLst>
                                      </p:cBhvr>
                                      <p:tavLst>
                                        <p:tav tm="0">
                                          <p:val>
                                            <p:fltVal val="0"/>
                                          </p:val>
                                        </p:tav>
                                        <p:tav tm="100000">
                                          <p:val>
                                            <p:strVal val="#ppt_h"/>
                                          </p:val>
                                        </p:tav>
                                      </p:tavLst>
                                    </p:anim>
                                    <p:anim calcmode="lin" valueType="num">
                                      <p:cBhvr>
                                        <p:cTn id="25" dur="1000" fill="hold"/>
                                        <p:tgtEl>
                                          <p:spTgt spid="6"/>
                                        </p:tgtEl>
                                        <p:attrNameLst>
                                          <p:attrName>style.rotation</p:attrName>
                                        </p:attrNameLst>
                                      </p:cBhvr>
                                      <p:tavLst>
                                        <p:tav tm="0">
                                          <p:val>
                                            <p:fltVal val="90"/>
                                          </p:val>
                                        </p:tav>
                                        <p:tav tm="100000">
                                          <p:val>
                                            <p:fltVal val="0"/>
                                          </p:val>
                                        </p:tav>
                                      </p:tavLst>
                                    </p:anim>
                                    <p:animEffect transition="in" filter="fade">
                                      <p:cBhvr>
                                        <p:cTn id="26" dur="1000"/>
                                        <p:tgtEl>
                                          <p:spTgt spid="6"/>
                                        </p:tgtEl>
                                      </p:cBhvr>
                                    </p:animEffect>
                                  </p:childTnLst>
                                </p:cTn>
                              </p:par>
                            </p:childTnLst>
                          </p:cTn>
                        </p:par>
                        <p:par>
                          <p:cTn id="27" fill="hold">
                            <p:stCondLst>
                              <p:cond delay="6500"/>
                            </p:stCondLst>
                            <p:childTnLst>
                              <p:par>
                                <p:cTn id="28" presetID="53" presetClass="entr" presetSubtype="16" fill="hold" grpId="0" nodeType="afterEffect">
                                  <p:stCondLst>
                                    <p:cond delay="1000"/>
                                  </p:stCondLst>
                                  <p:childTnLst>
                                    <p:set>
                                      <p:cBhvr>
                                        <p:cTn id="29" dur="1" fill="hold">
                                          <p:stCondLst>
                                            <p:cond delay="0"/>
                                          </p:stCondLst>
                                        </p:cTn>
                                        <p:tgtEl>
                                          <p:spTgt spid="7"/>
                                        </p:tgtEl>
                                        <p:attrNameLst>
                                          <p:attrName>style.visibility</p:attrName>
                                        </p:attrNameLst>
                                      </p:cBhvr>
                                      <p:to>
                                        <p:strVal val="visible"/>
                                      </p:to>
                                    </p:set>
                                    <p:anim calcmode="lin" valueType="num">
                                      <p:cBhvr>
                                        <p:cTn id="30" dur="500" fill="hold"/>
                                        <p:tgtEl>
                                          <p:spTgt spid="7"/>
                                        </p:tgtEl>
                                        <p:attrNameLst>
                                          <p:attrName>ppt_w</p:attrName>
                                        </p:attrNameLst>
                                      </p:cBhvr>
                                      <p:tavLst>
                                        <p:tav tm="0">
                                          <p:val>
                                            <p:fltVal val="0"/>
                                          </p:val>
                                        </p:tav>
                                        <p:tav tm="100000">
                                          <p:val>
                                            <p:strVal val="#ppt_w"/>
                                          </p:val>
                                        </p:tav>
                                      </p:tavLst>
                                    </p:anim>
                                    <p:anim calcmode="lin" valueType="num">
                                      <p:cBhvr>
                                        <p:cTn id="31" dur="500" fill="hold"/>
                                        <p:tgtEl>
                                          <p:spTgt spid="7"/>
                                        </p:tgtEl>
                                        <p:attrNameLst>
                                          <p:attrName>ppt_h</p:attrName>
                                        </p:attrNameLst>
                                      </p:cBhvr>
                                      <p:tavLst>
                                        <p:tav tm="0">
                                          <p:val>
                                            <p:fltVal val="0"/>
                                          </p:val>
                                        </p:tav>
                                        <p:tav tm="100000">
                                          <p:val>
                                            <p:strVal val="#ppt_h"/>
                                          </p:val>
                                        </p:tav>
                                      </p:tavLst>
                                    </p:anim>
                                    <p:animEffect transition="in" filter="fade">
                                      <p:cBhvr>
                                        <p:cTn id="32" dur="500"/>
                                        <p:tgtEl>
                                          <p:spTgt spid="7"/>
                                        </p:tgtEl>
                                      </p:cBhvr>
                                    </p:animEffect>
                                  </p:childTnLst>
                                </p:cTn>
                              </p:par>
                            </p:childTnLst>
                          </p:cTn>
                        </p:par>
                        <p:par>
                          <p:cTn id="33" fill="hold">
                            <p:stCondLst>
                              <p:cond delay="8000"/>
                            </p:stCondLst>
                            <p:childTnLst>
                              <p:par>
                                <p:cTn id="34" presetID="22" presetClass="entr" presetSubtype="2" fill="hold" grpId="0" nodeType="afterEffect">
                                  <p:stCondLst>
                                    <p:cond delay="1000"/>
                                  </p:stCondLst>
                                  <p:childTnLst>
                                    <p:set>
                                      <p:cBhvr>
                                        <p:cTn id="35" dur="1" fill="hold">
                                          <p:stCondLst>
                                            <p:cond delay="0"/>
                                          </p:stCondLst>
                                        </p:cTn>
                                        <p:tgtEl>
                                          <p:spTgt spid="8"/>
                                        </p:tgtEl>
                                        <p:attrNameLst>
                                          <p:attrName>style.visibility</p:attrName>
                                        </p:attrNameLst>
                                      </p:cBhvr>
                                      <p:to>
                                        <p:strVal val="visible"/>
                                      </p:to>
                                    </p:set>
                                    <p:animEffect transition="in" filter="wipe(right)">
                                      <p:cBhvr>
                                        <p:cTn id="36" dur="5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wipe(down)">
                                      <p:cBhvr>
                                        <p:cTn id="41" dur="500"/>
                                        <p:tgtEl>
                                          <p:spTgt spid="9"/>
                                        </p:tgtEl>
                                      </p:cBhvr>
                                    </p:animEffect>
                                  </p:childTnLst>
                                </p:cTn>
                              </p:par>
                            </p:childTnLst>
                          </p:cTn>
                        </p:par>
                        <p:par>
                          <p:cTn id="42" fill="hold">
                            <p:stCondLst>
                              <p:cond delay="500"/>
                            </p:stCondLst>
                            <p:childTnLst>
                              <p:par>
                                <p:cTn id="43" presetID="53" presetClass="entr" presetSubtype="16" fill="hold" grpId="0" nodeType="afterEffect">
                                  <p:stCondLst>
                                    <p:cond delay="250"/>
                                  </p:stCondLst>
                                  <p:childTnLst>
                                    <p:set>
                                      <p:cBhvr>
                                        <p:cTn id="44" dur="1" fill="hold">
                                          <p:stCondLst>
                                            <p:cond delay="0"/>
                                          </p:stCondLst>
                                        </p:cTn>
                                        <p:tgtEl>
                                          <p:spTgt spid="10"/>
                                        </p:tgtEl>
                                        <p:attrNameLst>
                                          <p:attrName>style.visibility</p:attrName>
                                        </p:attrNameLst>
                                      </p:cBhvr>
                                      <p:to>
                                        <p:strVal val="visible"/>
                                      </p:to>
                                    </p:set>
                                    <p:anim calcmode="lin" valueType="num">
                                      <p:cBhvr>
                                        <p:cTn id="45" dur="500" fill="hold"/>
                                        <p:tgtEl>
                                          <p:spTgt spid="10"/>
                                        </p:tgtEl>
                                        <p:attrNameLst>
                                          <p:attrName>ppt_w</p:attrName>
                                        </p:attrNameLst>
                                      </p:cBhvr>
                                      <p:tavLst>
                                        <p:tav tm="0">
                                          <p:val>
                                            <p:fltVal val="0"/>
                                          </p:val>
                                        </p:tav>
                                        <p:tav tm="100000">
                                          <p:val>
                                            <p:strVal val="#ppt_w"/>
                                          </p:val>
                                        </p:tav>
                                      </p:tavLst>
                                    </p:anim>
                                    <p:anim calcmode="lin" valueType="num">
                                      <p:cBhvr>
                                        <p:cTn id="46" dur="500" fill="hold"/>
                                        <p:tgtEl>
                                          <p:spTgt spid="10"/>
                                        </p:tgtEl>
                                        <p:attrNameLst>
                                          <p:attrName>ppt_h</p:attrName>
                                        </p:attrNameLst>
                                      </p:cBhvr>
                                      <p:tavLst>
                                        <p:tav tm="0">
                                          <p:val>
                                            <p:fltVal val="0"/>
                                          </p:val>
                                        </p:tav>
                                        <p:tav tm="100000">
                                          <p:val>
                                            <p:strVal val="#ppt_h"/>
                                          </p:val>
                                        </p:tav>
                                      </p:tavLst>
                                    </p:anim>
                                    <p:animEffect transition="in" filter="fade">
                                      <p:cBhvr>
                                        <p:cTn id="47" dur="500"/>
                                        <p:tgtEl>
                                          <p:spTgt spid="10"/>
                                        </p:tgtEl>
                                      </p:cBhvr>
                                    </p:animEffect>
                                  </p:childTnLst>
                                </p:cTn>
                              </p:par>
                            </p:childTnLst>
                          </p:cTn>
                        </p:par>
                        <p:par>
                          <p:cTn id="48" fill="hold">
                            <p:stCondLst>
                              <p:cond delay="1250"/>
                            </p:stCondLst>
                            <p:childTnLst>
                              <p:par>
                                <p:cTn id="49" presetID="22" presetClass="entr" presetSubtype="2" fill="hold" grpId="0" nodeType="afterEffect">
                                  <p:stCondLst>
                                    <p:cond delay="1000"/>
                                  </p:stCondLst>
                                  <p:childTnLst>
                                    <p:set>
                                      <p:cBhvr>
                                        <p:cTn id="50" dur="1" fill="hold">
                                          <p:stCondLst>
                                            <p:cond delay="0"/>
                                          </p:stCondLst>
                                        </p:cTn>
                                        <p:tgtEl>
                                          <p:spTgt spid="11"/>
                                        </p:tgtEl>
                                        <p:attrNameLst>
                                          <p:attrName>style.visibility</p:attrName>
                                        </p:attrNameLst>
                                      </p:cBhvr>
                                      <p:to>
                                        <p:strVal val="visible"/>
                                      </p:to>
                                    </p:set>
                                    <p:animEffect transition="in" filter="wipe(right)">
                                      <p:cBhvr>
                                        <p:cTn id="51" dur="500"/>
                                        <p:tgtEl>
                                          <p:spTgt spid="11"/>
                                        </p:tgtEl>
                                      </p:cBhvr>
                                    </p:animEffect>
                                  </p:childTnLst>
                                </p:cTn>
                              </p:par>
                            </p:childTnLst>
                          </p:cTn>
                        </p:par>
                        <p:par>
                          <p:cTn id="52" fill="hold">
                            <p:stCondLst>
                              <p:cond delay="2750"/>
                            </p:stCondLst>
                            <p:childTnLst>
                              <p:par>
                                <p:cTn id="53" presetID="31" presetClass="entr" presetSubtype="0" fill="hold" grpId="0" nodeType="afterEffect">
                                  <p:stCondLst>
                                    <p:cond delay="2000"/>
                                  </p:stCondLst>
                                  <p:childTnLst>
                                    <p:set>
                                      <p:cBhvr>
                                        <p:cTn id="54" dur="1" fill="hold">
                                          <p:stCondLst>
                                            <p:cond delay="0"/>
                                          </p:stCondLst>
                                        </p:cTn>
                                        <p:tgtEl>
                                          <p:spTgt spid="12"/>
                                        </p:tgtEl>
                                        <p:attrNameLst>
                                          <p:attrName>style.visibility</p:attrName>
                                        </p:attrNameLst>
                                      </p:cBhvr>
                                      <p:to>
                                        <p:strVal val="visible"/>
                                      </p:to>
                                    </p:set>
                                    <p:anim calcmode="lin" valueType="num">
                                      <p:cBhvr>
                                        <p:cTn id="55" dur="1000" fill="hold"/>
                                        <p:tgtEl>
                                          <p:spTgt spid="12"/>
                                        </p:tgtEl>
                                        <p:attrNameLst>
                                          <p:attrName>ppt_w</p:attrName>
                                        </p:attrNameLst>
                                      </p:cBhvr>
                                      <p:tavLst>
                                        <p:tav tm="0">
                                          <p:val>
                                            <p:fltVal val="0"/>
                                          </p:val>
                                        </p:tav>
                                        <p:tav tm="100000">
                                          <p:val>
                                            <p:strVal val="#ppt_w"/>
                                          </p:val>
                                        </p:tav>
                                      </p:tavLst>
                                    </p:anim>
                                    <p:anim calcmode="lin" valueType="num">
                                      <p:cBhvr>
                                        <p:cTn id="56" dur="1000" fill="hold"/>
                                        <p:tgtEl>
                                          <p:spTgt spid="12"/>
                                        </p:tgtEl>
                                        <p:attrNameLst>
                                          <p:attrName>ppt_h</p:attrName>
                                        </p:attrNameLst>
                                      </p:cBhvr>
                                      <p:tavLst>
                                        <p:tav tm="0">
                                          <p:val>
                                            <p:fltVal val="0"/>
                                          </p:val>
                                        </p:tav>
                                        <p:tav tm="100000">
                                          <p:val>
                                            <p:strVal val="#ppt_h"/>
                                          </p:val>
                                        </p:tav>
                                      </p:tavLst>
                                    </p:anim>
                                    <p:anim calcmode="lin" valueType="num">
                                      <p:cBhvr>
                                        <p:cTn id="57" dur="1000" fill="hold"/>
                                        <p:tgtEl>
                                          <p:spTgt spid="12"/>
                                        </p:tgtEl>
                                        <p:attrNameLst>
                                          <p:attrName>style.rotation</p:attrName>
                                        </p:attrNameLst>
                                      </p:cBhvr>
                                      <p:tavLst>
                                        <p:tav tm="0">
                                          <p:val>
                                            <p:fltVal val="90"/>
                                          </p:val>
                                        </p:tav>
                                        <p:tav tm="100000">
                                          <p:val>
                                            <p:fltVal val="0"/>
                                          </p:val>
                                        </p:tav>
                                      </p:tavLst>
                                    </p:anim>
                                    <p:animEffect transition="in" filter="fade">
                                      <p:cBhvr>
                                        <p:cTn id="58" dur="1000"/>
                                        <p:tgtEl>
                                          <p:spTgt spid="12"/>
                                        </p:tgtEl>
                                      </p:cBhvr>
                                    </p:animEffect>
                                  </p:childTnLst>
                                </p:cTn>
                              </p:par>
                            </p:childTnLst>
                          </p:cTn>
                        </p:par>
                        <p:par>
                          <p:cTn id="59" fill="hold">
                            <p:stCondLst>
                              <p:cond delay="5750"/>
                            </p:stCondLst>
                            <p:childTnLst>
                              <p:par>
                                <p:cTn id="60" presetID="53" presetClass="entr" presetSubtype="16" fill="hold" grpId="0" nodeType="afterEffect">
                                  <p:stCondLst>
                                    <p:cond delay="1000"/>
                                  </p:stCondLst>
                                  <p:childTnLst>
                                    <p:set>
                                      <p:cBhvr>
                                        <p:cTn id="61" dur="1" fill="hold">
                                          <p:stCondLst>
                                            <p:cond delay="0"/>
                                          </p:stCondLst>
                                        </p:cTn>
                                        <p:tgtEl>
                                          <p:spTgt spid="13"/>
                                        </p:tgtEl>
                                        <p:attrNameLst>
                                          <p:attrName>style.visibility</p:attrName>
                                        </p:attrNameLst>
                                      </p:cBhvr>
                                      <p:to>
                                        <p:strVal val="visible"/>
                                      </p:to>
                                    </p:set>
                                    <p:anim calcmode="lin" valueType="num">
                                      <p:cBhvr>
                                        <p:cTn id="62" dur="500" fill="hold"/>
                                        <p:tgtEl>
                                          <p:spTgt spid="13"/>
                                        </p:tgtEl>
                                        <p:attrNameLst>
                                          <p:attrName>ppt_w</p:attrName>
                                        </p:attrNameLst>
                                      </p:cBhvr>
                                      <p:tavLst>
                                        <p:tav tm="0">
                                          <p:val>
                                            <p:fltVal val="0"/>
                                          </p:val>
                                        </p:tav>
                                        <p:tav tm="100000">
                                          <p:val>
                                            <p:strVal val="#ppt_w"/>
                                          </p:val>
                                        </p:tav>
                                      </p:tavLst>
                                    </p:anim>
                                    <p:anim calcmode="lin" valueType="num">
                                      <p:cBhvr>
                                        <p:cTn id="63" dur="500" fill="hold"/>
                                        <p:tgtEl>
                                          <p:spTgt spid="13"/>
                                        </p:tgtEl>
                                        <p:attrNameLst>
                                          <p:attrName>ppt_h</p:attrName>
                                        </p:attrNameLst>
                                      </p:cBhvr>
                                      <p:tavLst>
                                        <p:tav tm="0">
                                          <p:val>
                                            <p:fltVal val="0"/>
                                          </p:val>
                                        </p:tav>
                                        <p:tav tm="100000">
                                          <p:val>
                                            <p:strVal val="#ppt_h"/>
                                          </p:val>
                                        </p:tav>
                                      </p:tavLst>
                                    </p:anim>
                                    <p:animEffect transition="in" filter="fade">
                                      <p:cBhvr>
                                        <p:cTn id="64" dur="500"/>
                                        <p:tgtEl>
                                          <p:spTgt spid="13"/>
                                        </p:tgtEl>
                                      </p:cBhvr>
                                    </p:animEffect>
                                  </p:childTnLst>
                                </p:cTn>
                              </p:par>
                            </p:childTnLst>
                          </p:cTn>
                        </p:par>
                        <p:par>
                          <p:cTn id="65" fill="hold">
                            <p:stCondLst>
                              <p:cond delay="7250"/>
                            </p:stCondLst>
                            <p:childTnLst>
                              <p:par>
                                <p:cTn id="66" presetID="22" presetClass="entr" presetSubtype="2" fill="hold" grpId="0" nodeType="afterEffect">
                                  <p:stCondLst>
                                    <p:cond delay="1000"/>
                                  </p:stCondLst>
                                  <p:childTnLst>
                                    <p:set>
                                      <p:cBhvr>
                                        <p:cTn id="67" dur="1" fill="hold">
                                          <p:stCondLst>
                                            <p:cond delay="0"/>
                                          </p:stCondLst>
                                        </p:cTn>
                                        <p:tgtEl>
                                          <p:spTgt spid="14"/>
                                        </p:tgtEl>
                                        <p:attrNameLst>
                                          <p:attrName>style.visibility</p:attrName>
                                        </p:attrNameLst>
                                      </p:cBhvr>
                                      <p:to>
                                        <p:strVal val="visible"/>
                                      </p:to>
                                    </p:set>
                                    <p:animEffect transition="in" filter="wipe(right)">
                                      <p:cBhvr>
                                        <p:cTn id="68" dur="500"/>
                                        <p:tgtEl>
                                          <p:spTgt spid="14"/>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nodeType="click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wipe(left)">
                                      <p:cBhvr>
                                        <p:cTn id="73" dur="500"/>
                                        <p:tgtEl>
                                          <p:spTgt spid="15"/>
                                        </p:tgtEl>
                                      </p:cBhvr>
                                    </p:animEffect>
                                  </p:childTnLst>
                                </p:cTn>
                              </p:par>
                            </p:childTnLst>
                          </p:cTn>
                        </p:par>
                        <p:par>
                          <p:cTn id="74" fill="hold">
                            <p:stCondLst>
                              <p:cond delay="500"/>
                            </p:stCondLst>
                            <p:childTnLst>
                              <p:par>
                                <p:cTn id="75" presetID="31" presetClass="entr" presetSubtype="0" fill="hold" grpId="0" nodeType="afterEffect">
                                  <p:stCondLst>
                                    <p:cond delay="250"/>
                                  </p:stCondLst>
                                  <p:childTnLst>
                                    <p:set>
                                      <p:cBhvr>
                                        <p:cTn id="76" dur="1" fill="hold">
                                          <p:stCondLst>
                                            <p:cond delay="0"/>
                                          </p:stCondLst>
                                        </p:cTn>
                                        <p:tgtEl>
                                          <p:spTgt spid="16"/>
                                        </p:tgtEl>
                                        <p:attrNameLst>
                                          <p:attrName>style.visibility</p:attrName>
                                        </p:attrNameLst>
                                      </p:cBhvr>
                                      <p:to>
                                        <p:strVal val="visible"/>
                                      </p:to>
                                    </p:set>
                                    <p:anim calcmode="lin" valueType="num">
                                      <p:cBhvr>
                                        <p:cTn id="77" dur="1000" fill="hold"/>
                                        <p:tgtEl>
                                          <p:spTgt spid="16"/>
                                        </p:tgtEl>
                                        <p:attrNameLst>
                                          <p:attrName>ppt_w</p:attrName>
                                        </p:attrNameLst>
                                      </p:cBhvr>
                                      <p:tavLst>
                                        <p:tav tm="0">
                                          <p:val>
                                            <p:fltVal val="0"/>
                                          </p:val>
                                        </p:tav>
                                        <p:tav tm="100000">
                                          <p:val>
                                            <p:strVal val="#ppt_w"/>
                                          </p:val>
                                        </p:tav>
                                      </p:tavLst>
                                    </p:anim>
                                    <p:anim calcmode="lin" valueType="num">
                                      <p:cBhvr>
                                        <p:cTn id="78" dur="1000" fill="hold"/>
                                        <p:tgtEl>
                                          <p:spTgt spid="16"/>
                                        </p:tgtEl>
                                        <p:attrNameLst>
                                          <p:attrName>ppt_h</p:attrName>
                                        </p:attrNameLst>
                                      </p:cBhvr>
                                      <p:tavLst>
                                        <p:tav tm="0">
                                          <p:val>
                                            <p:fltVal val="0"/>
                                          </p:val>
                                        </p:tav>
                                        <p:tav tm="100000">
                                          <p:val>
                                            <p:strVal val="#ppt_h"/>
                                          </p:val>
                                        </p:tav>
                                      </p:tavLst>
                                    </p:anim>
                                    <p:anim calcmode="lin" valueType="num">
                                      <p:cBhvr>
                                        <p:cTn id="79" dur="1000" fill="hold"/>
                                        <p:tgtEl>
                                          <p:spTgt spid="16"/>
                                        </p:tgtEl>
                                        <p:attrNameLst>
                                          <p:attrName>style.rotation</p:attrName>
                                        </p:attrNameLst>
                                      </p:cBhvr>
                                      <p:tavLst>
                                        <p:tav tm="0">
                                          <p:val>
                                            <p:fltVal val="90"/>
                                          </p:val>
                                        </p:tav>
                                        <p:tav tm="100000">
                                          <p:val>
                                            <p:fltVal val="0"/>
                                          </p:val>
                                        </p:tav>
                                      </p:tavLst>
                                    </p:anim>
                                    <p:animEffect transition="in" filter="fade">
                                      <p:cBhvr>
                                        <p:cTn id="80" dur="1000"/>
                                        <p:tgtEl>
                                          <p:spTgt spid="16"/>
                                        </p:tgtEl>
                                      </p:cBhvr>
                                    </p:animEffect>
                                  </p:childTnLst>
                                </p:cTn>
                              </p:par>
                            </p:childTnLst>
                          </p:cTn>
                        </p:par>
                        <p:par>
                          <p:cTn id="81" fill="hold">
                            <p:stCondLst>
                              <p:cond delay="1750"/>
                            </p:stCondLst>
                            <p:childTnLst>
                              <p:par>
                                <p:cTn id="82" presetID="53" presetClass="entr" presetSubtype="16" fill="hold" grpId="0" nodeType="afterEffect">
                                  <p:stCondLst>
                                    <p:cond delay="1000"/>
                                  </p:stCondLst>
                                  <p:childTnLst>
                                    <p:set>
                                      <p:cBhvr>
                                        <p:cTn id="83" dur="1" fill="hold">
                                          <p:stCondLst>
                                            <p:cond delay="0"/>
                                          </p:stCondLst>
                                        </p:cTn>
                                        <p:tgtEl>
                                          <p:spTgt spid="18"/>
                                        </p:tgtEl>
                                        <p:attrNameLst>
                                          <p:attrName>style.visibility</p:attrName>
                                        </p:attrNameLst>
                                      </p:cBhvr>
                                      <p:to>
                                        <p:strVal val="visible"/>
                                      </p:to>
                                    </p:set>
                                    <p:anim calcmode="lin" valueType="num">
                                      <p:cBhvr>
                                        <p:cTn id="84" dur="500" fill="hold"/>
                                        <p:tgtEl>
                                          <p:spTgt spid="18"/>
                                        </p:tgtEl>
                                        <p:attrNameLst>
                                          <p:attrName>ppt_w</p:attrName>
                                        </p:attrNameLst>
                                      </p:cBhvr>
                                      <p:tavLst>
                                        <p:tav tm="0">
                                          <p:val>
                                            <p:fltVal val="0"/>
                                          </p:val>
                                        </p:tav>
                                        <p:tav tm="100000">
                                          <p:val>
                                            <p:strVal val="#ppt_w"/>
                                          </p:val>
                                        </p:tav>
                                      </p:tavLst>
                                    </p:anim>
                                    <p:anim calcmode="lin" valueType="num">
                                      <p:cBhvr>
                                        <p:cTn id="85" dur="500" fill="hold"/>
                                        <p:tgtEl>
                                          <p:spTgt spid="18"/>
                                        </p:tgtEl>
                                        <p:attrNameLst>
                                          <p:attrName>ppt_h</p:attrName>
                                        </p:attrNameLst>
                                      </p:cBhvr>
                                      <p:tavLst>
                                        <p:tav tm="0">
                                          <p:val>
                                            <p:fltVal val="0"/>
                                          </p:val>
                                        </p:tav>
                                        <p:tav tm="100000">
                                          <p:val>
                                            <p:strVal val="#ppt_h"/>
                                          </p:val>
                                        </p:tav>
                                      </p:tavLst>
                                    </p:anim>
                                    <p:animEffect transition="in" filter="fade">
                                      <p:cBhvr>
                                        <p:cTn id="86" dur="500"/>
                                        <p:tgtEl>
                                          <p:spTgt spid="18"/>
                                        </p:tgtEl>
                                      </p:cBhvr>
                                    </p:animEffect>
                                  </p:childTnLst>
                                </p:cTn>
                              </p:par>
                            </p:childTnLst>
                          </p:cTn>
                        </p:par>
                        <p:par>
                          <p:cTn id="87" fill="hold">
                            <p:stCondLst>
                              <p:cond delay="3250"/>
                            </p:stCondLst>
                            <p:childTnLst>
                              <p:par>
                                <p:cTn id="88" presetID="22" presetClass="entr" presetSubtype="2" fill="hold" grpId="0" nodeType="afterEffect">
                                  <p:stCondLst>
                                    <p:cond delay="1000"/>
                                  </p:stCondLst>
                                  <p:childTnLst>
                                    <p:set>
                                      <p:cBhvr>
                                        <p:cTn id="89" dur="1" fill="hold">
                                          <p:stCondLst>
                                            <p:cond delay="0"/>
                                          </p:stCondLst>
                                        </p:cTn>
                                        <p:tgtEl>
                                          <p:spTgt spid="17"/>
                                        </p:tgtEl>
                                        <p:attrNameLst>
                                          <p:attrName>style.visibility</p:attrName>
                                        </p:attrNameLst>
                                      </p:cBhvr>
                                      <p:to>
                                        <p:strVal val="visible"/>
                                      </p:to>
                                    </p:set>
                                    <p:animEffect transition="in" filter="wipe(right)">
                                      <p:cBhvr>
                                        <p:cTn id="90" dur="500"/>
                                        <p:tgtEl>
                                          <p:spTgt spid="17"/>
                                        </p:tgtEl>
                                      </p:cBhvr>
                                    </p:animEffect>
                                  </p:childTnLst>
                                </p:cTn>
                              </p:par>
                            </p:childTnLst>
                          </p:cTn>
                        </p:par>
                        <p:par>
                          <p:cTn id="91" fill="hold">
                            <p:stCondLst>
                              <p:cond delay="4750"/>
                            </p:stCondLst>
                            <p:childTnLst>
                              <p:par>
                                <p:cTn id="92" presetID="53" presetClass="entr" presetSubtype="16" fill="hold" grpId="0" nodeType="afterEffect">
                                  <p:stCondLst>
                                    <p:cond delay="2250"/>
                                  </p:stCondLst>
                                  <p:childTnLst>
                                    <p:set>
                                      <p:cBhvr>
                                        <p:cTn id="93" dur="1" fill="hold">
                                          <p:stCondLst>
                                            <p:cond delay="0"/>
                                          </p:stCondLst>
                                        </p:cTn>
                                        <p:tgtEl>
                                          <p:spTgt spid="19"/>
                                        </p:tgtEl>
                                        <p:attrNameLst>
                                          <p:attrName>style.visibility</p:attrName>
                                        </p:attrNameLst>
                                      </p:cBhvr>
                                      <p:to>
                                        <p:strVal val="visible"/>
                                      </p:to>
                                    </p:set>
                                    <p:anim calcmode="lin" valueType="num">
                                      <p:cBhvr>
                                        <p:cTn id="94" dur="500" fill="hold"/>
                                        <p:tgtEl>
                                          <p:spTgt spid="19"/>
                                        </p:tgtEl>
                                        <p:attrNameLst>
                                          <p:attrName>ppt_w</p:attrName>
                                        </p:attrNameLst>
                                      </p:cBhvr>
                                      <p:tavLst>
                                        <p:tav tm="0">
                                          <p:val>
                                            <p:fltVal val="0"/>
                                          </p:val>
                                        </p:tav>
                                        <p:tav tm="100000">
                                          <p:val>
                                            <p:strVal val="#ppt_w"/>
                                          </p:val>
                                        </p:tav>
                                      </p:tavLst>
                                    </p:anim>
                                    <p:anim calcmode="lin" valueType="num">
                                      <p:cBhvr>
                                        <p:cTn id="95" dur="500" fill="hold"/>
                                        <p:tgtEl>
                                          <p:spTgt spid="19"/>
                                        </p:tgtEl>
                                        <p:attrNameLst>
                                          <p:attrName>ppt_h</p:attrName>
                                        </p:attrNameLst>
                                      </p:cBhvr>
                                      <p:tavLst>
                                        <p:tav tm="0">
                                          <p:val>
                                            <p:fltVal val="0"/>
                                          </p:val>
                                        </p:tav>
                                        <p:tav tm="100000">
                                          <p:val>
                                            <p:strVal val="#ppt_h"/>
                                          </p:val>
                                        </p:tav>
                                      </p:tavLst>
                                    </p:anim>
                                    <p:animEffect transition="in" filter="fade">
                                      <p:cBhvr>
                                        <p:cTn id="96" dur="500"/>
                                        <p:tgtEl>
                                          <p:spTgt spid="19"/>
                                        </p:tgtEl>
                                      </p:cBhvr>
                                    </p:animEffect>
                                  </p:childTnLst>
                                </p:cTn>
                              </p:par>
                            </p:childTnLst>
                          </p:cTn>
                        </p:par>
                        <p:par>
                          <p:cTn id="97" fill="hold">
                            <p:stCondLst>
                              <p:cond delay="7500"/>
                            </p:stCondLst>
                            <p:childTnLst>
                              <p:par>
                                <p:cTn id="98" presetID="22" presetClass="entr" presetSubtype="2" fill="hold" grpId="0" nodeType="afterEffect">
                                  <p:stCondLst>
                                    <p:cond delay="2250"/>
                                  </p:stCondLst>
                                  <p:childTnLst>
                                    <p:set>
                                      <p:cBhvr>
                                        <p:cTn id="99" dur="1" fill="hold">
                                          <p:stCondLst>
                                            <p:cond delay="0"/>
                                          </p:stCondLst>
                                        </p:cTn>
                                        <p:tgtEl>
                                          <p:spTgt spid="20"/>
                                        </p:tgtEl>
                                        <p:attrNameLst>
                                          <p:attrName>style.visibility</p:attrName>
                                        </p:attrNameLst>
                                      </p:cBhvr>
                                      <p:to>
                                        <p:strVal val="visible"/>
                                      </p:to>
                                    </p:set>
                                    <p:animEffect transition="in" filter="wipe(right)">
                                      <p:cBhvr>
                                        <p:cTn id="100" dur="500"/>
                                        <p:tgtEl>
                                          <p:spTgt spid="20"/>
                                        </p:tgtEl>
                                      </p:cBhvr>
                                    </p:animEffect>
                                  </p:childTnLst>
                                </p:cTn>
                              </p:par>
                            </p:childTnLst>
                          </p:cTn>
                        </p:par>
                      </p:childTnLst>
                    </p:cTn>
                  </p:par>
                  <p:par>
                    <p:cTn id="101" fill="hold">
                      <p:stCondLst>
                        <p:cond delay="indefinite"/>
                      </p:stCondLst>
                      <p:childTnLst>
                        <p:par>
                          <p:cTn id="102" fill="hold">
                            <p:stCondLst>
                              <p:cond delay="0"/>
                            </p:stCondLst>
                            <p:childTnLst>
                              <p:par>
                                <p:cTn id="103" presetID="22" presetClass="entr" presetSubtype="1" fill="hold" nodeType="clickEffect">
                                  <p:stCondLst>
                                    <p:cond delay="0"/>
                                  </p:stCondLst>
                                  <p:childTnLst>
                                    <p:set>
                                      <p:cBhvr>
                                        <p:cTn id="104" dur="1" fill="hold">
                                          <p:stCondLst>
                                            <p:cond delay="0"/>
                                          </p:stCondLst>
                                        </p:cTn>
                                        <p:tgtEl>
                                          <p:spTgt spid="21"/>
                                        </p:tgtEl>
                                        <p:attrNameLst>
                                          <p:attrName>style.visibility</p:attrName>
                                        </p:attrNameLst>
                                      </p:cBhvr>
                                      <p:to>
                                        <p:strVal val="visible"/>
                                      </p:to>
                                    </p:set>
                                    <p:animEffect transition="in" filter="wipe(up)">
                                      <p:cBhvr>
                                        <p:cTn id="105" dur="500"/>
                                        <p:tgtEl>
                                          <p:spTgt spid="21"/>
                                        </p:tgtEl>
                                      </p:cBhvr>
                                    </p:animEffect>
                                  </p:childTnLst>
                                </p:cTn>
                              </p:par>
                            </p:childTnLst>
                          </p:cTn>
                        </p:par>
                        <p:par>
                          <p:cTn id="106" fill="hold">
                            <p:stCondLst>
                              <p:cond delay="500"/>
                            </p:stCondLst>
                            <p:childTnLst>
                              <p:par>
                                <p:cTn id="107" presetID="31" presetClass="entr" presetSubtype="0" fill="hold" grpId="0" nodeType="afterEffect">
                                  <p:stCondLst>
                                    <p:cond delay="250"/>
                                  </p:stCondLst>
                                  <p:childTnLst>
                                    <p:set>
                                      <p:cBhvr>
                                        <p:cTn id="108" dur="1" fill="hold">
                                          <p:stCondLst>
                                            <p:cond delay="0"/>
                                          </p:stCondLst>
                                        </p:cTn>
                                        <p:tgtEl>
                                          <p:spTgt spid="22"/>
                                        </p:tgtEl>
                                        <p:attrNameLst>
                                          <p:attrName>style.visibility</p:attrName>
                                        </p:attrNameLst>
                                      </p:cBhvr>
                                      <p:to>
                                        <p:strVal val="visible"/>
                                      </p:to>
                                    </p:set>
                                    <p:anim calcmode="lin" valueType="num">
                                      <p:cBhvr>
                                        <p:cTn id="109" dur="1000" fill="hold"/>
                                        <p:tgtEl>
                                          <p:spTgt spid="22"/>
                                        </p:tgtEl>
                                        <p:attrNameLst>
                                          <p:attrName>ppt_w</p:attrName>
                                        </p:attrNameLst>
                                      </p:cBhvr>
                                      <p:tavLst>
                                        <p:tav tm="0">
                                          <p:val>
                                            <p:fltVal val="0"/>
                                          </p:val>
                                        </p:tav>
                                        <p:tav tm="100000">
                                          <p:val>
                                            <p:strVal val="#ppt_w"/>
                                          </p:val>
                                        </p:tav>
                                      </p:tavLst>
                                    </p:anim>
                                    <p:anim calcmode="lin" valueType="num">
                                      <p:cBhvr>
                                        <p:cTn id="110" dur="1000" fill="hold"/>
                                        <p:tgtEl>
                                          <p:spTgt spid="22"/>
                                        </p:tgtEl>
                                        <p:attrNameLst>
                                          <p:attrName>ppt_h</p:attrName>
                                        </p:attrNameLst>
                                      </p:cBhvr>
                                      <p:tavLst>
                                        <p:tav tm="0">
                                          <p:val>
                                            <p:fltVal val="0"/>
                                          </p:val>
                                        </p:tav>
                                        <p:tav tm="100000">
                                          <p:val>
                                            <p:strVal val="#ppt_h"/>
                                          </p:val>
                                        </p:tav>
                                      </p:tavLst>
                                    </p:anim>
                                    <p:anim calcmode="lin" valueType="num">
                                      <p:cBhvr>
                                        <p:cTn id="111" dur="1000" fill="hold"/>
                                        <p:tgtEl>
                                          <p:spTgt spid="22"/>
                                        </p:tgtEl>
                                        <p:attrNameLst>
                                          <p:attrName>style.rotation</p:attrName>
                                        </p:attrNameLst>
                                      </p:cBhvr>
                                      <p:tavLst>
                                        <p:tav tm="0">
                                          <p:val>
                                            <p:fltVal val="90"/>
                                          </p:val>
                                        </p:tav>
                                        <p:tav tm="100000">
                                          <p:val>
                                            <p:fltVal val="0"/>
                                          </p:val>
                                        </p:tav>
                                      </p:tavLst>
                                    </p:anim>
                                    <p:animEffect transition="in" filter="fade">
                                      <p:cBhvr>
                                        <p:cTn id="112" dur="1000"/>
                                        <p:tgtEl>
                                          <p:spTgt spid="22"/>
                                        </p:tgtEl>
                                      </p:cBhvr>
                                    </p:animEffect>
                                  </p:childTnLst>
                                </p:cTn>
                              </p:par>
                            </p:childTnLst>
                          </p:cTn>
                        </p:par>
                        <p:par>
                          <p:cTn id="113" fill="hold">
                            <p:stCondLst>
                              <p:cond delay="1750"/>
                            </p:stCondLst>
                            <p:childTnLst>
                              <p:par>
                                <p:cTn id="114" presetID="22" presetClass="entr" presetSubtype="2" fill="hold" grpId="0" nodeType="afterEffect">
                                  <p:stCondLst>
                                    <p:cond delay="2000"/>
                                  </p:stCondLst>
                                  <p:childTnLst>
                                    <p:set>
                                      <p:cBhvr>
                                        <p:cTn id="115" dur="1" fill="hold">
                                          <p:stCondLst>
                                            <p:cond delay="0"/>
                                          </p:stCondLst>
                                        </p:cTn>
                                        <p:tgtEl>
                                          <p:spTgt spid="23"/>
                                        </p:tgtEl>
                                        <p:attrNameLst>
                                          <p:attrName>style.visibility</p:attrName>
                                        </p:attrNameLst>
                                      </p:cBhvr>
                                      <p:to>
                                        <p:strVal val="visible"/>
                                      </p:to>
                                    </p:set>
                                    <p:animEffect transition="in" filter="wipe(right)">
                                      <p:cBhvr>
                                        <p:cTn id="116" dur="500"/>
                                        <p:tgtEl>
                                          <p:spTgt spid="23"/>
                                        </p:tgtEl>
                                      </p:cBhvr>
                                    </p:animEffect>
                                  </p:childTnLst>
                                </p:cTn>
                              </p:par>
                            </p:childTnLst>
                          </p:cTn>
                        </p:par>
                        <p:par>
                          <p:cTn id="117" fill="hold">
                            <p:stCondLst>
                              <p:cond delay="4250"/>
                            </p:stCondLst>
                            <p:childTnLst>
                              <p:par>
                                <p:cTn id="118" presetID="53" presetClass="entr" presetSubtype="16" fill="hold" grpId="0" nodeType="afterEffect">
                                  <p:stCondLst>
                                    <p:cond delay="2500"/>
                                  </p:stCondLst>
                                  <p:childTnLst>
                                    <p:set>
                                      <p:cBhvr>
                                        <p:cTn id="119" dur="1" fill="hold">
                                          <p:stCondLst>
                                            <p:cond delay="0"/>
                                          </p:stCondLst>
                                        </p:cTn>
                                        <p:tgtEl>
                                          <p:spTgt spid="24"/>
                                        </p:tgtEl>
                                        <p:attrNameLst>
                                          <p:attrName>style.visibility</p:attrName>
                                        </p:attrNameLst>
                                      </p:cBhvr>
                                      <p:to>
                                        <p:strVal val="visible"/>
                                      </p:to>
                                    </p:set>
                                    <p:anim calcmode="lin" valueType="num">
                                      <p:cBhvr>
                                        <p:cTn id="120" dur="500" fill="hold"/>
                                        <p:tgtEl>
                                          <p:spTgt spid="24"/>
                                        </p:tgtEl>
                                        <p:attrNameLst>
                                          <p:attrName>ppt_w</p:attrName>
                                        </p:attrNameLst>
                                      </p:cBhvr>
                                      <p:tavLst>
                                        <p:tav tm="0">
                                          <p:val>
                                            <p:fltVal val="0"/>
                                          </p:val>
                                        </p:tav>
                                        <p:tav tm="100000">
                                          <p:val>
                                            <p:strVal val="#ppt_w"/>
                                          </p:val>
                                        </p:tav>
                                      </p:tavLst>
                                    </p:anim>
                                    <p:anim calcmode="lin" valueType="num">
                                      <p:cBhvr>
                                        <p:cTn id="121" dur="500" fill="hold"/>
                                        <p:tgtEl>
                                          <p:spTgt spid="24"/>
                                        </p:tgtEl>
                                        <p:attrNameLst>
                                          <p:attrName>ppt_h</p:attrName>
                                        </p:attrNameLst>
                                      </p:cBhvr>
                                      <p:tavLst>
                                        <p:tav tm="0">
                                          <p:val>
                                            <p:fltVal val="0"/>
                                          </p:val>
                                        </p:tav>
                                        <p:tav tm="100000">
                                          <p:val>
                                            <p:strVal val="#ppt_h"/>
                                          </p:val>
                                        </p:tav>
                                      </p:tavLst>
                                    </p:anim>
                                    <p:animEffect transition="in" filter="fade">
                                      <p:cBhvr>
                                        <p:cTn id="122" dur="500"/>
                                        <p:tgtEl>
                                          <p:spTgt spid="24"/>
                                        </p:tgtEl>
                                      </p:cBhvr>
                                    </p:animEffect>
                                  </p:childTnLst>
                                </p:cTn>
                              </p:par>
                            </p:childTnLst>
                          </p:cTn>
                        </p:par>
                        <p:par>
                          <p:cTn id="123" fill="hold">
                            <p:stCondLst>
                              <p:cond delay="7250"/>
                            </p:stCondLst>
                            <p:childTnLst>
                              <p:par>
                                <p:cTn id="124" presetID="22" presetClass="entr" presetSubtype="2" fill="hold" grpId="0" nodeType="afterEffect">
                                  <p:stCondLst>
                                    <p:cond delay="1500"/>
                                  </p:stCondLst>
                                  <p:childTnLst>
                                    <p:set>
                                      <p:cBhvr>
                                        <p:cTn id="125" dur="1" fill="hold">
                                          <p:stCondLst>
                                            <p:cond delay="0"/>
                                          </p:stCondLst>
                                        </p:cTn>
                                        <p:tgtEl>
                                          <p:spTgt spid="25"/>
                                        </p:tgtEl>
                                        <p:attrNameLst>
                                          <p:attrName>style.visibility</p:attrName>
                                        </p:attrNameLst>
                                      </p:cBhvr>
                                      <p:to>
                                        <p:strVal val="visible"/>
                                      </p:to>
                                    </p:set>
                                    <p:animEffect transition="in" filter="wipe(right)">
                                      <p:cBhvr>
                                        <p:cTn id="126" dur="500"/>
                                        <p:tgtEl>
                                          <p:spTgt spid="25"/>
                                        </p:tgtEl>
                                      </p:cBhvr>
                                    </p:animEffect>
                                  </p:childTnLst>
                                </p:cTn>
                              </p:par>
                            </p:childTnLst>
                          </p:cTn>
                        </p:par>
                        <p:par>
                          <p:cTn id="127" fill="hold">
                            <p:stCondLst>
                              <p:cond delay="9250"/>
                            </p:stCondLst>
                            <p:childTnLst>
                              <p:par>
                                <p:cTn id="128" presetID="53" presetClass="entr" presetSubtype="16" fill="hold" grpId="0" nodeType="afterEffect">
                                  <p:stCondLst>
                                    <p:cond delay="2000"/>
                                  </p:stCondLst>
                                  <p:childTnLst>
                                    <p:set>
                                      <p:cBhvr>
                                        <p:cTn id="129" dur="1" fill="hold">
                                          <p:stCondLst>
                                            <p:cond delay="0"/>
                                          </p:stCondLst>
                                        </p:cTn>
                                        <p:tgtEl>
                                          <p:spTgt spid="26"/>
                                        </p:tgtEl>
                                        <p:attrNameLst>
                                          <p:attrName>style.visibility</p:attrName>
                                        </p:attrNameLst>
                                      </p:cBhvr>
                                      <p:to>
                                        <p:strVal val="visible"/>
                                      </p:to>
                                    </p:set>
                                    <p:anim calcmode="lin" valueType="num">
                                      <p:cBhvr>
                                        <p:cTn id="130" dur="500" fill="hold"/>
                                        <p:tgtEl>
                                          <p:spTgt spid="26"/>
                                        </p:tgtEl>
                                        <p:attrNameLst>
                                          <p:attrName>ppt_w</p:attrName>
                                        </p:attrNameLst>
                                      </p:cBhvr>
                                      <p:tavLst>
                                        <p:tav tm="0">
                                          <p:val>
                                            <p:fltVal val="0"/>
                                          </p:val>
                                        </p:tav>
                                        <p:tav tm="100000">
                                          <p:val>
                                            <p:strVal val="#ppt_w"/>
                                          </p:val>
                                        </p:tav>
                                      </p:tavLst>
                                    </p:anim>
                                    <p:anim calcmode="lin" valueType="num">
                                      <p:cBhvr>
                                        <p:cTn id="131" dur="500" fill="hold"/>
                                        <p:tgtEl>
                                          <p:spTgt spid="26"/>
                                        </p:tgtEl>
                                        <p:attrNameLst>
                                          <p:attrName>ppt_h</p:attrName>
                                        </p:attrNameLst>
                                      </p:cBhvr>
                                      <p:tavLst>
                                        <p:tav tm="0">
                                          <p:val>
                                            <p:fltVal val="0"/>
                                          </p:val>
                                        </p:tav>
                                        <p:tav tm="100000">
                                          <p:val>
                                            <p:strVal val="#ppt_h"/>
                                          </p:val>
                                        </p:tav>
                                      </p:tavLst>
                                    </p:anim>
                                    <p:animEffect transition="in" filter="fade">
                                      <p:cBhvr>
                                        <p:cTn id="132" dur="500"/>
                                        <p:tgtEl>
                                          <p:spTgt spid="26"/>
                                        </p:tgtEl>
                                      </p:cBhvr>
                                    </p:animEffect>
                                  </p:childTnLst>
                                </p:cTn>
                              </p:par>
                            </p:childTnLst>
                          </p:cTn>
                        </p:par>
                        <p:par>
                          <p:cTn id="133" fill="hold">
                            <p:stCondLst>
                              <p:cond delay="11750"/>
                            </p:stCondLst>
                            <p:childTnLst>
                              <p:par>
                                <p:cTn id="134" presetID="22" presetClass="entr" presetSubtype="2" fill="hold" grpId="0" nodeType="afterEffect">
                                  <p:stCondLst>
                                    <p:cond delay="1500"/>
                                  </p:stCondLst>
                                  <p:childTnLst>
                                    <p:set>
                                      <p:cBhvr>
                                        <p:cTn id="135" dur="1" fill="hold">
                                          <p:stCondLst>
                                            <p:cond delay="0"/>
                                          </p:stCondLst>
                                        </p:cTn>
                                        <p:tgtEl>
                                          <p:spTgt spid="27"/>
                                        </p:tgtEl>
                                        <p:attrNameLst>
                                          <p:attrName>style.visibility</p:attrName>
                                        </p:attrNameLst>
                                      </p:cBhvr>
                                      <p:to>
                                        <p:strVal val="visible"/>
                                      </p:to>
                                    </p:set>
                                    <p:animEffect transition="in" filter="wipe(right)">
                                      <p:cBhvr>
                                        <p:cTn id="136" dur="500"/>
                                        <p:tgtEl>
                                          <p:spTgt spid="27"/>
                                        </p:tgtEl>
                                      </p:cBhvr>
                                    </p:animEffect>
                                  </p:childTnLst>
                                </p:cTn>
                              </p:par>
                            </p:childTnLst>
                          </p:cTn>
                        </p:par>
                        <p:par>
                          <p:cTn id="137" fill="hold">
                            <p:stCondLst>
                              <p:cond delay="13750"/>
                            </p:stCondLst>
                            <p:childTnLst>
                              <p:par>
                                <p:cTn id="138" presetID="53" presetClass="entr" presetSubtype="16" fill="hold" grpId="0" nodeType="afterEffect">
                                  <p:stCondLst>
                                    <p:cond delay="3000"/>
                                  </p:stCondLst>
                                  <p:childTnLst>
                                    <p:set>
                                      <p:cBhvr>
                                        <p:cTn id="139" dur="1" fill="hold">
                                          <p:stCondLst>
                                            <p:cond delay="0"/>
                                          </p:stCondLst>
                                        </p:cTn>
                                        <p:tgtEl>
                                          <p:spTgt spid="28"/>
                                        </p:tgtEl>
                                        <p:attrNameLst>
                                          <p:attrName>style.visibility</p:attrName>
                                        </p:attrNameLst>
                                      </p:cBhvr>
                                      <p:to>
                                        <p:strVal val="visible"/>
                                      </p:to>
                                    </p:set>
                                    <p:anim calcmode="lin" valueType="num">
                                      <p:cBhvr>
                                        <p:cTn id="140" dur="500" fill="hold"/>
                                        <p:tgtEl>
                                          <p:spTgt spid="28"/>
                                        </p:tgtEl>
                                        <p:attrNameLst>
                                          <p:attrName>ppt_w</p:attrName>
                                        </p:attrNameLst>
                                      </p:cBhvr>
                                      <p:tavLst>
                                        <p:tav tm="0">
                                          <p:val>
                                            <p:fltVal val="0"/>
                                          </p:val>
                                        </p:tav>
                                        <p:tav tm="100000">
                                          <p:val>
                                            <p:strVal val="#ppt_w"/>
                                          </p:val>
                                        </p:tav>
                                      </p:tavLst>
                                    </p:anim>
                                    <p:anim calcmode="lin" valueType="num">
                                      <p:cBhvr>
                                        <p:cTn id="141" dur="500" fill="hold"/>
                                        <p:tgtEl>
                                          <p:spTgt spid="28"/>
                                        </p:tgtEl>
                                        <p:attrNameLst>
                                          <p:attrName>ppt_h</p:attrName>
                                        </p:attrNameLst>
                                      </p:cBhvr>
                                      <p:tavLst>
                                        <p:tav tm="0">
                                          <p:val>
                                            <p:fltVal val="0"/>
                                          </p:val>
                                        </p:tav>
                                        <p:tav tm="100000">
                                          <p:val>
                                            <p:strVal val="#ppt_h"/>
                                          </p:val>
                                        </p:tav>
                                      </p:tavLst>
                                    </p:anim>
                                    <p:animEffect transition="in" filter="fade">
                                      <p:cBhvr>
                                        <p:cTn id="142" dur="500"/>
                                        <p:tgtEl>
                                          <p:spTgt spid="28"/>
                                        </p:tgtEl>
                                      </p:cBhvr>
                                    </p:animEffect>
                                  </p:childTnLst>
                                </p:cTn>
                              </p:par>
                            </p:childTnLst>
                          </p:cTn>
                        </p:par>
                        <p:par>
                          <p:cTn id="143" fill="hold">
                            <p:stCondLst>
                              <p:cond delay="17250"/>
                            </p:stCondLst>
                            <p:childTnLst>
                              <p:par>
                                <p:cTn id="144" presetID="22" presetClass="entr" presetSubtype="2" fill="hold" grpId="0" nodeType="afterEffect">
                                  <p:stCondLst>
                                    <p:cond delay="2250"/>
                                  </p:stCondLst>
                                  <p:childTnLst>
                                    <p:set>
                                      <p:cBhvr>
                                        <p:cTn id="145" dur="1" fill="hold">
                                          <p:stCondLst>
                                            <p:cond delay="0"/>
                                          </p:stCondLst>
                                        </p:cTn>
                                        <p:tgtEl>
                                          <p:spTgt spid="29"/>
                                        </p:tgtEl>
                                        <p:attrNameLst>
                                          <p:attrName>style.visibility</p:attrName>
                                        </p:attrNameLst>
                                      </p:cBhvr>
                                      <p:to>
                                        <p:strVal val="visible"/>
                                      </p:to>
                                    </p:set>
                                    <p:animEffect transition="in" filter="wipe(right)">
                                      <p:cBhvr>
                                        <p:cTn id="146" dur="500"/>
                                        <p:tgtEl>
                                          <p:spTgt spid="29"/>
                                        </p:tgtEl>
                                      </p:cBhvr>
                                    </p:animEffect>
                                  </p:childTnLst>
                                </p:cTn>
                              </p:par>
                            </p:childTnLst>
                          </p:cTn>
                        </p:par>
                      </p:childTnLst>
                    </p:cTn>
                  </p:par>
                  <p:par>
                    <p:cTn id="147" fill="hold">
                      <p:stCondLst>
                        <p:cond delay="indefinite"/>
                      </p:stCondLst>
                      <p:childTnLst>
                        <p:par>
                          <p:cTn id="148" fill="hold">
                            <p:stCondLst>
                              <p:cond delay="0"/>
                            </p:stCondLst>
                            <p:childTnLst>
                              <p:par>
                                <p:cTn id="149" presetID="6" presetClass="entr" presetSubtype="32" fill="hold" grpId="0" nodeType="clickEffect">
                                  <p:stCondLst>
                                    <p:cond delay="0"/>
                                  </p:stCondLst>
                                  <p:childTnLst>
                                    <p:set>
                                      <p:cBhvr>
                                        <p:cTn id="150" dur="1" fill="hold">
                                          <p:stCondLst>
                                            <p:cond delay="0"/>
                                          </p:stCondLst>
                                        </p:cTn>
                                        <p:tgtEl>
                                          <p:spTgt spid="30"/>
                                        </p:tgtEl>
                                        <p:attrNameLst>
                                          <p:attrName>style.visibility</p:attrName>
                                        </p:attrNameLst>
                                      </p:cBhvr>
                                      <p:to>
                                        <p:strVal val="visible"/>
                                      </p:to>
                                    </p:set>
                                    <p:animEffect transition="in" filter="circle(out)">
                                      <p:cBhvr>
                                        <p:cTn id="151"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10" grpId="0" animBg="1"/>
      <p:bldP spid="11" grpId="0" animBg="1"/>
      <p:bldP spid="12" grpId="0" animBg="1"/>
      <p:bldP spid="13" grpId="0" animBg="1"/>
      <p:bldP spid="14" grpId="0" animBg="1"/>
      <p:bldP spid="16" grpId="0" animBg="1"/>
      <p:bldP spid="17" grpId="0" animBg="1"/>
      <p:bldP spid="18" grpId="0" animBg="1"/>
      <p:bldP spid="19" grpId="0" animBg="1"/>
      <p:bldP spid="20" grpId="0" animBg="1"/>
      <p:bldP spid="22" grpId="0" animBg="1"/>
      <p:bldP spid="23" grpId="0"/>
      <p:bldP spid="24" grpId="0" animBg="1"/>
      <p:bldP spid="25" grpId="0" animBg="1"/>
      <p:bldP spid="26" grpId="0" animBg="1"/>
      <p:bldP spid="27" grpId="0" animBg="1"/>
      <p:bldP spid="28" grpId="0" animBg="1"/>
      <p:bldP spid="29" grpId="0" animBg="1"/>
      <p:bldP spid="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תיבת טקסט 7">
            <a:extLst>
              <a:ext uri="{FF2B5EF4-FFF2-40B4-BE49-F238E27FC236}">
                <a16:creationId xmlns:a16="http://schemas.microsoft.com/office/drawing/2014/main" id="{E505C021-F692-49FE-872A-27BD67EA8C5F}"/>
              </a:ext>
            </a:extLst>
          </p:cNvPr>
          <p:cNvSpPr txBox="1"/>
          <p:nvPr/>
        </p:nvSpPr>
        <p:spPr>
          <a:xfrm>
            <a:off x="6928243" y="253386"/>
            <a:ext cx="2907145" cy="646331"/>
          </a:xfrm>
          <a:prstGeom prst="rect">
            <a:avLst/>
          </a:prstGeom>
          <a:solidFill>
            <a:schemeClr val="accent5">
              <a:lumMod val="40000"/>
              <a:lumOff val="60000"/>
            </a:schemeClr>
          </a:solidFill>
        </p:spPr>
        <p:txBody>
          <a:bodyPr wrap="square" rtlCol="1">
            <a:spAutoFit/>
          </a:bodyPr>
          <a:lstStyle/>
          <a:p>
            <a:r>
              <a:rPr lang="he-IL" b="0" i="0" dirty="0">
                <a:solidFill>
                  <a:srgbClr val="000000"/>
                </a:solidFill>
                <a:effectLst/>
                <a:latin typeface="Arial" panose="020B0604020202020204" pitchFamily="34" charset="0"/>
              </a:rPr>
              <a:t>עיר שישראל ונכרים דרים בה, מצָא בָּהּ </a:t>
            </a:r>
            <a:r>
              <a:rPr lang="he-IL" b="0" i="0" dirty="0" err="1">
                <a:solidFill>
                  <a:srgbClr val="000000"/>
                </a:solidFill>
                <a:effectLst/>
                <a:latin typeface="Arial" panose="020B0604020202020204" pitchFamily="34" charset="0"/>
              </a:rPr>
              <a:t>אֲבֵידָה</a:t>
            </a:r>
            <a:endParaRPr lang="he-IL" dirty="0"/>
          </a:p>
        </p:txBody>
      </p:sp>
      <p:sp>
        <p:nvSpPr>
          <p:cNvPr id="9" name="תיבת טקסט 8">
            <a:extLst>
              <a:ext uri="{FF2B5EF4-FFF2-40B4-BE49-F238E27FC236}">
                <a16:creationId xmlns:a16="http://schemas.microsoft.com/office/drawing/2014/main" id="{281C562C-C934-4E80-A5FA-C7FBBA2F8A90}"/>
              </a:ext>
            </a:extLst>
          </p:cNvPr>
          <p:cNvSpPr txBox="1"/>
          <p:nvPr/>
        </p:nvSpPr>
        <p:spPr>
          <a:xfrm>
            <a:off x="2947672" y="265018"/>
            <a:ext cx="2907145" cy="646331"/>
          </a:xfrm>
          <a:prstGeom prst="rect">
            <a:avLst/>
          </a:prstGeom>
          <a:solidFill>
            <a:schemeClr val="accent5">
              <a:lumMod val="40000"/>
              <a:lumOff val="60000"/>
            </a:schemeClr>
          </a:solidFill>
        </p:spPr>
        <p:txBody>
          <a:bodyPr wrap="square" rtlCol="1">
            <a:spAutoFit/>
          </a:bodyPr>
          <a:lstStyle/>
          <a:p>
            <a:r>
              <a:rPr lang="he-IL" b="0" i="0" dirty="0">
                <a:solidFill>
                  <a:srgbClr val="000000"/>
                </a:solidFill>
                <a:effectLst/>
                <a:latin typeface="Arial" panose="020B0604020202020204" pitchFamily="34" charset="0"/>
              </a:rPr>
              <a:t>אִם </a:t>
            </a:r>
            <a:r>
              <a:rPr lang="he-IL" b="1" i="0" dirty="0">
                <a:solidFill>
                  <a:srgbClr val="000000"/>
                </a:solidFill>
                <a:effectLst/>
                <a:latin typeface="Arial" panose="020B0604020202020204" pitchFamily="34" charset="0"/>
              </a:rPr>
              <a:t>רוֹב יִשְׂרָאֵל </a:t>
            </a:r>
            <a:r>
              <a:rPr lang="he-IL" b="0" i="0" dirty="0">
                <a:solidFill>
                  <a:srgbClr val="000000"/>
                </a:solidFill>
                <a:effectLst/>
                <a:latin typeface="Arial" panose="020B0604020202020204" pitchFamily="34" charset="0"/>
              </a:rPr>
              <a:t>חַיָּיב לְהַכְרִיז </a:t>
            </a:r>
          </a:p>
          <a:p>
            <a:r>
              <a:rPr lang="he-IL" b="0" i="0" dirty="0">
                <a:solidFill>
                  <a:srgbClr val="000000"/>
                </a:solidFill>
                <a:effectLst/>
                <a:latin typeface="Arial" panose="020B0604020202020204" pitchFamily="34" charset="0"/>
              </a:rPr>
              <a:t>אִם </a:t>
            </a:r>
            <a:r>
              <a:rPr lang="he-IL" b="1" i="0" dirty="0">
                <a:solidFill>
                  <a:srgbClr val="000000"/>
                </a:solidFill>
                <a:effectLst/>
                <a:latin typeface="Arial" panose="020B0604020202020204" pitchFamily="34" charset="0"/>
              </a:rPr>
              <a:t>רוֹב גּוֹיִם </a:t>
            </a:r>
            <a:r>
              <a:rPr lang="he-IL" b="0" i="0" dirty="0">
                <a:solidFill>
                  <a:srgbClr val="000000"/>
                </a:solidFill>
                <a:effectLst/>
                <a:latin typeface="Arial" panose="020B0604020202020204" pitchFamily="34" charset="0"/>
              </a:rPr>
              <a:t>אֵינוֹ חַיָּיב לְהַכְרִיז</a:t>
            </a:r>
            <a:endParaRPr lang="he-IL" dirty="0"/>
          </a:p>
        </p:txBody>
      </p:sp>
      <p:sp>
        <p:nvSpPr>
          <p:cNvPr id="22" name="תיבת טקסט 21">
            <a:extLst>
              <a:ext uri="{FF2B5EF4-FFF2-40B4-BE49-F238E27FC236}">
                <a16:creationId xmlns:a16="http://schemas.microsoft.com/office/drawing/2014/main" id="{9B93D04E-2B59-425F-91CB-B3A29D981F55}"/>
              </a:ext>
            </a:extLst>
          </p:cNvPr>
          <p:cNvSpPr txBox="1"/>
          <p:nvPr/>
        </p:nvSpPr>
        <p:spPr>
          <a:xfrm>
            <a:off x="10713720" y="-10295"/>
            <a:ext cx="1303021" cy="369332"/>
          </a:xfrm>
          <a:prstGeom prst="rect">
            <a:avLst/>
          </a:prstGeom>
          <a:noFill/>
        </p:spPr>
        <p:txBody>
          <a:bodyPr wrap="square" rtlCol="1">
            <a:spAutoFit/>
          </a:bodyPr>
          <a:lstStyle/>
          <a:p>
            <a:r>
              <a:rPr lang="he-IL" dirty="0"/>
              <a:t>דף כ"ד, א'</a:t>
            </a:r>
          </a:p>
        </p:txBody>
      </p:sp>
      <p:sp>
        <p:nvSpPr>
          <p:cNvPr id="24" name="תיבת טקסט 23">
            <a:extLst>
              <a:ext uri="{FF2B5EF4-FFF2-40B4-BE49-F238E27FC236}">
                <a16:creationId xmlns:a16="http://schemas.microsoft.com/office/drawing/2014/main" id="{28750AA8-35A9-47C4-B72A-3D66EFC206ED}"/>
              </a:ext>
            </a:extLst>
          </p:cNvPr>
          <p:cNvSpPr txBox="1"/>
          <p:nvPr/>
        </p:nvSpPr>
        <p:spPr>
          <a:xfrm>
            <a:off x="5854817" y="14470"/>
            <a:ext cx="1073426" cy="369332"/>
          </a:xfrm>
          <a:prstGeom prst="rect">
            <a:avLst/>
          </a:prstGeom>
          <a:solidFill>
            <a:schemeClr val="accent5">
              <a:lumMod val="20000"/>
              <a:lumOff val="80000"/>
            </a:schemeClr>
          </a:solidFill>
          <a:scene3d>
            <a:camera prst="orthographicFront"/>
            <a:lightRig rig="threePt" dir="t"/>
          </a:scene3d>
          <a:sp3d>
            <a:bevelT/>
          </a:sp3d>
        </p:spPr>
        <p:txBody>
          <a:bodyPr wrap="square" rtlCol="1">
            <a:spAutoFit/>
          </a:bodyPr>
          <a:lstStyle/>
          <a:p>
            <a:r>
              <a:rPr lang="he-IL" b="0" i="0" dirty="0">
                <a:solidFill>
                  <a:srgbClr val="000000"/>
                </a:solidFill>
                <a:effectLst/>
                <a:latin typeface="Arial" panose="020B0604020202020204" pitchFamily="34" charset="0"/>
              </a:rPr>
              <a:t>תָּא שְׁמַע</a:t>
            </a:r>
            <a:endParaRPr lang="he-IL" dirty="0"/>
          </a:p>
        </p:txBody>
      </p:sp>
      <p:graphicFrame>
        <p:nvGraphicFramePr>
          <p:cNvPr id="2" name="טבלה 2">
            <a:extLst>
              <a:ext uri="{FF2B5EF4-FFF2-40B4-BE49-F238E27FC236}">
                <a16:creationId xmlns:a16="http://schemas.microsoft.com/office/drawing/2014/main" id="{5C9168C0-49A7-4910-90FA-0E57CD653310}"/>
              </a:ext>
            </a:extLst>
          </p:cNvPr>
          <p:cNvGraphicFramePr>
            <a:graphicFrameLocks noGrp="1"/>
          </p:cNvGraphicFramePr>
          <p:nvPr>
            <p:extLst>
              <p:ext uri="{D42A27DB-BD31-4B8C-83A1-F6EECF244321}">
                <p14:modId xmlns:p14="http://schemas.microsoft.com/office/powerpoint/2010/main" val="924937996"/>
              </p:ext>
            </p:extLst>
          </p:nvPr>
        </p:nvGraphicFramePr>
        <p:xfrm>
          <a:off x="0" y="911349"/>
          <a:ext cx="12055767" cy="1527051"/>
        </p:xfrm>
        <a:graphic>
          <a:graphicData uri="http://schemas.openxmlformats.org/drawingml/2006/table">
            <a:tbl>
              <a:tblPr rtl="1" firstRow="1" bandRow="1">
                <a:tableStyleId>{616DA210-FB5B-4158-B5E0-FEB733F419BA}</a:tableStyleId>
              </a:tblPr>
              <a:tblGrid>
                <a:gridCol w="2386037">
                  <a:extLst>
                    <a:ext uri="{9D8B030D-6E8A-4147-A177-3AD203B41FA5}">
                      <a16:colId xmlns:a16="http://schemas.microsoft.com/office/drawing/2014/main" val="1933160463"/>
                    </a:ext>
                  </a:extLst>
                </a:gridCol>
                <a:gridCol w="1541202">
                  <a:extLst>
                    <a:ext uri="{9D8B030D-6E8A-4147-A177-3AD203B41FA5}">
                      <a16:colId xmlns:a16="http://schemas.microsoft.com/office/drawing/2014/main" val="2085868354"/>
                    </a:ext>
                  </a:extLst>
                </a:gridCol>
                <a:gridCol w="3011826">
                  <a:extLst>
                    <a:ext uri="{9D8B030D-6E8A-4147-A177-3AD203B41FA5}">
                      <a16:colId xmlns:a16="http://schemas.microsoft.com/office/drawing/2014/main" val="1893619336"/>
                    </a:ext>
                  </a:extLst>
                </a:gridCol>
                <a:gridCol w="2594249">
                  <a:extLst>
                    <a:ext uri="{9D8B030D-6E8A-4147-A177-3AD203B41FA5}">
                      <a16:colId xmlns:a16="http://schemas.microsoft.com/office/drawing/2014/main" val="3569651658"/>
                    </a:ext>
                  </a:extLst>
                </a:gridCol>
                <a:gridCol w="2522453">
                  <a:extLst>
                    <a:ext uri="{9D8B030D-6E8A-4147-A177-3AD203B41FA5}">
                      <a16:colId xmlns:a16="http://schemas.microsoft.com/office/drawing/2014/main" val="2771366066"/>
                    </a:ext>
                  </a:extLst>
                </a:gridCol>
              </a:tblGrid>
              <a:tr h="1527051">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412215591"/>
                  </a:ext>
                </a:extLst>
              </a:tr>
            </a:tbl>
          </a:graphicData>
        </a:graphic>
      </p:graphicFrame>
      <p:sp>
        <p:nvSpPr>
          <p:cNvPr id="27" name="תיבת טקסט 26">
            <a:extLst>
              <a:ext uri="{FF2B5EF4-FFF2-40B4-BE49-F238E27FC236}">
                <a16:creationId xmlns:a16="http://schemas.microsoft.com/office/drawing/2014/main" id="{CF626BD5-C693-47FC-8CEF-A7B7354D44DD}"/>
              </a:ext>
            </a:extLst>
          </p:cNvPr>
          <p:cNvSpPr txBox="1"/>
          <p:nvPr/>
        </p:nvSpPr>
        <p:spPr>
          <a:xfrm>
            <a:off x="9785699" y="1276374"/>
            <a:ext cx="1744287" cy="457200"/>
          </a:xfrm>
          <a:prstGeom prst="rect">
            <a:avLst/>
          </a:prstGeom>
          <a:noFill/>
        </p:spPr>
        <p:txBody>
          <a:bodyPr wrap="square" rtlCol="1">
            <a:spAutoFit/>
          </a:bodyPr>
          <a:lstStyle/>
          <a:p>
            <a:endParaRPr lang="he-IL" dirty="0"/>
          </a:p>
        </p:txBody>
      </p:sp>
      <p:sp>
        <p:nvSpPr>
          <p:cNvPr id="28" name="תיבת טקסט 27">
            <a:extLst>
              <a:ext uri="{FF2B5EF4-FFF2-40B4-BE49-F238E27FC236}">
                <a16:creationId xmlns:a16="http://schemas.microsoft.com/office/drawing/2014/main" id="{B0349A4B-5ACC-4FDC-BA5B-A26531F8B433}"/>
              </a:ext>
            </a:extLst>
          </p:cNvPr>
          <p:cNvSpPr txBox="1"/>
          <p:nvPr/>
        </p:nvSpPr>
        <p:spPr>
          <a:xfrm>
            <a:off x="9785699" y="982664"/>
            <a:ext cx="2082799" cy="646331"/>
          </a:xfrm>
          <a:prstGeom prst="rect">
            <a:avLst/>
          </a:prstGeom>
          <a:solidFill>
            <a:schemeClr val="accent5">
              <a:lumMod val="40000"/>
              <a:lumOff val="6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מַאן שָׁמְעַתְּ לֵיהּ </a:t>
            </a:r>
            <a:r>
              <a:rPr lang="he-IL" b="0" i="0" dirty="0" err="1">
                <a:solidFill>
                  <a:srgbClr val="000000"/>
                </a:solidFill>
                <a:effectLst/>
                <a:latin typeface="Arial" panose="020B0604020202020204" pitchFamily="34" charset="0"/>
              </a:rPr>
              <a:t>דְּאָמַר</a:t>
            </a:r>
            <a:endParaRPr lang="he-IL" b="0" i="0" dirty="0">
              <a:solidFill>
                <a:srgbClr val="000000"/>
              </a:solidFill>
              <a:effectLst/>
              <a:latin typeface="Arial" panose="020B0604020202020204" pitchFamily="34" charset="0"/>
            </a:endParaRPr>
          </a:p>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אָזְלִינַן</a:t>
            </a:r>
            <a:r>
              <a:rPr lang="he-IL" b="0" i="0" dirty="0">
                <a:solidFill>
                  <a:srgbClr val="000000"/>
                </a:solidFill>
                <a:effectLst/>
                <a:latin typeface="Arial" panose="020B0604020202020204" pitchFamily="34" charset="0"/>
              </a:rPr>
              <a:t> בָּתַר </a:t>
            </a:r>
            <a:r>
              <a:rPr lang="he-IL" b="0" i="0" dirty="0" err="1">
                <a:solidFill>
                  <a:srgbClr val="000000"/>
                </a:solidFill>
                <a:effectLst/>
                <a:latin typeface="Arial" panose="020B0604020202020204" pitchFamily="34" charset="0"/>
              </a:rPr>
              <a:t>רוּבָּא</a:t>
            </a:r>
            <a:endParaRPr lang="he-IL" dirty="0"/>
          </a:p>
        </p:txBody>
      </p:sp>
      <p:sp>
        <p:nvSpPr>
          <p:cNvPr id="29" name="תיבת טקסט 28">
            <a:extLst>
              <a:ext uri="{FF2B5EF4-FFF2-40B4-BE49-F238E27FC236}">
                <a16:creationId xmlns:a16="http://schemas.microsoft.com/office/drawing/2014/main" id="{CF309552-143F-4910-9EA4-96F18F0C364E}"/>
              </a:ext>
            </a:extLst>
          </p:cNvPr>
          <p:cNvSpPr txBox="1"/>
          <p:nvPr/>
        </p:nvSpPr>
        <p:spPr>
          <a:xfrm>
            <a:off x="8234595" y="1185431"/>
            <a:ext cx="1295947" cy="646331"/>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רַבִּי שִׁמְעוֹן </a:t>
            </a:r>
          </a:p>
          <a:p>
            <a:r>
              <a:rPr lang="he-IL" b="0" i="0" dirty="0">
                <a:solidFill>
                  <a:srgbClr val="000000"/>
                </a:solidFill>
                <a:effectLst/>
                <a:latin typeface="Arial" panose="020B0604020202020204" pitchFamily="34" charset="0"/>
              </a:rPr>
              <a:t>בֶּן אֶלְעָזָר</a:t>
            </a:r>
            <a:endParaRPr lang="he-IL" dirty="0"/>
          </a:p>
        </p:txBody>
      </p:sp>
      <p:sp>
        <p:nvSpPr>
          <p:cNvPr id="30" name="תיבת טקסט 29">
            <a:extLst>
              <a:ext uri="{FF2B5EF4-FFF2-40B4-BE49-F238E27FC236}">
                <a16:creationId xmlns:a16="http://schemas.microsoft.com/office/drawing/2014/main" id="{A5B125E6-084C-4210-9C9B-E86AF949DE17}"/>
              </a:ext>
            </a:extLst>
          </p:cNvPr>
          <p:cNvSpPr txBox="1"/>
          <p:nvPr/>
        </p:nvSpPr>
        <p:spPr>
          <a:xfrm>
            <a:off x="5246019" y="930509"/>
            <a:ext cx="2842755" cy="1477328"/>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b="1" i="0" dirty="0">
                <a:solidFill>
                  <a:srgbClr val="000000"/>
                </a:solidFill>
                <a:effectLst/>
                <a:latin typeface="Arial" panose="020B0604020202020204" pitchFamily="34" charset="0"/>
              </a:rPr>
              <a:t>מסקנה:   </a:t>
            </a:r>
            <a:r>
              <a:rPr lang="he-IL" b="0" i="0" dirty="0">
                <a:solidFill>
                  <a:srgbClr val="000000"/>
                </a:solidFill>
                <a:effectLst/>
                <a:latin typeface="Arial" panose="020B0604020202020204" pitchFamily="34" charset="0"/>
              </a:rPr>
              <a:t>שָׁמְעַתְּ מִינַּהּ </a:t>
            </a:r>
          </a:p>
          <a:p>
            <a:r>
              <a:rPr lang="he-IL" b="0" i="0" dirty="0">
                <a:solidFill>
                  <a:srgbClr val="000000"/>
                </a:solidFill>
                <a:effectLst/>
                <a:latin typeface="Arial" panose="020B0604020202020204" pitchFamily="34" charset="0"/>
              </a:rPr>
              <a:t>כִּי </a:t>
            </a:r>
            <a:r>
              <a:rPr lang="he-IL" b="0" i="0" dirty="0" err="1">
                <a:solidFill>
                  <a:srgbClr val="000000"/>
                </a:solidFill>
                <a:effectLst/>
                <a:latin typeface="Arial" panose="020B0604020202020204" pitchFamily="34" charset="0"/>
              </a:rPr>
              <a:t>קָאָמַר</a:t>
            </a:r>
            <a:r>
              <a:rPr lang="he-IL" b="0" i="0" dirty="0">
                <a:solidFill>
                  <a:srgbClr val="000000"/>
                </a:solidFill>
                <a:effectLst/>
                <a:latin typeface="Arial" panose="020B0604020202020204" pitchFamily="34" charset="0"/>
              </a:rPr>
              <a:t> רַבִּי שִׁמְעוֹן בֶּן אֶלְעָזָר </a:t>
            </a:r>
          </a:p>
          <a:p>
            <a:r>
              <a:rPr lang="he-IL" b="1" i="0" dirty="0">
                <a:solidFill>
                  <a:srgbClr val="000000"/>
                </a:solidFill>
                <a:effectLst/>
                <a:latin typeface="Arial" panose="020B0604020202020204" pitchFamily="34" charset="0"/>
              </a:rPr>
              <a:t>בְּרוֹב גּוֹיִם </a:t>
            </a:r>
            <a:r>
              <a:rPr lang="he-IL" b="0" i="0" dirty="0">
                <a:solidFill>
                  <a:srgbClr val="000000"/>
                </a:solidFill>
                <a:effectLst/>
                <a:latin typeface="Arial" panose="020B0604020202020204" pitchFamily="34" charset="0"/>
              </a:rPr>
              <a:t>לא חייב להכריז  </a:t>
            </a:r>
          </a:p>
          <a:p>
            <a:r>
              <a:rPr lang="he-IL" b="0" i="0" dirty="0">
                <a:solidFill>
                  <a:srgbClr val="000000"/>
                </a:solidFill>
                <a:effectLst/>
                <a:latin typeface="Arial" panose="020B0604020202020204" pitchFamily="34" charset="0"/>
              </a:rPr>
              <a:t>אֲבָל </a:t>
            </a:r>
            <a:r>
              <a:rPr lang="he-IL" b="1" i="0" dirty="0">
                <a:solidFill>
                  <a:srgbClr val="000000"/>
                </a:solidFill>
                <a:effectLst/>
                <a:latin typeface="Arial" panose="020B0604020202020204" pitchFamily="34" charset="0"/>
              </a:rPr>
              <a:t>בְּרוֹב יִשְׂרָאֵל </a:t>
            </a:r>
            <a:r>
              <a:rPr lang="he-IL" b="0" i="0" dirty="0">
                <a:solidFill>
                  <a:srgbClr val="000000"/>
                </a:solidFill>
                <a:effectLst/>
                <a:latin typeface="Arial" panose="020B0604020202020204" pitchFamily="34" charset="0"/>
              </a:rPr>
              <a:t>לָא </a:t>
            </a:r>
          </a:p>
          <a:p>
            <a:r>
              <a:rPr lang="he-IL" b="0" i="0" dirty="0">
                <a:solidFill>
                  <a:srgbClr val="000000"/>
                </a:solidFill>
                <a:effectLst/>
                <a:latin typeface="Arial" panose="020B0604020202020204" pitchFamily="34" charset="0"/>
              </a:rPr>
              <a:t> אלא חייב להכריז</a:t>
            </a:r>
            <a:endParaRPr lang="he-IL" dirty="0"/>
          </a:p>
        </p:txBody>
      </p:sp>
      <p:sp>
        <p:nvSpPr>
          <p:cNvPr id="31" name="תיבת טקסט 30">
            <a:extLst>
              <a:ext uri="{FF2B5EF4-FFF2-40B4-BE49-F238E27FC236}">
                <a16:creationId xmlns:a16="http://schemas.microsoft.com/office/drawing/2014/main" id="{D7929BE0-A9CE-4B4E-8B9A-0FB85FAF3194}"/>
              </a:ext>
            </a:extLst>
          </p:cNvPr>
          <p:cNvSpPr txBox="1"/>
          <p:nvPr/>
        </p:nvSpPr>
        <p:spPr>
          <a:xfrm>
            <a:off x="9835388" y="1724787"/>
            <a:ext cx="2138169" cy="646331"/>
          </a:xfrm>
          <a:prstGeom prst="rect">
            <a:avLst/>
          </a:prstGeom>
          <a:solidFill>
            <a:schemeClr val="accent6">
              <a:lumMod val="20000"/>
              <a:lumOff val="80000"/>
            </a:schemeClr>
          </a:solidFill>
        </p:spPr>
        <p:txBody>
          <a:bodyPr wrap="square" rtlCol="1">
            <a:spAutoFit/>
          </a:bodyPr>
          <a:lstStyle/>
          <a:p>
            <a:r>
              <a:rPr lang="he-IL" dirty="0"/>
              <a:t>מי התנא ששנה </a:t>
            </a:r>
          </a:p>
          <a:p>
            <a:r>
              <a:rPr lang="he-IL" dirty="0"/>
              <a:t>שהולכים אחרי הרוב?</a:t>
            </a:r>
          </a:p>
        </p:txBody>
      </p:sp>
      <p:graphicFrame>
        <p:nvGraphicFramePr>
          <p:cNvPr id="32" name="טבלה 2">
            <a:extLst>
              <a:ext uri="{FF2B5EF4-FFF2-40B4-BE49-F238E27FC236}">
                <a16:creationId xmlns:a16="http://schemas.microsoft.com/office/drawing/2014/main" id="{7A3B6AD2-3692-40B0-AC6C-F209AB45A480}"/>
              </a:ext>
            </a:extLst>
          </p:cNvPr>
          <p:cNvGraphicFramePr>
            <a:graphicFrameLocks noGrp="1"/>
          </p:cNvGraphicFramePr>
          <p:nvPr>
            <p:extLst>
              <p:ext uri="{D42A27DB-BD31-4B8C-83A1-F6EECF244321}">
                <p14:modId xmlns:p14="http://schemas.microsoft.com/office/powerpoint/2010/main" val="1081645412"/>
              </p:ext>
            </p:extLst>
          </p:nvPr>
        </p:nvGraphicFramePr>
        <p:xfrm>
          <a:off x="47625" y="2447925"/>
          <a:ext cx="11989178" cy="1894979"/>
        </p:xfrm>
        <a:graphic>
          <a:graphicData uri="http://schemas.openxmlformats.org/drawingml/2006/table">
            <a:tbl>
              <a:tblPr rtl="1" firstRow="1" bandRow="1">
                <a:tableStyleId>{616DA210-FB5B-4158-B5E0-FEB733F419BA}</a:tableStyleId>
              </a:tblPr>
              <a:tblGrid>
                <a:gridCol w="4441904">
                  <a:extLst>
                    <a:ext uri="{9D8B030D-6E8A-4147-A177-3AD203B41FA5}">
                      <a16:colId xmlns:a16="http://schemas.microsoft.com/office/drawing/2014/main" val="1933160463"/>
                    </a:ext>
                  </a:extLst>
                </a:gridCol>
                <a:gridCol w="1398494">
                  <a:extLst>
                    <a:ext uri="{9D8B030D-6E8A-4147-A177-3AD203B41FA5}">
                      <a16:colId xmlns:a16="http://schemas.microsoft.com/office/drawing/2014/main" val="2085868354"/>
                    </a:ext>
                  </a:extLst>
                </a:gridCol>
                <a:gridCol w="2097741">
                  <a:extLst>
                    <a:ext uri="{9D8B030D-6E8A-4147-A177-3AD203B41FA5}">
                      <a16:colId xmlns:a16="http://schemas.microsoft.com/office/drawing/2014/main" val="1893619336"/>
                    </a:ext>
                  </a:extLst>
                </a:gridCol>
                <a:gridCol w="4051039">
                  <a:extLst>
                    <a:ext uri="{9D8B030D-6E8A-4147-A177-3AD203B41FA5}">
                      <a16:colId xmlns:a16="http://schemas.microsoft.com/office/drawing/2014/main" val="3298310165"/>
                    </a:ext>
                  </a:extLst>
                </a:gridCol>
              </a:tblGrid>
              <a:tr h="189497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412215591"/>
                  </a:ext>
                </a:extLst>
              </a:tr>
            </a:tbl>
          </a:graphicData>
        </a:graphic>
      </p:graphicFrame>
      <p:sp>
        <p:nvSpPr>
          <p:cNvPr id="33" name="תיבת טקסט 32">
            <a:extLst>
              <a:ext uri="{FF2B5EF4-FFF2-40B4-BE49-F238E27FC236}">
                <a16:creationId xmlns:a16="http://schemas.microsoft.com/office/drawing/2014/main" id="{2CE17D45-C29F-4D1F-8829-12B0DF4C7C83}"/>
              </a:ext>
            </a:extLst>
          </p:cNvPr>
          <p:cNvSpPr txBox="1"/>
          <p:nvPr/>
        </p:nvSpPr>
        <p:spPr>
          <a:xfrm>
            <a:off x="3598989" y="959891"/>
            <a:ext cx="1056641" cy="369332"/>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הָא מַנִּי</a:t>
            </a:r>
            <a:endParaRPr lang="he-IL" dirty="0"/>
          </a:p>
        </p:txBody>
      </p:sp>
      <p:sp>
        <p:nvSpPr>
          <p:cNvPr id="34" name="תיבת טקסט 33">
            <a:extLst>
              <a:ext uri="{FF2B5EF4-FFF2-40B4-BE49-F238E27FC236}">
                <a16:creationId xmlns:a16="http://schemas.microsoft.com/office/drawing/2014/main" id="{9486DF4E-4FBC-4775-BBF4-B67AAC252EC8}"/>
              </a:ext>
            </a:extLst>
          </p:cNvPr>
          <p:cNvSpPr txBox="1"/>
          <p:nvPr/>
        </p:nvSpPr>
        <p:spPr>
          <a:xfrm>
            <a:off x="832498" y="926245"/>
            <a:ext cx="1219662" cy="369332"/>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רַבָּנַן הִיא</a:t>
            </a:r>
            <a:endParaRPr lang="he-IL" dirty="0"/>
          </a:p>
        </p:txBody>
      </p:sp>
      <p:sp>
        <p:nvSpPr>
          <p:cNvPr id="36" name="תיבת טקסט 35">
            <a:extLst>
              <a:ext uri="{FF2B5EF4-FFF2-40B4-BE49-F238E27FC236}">
                <a16:creationId xmlns:a16="http://schemas.microsoft.com/office/drawing/2014/main" id="{5D6BAD8B-C34A-4889-B278-FC811DC85775}"/>
              </a:ext>
            </a:extLst>
          </p:cNvPr>
          <p:cNvSpPr txBox="1"/>
          <p:nvPr/>
        </p:nvSpPr>
        <p:spPr>
          <a:xfrm>
            <a:off x="2591793" y="1371965"/>
            <a:ext cx="2425509" cy="923330"/>
          </a:xfrm>
          <a:prstGeom prst="rect">
            <a:avLst/>
          </a:prstGeom>
          <a:solidFill>
            <a:schemeClr val="accent6">
              <a:lumMod val="20000"/>
              <a:lumOff val="80000"/>
            </a:schemeClr>
          </a:solidFill>
        </p:spPr>
        <p:txBody>
          <a:bodyPr wrap="square">
            <a:spAutoFit/>
          </a:bodyPr>
          <a:lstStyle/>
          <a:p>
            <a:r>
              <a:rPr lang="he-IL" dirty="0"/>
              <a:t>יתכן שלשיטת רבי שמעון, </a:t>
            </a:r>
          </a:p>
          <a:p>
            <a:r>
              <a:rPr lang="he-IL" dirty="0"/>
              <a:t>אף ברוב ישראל </a:t>
            </a:r>
          </a:p>
          <a:p>
            <a:r>
              <a:rPr lang="he-IL" dirty="0"/>
              <a:t>הרי אלו שלו. </a:t>
            </a:r>
          </a:p>
        </p:txBody>
      </p:sp>
      <p:sp>
        <p:nvSpPr>
          <p:cNvPr id="3" name="תיבת טקסט 2">
            <a:extLst>
              <a:ext uri="{FF2B5EF4-FFF2-40B4-BE49-F238E27FC236}">
                <a16:creationId xmlns:a16="http://schemas.microsoft.com/office/drawing/2014/main" id="{C20AC53D-51C8-4DCD-99C8-D351FA749FAE}"/>
              </a:ext>
            </a:extLst>
          </p:cNvPr>
          <p:cNvSpPr txBox="1"/>
          <p:nvPr/>
        </p:nvSpPr>
        <p:spPr>
          <a:xfrm>
            <a:off x="214285" y="1323538"/>
            <a:ext cx="2231688" cy="923330"/>
          </a:xfrm>
          <a:prstGeom prst="rect">
            <a:avLst/>
          </a:prstGeom>
          <a:solidFill>
            <a:schemeClr val="accent6">
              <a:lumMod val="20000"/>
              <a:lumOff val="80000"/>
            </a:schemeClr>
          </a:solidFill>
        </p:spPr>
        <p:txBody>
          <a:bodyPr wrap="square" rtlCol="1">
            <a:spAutoFit/>
          </a:bodyPr>
          <a:lstStyle/>
          <a:p>
            <a:r>
              <a:rPr lang="he-IL" dirty="0" err="1"/>
              <a:t>הברייתא</a:t>
            </a:r>
            <a:r>
              <a:rPr lang="he-IL" dirty="0"/>
              <a:t> בשיטת רבנן, ולכן דווקא ברוב נכרים - הרי אלו שלו.</a:t>
            </a:r>
          </a:p>
        </p:txBody>
      </p:sp>
      <p:sp>
        <p:nvSpPr>
          <p:cNvPr id="37" name="תיבת טקסט 36">
            <a:extLst>
              <a:ext uri="{FF2B5EF4-FFF2-40B4-BE49-F238E27FC236}">
                <a16:creationId xmlns:a16="http://schemas.microsoft.com/office/drawing/2014/main" id="{82167281-74F4-46C0-A004-405841DF079C}"/>
              </a:ext>
            </a:extLst>
          </p:cNvPr>
          <p:cNvSpPr txBox="1"/>
          <p:nvPr/>
        </p:nvSpPr>
        <p:spPr>
          <a:xfrm>
            <a:off x="6274253" y="2426997"/>
            <a:ext cx="1412011" cy="923330"/>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לָּא,   לְעוֹלָם </a:t>
            </a:r>
          </a:p>
          <a:p>
            <a:r>
              <a:rPr lang="he-IL" b="0" i="0" dirty="0">
                <a:solidFill>
                  <a:srgbClr val="000000"/>
                </a:solidFill>
                <a:effectLst/>
                <a:latin typeface="Arial" panose="020B0604020202020204" pitchFamily="34" charset="0"/>
              </a:rPr>
              <a:t>רַבִּי שִׁמְעוֹן </a:t>
            </a:r>
          </a:p>
          <a:p>
            <a:r>
              <a:rPr lang="he-IL" b="0" i="0" dirty="0">
                <a:solidFill>
                  <a:srgbClr val="000000"/>
                </a:solidFill>
                <a:effectLst/>
                <a:latin typeface="Arial" panose="020B0604020202020204" pitchFamily="34" charset="0"/>
              </a:rPr>
              <a:t>בֶּן אֶלְעָזָר הִיא </a:t>
            </a:r>
            <a:endParaRPr lang="he-IL" dirty="0"/>
          </a:p>
        </p:txBody>
      </p:sp>
      <p:sp>
        <p:nvSpPr>
          <p:cNvPr id="38" name="תיבת טקסט 37">
            <a:extLst>
              <a:ext uri="{FF2B5EF4-FFF2-40B4-BE49-F238E27FC236}">
                <a16:creationId xmlns:a16="http://schemas.microsoft.com/office/drawing/2014/main" id="{83877B93-CC25-4DA9-BA21-988C86B990E0}"/>
              </a:ext>
            </a:extLst>
          </p:cNvPr>
          <p:cNvSpPr txBox="1"/>
          <p:nvPr/>
        </p:nvSpPr>
        <p:spPr>
          <a:xfrm>
            <a:off x="4209356" y="2693004"/>
            <a:ext cx="1879121" cy="646331"/>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וַאֲפִילּוּ בְּרוֹב יִשְׂרָאֵל</a:t>
            </a:r>
          </a:p>
          <a:p>
            <a:pPr algn="ctr"/>
            <a:r>
              <a:rPr lang="he-IL" b="0" i="0" dirty="0">
                <a:solidFill>
                  <a:srgbClr val="000000"/>
                </a:solidFill>
                <a:effectLst/>
                <a:latin typeface="Arial" panose="020B0604020202020204" pitchFamily="34" charset="0"/>
              </a:rPr>
              <a:t> נָמֵי</a:t>
            </a:r>
            <a:endParaRPr lang="he-IL" dirty="0"/>
          </a:p>
        </p:txBody>
      </p:sp>
      <p:sp>
        <p:nvSpPr>
          <p:cNvPr id="39" name="תיבת טקסט 38">
            <a:extLst>
              <a:ext uri="{FF2B5EF4-FFF2-40B4-BE49-F238E27FC236}">
                <a16:creationId xmlns:a16="http://schemas.microsoft.com/office/drawing/2014/main" id="{D404A73A-2B12-4BCB-9E93-0468ED80F059}"/>
              </a:ext>
            </a:extLst>
          </p:cNvPr>
          <p:cNvSpPr txBox="1"/>
          <p:nvPr/>
        </p:nvSpPr>
        <p:spPr>
          <a:xfrm>
            <a:off x="1267425" y="2456690"/>
            <a:ext cx="2032000" cy="646331"/>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b="0" i="0" dirty="0" err="1">
                <a:solidFill>
                  <a:srgbClr val="000000"/>
                </a:solidFill>
                <a:effectLst/>
                <a:latin typeface="Arial" panose="020B0604020202020204" pitchFamily="34" charset="0"/>
              </a:rPr>
              <a:t>וְהָכָא</a:t>
            </a:r>
            <a:r>
              <a:rPr lang="he-IL" b="0" i="0" dirty="0">
                <a:solidFill>
                  <a:srgbClr val="000000"/>
                </a:solidFill>
                <a:effectLst/>
                <a:latin typeface="Arial" panose="020B0604020202020204" pitchFamily="34" charset="0"/>
              </a:rPr>
              <a:t> בְּמַאי עָסְקִינַן ?</a:t>
            </a:r>
          </a:p>
          <a:p>
            <a:pPr algn="ctr"/>
            <a:r>
              <a:rPr lang="he-IL" b="0" i="0" dirty="0">
                <a:solidFill>
                  <a:srgbClr val="000000"/>
                </a:solidFill>
                <a:effectLst/>
                <a:latin typeface="Arial" panose="020B0604020202020204" pitchFamily="34" charset="0"/>
              </a:rPr>
              <a:t> בְּטָמוּן</a:t>
            </a:r>
            <a:endParaRPr lang="he-IL" dirty="0"/>
          </a:p>
        </p:txBody>
      </p:sp>
      <p:sp>
        <p:nvSpPr>
          <p:cNvPr id="40" name="תיבת טקסט 39">
            <a:extLst>
              <a:ext uri="{FF2B5EF4-FFF2-40B4-BE49-F238E27FC236}">
                <a16:creationId xmlns:a16="http://schemas.microsoft.com/office/drawing/2014/main" id="{8F6A4B50-6C13-4F5F-A7F4-680529044F15}"/>
              </a:ext>
            </a:extLst>
          </p:cNvPr>
          <p:cNvSpPr txBox="1"/>
          <p:nvPr/>
        </p:nvSpPr>
        <p:spPr>
          <a:xfrm>
            <a:off x="8129117" y="2471055"/>
            <a:ext cx="3069594" cy="646331"/>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תִּפְשׁוֹט מִינַּהּ </a:t>
            </a:r>
            <a:r>
              <a:rPr lang="he-IL" b="0" i="0" dirty="0" err="1">
                <a:solidFill>
                  <a:srgbClr val="000000"/>
                </a:solidFill>
                <a:effectLst/>
                <a:latin typeface="Arial" panose="020B0604020202020204" pitchFamily="34" charset="0"/>
              </a:rPr>
              <a:t>דְּמוֹדו</a:t>
            </a:r>
            <a:r>
              <a:rPr lang="he-IL" b="0" i="0" dirty="0">
                <a:solidFill>
                  <a:srgbClr val="000000"/>
                </a:solidFill>
                <a:effectLst/>
                <a:latin typeface="Arial" panose="020B0604020202020204" pitchFamily="34" charset="0"/>
              </a:rPr>
              <a:t>ּ לֵיהּ רַבָּנַן לְרַבִּי שִׁמְעוֹן בֶּן אֶלְעָזָר בְּרוֹב גּוֹיִם</a:t>
            </a:r>
            <a:endParaRPr lang="he-IL" dirty="0"/>
          </a:p>
        </p:txBody>
      </p:sp>
      <p:sp>
        <p:nvSpPr>
          <p:cNvPr id="41" name="תיבת טקסט 40">
            <a:extLst>
              <a:ext uri="{FF2B5EF4-FFF2-40B4-BE49-F238E27FC236}">
                <a16:creationId xmlns:a16="http://schemas.microsoft.com/office/drawing/2014/main" id="{DF12E5DC-075B-46C9-A306-A29A77F034BD}"/>
              </a:ext>
            </a:extLst>
          </p:cNvPr>
          <p:cNvSpPr txBox="1"/>
          <p:nvPr/>
        </p:nvSpPr>
        <p:spPr>
          <a:xfrm>
            <a:off x="7617892" y="3022498"/>
            <a:ext cx="4488258" cy="1200329"/>
          </a:xfrm>
          <a:prstGeom prst="rect">
            <a:avLst/>
          </a:prstGeom>
          <a:solidFill>
            <a:schemeClr val="accent6">
              <a:lumMod val="20000"/>
              <a:lumOff val="80000"/>
            </a:schemeClr>
          </a:solidFill>
        </p:spPr>
        <p:txBody>
          <a:bodyPr wrap="square">
            <a:spAutoFit/>
          </a:bodyPr>
          <a:lstStyle/>
          <a:p>
            <a:r>
              <a:rPr lang="he-IL" dirty="0"/>
              <a:t>הגמרא מתייחסת לשאלה נוספת  שהובאה לעיל, </a:t>
            </a:r>
          </a:p>
          <a:p>
            <a:r>
              <a:rPr lang="he-IL" dirty="0"/>
              <a:t>האם נחלקו חכמים על רבי שמעון אף ברוב נכרים, </a:t>
            </a:r>
          </a:p>
          <a:p>
            <a:r>
              <a:rPr lang="he-IL" dirty="0"/>
              <a:t>שהרי מכאן מוכח שרבנן מודים לרבי שמעון בן אלעזר  ברוב נכרים!</a:t>
            </a:r>
          </a:p>
        </p:txBody>
      </p:sp>
      <p:sp>
        <p:nvSpPr>
          <p:cNvPr id="19" name="תיבת טקסט 18">
            <a:extLst>
              <a:ext uri="{FF2B5EF4-FFF2-40B4-BE49-F238E27FC236}">
                <a16:creationId xmlns:a16="http://schemas.microsoft.com/office/drawing/2014/main" id="{A2865F1B-9AE3-4CFB-86DD-8950C7532616}"/>
              </a:ext>
            </a:extLst>
          </p:cNvPr>
          <p:cNvSpPr txBox="1"/>
          <p:nvPr/>
        </p:nvSpPr>
        <p:spPr>
          <a:xfrm>
            <a:off x="4401244" y="3494871"/>
            <a:ext cx="1337342" cy="369332"/>
          </a:xfrm>
          <a:prstGeom prst="rect">
            <a:avLst/>
          </a:prstGeom>
          <a:solidFill>
            <a:schemeClr val="accent6">
              <a:lumMod val="20000"/>
              <a:lumOff val="80000"/>
            </a:schemeClr>
          </a:solidFill>
        </p:spPr>
        <p:txBody>
          <a:bodyPr wrap="square" rtlCol="1">
            <a:spAutoFit/>
          </a:bodyPr>
          <a:lstStyle/>
          <a:p>
            <a:r>
              <a:rPr lang="he-IL" dirty="0"/>
              <a:t>הרי אלו שלו</a:t>
            </a:r>
          </a:p>
        </p:txBody>
      </p:sp>
      <p:sp>
        <p:nvSpPr>
          <p:cNvPr id="43" name="תיבת טקסט 42">
            <a:extLst>
              <a:ext uri="{FF2B5EF4-FFF2-40B4-BE49-F238E27FC236}">
                <a16:creationId xmlns:a16="http://schemas.microsoft.com/office/drawing/2014/main" id="{7B332FE0-1844-4B24-BED0-7A1009B06908}"/>
              </a:ext>
            </a:extLst>
          </p:cNvPr>
          <p:cNvSpPr txBox="1"/>
          <p:nvPr/>
        </p:nvSpPr>
        <p:spPr>
          <a:xfrm>
            <a:off x="127904" y="3059618"/>
            <a:ext cx="3895677" cy="1200329"/>
          </a:xfrm>
          <a:prstGeom prst="rect">
            <a:avLst/>
          </a:prstGeom>
          <a:solidFill>
            <a:schemeClr val="accent6">
              <a:lumMod val="20000"/>
              <a:lumOff val="80000"/>
            </a:schemeClr>
          </a:solidFill>
        </p:spPr>
        <p:txBody>
          <a:bodyPr wrap="square">
            <a:spAutoFit/>
          </a:bodyPr>
          <a:lstStyle/>
          <a:p>
            <a:r>
              <a:rPr lang="he-IL" dirty="0"/>
              <a:t>מדובר באופן שהיה החפץ טמון ומוחבא, </a:t>
            </a:r>
          </a:p>
          <a:p>
            <a:r>
              <a:rPr lang="he-IL" dirty="0"/>
              <a:t>שמוכח שהניחו שם בעליו מדעת, </a:t>
            </a:r>
          </a:p>
          <a:p>
            <a:r>
              <a:rPr lang="he-IL" dirty="0"/>
              <a:t>ואין זו </a:t>
            </a:r>
            <a:r>
              <a:rPr lang="he-IL" dirty="0" err="1"/>
              <a:t>אבידה</a:t>
            </a:r>
            <a:r>
              <a:rPr lang="he-IL" dirty="0"/>
              <a:t> כלל, ולא </a:t>
            </a:r>
            <a:r>
              <a:rPr lang="he-IL" dirty="0" err="1"/>
              <a:t>נתייאשו</a:t>
            </a:r>
            <a:r>
              <a:rPr lang="he-IL" dirty="0"/>
              <a:t> הבעלים. </a:t>
            </a:r>
          </a:p>
          <a:p>
            <a:r>
              <a:rPr lang="he-IL" dirty="0"/>
              <a:t>ולכן ברוב ישראל - חייב להכריז </a:t>
            </a:r>
          </a:p>
        </p:txBody>
      </p:sp>
      <p:graphicFrame>
        <p:nvGraphicFramePr>
          <p:cNvPr id="44" name="טבלה 2">
            <a:extLst>
              <a:ext uri="{FF2B5EF4-FFF2-40B4-BE49-F238E27FC236}">
                <a16:creationId xmlns:a16="http://schemas.microsoft.com/office/drawing/2014/main" id="{2FE13A46-5156-4058-9E86-BF7DC7029FFD}"/>
              </a:ext>
            </a:extLst>
          </p:cNvPr>
          <p:cNvGraphicFramePr>
            <a:graphicFrameLocks noGrp="1"/>
          </p:cNvGraphicFramePr>
          <p:nvPr>
            <p:extLst>
              <p:ext uri="{D42A27DB-BD31-4B8C-83A1-F6EECF244321}">
                <p14:modId xmlns:p14="http://schemas.microsoft.com/office/powerpoint/2010/main" val="3103112154"/>
              </p:ext>
            </p:extLst>
          </p:nvPr>
        </p:nvGraphicFramePr>
        <p:xfrm>
          <a:off x="75344" y="4381500"/>
          <a:ext cx="12055769" cy="2428091"/>
        </p:xfrm>
        <a:graphic>
          <a:graphicData uri="http://schemas.openxmlformats.org/drawingml/2006/table">
            <a:tbl>
              <a:tblPr rtl="1" firstRow="1" bandRow="1">
                <a:tableStyleId>{616DA210-FB5B-4158-B5E0-FEB733F419BA}</a:tableStyleId>
              </a:tblPr>
              <a:tblGrid>
                <a:gridCol w="2491741">
                  <a:extLst>
                    <a:ext uri="{9D8B030D-6E8A-4147-A177-3AD203B41FA5}">
                      <a16:colId xmlns:a16="http://schemas.microsoft.com/office/drawing/2014/main" val="1933160463"/>
                    </a:ext>
                  </a:extLst>
                </a:gridCol>
                <a:gridCol w="3411886">
                  <a:extLst>
                    <a:ext uri="{9D8B030D-6E8A-4147-A177-3AD203B41FA5}">
                      <a16:colId xmlns:a16="http://schemas.microsoft.com/office/drawing/2014/main" val="2085868354"/>
                    </a:ext>
                  </a:extLst>
                </a:gridCol>
                <a:gridCol w="2079980">
                  <a:extLst>
                    <a:ext uri="{9D8B030D-6E8A-4147-A177-3AD203B41FA5}">
                      <a16:colId xmlns:a16="http://schemas.microsoft.com/office/drawing/2014/main" val="1893619336"/>
                    </a:ext>
                  </a:extLst>
                </a:gridCol>
                <a:gridCol w="4072162">
                  <a:extLst>
                    <a:ext uri="{9D8B030D-6E8A-4147-A177-3AD203B41FA5}">
                      <a16:colId xmlns:a16="http://schemas.microsoft.com/office/drawing/2014/main" val="3569651658"/>
                    </a:ext>
                  </a:extLst>
                </a:gridCol>
              </a:tblGrid>
              <a:tr h="2428091">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412215591"/>
                  </a:ext>
                </a:extLst>
              </a:tr>
            </a:tbl>
          </a:graphicData>
        </a:graphic>
      </p:graphicFrame>
      <p:sp>
        <p:nvSpPr>
          <p:cNvPr id="45" name="תיבת טקסט 44">
            <a:extLst>
              <a:ext uri="{FF2B5EF4-FFF2-40B4-BE49-F238E27FC236}">
                <a16:creationId xmlns:a16="http://schemas.microsoft.com/office/drawing/2014/main" id="{564C446F-26D6-4CE9-B715-00DF3ABB79BA}"/>
              </a:ext>
            </a:extLst>
          </p:cNvPr>
          <p:cNvSpPr txBox="1"/>
          <p:nvPr/>
        </p:nvSpPr>
        <p:spPr>
          <a:xfrm>
            <a:off x="802305" y="4381500"/>
            <a:ext cx="2784411" cy="923330"/>
          </a:xfrm>
          <a:prstGeom prst="rect">
            <a:avLst/>
          </a:prstGeom>
          <a:solidFill>
            <a:schemeClr val="accent5">
              <a:lumMod val="20000"/>
              <a:lumOff val="80000"/>
            </a:schemeClr>
          </a:solidFill>
          <a:scene3d>
            <a:camera prst="orthographicFront"/>
            <a:lightRig rig="threePt" dir="t"/>
          </a:scene3d>
          <a:sp3d>
            <a:bevelT prst="relaxedInset"/>
          </a:sp3d>
        </p:spPr>
        <p:txBody>
          <a:bodyPr wrap="square">
            <a:spAutoFit/>
          </a:bodyPr>
          <a:lstStyle/>
          <a:p>
            <a:r>
              <a:rPr lang="he-IL" b="0" i="0" dirty="0">
                <a:solidFill>
                  <a:srgbClr val="000000"/>
                </a:solidFill>
                <a:effectLst/>
                <a:latin typeface="Arial" panose="020B0604020202020204" pitchFamily="34" charset="0"/>
              </a:rPr>
              <a:t>הָכָא נָמֵי מדובר </a:t>
            </a:r>
          </a:p>
          <a:p>
            <a:r>
              <a:rPr lang="he-IL" b="0" i="0" dirty="0">
                <a:solidFill>
                  <a:srgbClr val="000000"/>
                </a:solidFill>
                <a:effectLst/>
                <a:latin typeface="Arial" panose="020B0604020202020204" pitchFamily="34" charset="0"/>
              </a:rPr>
              <a:t>בְּאַשְׁפָּה שֶׁאֵינָהּ עֲשׂוּיָה לְפַנּוֹת </a:t>
            </a:r>
          </a:p>
          <a:p>
            <a:r>
              <a:rPr lang="he-IL" b="0" i="0" dirty="0">
                <a:solidFill>
                  <a:srgbClr val="000000"/>
                </a:solidFill>
                <a:effectLst/>
                <a:latin typeface="Arial" panose="020B0604020202020204" pitchFamily="34" charset="0"/>
              </a:rPr>
              <a:t>וְנִמְלַךְ עָלֶיהָ לְפַנּוֹתָהּ</a:t>
            </a:r>
            <a:endParaRPr lang="he-IL" dirty="0"/>
          </a:p>
        </p:txBody>
      </p:sp>
      <p:sp>
        <p:nvSpPr>
          <p:cNvPr id="46" name="תיבת טקסט 45">
            <a:extLst>
              <a:ext uri="{FF2B5EF4-FFF2-40B4-BE49-F238E27FC236}">
                <a16:creationId xmlns:a16="http://schemas.microsoft.com/office/drawing/2014/main" id="{E577481D-0D7C-4A9F-A6CD-D92F21607302}"/>
              </a:ext>
            </a:extLst>
          </p:cNvPr>
          <p:cNvSpPr txBox="1"/>
          <p:nvPr/>
        </p:nvSpPr>
        <p:spPr>
          <a:xfrm>
            <a:off x="9969246" y="4406436"/>
            <a:ext cx="1844041" cy="646331"/>
          </a:xfrm>
          <a:prstGeom prst="rect">
            <a:avLst/>
          </a:prstGeom>
          <a:solidFill>
            <a:schemeClr val="accent5">
              <a:lumMod val="20000"/>
              <a:lumOff val="80000"/>
            </a:schemeClr>
          </a:solidFill>
          <a:scene3d>
            <a:camera prst="orthographicFront"/>
            <a:lightRig rig="threePt" dir="t"/>
          </a:scene3d>
          <a:sp3d>
            <a:bevelT prst="relaxedInset"/>
          </a:sp3d>
        </p:spPr>
        <p:txBody>
          <a:bodyPr wrap="square">
            <a:spAutoFit/>
          </a:bodyPr>
          <a:lstStyle/>
          <a:p>
            <a:r>
              <a:rPr lang="he-IL" b="0" i="0" dirty="0">
                <a:solidFill>
                  <a:srgbClr val="000000"/>
                </a:solidFill>
                <a:effectLst/>
                <a:latin typeface="Arial" panose="020B0604020202020204" pitchFamily="34" charset="0"/>
              </a:rPr>
              <a:t>אִי בְּטָמוּן </a:t>
            </a:r>
          </a:p>
          <a:p>
            <a:r>
              <a:rPr lang="he-IL" b="0" i="0" dirty="0">
                <a:solidFill>
                  <a:srgbClr val="000000"/>
                </a:solidFill>
                <a:effectLst/>
                <a:latin typeface="Arial" panose="020B0604020202020204" pitchFamily="34" charset="0"/>
              </a:rPr>
              <a:t>מאי </a:t>
            </a:r>
            <a:r>
              <a:rPr lang="he-IL" b="0" i="0" dirty="0" err="1">
                <a:solidFill>
                  <a:srgbClr val="000000"/>
                </a:solidFill>
                <a:effectLst/>
                <a:latin typeface="Arial" panose="020B0604020202020204" pitchFamily="34" charset="0"/>
              </a:rPr>
              <a:t>עֲבִידְתֵּיה</a:t>
            </a:r>
            <a:r>
              <a:rPr lang="he-IL" b="0" i="0" dirty="0">
                <a:solidFill>
                  <a:srgbClr val="000000"/>
                </a:solidFill>
                <a:effectLst/>
                <a:latin typeface="Arial" panose="020B0604020202020204" pitchFamily="34" charset="0"/>
              </a:rPr>
              <a:t>ּ גַּבֵּיהּ </a:t>
            </a:r>
            <a:endParaRPr lang="he-IL" dirty="0"/>
          </a:p>
        </p:txBody>
      </p:sp>
      <p:sp>
        <p:nvSpPr>
          <p:cNvPr id="47" name="תיבת טקסט 46">
            <a:extLst>
              <a:ext uri="{FF2B5EF4-FFF2-40B4-BE49-F238E27FC236}">
                <a16:creationId xmlns:a16="http://schemas.microsoft.com/office/drawing/2014/main" id="{99D2E99C-116D-4717-A277-7D5851BB5EF0}"/>
              </a:ext>
            </a:extLst>
          </p:cNvPr>
          <p:cNvSpPr txBox="1"/>
          <p:nvPr/>
        </p:nvSpPr>
        <p:spPr>
          <a:xfrm>
            <a:off x="4313677" y="4458628"/>
            <a:ext cx="1844041" cy="1200329"/>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b="0" i="0" dirty="0">
                <a:solidFill>
                  <a:srgbClr val="000000"/>
                </a:solidFill>
                <a:effectLst/>
                <a:latin typeface="Arial" panose="020B0604020202020204" pitchFamily="34" charset="0"/>
              </a:rPr>
              <a:t>וְהָתְנַן מָצָא כְּלִי </a:t>
            </a:r>
          </a:p>
          <a:p>
            <a:r>
              <a:rPr lang="he-IL" b="0" i="0" dirty="0">
                <a:solidFill>
                  <a:srgbClr val="000000"/>
                </a:solidFill>
                <a:effectLst/>
                <a:latin typeface="Arial" panose="020B0604020202020204" pitchFamily="34" charset="0"/>
              </a:rPr>
              <a:t>בָּאַשְׁפָּה מְכוּסֶּה</a:t>
            </a:r>
          </a:p>
          <a:p>
            <a:r>
              <a:rPr lang="he-IL" b="0" i="0" dirty="0">
                <a:solidFill>
                  <a:srgbClr val="000000"/>
                </a:solidFill>
                <a:effectLst/>
                <a:latin typeface="Arial" panose="020B0604020202020204" pitchFamily="34" charset="0"/>
              </a:rPr>
              <a:t> לֹא יִגַּע בּו,ֹ </a:t>
            </a:r>
          </a:p>
          <a:p>
            <a:r>
              <a:rPr lang="he-IL" b="0" i="0" dirty="0">
                <a:solidFill>
                  <a:srgbClr val="000000"/>
                </a:solidFill>
                <a:effectLst/>
                <a:latin typeface="Arial" panose="020B0604020202020204" pitchFamily="34" charset="0"/>
              </a:rPr>
              <a:t>מְגוּלֶּה נוֹטֵל וּמַכְרִיז</a:t>
            </a:r>
            <a:endParaRPr lang="he-IL" dirty="0"/>
          </a:p>
        </p:txBody>
      </p:sp>
      <p:sp>
        <p:nvSpPr>
          <p:cNvPr id="48" name="תיבת טקסט 47">
            <a:extLst>
              <a:ext uri="{FF2B5EF4-FFF2-40B4-BE49-F238E27FC236}">
                <a16:creationId xmlns:a16="http://schemas.microsoft.com/office/drawing/2014/main" id="{42AE98CC-90D9-4862-ACD8-295B841E0403}"/>
              </a:ext>
            </a:extLst>
          </p:cNvPr>
          <p:cNvSpPr txBox="1"/>
          <p:nvPr/>
        </p:nvSpPr>
        <p:spPr>
          <a:xfrm>
            <a:off x="6318709" y="4407751"/>
            <a:ext cx="3236151" cy="646331"/>
          </a:xfrm>
          <a:prstGeom prst="rect">
            <a:avLst/>
          </a:prstGeom>
          <a:solidFill>
            <a:schemeClr val="accent5">
              <a:lumMod val="20000"/>
              <a:lumOff val="80000"/>
            </a:schemeClr>
          </a:solidFill>
          <a:scene3d>
            <a:camera prst="orthographicFront"/>
            <a:lightRig rig="threePt" dir="t"/>
          </a:scene3d>
          <a:sp3d>
            <a:bevelT prst="relaxedInset"/>
          </a:sp3d>
        </p:spPr>
        <p:txBody>
          <a:bodyPr wrap="square">
            <a:spAutoFit/>
          </a:bodyPr>
          <a:lstStyle/>
          <a:p>
            <a:r>
              <a:rPr lang="he-IL" b="0" i="0" dirty="0" err="1">
                <a:solidFill>
                  <a:srgbClr val="000000"/>
                </a:solidFill>
                <a:effectLst/>
                <a:latin typeface="Arial" panose="020B0604020202020204" pitchFamily="34" charset="0"/>
              </a:rPr>
              <a:t>כִּדְאָמַר</a:t>
            </a:r>
            <a:r>
              <a:rPr lang="he-IL" b="0" i="0" dirty="0">
                <a:solidFill>
                  <a:srgbClr val="000000"/>
                </a:solidFill>
                <a:effectLst/>
                <a:latin typeface="Arial" panose="020B0604020202020204" pitchFamily="34" charset="0"/>
              </a:rPr>
              <a:t> רַב </a:t>
            </a:r>
            <a:r>
              <a:rPr lang="he-IL" b="0" i="0" dirty="0" err="1">
                <a:solidFill>
                  <a:srgbClr val="000000"/>
                </a:solidFill>
                <a:effectLst/>
                <a:latin typeface="Arial" panose="020B0604020202020204" pitchFamily="34" charset="0"/>
              </a:rPr>
              <a:t>פָּפָּא</a:t>
            </a:r>
            <a:r>
              <a:rPr lang="he-IL" b="0" i="0" dirty="0">
                <a:solidFill>
                  <a:srgbClr val="000000"/>
                </a:solidFill>
                <a:effectLst/>
                <a:latin typeface="Arial" panose="020B0604020202020204" pitchFamily="34" charset="0"/>
              </a:rPr>
              <a:t>:  בְּאַשְׁפָּה שֶׁאֵינָהּ עֲשׂוּיָה לְפַנּוֹת וְנִמְלַךְ עָלֶיהָ לְפַנּוֹתָהּ </a:t>
            </a:r>
            <a:endParaRPr lang="he-IL" dirty="0"/>
          </a:p>
        </p:txBody>
      </p:sp>
      <p:sp>
        <p:nvSpPr>
          <p:cNvPr id="50" name="תיבת טקסט 49">
            <a:extLst>
              <a:ext uri="{FF2B5EF4-FFF2-40B4-BE49-F238E27FC236}">
                <a16:creationId xmlns:a16="http://schemas.microsoft.com/office/drawing/2014/main" id="{0A43E220-ECE3-4597-9C52-CDCE55D4B791}"/>
              </a:ext>
            </a:extLst>
          </p:cNvPr>
          <p:cNvSpPr txBox="1"/>
          <p:nvPr/>
        </p:nvSpPr>
        <p:spPr>
          <a:xfrm>
            <a:off x="9515112" y="5048005"/>
            <a:ext cx="2593016" cy="1077218"/>
          </a:xfrm>
          <a:prstGeom prst="rect">
            <a:avLst/>
          </a:prstGeom>
          <a:noFill/>
        </p:spPr>
        <p:txBody>
          <a:bodyPr wrap="square">
            <a:spAutoFit/>
          </a:bodyPr>
          <a:lstStyle/>
          <a:p>
            <a:r>
              <a:rPr lang="he-IL" sz="1600" dirty="0"/>
              <a:t>מה </a:t>
            </a:r>
            <a:r>
              <a:rPr lang="he-IL" sz="1600" dirty="0" err="1"/>
              <a:t>האבידה</a:t>
            </a:r>
            <a:r>
              <a:rPr lang="he-IL" sz="1600" dirty="0"/>
              <a:t> עושה אצלו?</a:t>
            </a:r>
          </a:p>
          <a:p>
            <a:r>
              <a:rPr lang="he-IL" sz="1600" dirty="0"/>
              <a:t> מי התיר לו להגביהה? </a:t>
            </a:r>
          </a:p>
          <a:p>
            <a:r>
              <a:rPr lang="he-IL" sz="1600" dirty="0"/>
              <a:t>הרי היה עליו להניחה במקומה,</a:t>
            </a:r>
          </a:p>
          <a:p>
            <a:r>
              <a:rPr lang="he-IL" sz="1600" dirty="0"/>
              <a:t> עד שיבוא בעליה </a:t>
            </a:r>
            <a:r>
              <a:rPr lang="he-IL" sz="1600" dirty="0" err="1"/>
              <a:t>ויטלנה</a:t>
            </a:r>
            <a:r>
              <a:rPr lang="he-IL" sz="1600" dirty="0"/>
              <a:t>!</a:t>
            </a:r>
          </a:p>
        </p:txBody>
      </p:sp>
      <p:sp>
        <p:nvSpPr>
          <p:cNvPr id="51" name="תיבת טקסט 50">
            <a:extLst>
              <a:ext uri="{FF2B5EF4-FFF2-40B4-BE49-F238E27FC236}">
                <a16:creationId xmlns:a16="http://schemas.microsoft.com/office/drawing/2014/main" id="{34B267E1-C361-4455-B26F-0BE262F1F273}"/>
              </a:ext>
            </a:extLst>
          </p:cNvPr>
          <p:cNvSpPr txBox="1"/>
          <p:nvPr/>
        </p:nvSpPr>
        <p:spPr>
          <a:xfrm>
            <a:off x="6318709" y="5028089"/>
            <a:ext cx="3328556" cy="1815882"/>
          </a:xfrm>
          <a:prstGeom prst="rect">
            <a:avLst/>
          </a:prstGeom>
          <a:noFill/>
        </p:spPr>
        <p:txBody>
          <a:bodyPr wrap="square" rtlCol="1">
            <a:spAutoFit/>
          </a:bodyPr>
          <a:lstStyle/>
          <a:p>
            <a:r>
              <a:rPr lang="he-IL" sz="1600" dirty="0"/>
              <a:t>אם מצא כלי באשפה, אם היה הכלי מכוסה, שניכר שהונח מדעת - לא יגע בו. ואם היה הכלי מגולה - נוטל ומכריז! ומוכח מכאן, שאם אדם מוצא חפץ שניכר בו שלא אבד, אלא הניחו בעליו שם מדעת, ובדעתו לחזור </a:t>
            </a:r>
            <a:r>
              <a:rPr lang="he-IL" sz="1600" dirty="0" err="1"/>
              <a:t>וליטלו</a:t>
            </a:r>
            <a:r>
              <a:rPr lang="he-IL" sz="1600" dirty="0"/>
              <a:t>, לא </a:t>
            </a:r>
            <a:r>
              <a:rPr lang="he-IL" sz="1600" dirty="0" err="1"/>
              <a:t>יטלנו</a:t>
            </a:r>
            <a:r>
              <a:rPr lang="he-IL" sz="1600" dirty="0"/>
              <a:t> משם!</a:t>
            </a:r>
          </a:p>
        </p:txBody>
      </p:sp>
      <p:sp>
        <p:nvSpPr>
          <p:cNvPr id="52" name="תיבת טקסט 51">
            <a:extLst>
              <a:ext uri="{FF2B5EF4-FFF2-40B4-BE49-F238E27FC236}">
                <a16:creationId xmlns:a16="http://schemas.microsoft.com/office/drawing/2014/main" id="{395C0C6D-E942-4EFD-80BD-DA895AFBC955}"/>
              </a:ext>
            </a:extLst>
          </p:cNvPr>
          <p:cNvSpPr txBox="1"/>
          <p:nvPr/>
        </p:nvSpPr>
        <p:spPr>
          <a:xfrm>
            <a:off x="137452" y="5248060"/>
            <a:ext cx="4074213" cy="1477328"/>
          </a:xfrm>
          <a:prstGeom prst="rect">
            <a:avLst/>
          </a:prstGeom>
          <a:noFill/>
        </p:spPr>
        <p:txBody>
          <a:bodyPr wrap="square" rtlCol="1">
            <a:spAutoFit/>
          </a:bodyPr>
          <a:lstStyle/>
          <a:p>
            <a:r>
              <a:rPr lang="he-IL" dirty="0"/>
              <a:t>ולכן הניח שם הבעלים את החפץ, על מנת לחזור </a:t>
            </a:r>
            <a:r>
              <a:rPr lang="he-IL" dirty="0" err="1"/>
              <a:t>וליטלו</a:t>
            </a:r>
            <a:r>
              <a:rPr lang="he-IL" dirty="0"/>
              <a:t> לאחר מכן. ולבסוף נמלך עליה בעל האשפה לפנותה מיד. </a:t>
            </a:r>
            <a:r>
              <a:rPr lang="he-IL" dirty="0" err="1"/>
              <a:t>שבכהאי</a:t>
            </a:r>
            <a:r>
              <a:rPr lang="he-IL" dirty="0"/>
              <a:t> </a:t>
            </a:r>
            <a:r>
              <a:rPr lang="he-IL" dirty="0" err="1"/>
              <a:t>גוונא</a:t>
            </a:r>
            <a:r>
              <a:rPr lang="he-IL" dirty="0"/>
              <a:t>, אם לא </a:t>
            </a:r>
            <a:r>
              <a:rPr lang="he-IL" dirty="0" err="1"/>
              <a:t>יטול</a:t>
            </a:r>
            <a:r>
              <a:rPr lang="he-IL" dirty="0"/>
              <a:t> המוצא את החפץ, הרי הוא יאבד לגמרי, לכן חייב להגביהו ולהכריז עליו.</a:t>
            </a:r>
          </a:p>
        </p:txBody>
      </p:sp>
    </p:spTree>
    <p:extLst>
      <p:ext uri="{BB962C8B-B14F-4D97-AF65-F5344CB8AC3E}">
        <p14:creationId xmlns:p14="http://schemas.microsoft.com/office/powerpoint/2010/main" val="1850877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25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2000"/>
                                        <p:tgtEl>
                                          <p:spTgt spid="24"/>
                                        </p:tgtEl>
                                      </p:cBhvr>
                                    </p:animEffect>
                                    <p:anim calcmode="lin" valueType="num">
                                      <p:cBhvr>
                                        <p:cTn id="8" dur="2000" fill="hold"/>
                                        <p:tgtEl>
                                          <p:spTgt spid="24"/>
                                        </p:tgtEl>
                                        <p:attrNameLst>
                                          <p:attrName>ppt_w</p:attrName>
                                        </p:attrNameLst>
                                      </p:cBhvr>
                                      <p:tavLst>
                                        <p:tav tm="0" fmla="#ppt_w*sin(2.5*pi*$)">
                                          <p:val>
                                            <p:fltVal val="0"/>
                                          </p:val>
                                        </p:tav>
                                        <p:tav tm="100000">
                                          <p:val>
                                            <p:fltVal val="1"/>
                                          </p:val>
                                        </p:tav>
                                      </p:tavLst>
                                    </p:anim>
                                    <p:anim calcmode="lin" valueType="num">
                                      <p:cBhvr>
                                        <p:cTn id="9" dur="2000" fill="hold"/>
                                        <p:tgtEl>
                                          <p:spTgt spid="24"/>
                                        </p:tgtEl>
                                        <p:attrNameLst>
                                          <p:attrName>ppt_h</p:attrName>
                                        </p:attrNameLst>
                                      </p:cBhvr>
                                      <p:tavLst>
                                        <p:tav tm="0">
                                          <p:val>
                                            <p:strVal val="#ppt_h"/>
                                          </p:val>
                                        </p:tav>
                                        <p:tav tm="100000">
                                          <p:val>
                                            <p:strVal val="#ppt_h"/>
                                          </p:val>
                                        </p:tav>
                                      </p:tavLst>
                                    </p:anim>
                                  </p:childTnLst>
                                </p:cTn>
                              </p:par>
                            </p:childTnLst>
                          </p:cTn>
                        </p:par>
                        <p:par>
                          <p:cTn id="10" fill="hold">
                            <p:stCondLst>
                              <p:cond delay="2250"/>
                            </p:stCondLst>
                            <p:childTnLst>
                              <p:par>
                                <p:cTn id="11" presetID="53" presetClass="entr" presetSubtype="16" fill="hold" grpId="0" nodeType="afterEffect">
                                  <p:stCondLst>
                                    <p:cond delay="25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animEffect transition="in" filter="fade">
                                      <p:cBhvr>
                                        <p:cTn id="15" dur="500"/>
                                        <p:tgtEl>
                                          <p:spTgt spid="8"/>
                                        </p:tgtEl>
                                      </p:cBhvr>
                                    </p:animEffect>
                                  </p:childTnLst>
                                </p:cTn>
                              </p:par>
                            </p:childTnLst>
                          </p:cTn>
                        </p:par>
                        <p:par>
                          <p:cTn id="16" fill="hold">
                            <p:stCondLst>
                              <p:cond delay="3000"/>
                            </p:stCondLst>
                            <p:childTnLst>
                              <p:par>
                                <p:cTn id="17" presetID="53" presetClass="entr" presetSubtype="16" fill="hold" grpId="0" nodeType="afterEffect">
                                  <p:stCondLst>
                                    <p:cond delay="2000"/>
                                  </p:stCondLst>
                                  <p:childTnLst>
                                    <p:set>
                                      <p:cBhvr>
                                        <p:cTn id="18" dur="1" fill="hold">
                                          <p:stCondLst>
                                            <p:cond delay="0"/>
                                          </p:stCondLst>
                                        </p:cTn>
                                        <p:tgtEl>
                                          <p:spTgt spid="9"/>
                                        </p:tgtEl>
                                        <p:attrNameLst>
                                          <p:attrName>style.visibility</p:attrName>
                                        </p:attrNameLst>
                                      </p:cBhvr>
                                      <p:to>
                                        <p:strVal val="visible"/>
                                      </p:to>
                                    </p:set>
                                    <p:anim calcmode="lin" valueType="num">
                                      <p:cBhvr>
                                        <p:cTn id="19" dur="500" fill="hold"/>
                                        <p:tgtEl>
                                          <p:spTgt spid="9"/>
                                        </p:tgtEl>
                                        <p:attrNameLst>
                                          <p:attrName>ppt_w</p:attrName>
                                        </p:attrNameLst>
                                      </p:cBhvr>
                                      <p:tavLst>
                                        <p:tav tm="0">
                                          <p:val>
                                            <p:fltVal val="0"/>
                                          </p:val>
                                        </p:tav>
                                        <p:tav tm="100000">
                                          <p:val>
                                            <p:strVal val="#ppt_w"/>
                                          </p:val>
                                        </p:tav>
                                      </p:tavLst>
                                    </p:anim>
                                    <p:anim calcmode="lin" valueType="num">
                                      <p:cBhvr>
                                        <p:cTn id="20" dur="500" fill="hold"/>
                                        <p:tgtEl>
                                          <p:spTgt spid="9"/>
                                        </p:tgtEl>
                                        <p:attrNameLst>
                                          <p:attrName>ppt_h</p:attrName>
                                        </p:attrNameLst>
                                      </p:cBhvr>
                                      <p:tavLst>
                                        <p:tav tm="0">
                                          <p:val>
                                            <p:fltVal val="0"/>
                                          </p:val>
                                        </p:tav>
                                        <p:tav tm="100000">
                                          <p:val>
                                            <p:strVal val="#ppt_h"/>
                                          </p:val>
                                        </p:tav>
                                      </p:tavLst>
                                    </p:anim>
                                    <p:animEffect transition="in" filter="fade">
                                      <p:cBhvr>
                                        <p:cTn id="21" dur="500"/>
                                        <p:tgtEl>
                                          <p:spTgt spid="9"/>
                                        </p:tgtEl>
                                      </p:cBhvr>
                                    </p:animEffect>
                                  </p:childTnLst>
                                </p:cTn>
                              </p:par>
                            </p:childTnLst>
                          </p:cTn>
                        </p:par>
                        <p:par>
                          <p:cTn id="22" fill="hold">
                            <p:stCondLst>
                              <p:cond delay="5500"/>
                            </p:stCondLst>
                            <p:childTnLst>
                              <p:par>
                                <p:cTn id="23" presetID="22" presetClass="entr" presetSubtype="2" fill="hold" nodeType="afterEffect">
                                  <p:stCondLst>
                                    <p:cond delay="1000"/>
                                  </p:stCondLst>
                                  <p:childTnLst>
                                    <p:set>
                                      <p:cBhvr>
                                        <p:cTn id="24" dur="1" fill="hold">
                                          <p:stCondLst>
                                            <p:cond delay="0"/>
                                          </p:stCondLst>
                                        </p:cTn>
                                        <p:tgtEl>
                                          <p:spTgt spid="2"/>
                                        </p:tgtEl>
                                        <p:attrNameLst>
                                          <p:attrName>style.visibility</p:attrName>
                                        </p:attrNameLst>
                                      </p:cBhvr>
                                      <p:to>
                                        <p:strVal val="visible"/>
                                      </p:to>
                                    </p:set>
                                    <p:animEffect transition="in" filter="wipe(right)">
                                      <p:cBhvr>
                                        <p:cTn id="25" dur="500"/>
                                        <p:tgtEl>
                                          <p:spTgt spid="2"/>
                                        </p:tgtEl>
                                      </p:cBhvr>
                                    </p:animEffect>
                                  </p:childTnLst>
                                </p:cTn>
                              </p:par>
                            </p:childTnLst>
                          </p:cTn>
                        </p:par>
                        <p:par>
                          <p:cTn id="26" fill="hold">
                            <p:stCondLst>
                              <p:cond delay="7000"/>
                            </p:stCondLst>
                            <p:childTnLst>
                              <p:par>
                                <p:cTn id="27" presetID="53" presetClass="entr" presetSubtype="16" fill="hold" grpId="0" nodeType="afterEffect">
                                  <p:stCondLst>
                                    <p:cond delay="250"/>
                                  </p:stCondLst>
                                  <p:childTnLst>
                                    <p:set>
                                      <p:cBhvr>
                                        <p:cTn id="28" dur="1" fill="hold">
                                          <p:stCondLst>
                                            <p:cond delay="0"/>
                                          </p:stCondLst>
                                        </p:cTn>
                                        <p:tgtEl>
                                          <p:spTgt spid="28"/>
                                        </p:tgtEl>
                                        <p:attrNameLst>
                                          <p:attrName>style.visibility</p:attrName>
                                        </p:attrNameLst>
                                      </p:cBhvr>
                                      <p:to>
                                        <p:strVal val="visible"/>
                                      </p:to>
                                    </p:set>
                                    <p:anim calcmode="lin" valueType="num">
                                      <p:cBhvr>
                                        <p:cTn id="29" dur="500" fill="hold"/>
                                        <p:tgtEl>
                                          <p:spTgt spid="28"/>
                                        </p:tgtEl>
                                        <p:attrNameLst>
                                          <p:attrName>ppt_w</p:attrName>
                                        </p:attrNameLst>
                                      </p:cBhvr>
                                      <p:tavLst>
                                        <p:tav tm="0">
                                          <p:val>
                                            <p:fltVal val="0"/>
                                          </p:val>
                                        </p:tav>
                                        <p:tav tm="100000">
                                          <p:val>
                                            <p:strVal val="#ppt_w"/>
                                          </p:val>
                                        </p:tav>
                                      </p:tavLst>
                                    </p:anim>
                                    <p:anim calcmode="lin" valueType="num">
                                      <p:cBhvr>
                                        <p:cTn id="30" dur="500" fill="hold"/>
                                        <p:tgtEl>
                                          <p:spTgt spid="28"/>
                                        </p:tgtEl>
                                        <p:attrNameLst>
                                          <p:attrName>ppt_h</p:attrName>
                                        </p:attrNameLst>
                                      </p:cBhvr>
                                      <p:tavLst>
                                        <p:tav tm="0">
                                          <p:val>
                                            <p:fltVal val="0"/>
                                          </p:val>
                                        </p:tav>
                                        <p:tav tm="100000">
                                          <p:val>
                                            <p:strVal val="#ppt_h"/>
                                          </p:val>
                                        </p:tav>
                                      </p:tavLst>
                                    </p:anim>
                                    <p:animEffect transition="in" filter="fade">
                                      <p:cBhvr>
                                        <p:cTn id="31" dur="500"/>
                                        <p:tgtEl>
                                          <p:spTgt spid="28"/>
                                        </p:tgtEl>
                                      </p:cBhvr>
                                    </p:animEffect>
                                  </p:childTnLst>
                                </p:cTn>
                              </p:par>
                            </p:childTnLst>
                          </p:cTn>
                        </p:par>
                        <p:par>
                          <p:cTn id="32" fill="hold">
                            <p:stCondLst>
                              <p:cond delay="7750"/>
                            </p:stCondLst>
                            <p:childTnLst>
                              <p:par>
                                <p:cTn id="33" presetID="22" presetClass="entr" presetSubtype="2" fill="hold" grpId="0" nodeType="afterEffect">
                                  <p:stCondLst>
                                    <p:cond delay="1500"/>
                                  </p:stCondLst>
                                  <p:childTnLst>
                                    <p:set>
                                      <p:cBhvr>
                                        <p:cTn id="34" dur="1" fill="hold">
                                          <p:stCondLst>
                                            <p:cond delay="0"/>
                                          </p:stCondLst>
                                        </p:cTn>
                                        <p:tgtEl>
                                          <p:spTgt spid="31"/>
                                        </p:tgtEl>
                                        <p:attrNameLst>
                                          <p:attrName>style.visibility</p:attrName>
                                        </p:attrNameLst>
                                      </p:cBhvr>
                                      <p:to>
                                        <p:strVal val="visible"/>
                                      </p:to>
                                    </p:set>
                                    <p:animEffect transition="in" filter="wipe(right)">
                                      <p:cBhvr>
                                        <p:cTn id="35" dur="500"/>
                                        <p:tgtEl>
                                          <p:spTgt spid="31"/>
                                        </p:tgtEl>
                                      </p:cBhvr>
                                    </p:animEffect>
                                  </p:childTnLst>
                                </p:cTn>
                              </p:par>
                            </p:childTnLst>
                          </p:cTn>
                        </p:par>
                        <p:par>
                          <p:cTn id="36" fill="hold">
                            <p:stCondLst>
                              <p:cond delay="9750"/>
                            </p:stCondLst>
                            <p:childTnLst>
                              <p:par>
                                <p:cTn id="37" presetID="31" presetClass="entr" presetSubtype="0" fill="hold" grpId="0" nodeType="afterEffect">
                                  <p:stCondLst>
                                    <p:cond delay="1500"/>
                                  </p:stCondLst>
                                  <p:childTnLst>
                                    <p:set>
                                      <p:cBhvr>
                                        <p:cTn id="38" dur="1" fill="hold">
                                          <p:stCondLst>
                                            <p:cond delay="0"/>
                                          </p:stCondLst>
                                        </p:cTn>
                                        <p:tgtEl>
                                          <p:spTgt spid="29"/>
                                        </p:tgtEl>
                                        <p:attrNameLst>
                                          <p:attrName>style.visibility</p:attrName>
                                        </p:attrNameLst>
                                      </p:cBhvr>
                                      <p:to>
                                        <p:strVal val="visible"/>
                                      </p:to>
                                    </p:set>
                                    <p:anim calcmode="lin" valueType="num">
                                      <p:cBhvr>
                                        <p:cTn id="39" dur="1000" fill="hold"/>
                                        <p:tgtEl>
                                          <p:spTgt spid="29"/>
                                        </p:tgtEl>
                                        <p:attrNameLst>
                                          <p:attrName>ppt_w</p:attrName>
                                        </p:attrNameLst>
                                      </p:cBhvr>
                                      <p:tavLst>
                                        <p:tav tm="0">
                                          <p:val>
                                            <p:fltVal val="0"/>
                                          </p:val>
                                        </p:tav>
                                        <p:tav tm="100000">
                                          <p:val>
                                            <p:strVal val="#ppt_w"/>
                                          </p:val>
                                        </p:tav>
                                      </p:tavLst>
                                    </p:anim>
                                    <p:anim calcmode="lin" valueType="num">
                                      <p:cBhvr>
                                        <p:cTn id="40" dur="1000" fill="hold"/>
                                        <p:tgtEl>
                                          <p:spTgt spid="29"/>
                                        </p:tgtEl>
                                        <p:attrNameLst>
                                          <p:attrName>ppt_h</p:attrName>
                                        </p:attrNameLst>
                                      </p:cBhvr>
                                      <p:tavLst>
                                        <p:tav tm="0">
                                          <p:val>
                                            <p:fltVal val="0"/>
                                          </p:val>
                                        </p:tav>
                                        <p:tav tm="100000">
                                          <p:val>
                                            <p:strVal val="#ppt_h"/>
                                          </p:val>
                                        </p:tav>
                                      </p:tavLst>
                                    </p:anim>
                                    <p:anim calcmode="lin" valueType="num">
                                      <p:cBhvr>
                                        <p:cTn id="41" dur="1000" fill="hold"/>
                                        <p:tgtEl>
                                          <p:spTgt spid="29"/>
                                        </p:tgtEl>
                                        <p:attrNameLst>
                                          <p:attrName>style.rotation</p:attrName>
                                        </p:attrNameLst>
                                      </p:cBhvr>
                                      <p:tavLst>
                                        <p:tav tm="0">
                                          <p:val>
                                            <p:fltVal val="90"/>
                                          </p:val>
                                        </p:tav>
                                        <p:tav tm="100000">
                                          <p:val>
                                            <p:fltVal val="0"/>
                                          </p:val>
                                        </p:tav>
                                      </p:tavLst>
                                    </p:anim>
                                    <p:animEffect transition="in" filter="fade">
                                      <p:cBhvr>
                                        <p:cTn id="42" dur="1000"/>
                                        <p:tgtEl>
                                          <p:spTgt spid="29"/>
                                        </p:tgtEl>
                                      </p:cBhvr>
                                    </p:animEffect>
                                  </p:childTnLst>
                                </p:cTn>
                              </p:par>
                            </p:childTnLst>
                          </p:cTn>
                        </p:par>
                        <p:par>
                          <p:cTn id="43" fill="hold">
                            <p:stCondLst>
                              <p:cond delay="12250"/>
                            </p:stCondLst>
                            <p:childTnLst>
                              <p:par>
                                <p:cTn id="44" presetID="53" presetClass="entr" presetSubtype="16" fill="hold" grpId="0" nodeType="afterEffect">
                                  <p:stCondLst>
                                    <p:cond delay="1250"/>
                                  </p:stCondLst>
                                  <p:childTnLst>
                                    <p:set>
                                      <p:cBhvr>
                                        <p:cTn id="45" dur="1" fill="hold">
                                          <p:stCondLst>
                                            <p:cond delay="0"/>
                                          </p:stCondLst>
                                        </p:cTn>
                                        <p:tgtEl>
                                          <p:spTgt spid="30"/>
                                        </p:tgtEl>
                                        <p:attrNameLst>
                                          <p:attrName>style.visibility</p:attrName>
                                        </p:attrNameLst>
                                      </p:cBhvr>
                                      <p:to>
                                        <p:strVal val="visible"/>
                                      </p:to>
                                    </p:set>
                                    <p:anim calcmode="lin" valueType="num">
                                      <p:cBhvr>
                                        <p:cTn id="46" dur="500" fill="hold"/>
                                        <p:tgtEl>
                                          <p:spTgt spid="30"/>
                                        </p:tgtEl>
                                        <p:attrNameLst>
                                          <p:attrName>ppt_w</p:attrName>
                                        </p:attrNameLst>
                                      </p:cBhvr>
                                      <p:tavLst>
                                        <p:tav tm="0">
                                          <p:val>
                                            <p:fltVal val="0"/>
                                          </p:val>
                                        </p:tav>
                                        <p:tav tm="100000">
                                          <p:val>
                                            <p:strVal val="#ppt_w"/>
                                          </p:val>
                                        </p:tav>
                                      </p:tavLst>
                                    </p:anim>
                                    <p:anim calcmode="lin" valueType="num">
                                      <p:cBhvr>
                                        <p:cTn id="47" dur="500" fill="hold"/>
                                        <p:tgtEl>
                                          <p:spTgt spid="30"/>
                                        </p:tgtEl>
                                        <p:attrNameLst>
                                          <p:attrName>ppt_h</p:attrName>
                                        </p:attrNameLst>
                                      </p:cBhvr>
                                      <p:tavLst>
                                        <p:tav tm="0">
                                          <p:val>
                                            <p:fltVal val="0"/>
                                          </p:val>
                                        </p:tav>
                                        <p:tav tm="100000">
                                          <p:val>
                                            <p:strVal val="#ppt_h"/>
                                          </p:val>
                                        </p:tav>
                                      </p:tavLst>
                                    </p:anim>
                                    <p:animEffect transition="in" filter="fade">
                                      <p:cBhvr>
                                        <p:cTn id="48" dur="500"/>
                                        <p:tgtEl>
                                          <p:spTgt spid="30"/>
                                        </p:tgtEl>
                                      </p:cBhvr>
                                    </p:animEffect>
                                  </p:childTnLst>
                                </p:cTn>
                              </p:par>
                            </p:childTnLst>
                          </p:cTn>
                        </p:par>
                        <p:par>
                          <p:cTn id="49" fill="hold">
                            <p:stCondLst>
                              <p:cond delay="14000"/>
                            </p:stCondLst>
                            <p:childTnLst>
                              <p:par>
                                <p:cTn id="50" presetID="31" presetClass="entr" presetSubtype="0" fill="hold" grpId="0" nodeType="afterEffect">
                                  <p:stCondLst>
                                    <p:cond delay="2000"/>
                                  </p:stCondLst>
                                  <p:childTnLst>
                                    <p:set>
                                      <p:cBhvr>
                                        <p:cTn id="51" dur="1" fill="hold">
                                          <p:stCondLst>
                                            <p:cond delay="0"/>
                                          </p:stCondLst>
                                        </p:cTn>
                                        <p:tgtEl>
                                          <p:spTgt spid="33"/>
                                        </p:tgtEl>
                                        <p:attrNameLst>
                                          <p:attrName>style.visibility</p:attrName>
                                        </p:attrNameLst>
                                      </p:cBhvr>
                                      <p:to>
                                        <p:strVal val="visible"/>
                                      </p:to>
                                    </p:set>
                                    <p:anim calcmode="lin" valueType="num">
                                      <p:cBhvr>
                                        <p:cTn id="52" dur="1000" fill="hold"/>
                                        <p:tgtEl>
                                          <p:spTgt spid="33"/>
                                        </p:tgtEl>
                                        <p:attrNameLst>
                                          <p:attrName>ppt_w</p:attrName>
                                        </p:attrNameLst>
                                      </p:cBhvr>
                                      <p:tavLst>
                                        <p:tav tm="0">
                                          <p:val>
                                            <p:fltVal val="0"/>
                                          </p:val>
                                        </p:tav>
                                        <p:tav tm="100000">
                                          <p:val>
                                            <p:strVal val="#ppt_w"/>
                                          </p:val>
                                        </p:tav>
                                      </p:tavLst>
                                    </p:anim>
                                    <p:anim calcmode="lin" valueType="num">
                                      <p:cBhvr>
                                        <p:cTn id="53" dur="1000" fill="hold"/>
                                        <p:tgtEl>
                                          <p:spTgt spid="33"/>
                                        </p:tgtEl>
                                        <p:attrNameLst>
                                          <p:attrName>ppt_h</p:attrName>
                                        </p:attrNameLst>
                                      </p:cBhvr>
                                      <p:tavLst>
                                        <p:tav tm="0">
                                          <p:val>
                                            <p:fltVal val="0"/>
                                          </p:val>
                                        </p:tav>
                                        <p:tav tm="100000">
                                          <p:val>
                                            <p:strVal val="#ppt_h"/>
                                          </p:val>
                                        </p:tav>
                                      </p:tavLst>
                                    </p:anim>
                                    <p:anim calcmode="lin" valueType="num">
                                      <p:cBhvr>
                                        <p:cTn id="54" dur="1000" fill="hold"/>
                                        <p:tgtEl>
                                          <p:spTgt spid="33"/>
                                        </p:tgtEl>
                                        <p:attrNameLst>
                                          <p:attrName>style.rotation</p:attrName>
                                        </p:attrNameLst>
                                      </p:cBhvr>
                                      <p:tavLst>
                                        <p:tav tm="0">
                                          <p:val>
                                            <p:fltVal val="90"/>
                                          </p:val>
                                        </p:tav>
                                        <p:tav tm="100000">
                                          <p:val>
                                            <p:fltVal val="0"/>
                                          </p:val>
                                        </p:tav>
                                      </p:tavLst>
                                    </p:anim>
                                    <p:animEffect transition="in" filter="fade">
                                      <p:cBhvr>
                                        <p:cTn id="55" dur="1000"/>
                                        <p:tgtEl>
                                          <p:spTgt spid="33"/>
                                        </p:tgtEl>
                                      </p:cBhvr>
                                    </p:animEffect>
                                  </p:childTnLst>
                                </p:cTn>
                              </p:par>
                            </p:childTnLst>
                          </p:cTn>
                        </p:par>
                        <p:par>
                          <p:cTn id="56" fill="hold">
                            <p:stCondLst>
                              <p:cond delay="17000"/>
                            </p:stCondLst>
                            <p:childTnLst>
                              <p:par>
                                <p:cTn id="57" presetID="22" presetClass="entr" presetSubtype="2" fill="hold" grpId="0" nodeType="afterEffect">
                                  <p:stCondLst>
                                    <p:cond delay="1000"/>
                                  </p:stCondLst>
                                  <p:childTnLst>
                                    <p:set>
                                      <p:cBhvr>
                                        <p:cTn id="58" dur="1" fill="hold">
                                          <p:stCondLst>
                                            <p:cond delay="0"/>
                                          </p:stCondLst>
                                        </p:cTn>
                                        <p:tgtEl>
                                          <p:spTgt spid="36"/>
                                        </p:tgtEl>
                                        <p:attrNameLst>
                                          <p:attrName>style.visibility</p:attrName>
                                        </p:attrNameLst>
                                      </p:cBhvr>
                                      <p:to>
                                        <p:strVal val="visible"/>
                                      </p:to>
                                    </p:set>
                                    <p:animEffect transition="in" filter="wipe(right)">
                                      <p:cBhvr>
                                        <p:cTn id="59" dur="500"/>
                                        <p:tgtEl>
                                          <p:spTgt spid="36"/>
                                        </p:tgtEl>
                                      </p:cBhvr>
                                    </p:animEffect>
                                  </p:childTnLst>
                                </p:cTn>
                              </p:par>
                            </p:childTnLst>
                          </p:cTn>
                        </p:par>
                        <p:par>
                          <p:cTn id="60" fill="hold">
                            <p:stCondLst>
                              <p:cond delay="18500"/>
                            </p:stCondLst>
                            <p:childTnLst>
                              <p:par>
                                <p:cTn id="61" presetID="31" presetClass="entr" presetSubtype="0" fill="hold" grpId="0" nodeType="afterEffect">
                                  <p:stCondLst>
                                    <p:cond delay="2000"/>
                                  </p:stCondLst>
                                  <p:childTnLst>
                                    <p:set>
                                      <p:cBhvr>
                                        <p:cTn id="62" dur="1" fill="hold">
                                          <p:stCondLst>
                                            <p:cond delay="0"/>
                                          </p:stCondLst>
                                        </p:cTn>
                                        <p:tgtEl>
                                          <p:spTgt spid="34"/>
                                        </p:tgtEl>
                                        <p:attrNameLst>
                                          <p:attrName>style.visibility</p:attrName>
                                        </p:attrNameLst>
                                      </p:cBhvr>
                                      <p:to>
                                        <p:strVal val="visible"/>
                                      </p:to>
                                    </p:set>
                                    <p:anim calcmode="lin" valueType="num">
                                      <p:cBhvr>
                                        <p:cTn id="63" dur="1000" fill="hold"/>
                                        <p:tgtEl>
                                          <p:spTgt spid="34"/>
                                        </p:tgtEl>
                                        <p:attrNameLst>
                                          <p:attrName>ppt_w</p:attrName>
                                        </p:attrNameLst>
                                      </p:cBhvr>
                                      <p:tavLst>
                                        <p:tav tm="0">
                                          <p:val>
                                            <p:fltVal val="0"/>
                                          </p:val>
                                        </p:tav>
                                        <p:tav tm="100000">
                                          <p:val>
                                            <p:strVal val="#ppt_w"/>
                                          </p:val>
                                        </p:tav>
                                      </p:tavLst>
                                    </p:anim>
                                    <p:anim calcmode="lin" valueType="num">
                                      <p:cBhvr>
                                        <p:cTn id="64" dur="1000" fill="hold"/>
                                        <p:tgtEl>
                                          <p:spTgt spid="34"/>
                                        </p:tgtEl>
                                        <p:attrNameLst>
                                          <p:attrName>ppt_h</p:attrName>
                                        </p:attrNameLst>
                                      </p:cBhvr>
                                      <p:tavLst>
                                        <p:tav tm="0">
                                          <p:val>
                                            <p:fltVal val="0"/>
                                          </p:val>
                                        </p:tav>
                                        <p:tav tm="100000">
                                          <p:val>
                                            <p:strVal val="#ppt_h"/>
                                          </p:val>
                                        </p:tav>
                                      </p:tavLst>
                                    </p:anim>
                                    <p:anim calcmode="lin" valueType="num">
                                      <p:cBhvr>
                                        <p:cTn id="65" dur="1000" fill="hold"/>
                                        <p:tgtEl>
                                          <p:spTgt spid="34"/>
                                        </p:tgtEl>
                                        <p:attrNameLst>
                                          <p:attrName>style.rotation</p:attrName>
                                        </p:attrNameLst>
                                      </p:cBhvr>
                                      <p:tavLst>
                                        <p:tav tm="0">
                                          <p:val>
                                            <p:fltVal val="90"/>
                                          </p:val>
                                        </p:tav>
                                        <p:tav tm="100000">
                                          <p:val>
                                            <p:fltVal val="0"/>
                                          </p:val>
                                        </p:tav>
                                      </p:tavLst>
                                    </p:anim>
                                    <p:animEffect transition="in" filter="fade">
                                      <p:cBhvr>
                                        <p:cTn id="66" dur="1000"/>
                                        <p:tgtEl>
                                          <p:spTgt spid="34"/>
                                        </p:tgtEl>
                                      </p:cBhvr>
                                    </p:animEffect>
                                  </p:childTnLst>
                                </p:cTn>
                              </p:par>
                            </p:childTnLst>
                          </p:cTn>
                        </p:par>
                        <p:par>
                          <p:cTn id="67" fill="hold">
                            <p:stCondLst>
                              <p:cond delay="21500"/>
                            </p:stCondLst>
                            <p:childTnLst>
                              <p:par>
                                <p:cTn id="68" presetID="22" presetClass="entr" presetSubtype="2" fill="hold" grpId="0" nodeType="afterEffect">
                                  <p:stCondLst>
                                    <p:cond delay="1000"/>
                                  </p:stCondLst>
                                  <p:childTnLst>
                                    <p:set>
                                      <p:cBhvr>
                                        <p:cTn id="69" dur="1" fill="hold">
                                          <p:stCondLst>
                                            <p:cond delay="0"/>
                                          </p:stCondLst>
                                        </p:cTn>
                                        <p:tgtEl>
                                          <p:spTgt spid="3"/>
                                        </p:tgtEl>
                                        <p:attrNameLst>
                                          <p:attrName>style.visibility</p:attrName>
                                        </p:attrNameLst>
                                      </p:cBhvr>
                                      <p:to>
                                        <p:strVal val="visible"/>
                                      </p:to>
                                    </p:set>
                                    <p:animEffect transition="in" filter="wipe(right)">
                                      <p:cBhvr>
                                        <p:cTn id="70" dur="500"/>
                                        <p:tgtEl>
                                          <p:spTgt spid="3"/>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2" fill="hold" nodeType="clickEffect">
                                  <p:stCondLst>
                                    <p:cond delay="0"/>
                                  </p:stCondLst>
                                  <p:childTnLst>
                                    <p:set>
                                      <p:cBhvr>
                                        <p:cTn id="74" dur="1" fill="hold">
                                          <p:stCondLst>
                                            <p:cond delay="0"/>
                                          </p:stCondLst>
                                        </p:cTn>
                                        <p:tgtEl>
                                          <p:spTgt spid="32"/>
                                        </p:tgtEl>
                                        <p:attrNameLst>
                                          <p:attrName>style.visibility</p:attrName>
                                        </p:attrNameLst>
                                      </p:cBhvr>
                                      <p:to>
                                        <p:strVal val="visible"/>
                                      </p:to>
                                    </p:set>
                                    <p:animEffect transition="in" filter="wipe(right)">
                                      <p:cBhvr>
                                        <p:cTn id="75" dur="500"/>
                                        <p:tgtEl>
                                          <p:spTgt spid="32"/>
                                        </p:tgtEl>
                                      </p:cBhvr>
                                    </p:animEffect>
                                  </p:childTnLst>
                                </p:cTn>
                              </p:par>
                            </p:childTnLst>
                          </p:cTn>
                        </p:par>
                        <p:par>
                          <p:cTn id="76" fill="hold">
                            <p:stCondLst>
                              <p:cond delay="500"/>
                            </p:stCondLst>
                            <p:childTnLst>
                              <p:par>
                                <p:cTn id="77" presetID="53" presetClass="entr" presetSubtype="16" fill="hold" grpId="0" nodeType="afterEffect">
                                  <p:stCondLst>
                                    <p:cond delay="250"/>
                                  </p:stCondLst>
                                  <p:childTnLst>
                                    <p:set>
                                      <p:cBhvr>
                                        <p:cTn id="78" dur="1" fill="hold">
                                          <p:stCondLst>
                                            <p:cond delay="0"/>
                                          </p:stCondLst>
                                        </p:cTn>
                                        <p:tgtEl>
                                          <p:spTgt spid="40"/>
                                        </p:tgtEl>
                                        <p:attrNameLst>
                                          <p:attrName>style.visibility</p:attrName>
                                        </p:attrNameLst>
                                      </p:cBhvr>
                                      <p:to>
                                        <p:strVal val="visible"/>
                                      </p:to>
                                    </p:set>
                                    <p:anim calcmode="lin" valueType="num">
                                      <p:cBhvr>
                                        <p:cTn id="79" dur="500" fill="hold"/>
                                        <p:tgtEl>
                                          <p:spTgt spid="40"/>
                                        </p:tgtEl>
                                        <p:attrNameLst>
                                          <p:attrName>ppt_w</p:attrName>
                                        </p:attrNameLst>
                                      </p:cBhvr>
                                      <p:tavLst>
                                        <p:tav tm="0">
                                          <p:val>
                                            <p:fltVal val="0"/>
                                          </p:val>
                                        </p:tav>
                                        <p:tav tm="100000">
                                          <p:val>
                                            <p:strVal val="#ppt_w"/>
                                          </p:val>
                                        </p:tav>
                                      </p:tavLst>
                                    </p:anim>
                                    <p:anim calcmode="lin" valueType="num">
                                      <p:cBhvr>
                                        <p:cTn id="80" dur="500" fill="hold"/>
                                        <p:tgtEl>
                                          <p:spTgt spid="40"/>
                                        </p:tgtEl>
                                        <p:attrNameLst>
                                          <p:attrName>ppt_h</p:attrName>
                                        </p:attrNameLst>
                                      </p:cBhvr>
                                      <p:tavLst>
                                        <p:tav tm="0">
                                          <p:val>
                                            <p:fltVal val="0"/>
                                          </p:val>
                                        </p:tav>
                                        <p:tav tm="100000">
                                          <p:val>
                                            <p:strVal val="#ppt_h"/>
                                          </p:val>
                                        </p:tav>
                                      </p:tavLst>
                                    </p:anim>
                                    <p:animEffect transition="in" filter="fade">
                                      <p:cBhvr>
                                        <p:cTn id="81" dur="500"/>
                                        <p:tgtEl>
                                          <p:spTgt spid="40"/>
                                        </p:tgtEl>
                                      </p:cBhvr>
                                    </p:animEffect>
                                  </p:childTnLst>
                                </p:cTn>
                              </p:par>
                            </p:childTnLst>
                          </p:cTn>
                        </p:par>
                        <p:par>
                          <p:cTn id="82" fill="hold">
                            <p:stCondLst>
                              <p:cond delay="1250"/>
                            </p:stCondLst>
                            <p:childTnLst>
                              <p:par>
                                <p:cTn id="83" presetID="22" presetClass="entr" presetSubtype="2" fill="hold" grpId="0" nodeType="afterEffect">
                                  <p:stCondLst>
                                    <p:cond delay="2000"/>
                                  </p:stCondLst>
                                  <p:childTnLst>
                                    <p:set>
                                      <p:cBhvr>
                                        <p:cTn id="84" dur="1" fill="hold">
                                          <p:stCondLst>
                                            <p:cond delay="0"/>
                                          </p:stCondLst>
                                        </p:cTn>
                                        <p:tgtEl>
                                          <p:spTgt spid="41"/>
                                        </p:tgtEl>
                                        <p:attrNameLst>
                                          <p:attrName>style.visibility</p:attrName>
                                        </p:attrNameLst>
                                      </p:cBhvr>
                                      <p:to>
                                        <p:strVal val="visible"/>
                                      </p:to>
                                    </p:set>
                                    <p:animEffect transition="in" filter="wipe(right)">
                                      <p:cBhvr>
                                        <p:cTn id="85" dur="500"/>
                                        <p:tgtEl>
                                          <p:spTgt spid="41"/>
                                        </p:tgtEl>
                                      </p:cBhvr>
                                    </p:animEffect>
                                  </p:childTnLst>
                                </p:cTn>
                              </p:par>
                            </p:childTnLst>
                          </p:cTn>
                        </p:par>
                        <p:par>
                          <p:cTn id="86" fill="hold">
                            <p:stCondLst>
                              <p:cond delay="3750"/>
                            </p:stCondLst>
                            <p:childTnLst>
                              <p:par>
                                <p:cTn id="87" presetID="31" presetClass="entr" presetSubtype="0" fill="hold" grpId="0" nodeType="afterEffect">
                                  <p:stCondLst>
                                    <p:cond delay="3250"/>
                                  </p:stCondLst>
                                  <p:childTnLst>
                                    <p:set>
                                      <p:cBhvr>
                                        <p:cTn id="88" dur="1" fill="hold">
                                          <p:stCondLst>
                                            <p:cond delay="0"/>
                                          </p:stCondLst>
                                        </p:cTn>
                                        <p:tgtEl>
                                          <p:spTgt spid="37"/>
                                        </p:tgtEl>
                                        <p:attrNameLst>
                                          <p:attrName>style.visibility</p:attrName>
                                        </p:attrNameLst>
                                      </p:cBhvr>
                                      <p:to>
                                        <p:strVal val="visible"/>
                                      </p:to>
                                    </p:set>
                                    <p:anim calcmode="lin" valueType="num">
                                      <p:cBhvr>
                                        <p:cTn id="89" dur="1000" fill="hold"/>
                                        <p:tgtEl>
                                          <p:spTgt spid="37"/>
                                        </p:tgtEl>
                                        <p:attrNameLst>
                                          <p:attrName>ppt_w</p:attrName>
                                        </p:attrNameLst>
                                      </p:cBhvr>
                                      <p:tavLst>
                                        <p:tav tm="0">
                                          <p:val>
                                            <p:fltVal val="0"/>
                                          </p:val>
                                        </p:tav>
                                        <p:tav tm="100000">
                                          <p:val>
                                            <p:strVal val="#ppt_w"/>
                                          </p:val>
                                        </p:tav>
                                      </p:tavLst>
                                    </p:anim>
                                    <p:anim calcmode="lin" valueType="num">
                                      <p:cBhvr>
                                        <p:cTn id="90" dur="1000" fill="hold"/>
                                        <p:tgtEl>
                                          <p:spTgt spid="37"/>
                                        </p:tgtEl>
                                        <p:attrNameLst>
                                          <p:attrName>ppt_h</p:attrName>
                                        </p:attrNameLst>
                                      </p:cBhvr>
                                      <p:tavLst>
                                        <p:tav tm="0">
                                          <p:val>
                                            <p:fltVal val="0"/>
                                          </p:val>
                                        </p:tav>
                                        <p:tav tm="100000">
                                          <p:val>
                                            <p:strVal val="#ppt_h"/>
                                          </p:val>
                                        </p:tav>
                                      </p:tavLst>
                                    </p:anim>
                                    <p:anim calcmode="lin" valueType="num">
                                      <p:cBhvr>
                                        <p:cTn id="91" dur="1000" fill="hold"/>
                                        <p:tgtEl>
                                          <p:spTgt spid="37"/>
                                        </p:tgtEl>
                                        <p:attrNameLst>
                                          <p:attrName>style.rotation</p:attrName>
                                        </p:attrNameLst>
                                      </p:cBhvr>
                                      <p:tavLst>
                                        <p:tav tm="0">
                                          <p:val>
                                            <p:fltVal val="90"/>
                                          </p:val>
                                        </p:tav>
                                        <p:tav tm="100000">
                                          <p:val>
                                            <p:fltVal val="0"/>
                                          </p:val>
                                        </p:tav>
                                      </p:tavLst>
                                    </p:anim>
                                    <p:animEffect transition="in" filter="fade">
                                      <p:cBhvr>
                                        <p:cTn id="92" dur="1000"/>
                                        <p:tgtEl>
                                          <p:spTgt spid="37"/>
                                        </p:tgtEl>
                                      </p:cBhvr>
                                    </p:animEffect>
                                  </p:childTnLst>
                                </p:cTn>
                              </p:par>
                            </p:childTnLst>
                          </p:cTn>
                        </p:par>
                        <p:par>
                          <p:cTn id="93" fill="hold">
                            <p:stCondLst>
                              <p:cond delay="8000"/>
                            </p:stCondLst>
                            <p:childTnLst>
                              <p:par>
                                <p:cTn id="94" presetID="31" presetClass="entr" presetSubtype="0" fill="hold" grpId="0" nodeType="afterEffect">
                                  <p:stCondLst>
                                    <p:cond delay="1750"/>
                                  </p:stCondLst>
                                  <p:childTnLst>
                                    <p:set>
                                      <p:cBhvr>
                                        <p:cTn id="95" dur="1" fill="hold">
                                          <p:stCondLst>
                                            <p:cond delay="0"/>
                                          </p:stCondLst>
                                        </p:cTn>
                                        <p:tgtEl>
                                          <p:spTgt spid="38"/>
                                        </p:tgtEl>
                                        <p:attrNameLst>
                                          <p:attrName>style.visibility</p:attrName>
                                        </p:attrNameLst>
                                      </p:cBhvr>
                                      <p:to>
                                        <p:strVal val="visible"/>
                                      </p:to>
                                    </p:set>
                                    <p:anim calcmode="lin" valueType="num">
                                      <p:cBhvr>
                                        <p:cTn id="96" dur="1000" fill="hold"/>
                                        <p:tgtEl>
                                          <p:spTgt spid="38"/>
                                        </p:tgtEl>
                                        <p:attrNameLst>
                                          <p:attrName>ppt_w</p:attrName>
                                        </p:attrNameLst>
                                      </p:cBhvr>
                                      <p:tavLst>
                                        <p:tav tm="0">
                                          <p:val>
                                            <p:fltVal val="0"/>
                                          </p:val>
                                        </p:tav>
                                        <p:tav tm="100000">
                                          <p:val>
                                            <p:strVal val="#ppt_w"/>
                                          </p:val>
                                        </p:tav>
                                      </p:tavLst>
                                    </p:anim>
                                    <p:anim calcmode="lin" valueType="num">
                                      <p:cBhvr>
                                        <p:cTn id="97" dur="1000" fill="hold"/>
                                        <p:tgtEl>
                                          <p:spTgt spid="38"/>
                                        </p:tgtEl>
                                        <p:attrNameLst>
                                          <p:attrName>ppt_h</p:attrName>
                                        </p:attrNameLst>
                                      </p:cBhvr>
                                      <p:tavLst>
                                        <p:tav tm="0">
                                          <p:val>
                                            <p:fltVal val="0"/>
                                          </p:val>
                                        </p:tav>
                                        <p:tav tm="100000">
                                          <p:val>
                                            <p:strVal val="#ppt_h"/>
                                          </p:val>
                                        </p:tav>
                                      </p:tavLst>
                                    </p:anim>
                                    <p:anim calcmode="lin" valueType="num">
                                      <p:cBhvr>
                                        <p:cTn id="98" dur="1000" fill="hold"/>
                                        <p:tgtEl>
                                          <p:spTgt spid="38"/>
                                        </p:tgtEl>
                                        <p:attrNameLst>
                                          <p:attrName>style.rotation</p:attrName>
                                        </p:attrNameLst>
                                      </p:cBhvr>
                                      <p:tavLst>
                                        <p:tav tm="0">
                                          <p:val>
                                            <p:fltVal val="90"/>
                                          </p:val>
                                        </p:tav>
                                        <p:tav tm="100000">
                                          <p:val>
                                            <p:fltVal val="0"/>
                                          </p:val>
                                        </p:tav>
                                      </p:tavLst>
                                    </p:anim>
                                    <p:animEffect transition="in" filter="fade">
                                      <p:cBhvr>
                                        <p:cTn id="99" dur="1000"/>
                                        <p:tgtEl>
                                          <p:spTgt spid="38"/>
                                        </p:tgtEl>
                                      </p:cBhvr>
                                    </p:animEffect>
                                  </p:childTnLst>
                                </p:cTn>
                              </p:par>
                            </p:childTnLst>
                          </p:cTn>
                        </p:par>
                        <p:par>
                          <p:cTn id="100" fill="hold">
                            <p:stCondLst>
                              <p:cond delay="10750"/>
                            </p:stCondLst>
                            <p:childTnLst>
                              <p:par>
                                <p:cTn id="101" presetID="22" presetClass="entr" presetSubtype="2" fill="hold" grpId="0" nodeType="afterEffect">
                                  <p:stCondLst>
                                    <p:cond delay="2000"/>
                                  </p:stCondLst>
                                  <p:childTnLst>
                                    <p:set>
                                      <p:cBhvr>
                                        <p:cTn id="102" dur="1" fill="hold">
                                          <p:stCondLst>
                                            <p:cond delay="0"/>
                                          </p:stCondLst>
                                        </p:cTn>
                                        <p:tgtEl>
                                          <p:spTgt spid="19"/>
                                        </p:tgtEl>
                                        <p:attrNameLst>
                                          <p:attrName>style.visibility</p:attrName>
                                        </p:attrNameLst>
                                      </p:cBhvr>
                                      <p:to>
                                        <p:strVal val="visible"/>
                                      </p:to>
                                    </p:set>
                                    <p:animEffect transition="in" filter="wipe(right)">
                                      <p:cBhvr>
                                        <p:cTn id="103" dur="500"/>
                                        <p:tgtEl>
                                          <p:spTgt spid="19"/>
                                        </p:tgtEl>
                                      </p:cBhvr>
                                    </p:animEffect>
                                  </p:childTnLst>
                                </p:cTn>
                              </p:par>
                            </p:childTnLst>
                          </p:cTn>
                        </p:par>
                        <p:par>
                          <p:cTn id="104" fill="hold">
                            <p:stCondLst>
                              <p:cond delay="13250"/>
                            </p:stCondLst>
                            <p:childTnLst>
                              <p:par>
                                <p:cTn id="105" presetID="31" presetClass="entr" presetSubtype="0" fill="hold" grpId="0" nodeType="afterEffect">
                                  <p:stCondLst>
                                    <p:cond delay="1000"/>
                                  </p:stCondLst>
                                  <p:childTnLst>
                                    <p:set>
                                      <p:cBhvr>
                                        <p:cTn id="106" dur="1" fill="hold">
                                          <p:stCondLst>
                                            <p:cond delay="0"/>
                                          </p:stCondLst>
                                        </p:cTn>
                                        <p:tgtEl>
                                          <p:spTgt spid="39"/>
                                        </p:tgtEl>
                                        <p:attrNameLst>
                                          <p:attrName>style.visibility</p:attrName>
                                        </p:attrNameLst>
                                      </p:cBhvr>
                                      <p:to>
                                        <p:strVal val="visible"/>
                                      </p:to>
                                    </p:set>
                                    <p:anim calcmode="lin" valueType="num">
                                      <p:cBhvr>
                                        <p:cTn id="107" dur="1000" fill="hold"/>
                                        <p:tgtEl>
                                          <p:spTgt spid="39"/>
                                        </p:tgtEl>
                                        <p:attrNameLst>
                                          <p:attrName>ppt_w</p:attrName>
                                        </p:attrNameLst>
                                      </p:cBhvr>
                                      <p:tavLst>
                                        <p:tav tm="0">
                                          <p:val>
                                            <p:fltVal val="0"/>
                                          </p:val>
                                        </p:tav>
                                        <p:tav tm="100000">
                                          <p:val>
                                            <p:strVal val="#ppt_w"/>
                                          </p:val>
                                        </p:tav>
                                      </p:tavLst>
                                    </p:anim>
                                    <p:anim calcmode="lin" valueType="num">
                                      <p:cBhvr>
                                        <p:cTn id="108" dur="1000" fill="hold"/>
                                        <p:tgtEl>
                                          <p:spTgt spid="39"/>
                                        </p:tgtEl>
                                        <p:attrNameLst>
                                          <p:attrName>ppt_h</p:attrName>
                                        </p:attrNameLst>
                                      </p:cBhvr>
                                      <p:tavLst>
                                        <p:tav tm="0">
                                          <p:val>
                                            <p:fltVal val="0"/>
                                          </p:val>
                                        </p:tav>
                                        <p:tav tm="100000">
                                          <p:val>
                                            <p:strVal val="#ppt_h"/>
                                          </p:val>
                                        </p:tav>
                                      </p:tavLst>
                                    </p:anim>
                                    <p:anim calcmode="lin" valueType="num">
                                      <p:cBhvr>
                                        <p:cTn id="109" dur="1000" fill="hold"/>
                                        <p:tgtEl>
                                          <p:spTgt spid="39"/>
                                        </p:tgtEl>
                                        <p:attrNameLst>
                                          <p:attrName>style.rotation</p:attrName>
                                        </p:attrNameLst>
                                      </p:cBhvr>
                                      <p:tavLst>
                                        <p:tav tm="0">
                                          <p:val>
                                            <p:fltVal val="90"/>
                                          </p:val>
                                        </p:tav>
                                        <p:tav tm="100000">
                                          <p:val>
                                            <p:fltVal val="0"/>
                                          </p:val>
                                        </p:tav>
                                      </p:tavLst>
                                    </p:anim>
                                    <p:animEffect transition="in" filter="fade">
                                      <p:cBhvr>
                                        <p:cTn id="110" dur="1000"/>
                                        <p:tgtEl>
                                          <p:spTgt spid="39"/>
                                        </p:tgtEl>
                                      </p:cBhvr>
                                    </p:animEffect>
                                  </p:childTnLst>
                                </p:cTn>
                              </p:par>
                            </p:childTnLst>
                          </p:cTn>
                        </p:par>
                        <p:par>
                          <p:cTn id="111" fill="hold">
                            <p:stCondLst>
                              <p:cond delay="15250"/>
                            </p:stCondLst>
                            <p:childTnLst>
                              <p:par>
                                <p:cTn id="112" presetID="22" presetClass="entr" presetSubtype="2" fill="hold" grpId="0" nodeType="afterEffect">
                                  <p:stCondLst>
                                    <p:cond delay="1250"/>
                                  </p:stCondLst>
                                  <p:childTnLst>
                                    <p:set>
                                      <p:cBhvr>
                                        <p:cTn id="113" dur="1" fill="hold">
                                          <p:stCondLst>
                                            <p:cond delay="0"/>
                                          </p:stCondLst>
                                        </p:cTn>
                                        <p:tgtEl>
                                          <p:spTgt spid="43"/>
                                        </p:tgtEl>
                                        <p:attrNameLst>
                                          <p:attrName>style.visibility</p:attrName>
                                        </p:attrNameLst>
                                      </p:cBhvr>
                                      <p:to>
                                        <p:strVal val="visible"/>
                                      </p:to>
                                    </p:set>
                                    <p:animEffect transition="in" filter="wipe(right)">
                                      <p:cBhvr>
                                        <p:cTn id="114" dur="500"/>
                                        <p:tgtEl>
                                          <p:spTgt spid="43"/>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2" fill="hold" nodeType="clickEffect">
                                  <p:stCondLst>
                                    <p:cond delay="0"/>
                                  </p:stCondLst>
                                  <p:childTnLst>
                                    <p:set>
                                      <p:cBhvr>
                                        <p:cTn id="118" dur="1" fill="hold">
                                          <p:stCondLst>
                                            <p:cond delay="0"/>
                                          </p:stCondLst>
                                        </p:cTn>
                                        <p:tgtEl>
                                          <p:spTgt spid="44"/>
                                        </p:tgtEl>
                                        <p:attrNameLst>
                                          <p:attrName>style.visibility</p:attrName>
                                        </p:attrNameLst>
                                      </p:cBhvr>
                                      <p:to>
                                        <p:strVal val="visible"/>
                                      </p:to>
                                    </p:set>
                                    <p:animEffect transition="in" filter="wipe(right)">
                                      <p:cBhvr>
                                        <p:cTn id="119" dur="500"/>
                                        <p:tgtEl>
                                          <p:spTgt spid="44"/>
                                        </p:tgtEl>
                                      </p:cBhvr>
                                    </p:animEffect>
                                  </p:childTnLst>
                                </p:cTn>
                              </p:par>
                            </p:childTnLst>
                          </p:cTn>
                        </p:par>
                        <p:par>
                          <p:cTn id="120" fill="hold">
                            <p:stCondLst>
                              <p:cond delay="500"/>
                            </p:stCondLst>
                            <p:childTnLst>
                              <p:par>
                                <p:cTn id="121" presetID="31" presetClass="entr" presetSubtype="0" fill="hold" grpId="0" nodeType="afterEffect">
                                  <p:stCondLst>
                                    <p:cond delay="250"/>
                                  </p:stCondLst>
                                  <p:childTnLst>
                                    <p:set>
                                      <p:cBhvr>
                                        <p:cTn id="122" dur="1" fill="hold">
                                          <p:stCondLst>
                                            <p:cond delay="0"/>
                                          </p:stCondLst>
                                        </p:cTn>
                                        <p:tgtEl>
                                          <p:spTgt spid="46"/>
                                        </p:tgtEl>
                                        <p:attrNameLst>
                                          <p:attrName>style.visibility</p:attrName>
                                        </p:attrNameLst>
                                      </p:cBhvr>
                                      <p:to>
                                        <p:strVal val="visible"/>
                                      </p:to>
                                    </p:set>
                                    <p:anim calcmode="lin" valueType="num">
                                      <p:cBhvr>
                                        <p:cTn id="123" dur="1000" fill="hold"/>
                                        <p:tgtEl>
                                          <p:spTgt spid="46"/>
                                        </p:tgtEl>
                                        <p:attrNameLst>
                                          <p:attrName>ppt_w</p:attrName>
                                        </p:attrNameLst>
                                      </p:cBhvr>
                                      <p:tavLst>
                                        <p:tav tm="0">
                                          <p:val>
                                            <p:fltVal val="0"/>
                                          </p:val>
                                        </p:tav>
                                        <p:tav tm="100000">
                                          <p:val>
                                            <p:strVal val="#ppt_w"/>
                                          </p:val>
                                        </p:tav>
                                      </p:tavLst>
                                    </p:anim>
                                    <p:anim calcmode="lin" valueType="num">
                                      <p:cBhvr>
                                        <p:cTn id="124" dur="1000" fill="hold"/>
                                        <p:tgtEl>
                                          <p:spTgt spid="46"/>
                                        </p:tgtEl>
                                        <p:attrNameLst>
                                          <p:attrName>ppt_h</p:attrName>
                                        </p:attrNameLst>
                                      </p:cBhvr>
                                      <p:tavLst>
                                        <p:tav tm="0">
                                          <p:val>
                                            <p:fltVal val="0"/>
                                          </p:val>
                                        </p:tav>
                                        <p:tav tm="100000">
                                          <p:val>
                                            <p:strVal val="#ppt_h"/>
                                          </p:val>
                                        </p:tav>
                                      </p:tavLst>
                                    </p:anim>
                                    <p:anim calcmode="lin" valueType="num">
                                      <p:cBhvr>
                                        <p:cTn id="125" dur="1000" fill="hold"/>
                                        <p:tgtEl>
                                          <p:spTgt spid="46"/>
                                        </p:tgtEl>
                                        <p:attrNameLst>
                                          <p:attrName>style.rotation</p:attrName>
                                        </p:attrNameLst>
                                      </p:cBhvr>
                                      <p:tavLst>
                                        <p:tav tm="0">
                                          <p:val>
                                            <p:fltVal val="90"/>
                                          </p:val>
                                        </p:tav>
                                        <p:tav tm="100000">
                                          <p:val>
                                            <p:fltVal val="0"/>
                                          </p:val>
                                        </p:tav>
                                      </p:tavLst>
                                    </p:anim>
                                    <p:animEffect transition="in" filter="fade">
                                      <p:cBhvr>
                                        <p:cTn id="126" dur="1000"/>
                                        <p:tgtEl>
                                          <p:spTgt spid="46"/>
                                        </p:tgtEl>
                                      </p:cBhvr>
                                    </p:animEffect>
                                  </p:childTnLst>
                                </p:cTn>
                              </p:par>
                            </p:childTnLst>
                          </p:cTn>
                        </p:par>
                        <p:par>
                          <p:cTn id="127" fill="hold">
                            <p:stCondLst>
                              <p:cond delay="1750"/>
                            </p:stCondLst>
                            <p:childTnLst>
                              <p:par>
                                <p:cTn id="128" presetID="22" presetClass="entr" presetSubtype="2" fill="hold" grpId="0" nodeType="afterEffect">
                                  <p:stCondLst>
                                    <p:cond delay="2000"/>
                                  </p:stCondLst>
                                  <p:childTnLst>
                                    <p:set>
                                      <p:cBhvr>
                                        <p:cTn id="129" dur="1" fill="hold">
                                          <p:stCondLst>
                                            <p:cond delay="0"/>
                                          </p:stCondLst>
                                        </p:cTn>
                                        <p:tgtEl>
                                          <p:spTgt spid="50"/>
                                        </p:tgtEl>
                                        <p:attrNameLst>
                                          <p:attrName>style.visibility</p:attrName>
                                        </p:attrNameLst>
                                      </p:cBhvr>
                                      <p:to>
                                        <p:strVal val="visible"/>
                                      </p:to>
                                    </p:set>
                                    <p:animEffect transition="in" filter="wipe(right)">
                                      <p:cBhvr>
                                        <p:cTn id="130" dur="500"/>
                                        <p:tgtEl>
                                          <p:spTgt spid="50"/>
                                        </p:tgtEl>
                                      </p:cBhvr>
                                    </p:animEffect>
                                  </p:childTnLst>
                                </p:cTn>
                              </p:par>
                            </p:childTnLst>
                          </p:cTn>
                        </p:par>
                        <p:par>
                          <p:cTn id="131" fill="hold">
                            <p:stCondLst>
                              <p:cond delay="4250"/>
                            </p:stCondLst>
                            <p:childTnLst>
                              <p:par>
                                <p:cTn id="132" presetID="53" presetClass="entr" presetSubtype="16" fill="hold" grpId="0" nodeType="afterEffect">
                                  <p:stCondLst>
                                    <p:cond delay="2750"/>
                                  </p:stCondLst>
                                  <p:childTnLst>
                                    <p:set>
                                      <p:cBhvr>
                                        <p:cTn id="133" dur="1" fill="hold">
                                          <p:stCondLst>
                                            <p:cond delay="0"/>
                                          </p:stCondLst>
                                        </p:cTn>
                                        <p:tgtEl>
                                          <p:spTgt spid="48"/>
                                        </p:tgtEl>
                                        <p:attrNameLst>
                                          <p:attrName>style.visibility</p:attrName>
                                        </p:attrNameLst>
                                      </p:cBhvr>
                                      <p:to>
                                        <p:strVal val="visible"/>
                                      </p:to>
                                    </p:set>
                                    <p:anim calcmode="lin" valueType="num">
                                      <p:cBhvr>
                                        <p:cTn id="134" dur="500" fill="hold"/>
                                        <p:tgtEl>
                                          <p:spTgt spid="48"/>
                                        </p:tgtEl>
                                        <p:attrNameLst>
                                          <p:attrName>ppt_w</p:attrName>
                                        </p:attrNameLst>
                                      </p:cBhvr>
                                      <p:tavLst>
                                        <p:tav tm="0">
                                          <p:val>
                                            <p:fltVal val="0"/>
                                          </p:val>
                                        </p:tav>
                                        <p:tav tm="100000">
                                          <p:val>
                                            <p:strVal val="#ppt_w"/>
                                          </p:val>
                                        </p:tav>
                                      </p:tavLst>
                                    </p:anim>
                                    <p:anim calcmode="lin" valueType="num">
                                      <p:cBhvr>
                                        <p:cTn id="135" dur="500" fill="hold"/>
                                        <p:tgtEl>
                                          <p:spTgt spid="48"/>
                                        </p:tgtEl>
                                        <p:attrNameLst>
                                          <p:attrName>ppt_h</p:attrName>
                                        </p:attrNameLst>
                                      </p:cBhvr>
                                      <p:tavLst>
                                        <p:tav tm="0">
                                          <p:val>
                                            <p:fltVal val="0"/>
                                          </p:val>
                                        </p:tav>
                                        <p:tav tm="100000">
                                          <p:val>
                                            <p:strVal val="#ppt_h"/>
                                          </p:val>
                                        </p:tav>
                                      </p:tavLst>
                                    </p:anim>
                                    <p:animEffect transition="in" filter="fade">
                                      <p:cBhvr>
                                        <p:cTn id="136" dur="500"/>
                                        <p:tgtEl>
                                          <p:spTgt spid="48"/>
                                        </p:tgtEl>
                                      </p:cBhvr>
                                    </p:animEffect>
                                  </p:childTnLst>
                                </p:cTn>
                              </p:par>
                            </p:childTnLst>
                          </p:cTn>
                        </p:par>
                        <p:par>
                          <p:cTn id="137" fill="hold">
                            <p:stCondLst>
                              <p:cond delay="7500"/>
                            </p:stCondLst>
                            <p:childTnLst>
                              <p:par>
                                <p:cTn id="138" presetID="22" presetClass="entr" presetSubtype="2" fill="hold" grpId="0" nodeType="afterEffect">
                                  <p:stCondLst>
                                    <p:cond delay="2000"/>
                                  </p:stCondLst>
                                  <p:childTnLst>
                                    <p:set>
                                      <p:cBhvr>
                                        <p:cTn id="139" dur="1" fill="hold">
                                          <p:stCondLst>
                                            <p:cond delay="0"/>
                                          </p:stCondLst>
                                        </p:cTn>
                                        <p:tgtEl>
                                          <p:spTgt spid="51"/>
                                        </p:tgtEl>
                                        <p:attrNameLst>
                                          <p:attrName>style.visibility</p:attrName>
                                        </p:attrNameLst>
                                      </p:cBhvr>
                                      <p:to>
                                        <p:strVal val="visible"/>
                                      </p:to>
                                    </p:set>
                                    <p:animEffect transition="in" filter="wipe(right)">
                                      <p:cBhvr>
                                        <p:cTn id="140" dur="500"/>
                                        <p:tgtEl>
                                          <p:spTgt spid="51"/>
                                        </p:tgtEl>
                                      </p:cBhvr>
                                    </p:animEffect>
                                  </p:childTnLst>
                                </p:cTn>
                              </p:par>
                            </p:childTnLst>
                          </p:cTn>
                        </p:par>
                        <p:par>
                          <p:cTn id="141" fill="hold">
                            <p:stCondLst>
                              <p:cond delay="10000"/>
                            </p:stCondLst>
                            <p:childTnLst>
                              <p:par>
                                <p:cTn id="142" presetID="31" presetClass="entr" presetSubtype="0" fill="hold" grpId="0" nodeType="afterEffect">
                                  <p:stCondLst>
                                    <p:cond delay="3500"/>
                                  </p:stCondLst>
                                  <p:childTnLst>
                                    <p:set>
                                      <p:cBhvr>
                                        <p:cTn id="143" dur="1" fill="hold">
                                          <p:stCondLst>
                                            <p:cond delay="0"/>
                                          </p:stCondLst>
                                        </p:cTn>
                                        <p:tgtEl>
                                          <p:spTgt spid="47"/>
                                        </p:tgtEl>
                                        <p:attrNameLst>
                                          <p:attrName>style.visibility</p:attrName>
                                        </p:attrNameLst>
                                      </p:cBhvr>
                                      <p:to>
                                        <p:strVal val="visible"/>
                                      </p:to>
                                    </p:set>
                                    <p:anim calcmode="lin" valueType="num">
                                      <p:cBhvr>
                                        <p:cTn id="144" dur="1000" fill="hold"/>
                                        <p:tgtEl>
                                          <p:spTgt spid="47"/>
                                        </p:tgtEl>
                                        <p:attrNameLst>
                                          <p:attrName>ppt_w</p:attrName>
                                        </p:attrNameLst>
                                      </p:cBhvr>
                                      <p:tavLst>
                                        <p:tav tm="0">
                                          <p:val>
                                            <p:fltVal val="0"/>
                                          </p:val>
                                        </p:tav>
                                        <p:tav tm="100000">
                                          <p:val>
                                            <p:strVal val="#ppt_w"/>
                                          </p:val>
                                        </p:tav>
                                      </p:tavLst>
                                    </p:anim>
                                    <p:anim calcmode="lin" valueType="num">
                                      <p:cBhvr>
                                        <p:cTn id="145" dur="1000" fill="hold"/>
                                        <p:tgtEl>
                                          <p:spTgt spid="47"/>
                                        </p:tgtEl>
                                        <p:attrNameLst>
                                          <p:attrName>ppt_h</p:attrName>
                                        </p:attrNameLst>
                                      </p:cBhvr>
                                      <p:tavLst>
                                        <p:tav tm="0">
                                          <p:val>
                                            <p:fltVal val="0"/>
                                          </p:val>
                                        </p:tav>
                                        <p:tav tm="100000">
                                          <p:val>
                                            <p:strVal val="#ppt_h"/>
                                          </p:val>
                                        </p:tav>
                                      </p:tavLst>
                                    </p:anim>
                                    <p:anim calcmode="lin" valueType="num">
                                      <p:cBhvr>
                                        <p:cTn id="146" dur="1000" fill="hold"/>
                                        <p:tgtEl>
                                          <p:spTgt spid="47"/>
                                        </p:tgtEl>
                                        <p:attrNameLst>
                                          <p:attrName>style.rotation</p:attrName>
                                        </p:attrNameLst>
                                      </p:cBhvr>
                                      <p:tavLst>
                                        <p:tav tm="0">
                                          <p:val>
                                            <p:fltVal val="90"/>
                                          </p:val>
                                        </p:tav>
                                        <p:tav tm="100000">
                                          <p:val>
                                            <p:fltVal val="0"/>
                                          </p:val>
                                        </p:tav>
                                      </p:tavLst>
                                    </p:anim>
                                    <p:animEffect transition="in" filter="fade">
                                      <p:cBhvr>
                                        <p:cTn id="147" dur="1000"/>
                                        <p:tgtEl>
                                          <p:spTgt spid="47"/>
                                        </p:tgtEl>
                                      </p:cBhvr>
                                    </p:animEffect>
                                  </p:childTnLst>
                                </p:cTn>
                              </p:par>
                            </p:childTnLst>
                          </p:cTn>
                        </p:par>
                        <p:par>
                          <p:cTn id="148" fill="hold">
                            <p:stCondLst>
                              <p:cond delay="14500"/>
                            </p:stCondLst>
                            <p:childTnLst>
                              <p:par>
                                <p:cTn id="149" presetID="31" presetClass="entr" presetSubtype="0" fill="hold" grpId="0" nodeType="afterEffect">
                                  <p:stCondLst>
                                    <p:cond delay="2750"/>
                                  </p:stCondLst>
                                  <p:childTnLst>
                                    <p:set>
                                      <p:cBhvr>
                                        <p:cTn id="150" dur="1" fill="hold">
                                          <p:stCondLst>
                                            <p:cond delay="0"/>
                                          </p:stCondLst>
                                        </p:cTn>
                                        <p:tgtEl>
                                          <p:spTgt spid="45"/>
                                        </p:tgtEl>
                                        <p:attrNameLst>
                                          <p:attrName>style.visibility</p:attrName>
                                        </p:attrNameLst>
                                      </p:cBhvr>
                                      <p:to>
                                        <p:strVal val="visible"/>
                                      </p:to>
                                    </p:set>
                                    <p:anim calcmode="lin" valueType="num">
                                      <p:cBhvr>
                                        <p:cTn id="151" dur="1000" fill="hold"/>
                                        <p:tgtEl>
                                          <p:spTgt spid="45"/>
                                        </p:tgtEl>
                                        <p:attrNameLst>
                                          <p:attrName>ppt_w</p:attrName>
                                        </p:attrNameLst>
                                      </p:cBhvr>
                                      <p:tavLst>
                                        <p:tav tm="0">
                                          <p:val>
                                            <p:fltVal val="0"/>
                                          </p:val>
                                        </p:tav>
                                        <p:tav tm="100000">
                                          <p:val>
                                            <p:strVal val="#ppt_w"/>
                                          </p:val>
                                        </p:tav>
                                      </p:tavLst>
                                    </p:anim>
                                    <p:anim calcmode="lin" valueType="num">
                                      <p:cBhvr>
                                        <p:cTn id="152" dur="1000" fill="hold"/>
                                        <p:tgtEl>
                                          <p:spTgt spid="45"/>
                                        </p:tgtEl>
                                        <p:attrNameLst>
                                          <p:attrName>ppt_h</p:attrName>
                                        </p:attrNameLst>
                                      </p:cBhvr>
                                      <p:tavLst>
                                        <p:tav tm="0">
                                          <p:val>
                                            <p:fltVal val="0"/>
                                          </p:val>
                                        </p:tav>
                                        <p:tav tm="100000">
                                          <p:val>
                                            <p:strVal val="#ppt_h"/>
                                          </p:val>
                                        </p:tav>
                                      </p:tavLst>
                                    </p:anim>
                                    <p:anim calcmode="lin" valueType="num">
                                      <p:cBhvr>
                                        <p:cTn id="153" dur="1000" fill="hold"/>
                                        <p:tgtEl>
                                          <p:spTgt spid="45"/>
                                        </p:tgtEl>
                                        <p:attrNameLst>
                                          <p:attrName>style.rotation</p:attrName>
                                        </p:attrNameLst>
                                      </p:cBhvr>
                                      <p:tavLst>
                                        <p:tav tm="0">
                                          <p:val>
                                            <p:fltVal val="90"/>
                                          </p:val>
                                        </p:tav>
                                        <p:tav tm="100000">
                                          <p:val>
                                            <p:fltVal val="0"/>
                                          </p:val>
                                        </p:tav>
                                      </p:tavLst>
                                    </p:anim>
                                    <p:animEffect transition="in" filter="fade">
                                      <p:cBhvr>
                                        <p:cTn id="154" dur="1000"/>
                                        <p:tgtEl>
                                          <p:spTgt spid="45"/>
                                        </p:tgtEl>
                                      </p:cBhvr>
                                    </p:animEffect>
                                  </p:childTnLst>
                                </p:cTn>
                              </p:par>
                            </p:childTnLst>
                          </p:cTn>
                        </p:par>
                        <p:par>
                          <p:cTn id="155" fill="hold">
                            <p:stCondLst>
                              <p:cond delay="18250"/>
                            </p:stCondLst>
                            <p:childTnLst>
                              <p:par>
                                <p:cTn id="156" presetID="22" presetClass="entr" presetSubtype="2" fill="hold" grpId="0" nodeType="afterEffect">
                                  <p:stCondLst>
                                    <p:cond delay="2000"/>
                                  </p:stCondLst>
                                  <p:childTnLst>
                                    <p:set>
                                      <p:cBhvr>
                                        <p:cTn id="157" dur="1" fill="hold">
                                          <p:stCondLst>
                                            <p:cond delay="0"/>
                                          </p:stCondLst>
                                        </p:cTn>
                                        <p:tgtEl>
                                          <p:spTgt spid="52"/>
                                        </p:tgtEl>
                                        <p:attrNameLst>
                                          <p:attrName>style.visibility</p:attrName>
                                        </p:attrNameLst>
                                      </p:cBhvr>
                                      <p:to>
                                        <p:strVal val="visible"/>
                                      </p:to>
                                    </p:set>
                                    <p:animEffect transition="in" filter="wipe(right)">
                                      <p:cBhvr>
                                        <p:cTn id="158"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24" grpId="0" animBg="1"/>
      <p:bldP spid="28" grpId="0" animBg="1"/>
      <p:bldP spid="29" grpId="0" animBg="1"/>
      <p:bldP spid="30" grpId="0" animBg="1"/>
      <p:bldP spid="31" grpId="0" animBg="1"/>
      <p:bldP spid="33" grpId="0" animBg="1"/>
      <p:bldP spid="34" grpId="0" animBg="1"/>
      <p:bldP spid="36" grpId="0" animBg="1"/>
      <p:bldP spid="3" grpId="0" animBg="1"/>
      <p:bldP spid="37" grpId="0" animBg="1"/>
      <p:bldP spid="38" grpId="0" animBg="1"/>
      <p:bldP spid="39" grpId="0" animBg="1"/>
      <p:bldP spid="40" grpId="0" animBg="1"/>
      <p:bldP spid="41" grpId="0" animBg="1"/>
      <p:bldP spid="19" grpId="0" animBg="1"/>
      <p:bldP spid="43" grpId="0" animBg="1"/>
      <p:bldP spid="45" grpId="0" animBg="1"/>
      <p:bldP spid="46" grpId="0" animBg="1"/>
      <p:bldP spid="47" grpId="0" animBg="1"/>
      <p:bldP spid="48" grpId="0" animBg="1"/>
      <p:bldP spid="50" grpId="0"/>
      <p:bldP spid="51" grpId="0"/>
      <p:bldP spid="5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D5504D18-AB2B-42CE-ABAF-BA577B6B5DC1}"/>
              </a:ext>
            </a:extLst>
          </p:cNvPr>
          <p:cNvSpPr txBox="1"/>
          <p:nvPr/>
        </p:nvSpPr>
        <p:spPr>
          <a:xfrm>
            <a:off x="9251576" y="1021976"/>
            <a:ext cx="2537909" cy="1631216"/>
          </a:xfrm>
          <a:prstGeom prst="rect">
            <a:avLst/>
          </a:prstGeom>
          <a:solidFill>
            <a:schemeClr val="accent5">
              <a:lumMod val="20000"/>
              <a:lumOff val="80000"/>
            </a:schemeClr>
          </a:solidFill>
        </p:spPr>
        <p:txBody>
          <a:bodyPr wrap="square" rtlCol="1">
            <a:spAutoFit/>
          </a:bodyPr>
          <a:lstStyle/>
          <a:p>
            <a:r>
              <a:rPr lang="he-IL" sz="2000" b="0" i="0" dirty="0">
                <a:solidFill>
                  <a:srgbClr val="000000"/>
                </a:solidFill>
                <a:effectLst/>
                <a:latin typeface="Arial" panose="020B0604020202020204" pitchFamily="34" charset="0"/>
              </a:rPr>
              <a:t>לְעוֹלָם רַבָּנַן </a:t>
            </a:r>
          </a:p>
          <a:p>
            <a:r>
              <a:rPr lang="he-IL" sz="2000" b="0" i="0" dirty="0">
                <a:solidFill>
                  <a:srgbClr val="000000"/>
                </a:solidFill>
                <a:effectLst/>
                <a:latin typeface="Arial" panose="020B0604020202020204" pitchFamily="34" charset="0"/>
              </a:rPr>
              <a:t>מִי </a:t>
            </a:r>
            <a:r>
              <a:rPr lang="he-IL" sz="2000" b="0" i="0" dirty="0" err="1">
                <a:solidFill>
                  <a:srgbClr val="000000"/>
                </a:solidFill>
                <a:effectLst/>
                <a:latin typeface="Arial" panose="020B0604020202020204" pitchFamily="34" charset="0"/>
              </a:rPr>
              <a:t>קָתָנֵי</a:t>
            </a:r>
            <a:r>
              <a:rPr lang="he-IL" sz="2000" b="0" i="0" dirty="0">
                <a:solidFill>
                  <a:srgbClr val="000000"/>
                </a:solidFill>
                <a:effectLst/>
                <a:latin typeface="Arial" panose="020B0604020202020204" pitchFamily="34" charset="0"/>
              </a:rPr>
              <a:t> הֵן שֶׁלּוֹ ? </a:t>
            </a:r>
          </a:p>
          <a:p>
            <a:r>
              <a:rPr lang="he-IL" sz="2000" b="0" i="0" dirty="0">
                <a:solidFill>
                  <a:srgbClr val="000000"/>
                </a:solidFill>
                <a:effectLst/>
                <a:latin typeface="Arial" panose="020B0604020202020204" pitchFamily="34" charset="0"/>
              </a:rPr>
              <a:t>אֵינוֹ חַיָּיב לְהַכְרִיז </a:t>
            </a:r>
            <a:r>
              <a:rPr lang="he-IL" sz="2000" b="0" i="0" dirty="0" err="1">
                <a:solidFill>
                  <a:srgbClr val="000000"/>
                </a:solidFill>
                <a:effectLst/>
                <a:latin typeface="Arial" panose="020B0604020202020204" pitchFamily="34" charset="0"/>
              </a:rPr>
              <a:t>קָתָנֵי</a:t>
            </a:r>
            <a:r>
              <a:rPr lang="he-IL" sz="2000" b="0" i="0" dirty="0">
                <a:solidFill>
                  <a:srgbClr val="000000"/>
                </a:solidFill>
                <a:effectLst/>
                <a:latin typeface="Arial" panose="020B0604020202020204" pitchFamily="34" charset="0"/>
              </a:rPr>
              <a:t> </a:t>
            </a:r>
          </a:p>
          <a:p>
            <a:r>
              <a:rPr lang="he-IL" sz="2000" b="0" i="0" dirty="0">
                <a:solidFill>
                  <a:srgbClr val="000000"/>
                </a:solidFill>
                <a:effectLst/>
                <a:latin typeface="Arial" panose="020B0604020202020204" pitchFamily="34" charset="0"/>
              </a:rPr>
              <a:t>וְיַנִּיחַ </a:t>
            </a:r>
            <a:r>
              <a:rPr lang="he-IL" sz="2000" b="0" i="0" dirty="0" err="1">
                <a:solidFill>
                  <a:srgbClr val="000000"/>
                </a:solidFill>
                <a:effectLst/>
                <a:latin typeface="Arial" panose="020B0604020202020204" pitchFamily="34" charset="0"/>
              </a:rPr>
              <a:t>וְיֵיתֵי</a:t>
            </a:r>
            <a:r>
              <a:rPr lang="he-IL" sz="2000" b="0" i="0" dirty="0">
                <a:solidFill>
                  <a:srgbClr val="000000"/>
                </a:solidFill>
                <a:effectLst/>
                <a:latin typeface="Arial" panose="020B0604020202020204" pitchFamily="34" charset="0"/>
              </a:rPr>
              <a:t> יִשְׂרָאֵל</a:t>
            </a:r>
          </a:p>
          <a:p>
            <a:r>
              <a:rPr lang="he-IL" sz="2000" b="0" i="0" dirty="0">
                <a:solidFill>
                  <a:srgbClr val="000000"/>
                </a:solidFill>
                <a:effectLst/>
                <a:latin typeface="Arial" panose="020B0604020202020204" pitchFamily="34" charset="0"/>
              </a:rPr>
              <a:t> </a:t>
            </a:r>
            <a:r>
              <a:rPr lang="he-IL" sz="2000" b="0" i="0" dirty="0" err="1">
                <a:solidFill>
                  <a:srgbClr val="000000"/>
                </a:solidFill>
                <a:effectLst/>
                <a:latin typeface="Arial" panose="020B0604020202020204" pitchFamily="34" charset="0"/>
              </a:rPr>
              <a:t>וְיָהֵיב</a:t>
            </a:r>
            <a:r>
              <a:rPr lang="he-IL" sz="2000" b="0" i="0" dirty="0">
                <a:solidFill>
                  <a:srgbClr val="000000"/>
                </a:solidFill>
                <a:effectLst/>
                <a:latin typeface="Arial" panose="020B0604020202020204" pitchFamily="34" charset="0"/>
              </a:rPr>
              <a:t> בֵּיהּ </a:t>
            </a:r>
            <a:r>
              <a:rPr lang="he-IL" sz="2000" b="0" i="0" dirty="0" err="1">
                <a:solidFill>
                  <a:srgbClr val="000000"/>
                </a:solidFill>
                <a:effectLst/>
                <a:latin typeface="Arial" panose="020B0604020202020204" pitchFamily="34" charset="0"/>
              </a:rPr>
              <a:t>סִימָנָא</a:t>
            </a:r>
            <a:r>
              <a:rPr lang="he-IL" sz="2000" b="0" i="0" dirty="0">
                <a:solidFill>
                  <a:srgbClr val="000000"/>
                </a:solidFill>
                <a:effectLst/>
                <a:latin typeface="Arial" panose="020B0604020202020204" pitchFamily="34" charset="0"/>
              </a:rPr>
              <a:t> וְשָׁקֵיל</a:t>
            </a:r>
            <a:endParaRPr lang="he-IL" sz="2000" dirty="0"/>
          </a:p>
        </p:txBody>
      </p:sp>
      <p:sp>
        <p:nvSpPr>
          <p:cNvPr id="3" name="תיבת טקסט 2">
            <a:extLst>
              <a:ext uri="{FF2B5EF4-FFF2-40B4-BE49-F238E27FC236}">
                <a16:creationId xmlns:a16="http://schemas.microsoft.com/office/drawing/2014/main" id="{DADE7499-5602-428D-89C1-2A25C58191D0}"/>
              </a:ext>
            </a:extLst>
          </p:cNvPr>
          <p:cNvSpPr txBox="1"/>
          <p:nvPr/>
        </p:nvSpPr>
        <p:spPr>
          <a:xfrm>
            <a:off x="1838661" y="728369"/>
            <a:ext cx="5916706" cy="3416320"/>
          </a:xfrm>
          <a:prstGeom prst="rect">
            <a:avLst/>
          </a:prstGeom>
          <a:solidFill>
            <a:schemeClr val="accent6">
              <a:lumMod val="20000"/>
              <a:lumOff val="80000"/>
            </a:schemeClr>
          </a:solidFill>
        </p:spPr>
        <p:txBody>
          <a:bodyPr wrap="square" rtlCol="1">
            <a:spAutoFit/>
          </a:bodyPr>
          <a:lstStyle/>
          <a:p>
            <a:r>
              <a:rPr lang="he-IL" dirty="0" err="1"/>
              <a:t>הברייתא</a:t>
            </a:r>
            <a:r>
              <a:rPr lang="he-IL" dirty="0"/>
              <a:t> כשיטת רבנן היא, </a:t>
            </a:r>
          </a:p>
          <a:p>
            <a:r>
              <a:rPr lang="he-IL" dirty="0"/>
              <a:t>ואין צריך להעמיד בטמון. </a:t>
            </a:r>
          </a:p>
          <a:p>
            <a:r>
              <a:rPr lang="he-IL" dirty="0"/>
              <a:t>ומה ששאלת, אם כן, נוכיח מכאן שמודים רבנן לרבי שמעון, שברוב נכרים - המציאה של המוצא!</a:t>
            </a:r>
          </a:p>
          <a:p>
            <a:r>
              <a:rPr lang="he-IL" b="1" dirty="0"/>
              <a:t>אין מכאן ראיה.</a:t>
            </a:r>
          </a:p>
          <a:p>
            <a:r>
              <a:rPr lang="he-IL" b="1" dirty="0"/>
              <a:t> </a:t>
            </a:r>
            <a:r>
              <a:rPr lang="he-IL" dirty="0"/>
              <a:t>שהרי לא נאמר </a:t>
            </a:r>
            <a:r>
              <a:rPr lang="he-IL" dirty="0" err="1"/>
              <a:t>בברייתא</a:t>
            </a:r>
            <a:r>
              <a:rPr lang="he-IL" dirty="0"/>
              <a:t> "הן שלו"? </a:t>
            </a:r>
          </a:p>
          <a:p>
            <a:r>
              <a:rPr lang="he-IL" dirty="0"/>
              <a:t>אלא נאמר  "אינו חייב להכריז"  </a:t>
            </a:r>
          </a:p>
          <a:p>
            <a:r>
              <a:rPr lang="he-IL" dirty="0"/>
              <a:t>ומה שאינו חייב להכריז, </a:t>
            </a:r>
          </a:p>
          <a:p>
            <a:r>
              <a:rPr lang="he-IL" dirty="0"/>
              <a:t>היינו משום שכיון שרוב העיר נכרים - לא הטריחוהו חכמים להכריז.</a:t>
            </a:r>
          </a:p>
          <a:p>
            <a:r>
              <a:rPr lang="he-IL" dirty="0"/>
              <a:t>ומכל מקום יניח המוצא את החפץ, ולא ישתמש בו, </a:t>
            </a:r>
          </a:p>
          <a:p>
            <a:r>
              <a:rPr lang="he-IL" dirty="0"/>
              <a:t>כיון שרבנן אינם סוברים שהולכים אחר הרוב, </a:t>
            </a:r>
          </a:p>
          <a:p>
            <a:r>
              <a:rPr lang="he-IL" dirty="0"/>
              <a:t>וימתין המוצא עד שיבוא ישראל, </a:t>
            </a:r>
            <a:r>
              <a:rPr lang="he-IL" dirty="0" err="1"/>
              <a:t>ויתן</a:t>
            </a:r>
            <a:r>
              <a:rPr lang="he-IL" dirty="0"/>
              <a:t> סימן </a:t>
            </a:r>
            <a:r>
              <a:rPr lang="he-IL" dirty="0" err="1"/>
              <a:t>באבידה</a:t>
            </a:r>
            <a:r>
              <a:rPr lang="he-IL" dirty="0"/>
              <a:t> - </a:t>
            </a:r>
          </a:p>
        </p:txBody>
      </p:sp>
      <p:sp>
        <p:nvSpPr>
          <p:cNvPr id="4" name="תיבת טקסט 3">
            <a:extLst>
              <a:ext uri="{FF2B5EF4-FFF2-40B4-BE49-F238E27FC236}">
                <a16:creationId xmlns:a16="http://schemas.microsoft.com/office/drawing/2014/main" id="{4E878502-091A-4638-94DC-8367D1D09101}"/>
              </a:ext>
            </a:extLst>
          </p:cNvPr>
          <p:cNvSpPr txBox="1"/>
          <p:nvPr/>
        </p:nvSpPr>
        <p:spPr>
          <a:xfrm>
            <a:off x="10713720" y="-10295"/>
            <a:ext cx="1303021" cy="369332"/>
          </a:xfrm>
          <a:prstGeom prst="rect">
            <a:avLst/>
          </a:prstGeom>
          <a:noFill/>
        </p:spPr>
        <p:txBody>
          <a:bodyPr wrap="square" rtlCol="1">
            <a:spAutoFit/>
          </a:bodyPr>
          <a:lstStyle/>
          <a:p>
            <a:r>
              <a:rPr lang="he-IL" dirty="0"/>
              <a:t>דף כ"ד, ב'</a:t>
            </a:r>
          </a:p>
        </p:txBody>
      </p:sp>
      <p:sp>
        <p:nvSpPr>
          <p:cNvPr id="6" name="תיבת טקסט 5">
            <a:extLst>
              <a:ext uri="{FF2B5EF4-FFF2-40B4-BE49-F238E27FC236}">
                <a16:creationId xmlns:a16="http://schemas.microsoft.com/office/drawing/2014/main" id="{1A63BC6D-49C2-4AF4-80A1-A7143E363F08}"/>
              </a:ext>
            </a:extLst>
          </p:cNvPr>
          <p:cNvSpPr txBox="1"/>
          <p:nvPr/>
        </p:nvSpPr>
        <p:spPr>
          <a:xfrm>
            <a:off x="9176272" y="359037"/>
            <a:ext cx="1537447" cy="369332"/>
          </a:xfrm>
          <a:prstGeom prst="rect">
            <a:avLst/>
          </a:prstGeom>
          <a:solidFill>
            <a:schemeClr val="accent5">
              <a:lumMod val="20000"/>
              <a:lumOff val="80000"/>
            </a:schemeClr>
          </a:solidFill>
        </p:spPr>
        <p:txBody>
          <a:bodyPr wrap="square">
            <a:spAutoFit/>
          </a:bodyPr>
          <a:lstStyle/>
          <a:p>
            <a:r>
              <a:rPr lang="he-IL" b="0" i="0" dirty="0" err="1">
                <a:solidFill>
                  <a:srgbClr val="000000"/>
                </a:solidFill>
                <a:effectLst/>
                <a:latin typeface="Arial" panose="020B0604020202020204" pitchFamily="34" charset="0"/>
              </a:rPr>
              <a:t>וְאִיבָּעֵית</a:t>
            </a:r>
            <a:r>
              <a:rPr lang="he-IL" b="0" i="0" dirty="0">
                <a:solidFill>
                  <a:srgbClr val="000000"/>
                </a:solidFill>
                <a:effectLst/>
                <a:latin typeface="Arial" panose="020B0604020202020204" pitchFamily="34" charset="0"/>
              </a:rPr>
              <a:t> אֵימָא </a:t>
            </a:r>
            <a:endParaRPr lang="he-IL" dirty="0"/>
          </a:p>
        </p:txBody>
      </p:sp>
      <p:sp>
        <p:nvSpPr>
          <p:cNvPr id="7" name="תיבת טקסט 6">
            <a:hlinkClick r:id="rId2" action="ppaction://hlinksldjump"/>
            <a:extLst>
              <a:ext uri="{FF2B5EF4-FFF2-40B4-BE49-F238E27FC236}">
                <a16:creationId xmlns:a16="http://schemas.microsoft.com/office/drawing/2014/main" id="{77129F18-23BC-4F08-BC0C-3D2034B24595}"/>
              </a:ext>
            </a:extLst>
          </p:cNvPr>
          <p:cNvSpPr txBox="1"/>
          <p:nvPr/>
        </p:nvSpPr>
        <p:spPr>
          <a:xfrm>
            <a:off x="3838492" y="4750533"/>
            <a:ext cx="2338203" cy="369332"/>
          </a:xfrm>
          <a:prstGeom prst="rect">
            <a:avLst/>
          </a:prstGeom>
          <a:solidFill>
            <a:schemeClr val="tx2">
              <a:lumMod val="20000"/>
              <a:lumOff val="80000"/>
            </a:schemeClr>
          </a:solidFill>
          <a:scene3d>
            <a:camera prst="orthographicFront"/>
            <a:lightRig rig="threePt" dir="t"/>
          </a:scene3d>
          <a:sp3d>
            <a:bevelT prst="angle"/>
          </a:sp3d>
        </p:spPr>
        <p:txBody>
          <a:bodyPr wrap="square" rtlCol="1">
            <a:spAutoFit/>
          </a:bodyPr>
          <a:lstStyle/>
          <a:p>
            <a:r>
              <a:rPr lang="he-IL" dirty="0"/>
              <a:t>חזרה לשאלות הגמרא</a:t>
            </a:r>
          </a:p>
        </p:txBody>
      </p:sp>
    </p:spTree>
    <p:extLst>
      <p:ext uri="{BB962C8B-B14F-4D97-AF65-F5344CB8AC3E}">
        <p14:creationId xmlns:p14="http://schemas.microsoft.com/office/powerpoint/2010/main" val="460334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par>
                          <p:cTn id="11" fill="hold">
                            <p:stCondLst>
                              <p:cond delay="1250"/>
                            </p:stCondLst>
                            <p:childTnLst>
                              <p:par>
                                <p:cTn id="12" presetID="22" presetClass="entr" presetSubtype="2" fill="hold" nodeType="afterEffect">
                                  <p:stCondLst>
                                    <p:cond delay="50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wipe(right)">
                                      <p:cBhvr>
                                        <p:cTn id="14" dur="500"/>
                                        <p:tgtEl>
                                          <p:spTgt spid="2">
                                            <p:txEl>
                                              <p:pRg st="0" end="0"/>
                                            </p:txEl>
                                          </p:spTgt>
                                        </p:tgtEl>
                                      </p:cBhvr>
                                    </p:animEffect>
                                  </p:childTnLst>
                                </p:cTn>
                              </p:par>
                            </p:childTnLst>
                          </p:cTn>
                        </p:par>
                        <p:par>
                          <p:cTn id="15" fill="hold">
                            <p:stCondLst>
                              <p:cond delay="2250"/>
                            </p:stCondLst>
                            <p:childTnLst>
                              <p:par>
                                <p:cTn id="16" presetID="22" presetClass="entr" presetSubtype="2" fill="hold" nodeType="afterEffect">
                                  <p:stCondLst>
                                    <p:cond delay="500"/>
                                  </p:stCondLst>
                                  <p:childTnLst>
                                    <p:set>
                                      <p:cBhvr>
                                        <p:cTn id="17" dur="1" fill="hold">
                                          <p:stCondLst>
                                            <p:cond delay="0"/>
                                          </p:stCondLst>
                                        </p:cTn>
                                        <p:tgtEl>
                                          <p:spTgt spid="2">
                                            <p:txEl>
                                              <p:pRg st="1" end="1"/>
                                            </p:txEl>
                                          </p:spTgt>
                                        </p:tgtEl>
                                        <p:attrNameLst>
                                          <p:attrName>style.visibility</p:attrName>
                                        </p:attrNameLst>
                                      </p:cBhvr>
                                      <p:to>
                                        <p:strVal val="visible"/>
                                      </p:to>
                                    </p:set>
                                    <p:animEffect transition="in" filter="wipe(right)">
                                      <p:cBhvr>
                                        <p:cTn id="18" dur="500"/>
                                        <p:tgtEl>
                                          <p:spTgt spid="2">
                                            <p:txEl>
                                              <p:pRg st="1" end="1"/>
                                            </p:txEl>
                                          </p:spTgt>
                                        </p:tgtEl>
                                      </p:cBhvr>
                                    </p:animEffect>
                                  </p:childTnLst>
                                </p:cTn>
                              </p:par>
                            </p:childTnLst>
                          </p:cTn>
                        </p:par>
                        <p:par>
                          <p:cTn id="19" fill="hold">
                            <p:stCondLst>
                              <p:cond delay="3250"/>
                            </p:stCondLst>
                            <p:childTnLst>
                              <p:par>
                                <p:cTn id="20" presetID="22" presetClass="entr" presetSubtype="2" fill="hold" nodeType="afterEffect">
                                  <p:stCondLst>
                                    <p:cond delay="50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wipe(right)">
                                      <p:cBhvr>
                                        <p:cTn id="22" dur="500"/>
                                        <p:tgtEl>
                                          <p:spTgt spid="2">
                                            <p:txEl>
                                              <p:pRg st="2" end="2"/>
                                            </p:txEl>
                                          </p:spTgt>
                                        </p:tgtEl>
                                      </p:cBhvr>
                                    </p:animEffect>
                                  </p:childTnLst>
                                </p:cTn>
                              </p:par>
                            </p:childTnLst>
                          </p:cTn>
                        </p:par>
                        <p:par>
                          <p:cTn id="23" fill="hold">
                            <p:stCondLst>
                              <p:cond delay="4250"/>
                            </p:stCondLst>
                            <p:childTnLst>
                              <p:par>
                                <p:cTn id="24" presetID="22" presetClass="entr" presetSubtype="2" fill="hold" nodeType="afterEffect">
                                  <p:stCondLst>
                                    <p:cond delay="50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wipe(right)">
                                      <p:cBhvr>
                                        <p:cTn id="26" dur="500"/>
                                        <p:tgtEl>
                                          <p:spTgt spid="2">
                                            <p:txEl>
                                              <p:pRg st="3" end="3"/>
                                            </p:txEl>
                                          </p:spTgt>
                                        </p:tgtEl>
                                      </p:cBhvr>
                                    </p:animEffect>
                                  </p:childTnLst>
                                </p:cTn>
                              </p:par>
                            </p:childTnLst>
                          </p:cTn>
                        </p:par>
                        <p:par>
                          <p:cTn id="27" fill="hold">
                            <p:stCondLst>
                              <p:cond delay="5250"/>
                            </p:stCondLst>
                            <p:childTnLst>
                              <p:par>
                                <p:cTn id="28" presetID="22" presetClass="entr" presetSubtype="2" fill="hold" nodeType="afterEffect">
                                  <p:stCondLst>
                                    <p:cond delay="50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wipe(right)">
                                      <p:cBhvr>
                                        <p:cTn id="30" dur="500"/>
                                        <p:tgtEl>
                                          <p:spTgt spid="2">
                                            <p:txEl>
                                              <p:pRg st="4" end="4"/>
                                            </p:txEl>
                                          </p:spTgt>
                                        </p:tgtEl>
                                      </p:cBhvr>
                                    </p:animEffect>
                                  </p:childTnLst>
                                </p:cTn>
                              </p:par>
                            </p:childTnLst>
                          </p:cTn>
                        </p:par>
                        <p:par>
                          <p:cTn id="31" fill="hold">
                            <p:stCondLst>
                              <p:cond delay="6250"/>
                            </p:stCondLst>
                            <p:childTnLst>
                              <p:par>
                                <p:cTn id="32" presetID="53" presetClass="entr" presetSubtype="16" fill="hold" nodeType="afterEffect">
                                  <p:stCondLst>
                                    <p:cond delay="750"/>
                                  </p:stCondLst>
                                  <p:childTnLst>
                                    <p:set>
                                      <p:cBhvr>
                                        <p:cTn id="33" dur="1" fill="hold">
                                          <p:stCondLst>
                                            <p:cond delay="0"/>
                                          </p:stCondLst>
                                        </p:cTn>
                                        <p:tgtEl>
                                          <p:spTgt spid="3">
                                            <p:txEl>
                                              <p:pRg st="0" end="0"/>
                                            </p:txEl>
                                          </p:spTgt>
                                        </p:tgtEl>
                                        <p:attrNameLst>
                                          <p:attrName>style.visibility</p:attrName>
                                        </p:attrNameLst>
                                      </p:cBhvr>
                                      <p:to>
                                        <p:strVal val="visible"/>
                                      </p:to>
                                    </p:set>
                                    <p:anim calcmode="lin" valueType="num">
                                      <p:cBhvr>
                                        <p:cTn id="3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36" dur="500"/>
                                        <p:tgtEl>
                                          <p:spTgt spid="3">
                                            <p:txEl>
                                              <p:pRg st="0" end="0"/>
                                            </p:txEl>
                                          </p:spTgt>
                                        </p:tgtEl>
                                      </p:cBhvr>
                                    </p:animEffect>
                                  </p:childTnLst>
                                </p:cTn>
                              </p:par>
                            </p:childTnLst>
                          </p:cTn>
                        </p:par>
                        <p:par>
                          <p:cTn id="37" fill="hold">
                            <p:stCondLst>
                              <p:cond delay="7500"/>
                            </p:stCondLst>
                            <p:childTnLst>
                              <p:par>
                                <p:cTn id="38" presetID="53" presetClass="entr" presetSubtype="16" fill="hold" nodeType="afterEffect">
                                  <p:stCondLst>
                                    <p:cond delay="750"/>
                                  </p:stCondLst>
                                  <p:childTnLst>
                                    <p:set>
                                      <p:cBhvr>
                                        <p:cTn id="39" dur="1" fill="hold">
                                          <p:stCondLst>
                                            <p:cond delay="0"/>
                                          </p:stCondLst>
                                        </p:cTn>
                                        <p:tgtEl>
                                          <p:spTgt spid="3">
                                            <p:txEl>
                                              <p:pRg st="1" end="1"/>
                                            </p:txEl>
                                          </p:spTgt>
                                        </p:tgtEl>
                                        <p:attrNameLst>
                                          <p:attrName>style.visibility</p:attrName>
                                        </p:attrNameLst>
                                      </p:cBhvr>
                                      <p:to>
                                        <p:strVal val="visible"/>
                                      </p:to>
                                    </p:set>
                                    <p:anim calcmode="lin" valueType="num">
                                      <p:cBhvr>
                                        <p:cTn id="4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42" dur="500"/>
                                        <p:tgtEl>
                                          <p:spTgt spid="3">
                                            <p:txEl>
                                              <p:pRg st="1" end="1"/>
                                            </p:txEl>
                                          </p:spTgt>
                                        </p:tgtEl>
                                      </p:cBhvr>
                                    </p:animEffect>
                                  </p:childTnLst>
                                </p:cTn>
                              </p:par>
                            </p:childTnLst>
                          </p:cTn>
                        </p:par>
                        <p:par>
                          <p:cTn id="43" fill="hold">
                            <p:stCondLst>
                              <p:cond delay="8750"/>
                            </p:stCondLst>
                            <p:childTnLst>
                              <p:par>
                                <p:cTn id="44" presetID="53" presetClass="entr" presetSubtype="16" fill="hold" nodeType="afterEffect">
                                  <p:stCondLst>
                                    <p:cond delay="750"/>
                                  </p:stCondLst>
                                  <p:childTnLst>
                                    <p:set>
                                      <p:cBhvr>
                                        <p:cTn id="45" dur="1" fill="hold">
                                          <p:stCondLst>
                                            <p:cond delay="0"/>
                                          </p:stCondLst>
                                        </p:cTn>
                                        <p:tgtEl>
                                          <p:spTgt spid="3">
                                            <p:txEl>
                                              <p:pRg st="2" end="2"/>
                                            </p:txEl>
                                          </p:spTgt>
                                        </p:tgtEl>
                                        <p:attrNameLst>
                                          <p:attrName>style.visibility</p:attrName>
                                        </p:attrNameLst>
                                      </p:cBhvr>
                                      <p:to>
                                        <p:strVal val="visible"/>
                                      </p:to>
                                    </p:set>
                                    <p:anim calcmode="lin" valueType="num">
                                      <p:cBhvr>
                                        <p:cTn id="4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48" dur="500"/>
                                        <p:tgtEl>
                                          <p:spTgt spid="3">
                                            <p:txEl>
                                              <p:pRg st="2" end="2"/>
                                            </p:txEl>
                                          </p:spTgt>
                                        </p:tgtEl>
                                      </p:cBhvr>
                                    </p:animEffect>
                                  </p:childTnLst>
                                </p:cTn>
                              </p:par>
                            </p:childTnLst>
                          </p:cTn>
                        </p:par>
                        <p:par>
                          <p:cTn id="49" fill="hold">
                            <p:stCondLst>
                              <p:cond delay="10000"/>
                            </p:stCondLst>
                            <p:childTnLst>
                              <p:par>
                                <p:cTn id="50" presetID="31" presetClass="entr" presetSubtype="0" fill="hold" nodeType="afterEffect">
                                  <p:stCondLst>
                                    <p:cond delay="3000"/>
                                  </p:stCondLst>
                                  <p:childTnLst>
                                    <p:set>
                                      <p:cBhvr>
                                        <p:cTn id="51" dur="1" fill="hold">
                                          <p:stCondLst>
                                            <p:cond delay="0"/>
                                          </p:stCondLst>
                                        </p:cTn>
                                        <p:tgtEl>
                                          <p:spTgt spid="3">
                                            <p:txEl>
                                              <p:pRg st="3" end="3"/>
                                            </p:txEl>
                                          </p:spTgt>
                                        </p:tgtEl>
                                        <p:attrNameLst>
                                          <p:attrName>style.visibility</p:attrName>
                                        </p:attrNameLst>
                                      </p:cBhvr>
                                      <p:to>
                                        <p:strVal val="visible"/>
                                      </p:to>
                                    </p:set>
                                    <p:anim calcmode="lin" valueType="num">
                                      <p:cBhvr>
                                        <p:cTn id="52"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3" end="3"/>
                                            </p:txEl>
                                          </p:spTgt>
                                        </p:tgtEl>
                                      </p:cBhvr>
                                    </p:animEffect>
                                  </p:childTnLst>
                                </p:cTn>
                              </p:par>
                            </p:childTnLst>
                          </p:cTn>
                        </p:par>
                        <p:par>
                          <p:cTn id="56" fill="hold">
                            <p:stCondLst>
                              <p:cond delay="14000"/>
                            </p:stCondLst>
                            <p:childTnLst>
                              <p:par>
                                <p:cTn id="57" presetID="22" presetClass="entr" presetSubtype="2" fill="hold" nodeType="afterEffect">
                                  <p:stCondLst>
                                    <p:cond delay="1500"/>
                                  </p:stCondLst>
                                  <p:childTnLst>
                                    <p:set>
                                      <p:cBhvr>
                                        <p:cTn id="58" dur="1" fill="hold">
                                          <p:stCondLst>
                                            <p:cond delay="0"/>
                                          </p:stCondLst>
                                        </p:cTn>
                                        <p:tgtEl>
                                          <p:spTgt spid="3">
                                            <p:txEl>
                                              <p:pRg st="4" end="4"/>
                                            </p:txEl>
                                          </p:spTgt>
                                        </p:tgtEl>
                                        <p:attrNameLst>
                                          <p:attrName>style.visibility</p:attrName>
                                        </p:attrNameLst>
                                      </p:cBhvr>
                                      <p:to>
                                        <p:strVal val="visible"/>
                                      </p:to>
                                    </p:set>
                                    <p:animEffect transition="in" filter="wipe(right)">
                                      <p:cBhvr>
                                        <p:cTn id="59" dur="500"/>
                                        <p:tgtEl>
                                          <p:spTgt spid="3">
                                            <p:txEl>
                                              <p:pRg st="4" end="4"/>
                                            </p:txEl>
                                          </p:spTgt>
                                        </p:tgtEl>
                                      </p:cBhvr>
                                    </p:animEffect>
                                  </p:childTnLst>
                                </p:cTn>
                              </p:par>
                            </p:childTnLst>
                          </p:cTn>
                        </p:par>
                        <p:par>
                          <p:cTn id="60" fill="hold">
                            <p:stCondLst>
                              <p:cond delay="16000"/>
                            </p:stCondLst>
                            <p:childTnLst>
                              <p:par>
                                <p:cTn id="61" presetID="22" presetClass="entr" presetSubtype="2" fill="hold" nodeType="afterEffect">
                                  <p:stCondLst>
                                    <p:cond delay="1500"/>
                                  </p:stCondLst>
                                  <p:childTnLst>
                                    <p:set>
                                      <p:cBhvr>
                                        <p:cTn id="62" dur="1" fill="hold">
                                          <p:stCondLst>
                                            <p:cond delay="0"/>
                                          </p:stCondLst>
                                        </p:cTn>
                                        <p:tgtEl>
                                          <p:spTgt spid="3">
                                            <p:txEl>
                                              <p:pRg st="5" end="5"/>
                                            </p:txEl>
                                          </p:spTgt>
                                        </p:tgtEl>
                                        <p:attrNameLst>
                                          <p:attrName>style.visibility</p:attrName>
                                        </p:attrNameLst>
                                      </p:cBhvr>
                                      <p:to>
                                        <p:strVal val="visible"/>
                                      </p:to>
                                    </p:set>
                                    <p:animEffect transition="in" filter="wipe(right)">
                                      <p:cBhvr>
                                        <p:cTn id="63" dur="500"/>
                                        <p:tgtEl>
                                          <p:spTgt spid="3">
                                            <p:txEl>
                                              <p:pRg st="5" end="5"/>
                                            </p:txEl>
                                          </p:spTgt>
                                        </p:tgtEl>
                                      </p:cBhvr>
                                    </p:animEffect>
                                  </p:childTnLst>
                                </p:cTn>
                              </p:par>
                            </p:childTnLst>
                          </p:cTn>
                        </p:par>
                        <p:par>
                          <p:cTn id="64" fill="hold">
                            <p:stCondLst>
                              <p:cond delay="18000"/>
                            </p:stCondLst>
                            <p:childTnLst>
                              <p:par>
                                <p:cTn id="65" presetID="53" presetClass="entr" presetSubtype="16" fill="hold" nodeType="afterEffect">
                                  <p:stCondLst>
                                    <p:cond delay="2500"/>
                                  </p:stCondLst>
                                  <p:childTnLst>
                                    <p:set>
                                      <p:cBhvr>
                                        <p:cTn id="66" dur="1" fill="hold">
                                          <p:stCondLst>
                                            <p:cond delay="0"/>
                                          </p:stCondLst>
                                        </p:cTn>
                                        <p:tgtEl>
                                          <p:spTgt spid="3">
                                            <p:txEl>
                                              <p:pRg st="6" end="6"/>
                                            </p:txEl>
                                          </p:spTgt>
                                        </p:tgtEl>
                                        <p:attrNameLst>
                                          <p:attrName>style.visibility</p:attrName>
                                        </p:attrNameLst>
                                      </p:cBhvr>
                                      <p:to>
                                        <p:strVal val="visible"/>
                                      </p:to>
                                    </p:set>
                                    <p:anim calcmode="lin" valueType="num">
                                      <p:cBhvr>
                                        <p:cTn id="6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6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69" dur="500"/>
                                        <p:tgtEl>
                                          <p:spTgt spid="3">
                                            <p:txEl>
                                              <p:pRg st="6" end="6"/>
                                            </p:txEl>
                                          </p:spTgt>
                                        </p:tgtEl>
                                      </p:cBhvr>
                                    </p:animEffect>
                                  </p:childTnLst>
                                </p:cTn>
                              </p:par>
                            </p:childTnLst>
                          </p:cTn>
                        </p:par>
                        <p:par>
                          <p:cTn id="70" fill="hold">
                            <p:stCondLst>
                              <p:cond delay="21000"/>
                            </p:stCondLst>
                            <p:childTnLst>
                              <p:par>
                                <p:cTn id="71" presetID="53" presetClass="entr" presetSubtype="16" fill="hold" nodeType="afterEffect">
                                  <p:stCondLst>
                                    <p:cond delay="1500"/>
                                  </p:stCondLst>
                                  <p:childTnLst>
                                    <p:set>
                                      <p:cBhvr>
                                        <p:cTn id="72" dur="1" fill="hold">
                                          <p:stCondLst>
                                            <p:cond delay="0"/>
                                          </p:stCondLst>
                                        </p:cTn>
                                        <p:tgtEl>
                                          <p:spTgt spid="3">
                                            <p:txEl>
                                              <p:pRg st="7" end="7"/>
                                            </p:txEl>
                                          </p:spTgt>
                                        </p:tgtEl>
                                        <p:attrNameLst>
                                          <p:attrName>style.visibility</p:attrName>
                                        </p:attrNameLst>
                                      </p:cBhvr>
                                      <p:to>
                                        <p:strVal val="visible"/>
                                      </p:to>
                                    </p:set>
                                    <p:anim calcmode="lin" valueType="num">
                                      <p:cBhvr>
                                        <p:cTn id="73"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74"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75" dur="500"/>
                                        <p:tgtEl>
                                          <p:spTgt spid="3">
                                            <p:txEl>
                                              <p:pRg st="7" end="7"/>
                                            </p:txEl>
                                          </p:spTgt>
                                        </p:tgtEl>
                                      </p:cBhvr>
                                    </p:animEffect>
                                  </p:childTnLst>
                                </p:cTn>
                              </p:par>
                            </p:childTnLst>
                          </p:cTn>
                        </p:par>
                        <p:par>
                          <p:cTn id="76" fill="hold">
                            <p:stCondLst>
                              <p:cond delay="23000"/>
                            </p:stCondLst>
                            <p:childTnLst>
                              <p:par>
                                <p:cTn id="77" presetID="22" presetClass="entr" presetSubtype="2" fill="hold" nodeType="afterEffect">
                                  <p:stCondLst>
                                    <p:cond delay="1500"/>
                                  </p:stCondLst>
                                  <p:childTnLst>
                                    <p:set>
                                      <p:cBhvr>
                                        <p:cTn id="78" dur="1" fill="hold">
                                          <p:stCondLst>
                                            <p:cond delay="0"/>
                                          </p:stCondLst>
                                        </p:cTn>
                                        <p:tgtEl>
                                          <p:spTgt spid="3">
                                            <p:txEl>
                                              <p:pRg st="8" end="8"/>
                                            </p:txEl>
                                          </p:spTgt>
                                        </p:tgtEl>
                                        <p:attrNameLst>
                                          <p:attrName>style.visibility</p:attrName>
                                        </p:attrNameLst>
                                      </p:cBhvr>
                                      <p:to>
                                        <p:strVal val="visible"/>
                                      </p:to>
                                    </p:set>
                                    <p:animEffect transition="in" filter="wipe(right)">
                                      <p:cBhvr>
                                        <p:cTn id="79" dur="500"/>
                                        <p:tgtEl>
                                          <p:spTgt spid="3">
                                            <p:txEl>
                                              <p:pRg st="8" end="8"/>
                                            </p:txEl>
                                          </p:spTgt>
                                        </p:tgtEl>
                                      </p:cBhvr>
                                    </p:animEffect>
                                  </p:childTnLst>
                                </p:cTn>
                              </p:par>
                            </p:childTnLst>
                          </p:cTn>
                        </p:par>
                        <p:par>
                          <p:cTn id="80" fill="hold">
                            <p:stCondLst>
                              <p:cond delay="25000"/>
                            </p:stCondLst>
                            <p:childTnLst>
                              <p:par>
                                <p:cTn id="81" presetID="22" presetClass="entr" presetSubtype="2" fill="hold" nodeType="afterEffect">
                                  <p:stCondLst>
                                    <p:cond delay="0"/>
                                  </p:stCondLst>
                                  <p:childTnLst>
                                    <p:set>
                                      <p:cBhvr>
                                        <p:cTn id="82" dur="1" fill="hold">
                                          <p:stCondLst>
                                            <p:cond delay="0"/>
                                          </p:stCondLst>
                                        </p:cTn>
                                        <p:tgtEl>
                                          <p:spTgt spid="3">
                                            <p:txEl>
                                              <p:pRg st="9" end="9"/>
                                            </p:txEl>
                                          </p:spTgt>
                                        </p:tgtEl>
                                        <p:attrNameLst>
                                          <p:attrName>style.visibility</p:attrName>
                                        </p:attrNameLst>
                                      </p:cBhvr>
                                      <p:to>
                                        <p:strVal val="visible"/>
                                      </p:to>
                                    </p:set>
                                    <p:animEffect transition="in" filter="wipe(right)">
                                      <p:cBhvr>
                                        <p:cTn id="83" dur="500"/>
                                        <p:tgtEl>
                                          <p:spTgt spid="3">
                                            <p:txEl>
                                              <p:pRg st="9" end="9"/>
                                            </p:txEl>
                                          </p:spTgt>
                                        </p:tgtEl>
                                      </p:cBhvr>
                                    </p:animEffect>
                                  </p:childTnLst>
                                </p:cTn>
                              </p:par>
                            </p:childTnLst>
                          </p:cTn>
                        </p:par>
                        <p:par>
                          <p:cTn id="84" fill="hold">
                            <p:stCondLst>
                              <p:cond delay="25500"/>
                            </p:stCondLst>
                            <p:childTnLst>
                              <p:par>
                                <p:cTn id="85" presetID="22" presetClass="entr" presetSubtype="2" fill="hold" nodeType="afterEffect">
                                  <p:stCondLst>
                                    <p:cond delay="2500"/>
                                  </p:stCondLst>
                                  <p:childTnLst>
                                    <p:set>
                                      <p:cBhvr>
                                        <p:cTn id="86" dur="1" fill="hold">
                                          <p:stCondLst>
                                            <p:cond delay="0"/>
                                          </p:stCondLst>
                                        </p:cTn>
                                        <p:tgtEl>
                                          <p:spTgt spid="3">
                                            <p:txEl>
                                              <p:pRg st="10" end="10"/>
                                            </p:txEl>
                                          </p:spTgt>
                                        </p:tgtEl>
                                        <p:attrNameLst>
                                          <p:attrName>style.visibility</p:attrName>
                                        </p:attrNameLst>
                                      </p:cBhvr>
                                      <p:to>
                                        <p:strVal val="visible"/>
                                      </p:to>
                                    </p:set>
                                    <p:animEffect transition="in" filter="wipe(right)">
                                      <p:cBhvr>
                                        <p:cTn id="87" dur="500"/>
                                        <p:tgtEl>
                                          <p:spTgt spid="3">
                                            <p:txEl>
                                              <p:pRg st="10" end="1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6" presetClass="entr" presetSubtype="32" fill="hold" grpId="0" nodeType="clickEffect">
                                  <p:stCondLst>
                                    <p:cond delay="0"/>
                                  </p:stCondLst>
                                  <p:childTnLst>
                                    <p:set>
                                      <p:cBhvr>
                                        <p:cTn id="91" dur="1" fill="hold">
                                          <p:stCondLst>
                                            <p:cond delay="0"/>
                                          </p:stCondLst>
                                        </p:cTn>
                                        <p:tgtEl>
                                          <p:spTgt spid="7"/>
                                        </p:tgtEl>
                                        <p:attrNameLst>
                                          <p:attrName>style.visibility</p:attrName>
                                        </p:attrNameLst>
                                      </p:cBhvr>
                                      <p:to>
                                        <p:strVal val="visible"/>
                                      </p:to>
                                    </p:set>
                                    <p:animEffect transition="in" filter="circle(out)">
                                      <p:cBhvr>
                                        <p:cTn id="9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2305</TotalTime>
  <Words>3280</Words>
  <Application>Microsoft Office PowerPoint</Application>
  <PresentationFormat>מסך רחב</PresentationFormat>
  <Paragraphs>407</Paragraphs>
  <Slides>15</Slides>
  <Notes>2</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15</vt:i4>
      </vt:variant>
    </vt:vector>
  </HeadingPairs>
  <TitlesOfParts>
    <vt:vector size="20" baseType="lpstr">
      <vt:lpstr>Arial</vt:lpstr>
      <vt:lpstr>Calibri</vt:lpstr>
      <vt:lpstr>Calibri Light</vt:lpstr>
      <vt:lpstr>David</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izak rossler</dc:creator>
  <cp:lastModifiedBy>izak rossler</cp:lastModifiedBy>
  <cp:revision>132</cp:revision>
  <dcterms:created xsi:type="dcterms:W3CDTF">2024-05-01T09:39:53Z</dcterms:created>
  <dcterms:modified xsi:type="dcterms:W3CDTF">2024-05-22T06:53:10Z</dcterms:modified>
</cp:coreProperties>
</file>