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78" r:id="rId3"/>
    <p:sldId id="279" r:id="rId4"/>
    <p:sldId id="275" r:id="rId5"/>
    <p:sldId id="277" r:id="rId6"/>
    <p:sldId id="273" r:id="rId7"/>
    <p:sldId id="274" r:id="rId8"/>
    <p:sldId id="256" r:id="rId9"/>
    <p:sldId id="258" r:id="rId10"/>
    <p:sldId id="27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91FFBA-F0BE-45EE-B0AC-956972239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1EB627A-5A69-48DE-95FF-590B89CD3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53C7DDC-B577-44E5-9873-102F4F0A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64E062-4349-49AE-9213-2249C582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A4D47B-2275-4C84-9743-20B54288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4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ADE470-175E-4E45-8EA2-436FD405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5B003F2-CFE1-4A51-AB4E-E45FB0ACF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6C5214-5E53-4545-ADB2-FA2C92F6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A0EC1-90D0-421A-97B7-9CD3A6A8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27CB381-594C-4D59-BDD9-8928334D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430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BE406C1-E0BD-4DD2-B9F5-955AC37E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0E9630-0D84-4759-B9D7-47AE4CECE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377206-8ED4-4A89-9B47-8693E346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A19239A-F599-438A-8F4E-6FB77258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71AD28-3CAF-44FB-85B0-56F55808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88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27D88E-92B4-40D7-8BD9-EDFFAEE0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0F6C62-56A5-421D-A3ED-568110C33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A1F4896-B1C8-4DB8-AFA7-13492D7F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CFE08B-B2BA-4077-993B-92AD18C1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EF994E2-EF47-4500-B03F-D1AD209D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37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A60831-2F42-4E5F-B44B-175D767D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7FEBEB-AC6B-4186-85F6-D8E60291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7602A5-A26E-4DBB-BD6B-EF1DCCED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F6DF29-7635-4019-A78F-892BA12A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E3C72A-EEC9-4F9A-A6A1-A0104AD5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53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05C45F-60E0-4E67-A36A-7C57159B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98C8323-0244-4923-95E7-01C148853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69CE6D6-52B9-445C-8889-1C8AE007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7E2B377-6863-40BF-86AD-B3B0B43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CFF155-2C5F-4E4B-94AF-850A849F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B4A2841-E755-4FBF-A28E-21312FF1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62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7205A4-72BD-4012-ABBA-3E856690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233AEDB-C498-449F-A77B-CECBE9EAD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3C3384D-D6E8-472A-8D52-05175C03D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9D2B2A6-F4EB-4C4B-AFBF-BC5B97485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E429153-7B0F-40FE-86A9-C9BF63401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29E5B72-DC7F-4193-A3FA-7210CADB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BA45983-E651-48F6-9B6F-64570E0A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F29D931-0619-45DB-B294-83432FAC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76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0D1B7C-7F8F-410C-83F8-3F8AD495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FE18F3D-7132-482A-8747-3D95894A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62C8BCA-0E73-4A1D-88DF-10C88141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65B26D3-7878-4994-BF07-38E3BCF9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712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E5ACF53-3DCD-4DE7-92A2-32C4A709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B44EE9B-43F8-40F2-910C-FF2AFAB7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483427-96DD-4337-978C-6A7898CA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29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1ED22F-DD72-435B-AB7B-C590566D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1E6A16-2DFA-4545-A8B7-90ABC812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1033705-EFEB-4A36-B977-CEEB92813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2A5A3EE-02A1-4605-99E9-0A083C1A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C39E104-5FB7-4DB7-901C-EAF8C17A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59C12B-26F7-467C-8D62-16812107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08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4B5C00-3BA3-4C48-9855-3C58035D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4746F7E-F4D2-43BE-86A8-77A574AD9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7BF452E-A7D1-4672-AEF1-18DF927D4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4828A31-C5E5-49E2-B6E8-A8BBE001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2CAF820-5385-4F80-B6BF-7F3F63DE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69ABB2B-B399-4BF9-9CCE-0A0E6EA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0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7DDF9A3-AE15-46CA-826C-724754C6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8423EBE-937D-4688-9F82-DF0F26A9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015E87-9467-43C5-A1D6-60537AB6B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C3AA-B781-43FF-9DF0-1D2455A74CF5}" type="datetimeFigureOut">
              <a:rPr lang="he-IL" smtClean="0"/>
              <a:t>כ"ז/אייר/תשפ"ד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2C70F4-7509-47D8-BB4F-69723489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05EEF3-DC1F-4D18-A59E-F591AEB2E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B4C8-594F-4351-9BA6-8E96489D1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zakrossler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0E6758-32A1-4415-BA47-65B3C9EEF750}"/>
              </a:ext>
            </a:extLst>
          </p:cNvPr>
          <p:cNvSpPr txBox="1">
            <a:spLocks/>
          </p:cNvSpPr>
          <p:nvPr/>
        </p:nvSpPr>
        <p:spPr>
          <a:xfrm>
            <a:off x="1325417" y="16279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מסכת מנחות</a:t>
            </a:r>
            <a:br>
              <a:rPr lang="he-IL" dirty="0"/>
            </a:br>
            <a:r>
              <a:rPr lang="he-IL" dirty="0"/>
              <a:t>מבוא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CA69D37-2859-4F7D-8815-6BF111168A9E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יצחק רסלר</a:t>
            </a:r>
          </a:p>
          <a:p>
            <a:r>
              <a:rPr lang="en-US">
                <a:hlinkClick r:id="rId2"/>
              </a:rPr>
              <a:t>izakrossler@gmail.com</a:t>
            </a:r>
            <a:endParaRPr lang="he-IL"/>
          </a:p>
          <a:p>
            <a:endParaRPr lang="he-IL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81D87D3-3BFB-4E3F-8397-FFB24AA2071C}"/>
              </a:ext>
            </a:extLst>
          </p:cNvPr>
          <p:cNvSpPr txBox="1"/>
          <p:nvPr/>
        </p:nvSpPr>
        <p:spPr>
          <a:xfrm>
            <a:off x="4562763" y="5514109"/>
            <a:ext cx="301105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err="1"/>
              <a:t>לע"נ</a:t>
            </a:r>
            <a:r>
              <a:rPr lang="he-IL" dirty="0"/>
              <a:t> סמ"ר  דביר חיים רסלר </a:t>
            </a:r>
          </a:p>
          <a:p>
            <a:r>
              <a:rPr lang="he-IL" dirty="0"/>
              <a:t>נפל בשמחת תורה תשפ"ד הי"ד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F3992A4-2659-444C-A443-02D102F08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6" y="4749692"/>
            <a:ext cx="1607127" cy="16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2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4EA7B76E-20D9-4FB1-B63B-C8CFA9A9E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92732"/>
              </p:ext>
            </p:extLst>
          </p:nvPr>
        </p:nvGraphicFramePr>
        <p:xfrm>
          <a:off x="37103" y="411958"/>
          <a:ext cx="12057452" cy="6399556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369834">
                  <a:extLst>
                    <a:ext uri="{9D8B030D-6E8A-4147-A177-3AD203B41FA5}">
                      <a16:colId xmlns:a16="http://schemas.microsoft.com/office/drawing/2014/main" val="1642917331"/>
                    </a:ext>
                  </a:extLst>
                </a:gridCol>
                <a:gridCol w="2369835">
                  <a:extLst>
                    <a:ext uri="{9D8B030D-6E8A-4147-A177-3AD203B41FA5}">
                      <a16:colId xmlns:a16="http://schemas.microsoft.com/office/drawing/2014/main" val="3270488708"/>
                    </a:ext>
                  </a:extLst>
                </a:gridCol>
                <a:gridCol w="2369835">
                  <a:extLst>
                    <a:ext uri="{9D8B030D-6E8A-4147-A177-3AD203B41FA5}">
                      <a16:colId xmlns:a16="http://schemas.microsoft.com/office/drawing/2014/main" val="39974101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44672440"/>
                    </a:ext>
                  </a:extLst>
                </a:gridCol>
                <a:gridCol w="2019663">
                  <a:extLst>
                    <a:ext uri="{9D8B030D-6E8A-4147-A177-3AD203B41FA5}">
                      <a16:colId xmlns:a16="http://schemas.microsoft.com/office/drawing/2014/main" val="4097757596"/>
                    </a:ext>
                  </a:extLst>
                </a:gridCol>
                <a:gridCol w="2720005">
                  <a:extLst>
                    <a:ext uri="{9D8B030D-6E8A-4147-A177-3AD203B41FA5}">
                      <a16:colId xmlns:a16="http://schemas.microsoft.com/office/drawing/2014/main" val="2047336771"/>
                    </a:ext>
                  </a:extLst>
                </a:gridCol>
              </a:tblGrid>
              <a:tr h="362080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04282"/>
                  </a:ext>
                </a:extLst>
              </a:tr>
              <a:tr h="101400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42107"/>
                  </a:ext>
                </a:extLst>
              </a:tr>
              <a:tr h="1014004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18583"/>
                  </a:ext>
                </a:extLst>
              </a:tr>
              <a:tr h="1014004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05933"/>
                  </a:ext>
                </a:extLst>
              </a:tr>
              <a:tr h="763169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22683"/>
                  </a:ext>
                </a:extLst>
              </a:tr>
              <a:tr h="765575"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05987"/>
                  </a:ext>
                </a:extLst>
              </a:tr>
              <a:tr h="10140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859859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3ED10E8-8021-452F-83F3-EF2914E774B4}"/>
              </a:ext>
            </a:extLst>
          </p:cNvPr>
          <p:cNvSpPr txBox="1"/>
          <p:nvPr/>
        </p:nvSpPr>
        <p:spPr>
          <a:xfrm>
            <a:off x="7767910" y="378420"/>
            <a:ext cx="147058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dirty="0"/>
              <a:t>חלות מצה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50688CA-EF55-4F97-AA10-898CE08AF852}"/>
              </a:ext>
            </a:extLst>
          </p:cNvPr>
          <p:cNvSpPr txBox="1"/>
          <p:nvPr/>
        </p:nvSpPr>
        <p:spPr>
          <a:xfrm>
            <a:off x="3013655" y="364431"/>
            <a:ext cx="139673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dirty="0"/>
              <a:t>חלות חמץ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EA44F8-F874-4BAB-A7D6-FE1A784E6785}"/>
              </a:ext>
            </a:extLst>
          </p:cNvPr>
          <p:cNvSpPr txBox="1"/>
          <p:nvPr/>
        </p:nvSpPr>
        <p:spPr>
          <a:xfrm>
            <a:off x="10738543" y="1181516"/>
            <a:ext cx="73529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חלות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DB57823-2CFF-476E-B4E0-D90B28F2576C}"/>
              </a:ext>
            </a:extLst>
          </p:cNvPr>
          <p:cNvSpPr txBox="1"/>
          <p:nvPr/>
        </p:nvSpPr>
        <p:spPr>
          <a:xfrm>
            <a:off x="8006184" y="1106579"/>
            <a:ext cx="8892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רקיקים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EA37F3C-5A2F-4604-AD0E-A4F675163E4E}"/>
              </a:ext>
            </a:extLst>
          </p:cNvPr>
          <p:cNvSpPr txBox="1"/>
          <p:nvPr/>
        </p:nvSpPr>
        <p:spPr>
          <a:xfrm>
            <a:off x="5944356" y="1189305"/>
            <a:ext cx="73529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 err="1"/>
              <a:t>כרבוה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CA99AD-7EF6-46AE-9284-B2F94EB4C942}"/>
              </a:ext>
            </a:extLst>
          </p:cNvPr>
          <p:cNvSpPr txBox="1"/>
          <p:nvPr/>
        </p:nvSpPr>
        <p:spPr>
          <a:xfrm>
            <a:off x="3533698" y="1337430"/>
            <a:ext cx="73529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חמץ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E7B3045-06A5-41B4-8FE7-44F1614B1ECA}"/>
              </a:ext>
            </a:extLst>
          </p:cNvPr>
          <p:cNvSpPr txBox="1"/>
          <p:nvPr/>
        </p:nvSpPr>
        <p:spPr>
          <a:xfrm>
            <a:off x="848511" y="1973785"/>
            <a:ext cx="151405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10 חלות חמץ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15B9B31-7BD0-4EB4-B702-4BD7F4F3ADC3}"/>
              </a:ext>
            </a:extLst>
          </p:cNvPr>
          <p:cNvSpPr txBox="1"/>
          <p:nvPr/>
        </p:nvSpPr>
        <p:spPr>
          <a:xfrm>
            <a:off x="848511" y="1192995"/>
            <a:ext cx="10369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40 חלות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3360A86-420E-4357-AB6A-F26DE1FF04C0}"/>
              </a:ext>
            </a:extLst>
          </p:cNvPr>
          <p:cNvSpPr txBox="1"/>
          <p:nvPr/>
        </p:nvSpPr>
        <p:spPr>
          <a:xfrm>
            <a:off x="3142488" y="2267766"/>
            <a:ext cx="10369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10 חלות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F45805A-1BBD-4661-99E7-1597878EA131}"/>
              </a:ext>
            </a:extLst>
          </p:cNvPr>
          <p:cNvSpPr txBox="1"/>
          <p:nvPr/>
        </p:nvSpPr>
        <p:spPr>
          <a:xfrm>
            <a:off x="6721532" y="2170531"/>
            <a:ext cx="32951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10 חלות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48556AE-0CFC-412A-B954-08900982FF3E}"/>
              </a:ext>
            </a:extLst>
          </p:cNvPr>
          <p:cNvSpPr txBox="1"/>
          <p:nvPr/>
        </p:nvSpPr>
        <p:spPr>
          <a:xfrm>
            <a:off x="6721531" y="3283810"/>
            <a:ext cx="37251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10 </a:t>
            </a:r>
            <a:r>
              <a:rPr lang="he-IL" dirty="0" err="1"/>
              <a:t>עשרונים</a:t>
            </a:r>
            <a:r>
              <a:rPr lang="he-IL" dirty="0"/>
              <a:t> סולת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49B34DA-FD93-4B4E-98ED-5CFDF8FB036C}"/>
              </a:ext>
            </a:extLst>
          </p:cNvPr>
          <p:cNvSpPr txBox="1"/>
          <p:nvPr/>
        </p:nvSpPr>
        <p:spPr>
          <a:xfrm>
            <a:off x="159516" y="4116894"/>
            <a:ext cx="21547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20 </a:t>
            </a:r>
            <a:r>
              <a:rPr lang="he-IL" dirty="0" err="1"/>
              <a:t>עשרונים</a:t>
            </a:r>
            <a:r>
              <a:rPr lang="he-IL" dirty="0"/>
              <a:t> סולת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D721593-7DCA-48C9-A3BC-D16AC2E7E65E}"/>
              </a:ext>
            </a:extLst>
          </p:cNvPr>
          <p:cNvSpPr txBox="1"/>
          <p:nvPr/>
        </p:nvSpPr>
        <p:spPr>
          <a:xfrm>
            <a:off x="2981835" y="3211112"/>
            <a:ext cx="18390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10 </a:t>
            </a:r>
            <a:r>
              <a:rPr lang="he-IL" dirty="0" err="1"/>
              <a:t>עשרונים</a:t>
            </a:r>
            <a:r>
              <a:rPr lang="he-IL" dirty="0"/>
              <a:t> סולת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12A36E3-9242-4796-A759-2E6C3BAAF461}"/>
              </a:ext>
            </a:extLst>
          </p:cNvPr>
          <p:cNvSpPr txBox="1"/>
          <p:nvPr/>
        </p:nvSpPr>
        <p:spPr>
          <a:xfrm>
            <a:off x="6506521" y="3970365"/>
            <a:ext cx="37251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שליש עישרון לכל חלה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5DC46A9-0E82-4C3C-A4C4-4923FFD6E1D7}"/>
              </a:ext>
            </a:extLst>
          </p:cNvPr>
          <p:cNvSpPr txBox="1"/>
          <p:nvPr/>
        </p:nvSpPr>
        <p:spPr>
          <a:xfrm>
            <a:off x="2859947" y="4029480"/>
            <a:ext cx="20827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עישרון אחד לכל חלה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2D1D5DA-75B5-4098-8D79-813F66887D71}"/>
              </a:ext>
            </a:extLst>
          </p:cNvPr>
          <p:cNvSpPr txBox="1"/>
          <p:nvPr/>
        </p:nvSpPr>
        <p:spPr>
          <a:xfrm>
            <a:off x="8655597" y="4835462"/>
            <a:ext cx="22828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שמינית לוג שמן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8F9DAF4-8F34-4D76-B70C-C0F0999A468B}"/>
              </a:ext>
            </a:extLst>
          </p:cNvPr>
          <p:cNvSpPr txBox="1"/>
          <p:nvPr/>
        </p:nvSpPr>
        <p:spPr>
          <a:xfrm>
            <a:off x="5101971" y="4835462"/>
            <a:ext cx="212260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רבע לוג שמן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9A91B5E4-EC73-4A5D-80BF-44FE32E0676E}"/>
              </a:ext>
            </a:extLst>
          </p:cNvPr>
          <p:cNvSpPr txBox="1"/>
          <p:nvPr/>
        </p:nvSpPr>
        <p:spPr>
          <a:xfrm>
            <a:off x="159516" y="4780207"/>
            <a:ext cx="212260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חצי לוג שמן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A48585F-257E-482D-9107-854FEF08213A}"/>
              </a:ext>
            </a:extLst>
          </p:cNvPr>
          <p:cNvSpPr txBox="1"/>
          <p:nvPr/>
        </p:nvSpPr>
        <p:spPr>
          <a:xfrm>
            <a:off x="2559845" y="4801409"/>
            <a:ext cx="212260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ללא שמן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7B8D908-2F1A-4BE0-8667-0726BB9376F1}"/>
              </a:ext>
            </a:extLst>
          </p:cNvPr>
          <p:cNvSpPr txBox="1"/>
          <p:nvPr/>
        </p:nvSpPr>
        <p:spPr>
          <a:xfrm>
            <a:off x="9948357" y="5552731"/>
            <a:ext cx="2206442" cy="107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אופה את המנחה מצות בקרקעית התנור</a:t>
            </a:r>
          </a:p>
          <a:p>
            <a:r>
              <a:rPr lang="he-IL" sz="1600" dirty="0"/>
              <a:t>עריכה עבה</a:t>
            </a:r>
          </a:p>
          <a:p>
            <a:r>
              <a:rPr lang="he-IL" sz="1600" dirty="0"/>
              <a:t>(כמו מנחת מאפה תנור)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BE3ABA73-7154-479A-8932-00F03B5E8282}"/>
              </a:ext>
            </a:extLst>
          </p:cNvPr>
          <p:cNvSpPr txBox="1"/>
          <p:nvPr/>
        </p:nvSpPr>
        <p:spPr>
          <a:xfrm>
            <a:off x="7480891" y="5552731"/>
            <a:ext cx="2206442" cy="107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אופה את המנחה מצות בקרקעית התנור</a:t>
            </a:r>
          </a:p>
          <a:p>
            <a:r>
              <a:rPr lang="he-IL" sz="1600" dirty="0"/>
              <a:t>עריכה דקה</a:t>
            </a:r>
          </a:p>
          <a:p>
            <a:r>
              <a:rPr lang="he-IL" sz="1600" dirty="0"/>
              <a:t>(כמו מנחת מאפה תנור)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5A1B6CD0-82DA-47C5-8882-11BF64E6F49A}"/>
              </a:ext>
            </a:extLst>
          </p:cNvPr>
          <p:cNvSpPr txBox="1"/>
          <p:nvPr/>
        </p:nvSpPr>
        <p:spPr>
          <a:xfrm>
            <a:off x="5197248" y="5612779"/>
            <a:ext cx="202261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מניח במחבת (שטוח)אופה אותה מצה בתנור </a:t>
            </a:r>
          </a:p>
          <a:p>
            <a:r>
              <a:rPr lang="he-IL" sz="1400" dirty="0"/>
              <a:t>(כמו מנחת </a:t>
            </a:r>
            <a:r>
              <a:rPr lang="he-IL" sz="1400" dirty="0" err="1"/>
              <a:t>חביתין</a:t>
            </a:r>
            <a:r>
              <a:rPr lang="he-IL" sz="1400" dirty="0"/>
              <a:t>)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047914B7-F260-40C8-97EB-5606A640F3E5}"/>
              </a:ext>
            </a:extLst>
          </p:cNvPr>
          <p:cNvSpPr txBox="1"/>
          <p:nvPr/>
        </p:nvSpPr>
        <p:spPr>
          <a:xfrm>
            <a:off x="4682451" y="5728"/>
            <a:ext cx="125090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לחמי תודה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37FB24CC-9980-480B-B408-E52BC29667D8}"/>
              </a:ext>
            </a:extLst>
          </p:cNvPr>
          <p:cNvSpPr txBox="1"/>
          <p:nvPr/>
        </p:nvSpPr>
        <p:spPr>
          <a:xfrm>
            <a:off x="493558" y="424777"/>
            <a:ext cx="17468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dirty="0"/>
              <a:t>לחמי תודה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4DBAF9A4-E7E2-432E-9984-DCA2568CFDC9}"/>
              </a:ext>
            </a:extLst>
          </p:cNvPr>
          <p:cNvSpPr txBox="1"/>
          <p:nvPr/>
        </p:nvSpPr>
        <p:spPr>
          <a:xfrm>
            <a:off x="207868" y="2413514"/>
            <a:ext cx="132205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sz="1200" dirty="0"/>
              <a:t>10 חלות רקיקים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7B8CF25-D030-4554-B23C-A32021DE2FF0}"/>
              </a:ext>
            </a:extLst>
          </p:cNvPr>
          <p:cNvSpPr txBox="1"/>
          <p:nvPr/>
        </p:nvSpPr>
        <p:spPr>
          <a:xfrm>
            <a:off x="179138" y="2850911"/>
            <a:ext cx="132205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sz="1200" dirty="0"/>
              <a:t>10 חלות </a:t>
            </a:r>
            <a:r>
              <a:rPr lang="he-IL" sz="1200" dirty="0" err="1"/>
              <a:t>רבוכה</a:t>
            </a:r>
            <a:endParaRPr lang="he-IL" sz="1200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93601FC-CD86-4F13-9F7E-50EABA698B7E}"/>
              </a:ext>
            </a:extLst>
          </p:cNvPr>
          <p:cNvSpPr txBox="1"/>
          <p:nvPr/>
        </p:nvSpPr>
        <p:spPr>
          <a:xfrm>
            <a:off x="207868" y="3336104"/>
            <a:ext cx="132205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sz="1200" dirty="0"/>
              <a:t>10 חלות מאפה תנור</a:t>
            </a:r>
          </a:p>
        </p:txBody>
      </p:sp>
      <p:sp>
        <p:nvSpPr>
          <p:cNvPr id="34" name="סוגר מסולסל ימני 33">
            <a:extLst>
              <a:ext uri="{FF2B5EF4-FFF2-40B4-BE49-F238E27FC236}">
                <a16:creationId xmlns:a16="http://schemas.microsoft.com/office/drawing/2014/main" id="{D978302D-865C-4141-B94A-4B51A2A26CD7}"/>
              </a:ext>
            </a:extLst>
          </p:cNvPr>
          <p:cNvSpPr/>
          <p:nvPr/>
        </p:nvSpPr>
        <p:spPr>
          <a:xfrm>
            <a:off x="1419588" y="2273971"/>
            <a:ext cx="447279" cy="1448220"/>
          </a:xfrm>
          <a:prstGeom prst="rightBrace">
            <a:avLst>
              <a:gd name="adj1" fmla="val 8333"/>
              <a:gd name="adj2" fmla="val 48746"/>
            </a:avLst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E7C4609-8F83-4B3A-9EF5-3659EE279DC4}"/>
              </a:ext>
            </a:extLst>
          </p:cNvPr>
          <p:cNvSpPr txBox="1"/>
          <p:nvPr/>
        </p:nvSpPr>
        <p:spPr>
          <a:xfrm>
            <a:off x="1946570" y="2860673"/>
            <a:ext cx="73529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מצה</a:t>
            </a:r>
          </a:p>
        </p:txBody>
      </p:sp>
    </p:spTree>
    <p:extLst>
      <p:ext uri="{BB962C8B-B14F-4D97-AF65-F5344CB8AC3E}">
        <p14:creationId xmlns:p14="http://schemas.microsoft.com/office/powerpoint/2010/main" val="20511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50"/>
                            </p:stCondLst>
                            <p:childTnLst>
                              <p:par>
                                <p:cTn id="151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DC337E-B6EE-4503-903A-1F5697228A02}"/>
              </a:ext>
            </a:extLst>
          </p:cNvPr>
          <p:cNvSpPr txBox="1"/>
          <p:nvPr/>
        </p:nvSpPr>
        <p:spPr>
          <a:xfrm>
            <a:off x="1717040" y="3050738"/>
            <a:ext cx="959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אחרי מסכת זבחים שעסקה בעיקר </a:t>
            </a:r>
            <a:r>
              <a:rPr lang="he-IL" dirty="0" err="1"/>
              <a:t>בקרבנות</a:t>
            </a:r>
            <a:r>
              <a:rPr lang="he-IL" dirty="0"/>
              <a:t> מן החי, מגיעה מסכת מנחות העוסקת בעיקר </a:t>
            </a:r>
            <a:r>
              <a:rPr lang="he-IL" dirty="0" err="1"/>
              <a:t>בקרבנות</a:t>
            </a:r>
            <a:r>
              <a:rPr lang="he-IL" dirty="0"/>
              <a:t> "מנחה" הבאים מן הצומח -  חיטים או שעורים, וכן </a:t>
            </a:r>
            <a:r>
              <a:rPr lang="he-IL" dirty="0" err="1"/>
              <a:t>קרבנות</a:t>
            </a:r>
            <a:r>
              <a:rPr lang="he-IL" dirty="0"/>
              <a:t> נוספי מן הצומח כגון: נסכי יין"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CD4F66D-72D9-4ACA-B601-ADC5D76DE63E}"/>
              </a:ext>
            </a:extLst>
          </p:cNvPr>
          <p:cNvSpPr txBox="1"/>
          <p:nvPr/>
        </p:nvSpPr>
        <p:spPr>
          <a:xfrm>
            <a:off x="10099040" y="1412458"/>
            <a:ext cx="12090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dirty="0"/>
              <a:t>קרבן מנחה</a:t>
            </a:r>
          </a:p>
        </p:txBody>
      </p:sp>
      <p:sp>
        <p:nvSpPr>
          <p:cNvPr id="9" name="בועת דיבור: מלבן עם פינות מעוגלות 8">
            <a:extLst>
              <a:ext uri="{FF2B5EF4-FFF2-40B4-BE49-F238E27FC236}">
                <a16:creationId xmlns:a16="http://schemas.microsoft.com/office/drawing/2014/main" id="{EC9D7F64-704E-41B3-BD3F-D50FDBB54C56}"/>
              </a:ext>
            </a:extLst>
          </p:cNvPr>
          <p:cNvSpPr/>
          <p:nvPr/>
        </p:nvSpPr>
        <p:spPr>
          <a:xfrm>
            <a:off x="168622" y="87530"/>
            <a:ext cx="7116098" cy="2381349"/>
          </a:xfrm>
          <a:prstGeom prst="wedgeRoundRectCallout">
            <a:avLst>
              <a:gd name="adj1" fmla="val 87911"/>
              <a:gd name="adj2" fmla="val 87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tx1"/>
                </a:solidFill>
              </a:rPr>
              <a:t>פירוש המילה "</a:t>
            </a:r>
            <a:r>
              <a:rPr lang="he-IL" dirty="0" err="1">
                <a:solidFill>
                  <a:schemeClr val="tx1"/>
                </a:solidFill>
              </a:rPr>
              <a:t>מנחה"בתנ"ך</a:t>
            </a:r>
            <a:r>
              <a:rPr lang="he-IL" dirty="0">
                <a:solidFill>
                  <a:schemeClr val="tx1"/>
                </a:solidFill>
              </a:rPr>
              <a:t> הוא בדרך כלל "דורון" – "מתנה".</a:t>
            </a:r>
          </a:p>
          <a:p>
            <a:r>
              <a:rPr lang="he-IL" dirty="0">
                <a:solidFill>
                  <a:schemeClr val="tx1"/>
                </a:solidFill>
              </a:rPr>
              <a:t>המפרשים דנים השאלה מפני מה נקרא קרבן "מנחה" בשם זה. </a:t>
            </a:r>
          </a:p>
          <a:p>
            <a:r>
              <a:rPr lang="he-IL" dirty="0">
                <a:solidFill>
                  <a:schemeClr val="tx1"/>
                </a:solidFill>
              </a:rPr>
              <a:t>יש המסבירים ש"דורון" מבטא הכנעה. כגון: דורון ששולחים למלך, או מנחה שמביא עבד לאדונו. לעומת מתנה שמביא אדם נכבד לנחות ממנו הנקראת "מַשְׂאֹ֜ת" מלשון נשיאה והרמה, שהמקבל מתרומם ומתכבד בקבלת מתנה זו. </a:t>
            </a:r>
          </a:p>
          <a:p>
            <a:r>
              <a:rPr lang="he-IL" dirty="0">
                <a:solidFill>
                  <a:schemeClr val="tx1"/>
                </a:solidFill>
              </a:rPr>
              <a:t>מכיוון שקרבן מנחה בדרך כלל מובא ע"י העני שאין ידו משגת הוא מבטא כניעה יותר מקרבן בהמה.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6AF7B69-3D90-43BF-8797-012DC197B195}"/>
              </a:ext>
            </a:extLst>
          </p:cNvPr>
          <p:cNvSpPr txBox="1"/>
          <p:nvPr/>
        </p:nvSpPr>
        <p:spPr>
          <a:xfrm>
            <a:off x="2804373" y="3955762"/>
            <a:ext cx="7955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פרקים א', ב', עוסקים בפסולים בעבודות המנחה. פרקים אלה מקבילים במידה רבה לפרקים הראשונים של מסכת זבחים. העוסקים באותם פסולים בעבודת הזבחים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E004B8D-53C4-4CF6-A76B-E97DE88009B8}"/>
              </a:ext>
            </a:extLst>
          </p:cNvPr>
          <p:cNvSpPr txBox="1"/>
          <p:nvPr/>
        </p:nvSpPr>
        <p:spPr>
          <a:xfrm>
            <a:off x="2804373" y="4966017"/>
            <a:ext cx="7955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פרקים ג, ד' עיקרי הדינים של מצוות ספר תורה, תפילין, מזוזות, וציצית.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7397688-68D9-4BAB-9991-5A027B29CC6E}"/>
              </a:ext>
            </a:extLst>
          </p:cNvPr>
          <p:cNvSpPr txBox="1"/>
          <p:nvPr/>
        </p:nvSpPr>
        <p:spPr>
          <a:xfrm>
            <a:off x="3896573" y="5689600"/>
            <a:ext cx="6969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מפרק ה' ואילך מפורטים סדר עשייתם ואופן הבאתם של המנחות השונות.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7D8221B-0122-4333-B05C-F0DD6E26EB7C}"/>
              </a:ext>
            </a:extLst>
          </p:cNvPr>
          <p:cNvSpPr txBox="1"/>
          <p:nvPr/>
        </p:nvSpPr>
        <p:spPr>
          <a:xfrm>
            <a:off x="7843520" y="386080"/>
            <a:ext cx="20218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מסכת מנחות</a:t>
            </a:r>
          </a:p>
          <a:p>
            <a:pPr algn="ctr"/>
            <a:r>
              <a:rPr lang="he-IL" sz="2400" dirty="0"/>
              <a:t>מבוא</a:t>
            </a:r>
          </a:p>
        </p:txBody>
      </p:sp>
    </p:spTree>
    <p:extLst>
      <p:ext uri="{BB962C8B-B14F-4D97-AF65-F5344CB8AC3E}">
        <p14:creationId xmlns:p14="http://schemas.microsoft.com/office/powerpoint/2010/main" val="42731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2" grpId="0"/>
      <p:bldP spid="6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86F4D8A-F6F2-4D02-B6A0-170913F76B89}"/>
              </a:ext>
            </a:extLst>
          </p:cNvPr>
          <p:cNvSpPr txBox="1"/>
          <p:nvPr/>
        </p:nvSpPr>
        <p:spPr>
          <a:xfrm>
            <a:off x="8636000" y="132080"/>
            <a:ext cx="22250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sz="2400" dirty="0"/>
              <a:t>המנחה ומרכיביה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A258F74-4E7D-428E-8D35-EE1B94AE6B79}"/>
              </a:ext>
            </a:extLst>
          </p:cNvPr>
          <p:cNvSpPr txBox="1"/>
          <p:nvPr/>
        </p:nvSpPr>
        <p:spPr>
          <a:xfrm>
            <a:off x="8031480" y="867172"/>
            <a:ext cx="348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רוב המנחות באות מסולת של חיטים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BC5FD37-8F66-4F69-91B5-31FD8F86FCB0}"/>
              </a:ext>
            </a:extLst>
          </p:cNvPr>
          <p:cNvSpPr txBox="1"/>
          <p:nvPr/>
        </p:nvSpPr>
        <p:spPr>
          <a:xfrm>
            <a:off x="7228840" y="1308244"/>
            <a:ext cx="4287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מנחת העומר ומנחת סוטה באות מן השעורים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E42C61B-FCD1-4DF4-9958-80C2B392A848}"/>
              </a:ext>
            </a:extLst>
          </p:cNvPr>
          <p:cNvSpPr txBox="1"/>
          <p:nvPr/>
        </p:nvSpPr>
        <p:spPr>
          <a:xfrm>
            <a:off x="5207000" y="1829989"/>
            <a:ext cx="6309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מנחה – שיעורה לפחות עישרון – עשירית האיפה שנפחה 432 ביצים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A2CE568-C34C-478E-907E-CBBC64FD7477}"/>
              </a:ext>
            </a:extLst>
          </p:cNvPr>
          <p:cNvSpPr txBox="1"/>
          <p:nvPr/>
        </p:nvSpPr>
        <p:spPr>
          <a:xfrm>
            <a:off x="7620000" y="2283624"/>
            <a:ext cx="3931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עשויה מקמח משובח ומנופה פעמים רבות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1DBA182-01A4-4DD6-871E-A6E896234BA1}"/>
              </a:ext>
            </a:extLst>
          </p:cNvPr>
          <p:cNvSpPr txBox="1"/>
          <p:nvPr/>
        </p:nvSpPr>
        <p:spPr>
          <a:xfrm>
            <a:off x="6355080" y="2801797"/>
            <a:ext cx="5161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יש מנחות המחייבות שנים או שלושה </a:t>
            </a:r>
            <a:r>
              <a:rPr lang="he-IL" dirty="0" err="1"/>
              <a:t>עשרונים</a:t>
            </a:r>
            <a:r>
              <a:rPr lang="he-IL" dirty="0"/>
              <a:t> של סולת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B27B7EF-2DFE-47E5-ABDC-D30DF021355B}"/>
              </a:ext>
            </a:extLst>
          </p:cNvPr>
          <p:cNvSpPr txBox="1"/>
          <p:nvPr/>
        </p:nvSpPr>
        <p:spPr>
          <a:xfrm>
            <a:off x="863600" y="2783271"/>
            <a:ext cx="5232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במנחת נדבה ניתן להביא בכלי אחד עד שישים </a:t>
            </a:r>
            <a:r>
              <a:rPr lang="he-IL" dirty="0" err="1"/>
              <a:t>עשרונים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8863636-0504-41CC-B8B2-3ADB4C08BFE2}"/>
              </a:ext>
            </a:extLst>
          </p:cNvPr>
          <p:cNvSpPr txBox="1"/>
          <p:nvPr/>
        </p:nvSpPr>
        <p:spPr>
          <a:xfrm>
            <a:off x="3723640" y="3269738"/>
            <a:ext cx="7792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רוב המנחות טעונות שמן, חלקן בוללים אותן בשמן חלקן מקבלות שמן באופנים שונים.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84B255E-C043-45D1-BACC-860451194346}"/>
              </a:ext>
            </a:extLst>
          </p:cNvPr>
          <p:cNvSpPr txBox="1"/>
          <p:nvPr/>
        </p:nvSpPr>
        <p:spPr>
          <a:xfrm>
            <a:off x="1376680" y="3773565"/>
            <a:ext cx="10139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רוב המנחות טעונות "לבונה"  אותה מקטירים עם ה</a:t>
            </a:r>
            <a:r>
              <a:rPr lang="en-US" dirty="0"/>
              <a:t>"</a:t>
            </a:r>
            <a:r>
              <a:rPr lang="he-IL" dirty="0" err="1"/>
              <a:t>קןמץ</a:t>
            </a:r>
            <a:r>
              <a:rPr lang="he-IL" dirty="0"/>
              <a:t>" על גבי המזבח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9FA15A3-D6E6-49D5-84C1-4DC3762DF823}"/>
              </a:ext>
            </a:extLst>
          </p:cNvPr>
          <p:cNvSpPr txBox="1"/>
          <p:nvPr/>
        </p:nvSpPr>
        <p:spPr>
          <a:xfrm>
            <a:off x="7345680" y="4260032"/>
            <a:ext cx="420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במנחת סוטה ומנחת חוטא אין שמן ואין לבונה.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79B864F-3D9E-4DAF-9A44-64E7D2565618}"/>
              </a:ext>
            </a:extLst>
          </p:cNvPr>
          <p:cNvSpPr txBox="1"/>
          <p:nvPr/>
        </p:nvSpPr>
        <p:spPr>
          <a:xfrm>
            <a:off x="6278880" y="6045200"/>
            <a:ext cx="5542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כל המנחות הנאפות והמטוגנות נילושות במים בנוסף לשמן </a:t>
            </a:r>
          </a:p>
        </p:txBody>
      </p:sp>
      <p:sp>
        <p:nvSpPr>
          <p:cNvPr id="19" name="בועת דיבור: מלבן עם פינות מעוגלות 18">
            <a:extLst>
              <a:ext uri="{FF2B5EF4-FFF2-40B4-BE49-F238E27FC236}">
                <a16:creationId xmlns:a16="http://schemas.microsoft.com/office/drawing/2014/main" id="{C7A6DF33-B5F1-4CFE-A2AD-FEDE09BF171E}"/>
              </a:ext>
            </a:extLst>
          </p:cNvPr>
          <p:cNvSpPr/>
          <p:nvPr/>
        </p:nvSpPr>
        <p:spPr>
          <a:xfrm>
            <a:off x="91440" y="3639070"/>
            <a:ext cx="3048000" cy="2789768"/>
          </a:xfrm>
          <a:prstGeom prst="wedgeRoundRectCallout">
            <a:avLst>
              <a:gd name="adj1" fmla="val 248168"/>
              <a:gd name="adj2" fmla="val -329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tx1"/>
                </a:solidFill>
              </a:rPr>
              <a:t>הלבונה היא שרף הנוטף מעץ </a:t>
            </a:r>
            <a:r>
              <a:rPr lang="he-IL" dirty="0" err="1">
                <a:solidFill>
                  <a:schemeClr val="tx1"/>
                </a:solidFill>
              </a:rPr>
              <a:t>מסויים</a:t>
            </a:r>
            <a:r>
              <a:rPr lang="he-IL" dirty="0">
                <a:solidFill>
                  <a:schemeClr val="tx1"/>
                </a:solidFill>
              </a:rPr>
              <a:t> ומתקשה ונעשה גרגירים הנשרפים כקטורת.</a:t>
            </a:r>
          </a:p>
          <a:p>
            <a:r>
              <a:rPr lang="he-IL" dirty="0">
                <a:solidFill>
                  <a:schemeClr val="tx1"/>
                </a:solidFill>
              </a:rPr>
              <a:t>רבים סבורים שזה מין הקרוי אף בימנו לבונה (</a:t>
            </a:r>
            <a:r>
              <a:rPr lang="en-US" dirty="0" err="1">
                <a:solidFill>
                  <a:schemeClr val="tx1"/>
                </a:solidFill>
              </a:rPr>
              <a:t>frankincenese</a:t>
            </a:r>
            <a:r>
              <a:rPr lang="he-IL" dirty="0">
                <a:solidFill>
                  <a:schemeClr val="tx1"/>
                </a:solidFill>
              </a:rPr>
              <a:t>) </a:t>
            </a:r>
          </a:p>
          <a:p>
            <a:r>
              <a:rPr lang="he-IL" dirty="0">
                <a:solidFill>
                  <a:schemeClr val="tx1"/>
                </a:solidFill>
              </a:rPr>
              <a:t>ראו: ספר "פירושי ראשונים על </a:t>
            </a:r>
            <a:r>
              <a:rPr lang="he-IL" dirty="0" err="1">
                <a:solidFill>
                  <a:schemeClr val="tx1"/>
                </a:solidFill>
              </a:rPr>
              <a:t>ברייתת</a:t>
            </a:r>
            <a:r>
              <a:rPr lang="he-IL" dirty="0">
                <a:solidFill>
                  <a:schemeClr val="tx1"/>
                </a:solidFill>
              </a:rPr>
              <a:t> פיטום הקטורת" מאת הרב חגי לוי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12ECBC84-9249-41FC-9A3C-76E26D08AE05}"/>
              </a:ext>
            </a:extLst>
          </p:cNvPr>
          <p:cNvSpPr txBox="1"/>
          <p:nvPr/>
        </p:nvSpPr>
        <p:spPr>
          <a:xfrm>
            <a:off x="4206240" y="4845141"/>
            <a:ext cx="7437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השמן שבמנחות הוא שמן זית. שיעורו לוג (6 ביצים בין 0.3 ל 0.6 ליטר) לכל עישרון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49B80227-7BA8-47A5-BD11-81EA5FC683E6}"/>
              </a:ext>
            </a:extLst>
          </p:cNvPr>
          <p:cNvSpPr txBox="1"/>
          <p:nvPr/>
        </p:nvSpPr>
        <p:spPr>
          <a:xfrm>
            <a:off x="3571240" y="5380054"/>
            <a:ext cx="8097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ה"לבונה" שיעורה קומץ – הכמות הנכנסת לתוך 3 אצבעות הכהן המקופלות על כף ידו</a:t>
            </a:r>
          </a:p>
        </p:txBody>
      </p:sp>
    </p:spTree>
    <p:extLst>
      <p:ext uri="{BB962C8B-B14F-4D97-AF65-F5344CB8AC3E}">
        <p14:creationId xmlns:p14="http://schemas.microsoft.com/office/powerpoint/2010/main" val="5905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244528E-63C6-4B74-B187-51B9A09637E3}"/>
              </a:ext>
            </a:extLst>
          </p:cNvPr>
          <p:cNvSpPr txBox="1"/>
          <p:nvPr/>
        </p:nvSpPr>
        <p:spPr>
          <a:xfrm>
            <a:off x="6240544" y="669303"/>
            <a:ext cx="15648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עבודות המנחה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77C3674-3D78-4BDC-9FD1-098CDC059FB0}"/>
              </a:ext>
            </a:extLst>
          </p:cNvPr>
          <p:cNvSpPr txBox="1"/>
          <p:nvPr/>
        </p:nvSpPr>
        <p:spPr>
          <a:xfrm>
            <a:off x="8737346" y="1668048"/>
            <a:ext cx="318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רש"י מסכת זבחים דף יא עמוד א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BB98184-789B-4293-A1F1-388E6F3ECC7E}"/>
              </a:ext>
            </a:extLst>
          </p:cNvPr>
          <p:cNvSpPr txBox="1"/>
          <p:nvPr/>
        </p:nvSpPr>
        <p:spPr>
          <a:xfrm>
            <a:off x="3383280" y="1144365"/>
            <a:ext cx="8422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בכל המנחות, הנקמצות, יש ארבע עבודות, שהן כנגד ארבע עבודות דם האמורות בקרבנו[.</a:t>
            </a:r>
          </a:p>
        </p:txBody>
      </p:sp>
      <p:graphicFrame>
        <p:nvGraphicFramePr>
          <p:cNvPr id="2" name="טבלה 4">
            <a:extLst>
              <a:ext uri="{FF2B5EF4-FFF2-40B4-BE49-F238E27FC236}">
                <a16:creationId xmlns:a16="http://schemas.microsoft.com/office/drawing/2014/main" id="{5D8E25F6-8EA6-45EE-BC2A-446121770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57937"/>
              </p:ext>
            </p:extLst>
          </p:nvPr>
        </p:nvGraphicFramePr>
        <p:xfrm>
          <a:off x="3383280" y="2684897"/>
          <a:ext cx="8107680" cy="401930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777098">
                  <a:extLst>
                    <a:ext uri="{9D8B030D-6E8A-4147-A177-3AD203B41FA5}">
                      <a16:colId xmlns:a16="http://schemas.microsoft.com/office/drawing/2014/main" val="2006792522"/>
                    </a:ext>
                  </a:extLst>
                </a:gridCol>
                <a:gridCol w="1403032">
                  <a:extLst>
                    <a:ext uri="{9D8B030D-6E8A-4147-A177-3AD203B41FA5}">
                      <a16:colId xmlns:a16="http://schemas.microsoft.com/office/drawing/2014/main" val="589373396"/>
                    </a:ext>
                  </a:extLst>
                </a:gridCol>
                <a:gridCol w="2927550">
                  <a:extLst>
                    <a:ext uri="{9D8B030D-6E8A-4147-A177-3AD203B41FA5}">
                      <a16:colId xmlns:a16="http://schemas.microsoft.com/office/drawing/2014/main" val="2011522114"/>
                    </a:ext>
                  </a:extLst>
                </a:gridCol>
              </a:tblGrid>
              <a:tr h="143347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15228"/>
                  </a:ext>
                </a:extLst>
              </a:tr>
              <a:tr h="86194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576649"/>
                  </a:ext>
                </a:extLst>
              </a:tr>
              <a:tr h="86194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52282"/>
                  </a:ext>
                </a:extLst>
              </a:tr>
              <a:tr h="86194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00859"/>
                  </a:ext>
                </a:extLst>
              </a:tr>
            </a:tbl>
          </a:graphicData>
        </a:graphic>
      </p:graphicFrame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DE360D3-CDFB-4E41-8BC9-90650085CE05}"/>
              </a:ext>
            </a:extLst>
          </p:cNvPr>
          <p:cNvSpPr txBox="1"/>
          <p:nvPr/>
        </p:nvSpPr>
        <p:spPr>
          <a:xfrm>
            <a:off x="5690132" y="2213409"/>
            <a:ext cx="6094428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dirty="0"/>
              <a:t>שלא בכלי שרת - ... שהמנחות הוקשו לזבחים </a:t>
            </a:r>
            <a:r>
              <a:rPr lang="he-IL" dirty="0" err="1"/>
              <a:t>ליטעון</a:t>
            </a:r>
            <a:r>
              <a:rPr lang="he-IL" dirty="0"/>
              <a:t> ארבע עבודות: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078A1E3-5195-457F-A4C5-9FFCCED4CB21}"/>
              </a:ext>
            </a:extLst>
          </p:cNvPr>
          <p:cNvSpPr txBox="1"/>
          <p:nvPr/>
        </p:nvSpPr>
        <p:spPr>
          <a:xfrm>
            <a:off x="10164410" y="3366101"/>
            <a:ext cx="942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קמיצה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D6B0491D-9133-47CD-8C46-720FE594E66A}"/>
              </a:ext>
            </a:extLst>
          </p:cNvPr>
          <p:cNvSpPr txBox="1"/>
          <p:nvPr/>
        </p:nvSpPr>
        <p:spPr>
          <a:xfrm>
            <a:off x="8565351" y="4294441"/>
            <a:ext cx="244979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מתן קומץ בכלי שרת</a:t>
            </a: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228962F-0B13-4FD3-8925-AC893058D2AB}"/>
              </a:ext>
            </a:extLst>
          </p:cNvPr>
          <p:cNvSpPr txBox="1"/>
          <p:nvPr/>
        </p:nvSpPr>
        <p:spPr>
          <a:xfrm>
            <a:off x="9244953" y="5218135"/>
            <a:ext cx="942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הולכה</a:t>
            </a:r>
            <a:r>
              <a:rPr lang="he-IL" dirty="0"/>
              <a:t>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4940AEA-8F40-46DA-BC18-7D1F0B6BA29E}"/>
              </a:ext>
            </a:extLst>
          </p:cNvPr>
          <p:cNvSpPr txBox="1"/>
          <p:nvPr/>
        </p:nvSpPr>
        <p:spPr>
          <a:xfrm>
            <a:off x="9318314" y="6118820"/>
            <a:ext cx="107928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הקטרה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85943385-ABDA-4ECD-BAF9-68A80CDB583B}"/>
              </a:ext>
            </a:extLst>
          </p:cNvPr>
          <p:cNvSpPr txBox="1"/>
          <p:nvPr/>
        </p:nvSpPr>
        <p:spPr>
          <a:xfrm>
            <a:off x="4495937" y="6118820"/>
            <a:ext cx="942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זריקה</a:t>
            </a:r>
            <a:endParaRPr lang="he-IL" b="1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AF152AC4-E0AB-4AD5-A729-8D154D7C80F4}"/>
              </a:ext>
            </a:extLst>
          </p:cNvPr>
          <p:cNvSpPr txBox="1"/>
          <p:nvPr/>
        </p:nvSpPr>
        <p:spPr>
          <a:xfrm>
            <a:off x="4431672" y="5189920"/>
            <a:ext cx="942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הולכה</a:t>
            </a:r>
            <a:endParaRPr lang="he-IL" b="1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41195E27-2E27-41A5-A2CA-D3D458E96559}"/>
              </a:ext>
            </a:extLst>
          </p:cNvPr>
          <p:cNvSpPr txBox="1"/>
          <p:nvPr/>
        </p:nvSpPr>
        <p:spPr>
          <a:xfrm>
            <a:off x="4060413" y="4346635"/>
            <a:ext cx="146853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קבלת הדם</a:t>
            </a:r>
            <a:endParaRPr lang="he-IL" b="1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0EF27D4-894B-4556-AFFB-BC3003610D0A}"/>
              </a:ext>
            </a:extLst>
          </p:cNvPr>
          <p:cNvSpPr txBox="1"/>
          <p:nvPr/>
        </p:nvSpPr>
        <p:spPr>
          <a:xfrm>
            <a:off x="6651920" y="4298217"/>
            <a:ext cx="942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כנגד</a:t>
            </a:r>
            <a:endParaRPr lang="he-IL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5F3E004-6919-441A-A4DD-162C69D2CF3B}"/>
              </a:ext>
            </a:extLst>
          </p:cNvPr>
          <p:cNvSpPr txBox="1"/>
          <p:nvPr/>
        </p:nvSpPr>
        <p:spPr>
          <a:xfrm>
            <a:off x="4313759" y="3331942"/>
            <a:ext cx="942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שחיטה</a:t>
            </a:r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525BFE4-D1D0-464F-B9E9-65A27C14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495" y="2702890"/>
            <a:ext cx="1838916" cy="1431955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AD9BA4AB-86E7-438F-BAA8-D5593A22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432" y="2684896"/>
            <a:ext cx="1433063" cy="12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7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2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CE4C94-F840-4B49-8EF6-D2011CD39E4A}"/>
              </a:ext>
            </a:extLst>
          </p:cNvPr>
          <p:cNvSpPr txBox="1"/>
          <p:nvPr/>
        </p:nvSpPr>
        <p:spPr>
          <a:xfrm>
            <a:off x="3256280" y="190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סדר הקרבת המנחה, כפי שנדפס ב"בקיצור" על מסכת סוטה דף י"ד: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2B5661F-486D-42CA-951E-0D949DABCD16}"/>
              </a:ext>
            </a:extLst>
          </p:cNvPr>
          <p:cNvSpPr txBox="1"/>
          <p:nvPr/>
        </p:nvSpPr>
        <p:spPr>
          <a:xfrm>
            <a:off x="4277360" y="872711"/>
            <a:ext cx="7762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אדם מביא מנחה מתוך ביתו בקלתות של כסף וזהב, שהן ראויות להיות כלי שרת.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CBAF765-B37C-481F-AEA0-19C7641CA9AD}"/>
              </a:ext>
            </a:extLst>
          </p:cNvPr>
          <p:cNvSpPr txBox="1"/>
          <p:nvPr/>
        </p:nvSpPr>
        <p:spPr>
          <a:xfrm>
            <a:off x="2235200" y="1356049"/>
            <a:ext cx="984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מנחת סוטה מביא בכפיפה מצרית, שאינה ראויה לכלי שרת,  משום שכפיפה אינה מכובדת להביאה לפני המלך.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D5E7B4F-CCA3-47ED-B7D9-0342EC919BA5}"/>
              </a:ext>
            </a:extLst>
          </p:cNvPr>
          <p:cNvSpPr txBox="1"/>
          <p:nvPr/>
        </p:nvSpPr>
        <p:spPr>
          <a:xfrm>
            <a:off x="5831840" y="17793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נותן את המנחה לכלי שרת ומקדש את המנחה,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6948AE6-8C77-4CC9-950A-F30AB5918410}"/>
              </a:ext>
            </a:extLst>
          </p:cNvPr>
          <p:cNvSpPr txBox="1"/>
          <p:nvPr/>
        </p:nvSpPr>
        <p:spPr>
          <a:xfrm>
            <a:off x="7965440" y="2250684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נותן על המנחה שמן ולבונה, ומוליכה לכהן.    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C158358-17AC-44B1-A42A-C41BECF78038}"/>
              </a:ext>
            </a:extLst>
          </p:cNvPr>
          <p:cNvSpPr txBox="1"/>
          <p:nvPr/>
        </p:nvSpPr>
        <p:spPr>
          <a:xfrm>
            <a:off x="9357360" y="2760949"/>
            <a:ext cx="231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מכאן ואילך מצווה בכהן.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845FD9F-B4C3-4252-9DCF-253C8A0EE29C}"/>
              </a:ext>
            </a:extLst>
          </p:cNvPr>
          <p:cNvSpPr txBox="1"/>
          <p:nvPr/>
        </p:nvSpPr>
        <p:spPr>
          <a:xfrm>
            <a:off x="3416300" y="3143233"/>
            <a:ext cx="862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הכהן מוליך את המנחה למזבח, ומגישה לקרן דרומית מערבית של המזבח, כנגד חודה של קרן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F359799-8A99-4689-A1DD-83A7A3B69DC9}"/>
              </a:ext>
            </a:extLst>
          </p:cNvPr>
          <p:cNvSpPr txBox="1"/>
          <p:nvPr/>
        </p:nvSpPr>
        <p:spPr>
          <a:xfrm>
            <a:off x="-436880" y="3152955"/>
            <a:ext cx="413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ולרבי אליעזר מגישה לדרום הקרן הזו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E68D743-F4C5-4B99-BE2D-C65D78164A75}"/>
              </a:ext>
            </a:extLst>
          </p:cNvPr>
          <p:cNvSpPr txBox="1"/>
          <p:nvPr/>
        </p:nvSpPr>
        <p:spPr>
          <a:xfrm>
            <a:off x="6634480" y="3544961"/>
            <a:ext cx="546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מסלק את הלבונה לצד אחד, וקומץ מהמנחה הבלולה בשמן. 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CE088AD-376F-40FA-A5CC-AA5688FD54F8}"/>
              </a:ext>
            </a:extLst>
          </p:cNvPr>
          <p:cNvSpPr txBox="1"/>
          <p:nvPr/>
        </p:nvSpPr>
        <p:spPr>
          <a:xfrm>
            <a:off x="-134620" y="3567635"/>
            <a:ext cx="688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נותן את הקומץ, עם הלבונה שסילק לצד, לתוך כלי שרת, לקדש פעם נוספת.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ED80CDB8-E592-44CD-B344-A4965F52C873}"/>
              </a:ext>
            </a:extLst>
          </p:cNvPr>
          <p:cNvSpPr txBox="1"/>
          <p:nvPr/>
        </p:nvSpPr>
        <p:spPr>
          <a:xfrm>
            <a:off x="4216400" y="3936967"/>
            <a:ext cx="7787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הקידוש הראשון הוא כנגד השחיטה בזבח, והקידוש השני הוא כנגד קבלת הדם בזבח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203A702-5084-42FD-A033-5739E79D0BB6}"/>
              </a:ext>
            </a:extLst>
          </p:cNvPr>
          <p:cNvSpPr txBox="1"/>
          <p:nvPr/>
        </p:nvSpPr>
        <p:spPr>
          <a:xfrm>
            <a:off x="5689600" y="4278545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מעלה אותם להקטירם על גבי המזבח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800E4BB8-D421-4AC3-BCF9-DAF61EB9B730}"/>
              </a:ext>
            </a:extLst>
          </p:cNvPr>
          <p:cNvSpPr txBox="1"/>
          <p:nvPr/>
        </p:nvSpPr>
        <p:spPr>
          <a:xfrm>
            <a:off x="5801360" y="4301952"/>
            <a:ext cx="256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מולח ונותן על גבי האישים.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940FC2EE-5196-4CA8-9296-D7F045D20475}"/>
              </a:ext>
            </a:extLst>
          </p:cNvPr>
          <p:cNvSpPr txBox="1"/>
          <p:nvPr/>
        </p:nvSpPr>
        <p:spPr>
          <a:xfrm>
            <a:off x="2235200" y="4686932"/>
            <a:ext cx="966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 err="1"/>
              <a:t>הוקטר</a:t>
            </a:r>
            <a:r>
              <a:rPr lang="he-IL" dirty="0"/>
              <a:t> הקומץ, הותרה שאר המנחה לאכילת </a:t>
            </a:r>
            <a:r>
              <a:rPr lang="he-IL" dirty="0" err="1"/>
              <a:t>הכהנים</a:t>
            </a:r>
            <a:r>
              <a:rPr lang="he-IL" dirty="0"/>
              <a:t>, ורשאים לתת לתוכה יין שמן ודבש, כדרך אכילת מלכים, 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249B8236-09E3-453E-AA51-10BAE7B076FA}"/>
              </a:ext>
            </a:extLst>
          </p:cNvPr>
          <p:cNvSpPr txBox="1"/>
          <p:nvPr/>
        </p:nvSpPr>
        <p:spPr>
          <a:xfrm>
            <a:off x="9804400" y="5051544"/>
            <a:ext cx="19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אסור לאוכלה חמץ. 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500F648-1F30-48F2-880F-AE0EA2424D79}"/>
              </a:ext>
            </a:extLst>
          </p:cNvPr>
          <p:cNvSpPr txBox="1"/>
          <p:nvPr/>
        </p:nvSpPr>
        <p:spPr>
          <a:xfrm>
            <a:off x="5801360" y="5420876"/>
            <a:ext cx="6027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כל ארבע עבודות אל מצווה שיעשה אותן העובד לשם אותה מנחה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4ABCEAB8-A9E6-4E38-86DD-6374C01619DF}"/>
              </a:ext>
            </a:extLst>
          </p:cNvPr>
          <p:cNvSpPr txBox="1"/>
          <p:nvPr/>
        </p:nvSpPr>
        <p:spPr>
          <a:xfrm>
            <a:off x="5657850" y="5985289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מצווה שיעשה אותם הכהן לשם הבעלים של המנחה</a:t>
            </a:r>
          </a:p>
        </p:txBody>
      </p:sp>
    </p:spTree>
    <p:extLst>
      <p:ext uri="{BB962C8B-B14F-4D97-AF65-F5344CB8AC3E}">
        <p14:creationId xmlns:p14="http://schemas.microsoft.com/office/powerpoint/2010/main" val="40068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2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7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182E0E65-9E4F-4E8E-A063-2FCF8646E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67398"/>
              </p:ext>
            </p:extLst>
          </p:nvPr>
        </p:nvGraphicFramePr>
        <p:xfrm>
          <a:off x="314226" y="320511"/>
          <a:ext cx="11776174" cy="639524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953444">
                  <a:extLst>
                    <a:ext uri="{9D8B030D-6E8A-4147-A177-3AD203B41FA5}">
                      <a16:colId xmlns:a16="http://schemas.microsoft.com/office/drawing/2014/main" val="2185371919"/>
                    </a:ext>
                  </a:extLst>
                </a:gridCol>
                <a:gridCol w="2121031">
                  <a:extLst>
                    <a:ext uri="{9D8B030D-6E8A-4147-A177-3AD203B41FA5}">
                      <a16:colId xmlns:a16="http://schemas.microsoft.com/office/drawing/2014/main" val="3198269489"/>
                    </a:ext>
                  </a:extLst>
                </a:gridCol>
                <a:gridCol w="7701699">
                  <a:extLst>
                    <a:ext uri="{9D8B030D-6E8A-4147-A177-3AD203B41FA5}">
                      <a16:colId xmlns:a16="http://schemas.microsoft.com/office/drawing/2014/main" val="3807400313"/>
                    </a:ext>
                  </a:extLst>
                </a:gridCol>
              </a:tblGrid>
              <a:tr h="697584">
                <a:tc row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66524"/>
                  </a:ext>
                </a:extLst>
              </a:tr>
              <a:tr h="64102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84982"/>
                  </a:ext>
                </a:extLst>
              </a:tr>
              <a:tr h="66997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09183"/>
                  </a:ext>
                </a:extLst>
              </a:tr>
              <a:tr h="98914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62363"/>
                  </a:ext>
                </a:extLst>
              </a:tr>
              <a:tr h="887739">
                <a:tc row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66830"/>
                  </a:ext>
                </a:extLst>
              </a:tr>
              <a:tr h="68280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9881"/>
                  </a:ext>
                </a:extLst>
              </a:tr>
              <a:tr h="91361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51168"/>
                  </a:ext>
                </a:extLst>
              </a:tr>
              <a:tr h="91336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69294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F370F8D-73CF-4040-BA15-E2BC71699F73}"/>
              </a:ext>
            </a:extLst>
          </p:cNvPr>
          <p:cNvSpPr txBox="1"/>
          <p:nvPr/>
        </p:nvSpPr>
        <p:spPr>
          <a:xfrm>
            <a:off x="10250082" y="350008"/>
            <a:ext cx="1640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נדבה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2BBB9CE-D2AD-4920-A0F4-B7FB6F7FC101}"/>
              </a:ext>
            </a:extLst>
          </p:cNvPr>
          <p:cNvSpPr txBox="1"/>
          <p:nvPr/>
        </p:nvSpPr>
        <p:spPr>
          <a:xfrm>
            <a:off x="9323109" y="1387427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62B0C92-6C5C-4F87-A886-55F5B587556A}"/>
              </a:ext>
            </a:extLst>
          </p:cNvPr>
          <p:cNvSpPr txBox="1"/>
          <p:nvPr/>
        </p:nvSpPr>
        <p:spPr>
          <a:xfrm>
            <a:off x="8352933" y="518372"/>
            <a:ext cx="1461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סולת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377C9F3-99B9-4D3E-BEA3-D757DA3BE0A7}"/>
              </a:ext>
            </a:extLst>
          </p:cNvPr>
          <p:cNvSpPr txBox="1"/>
          <p:nvPr/>
        </p:nvSpPr>
        <p:spPr>
          <a:xfrm>
            <a:off x="3200908" y="531585"/>
            <a:ext cx="40832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באה מסולת (קמח מנופה) ללא אפיה וטיגון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2479510-4C57-4B22-979F-7E99BEB7A8F3}"/>
              </a:ext>
            </a:extLst>
          </p:cNvPr>
          <p:cNvSpPr txBox="1"/>
          <p:nvPr/>
        </p:nvSpPr>
        <p:spPr>
          <a:xfrm>
            <a:off x="8075075" y="2552941"/>
            <a:ext cx="174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מאפה תנור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FE9D17A-54A4-4187-9F9B-23BF829204D4}"/>
              </a:ext>
            </a:extLst>
          </p:cNvPr>
          <p:cNvSpPr txBox="1"/>
          <p:nvPr/>
        </p:nvSpPr>
        <p:spPr>
          <a:xfrm>
            <a:off x="8379720" y="1124489"/>
            <a:ext cx="1461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מחבת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C3E46AF-46E0-454C-B473-087F81458200}"/>
              </a:ext>
            </a:extLst>
          </p:cNvPr>
          <p:cNvSpPr txBox="1"/>
          <p:nvPr/>
        </p:nvSpPr>
        <p:spPr>
          <a:xfrm>
            <a:off x="8359451" y="1784286"/>
            <a:ext cx="1461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מרחשת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7AD1325-31CD-43BF-8CFC-82E119CFFE40}"/>
              </a:ext>
            </a:extLst>
          </p:cNvPr>
          <p:cNvSpPr txBox="1"/>
          <p:nvPr/>
        </p:nvSpPr>
        <p:spPr>
          <a:xfrm>
            <a:off x="3288518" y="1106861"/>
            <a:ext cx="405399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מטוגנת בשמן במחבת  - כלי שטוח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3660C1C-56CB-4938-9109-A833D3AE33E4}"/>
              </a:ext>
            </a:extLst>
          </p:cNvPr>
          <p:cNvSpPr txBox="1"/>
          <p:nvPr/>
        </p:nvSpPr>
        <p:spPr>
          <a:xfrm>
            <a:off x="3273906" y="1797445"/>
            <a:ext cx="40832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מטוגנת בשמן במרחשת – כלי עמוק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ADAF394-1E43-430B-8112-705A31FB9738}"/>
              </a:ext>
            </a:extLst>
          </p:cNvPr>
          <p:cNvSpPr txBox="1"/>
          <p:nvPr/>
        </p:nvSpPr>
        <p:spPr>
          <a:xfrm>
            <a:off x="4244084" y="2543546"/>
            <a:ext cx="30984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נאפית בתנור – יש בה שני מינים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FFD90AD-5D31-478D-85B6-24CC9116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31" y="1650472"/>
            <a:ext cx="1670589" cy="546847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367DA303-A6D1-4026-993A-553CC8C2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64" y="1035958"/>
            <a:ext cx="1670589" cy="649816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B82EB24-DBB7-400C-A2A8-F358D29E094B}"/>
              </a:ext>
            </a:extLst>
          </p:cNvPr>
          <p:cNvSpPr txBox="1"/>
          <p:nvPr/>
        </p:nvSpPr>
        <p:spPr>
          <a:xfrm>
            <a:off x="3176629" y="2368275"/>
            <a:ext cx="9240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חלות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33445DE-A714-4D9D-A82A-9B9ACFFA9ACF}"/>
              </a:ext>
            </a:extLst>
          </p:cNvPr>
          <p:cNvSpPr txBox="1"/>
          <p:nvPr/>
        </p:nvSpPr>
        <p:spPr>
          <a:xfrm>
            <a:off x="3135519" y="2850869"/>
            <a:ext cx="9388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רקיקים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F6693D8-5D2D-4914-9C2F-A5DDFE80D8ED}"/>
              </a:ext>
            </a:extLst>
          </p:cNvPr>
          <p:cNvSpPr txBox="1"/>
          <p:nvPr/>
        </p:nvSpPr>
        <p:spPr>
          <a:xfrm>
            <a:off x="10250082" y="750886"/>
            <a:ext cx="16705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סוג המנחה נקבע על ידי הנודר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2FD4F82D-4CE7-4307-A11F-0F4F7FF62501}"/>
              </a:ext>
            </a:extLst>
          </p:cNvPr>
          <p:cNvSpPr txBox="1"/>
          <p:nvPr/>
        </p:nvSpPr>
        <p:spPr>
          <a:xfrm>
            <a:off x="10251455" y="1335661"/>
            <a:ext cx="1670589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כגון: האומר: הרי עלי מנחת מחבת" מביא מנחת מחבת.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6D1DD4B4-0CFE-4D18-BBC3-771B85933D51}"/>
              </a:ext>
            </a:extLst>
          </p:cNvPr>
          <p:cNvSpPr txBox="1"/>
          <p:nvPr/>
        </p:nvSpPr>
        <p:spPr>
          <a:xfrm>
            <a:off x="10163198" y="2074325"/>
            <a:ext cx="1970202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נדר סתם – מחלוקת – דעה א – מביא איזו מנחה שירצה. </a:t>
            </a:r>
          </a:p>
          <a:p>
            <a:r>
              <a:rPr lang="he-IL" sz="1400" dirty="0"/>
              <a:t>דעה ב – מביא דווקא מנחת סולת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D80B24DA-110A-4D5C-B7B6-9915423F3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14" y="2315529"/>
            <a:ext cx="2498228" cy="1116719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7EBA077F-E1AF-40B0-815F-8668BE631CED}"/>
              </a:ext>
            </a:extLst>
          </p:cNvPr>
          <p:cNvSpPr txBox="1"/>
          <p:nvPr/>
        </p:nvSpPr>
        <p:spPr>
          <a:xfrm>
            <a:off x="10356998" y="4426519"/>
            <a:ext cx="1640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מנחות חובה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D4D2F72D-B184-4A82-9CFC-21EDF60ED242}"/>
              </a:ext>
            </a:extLst>
          </p:cNvPr>
          <p:cNvSpPr txBox="1"/>
          <p:nvPr/>
        </p:nvSpPr>
        <p:spPr>
          <a:xfrm>
            <a:off x="8237531" y="3421720"/>
            <a:ext cx="174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מנחת חוטא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B2AD1EEE-74C4-4B26-8357-90752A63C825}"/>
              </a:ext>
            </a:extLst>
          </p:cNvPr>
          <p:cNvSpPr txBox="1"/>
          <p:nvPr/>
        </p:nvSpPr>
        <p:spPr>
          <a:xfrm>
            <a:off x="3395366" y="3411608"/>
            <a:ext cx="301228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העובר על טומאת המקדש וקדשיו, שבועת שקר בשבועת העדות שבועת ביטוי, 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258DDEA0-F024-4809-A281-5BC938F3FBC6}"/>
              </a:ext>
            </a:extLst>
          </p:cNvPr>
          <p:cNvSpPr txBox="1"/>
          <p:nvPr/>
        </p:nvSpPr>
        <p:spPr>
          <a:xfrm>
            <a:off x="6413840" y="3347777"/>
            <a:ext cx="151767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מי שמחויב קורבן עולה ויורד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470A6426-3EDF-45F9-9BEE-B816C21E59BF}"/>
              </a:ext>
            </a:extLst>
          </p:cNvPr>
          <p:cNvSpPr txBox="1"/>
          <p:nvPr/>
        </p:nvSpPr>
        <p:spPr>
          <a:xfrm>
            <a:off x="364325" y="3364206"/>
            <a:ext cx="3012286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עני שאין ידו משגת להביא חטאת בהמה או עוף מביא "מנחת חוטא" שיש בה רק סולת. לא שמן ולא לבונה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871A0D9D-C84C-40D0-9F2A-BA302256A9BC}"/>
              </a:ext>
            </a:extLst>
          </p:cNvPr>
          <p:cNvSpPr txBox="1"/>
          <p:nvPr/>
        </p:nvSpPr>
        <p:spPr>
          <a:xfrm>
            <a:off x="8210744" y="5070161"/>
            <a:ext cx="174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מנחת </a:t>
            </a:r>
            <a:r>
              <a:rPr lang="he-IL" dirty="0" err="1"/>
              <a:t>חביתין</a:t>
            </a:r>
            <a:endParaRPr lang="he-IL" dirty="0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243CC93-7833-4D64-B020-3C3D90052197}"/>
              </a:ext>
            </a:extLst>
          </p:cNvPr>
          <p:cNvSpPr txBox="1"/>
          <p:nvPr/>
        </p:nvSpPr>
        <p:spPr>
          <a:xfrm>
            <a:off x="6096000" y="5033913"/>
            <a:ext cx="16716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D4AB35F-4CB9-444A-AE08-4EE9B00AD11E}"/>
              </a:ext>
            </a:extLst>
          </p:cNvPr>
          <p:cNvSpPr txBox="1"/>
          <p:nvPr/>
        </p:nvSpPr>
        <p:spPr>
          <a:xfrm>
            <a:off x="6413840" y="5017748"/>
            <a:ext cx="151767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מטוגנת במחבת וגם אפויה בתנור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1C5739FD-D2C0-431B-A4F3-00FAADFA93A7}"/>
              </a:ext>
            </a:extLst>
          </p:cNvPr>
          <p:cNvSpPr txBox="1"/>
          <p:nvPr/>
        </p:nvSpPr>
        <p:spPr>
          <a:xfrm>
            <a:off x="4240920" y="4920142"/>
            <a:ext cx="206793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כהן גדול חייב להביאה בכל יום – מחצית בבוקר ומחציתה בערב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11AC83B5-02D3-4F3F-B5C4-8BA81D2F0820}"/>
              </a:ext>
            </a:extLst>
          </p:cNvPr>
          <p:cNvSpPr txBox="1"/>
          <p:nvPr/>
        </p:nvSpPr>
        <p:spPr>
          <a:xfrm>
            <a:off x="8237531" y="4331677"/>
            <a:ext cx="174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מנחת קנאות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5F4F308D-5F99-401C-A871-E4012B3BF377}"/>
              </a:ext>
            </a:extLst>
          </p:cNvPr>
          <p:cNvSpPr txBox="1"/>
          <p:nvPr/>
        </p:nvSpPr>
        <p:spPr>
          <a:xfrm>
            <a:off x="6096000" y="4231541"/>
            <a:ext cx="18355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בעל שקינא לאשתו שנסתרה - סוטה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92CD3A9-EA76-45B9-8D38-071C0A0AAC20}"/>
              </a:ext>
            </a:extLst>
          </p:cNvPr>
          <p:cNvSpPr txBox="1"/>
          <p:nvPr/>
        </p:nvSpPr>
        <p:spPr>
          <a:xfrm>
            <a:off x="2884171" y="4203829"/>
            <a:ext cx="32154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בזמן שמשקה את אשתו "מי סוטה" כדי לבודקה, מביא גם מנחה מקמח שעורים 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DDB9A68-D03C-4FDF-8958-189CF3DF7CC7}"/>
              </a:ext>
            </a:extLst>
          </p:cNvPr>
          <p:cNvSpPr txBox="1"/>
          <p:nvPr/>
        </p:nvSpPr>
        <p:spPr>
          <a:xfrm>
            <a:off x="710910" y="4211076"/>
            <a:ext cx="21297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600" dirty="0"/>
              <a:t>המנחה באה מקמח ואינה נאפית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8FDC729D-AC8E-4D07-A8F6-006086BFA5DB}"/>
              </a:ext>
            </a:extLst>
          </p:cNvPr>
          <p:cNvSpPr txBox="1"/>
          <p:nvPr/>
        </p:nvSpPr>
        <p:spPr>
          <a:xfrm>
            <a:off x="345628" y="4954192"/>
            <a:ext cx="384279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שיעור המנחה – עישרון סולת. היא טעונה 3 </a:t>
            </a:r>
            <a:r>
              <a:rPr lang="he-IL" sz="1400" dirty="0" err="1"/>
              <a:t>לוגין</a:t>
            </a:r>
            <a:r>
              <a:rPr lang="he-IL" sz="1400" dirty="0"/>
              <a:t> שמן ואופים ממנה 12 חלות – רשי: 6 בבוקר ו- 6 בערב. .רמב"ם: 12 חצי חלות בבוקר ו- 12 חצאי חלות בערב 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0481447E-B835-4D38-97E3-4EE0566DBE92}"/>
              </a:ext>
            </a:extLst>
          </p:cNvPr>
          <p:cNvSpPr txBox="1"/>
          <p:nvPr/>
        </p:nvSpPr>
        <p:spPr>
          <a:xfrm>
            <a:off x="8210743" y="6056275"/>
            <a:ext cx="174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מנחת חינוך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836F1BED-FF03-4FAA-840E-0ADB6E4143D1}"/>
              </a:ext>
            </a:extLst>
          </p:cNvPr>
          <p:cNvSpPr txBox="1"/>
          <p:nvPr/>
        </p:nvSpPr>
        <p:spPr>
          <a:xfrm>
            <a:off x="6232067" y="5898041"/>
            <a:ext cx="179903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כל כהן המתחיל לעבוד בבית המקדש מביא מנחה זו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CC57F0FC-F14F-4856-8499-5E7729ED0DAD}"/>
              </a:ext>
            </a:extLst>
          </p:cNvPr>
          <p:cNvSpPr txBox="1"/>
          <p:nvPr/>
        </p:nvSpPr>
        <p:spPr>
          <a:xfrm>
            <a:off x="4361784" y="5880217"/>
            <a:ext cx="169063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כהן גדול מביאה ביום חינוכו בנוסף למנחת </a:t>
            </a:r>
            <a:r>
              <a:rPr lang="he-IL" sz="1600" dirty="0" err="1"/>
              <a:t>חביתין</a:t>
            </a:r>
            <a:endParaRPr lang="he-IL" sz="1600" dirty="0"/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9FAA4221-951C-4F51-AC75-5B23804BA90E}"/>
              </a:ext>
            </a:extLst>
          </p:cNvPr>
          <p:cNvSpPr txBox="1"/>
          <p:nvPr/>
        </p:nvSpPr>
        <p:spPr>
          <a:xfrm>
            <a:off x="385952" y="5994255"/>
            <a:ext cx="37961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סדר הקרבתה זהה להקרבת מנחת </a:t>
            </a:r>
            <a:r>
              <a:rPr lang="he-IL" sz="1600" dirty="0" err="1"/>
              <a:t>חביתין</a:t>
            </a:r>
            <a:endParaRPr lang="he-IL" sz="1600" dirty="0"/>
          </a:p>
          <a:p>
            <a:r>
              <a:rPr lang="he-IL" sz="1600" dirty="0"/>
              <a:t>אלא שכולה </a:t>
            </a:r>
            <a:r>
              <a:rPr lang="he-IL" sz="1600" dirty="0" err="1"/>
              <a:t>קריבה</a:t>
            </a:r>
            <a:r>
              <a:rPr lang="he-IL" sz="1600" dirty="0"/>
              <a:t> בבת אחת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D954D20E-0293-4AC6-A7C3-C30CF1633F82}"/>
              </a:ext>
            </a:extLst>
          </p:cNvPr>
          <p:cNvSpPr txBox="1"/>
          <p:nvPr/>
        </p:nvSpPr>
        <p:spPr>
          <a:xfrm>
            <a:off x="5315517" y="-39644"/>
            <a:ext cx="141103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סוגי המנחות</a:t>
            </a:r>
          </a:p>
        </p:txBody>
      </p:sp>
    </p:spTree>
    <p:extLst>
      <p:ext uri="{BB962C8B-B14F-4D97-AF65-F5344CB8AC3E}">
        <p14:creationId xmlns:p14="http://schemas.microsoft.com/office/powerpoint/2010/main" val="1818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500"/>
                            </p:stCondLst>
                            <p:childTnLst>
                              <p:par>
                                <p:cTn id="9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0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750"/>
                            </p:stCondLst>
                            <p:childTnLst>
                              <p:par>
                                <p:cTn id="10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25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3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25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75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325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750"/>
                            </p:stCondLst>
                            <p:childTnLst>
                              <p:par>
                                <p:cTn id="168" presetID="3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425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5D6ECCD1-0D5C-4531-87AA-D0045B949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71254"/>
              </p:ext>
            </p:extLst>
          </p:nvPr>
        </p:nvGraphicFramePr>
        <p:xfrm>
          <a:off x="145870" y="208426"/>
          <a:ext cx="11776174" cy="654955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953444">
                  <a:extLst>
                    <a:ext uri="{9D8B030D-6E8A-4147-A177-3AD203B41FA5}">
                      <a16:colId xmlns:a16="http://schemas.microsoft.com/office/drawing/2014/main" val="2185371919"/>
                    </a:ext>
                  </a:extLst>
                </a:gridCol>
                <a:gridCol w="1816821">
                  <a:extLst>
                    <a:ext uri="{9D8B030D-6E8A-4147-A177-3AD203B41FA5}">
                      <a16:colId xmlns:a16="http://schemas.microsoft.com/office/drawing/2014/main" val="3198269489"/>
                    </a:ext>
                  </a:extLst>
                </a:gridCol>
                <a:gridCol w="8005909">
                  <a:extLst>
                    <a:ext uri="{9D8B030D-6E8A-4147-A177-3AD203B41FA5}">
                      <a16:colId xmlns:a16="http://schemas.microsoft.com/office/drawing/2014/main" val="3807400313"/>
                    </a:ext>
                  </a:extLst>
                </a:gridCol>
              </a:tblGrid>
              <a:tr h="860209">
                <a:tc row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66524"/>
                  </a:ext>
                </a:extLst>
              </a:tr>
              <a:tr h="150755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84982"/>
                  </a:ext>
                </a:extLst>
              </a:tr>
              <a:tr h="115139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62363"/>
                  </a:ext>
                </a:extLst>
              </a:tr>
              <a:tr h="947232">
                <a:tc row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59881"/>
                  </a:ext>
                </a:extLst>
              </a:tr>
              <a:tr h="1234912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1168"/>
                  </a:ext>
                </a:extLst>
              </a:tr>
              <a:tr h="84825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86435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91C3416-B165-4A81-AB34-7D4D2B076358}"/>
              </a:ext>
            </a:extLst>
          </p:cNvPr>
          <p:cNvSpPr txBox="1"/>
          <p:nvPr/>
        </p:nvSpPr>
        <p:spPr>
          <a:xfrm>
            <a:off x="10209532" y="841789"/>
            <a:ext cx="1640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מנחות ציבור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09B9594-47E6-47AD-895A-B7FF48FA876A}"/>
              </a:ext>
            </a:extLst>
          </p:cNvPr>
          <p:cNvSpPr txBox="1"/>
          <p:nvPr/>
        </p:nvSpPr>
        <p:spPr>
          <a:xfrm>
            <a:off x="8352933" y="518372"/>
            <a:ext cx="1461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העומר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668C755-0437-4EE9-8672-F11A424AF7B1}"/>
              </a:ext>
            </a:extLst>
          </p:cNvPr>
          <p:cNvSpPr txBox="1"/>
          <p:nvPr/>
        </p:nvSpPr>
        <p:spPr>
          <a:xfrm>
            <a:off x="6076620" y="364736"/>
            <a:ext cx="186353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מביאים ב ט"ז בניסן היום השני של פסח.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C7F5E1C-2826-4C60-9CD2-A8E0DD8F74B9}"/>
              </a:ext>
            </a:extLst>
          </p:cNvPr>
          <p:cNvSpPr txBox="1"/>
          <p:nvPr/>
        </p:nvSpPr>
        <p:spPr>
          <a:xfrm>
            <a:off x="10251455" y="1335661"/>
            <a:ext cx="167058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חובה על הציבור להביא מנחות אלה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4DE3842-6D69-49FB-B648-8D973058991C}"/>
              </a:ext>
            </a:extLst>
          </p:cNvPr>
          <p:cNvSpPr txBox="1"/>
          <p:nvPr/>
        </p:nvSpPr>
        <p:spPr>
          <a:xfrm>
            <a:off x="10251455" y="1935101"/>
            <a:ext cx="167058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יש לכל אחת זמן קבוע להקרבתה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700B6E4-5FB9-4B20-B2F2-3E17C20F603D}"/>
              </a:ext>
            </a:extLst>
          </p:cNvPr>
          <p:cNvSpPr txBox="1"/>
          <p:nvPr/>
        </p:nvSpPr>
        <p:spPr>
          <a:xfrm>
            <a:off x="3544621" y="350008"/>
            <a:ext cx="25111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המנחה באה משעורים קלויים באש וטחונים בדרך מיוחדת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26F7AAF-BCEB-4C11-8C4B-F38C2C9CC50C}"/>
              </a:ext>
            </a:extLst>
          </p:cNvPr>
          <p:cNvSpPr txBox="1"/>
          <p:nvPr/>
        </p:nvSpPr>
        <p:spPr>
          <a:xfrm>
            <a:off x="1601709" y="284341"/>
            <a:ext cx="188976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שיעורה – עישרון, ומביאים איתה לוד שמן וקומץ לבונה וכבש לעולה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B94DD06-E9FB-447B-8BA2-256691C755B9}"/>
              </a:ext>
            </a:extLst>
          </p:cNvPr>
          <p:cNvSpPr txBox="1"/>
          <p:nvPr/>
        </p:nvSpPr>
        <p:spPr>
          <a:xfrm>
            <a:off x="209425" y="284341"/>
            <a:ext cx="1282022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היא מתירה את התבואה החדשה באכילה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CA5A77C-86FD-4E63-BDDC-8B98BA368BCA}"/>
              </a:ext>
            </a:extLst>
          </p:cNvPr>
          <p:cNvSpPr txBox="1"/>
          <p:nvPr/>
        </p:nvSpPr>
        <p:spPr>
          <a:xfrm>
            <a:off x="8305336" y="1576522"/>
            <a:ext cx="1461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לחם הפנים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09DFF26-0E8F-483D-94B2-56E61E34D798}"/>
              </a:ext>
            </a:extLst>
          </p:cNvPr>
          <p:cNvSpPr txBox="1"/>
          <p:nvPr/>
        </p:nvSpPr>
        <p:spPr>
          <a:xfrm>
            <a:off x="6011775" y="1188092"/>
            <a:ext cx="20870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12 חלות המונחות תמיד על שלחן הזהב שבהיכל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CA3360-E853-49E4-9C2D-F2C75B1BD849}"/>
              </a:ext>
            </a:extLst>
          </p:cNvPr>
          <p:cNvSpPr txBox="1"/>
          <p:nvPr/>
        </p:nvSpPr>
        <p:spPr>
          <a:xfrm>
            <a:off x="4374363" y="1232611"/>
            <a:ext cx="153416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מחליפים החלות בחדשות כל שבת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FFF1390-53EF-403F-AB7F-6B984B69736B}"/>
              </a:ext>
            </a:extLst>
          </p:cNvPr>
          <p:cNvSpPr txBox="1"/>
          <p:nvPr/>
        </p:nvSpPr>
        <p:spPr>
          <a:xfrm>
            <a:off x="2437995" y="1214096"/>
            <a:ext cx="186353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עם החלות מניחים 2 בזיכים של לבונה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D8D0E6B-206C-4DA9-8EA3-DCD52F46F641}"/>
              </a:ext>
            </a:extLst>
          </p:cNvPr>
          <p:cNvSpPr txBox="1"/>
          <p:nvPr/>
        </p:nvSpPr>
        <p:spPr>
          <a:xfrm>
            <a:off x="294574" y="1269128"/>
            <a:ext cx="202218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בכל שבת מסלקים את הלחם והלבונה מעל השלחן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FC2DD12-ADAF-4295-9663-0AD9A0772422}"/>
              </a:ext>
            </a:extLst>
          </p:cNvPr>
          <p:cNvSpPr txBox="1"/>
          <p:nvPr/>
        </p:nvSpPr>
        <p:spPr>
          <a:xfrm>
            <a:off x="6040674" y="1908931"/>
            <a:ext cx="202218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מקטירים את הלבונה.</a:t>
            </a:r>
          </a:p>
          <a:p>
            <a:r>
              <a:rPr lang="he-IL" sz="1400" dirty="0" err="1"/>
              <a:t>הכהנים</a:t>
            </a:r>
            <a:r>
              <a:rPr lang="he-IL" sz="1400" dirty="0"/>
              <a:t> אוכלים את הלחם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D9A0E0-EABA-4DA0-91F0-559F6BDDD790}"/>
              </a:ext>
            </a:extLst>
          </p:cNvPr>
          <p:cNvSpPr txBox="1"/>
          <p:nvPr/>
        </p:nvSpPr>
        <p:spPr>
          <a:xfrm>
            <a:off x="4245336" y="1918710"/>
            <a:ext cx="168731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מניחים על השלחן לחם ולבונה חדשים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151C496-8B38-4728-BB0B-004C64F1E6A7}"/>
              </a:ext>
            </a:extLst>
          </p:cNvPr>
          <p:cNvSpPr txBox="1"/>
          <p:nvPr/>
        </p:nvSpPr>
        <p:spPr>
          <a:xfrm>
            <a:off x="600014" y="1806900"/>
            <a:ext cx="337263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רמב"ם: למרות שאין מקטירים חן הלחם על המזבח, הוא נחשב בכלל מנחות</a:t>
            </a:r>
          </a:p>
          <a:p>
            <a:r>
              <a:rPr lang="he-IL" sz="1400" dirty="0"/>
              <a:t>רש"י: כל דבר הבא מן התבואה נקרא מנחה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7C29D2B-D964-40E1-86AB-9A9EEB897B73}"/>
              </a:ext>
            </a:extLst>
          </p:cNvPr>
          <p:cNvSpPr txBox="1"/>
          <p:nvPr/>
        </p:nvSpPr>
        <p:spPr>
          <a:xfrm>
            <a:off x="8352932" y="2919041"/>
            <a:ext cx="1461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שתי הלחם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1CC04B7F-7FAA-4975-8AF3-CFA1D8B63734}"/>
              </a:ext>
            </a:extLst>
          </p:cNvPr>
          <p:cNvSpPr txBox="1"/>
          <p:nvPr/>
        </p:nvSpPr>
        <p:spPr>
          <a:xfrm>
            <a:off x="5411220" y="2653202"/>
            <a:ext cx="264522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מביאים את "שתי הלחם" בשבועות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C64DA59C-7E09-46D8-B742-7AAADED4497D}"/>
              </a:ext>
            </a:extLst>
          </p:cNvPr>
          <p:cNvSpPr txBox="1"/>
          <p:nvPr/>
        </p:nvSpPr>
        <p:spPr>
          <a:xfrm>
            <a:off x="5360074" y="3050876"/>
            <a:ext cx="27387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רמב"ם: למרות שאין מקטירים את הלחם על המזבח, הן נאכלות </a:t>
            </a:r>
            <a:r>
              <a:rPr lang="he-IL" sz="1400" dirty="0" err="1"/>
              <a:t>לכהנים</a:t>
            </a:r>
            <a:endParaRPr lang="he-IL" sz="1400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5EE311D7-53FE-4F05-8DA4-5E4AFF5C98E3}"/>
              </a:ext>
            </a:extLst>
          </p:cNvPr>
          <p:cNvSpPr txBox="1"/>
          <p:nvPr/>
        </p:nvSpPr>
        <p:spPr>
          <a:xfrm>
            <a:off x="2638950" y="2707506"/>
            <a:ext cx="264522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עם שתי הלחם מביאים: 7 כבשים, פר אחד, 2 אילים לעולה, שעיר לחטאת, 2 כבשים לזבח השלמים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C08CB4B-B41B-4A2D-81B2-87D0124CD6F0}"/>
              </a:ext>
            </a:extLst>
          </p:cNvPr>
          <p:cNvSpPr txBox="1"/>
          <p:nvPr/>
        </p:nvSpPr>
        <p:spPr>
          <a:xfrm>
            <a:off x="341848" y="2704343"/>
            <a:ext cx="209614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הבאת שתי הלחם קשורה במיוחד ב 2 כבשים של שלמים  - "כבשי עצרת"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EB5D85CD-643E-4686-8A72-C7FDE4CCF3CB}"/>
              </a:ext>
            </a:extLst>
          </p:cNvPr>
          <p:cNvSpPr txBox="1"/>
          <p:nvPr/>
        </p:nvSpPr>
        <p:spPr>
          <a:xfrm>
            <a:off x="10209532" y="4976532"/>
            <a:ext cx="1640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מנחת נסכים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22037E54-0B9C-46A5-AA46-C8FB0157FDAE}"/>
              </a:ext>
            </a:extLst>
          </p:cNvPr>
          <p:cNvSpPr txBox="1"/>
          <p:nvPr/>
        </p:nvSpPr>
        <p:spPr>
          <a:xfrm>
            <a:off x="1537784" y="3842104"/>
            <a:ext cx="76445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עולת בהמה או עולת שלמים בין שהן נדבה ובין שהן חובה בין קרבן יחיד ובין קרבן ציבור חייבים להביא </a:t>
            </a:r>
            <a:r>
              <a:rPr lang="he-IL" dirty="0" err="1"/>
              <a:t>עימהם</a:t>
            </a:r>
            <a:r>
              <a:rPr lang="he-IL" dirty="0"/>
              <a:t> נסכים של יין ואיתם יש להביא מנחה – "מנחת נסכים"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02B51C3-75C2-4D19-8108-74C3F722D73A}"/>
              </a:ext>
            </a:extLst>
          </p:cNvPr>
          <p:cNvSpPr txBox="1"/>
          <p:nvPr/>
        </p:nvSpPr>
        <p:spPr>
          <a:xfrm>
            <a:off x="7785809" y="4748612"/>
            <a:ext cx="21054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חטאת ואשם מצורע טעונים נסכים ומנחה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48B9466-B25B-4C20-95E0-A1AC82D3379D}"/>
              </a:ext>
            </a:extLst>
          </p:cNvPr>
          <p:cNvSpPr txBox="1"/>
          <p:nvPr/>
        </p:nvSpPr>
        <p:spPr>
          <a:xfrm>
            <a:off x="5603257" y="4780378"/>
            <a:ext cx="21257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שיעור המנחה תלוי בבהמה שבאה איתה: 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183C4DE-723F-4258-A2C1-86B0AF8B12B6}"/>
              </a:ext>
            </a:extLst>
          </p:cNvPr>
          <p:cNvSpPr txBox="1"/>
          <p:nvPr/>
        </p:nvSpPr>
        <p:spPr>
          <a:xfrm>
            <a:off x="1416525" y="4729526"/>
            <a:ext cx="399469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פר – 3 </a:t>
            </a:r>
            <a:r>
              <a:rPr lang="he-IL" sz="1600" dirty="0" err="1"/>
              <a:t>עשרונים</a:t>
            </a:r>
            <a:r>
              <a:rPr lang="he-IL" sz="1600" dirty="0"/>
              <a:t> בלולים ב 6 לוגים </a:t>
            </a:r>
            <a:r>
              <a:rPr lang="en-US" sz="1600" dirty="0"/>
              <a:t>NI</a:t>
            </a:r>
            <a:r>
              <a:rPr lang="he-IL" sz="1600" dirty="0"/>
              <a:t> ("חצי הין")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D4334C6-6E64-436F-B613-A637B9131209}"/>
              </a:ext>
            </a:extLst>
          </p:cNvPr>
          <p:cNvSpPr txBox="1"/>
          <p:nvPr/>
        </p:nvSpPr>
        <p:spPr>
          <a:xfrm>
            <a:off x="139220" y="5079558"/>
            <a:ext cx="5413971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איל (כבש זכר בן 13 ומעלה) – 2 </a:t>
            </a:r>
            <a:r>
              <a:rPr lang="he-IL" sz="1600" dirty="0" err="1"/>
              <a:t>עשרונים</a:t>
            </a:r>
            <a:r>
              <a:rPr lang="he-IL" sz="1600" dirty="0"/>
              <a:t> 4 לוגים שמן ("שליש הין")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278C4CD9-04B1-427F-93F9-E5AA3D18A721}"/>
              </a:ext>
            </a:extLst>
          </p:cNvPr>
          <p:cNvSpPr txBox="1"/>
          <p:nvPr/>
        </p:nvSpPr>
        <p:spPr>
          <a:xfrm>
            <a:off x="166021" y="5446421"/>
            <a:ext cx="5413971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כבש בן שנה וגבשה – 1 עישרון 3 לוגים שמן  ("רביעית הין")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D997F991-E8AA-4B0F-8B67-72D20B5B6F80}"/>
              </a:ext>
            </a:extLst>
          </p:cNvPr>
          <p:cNvSpPr txBox="1"/>
          <p:nvPr/>
        </p:nvSpPr>
        <p:spPr>
          <a:xfrm>
            <a:off x="2526037" y="5905740"/>
            <a:ext cx="55162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עשיית מנחת נסכים דומה לעשיית מנחת סולת של נדבה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57BC3D15-27E6-47C2-AF24-F6B2B6B69777}"/>
              </a:ext>
            </a:extLst>
          </p:cNvPr>
          <p:cNvSpPr txBox="1"/>
          <p:nvPr/>
        </p:nvSpPr>
        <p:spPr>
          <a:xfrm>
            <a:off x="2546589" y="6298694"/>
            <a:ext cx="55162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אפשר להביא מנחת נסכים בפני עצמה בתורת נדבה</a:t>
            </a:r>
          </a:p>
        </p:txBody>
      </p:sp>
    </p:spTree>
    <p:extLst>
      <p:ext uri="{BB962C8B-B14F-4D97-AF65-F5344CB8AC3E}">
        <p14:creationId xmlns:p14="http://schemas.microsoft.com/office/powerpoint/2010/main" val="16676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3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4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75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8B10FC1-15E3-40A7-B085-6DCFEEA75CFE}"/>
              </a:ext>
            </a:extLst>
          </p:cNvPr>
          <p:cNvSpPr txBox="1"/>
          <p:nvPr/>
        </p:nvSpPr>
        <p:spPr>
          <a:xfrm>
            <a:off x="6096000" y="122548"/>
            <a:ext cx="12380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מאפה תנור</a:t>
            </a:r>
          </a:p>
        </p:txBody>
      </p:sp>
      <p:graphicFrame>
        <p:nvGraphicFramePr>
          <p:cNvPr id="5" name="טבלה 5">
            <a:extLst>
              <a:ext uri="{FF2B5EF4-FFF2-40B4-BE49-F238E27FC236}">
                <a16:creationId xmlns:a16="http://schemas.microsoft.com/office/drawing/2014/main" id="{2FB4DA64-CEDD-439C-80EB-E5A49F31A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91338"/>
              </p:ext>
            </p:extLst>
          </p:nvPr>
        </p:nvGraphicFramePr>
        <p:xfrm>
          <a:off x="62847" y="566818"/>
          <a:ext cx="12066306" cy="622006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723758">
                  <a:extLst>
                    <a:ext uri="{9D8B030D-6E8A-4147-A177-3AD203B41FA5}">
                      <a16:colId xmlns:a16="http://schemas.microsoft.com/office/drawing/2014/main" val="2388738885"/>
                    </a:ext>
                  </a:extLst>
                </a:gridCol>
                <a:gridCol w="3291301">
                  <a:extLst>
                    <a:ext uri="{9D8B030D-6E8A-4147-A177-3AD203B41FA5}">
                      <a16:colId xmlns:a16="http://schemas.microsoft.com/office/drawing/2014/main" val="3883369000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3787102920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144349013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806413194"/>
                    </a:ext>
                  </a:extLst>
                </a:gridCol>
                <a:gridCol w="1272619">
                  <a:extLst>
                    <a:ext uri="{9D8B030D-6E8A-4147-A177-3AD203B41FA5}">
                      <a16:colId xmlns:a16="http://schemas.microsoft.com/office/drawing/2014/main" val="527634433"/>
                    </a:ext>
                  </a:extLst>
                </a:gridCol>
                <a:gridCol w="1470579">
                  <a:extLst>
                    <a:ext uri="{9D8B030D-6E8A-4147-A177-3AD203B41FA5}">
                      <a16:colId xmlns:a16="http://schemas.microsoft.com/office/drawing/2014/main" val="2694172012"/>
                    </a:ext>
                  </a:extLst>
                </a:gridCol>
              </a:tblGrid>
              <a:tr h="65246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29102"/>
                  </a:ext>
                </a:extLst>
              </a:tr>
              <a:tr h="118400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33299"/>
                  </a:ext>
                </a:extLst>
              </a:tr>
              <a:tr h="104794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36539"/>
                  </a:ext>
                </a:extLst>
              </a:tr>
              <a:tr h="11746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50394"/>
                  </a:ext>
                </a:extLst>
              </a:tr>
              <a:tr h="88609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47934"/>
                  </a:ext>
                </a:extLst>
              </a:tr>
              <a:tr h="12749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8432"/>
                  </a:ext>
                </a:extLst>
              </a:tr>
            </a:tbl>
          </a:graphicData>
        </a:graphic>
      </p:graphicFrame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DA0E3B4-EB33-4D70-B9AD-F13665C86930}"/>
              </a:ext>
            </a:extLst>
          </p:cNvPr>
          <p:cNvSpPr txBox="1"/>
          <p:nvPr/>
        </p:nvSpPr>
        <p:spPr>
          <a:xfrm>
            <a:off x="6171024" y="765986"/>
            <a:ext cx="6221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 err="1"/>
              <a:t>סלת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67D7CF-5797-4B82-8BA8-280524C4A42E}"/>
              </a:ext>
            </a:extLst>
          </p:cNvPr>
          <p:cNvSpPr txBox="1"/>
          <p:nvPr/>
        </p:nvSpPr>
        <p:spPr>
          <a:xfrm>
            <a:off x="278090" y="765986"/>
            <a:ext cx="925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מרחשת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88F7094-0638-4C90-B882-3113C7BA75CC}"/>
              </a:ext>
            </a:extLst>
          </p:cNvPr>
          <p:cNvSpPr txBox="1"/>
          <p:nvPr/>
        </p:nvSpPr>
        <p:spPr>
          <a:xfrm>
            <a:off x="1765171" y="782425"/>
            <a:ext cx="7745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מחבת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605F829-9980-4CF4-9787-B34D26636874}"/>
              </a:ext>
            </a:extLst>
          </p:cNvPr>
          <p:cNvSpPr txBox="1"/>
          <p:nvPr/>
        </p:nvSpPr>
        <p:spPr>
          <a:xfrm>
            <a:off x="2838254" y="772998"/>
            <a:ext cx="13433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רקיקי מצות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13E934A-976B-4E4E-817C-9C81DDE4844F}"/>
              </a:ext>
            </a:extLst>
          </p:cNvPr>
          <p:cNvSpPr txBox="1"/>
          <p:nvPr/>
        </p:nvSpPr>
        <p:spPr>
          <a:xfrm>
            <a:off x="4634455" y="787982"/>
            <a:ext cx="12317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חלות מצות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606B2D-7CAA-4BB7-AEE3-29C8C43BDF0A}"/>
              </a:ext>
            </a:extLst>
          </p:cNvPr>
          <p:cNvSpPr txBox="1"/>
          <p:nvPr/>
        </p:nvSpPr>
        <p:spPr>
          <a:xfrm>
            <a:off x="10566172" y="1537451"/>
            <a:ext cx="14988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קידוש המנחה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059FBE6-EEAF-4599-8011-16FFD7D23710}"/>
              </a:ext>
            </a:extLst>
          </p:cNvPr>
          <p:cNvSpPr txBox="1"/>
          <p:nvPr/>
        </p:nvSpPr>
        <p:spPr>
          <a:xfrm>
            <a:off x="7164285" y="1347468"/>
            <a:ext cx="324282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מביא את הסולת, השמן והלבונה לבית המקדש.</a:t>
            </a:r>
          </a:p>
          <a:p>
            <a:r>
              <a:rPr lang="he-IL" dirty="0"/>
              <a:t>שם בכלי שרת ומקדש קדושת הגוף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3755AE56-D551-4B0C-BA53-456D9871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17" y="1490761"/>
            <a:ext cx="556415" cy="53415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6FFCF912-15DC-429E-8D67-5B62A6E2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45" y="1434676"/>
            <a:ext cx="673262" cy="646331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124DA68-451F-43DE-AE63-74C08279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72" y="1434677"/>
            <a:ext cx="673262" cy="646331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05D5C42-2EAC-4F9E-B831-E0EC4564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17" y="1434678"/>
            <a:ext cx="673262" cy="646331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92C106F8-95F9-4E47-8BA4-C98046A1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17" y="1360717"/>
            <a:ext cx="673262" cy="646331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0D7EB6B-3F17-4D09-A4D7-1A16E856535C}"/>
              </a:ext>
            </a:extLst>
          </p:cNvPr>
          <p:cNvSpPr txBox="1"/>
          <p:nvPr/>
        </p:nvSpPr>
        <p:spPr>
          <a:xfrm>
            <a:off x="10543208" y="2697699"/>
            <a:ext cx="14988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הכנת המנחה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63C29420-EB3B-4F73-B9A8-2DD3CE5DF9B3}"/>
              </a:ext>
            </a:extLst>
          </p:cNvPr>
          <p:cNvSpPr txBox="1"/>
          <p:nvPr/>
        </p:nvSpPr>
        <p:spPr>
          <a:xfrm>
            <a:off x="7523851" y="2589460"/>
            <a:ext cx="27412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נותן שמן לתוך הכלי</a:t>
            </a:r>
          </a:p>
          <a:p>
            <a:pPr algn="ctr"/>
            <a:r>
              <a:rPr lang="he-IL" dirty="0"/>
              <a:t>נותן עליו סולת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36569D54-AF6D-4C47-A15A-FD08074A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88" y="2554138"/>
            <a:ext cx="673262" cy="646331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4189954-229F-4111-B63D-5F9EA449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20" y="2554139"/>
            <a:ext cx="673262" cy="64633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D382CD43-4A55-45CD-A84A-BC0BAEB7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147" y="2554140"/>
            <a:ext cx="673262" cy="64633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7DA69688-AD35-4E87-87BA-60FC1FC1F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92" y="2554141"/>
            <a:ext cx="673262" cy="646331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CCCF8DCA-A518-44B3-B0F3-77CD6B2D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65" y="2557339"/>
            <a:ext cx="673262" cy="646331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AF406B55-9E64-4292-96E6-ADA58A87B1AE}"/>
              </a:ext>
            </a:extLst>
          </p:cNvPr>
          <p:cNvSpPr txBox="1"/>
          <p:nvPr/>
        </p:nvSpPr>
        <p:spPr>
          <a:xfrm>
            <a:off x="10486857" y="3784866"/>
            <a:ext cx="16685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מתן שמן שני </a:t>
            </a:r>
          </a:p>
        </p:txBody>
      </p:sp>
      <p:sp>
        <p:nvSpPr>
          <p:cNvPr id="30" name="סימן כפל 29">
            <a:extLst>
              <a:ext uri="{FF2B5EF4-FFF2-40B4-BE49-F238E27FC236}">
                <a16:creationId xmlns:a16="http://schemas.microsoft.com/office/drawing/2014/main" id="{C483852A-8445-4934-B6B5-BB090D313785}"/>
              </a:ext>
            </a:extLst>
          </p:cNvPr>
          <p:cNvSpPr/>
          <p:nvPr/>
        </p:nvSpPr>
        <p:spPr>
          <a:xfrm>
            <a:off x="3183973" y="3676849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A022A6F-6E80-4CC1-9D86-2FFBC00E1C68}"/>
              </a:ext>
            </a:extLst>
          </p:cNvPr>
          <p:cNvSpPr txBox="1"/>
          <p:nvPr/>
        </p:nvSpPr>
        <p:spPr>
          <a:xfrm>
            <a:off x="8452238" y="3771085"/>
            <a:ext cx="11850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נותן שמן</a:t>
            </a: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7F08C6E3-4F74-405F-9714-E5F79B0B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17" y="3672668"/>
            <a:ext cx="673262" cy="646331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83B78348-0322-426C-B598-3645EFE5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8" y="3647878"/>
            <a:ext cx="673262" cy="646331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BD936725-496B-4C0D-820B-D1E0BF6E6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20" y="3723198"/>
            <a:ext cx="673262" cy="646331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8B8085B-3044-4DFD-97A3-924B3BC66B89}"/>
              </a:ext>
            </a:extLst>
          </p:cNvPr>
          <p:cNvSpPr txBox="1"/>
          <p:nvPr/>
        </p:nvSpPr>
        <p:spPr>
          <a:xfrm>
            <a:off x="4619829" y="3754379"/>
            <a:ext cx="118504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נותן שאר השמן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A3055013-8A65-4AAD-BEEF-6AC6413E9986}"/>
              </a:ext>
            </a:extLst>
          </p:cNvPr>
          <p:cNvSpPr txBox="1"/>
          <p:nvPr/>
        </p:nvSpPr>
        <p:spPr>
          <a:xfrm>
            <a:off x="10865494" y="4908745"/>
            <a:ext cx="100828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בלילה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A10BCD02-CD16-411F-981A-789F76997298}"/>
              </a:ext>
            </a:extLst>
          </p:cNvPr>
          <p:cNvSpPr txBox="1"/>
          <p:nvPr/>
        </p:nvSpPr>
        <p:spPr>
          <a:xfrm>
            <a:off x="7598819" y="4868223"/>
            <a:ext cx="27412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בולל את השמן עם הסולת</a:t>
            </a:r>
          </a:p>
        </p:txBody>
      </p:sp>
      <p:pic>
        <p:nvPicPr>
          <p:cNvPr id="38" name="תמונה 37">
            <a:extLst>
              <a:ext uri="{FF2B5EF4-FFF2-40B4-BE49-F238E27FC236}">
                <a16:creationId xmlns:a16="http://schemas.microsoft.com/office/drawing/2014/main" id="{BC21A5B6-747A-442D-8F6D-1A2AF775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98" y="4730163"/>
            <a:ext cx="673262" cy="646331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2269DAC7-7C33-4BFE-948A-A1398F87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330" y="4730164"/>
            <a:ext cx="673262" cy="646331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B8C1687C-925D-4B06-9565-CC06E997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57" y="4730165"/>
            <a:ext cx="673262" cy="646331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D959143E-884B-4315-8572-FBE18808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02" y="4730166"/>
            <a:ext cx="673262" cy="646331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09AFAC7D-6589-4DE8-B713-3353A820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5" y="4733364"/>
            <a:ext cx="673262" cy="646331"/>
          </a:xfrm>
          <a:prstGeom prst="rect">
            <a:avLst/>
          </a:prstGeom>
        </p:spPr>
      </p:pic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8B263A12-C069-4F6F-AFDE-9705CD8E3B10}"/>
              </a:ext>
            </a:extLst>
          </p:cNvPr>
          <p:cNvSpPr txBox="1"/>
          <p:nvPr/>
        </p:nvSpPr>
        <p:spPr>
          <a:xfrm>
            <a:off x="10523457" y="6093202"/>
            <a:ext cx="16685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עשיית המנחה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F448BF4-9D0E-4FBD-8FC2-3F2BF85E7472}"/>
              </a:ext>
            </a:extLst>
          </p:cNvPr>
          <p:cNvSpPr txBox="1"/>
          <p:nvPr/>
        </p:nvSpPr>
        <p:spPr>
          <a:xfrm>
            <a:off x="7059672" y="5889374"/>
            <a:ext cx="32428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לש את המנחה ומחלה ל 10 חלקים מערך אותה </a:t>
            </a:r>
            <a:r>
              <a:rPr lang="he-IL" dirty="0" err="1"/>
              <a:t>ומקטף</a:t>
            </a:r>
            <a:r>
              <a:rPr lang="he-IL" dirty="0"/>
              <a:t> פניה במים</a:t>
            </a: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2F34D2C2-68E6-40B9-9177-2DD81A9BC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74" y="5867023"/>
            <a:ext cx="673262" cy="646331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4D1EDE9E-87DC-4348-A849-E0E9AE93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01" y="5867024"/>
            <a:ext cx="673262" cy="646331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412BA2D2-DA76-40F7-966D-76393C28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46" y="5867025"/>
            <a:ext cx="673262" cy="646331"/>
          </a:xfrm>
          <a:prstGeom prst="rect">
            <a:avLst/>
          </a:prstGeom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AA01195E-F328-4BC0-AE30-433807F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9" y="5870223"/>
            <a:ext cx="673262" cy="646331"/>
          </a:xfrm>
          <a:prstGeom prst="rect">
            <a:avLst/>
          </a:prstGeom>
        </p:spPr>
      </p:pic>
      <p:sp>
        <p:nvSpPr>
          <p:cNvPr id="49" name="סימן כפל 48">
            <a:extLst>
              <a:ext uri="{FF2B5EF4-FFF2-40B4-BE49-F238E27FC236}">
                <a16:creationId xmlns:a16="http://schemas.microsoft.com/office/drawing/2014/main" id="{D28B8C2A-B999-4E16-A96A-EB384727E40C}"/>
              </a:ext>
            </a:extLst>
          </p:cNvPr>
          <p:cNvSpPr/>
          <p:nvPr/>
        </p:nvSpPr>
        <p:spPr>
          <a:xfrm>
            <a:off x="6096000" y="5803190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18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25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5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5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250"/>
                            </p:stCondLst>
                            <p:childTnLst>
                              <p:par>
                                <p:cTn id="143" presetID="16" presetClass="entr" presetSubtype="37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750"/>
                            </p:stCondLst>
                            <p:childTnLst>
                              <p:par>
                                <p:cTn id="15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5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25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6" presetClass="entr" presetSubtype="37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5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75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1" grpId="0" animBg="1"/>
      <p:bldP spid="22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3" grpId="0" animBg="1"/>
      <p:bldP spid="44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3543E98-88AC-4FA2-89AF-957618B91F3F}"/>
              </a:ext>
            </a:extLst>
          </p:cNvPr>
          <p:cNvSpPr txBox="1"/>
          <p:nvPr/>
        </p:nvSpPr>
        <p:spPr>
          <a:xfrm>
            <a:off x="5838446" y="10600"/>
            <a:ext cx="12380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מאפה תנור</a:t>
            </a:r>
          </a:p>
        </p:txBody>
      </p:sp>
      <p:graphicFrame>
        <p:nvGraphicFramePr>
          <p:cNvPr id="3" name="טבלה 13">
            <a:extLst>
              <a:ext uri="{FF2B5EF4-FFF2-40B4-BE49-F238E27FC236}">
                <a16:creationId xmlns:a16="http://schemas.microsoft.com/office/drawing/2014/main" id="{75442D05-AE47-4B64-802D-A4CD4584A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66345"/>
              </p:ext>
            </p:extLst>
          </p:nvPr>
        </p:nvGraphicFramePr>
        <p:xfrm>
          <a:off x="66039" y="491880"/>
          <a:ext cx="12059922" cy="63356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722846">
                  <a:extLst>
                    <a:ext uri="{9D8B030D-6E8A-4147-A177-3AD203B41FA5}">
                      <a16:colId xmlns:a16="http://schemas.microsoft.com/office/drawing/2014/main" val="409537629"/>
                    </a:ext>
                  </a:extLst>
                </a:gridCol>
                <a:gridCol w="3148875">
                  <a:extLst>
                    <a:ext uri="{9D8B030D-6E8A-4147-A177-3AD203B41FA5}">
                      <a16:colId xmlns:a16="http://schemas.microsoft.com/office/drawing/2014/main" val="2960923499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999119291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1002838266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3958525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67400845"/>
                    </a:ext>
                  </a:extLst>
                </a:gridCol>
                <a:gridCol w="1376681">
                  <a:extLst>
                    <a:ext uri="{9D8B030D-6E8A-4147-A177-3AD203B41FA5}">
                      <a16:colId xmlns:a16="http://schemas.microsoft.com/office/drawing/2014/main" val="324052003"/>
                    </a:ext>
                  </a:extLst>
                </a:gridCol>
              </a:tblGrid>
              <a:tr h="57995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5922"/>
                  </a:ext>
                </a:extLst>
              </a:tr>
              <a:tr h="143342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52968"/>
                  </a:ext>
                </a:extLst>
              </a:tr>
              <a:tr h="112996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49846"/>
                  </a:ext>
                </a:extLst>
              </a:tr>
              <a:tr h="112996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986227"/>
                  </a:ext>
                </a:extLst>
              </a:tr>
              <a:tr h="112996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37570"/>
                  </a:ext>
                </a:extLst>
              </a:tr>
              <a:tr h="93237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93569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08C9B40-BEDC-44DE-A5EC-E9A25C628F2A}"/>
              </a:ext>
            </a:extLst>
          </p:cNvPr>
          <p:cNvSpPr txBox="1"/>
          <p:nvPr/>
        </p:nvSpPr>
        <p:spPr>
          <a:xfrm>
            <a:off x="6403942" y="676930"/>
            <a:ext cx="6221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 err="1"/>
              <a:t>סלת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ED59042-A91E-4C2E-96E0-C841FA8B904E}"/>
              </a:ext>
            </a:extLst>
          </p:cNvPr>
          <p:cNvSpPr txBox="1"/>
          <p:nvPr/>
        </p:nvSpPr>
        <p:spPr>
          <a:xfrm>
            <a:off x="193408" y="652532"/>
            <a:ext cx="925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מרחשת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F417F16-0660-4059-8065-0F217792FE52}"/>
              </a:ext>
            </a:extLst>
          </p:cNvPr>
          <p:cNvSpPr txBox="1"/>
          <p:nvPr/>
        </p:nvSpPr>
        <p:spPr>
          <a:xfrm>
            <a:off x="1638065" y="652637"/>
            <a:ext cx="7745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מחבת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219BC03-B939-4CC3-90DF-9B5E39C51C45}"/>
              </a:ext>
            </a:extLst>
          </p:cNvPr>
          <p:cNvSpPr txBox="1"/>
          <p:nvPr/>
        </p:nvSpPr>
        <p:spPr>
          <a:xfrm>
            <a:off x="2868106" y="676930"/>
            <a:ext cx="13433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רקיקי מצות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7D87286-0BEF-4B9A-AF2F-748B09544DA0}"/>
              </a:ext>
            </a:extLst>
          </p:cNvPr>
          <p:cNvSpPr txBox="1"/>
          <p:nvPr/>
        </p:nvSpPr>
        <p:spPr>
          <a:xfrm>
            <a:off x="4666896" y="676930"/>
            <a:ext cx="12317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חלות מצות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210C928-AB01-4900-A883-28E4E8234707}"/>
              </a:ext>
            </a:extLst>
          </p:cNvPr>
          <p:cNvSpPr txBox="1"/>
          <p:nvPr/>
        </p:nvSpPr>
        <p:spPr>
          <a:xfrm>
            <a:off x="10633386" y="1465918"/>
            <a:ext cx="14925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אפיית המנחה</a:t>
            </a:r>
          </a:p>
        </p:txBody>
      </p:sp>
      <p:sp>
        <p:nvSpPr>
          <p:cNvPr id="10" name="סימן כפל 9">
            <a:extLst>
              <a:ext uri="{FF2B5EF4-FFF2-40B4-BE49-F238E27FC236}">
                <a16:creationId xmlns:a16="http://schemas.microsoft.com/office/drawing/2014/main" id="{0E3599C1-C790-45AB-8105-355A67ACC931}"/>
              </a:ext>
            </a:extLst>
          </p:cNvPr>
          <p:cNvSpPr/>
          <p:nvPr/>
        </p:nvSpPr>
        <p:spPr>
          <a:xfrm>
            <a:off x="6174673" y="1318942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B96A67-1E09-439D-831C-0E6D4DEAF904}"/>
              </a:ext>
            </a:extLst>
          </p:cNvPr>
          <p:cNvSpPr txBox="1"/>
          <p:nvPr/>
        </p:nvSpPr>
        <p:spPr>
          <a:xfrm>
            <a:off x="4565756" y="1158210"/>
            <a:ext cx="1453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אופה את המנחה מצות בקרקעית התנור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1852457-D44A-4317-8D66-049BFB70DD97}"/>
              </a:ext>
            </a:extLst>
          </p:cNvPr>
          <p:cNvSpPr txBox="1"/>
          <p:nvPr/>
        </p:nvSpPr>
        <p:spPr>
          <a:xfrm>
            <a:off x="3031116" y="1158210"/>
            <a:ext cx="1453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אופה את המנחה מצות בקרקעית התנור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962B2C7-8EEB-4FFE-9013-55D9B8EAA226}"/>
              </a:ext>
            </a:extLst>
          </p:cNvPr>
          <p:cNvSpPr txBox="1"/>
          <p:nvPr/>
        </p:nvSpPr>
        <p:spPr>
          <a:xfrm>
            <a:off x="4576083" y="2030679"/>
            <a:ext cx="145390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עריכה עבה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164F846-648D-44E0-A39F-696079CBAE9A}"/>
              </a:ext>
            </a:extLst>
          </p:cNvPr>
          <p:cNvSpPr txBox="1"/>
          <p:nvPr/>
        </p:nvSpPr>
        <p:spPr>
          <a:xfrm>
            <a:off x="2992378" y="1992462"/>
            <a:ext cx="145390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עריכה דקה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F48B732-0DAB-43F6-BC02-16B476EFF276}"/>
              </a:ext>
            </a:extLst>
          </p:cNvPr>
          <p:cNvSpPr txBox="1"/>
          <p:nvPr/>
        </p:nvSpPr>
        <p:spPr>
          <a:xfrm>
            <a:off x="1554122" y="1281252"/>
            <a:ext cx="118504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מניח במחבת (שטוח)אופה אותה מצה בתנור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16E6BDA-7E5B-4EB3-8ABC-BE0BCF0FAA6C}"/>
              </a:ext>
            </a:extLst>
          </p:cNvPr>
          <p:cNvSpPr txBox="1"/>
          <p:nvPr/>
        </p:nvSpPr>
        <p:spPr>
          <a:xfrm>
            <a:off x="77128" y="1299129"/>
            <a:ext cx="133230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400" dirty="0"/>
              <a:t>מניח במרחשת (עמוק) אופה אותה מצה בתנור 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3165A5D-B583-4617-925F-91C40686128A}"/>
              </a:ext>
            </a:extLst>
          </p:cNvPr>
          <p:cNvSpPr txBox="1"/>
          <p:nvPr/>
        </p:nvSpPr>
        <p:spPr>
          <a:xfrm>
            <a:off x="10523457" y="2826915"/>
            <a:ext cx="14988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משיחת שמן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8824F13-7ACE-4C2B-89CE-5D88C58D1144}"/>
              </a:ext>
            </a:extLst>
          </p:cNvPr>
          <p:cNvSpPr txBox="1"/>
          <p:nvPr/>
        </p:nvSpPr>
        <p:spPr>
          <a:xfrm>
            <a:off x="10506146" y="4022820"/>
            <a:ext cx="158413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פתיתת  המנחה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AB502E0F-A08E-4344-81BC-29738A11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16" y="4123532"/>
            <a:ext cx="673262" cy="646331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1FBE950-406B-4EAA-86DE-18AA624A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3" y="4123533"/>
            <a:ext cx="673262" cy="646331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2CECE3CF-C63A-4AE3-809E-06610B72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88" y="4123534"/>
            <a:ext cx="673262" cy="646331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3676919-2E16-4FF4-8B51-CEA63BBBE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61" y="4126732"/>
            <a:ext cx="673262" cy="646331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33A1755-FEB4-433E-B718-14CE6458247D}"/>
              </a:ext>
            </a:extLst>
          </p:cNvPr>
          <p:cNvSpPr txBox="1"/>
          <p:nvPr/>
        </p:nvSpPr>
        <p:spPr>
          <a:xfrm>
            <a:off x="10463726" y="5094074"/>
            <a:ext cx="16689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/>
              <a:t>יציקת </a:t>
            </a:r>
            <a:r>
              <a:rPr lang="he-IL" dirty="0"/>
              <a:t>שמן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B21F8028-4AA1-4B2D-BBBA-A81DB7560BF5}"/>
              </a:ext>
            </a:extLst>
          </p:cNvPr>
          <p:cNvSpPr txBox="1"/>
          <p:nvPr/>
        </p:nvSpPr>
        <p:spPr>
          <a:xfrm>
            <a:off x="7334054" y="5140241"/>
            <a:ext cx="27412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יוצק שמן שנשאר על המנחה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BC8DE921-C936-45B0-9388-011FD317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9" y="4860222"/>
            <a:ext cx="673262" cy="64633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A5AF0D7D-9C00-461B-97D3-D8634660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40" y="4905722"/>
            <a:ext cx="673262" cy="646331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7375E565-25DC-45C4-BB64-41A48E1A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44" y="4817075"/>
            <a:ext cx="673262" cy="646331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6ED72A9-B32D-4465-A6B0-FCCB620A497F}"/>
              </a:ext>
            </a:extLst>
          </p:cNvPr>
          <p:cNvSpPr txBox="1"/>
          <p:nvPr/>
        </p:nvSpPr>
        <p:spPr>
          <a:xfrm>
            <a:off x="7414255" y="6204534"/>
            <a:ext cx="27412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בולל את השמן עם הסולת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DC9473DD-31B5-4CF5-B67C-BC285623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04" y="6168936"/>
            <a:ext cx="673262" cy="646331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C0E15237-B267-4855-A70A-D5E6AEDA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36" y="6168937"/>
            <a:ext cx="673262" cy="646331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BEB6027F-75EB-410B-89E4-8CB13A46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63" y="6168938"/>
            <a:ext cx="673262" cy="646331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766B684F-3ADF-4C04-BA92-CA7EE701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08" y="6168939"/>
            <a:ext cx="673262" cy="646331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507E92EE-34DB-4BCD-AD61-9EA88E5B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1" y="6172137"/>
            <a:ext cx="673262" cy="646331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19C855B-5508-4A6F-ABED-9896F029CEE2}"/>
              </a:ext>
            </a:extLst>
          </p:cNvPr>
          <p:cNvSpPr txBox="1"/>
          <p:nvPr/>
        </p:nvSpPr>
        <p:spPr>
          <a:xfrm>
            <a:off x="10523457" y="6074642"/>
            <a:ext cx="16685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הקרבת  המנחה</a:t>
            </a:r>
          </a:p>
        </p:txBody>
      </p:sp>
      <p:sp>
        <p:nvSpPr>
          <p:cNvPr id="35" name="סימן כפל 34">
            <a:extLst>
              <a:ext uri="{FF2B5EF4-FFF2-40B4-BE49-F238E27FC236}">
                <a16:creationId xmlns:a16="http://schemas.microsoft.com/office/drawing/2014/main" id="{579CB55A-4662-45D5-8794-8F086D45631D}"/>
              </a:ext>
            </a:extLst>
          </p:cNvPr>
          <p:cNvSpPr/>
          <p:nvPr/>
        </p:nvSpPr>
        <p:spPr>
          <a:xfrm>
            <a:off x="192063" y="2825994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סימן כפל 35">
            <a:extLst>
              <a:ext uri="{FF2B5EF4-FFF2-40B4-BE49-F238E27FC236}">
                <a16:creationId xmlns:a16="http://schemas.microsoft.com/office/drawing/2014/main" id="{9627599A-1214-4B94-830B-8D7ABD197E9F}"/>
              </a:ext>
            </a:extLst>
          </p:cNvPr>
          <p:cNvSpPr/>
          <p:nvPr/>
        </p:nvSpPr>
        <p:spPr>
          <a:xfrm>
            <a:off x="1624626" y="2811993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סימן כפל 36">
            <a:extLst>
              <a:ext uri="{FF2B5EF4-FFF2-40B4-BE49-F238E27FC236}">
                <a16:creationId xmlns:a16="http://schemas.microsoft.com/office/drawing/2014/main" id="{D3ACF766-8032-442E-BDD2-3FD07998EABA}"/>
              </a:ext>
            </a:extLst>
          </p:cNvPr>
          <p:cNvSpPr/>
          <p:nvPr/>
        </p:nvSpPr>
        <p:spPr>
          <a:xfrm>
            <a:off x="4443380" y="2830291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סימן כפל 37">
            <a:extLst>
              <a:ext uri="{FF2B5EF4-FFF2-40B4-BE49-F238E27FC236}">
                <a16:creationId xmlns:a16="http://schemas.microsoft.com/office/drawing/2014/main" id="{3112992F-A31E-45F5-88D7-C96A66E420D7}"/>
              </a:ext>
            </a:extLst>
          </p:cNvPr>
          <p:cNvSpPr/>
          <p:nvPr/>
        </p:nvSpPr>
        <p:spPr>
          <a:xfrm>
            <a:off x="6033225" y="2830292"/>
            <a:ext cx="958388" cy="7715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1B7ABB5-FE9D-4496-BAD5-5F6D4917527E}"/>
              </a:ext>
            </a:extLst>
          </p:cNvPr>
          <p:cNvSpPr txBox="1"/>
          <p:nvPr/>
        </p:nvSpPr>
        <p:spPr>
          <a:xfrm>
            <a:off x="2838866" y="2664060"/>
            <a:ext cx="11850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מושחן בשמן כעין "כי" יווני</a:t>
            </a:r>
          </a:p>
        </p:txBody>
      </p:sp>
      <p:pic>
        <p:nvPicPr>
          <p:cNvPr id="40" name="תמונה 39">
            <a:extLst>
              <a:ext uri="{FF2B5EF4-FFF2-40B4-BE49-F238E27FC236}">
                <a16:creationId xmlns:a16="http://schemas.microsoft.com/office/drawing/2014/main" id="{045237C2-2CEC-4851-8544-7C7EA3B8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72" y="3230800"/>
            <a:ext cx="495962" cy="369333"/>
          </a:xfrm>
          <a:prstGeom prst="rect">
            <a:avLst/>
          </a:prstGeom>
        </p:spPr>
      </p:pic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0EAAB0B1-7B00-416B-8D86-B5206A7F6F94}"/>
              </a:ext>
            </a:extLst>
          </p:cNvPr>
          <p:cNvSpPr txBox="1"/>
          <p:nvPr/>
        </p:nvSpPr>
        <p:spPr>
          <a:xfrm>
            <a:off x="7263324" y="3713068"/>
            <a:ext cx="324282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פתות </a:t>
            </a:r>
            <a:r>
              <a:rPr lang="he-IL" sz="1400"/>
              <a:t>אותה פתיתים.</a:t>
            </a:r>
            <a:endParaRPr lang="he-IL" sz="1400" dirty="0"/>
          </a:p>
          <a:p>
            <a:pPr algn="ctr"/>
            <a:r>
              <a:rPr lang="he-IL" sz="1400" dirty="0"/>
              <a:t>כופל אותה לשתים וחוזר וכופלה ל 4 (ומבדילן) והולך </a:t>
            </a:r>
            <a:r>
              <a:rPr lang="he-IL" sz="1400" dirty="0" err="1"/>
              <a:t>ופותת</a:t>
            </a:r>
            <a:r>
              <a:rPr lang="he-IL" sz="1400" dirty="0"/>
              <a:t> עד שיהיה כל חלק כזית. ונותן בכלי שרת</a:t>
            </a:r>
          </a:p>
        </p:txBody>
      </p:sp>
      <p:pic>
        <p:nvPicPr>
          <p:cNvPr id="42" name="תמונה 41">
            <a:extLst>
              <a:ext uri="{FF2B5EF4-FFF2-40B4-BE49-F238E27FC236}">
                <a16:creationId xmlns:a16="http://schemas.microsoft.com/office/drawing/2014/main" id="{F84206FF-0DA8-4C1E-A78A-CAB06AB1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71" y="4116121"/>
            <a:ext cx="673262" cy="646331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943D9E5-6262-4B3D-950F-DAA6FC94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143" y="4809216"/>
            <a:ext cx="673262" cy="646331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6276F433-8274-4E3A-8579-90A27AAFF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77" y="4921315"/>
            <a:ext cx="673262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75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9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75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25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1404</Words>
  <Application>Microsoft Office PowerPoint</Application>
  <PresentationFormat>מסך רחב</PresentationFormat>
  <Paragraphs>205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72</cp:revision>
  <dcterms:created xsi:type="dcterms:W3CDTF">2024-05-24T06:44:26Z</dcterms:created>
  <dcterms:modified xsi:type="dcterms:W3CDTF">2024-06-04T09:36:21Z</dcterms:modified>
</cp:coreProperties>
</file>