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7" r:id="rId2"/>
    <p:sldId id="260" r:id="rId3"/>
    <p:sldId id="258" r:id="rId4"/>
    <p:sldId id="271" r:id="rId5"/>
    <p:sldId id="272" r:id="rId6"/>
    <p:sldId id="273" r:id="rId7"/>
    <p:sldId id="264" r:id="rId8"/>
    <p:sldId id="257" r:id="rId9"/>
    <p:sldId id="261" r:id="rId10"/>
    <p:sldId id="268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0E16-C00F-47F3-AECC-E31FF0686AB4}" type="datetimeFigureOut">
              <a:rPr lang="he-IL" smtClean="0"/>
              <a:t>ז'/אלול/תשפ"ד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248E-5DC8-44E1-9CDE-5EF096FEA9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249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0E16-C00F-47F3-AECC-E31FF0686AB4}" type="datetimeFigureOut">
              <a:rPr lang="he-IL" smtClean="0"/>
              <a:t>ז'/אלול/תשפ"ד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248E-5DC8-44E1-9CDE-5EF096FEA9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782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0E16-C00F-47F3-AECC-E31FF0686AB4}" type="datetimeFigureOut">
              <a:rPr lang="he-IL" smtClean="0"/>
              <a:t>ז'/אלול/תשפ"ד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248E-5DC8-44E1-9CDE-5EF096FEA9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135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0E16-C00F-47F3-AECC-E31FF0686AB4}" type="datetimeFigureOut">
              <a:rPr lang="he-IL" smtClean="0"/>
              <a:t>ז'/אלול/תשפ"ד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248E-5DC8-44E1-9CDE-5EF096FEA9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736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0E16-C00F-47F3-AECC-E31FF0686AB4}" type="datetimeFigureOut">
              <a:rPr lang="he-IL" smtClean="0"/>
              <a:t>ז'/אלול/תשפ"ד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248E-5DC8-44E1-9CDE-5EF096FEA9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415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0E16-C00F-47F3-AECC-E31FF0686AB4}" type="datetimeFigureOut">
              <a:rPr lang="he-IL" smtClean="0"/>
              <a:t>ז'/אלול/תשפ"ד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248E-5DC8-44E1-9CDE-5EF096FEA9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766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0E16-C00F-47F3-AECC-E31FF0686AB4}" type="datetimeFigureOut">
              <a:rPr lang="he-IL" smtClean="0"/>
              <a:t>ז'/אלול/תשפ"ד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248E-5DC8-44E1-9CDE-5EF096FEA9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931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0E16-C00F-47F3-AECC-E31FF0686AB4}" type="datetimeFigureOut">
              <a:rPr lang="he-IL" smtClean="0"/>
              <a:t>ז'/אלול/תשפ"ד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248E-5DC8-44E1-9CDE-5EF096FEA9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025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0E16-C00F-47F3-AECC-E31FF0686AB4}" type="datetimeFigureOut">
              <a:rPr lang="he-IL" smtClean="0"/>
              <a:t>ז'/אלול/תשפ"ד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248E-5DC8-44E1-9CDE-5EF096FEA9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0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0E16-C00F-47F3-AECC-E31FF0686AB4}" type="datetimeFigureOut">
              <a:rPr lang="he-IL" smtClean="0"/>
              <a:t>ז'/אלול/תשפ"ד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248E-5DC8-44E1-9CDE-5EF096FEA9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290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0E16-C00F-47F3-AECC-E31FF0686AB4}" type="datetimeFigureOut">
              <a:rPr lang="he-IL" smtClean="0"/>
              <a:t>ז'/אלול/תשפ"ד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248E-5DC8-44E1-9CDE-5EF096FEA9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410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90E16-C00F-47F3-AECC-E31FF0686AB4}" type="datetimeFigureOut">
              <a:rPr lang="he-IL" smtClean="0"/>
              <a:t>ז'/אלול/תשפ"ד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1248E-5DC8-44E1-9CDE-5EF096FEA9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380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zakrossler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790B9D0D-32D3-4454-9D2C-ADCDB8F0D1EE}"/>
              </a:ext>
            </a:extLst>
          </p:cNvPr>
          <p:cNvSpPr txBox="1">
            <a:spLocks/>
          </p:cNvSpPr>
          <p:nvPr/>
        </p:nvSpPr>
        <p:spPr>
          <a:xfrm>
            <a:off x="1676400" y="37544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יצחק רסלר</a:t>
            </a:r>
          </a:p>
          <a:p>
            <a:r>
              <a:rPr lang="en-US">
                <a:hlinkClick r:id="rId2"/>
              </a:rPr>
              <a:t>izakrossler@gmail.com</a:t>
            </a:r>
            <a:endParaRPr lang="he-IL"/>
          </a:p>
          <a:p>
            <a:endParaRPr lang="he-IL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5D26280-CFBC-4DD5-84FF-08F6811A6A53}"/>
              </a:ext>
            </a:extLst>
          </p:cNvPr>
          <p:cNvSpPr txBox="1"/>
          <p:nvPr/>
        </p:nvSpPr>
        <p:spPr>
          <a:xfrm>
            <a:off x="4562763" y="5514109"/>
            <a:ext cx="301105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err="1"/>
              <a:t>לע"נ</a:t>
            </a:r>
            <a:r>
              <a:rPr lang="he-IL" dirty="0"/>
              <a:t> סמ"ר  דביר חיים רסלר </a:t>
            </a:r>
          </a:p>
          <a:p>
            <a:r>
              <a:rPr lang="he-IL" dirty="0"/>
              <a:t>נפל בשמחת תורה תשפ"ד הי"ד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4494B96-2372-4FAC-868B-21571B406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37256"/>
            <a:ext cx="1819563" cy="1819563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825FF794-CBCE-40FB-A929-51A97B9DB9E5}"/>
              </a:ext>
            </a:extLst>
          </p:cNvPr>
          <p:cNvSpPr txBox="1"/>
          <p:nvPr/>
        </p:nvSpPr>
        <p:spPr>
          <a:xfrm>
            <a:off x="5303101" y="771713"/>
            <a:ext cx="260179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pPr algn="r" rtl="1"/>
            <a:r>
              <a:rPr lang="he-IL" sz="4000" dirty="0">
                <a:latin typeface="Guttman Mantova-Decor" panose="02010401010101010101" pitchFamily="2" charset="-79"/>
                <a:cs typeface="Guttman Mantova-Decor" panose="02010401010101010101" pitchFamily="2" charset="-79"/>
              </a:rPr>
              <a:t>מסכת יומא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C5A0028-E592-44DB-A454-8D68BC6FE9C2}"/>
              </a:ext>
            </a:extLst>
          </p:cNvPr>
          <p:cNvSpPr txBox="1"/>
          <p:nvPr/>
        </p:nvSpPr>
        <p:spPr>
          <a:xfrm>
            <a:off x="6146800" y="1643901"/>
            <a:ext cx="914400" cy="3770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דף ז'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F52C6D97-1215-4C71-927B-11D37031B2B5}"/>
              </a:ext>
            </a:extLst>
          </p:cNvPr>
          <p:cNvSpPr txBox="1"/>
          <p:nvPr/>
        </p:nvSpPr>
        <p:spPr>
          <a:xfrm>
            <a:off x="6068290" y="2263075"/>
            <a:ext cx="132032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pPr algn="r" rtl="1"/>
            <a:r>
              <a:rPr lang="he-IL" sz="4000" dirty="0">
                <a:latin typeface="Guttman Mantova-Decor" panose="02010401010101010101" pitchFamily="2" charset="-79"/>
                <a:cs typeface="Guttman Mantova-Decor" panose="02010401010101010101" pitchFamily="2" charset="-79"/>
              </a:rPr>
              <a:t>הציץ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FA947AF5-C99D-42DA-B805-E7725FDC40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4" y="276961"/>
            <a:ext cx="5011163" cy="328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4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5434AE5-918D-4A3A-A565-50787153C886}"/>
              </a:ext>
            </a:extLst>
          </p:cNvPr>
          <p:cNvSpPr txBox="1"/>
          <p:nvPr/>
        </p:nvSpPr>
        <p:spPr>
          <a:xfrm>
            <a:off x="3760219" y="1663705"/>
            <a:ext cx="6196581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sz="2000" b="1" dirty="0"/>
              <a:t>מַתְנִי'</a:t>
            </a:r>
          </a:p>
          <a:p>
            <a:r>
              <a:rPr lang="he-IL" sz="2000" dirty="0"/>
              <a:t>כֹּהֵן גָּדוֹל מְשַׁמֵּשׁ </a:t>
            </a:r>
            <a:r>
              <a:rPr lang="he-IL" sz="2000" b="1" dirty="0"/>
              <a:t>בִּשְׁמוֹנָה כֵּלִים </a:t>
            </a:r>
          </a:p>
          <a:p>
            <a:r>
              <a:rPr lang="he-IL" sz="2000" dirty="0"/>
              <a:t>וְהַהֶדְיוֹט בְּאַרְבָּעָה:  בִּכְתוֹנֶת וּמִכְנָסַיִם וּמִצְנֶפֶת וְאַבְנֵט </a:t>
            </a:r>
          </a:p>
          <a:p>
            <a:r>
              <a:rPr lang="he-IL" sz="2000" dirty="0"/>
              <a:t>מוֹסִיף עָלָיו כֹּהֵן גָּדוֹל:  </a:t>
            </a:r>
            <a:r>
              <a:rPr lang="he-IL" sz="2000" dirty="0" err="1"/>
              <a:t>חֹשֶׁן</a:t>
            </a:r>
            <a:r>
              <a:rPr lang="he-IL" sz="2000" dirty="0"/>
              <a:t> וְאֵפוֹד וּמְעִיל </a:t>
            </a:r>
            <a:r>
              <a:rPr lang="he-IL" sz="2400" dirty="0"/>
              <a:t>ו</a:t>
            </a:r>
            <a:r>
              <a:rPr lang="he-IL" sz="2800" b="1" dirty="0"/>
              <a:t>ְצִיץ</a:t>
            </a:r>
          </a:p>
          <a:p>
            <a:r>
              <a:rPr lang="he-IL" sz="2400" b="1" dirty="0"/>
              <a:t> </a:t>
            </a:r>
            <a:r>
              <a:rPr lang="he-IL" sz="2000" dirty="0"/>
              <a:t>בְּאֵלּוּ </a:t>
            </a:r>
            <a:r>
              <a:rPr lang="he-IL" sz="2000" dirty="0" err="1"/>
              <a:t>נִשְׁאָלִין</a:t>
            </a:r>
            <a:r>
              <a:rPr lang="he-IL" sz="2000" dirty="0"/>
              <a:t> בְּאוּרִים וְתוּמִּים </a:t>
            </a:r>
          </a:p>
          <a:p>
            <a:r>
              <a:rPr lang="he-IL" sz="2000" dirty="0"/>
              <a:t>וְאֵין </a:t>
            </a:r>
            <a:r>
              <a:rPr lang="he-IL" sz="2000" dirty="0" err="1"/>
              <a:t>נִשְׁאָלִין</a:t>
            </a:r>
            <a:r>
              <a:rPr lang="he-IL" sz="2000" dirty="0"/>
              <a:t> אֶלָּא לְמֶלֶךְ וּלְאַב בֵּית דִּין וּלְמִי שֶׁהַצִּיבּוּר צָרִיךְ בּוֹ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EB73511-71EC-4625-B985-7B1B3BA52AFB}"/>
              </a:ext>
            </a:extLst>
          </p:cNvPr>
          <p:cNvSpPr txBox="1"/>
          <p:nvPr/>
        </p:nvSpPr>
        <p:spPr>
          <a:xfrm>
            <a:off x="9956800" y="116840"/>
            <a:ext cx="2153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יומא, </a:t>
            </a:r>
            <a:r>
              <a:rPr lang="he-IL"/>
              <a:t>דף ע"א </a:t>
            </a:r>
            <a:r>
              <a:rPr lang="he-IL" dirty="0"/>
              <a:t>עמ' 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FF25A8-DCE1-4CDD-AF21-DACED0574E8F}"/>
              </a:ext>
            </a:extLst>
          </p:cNvPr>
          <p:cNvSpPr txBox="1"/>
          <p:nvPr/>
        </p:nvSpPr>
        <p:spPr>
          <a:xfrm>
            <a:off x="3820160" y="844106"/>
            <a:ext cx="613664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2400" b="1" dirty="0"/>
              <a:t>הציץ הוא אחד משמונה הבגדים של הכהן </a:t>
            </a:r>
            <a:r>
              <a:rPr lang="he-IL" sz="2400" b="1" dirty="0" err="1"/>
              <a:t>הכגול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30217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1451" y="534608"/>
            <a:ext cx="767144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שמות פרק </a:t>
            </a:r>
            <a:r>
              <a:rPr lang="he-IL" dirty="0" err="1">
                <a:latin typeface="Guttman Stam" panose="02010401010101010101" pitchFamily="2" charset="-79"/>
                <a:cs typeface="Guttman Stam" panose="02010401010101010101" pitchFamily="2" charset="-79"/>
              </a:rPr>
              <a:t>כח</a:t>
            </a:r>
            <a:endParaRPr lang="he-IL" dirty="0">
              <a:latin typeface="Guttman Stam" panose="02010401010101010101" pitchFamily="2" charset="-79"/>
              <a:cs typeface="Guttman Stam" panose="02010401010101010101" pitchFamily="2" charset="-79"/>
            </a:endParaRPr>
          </a:p>
          <a:p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(לו) וְעָשִׂ֥יתָ </a:t>
            </a:r>
            <a:r>
              <a:rPr lang="he-IL" sz="2400" b="1" dirty="0">
                <a:solidFill>
                  <a:schemeClr val="accent6">
                    <a:lumMod val="50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צִּ֖יץ זָהָ֣ב טָה֑וֹר </a:t>
            </a:r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וּפִתַּחְתָּ֤ עָלָיו֙ </a:t>
            </a:r>
            <a:r>
              <a:rPr lang="he-IL" dirty="0" err="1">
                <a:latin typeface="Guttman Stam" panose="02010401010101010101" pitchFamily="2" charset="-79"/>
                <a:cs typeface="Guttman Stam" panose="02010401010101010101" pitchFamily="2" charset="-79"/>
              </a:rPr>
              <a:t>פִּתּוּחֵ֣י</a:t>
            </a:r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 חֹתָ֔ם קֹ֖דֶשׁ לה':</a:t>
            </a:r>
          </a:p>
          <a:p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(</a:t>
            </a:r>
            <a:r>
              <a:rPr lang="he-IL" dirty="0" err="1">
                <a:latin typeface="Guttman Stam" panose="02010401010101010101" pitchFamily="2" charset="-79"/>
                <a:cs typeface="Guttman Stam" panose="02010401010101010101" pitchFamily="2" charset="-79"/>
              </a:rPr>
              <a:t>לז</a:t>
            </a:r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) וְשַׂמְתָּ֤ אֹתוֹ֙ </a:t>
            </a:r>
            <a:r>
              <a:rPr lang="he-IL" b="1" dirty="0" err="1">
                <a:latin typeface="Guttman Stam" panose="02010401010101010101" pitchFamily="2" charset="-79"/>
                <a:cs typeface="Guttman Stam" panose="02010401010101010101" pitchFamily="2" charset="-79"/>
              </a:rPr>
              <a:t>עַל־פְּתִ֣יל</a:t>
            </a:r>
            <a:r>
              <a:rPr lang="he-IL" b="1" dirty="0">
                <a:latin typeface="Guttman Stam" panose="02010401010101010101" pitchFamily="2" charset="-79"/>
                <a:cs typeface="Guttman Stam" panose="02010401010101010101" pitchFamily="2" charset="-79"/>
              </a:rPr>
              <a:t> תְּכֵ֔לֶת </a:t>
            </a:r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וְהָיָ֖ה </a:t>
            </a:r>
            <a:r>
              <a:rPr lang="he-IL" dirty="0" err="1">
                <a:latin typeface="Guttman Stam" panose="02010401010101010101" pitchFamily="2" charset="-79"/>
                <a:cs typeface="Guttman Stam" panose="02010401010101010101" pitchFamily="2" charset="-79"/>
              </a:rPr>
              <a:t>עַל־הַמִּצְנָ֑פֶת</a:t>
            </a:r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 </a:t>
            </a:r>
            <a:r>
              <a:rPr lang="he-IL" dirty="0" err="1">
                <a:latin typeface="Guttman Stam" panose="02010401010101010101" pitchFamily="2" charset="-79"/>
                <a:cs typeface="Guttman Stam" panose="02010401010101010101" pitchFamily="2" charset="-79"/>
              </a:rPr>
              <a:t>אֶל־מ֥וּל</a:t>
            </a:r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 </a:t>
            </a:r>
            <a:r>
              <a:rPr lang="he-IL" dirty="0" err="1">
                <a:latin typeface="Guttman Stam" panose="02010401010101010101" pitchFamily="2" charset="-79"/>
                <a:cs typeface="Guttman Stam" panose="02010401010101010101" pitchFamily="2" charset="-79"/>
              </a:rPr>
              <a:t>פְּנֵֽי־הַמִּצְנֶ֖פֶת</a:t>
            </a:r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 יִהְיֶֽה: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2F29724-D5CE-49DD-A742-744C7C21FA01}"/>
              </a:ext>
            </a:extLst>
          </p:cNvPr>
          <p:cNvSpPr txBox="1"/>
          <p:nvPr/>
        </p:nvSpPr>
        <p:spPr>
          <a:xfrm>
            <a:off x="4474590" y="1574535"/>
            <a:ext cx="7437748" cy="1046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(לח) 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וְהָיָה֘ </a:t>
            </a:r>
            <a:r>
              <a:rPr lang="he-IL" b="1" dirty="0" err="1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עַל־מֵ֣צַח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 אַהֲרֹן֒</a:t>
            </a:r>
          </a:p>
          <a:p>
            <a:r>
              <a:rPr lang="he-IL" b="1" dirty="0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 </a:t>
            </a:r>
            <a:r>
              <a:rPr lang="he-IL" sz="2000" b="1" dirty="0">
                <a:solidFill>
                  <a:schemeClr val="accent6">
                    <a:lumMod val="50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וְנָשָׂ֨א אַהֲרֹ֜ן </a:t>
            </a:r>
            <a:r>
              <a:rPr lang="he-IL" sz="2000" b="1" dirty="0" err="1">
                <a:solidFill>
                  <a:schemeClr val="accent6">
                    <a:lumMod val="50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אֶת־עֲוֹ֣ן</a:t>
            </a:r>
            <a:r>
              <a:rPr lang="he-IL" sz="2000" b="1" dirty="0">
                <a:solidFill>
                  <a:schemeClr val="accent6">
                    <a:lumMod val="50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 הַקֳּדָשִׁ֗ים</a:t>
            </a:r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 אֲשֶׁ֤ר יַקְדִּ֙ישׁוּ֙ בְּנֵ֣י יִשְׂרָאֵ֔ל </a:t>
            </a:r>
            <a:r>
              <a:rPr lang="he-IL" dirty="0" err="1">
                <a:latin typeface="Guttman Stam" panose="02010401010101010101" pitchFamily="2" charset="-79"/>
                <a:cs typeface="Guttman Stam" panose="02010401010101010101" pitchFamily="2" charset="-79"/>
              </a:rPr>
              <a:t>לְכָֽל־מַתְּנֹ֖ת</a:t>
            </a:r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 קָדְשֵׁיהֶ֑ם </a:t>
            </a:r>
            <a:r>
              <a:rPr lang="he-IL" b="1" dirty="0">
                <a:latin typeface="Guttman Stam" panose="02010401010101010101" pitchFamily="2" charset="-79"/>
                <a:cs typeface="Guttman Stam" panose="02010401010101010101" pitchFamily="2" charset="-79"/>
              </a:rPr>
              <a:t>ו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ְהָיָ֤ה</a:t>
            </a:r>
            <a:r>
              <a:rPr lang="he-IL" b="1" dirty="0">
                <a:latin typeface="Guttman Stam" panose="02010401010101010101" pitchFamily="2" charset="-79"/>
                <a:cs typeface="Guttman Stam" panose="02010401010101010101" pitchFamily="2" charset="-79"/>
              </a:rPr>
              <a:t> </a:t>
            </a:r>
            <a:r>
              <a:rPr lang="he-IL" sz="2400" b="1" dirty="0" err="1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עַל־מִצְחו</a:t>
            </a:r>
            <a:r>
              <a:rPr lang="he-IL" sz="2400" b="1" dirty="0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ֹ֙ תָּמִ֔יד </a:t>
            </a:r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לְרָצ֥וֹן לָהֶ֖ם לִפְנֵ֥י ה': 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64550003-7074-4C46-B886-8197BAFB58A3}"/>
              </a:ext>
            </a:extLst>
          </p:cNvPr>
          <p:cNvSpPr txBox="1"/>
          <p:nvPr/>
        </p:nvSpPr>
        <p:spPr>
          <a:xfrm>
            <a:off x="5608948" y="2856125"/>
            <a:ext cx="616787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תָּא שְׁמַע עַל מָה הַצִּיץ מְרַצֶּה ? עַל הַדָּם וְעַל הַבָּשָׂר וְעַל הַחֵלֶב שֶׁנִּטְמָא בֵּין בְּשׁוֹגֵג בֵּין בְּמֵזִיד בֵּין בְּאוֹנֶס בֵּין בְּרָצוֹן בֵּין בְּיָחִיד בֵּין בְּצִיבּוּר</a:t>
            </a:r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EB175122-007C-47EE-B850-ECEA89C9A965}"/>
              </a:ext>
            </a:extLst>
          </p:cNvPr>
          <p:cNvSpPr txBox="1"/>
          <p:nvPr/>
        </p:nvSpPr>
        <p:spPr>
          <a:xfrm>
            <a:off x="3462390" y="3702324"/>
            <a:ext cx="4177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אם תחשוב שטומאה ממילא הותרה בציבור למה הציץ צריך לכפר ? הרי אינו עוון כלל 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B0108B43-2753-435E-A538-15EA6C641292}"/>
              </a:ext>
            </a:extLst>
          </p:cNvPr>
          <p:cNvSpPr txBox="1"/>
          <p:nvPr/>
        </p:nvSpPr>
        <p:spPr>
          <a:xfrm>
            <a:off x="7834799" y="3737606"/>
            <a:ext cx="391487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וְאִי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סָלְקָא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דַּעְתָּךְ טוּמְאָה הֶיתֵּר הִיא בְּצִיבּוּר</a:t>
            </a:r>
          </a:p>
          <a:p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לְמָה לִי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לְרַצּוֹיֵי</a:t>
            </a:r>
            <a:endParaRPr lang="he-IL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56897D48-5211-4F20-B936-B6D2710693CD}"/>
              </a:ext>
            </a:extLst>
          </p:cNvPr>
          <p:cNvSpPr txBox="1"/>
          <p:nvPr/>
        </p:nvSpPr>
        <p:spPr>
          <a:xfrm>
            <a:off x="10558021" y="30170"/>
            <a:ext cx="14548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דף ז' עמ' א'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5ECB56F4-149E-4A0B-8667-11FD34F7C278}"/>
              </a:ext>
            </a:extLst>
          </p:cNvPr>
          <p:cNvSpPr txBox="1"/>
          <p:nvPr/>
        </p:nvSpPr>
        <p:spPr>
          <a:xfrm>
            <a:off x="7750995" y="4763412"/>
            <a:ext cx="418333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אָמַר לְךָ רַב נַחְמָן כִּי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קָתָנֵי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הַצִּיץ מְרַצֶּה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אַדְּיָחִיד</a:t>
            </a:r>
            <a:endParaRPr lang="he-IL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41646CE-2136-44A5-8BD3-42B9F1281389}"/>
              </a:ext>
            </a:extLst>
          </p:cNvPr>
          <p:cNvSpPr txBox="1"/>
          <p:nvPr/>
        </p:nvSpPr>
        <p:spPr>
          <a:xfrm>
            <a:off x="257667" y="4583805"/>
            <a:ext cx="7426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לעולם יש לנו לומר שהצבור שנשנה כאן לא נשנה אלא לעניין הכשר בקרבן. </a:t>
            </a:r>
          </a:p>
          <a:p>
            <a:r>
              <a:rPr lang="he-IL" dirty="0"/>
              <a:t>ואף בלא ריצוי ציץ הוא כשר.</a:t>
            </a:r>
          </a:p>
          <a:p>
            <a:r>
              <a:rPr lang="he-IL" dirty="0"/>
              <a:t>ומה שכתוב "מרצה" מדובר </a:t>
            </a:r>
            <a:r>
              <a:rPr lang="he-IL" dirty="0" err="1"/>
              <a:t>בקרבנות</a:t>
            </a:r>
            <a:r>
              <a:rPr lang="he-IL" dirty="0"/>
              <a:t> יחיד שבהם אינו מרצה אלא על ידי ריצוי ציץ.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7B9FA2E-A581-4640-8AD7-3EB27C4F689F}"/>
              </a:ext>
            </a:extLst>
          </p:cNvPr>
          <p:cNvSpPr txBox="1"/>
          <p:nvPr/>
        </p:nvSpPr>
        <p:spPr>
          <a:xfrm>
            <a:off x="8873004" y="5874311"/>
            <a:ext cx="313988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וְאִיבָּעֵית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אֵימָא אֲפִילּוּ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תֵּימָא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בְּצִיבּוּר</a:t>
            </a:r>
          </a:p>
          <a:p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בְּהָנָך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ְ דְּלָא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קְבִיע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ַ לָהּ זְמַן</a:t>
            </a:r>
            <a:endParaRPr lang="he-IL" dirty="0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6B58CCA3-DA1D-4FA6-8564-94C4F66F1E32}"/>
              </a:ext>
            </a:extLst>
          </p:cNvPr>
          <p:cNvSpPr txBox="1"/>
          <p:nvPr/>
        </p:nvSpPr>
        <p:spPr>
          <a:xfrm>
            <a:off x="3462390" y="5735812"/>
            <a:ext cx="51772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 err="1"/>
              <a:t>הברייתא</a:t>
            </a:r>
            <a:r>
              <a:rPr lang="he-IL" dirty="0"/>
              <a:t> נלמדת כפשוטה שצריך ריצוי ציץ אף בציבור, </a:t>
            </a:r>
          </a:p>
          <a:p>
            <a:r>
              <a:rPr lang="he-IL" dirty="0"/>
              <a:t>אפשר להעמידה </a:t>
            </a:r>
            <a:r>
              <a:rPr lang="he-IL" dirty="0" err="1"/>
              <a:t>בקרבנות</a:t>
            </a:r>
            <a:r>
              <a:rPr lang="he-IL" dirty="0"/>
              <a:t> ציבור שלא נקבע להם זמן, </a:t>
            </a:r>
          </a:p>
          <a:p>
            <a:r>
              <a:rPr lang="he-IL" dirty="0"/>
              <a:t>שדינם כקרבן יחיד לטומאה, ואינם כשרים אלא בריצוי ציץ.</a:t>
            </a:r>
          </a:p>
        </p:txBody>
      </p:sp>
      <p:sp>
        <p:nvSpPr>
          <p:cNvPr id="28" name="בועת דיבור: מלבן עם פינות מעוגלות 27">
            <a:extLst>
              <a:ext uri="{FF2B5EF4-FFF2-40B4-BE49-F238E27FC236}">
                <a16:creationId xmlns:a16="http://schemas.microsoft.com/office/drawing/2014/main" id="{6A1A8851-9330-4269-8C32-DCB5DEEFE438}"/>
              </a:ext>
            </a:extLst>
          </p:cNvPr>
          <p:cNvSpPr/>
          <p:nvPr/>
        </p:nvSpPr>
        <p:spPr>
          <a:xfrm>
            <a:off x="45969" y="1543184"/>
            <a:ext cx="4295482" cy="1887981"/>
          </a:xfrm>
          <a:prstGeom prst="wedgeRoundRectCallout">
            <a:avLst>
              <a:gd name="adj1" fmla="val 95848"/>
              <a:gd name="adj2" fmla="val 4677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rgbClr val="FF0000"/>
                </a:solidFill>
              </a:rPr>
              <a:t>רמב"ם הלכות פסולי </a:t>
            </a:r>
            <a:r>
              <a:rPr lang="he-IL" sz="1400" dirty="0" err="1">
                <a:solidFill>
                  <a:srgbClr val="FF0000"/>
                </a:solidFill>
              </a:rPr>
              <a:t>המוקדשין</a:t>
            </a:r>
            <a:r>
              <a:rPr lang="he-IL" sz="1400" dirty="0">
                <a:solidFill>
                  <a:srgbClr val="FF0000"/>
                </a:solidFill>
              </a:rPr>
              <a:t> פרק א הלכה לד</a:t>
            </a:r>
          </a:p>
          <a:p>
            <a:pPr algn="ctr"/>
            <a:r>
              <a:rPr lang="he-IL" sz="1400" dirty="0">
                <a:solidFill>
                  <a:srgbClr val="FF0000"/>
                </a:solidFill>
              </a:rPr>
              <a:t>כל הזבחים של יחיד, בין שנטמא בשר והחלב קיים בין שנטמא חלב והבשר קיים, זורק את הדם, נטמאו </a:t>
            </a:r>
            <a:r>
              <a:rPr lang="he-IL" sz="1400" dirty="0" err="1">
                <a:solidFill>
                  <a:srgbClr val="FF0000"/>
                </a:solidFill>
              </a:rPr>
              <a:t>שניהן</a:t>
            </a:r>
            <a:r>
              <a:rPr lang="he-IL" sz="1400" dirty="0">
                <a:solidFill>
                  <a:srgbClr val="FF0000"/>
                </a:solidFill>
              </a:rPr>
              <a:t> לא יזרוק, ואם זרק הורצה, </a:t>
            </a:r>
            <a:r>
              <a:rPr lang="he-IL" sz="1600" b="1" dirty="0">
                <a:solidFill>
                  <a:srgbClr val="FF0000"/>
                </a:solidFill>
              </a:rPr>
              <a:t>שהציץ מרצה על הטומאה</a:t>
            </a:r>
            <a:r>
              <a:rPr lang="he-IL" sz="1400" dirty="0">
                <a:solidFill>
                  <a:srgbClr val="FF0000"/>
                </a:solidFill>
              </a:rPr>
              <a:t>, וכן </a:t>
            </a:r>
            <a:r>
              <a:rPr lang="he-IL" sz="1400" dirty="0" err="1">
                <a:solidFill>
                  <a:srgbClr val="FF0000"/>
                </a:solidFill>
              </a:rPr>
              <a:t>אימורין</a:t>
            </a:r>
            <a:r>
              <a:rPr lang="he-IL" sz="1400" dirty="0">
                <a:solidFill>
                  <a:srgbClr val="FF0000"/>
                </a:solidFill>
              </a:rPr>
              <a:t> או איברי עולה שנטמאו והקטירן, הציץ מרצה כמו שביארנו, וכל </a:t>
            </a:r>
            <a:r>
              <a:rPr lang="he-IL" sz="1400" dirty="0" err="1">
                <a:solidFill>
                  <a:srgbClr val="FF0000"/>
                </a:solidFill>
              </a:rPr>
              <a:t>קרבנות</a:t>
            </a:r>
            <a:r>
              <a:rPr lang="he-IL" sz="1400" dirty="0">
                <a:solidFill>
                  <a:srgbClr val="FF0000"/>
                </a:solidFill>
              </a:rPr>
              <a:t> הצבור שנטמא הבשר והחלב כולו הרי זה זורק את הדם.</a:t>
            </a: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BD674744-E366-4534-A488-9703A8DEA9D3}"/>
              </a:ext>
            </a:extLst>
          </p:cNvPr>
          <p:cNvSpPr txBox="1"/>
          <p:nvPr/>
        </p:nvSpPr>
        <p:spPr>
          <a:xfrm>
            <a:off x="5734595" y="59559"/>
            <a:ext cx="175042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תפקיד הציץ</a:t>
            </a:r>
          </a:p>
        </p:txBody>
      </p:sp>
    </p:spTree>
    <p:extLst>
      <p:ext uri="{BB962C8B-B14F-4D97-AF65-F5344CB8AC3E}">
        <p14:creationId xmlns:p14="http://schemas.microsoft.com/office/powerpoint/2010/main" val="30052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  <p:bldP spid="16" grpId="0"/>
      <p:bldP spid="18" grpId="0" animBg="1"/>
      <p:bldP spid="21" grpId="0" animBg="1"/>
      <p:bldP spid="23" grpId="0"/>
      <p:bldP spid="25" grpId="0" animBg="1"/>
      <p:bldP spid="27" grpId="0"/>
      <p:bldP spid="28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04481" y="687236"/>
            <a:ext cx="4108412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מֵיתִיבִי: </a:t>
            </a:r>
            <a:r>
              <a:rPr lang="he-IL" b="1" dirty="0">
                <a:solidFill>
                  <a:schemeClr val="accent6">
                    <a:lumMod val="50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וְנָשָׂ֨א אַהֲרֹ֜ן </a:t>
            </a:r>
            <a:r>
              <a:rPr lang="he-IL" sz="2400" b="1" dirty="0" err="1">
                <a:solidFill>
                  <a:schemeClr val="accent6">
                    <a:lumMod val="50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אֶת־עֲוֹ֣ן</a:t>
            </a:r>
            <a:r>
              <a:rPr lang="he-IL" sz="2400" b="1" dirty="0">
                <a:solidFill>
                  <a:schemeClr val="accent6">
                    <a:lumMod val="50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 </a:t>
            </a:r>
            <a:r>
              <a:rPr lang="he-IL" b="1" dirty="0">
                <a:solidFill>
                  <a:schemeClr val="accent6">
                    <a:lumMod val="50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הַקֳּדָשִׁ֗ים</a:t>
            </a:r>
          </a:p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וְכִי אֵיזֶה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עָוֹן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הוּא נוֹשֵׂא ?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7216" y="3373210"/>
            <a:ext cx="492905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הָא אֵינוֹ נוֹשֵׂא אֶלָּא </a:t>
            </a:r>
            <a:r>
              <a:rPr lang="he-IL" dirty="0" err="1"/>
              <a:t>עֲוֹן</a:t>
            </a:r>
            <a:r>
              <a:rPr lang="he-IL" dirty="0"/>
              <a:t> טוּמְאָה שֶׁהוּתְּרָה מִכְּלָלָהּ בְּצִיבּוּר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ACBFE7E-5EF4-4E32-94AB-611E0D44CC15}"/>
              </a:ext>
            </a:extLst>
          </p:cNvPr>
          <p:cNvSpPr txBox="1"/>
          <p:nvPr/>
        </p:nvSpPr>
        <p:spPr>
          <a:xfrm>
            <a:off x="10558021" y="30170"/>
            <a:ext cx="14548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דף ז' עמ' א'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F193232F-3C82-445E-90B2-B84090F39581}"/>
              </a:ext>
            </a:extLst>
          </p:cNvPr>
          <p:cNvSpPr txBox="1"/>
          <p:nvPr/>
        </p:nvSpPr>
        <p:spPr>
          <a:xfrm>
            <a:off x="640080" y="687236"/>
            <a:ext cx="707136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בפסוק בפרשת הציץ "ונשא אהרן את </a:t>
            </a:r>
            <a:r>
              <a:rPr lang="he-IL" sz="2000" b="1" dirty="0" err="1"/>
              <a:t>עון</a:t>
            </a:r>
            <a:r>
              <a:rPr lang="he-IL" sz="2000" b="1" dirty="0"/>
              <a:t> הקדשים </a:t>
            </a:r>
            <a:r>
              <a:rPr lang="he-IL" dirty="0"/>
              <a:t>לרצון להם לפני ה'".</a:t>
            </a:r>
          </a:p>
          <a:p>
            <a:r>
              <a:rPr lang="he-IL" dirty="0"/>
              <a:t>השאלה: וכי איזה </a:t>
            </a:r>
            <a:r>
              <a:rPr lang="he-IL" dirty="0" err="1"/>
              <a:t>עון</a:t>
            </a:r>
            <a:r>
              <a:rPr lang="he-IL" dirty="0"/>
              <a:t> קדשים הוא נושא להכשירו? 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7DC9490B-3449-44AD-B88F-6EF6A982C3B2}"/>
              </a:ext>
            </a:extLst>
          </p:cNvPr>
          <p:cNvSpPr txBox="1"/>
          <p:nvPr/>
        </p:nvSpPr>
        <p:spPr>
          <a:xfrm>
            <a:off x="589280" y="1450895"/>
            <a:ext cx="717296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אם נפרש את הפסוק </a:t>
            </a:r>
            <a:r>
              <a:rPr lang="he-IL" b="1" dirty="0"/>
              <a:t>בעוון פיגול</a:t>
            </a:r>
            <a:r>
              <a:rPr lang="he-IL" dirty="0"/>
              <a:t>, שחישב בעבודתו על מנת לאוכלו חוץ למקומו – </a:t>
            </a:r>
          </a:p>
          <a:p>
            <a:r>
              <a:rPr lang="he-IL" dirty="0"/>
              <a:t>הרי כבר נאמר "פיגול הוא לא ירצה", </a:t>
            </a:r>
          </a:p>
          <a:p>
            <a:r>
              <a:rPr lang="he-IL" dirty="0"/>
              <a:t>ובמסכת זבחים הוסבר הפסוק שמדובר  במחשבת חוץ למקומו.</a:t>
            </a:r>
          </a:p>
          <a:p>
            <a:r>
              <a:rPr lang="he-IL" dirty="0"/>
              <a:t>ואם כשחישב מחשבת חוץ לזמנו, שהוא </a:t>
            </a:r>
            <a:r>
              <a:rPr lang="he-IL" sz="2000" b="1" dirty="0"/>
              <a:t>עוון נותר</a:t>
            </a:r>
            <a:r>
              <a:rPr lang="he-IL" dirty="0"/>
              <a:t>,</a:t>
            </a:r>
          </a:p>
          <a:p>
            <a:r>
              <a:rPr lang="he-IL" dirty="0"/>
              <a:t> הרי כבר נאמר "המקריב אותו לא יחשב".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10386CB3-8762-48A8-B366-B49022DECC6E}"/>
              </a:ext>
            </a:extLst>
          </p:cNvPr>
          <p:cNvSpPr txBox="1"/>
          <p:nvPr/>
        </p:nvSpPr>
        <p:spPr>
          <a:xfrm>
            <a:off x="8290560" y="1665703"/>
            <a:ext cx="372233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אִם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עֲוֹן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פִּיגּוּל הֲרֵי כְּבָר נֶאֱמַר לֹא יֵרָצֶה ?</a:t>
            </a:r>
          </a:p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וְאִם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עֲוֹן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נוֹתָר הֲרֵי כְּבָר נֶאֱמַר לֹא יֵחָשֵׁב</a:t>
            </a:r>
            <a:endParaRPr lang="he-IL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9DAC7EE1-E4BB-4412-9E36-50C872CCC6CB}"/>
              </a:ext>
            </a:extLst>
          </p:cNvPr>
          <p:cNvSpPr txBox="1"/>
          <p:nvPr/>
        </p:nvSpPr>
        <p:spPr>
          <a:xfrm>
            <a:off x="10558020" y="2766012"/>
            <a:ext cx="14548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דף ז' עמ' ב'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55AAAFC4-3444-497F-8FAA-274F26D5E6D7}"/>
              </a:ext>
            </a:extLst>
          </p:cNvPr>
          <p:cNvSpPr txBox="1"/>
          <p:nvPr/>
        </p:nvSpPr>
        <p:spPr>
          <a:xfrm>
            <a:off x="9958687" y="6131663"/>
            <a:ext cx="195072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וְקַשְׁיָא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לְרַב שֵׁשֶׁת 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C525AC23-F62B-4A13-9B4A-24FD7BDF304E}"/>
              </a:ext>
            </a:extLst>
          </p:cNvPr>
          <p:cNvSpPr txBox="1"/>
          <p:nvPr/>
        </p:nvSpPr>
        <p:spPr>
          <a:xfrm>
            <a:off x="465543" y="6131663"/>
            <a:ext cx="8829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 err="1"/>
              <a:t>הברייתא</a:t>
            </a:r>
            <a:r>
              <a:rPr lang="he-IL" dirty="0"/>
              <a:t> אומרת בפירוש  </a:t>
            </a:r>
            <a:r>
              <a:rPr lang="he-IL" b="1" dirty="0"/>
              <a:t>שהותרה </a:t>
            </a:r>
            <a:r>
              <a:rPr lang="he-IL" dirty="0"/>
              <a:t>היא בצבור בניגוד לדברי רב ששת הסובר טומאה </a:t>
            </a:r>
            <a:r>
              <a:rPr lang="he-IL" b="1" dirty="0"/>
              <a:t>דחויה</a:t>
            </a:r>
            <a:r>
              <a:rPr lang="he-IL" dirty="0"/>
              <a:t> בציבור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6D450E6-E63B-4964-9D47-E24AE6622559}"/>
              </a:ext>
            </a:extLst>
          </p:cNvPr>
          <p:cNvSpPr txBox="1"/>
          <p:nvPr/>
        </p:nvSpPr>
        <p:spPr>
          <a:xfrm>
            <a:off x="122548" y="3252670"/>
            <a:ext cx="671513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שאין עוון אחר שהציץ יכול לרצות עליו, </a:t>
            </a:r>
          </a:p>
          <a:p>
            <a:r>
              <a:rPr lang="he-IL" dirty="0"/>
              <a:t>על </a:t>
            </a:r>
            <a:r>
              <a:rPr lang="he-IL" dirty="0" err="1"/>
              <a:t>כרחך</a:t>
            </a:r>
            <a:r>
              <a:rPr lang="he-IL" dirty="0"/>
              <a:t> שכוונת הפסוק שהציץ מרצה על קרבן שהוקרב בטומאה.</a:t>
            </a:r>
          </a:p>
          <a:p>
            <a:r>
              <a:rPr lang="he-IL" dirty="0"/>
              <a:t> ומסתבר להקל בטומאה ולומר שהציץ מרצה עליה יותר מבשאר הפסולים, שהרי מצאנו בה קולא נוספת שֶׁהוּתְּרָה מִכְּלָלָהּ </a:t>
            </a:r>
          </a:p>
          <a:p>
            <a:r>
              <a:rPr lang="he-IL" dirty="0"/>
              <a:t>מכלל האיסור שבה, שאסור להקריב בטומאה בְּצִיבּוּר, </a:t>
            </a:r>
          </a:p>
          <a:p>
            <a:r>
              <a:rPr lang="he-IL" dirty="0" err="1"/>
              <a:t>בקרבנות</a:t>
            </a:r>
            <a:r>
              <a:rPr lang="he-IL" dirty="0"/>
              <a:t> ציבור שמותר להקריבם בטומאה, וכשם שהתורה </a:t>
            </a:r>
            <a:r>
              <a:rPr lang="he-IL" dirty="0" err="1"/>
              <a:t>הקילא</a:t>
            </a:r>
            <a:r>
              <a:rPr lang="he-IL" dirty="0"/>
              <a:t> בטומאה </a:t>
            </a:r>
            <a:r>
              <a:rPr lang="he-IL" dirty="0" err="1"/>
              <a:t>בקרבנות</a:t>
            </a:r>
            <a:r>
              <a:rPr lang="he-IL" dirty="0"/>
              <a:t> ציבור, כך </a:t>
            </a:r>
            <a:r>
              <a:rPr lang="he-IL" dirty="0" err="1"/>
              <a:t>הקילא</a:t>
            </a:r>
            <a:r>
              <a:rPr lang="he-IL" dirty="0"/>
              <a:t> בה שאף בקרבן יחיד הציץ מרצה עליה ומכל מקום מפורש בלשון </a:t>
            </a:r>
            <a:r>
              <a:rPr lang="he-IL" dirty="0" err="1"/>
              <a:t>הברייתא</a:t>
            </a:r>
            <a:r>
              <a:rPr lang="he-IL" dirty="0"/>
              <a:t> שטומאה הותרה </a:t>
            </a:r>
            <a:r>
              <a:rPr lang="he-IL" dirty="0" err="1"/>
              <a:t>בציבוד</a:t>
            </a:r>
            <a:r>
              <a:rPr lang="he-IL" dirty="0"/>
              <a:t> כשיטת רב נחמן </a:t>
            </a:r>
          </a:p>
        </p:txBody>
      </p:sp>
    </p:spTree>
    <p:extLst>
      <p:ext uri="{BB962C8B-B14F-4D97-AF65-F5344CB8AC3E}">
        <p14:creationId xmlns:p14="http://schemas.microsoft.com/office/powerpoint/2010/main" val="199443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15" grpId="0"/>
      <p:bldP spid="17" grpId="0" animBg="1"/>
      <p:bldP spid="18" grpId="0"/>
      <p:bldP spid="23" grpId="0" animBg="1"/>
      <p:bldP spid="2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2">
            <a:extLst>
              <a:ext uri="{FF2B5EF4-FFF2-40B4-BE49-F238E27FC236}">
                <a16:creationId xmlns:a16="http://schemas.microsoft.com/office/drawing/2014/main" id="{C3EB1FD7-9A9F-45E1-8E45-548709960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08707"/>
              </p:ext>
            </p:extLst>
          </p:nvPr>
        </p:nvGraphicFramePr>
        <p:xfrm>
          <a:off x="22503" y="851635"/>
          <a:ext cx="11714480" cy="6142944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1127057">
                  <a:extLst>
                    <a:ext uri="{9D8B030D-6E8A-4147-A177-3AD203B41FA5}">
                      <a16:colId xmlns:a16="http://schemas.microsoft.com/office/drawing/2014/main" val="932837430"/>
                    </a:ext>
                  </a:extLst>
                </a:gridCol>
                <a:gridCol w="6008375">
                  <a:extLst>
                    <a:ext uri="{9D8B030D-6E8A-4147-A177-3AD203B41FA5}">
                      <a16:colId xmlns:a16="http://schemas.microsoft.com/office/drawing/2014/main" val="2312817033"/>
                    </a:ext>
                  </a:extLst>
                </a:gridCol>
                <a:gridCol w="4579048">
                  <a:extLst>
                    <a:ext uri="{9D8B030D-6E8A-4147-A177-3AD203B41FA5}">
                      <a16:colId xmlns:a16="http://schemas.microsoft.com/office/drawing/2014/main" val="2638014383"/>
                    </a:ext>
                  </a:extLst>
                </a:gridCol>
              </a:tblGrid>
              <a:tr h="326483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539157"/>
                  </a:ext>
                </a:extLst>
              </a:tr>
              <a:tr h="181407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45545"/>
                  </a:ext>
                </a:extLst>
              </a:tr>
              <a:tr h="265557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159153"/>
                  </a:ext>
                </a:extLst>
              </a:tr>
              <a:tr h="130753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885131"/>
                  </a:ext>
                </a:extLst>
              </a:tr>
            </a:tbl>
          </a:graphicData>
        </a:graphic>
      </p:graphicFrame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9A346D5-306E-4ACA-B530-06A2B8B926AC}"/>
              </a:ext>
            </a:extLst>
          </p:cNvPr>
          <p:cNvSpPr txBox="1"/>
          <p:nvPr/>
        </p:nvSpPr>
        <p:spPr>
          <a:xfrm>
            <a:off x="10485120" y="-9624"/>
            <a:ext cx="14538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דף ז' עמ' ב'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8B477C9-5814-4428-80D1-69B12B35922E}"/>
              </a:ext>
            </a:extLst>
          </p:cNvPr>
          <p:cNvSpPr txBox="1"/>
          <p:nvPr/>
        </p:nvSpPr>
        <p:spPr>
          <a:xfrm>
            <a:off x="7429341" y="107828"/>
            <a:ext cx="11074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תַּנָּאֵי הִיא: 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650CE19A-BACA-4F95-8521-7688B6B1B703}"/>
              </a:ext>
            </a:extLst>
          </p:cNvPr>
          <p:cNvSpPr/>
          <p:nvPr/>
        </p:nvSpPr>
        <p:spPr>
          <a:xfrm>
            <a:off x="4013988" y="107828"/>
            <a:ext cx="227979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he-IL" b="1" dirty="0">
                <a:latin typeface="Guttman Stam" panose="02010401010101010101" pitchFamily="2" charset="-79"/>
                <a:cs typeface="Guttman Stam" panose="02010401010101010101" pitchFamily="2" charset="-79"/>
              </a:rPr>
              <a:t>וְהָיָ֤ה </a:t>
            </a:r>
            <a:r>
              <a:rPr lang="he-IL" b="1" dirty="0" err="1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עַל־מִצְחו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ֹ֙ תָּמִ֔יד </a:t>
            </a:r>
            <a:endParaRPr lang="he-IL" dirty="0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4D99A87D-93AC-440C-AB63-93ED00AD6809}"/>
              </a:ext>
            </a:extLst>
          </p:cNvPr>
          <p:cNvSpPr txBox="1"/>
          <p:nvPr/>
        </p:nvSpPr>
        <p:spPr>
          <a:xfrm>
            <a:off x="2611094" y="511114"/>
            <a:ext cx="63934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הדיון בגמרא מקרה שהקרבן היה טמא.    והשאלה: האם הציץ מְרַצֶּה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CEF5685-D0E5-4DD5-AC24-719E8BA80A6F}"/>
              </a:ext>
            </a:extLst>
          </p:cNvPr>
          <p:cNvSpPr txBox="1"/>
          <p:nvPr/>
        </p:nvSpPr>
        <p:spPr>
          <a:xfrm>
            <a:off x="8645688" y="884638"/>
            <a:ext cx="136144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רַבִּי שִׁמְעוֹן</a:t>
            </a:r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9BDA00B-C04F-459C-ABF8-EBDA2C0CF871}"/>
              </a:ext>
            </a:extLst>
          </p:cNvPr>
          <p:cNvSpPr txBox="1"/>
          <p:nvPr/>
        </p:nvSpPr>
        <p:spPr>
          <a:xfrm>
            <a:off x="3064096" y="856391"/>
            <a:ext cx="1270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רַבִּי יְהוּדָה</a:t>
            </a:r>
            <a:endParaRPr lang="he-IL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D743E4C-D230-4207-B914-3A4D34B62E5A}"/>
              </a:ext>
            </a:extLst>
          </p:cNvPr>
          <p:cNvSpPr txBox="1"/>
          <p:nvPr/>
        </p:nvSpPr>
        <p:spPr>
          <a:xfrm>
            <a:off x="8085819" y="1392104"/>
            <a:ext cx="248117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צִיץ בֵּין שֶׁיֶּשְׁנוֹ עַל מִצְחוֹ </a:t>
            </a:r>
          </a:p>
          <a:p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בֵּין שֶׁאֵינוֹ עַל מִצְחוֹ מְרַצֶּה 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6A558D5-966C-4033-8DDE-42207117142F}"/>
              </a:ext>
            </a:extLst>
          </p:cNvPr>
          <p:cNvSpPr txBox="1"/>
          <p:nvPr/>
        </p:nvSpPr>
        <p:spPr>
          <a:xfrm>
            <a:off x="1518423" y="1392020"/>
            <a:ext cx="308958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עוֹדֵהו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ּ עַל מִצְחוֹ מְרַצֶּה </a:t>
            </a:r>
          </a:p>
          <a:p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אֵין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עוֹדֵהו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ּ עַל מִצְחוֹ אֵינוֹ מְרַצֶּה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84FB5BE2-1817-4D05-9222-12BE2DE7F362}"/>
              </a:ext>
            </a:extLst>
          </p:cNvPr>
          <p:cNvSpPr txBox="1"/>
          <p:nvPr/>
        </p:nvSpPr>
        <p:spPr>
          <a:xfrm>
            <a:off x="6093239" y="2119182"/>
            <a:ext cx="4450080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ציץ - בין שישנו על מצחו של כהן גדול בשעה שאירעה הטומאה, בין בשעה שאינו על מצחו - מרצה </a:t>
            </a:r>
            <a:r>
              <a:rPr lang="he-IL" dirty="0" err="1"/>
              <a:t>והקרבן</a:t>
            </a:r>
            <a:r>
              <a:rPr lang="he-IL" dirty="0"/>
              <a:t>, כשר.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27F88685-B683-4913-B01A-3E77F3E1B659}"/>
              </a:ext>
            </a:extLst>
          </p:cNvPr>
          <p:cNvSpPr txBox="1"/>
          <p:nvPr/>
        </p:nvSpPr>
        <p:spPr>
          <a:xfrm>
            <a:off x="614183" y="2156884"/>
            <a:ext cx="3993822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הציץ על מצחו, מרצה.</a:t>
            </a:r>
          </a:p>
          <a:p>
            <a:r>
              <a:rPr lang="he-IL" dirty="0"/>
              <a:t>אבל אם עובד בטומאה שאירעה בשעה שכבר אין הציץ על מצחו, אינו מרצה.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6CDF4096-283B-4590-A69B-14552D82C64A}"/>
              </a:ext>
            </a:extLst>
          </p:cNvPr>
          <p:cNvSpPr txBox="1"/>
          <p:nvPr/>
        </p:nvSpPr>
        <p:spPr>
          <a:xfrm>
            <a:off x="7383559" y="3228470"/>
            <a:ext cx="315976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כֹּהֵן גָּדוֹל בְּיוֹם הַכִּפּוּרִים יוֹכִיחַ</a:t>
            </a:r>
          </a:p>
          <a:p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שֶׁאֵין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עוֹדֵהו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ּ עַל מִצְחוֹ וּמְרַצֶּה</a:t>
            </a:r>
            <a:endParaRPr lang="he-IL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7A0DF7FF-588B-4236-84EB-A1550C84B8E8}"/>
              </a:ext>
            </a:extLst>
          </p:cNvPr>
          <p:cNvSpPr txBox="1"/>
          <p:nvPr/>
        </p:nvSpPr>
        <p:spPr>
          <a:xfrm>
            <a:off x="1518423" y="3395964"/>
            <a:ext cx="299898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הַנַּח לְכֹהֵן גָּדוֹל בְּיוֹם הַכִּפּוּרִים </a:t>
            </a:r>
          </a:p>
          <a:p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שֶׁטּוּמְאָה הוּתְּרָה לוֹ בְּצִיבּוּר</a:t>
            </a:r>
            <a:endParaRPr lang="he-IL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7D478ECA-73D9-45CA-8D32-0331FE8A5AC6}"/>
              </a:ext>
            </a:extLst>
          </p:cNvPr>
          <p:cNvSpPr txBox="1"/>
          <p:nvPr/>
        </p:nvSpPr>
        <p:spPr>
          <a:xfrm>
            <a:off x="10954269" y="3366969"/>
            <a:ext cx="88172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תגובה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E0CBA708-DA6E-40A9-A67C-AAFD67001F9E}"/>
              </a:ext>
            </a:extLst>
          </p:cNvPr>
          <p:cNvSpPr txBox="1"/>
          <p:nvPr/>
        </p:nvSpPr>
        <p:spPr>
          <a:xfrm>
            <a:off x="4786951" y="3923107"/>
            <a:ext cx="5819452" cy="181588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he-IL" sz="1600" dirty="0"/>
              <a:t>הרי מפורש במשנה שכל קרבן שקבוע לו זמן דוחה את הטומאה, </a:t>
            </a:r>
          </a:p>
          <a:p>
            <a:r>
              <a:rPr lang="he-IL" sz="1600" dirty="0"/>
              <a:t>ובכלל זה אף </a:t>
            </a:r>
            <a:r>
              <a:rPr lang="he-IL" sz="1600" dirty="0" err="1"/>
              <a:t>הקרבנות</a:t>
            </a:r>
            <a:r>
              <a:rPr lang="he-IL" sz="1600" dirty="0"/>
              <a:t> שמקריב כהן גדול ביום הכפורים, כשאינו לבוש בשמונה בגדים, </a:t>
            </a:r>
          </a:p>
          <a:p>
            <a:r>
              <a:rPr lang="he-IL" sz="1600" dirty="0"/>
              <a:t>שהרי לעבודת </a:t>
            </a:r>
            <a:r>
              <a:rPr lang="he-IL" sz="1600" dirty="0" err="1"/>
              <a:t>הקרבנות</a:t>
            </a:r>
            <a:r>
              <a:rPr lang="he-IL" sz="1600" dirty="0"/>
              <a:t> שנכנס בהם לפני ולפנים היה משמש בארבעה בגדי לבן בלבד, </a:t>
            </a:r>
          </a:p>
          <a:p>
            <a:r>
              <a:rPr lang="he-IL" sz="1600" b="1" dirty="0"/>
              <a:t>ולא היה בהם ציץ הזהב, </a:t>
            </a:r>
          </a:p>
          <a:p>
            <a:r>
              <a:rPr lang="he-IL" sz="1600" dirty="0"/>
              <a:t>ומכל מקום, אף על פי </a:t>
            </a:r>
            <a:r>
              <a:rPr lang="he-IL" sz="1600" b="1" dirty="0"/>
              <a:t>שאין הציץ על מצחו </a:t>
            </a:r>
            <a:r>
              <a:rPr lang="he-IL" sz="1600" dirty="0"/>
              <a:t>דוחה את הטומאה, ומרצה.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46246CFA-9C6D-44B6-A033-5E503849394A}"/>
              </a:ext>
            </a:extLst>
          </p:cNvPr>
          <p:cNvSpPr txBox="1"/>
          <p:nvPr/>
        </p:nvSpPr>
        <p:spPr>
          <a:xfrm>
            <a:off x="466443" y="4104992"/>
            <a:ext cx="4141561" cy="120032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שאין דחיית הטומאה בעבודתו זקוקה לריצוי ציץ, שטומאה הותרה לו בציבור לגמרי, ומה </a:t>
            </a:r>
            <a:r>
              <a:rPr lang="he-IL" dirty="0" err="1"/>
              <a:t>שהוצרכנו</a:t>
            </a:r>
            <a:r>
              <a:rPr lang="he-IL" dirty="0"/>
              <a:t> לריצוי ציץ אינו אלא </a:t>
            </a:r>
            <a:r>
              <a:rPr lang="he-IL" dirty="0" err="1"/>
              <a:t>בקרבנות</a:t>
            </a:r>
            <a:r>
              <a:rPr lang="he-IL" dirty="0"/>
              <a:t> יחיד שאינם דוחים את הטומאה.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C2BEDAA4-B8B0-4B89-98A9-DB4A4827FFBF}"/>
              </a:ext>
            </a:extLst>
          </p:cNvPr>
          <p:cNvSpPr txBox="1"/>
          <p:nvPr/>
        </p:nvSpPr>
        <p:spPr>
          <a:xfrm>
            <a:off x="8035340" y="5973253"/>
            <a:ext cx="250797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מִכְּלָל דְּרַבִּי שִׁמְעוֹן סָבַר </a:t>
            </a:r>
          </a:p>
          <a:p>
            <a:r>
              <a:rPr lang="he-IL" dirty="0"/>
              <a:t>טוּמְאָה דְּחוּיָה הִיא בְּצִיבּוּר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CAC622A3-BDA9-41C0-88A3-F3895A9511F1}"/>
              </a:ext>
            </a:extLst>
          </p:cNvPr>
          <p:cNvSpPr txBox="1"/>
          <p:nvPr/>
        </p:nvSpPr>
        <p:spPr>
          <a:xfrm>
            <a:off x="10771171" y="6054916"/>
            <a:ext cx="88172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מסקנה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081C536F-CF79-4442-A41A-1E67CBF62589}"/>
              </a:ext>
            </a:extLst>
          </p:cNvPr>
          <p:cNvSpPr txBox="1"/>
          <p:nvPr/>
        </p:nvSpPr>
        <p:spPr>
          <a:xfrm>
            <a:off x="93031" y="5808277"/>
            <a:ext cx="7680310" cy="10772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מדבריהם עולה, שרבי שמעון שהוכיח מכהן גדול ביום הכפורים, כשיטתו, שאין צריך שיהיה הציץ על מצחו, כדי לרצות על הטומאה, סבר שהעבודה בטומאה דחויה היא בציבור.</a:t>
            </a:r>
          </a:p>
          <a:p>
            <a:r>
              <a:rPr lang="he-IL" sz="1600" dirty="0"/>
              <a:t>ולכן זקוקה היא לריצוי ציץ כדי להכשירה, ושפיר הוכיח שמרצה אף כשאין </a:t>
            </a:r>
            <a:r>
              <a:rPr lang="he-IL" sz="1600" dirty="0" err="1"/>
              <a:t>עודיהו</a:t>
            </a:r>
            <a:r>
              <a:rPr lang="he-IL" sz="1600" dirty="0"/>
              <a:t> על מצחו.</a:t>
            </a:r>
          </a:p>
          <a:p>
            <a:r>
              <a:rPr lang="he-IL" sz="1600" dirty="0"/>
              <a:t>הרי שמחלוקת רב נחמן ורב ששת פלוגתא </a:t>
            </a:r>
            <a:r>
              <a:rPr lang="he-IL" sz="1600" dirty="0" err="1"/>
              <a:t>דתנאי</a:t>
            </a:r>
            <a:r>
              <a:rPr lang="he-IL" sz="1600" dirty="0"/>
              <a:t> היא.</a:t>
            </a:r>
          </a:p>
        </p:txBody>
      </p:sp>
    </p:spTree>
    <p:extLst>
      <p:ext uri="{BB962C8B-B14F-4D97-AF65-F5344CB8AC3E}">
        <p14:creationId xmlns:p14="http://schemas.microsoft.com/office/powerpoint/2010/main" val="417017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75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25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5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E152E32-AFD2-4EBD-B0CD-45C5B6CD3D76}"/>
              </a:ext>
            </a:extLst>
          </p:cNvPr>
          <p:cNvSpPr txBox="1"/>
          <p:nvPr/>
        </p:nvSpPr>
        <p:spPr>
          <a:xfrm>
            <a:off x="5110480" y="5163"/>
            <a:ext cx="509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אביי מפרש באיזה אופן נחלקו רבי יהודה ורבי שמעון: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69E9954-F34B-4B35-B4D8-9D0B8EF013A7}"/>
              </a:ext>
            </a:extLst>
          </p:cNvPr>
          <p:cNvSpPr txBox="1"/>
          <p:nvPr/>
        </p:nvSpPr>
        <p:spPr>
          <a:xfrm>
            <a:off x="10485120" y="-9624"/>
            <a:ext cx="14538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דף ז' עמ' ב'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71DE990-F443-43E0-922F-A8D6AC155ABC}"/>
              </a:ext>
            </a:extLst>
          </p:cNvPr>
          <p:cNvSpPr txBox="1"/>
          <p:nvPr/>
        </p:nvSpPr>
        <p:spPr>
          <a:xfrm>
            <a:off x="8671089" y="655549"/>
            <a:ext cx="322166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אָמַר אַבָּיֵי בְּנִשְׁבַּר הַצִּיץ </a:t>
            </a:r>
          </a:p>
          <a:p>
            <a:r>
              <a:rPr lang="he-IL" dirty="0"/>
              <a:t>דְּכוּלֵּי עָלְמָא לָא פְּלִיגִי דְּלָא מְרַצֶּה </a:t>
            </a:r>
          </a:p>
          <a:p>
            <a:r>
              <a:rPr lang="he-IL" dirty="0"/>
              <a:t>כִּי פְּלִיגִי </a:t>
            </a:r>
            <a:r>
              <a:rPr lang="he-IL" dirty="0" err="1"/>
              <a:t>דִּתְלֵי</a:t>
            </a:r>
            <a:r>
              <a:rPr lang="he-IL" dirty="0"/>
              <a:t> </a:t>
            </a:r>
            <a:r>
              <a:rPr lang="he-IL" dirty="0" err="1"/>
              <a:t>בְּסִיכְּתָא</a:t>
            </a:r>
            <a:r>
              <a:rPr lang="he-IL" dirty="0"/>
              <a:t> 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01908DF-176B-4B20-AC36-BDD4463A49C8}"/>
              </a:ext>
            </a:extLst>
          </p:cNvPr>
          <p:cNvSpPr txBox="1"/>
          <p:nvPr/>
        </p:nvSpPr>
        <p:spPr>
          <a:xfrm>
            <a:off x="2854960" y="607496"/>
            <a:ext cx="567098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אין מחלוקת כאשר נשבר הציץ שהוא איננו מרצה</a:t>
            </a:r>
          </a:p>
          <a:p>
            <a:r>
              <a:rPr lang="he-IL" dirty="0"/>
              <a:t>המחלוקת היא כאשר הציץ אמנם שלם, </a:t>
            </a:r>
          </a:p>
          <a:p>
            <a:r>
              <a:rPr lang="he-IL" dirty="0"/>
              <a:t>אך הכהן הגדול  לא לובש אותו אלא הוא תלוי בשלמותו על יתד. 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101B5D4-8E91-4BFE-94C1-FF044A11292F}"/>
              </a:ext>
            </a:extLst>
          </p:cNvPr>
          <p:cNvSpPr txBox="1"/>
          <p:nvPr/>
        </p:nvSpPr>
        <p:spPr>
          <a:xfrm>
            <a:off x="7583715" y="3454074"/>
            <a:ext cx="446604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 err="1"/>
              <a:t>אִילֵּימָא</a:t>
            </a:r>
            <a:r>
              <a:rPr lang="he-IL" dirty="0"/>
              <a:t> </a:t>
            </a:r>
            <a:r>
              <a:rPr lang="he-IL" b="1" dirty="0"/>
              <a:t>תָּמִיד עַל מִצְחוֹ</a:t>
            </a:r>
            <a:r>
              <a:rPr lang="he-IL" dirty="0"/>
              <a:t>, מִי מַשְׁכַּחַתְּ לַהּ ?  </a:t>
            </a:r>
          </a:p>
          <a:p>
            <a:r>
              <a:rPr lang="he-IL" dirty="0"/>
              <a:t>מִי לָא בָּעֵי מֵיעַל לְבֵית </a:t>
            </a:r>
            <a:r>
              <a:rPr lang="he-IL" dirty="0" err="1"/>
              <a:t>הַכִּסֵּא</a:t>
            </a:r>
            <a:r>
              <a:rPr lang="he-IL" dirty="0"/>
              <a:t> וּמִי לָא בָּעֵי מֵינַם ?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FB41EC7-C19B-41DE-A3A2-BE2ECBA76779}"/>
              </a:ext>
            </a:extLst>
          </p:cNvPr>
          <p:cNvSpPr txBox="1"/>
          <p:nvPr/>
        </p:nvSpPr>
        <p:spPr>
          <a:xfrm>
            <a:off x="3244923" y="1783328"/>
            <a:ext cx="886968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 רַבִּי יְהוּדָה סָבַר:    </a:t>
            </a:r>
            <a:r>
              <a:rPr lang="he-IL" sz="2000" b="1" dirty="0"/>
              <a:t>עַל מֵצַח  </a:t>
            </a:r>
            <a:r>
              <a:rPr lang="he-IL" dirty="0"/>
              <a:t> </a:t>
            </a:r>
            <a:r>
              <a:rPr lang="he-IL" sz="2000" b="1" dirty="0"/>
              <a:t>וְנָשָׂא</a:t>
            </a:r>
            <a:r>
              <a:rPr lang="he-IL" dirty="0"/>
              <a:t>    </a:t>
            </a:r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וְהָיָה֘ </a:t>
            </a:r>
            <a:r>
              <a:rPr lang="he-IL" sz="2000" b="1" dirty="0" err="1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עַל־מֵ֣צַח</a:t>
            </a:r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 אַהֲרֹן֒ </a:t>
            </a:r>
            <a:r>
              <a:rPr lang="he-IL" sz="2000" dirty="0">
                <a:latin typeface="Guttman Stam" panose="02010401010101010101" pitchFamily="2" charset="-79"/>
                <a:cs typeface="Guttman Stam" panose="02010401010101010101" pitchFamily="2" charset="-79"/>
              </a:rPr>
              <a:t> </a:t>
            </a:r>
            <a:r>
              <a:rPr lang="he-IL" sz="2000" b="1" dirty="0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וְנָשָׂ֨א </a:t>
            </a:r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אַהֲרֹ֜ן </a:t>
            </a:r>
            <a:r>
              <a:rPr lang="he-IL" dirty="0" err="1">
                <a:latin typeface="Guttman Stam" panose="02010401010101010101" pitchFamily="2" charset="-79"/>
                <a:cs typeface="Guttman Stam" panose="02010401010101010101" pitchFamily="2" charset="-79"/>
              </a:rPr>
              <a:t>אֶת־עֲוֹ֣ן</a:t>
            </a:r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 הַקֳּדָשִׁ֗ים </a:t>
            </a:r>
          </a:p>
        </p:txBody>
      </p:sp>
      <p:sp>
        <p:nvSpPr>
          <p:cNvPr id="10" name="חץ מעוקל למטה 7">
            <a:extLst>
              <a:ext uri="{FF2B5EF4-FFF2-40B4-BE49-F238E27FC236}">
                <a16:creationId xmlns:a16="http://schemas.microsoft.com/office/drawing/2014/main" id="{FCA0E9BA-7E49-4B13-841A-1B725BEDBDB9}"/>
              </a:ext>
            </a:extLst>
          </p:cNvPr>
          <p:cNvSpPr/>
          <p:nvPr/>
        </p:nvSpPr>
        <p:spPr>
          <a:xfrm flipH="1">
            <a:off x="6092624" y="1528821"/>
            <a:ext cx="1314995" cy="3176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DE4C6A9-73B7-4A3F-958B-5D0ECA528852}"/>
              </a:ext>
            </a:extLst>
          </p:cNvPr>
          <p:cNvSpPr txBox="1"/>
          <p:nvPr/>
        </p:nvSpPr>
        <p:spPr>
          <a:xfrm>
            <a:off x="3244923" y="2437945"/>
            <a:ext cx="886968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וְרַבִּי שִׁמְעוֹן סָבַר:  </a:t>
            </a:r>
            <a:r>
              <a:rPr lang="he-IL" sz="2000" b="1" dirty="0"/>
              <a:t>תָּמִיד</a:t>
            </a:r>
            <a:r>
              <a:rPr lang="he-IL" dirty="0"/>
              <a:t>   </a:t>
            </a:r>
            <a:r>
              <a:rPr lang="he-IL" sz="2000" b="1" dirty="0"/>
              <a:t>לְרָצוֹן לִפְנֵי ה'</a:t>
            </a:r>
            <a:r>
              <a:rPr lang="he-IL" dirty="0"/>
              <a:t>    </a:t>
            </a:r>
            <a:r>
              <a:rPr lang="he-IL" b="1" dirty="0">
                <a:latin typeface="Guttman Stam" panose="02010401010101010101" pitchFamily="2" charset="-79"/>
                <a:cs typeface="Guttman Stam" panose="02010401010101010101" pitchFamily="2" charset="-79"/>
              </a:rPr>
              <a:t>וְהָיָ֤ה </a:t>
            </a:r>
            <a:r>
              <a:rPr lang="he-IL" b="1" dirty="0" err="1">
                <a:latin typeface="Guttman Stam" panose="02010401010101010101" pitchFamily="2" charset="-79"/>
                <a:cs typeface="Guttman Stam" panose="02010401010101010101" pitchFamily="2" charset="-79"/>
              </a:rPr>
              <a:t>עַל־מִצְחו</a:t>
            </a:r>
            <a:r>
              <a:rPr lang="he-IL" b="1" dirty="0">
                <a:latin typeface="Guttman Stam" panose="02010401010101010101" pitchFamily="2" charset="-79"/>
                <a:cs typeface="Guttman Stam" panose="02010401010101010101" pitchFamily="2" charset="-79"/>
              </a:rPr>
              <a:t>ֹ֙ </a:t>
            </a:r>
            <a:r>
              <a:rPr lang="he-IL" sz="2400" b="1" dirty="0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תָּמִ֔יד 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     לְרָצ֥וֹן לָהֶ֖ם לִפְנֵ֥י ה</a:t>
            </a:r>
          </a:p>
        </p:txBody>
      </p:sp>
      <p:sp>
        <p:nvSpPr>
          <p:cNvPr id="12" name="חץ מעוקל למטה 9">
            <a:extLst>
              <a:ext uri="{FF2B5EF4-FFF2-40B4-BE49-F238E27FC236}">
                <a16:creationId xmlns:a16="http://schemas.microsoft.com/office/drawing/2014/main" id="{211E32A0-EC6F-4201-AEA8-FC2A6CC32D50}"/>
              </a:ext>
            </a:extLst>
          </p:cNvPr>
          <p:cNvSpPr/>
          <p:nvPr/>
        </p:nvSpPr>
        <p:spPr>
          <a:xfrm flipH="1" flipV="1">
            <a:off x="5287081" y="2749127"/>
            <a:ext cx="1314995" cy="3011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F9D368A0-E702-4B35-918C-84E1FD9D6CEB}"/>
              </a:ext>
            </a:extLst>
          </p:cNvPr>
          <p:cNvSpPr txBox="1"/>
          <p:nvPr/>
        </p:nvSpPr>
        <p:spPr>
          <a:xfrm>
            <a:off x="318843" y="1660217"/>
            <a:ext cx="2661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שרק בשעה שהוא על מצחו </a:t>
            </a:r>
          </a:p>
          <a:p>
            <a:r>
              <a:rPr lang="he-IL" dirty="0"/>
              <a:t>נושא הוא את </a:t>
            </a:r>
            <a:r>
              <a:rPr lang="he-IL" dirty="0" err="1"/>
              <a:t>עון</a:t>
            </a:r>
            <a:r>
              <a:rPr lang="he-IL" dirty="0"/>
              <a:t> הקדשים.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2C6E693B-3702-4888-A218-C92F8452EB8F}"/>
              </a:ext>
            </a:extLst>
          </p:cNvPr>
          <p:cNvSpPr txBox="1"/>
          <p:nvPr/>
        </p:nvSpPr>
        <p:spPr>
          <a:xfrm>
            <a:off x="2705173" y="3013583"/>
            <a:ext cx="8760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מאחר שנאמר "והיה על מצחו תמיד לרצון להם לפני ה'", יש לנו לדון: מאי מהי משמעות "תמיד"?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57D6CA4B-4127-4E93-A2AB-58F63D781CAD}"/>
              </a:ext>
            </a:extLst>
          </p:cNvPr>
          <p:cNvSpPr txBox="1"/>
          <p:nvPr/>
        </p:nvSpPr>
        <p:spPr>
          <a:xfrm>
            <a:off x="1548203" y="2453596"/>
            <a:ext cx="14325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מַאי תָּמִיד ? 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CE314543-674F-4468-9C32-2FD62E025F82}"/>
              </a:ext>
            </a:extLst>
          </p:cNvPr>
          <p:cNvSpPr txBox="1"/>
          <p:nvPr/>
        </p:nvSpPr>
        <p:spPr>
          <a:xfrm>
            <a:off x="1295654" y="3306233"/>
            <a:ext cx="612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אם נפרש שהציץ יהיה מונח תמיד על מצחו, הכהן הגדול שלא צריך להתפנות וללכת לבית </a:t>
            </a:r>
            <a:r>
              <a:rPr lang="he-IL" dirty="0" err="1"/>
              <a:t>הכסא</a:t>
            </a:r>
            <a:r>
              <a:rPr lang="he-IL" dirty="0"/>
              <a:t>, שאז חייב לפשוט הציץ. </a:t>
            </a:r>
          </a:p>
          <a:p>
            <a:r>
              <a:rPr lang="he-IL" dirty="0"/>
              <a:t>האם אין הוא צריך לפעמים, להתנמנם ולישון?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0762B2C-A2C5-4866-853A-D26834193162}"/>
              </a:ext>
            </a:extLst>
          </p:cNvPr>
          <p:cNvSpPr txBox="1"/>
          <p:nvPr/>
        </p:nvSpPr>
        <p:spPr>
          <a:xfrm>
            <a:off x="4037404" y="4307563"/>
            <a:ext cx="5574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אלא הפרשנות היא: הציץ מרצה </a:t>
            </a:r>
            <a:r>
              <a:rPr lang="he-IL" sz="2000" b="1" dirty="0"/>
              <a:t>תמיד</a:t>
            </a:r>
            <a:r>
              <a:rPr lang="he-IL" dirty="0"/>
              <a:t>, אף כשאינו על מצחו.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3373ED2E-48DC-4B4B-BC0E-0FDC246E1F3D}"/>
              </a:ext>
            </a:extLst>
          </p:cNvPr>
          <p:cNvSpPr txBox="1"/>
          <p:nvPr/>
        </p:nvSpPr>
        <p:spPr>
          <a:xfrm>
            <a:off x="9757483" y="4315275"/>
            <a:ext cx="221488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אֶלָּא </a:t>
            </a:r>
            <a:r>
              <a:rPr lang="he-IL" sz="2000" b="1" dirty="0"/>
              <a:t>תָּמִיד</a:t>
            </a:r>
            <a:r>
              <a:rPr lang="he-IL" dirty="0"/>
              <a:t> מְרַצֶּה הוּא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EC634D19-8628-41DC-A28D-2F272D6D4D59}"/>
              </a:ext>
            </a:extLst>
          </p:cNvPr>
          <p:cNvSpPr txBox="1"/>
          <p:nvPr/>
        </p:nvSpPr>
        <p:spPr>
          <a:xfrm>
            <a:off x="7901121" y="5291578"/>
            <a:ext cx="317728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הָהוּא </a:t>
            </a:r>
            <a:r>
              <a:rPr lang="he-IL" sz="2000" b="1" dirty="0"/>
              <a:t>תָּמִיד </a:t>
            </a:r>
            <a:r>
              <a:rPr lang="he-IL" dirty="0"/>
              <a:t>שֶׁלֹּא יַסִּיחַ דַּעְתּוֹ מִמֶּנּוּ 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1DD3EE76-DAB8-4970-A280-1EFD95C42535}"/>
              </a:ext>
            </a:extLst>
          </p:cNvPr>
          <p:cNvSpPr txBox="1"/>
          <p:nvPr/>
        </p:nvSpPr>
        <p:spPr>
          <a:xfrm>
            <a:off x="6744315" y="5879285"/>
            <a:ext cx="537028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 err="1"/>
              <a:t>כִּדְרַבָּה</a:t>
            </a:r>
            <a:r>
              <a:rPr lang="he-IL" dirty="0"/>
              <a:t> בַּר רַב </a:t>
            </a:r>
            <a:r>
              <a:rPr lang="he-IL" dirty="0" err="1"/>
              <a:t>הוּנָא</a:t>
            </a:r>
            <a:r>
              <a:rPr lang="he-IL" dirty="0"/>
              <a:t> </a:t>
            </a:r>
            <a:r>
              <a:rPr lang="he-IL" dirty="0" err="1"/>
              <a:t>דְּאָמַר</a:t>
            </a:r>
            <a:r>
              <a:rPr lang="he-IL" dirty="0"/>
              <a:t> רַבָּה בַּר רַב </a:t>
            </a:r>
            <a:r>
              <a:rPr lang="he-IL" dirty="0" err="1"/>
              <a:t>הוּנָא</a:t>
            </a:r>
            <a:r>
              <a:rPr lang="he-IL" dirty="0"/>
              <a:t>:  </a:t>
            </a:r>
          </a:p>
          <a:p>
            <a:r>
              <a:rPr lang="he-IL" dirty="0"/>
              <a:t>חַיָּיב אָדָם לְמַשְׁמֵשׁ </a:t>
            </a:r>
            <a:r>
              <a:rPr lang="he-IL" dirty="0" err="1"/>
              <a:t>בִּתְפִילָּיו</a:t>
            </a:r>
            <a:r>
              <a:rPr lang="he-IL" dirty="0"/>
              <a:t> </a:t>
            </a:r>
            <a:r>
              <a:rPr lang="he-IL" dirty="0" err="1"/>
              <a:t>בְּכׇל</a:t>
            </a:r>
            <a:r>
              <a:rPr lang="he-IL" dirty="0"/>
              <a:t> שָׁעָה וְשָׁעָה </a:t>
            </a:r>
            <a:r>
              <a:rPr lang="he-IL" b="1" dirty="0"/>
              <a:t>קַל וָחוֹמֶר מִצִּיץ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CE1F9652-AFB0-46F5-A2E9-17433341AFDE}"/>
              </a:ext>
            </a:extLst>
          </p:cNvPr>
          <p:cNvSpPr txBox="1"/>
          <p:nvPr/>
        </p:nvSpPr>
        <p:spPr>
          <a:xfrm>
            <a:off x="3948360" y="4783536"/>
            <a:ext cx="33465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שמשמעו </a:t>
            </a:r>
            <a:r>
              <a:rPr lang="he-IL" sz="2000" b="1" dirty="0"/>
              <a:t>שתמיד </a:t>
            </a:r>
            <a:r>
              <a:rPr lang="he-IL" dirty="0"/>
              <a:t>הוא מרצה. 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10B31367-4987-4C4E-AECE-C4048C91CAAF}"/>
              </a:ext>
            </a:extLst>
          </p:cNvPr>
          <p:cNvSpPr txBox="1"/>
          <p:nvPr/>
        </p:nvSpPr>
        <p:spPr>
          <a:xfrm>
            <a:off x="7356819" y="4803046"/>
            <a:ext cx="362084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he-IL" dirty="0"/>
              <a:t>וּלְרַבִּי יְהוּדָה - נָמֵי הָא כְּתִיב </a:t>
            </a:r>
            <a:r>
              <a:rPr lang="he-IL" sz="2000" b="1" dirty="0"/>
              <a:t>תָּמִיד</a:t>
            </a:r>
            <a:r>
              <a:rPr lang="he-IL" dirty="0"/>
              <a:t> ? 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FDF242C5-8035-41FE-8BCD-8373C49A9751}"/>
              </a:ext>
            </a:extLst>
          </p:cNvPr>
          <p:cNvSpPr txBox="1"/>
          <p:nvPr/>
        </p:nvSpPr>
        <p:spPr>
          <a:xfrm>
            <a:off x="10905563" y="4848656"/>
            <a:ext cx="1046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שאלה: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20CBC2D9-0DEF-4E04-A82D-D64FF37CAA79}"/>
              </a:ext>
            </a:extLst>
          </p:cNvPr>
          <p:cNvSpPr txBox="1"/>
          <p:nvPr/>
        </p:nvSpPr>
        <p:spPr>
          <a:xfrm>
            <a:off x="10977662" y="5306967"/>
            <a:ext cx="9308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תשובה:</a:t>
            </a: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852AB507-F05C-4FD6-A210-781FD3E4D9E2}"/>
              </a:ext>
            </a:extLst>
          </p:cNvPr>
          <p:cNvSpPr txBox="1"/>
          <p:nvPr/>
        </p:nvSpPr>
        <p:spPr>
          <a:xfrm>
            <a:off x="254" y="5298529"/>
            <a:ext cx="772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המילה תמיד, באה ללמדנו ש הכהן הגדול לא יסיח דעתו מהציץ  בשעה שהוא על מצחו.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AB95B22D-155A-43F3-A884-3AF2B11C4FB6}"/>
              </a:ext>
            </a:extLst>
          </p:cNvPr>
          <p:cNvSpPr txBox="1"/>
          <p:nvPr/>
        </p:nvSpPr>
        <p:spPr>
          <a:xfrm>
            <a:off x="490836" y="5879285"/>
            <a:ext cx="6111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חייב אדם למשמש </a:t>
            </a:r>
            <a:r>
              <a:rPr lang="he-IL" dirty="0" err="1"/>
              <a:t>בתפיליו</a:t>
            </a:r>
            <a:r>
              <a:rPr lang="he-IL" dirty="0"/>
              <a:t> בכל שעה ושעה בשעה שהתפילין עליו.</a:t>
            </a:r>
          </a:p>
          <a:p>
            <a:r>
              <a:rPr lang="he-IL" dirty="0" err="1"/>
              <a:t>ודורשיים</a:t>
            </a:r>
            <a:r>
              <a:rPr lang="he-IL" dirty="0"/>
              <a:t> זאת בקל וחומר מציץ:</a:t>
            </a:r>
          </a:p>
        </p:txBody>
      </p:sp>
    </p:spTree>
    <p:extLst>
      <p:ext uri="{BB962C8B-B14F-4D97-AF65-F5344CB8AC3E}">
        <p14:creationId xmlns:p14="http://schemas.microsoft.com/office/powerpoint/2010/main" val="57057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7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25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25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/>
      <p:bldP spid="16" grpId="0"/>
      <p:bldP spid="18" grpId="0" animBg="1"/>
      <p:bldP spid="20" grpId="0"/>
      <p:bldP spid="22" grpId="0"/>
      <p:bldP spid="23" grpId="0" animBg="1"/>
      <p:bldP spid="24" grpId="0" animBg="1"/>
      <p:bldP spid="25" grpId="0" animBg="1"/>
      <p:bldP spid="26" grpId="0"/>
      <p:bldP spid="28" grpId="0" animBg="1"/>
      <p:bldP spid="29" grpId="0"/>
      <p:bldP spid="30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2">
            <a:extLst>
              <a:ext uri="{FF2B5EF4-FFF2-40B4-BE49-F238E27FC236}">
                <a16:creationId xmlns:a16="http://schemas.microsoft.com/office/drawing/2014/main" id="{7B8998C0-2656-409A-9781-BFC9DE25E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556872"/>
              </p:ext>
            </p:extLst>
          </p:nvPr>
        </p:nvGraphicFramePr>
        <p:xfrm>
          <a:off x="-51685" y="833692"/>
          <a:ext cx="12227090" cy="5099085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1118141">
                  <a:extLst>
                    <a:ext uri="{9D8B030D-6E8A-4147-A177-3AD203B41FA5}">
                      <a16:colId xmlns:a16="http://schemas.microsoft.com/office/drawing/2014/main" val="940064493"/>
                    </a:ext>
                  </a:extLst>
                </a:gridCol>
                <a:gridCol w="5217997">
                  <a:extLst>
                    <a:ext uri="{9D8B030D-6E8A-4147-A177-3AD203B41FA5}">
                      <a16:colId xmlns:a16="http://schemas.microsoft.com/office/drawing/2014/main" val="1576551340"/>
                    </a:ext>
                  </a:extLst>
                </a:gridCol>
                <a:gridCol w="5890952">
                  <a:extLst>
                    <a:ext uri="{9D8B030D-6E8A-4147-A177-3AD203B41FA5}">
                      <a16:colId xmlns:a16="http://schemas.microsoft.com/office/drawing/2014/main" val="2158361932"/>
                    </a:ext>
                  </a:extLst>
                </a:gridCol>
              </a:tblGrid>
              <a:tr h="1051669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863676"/>
                  </a:ext>
                </a:extLst>
              </a:tr>
              <a:tr h="1831365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843865"/>
                  </a:ext>
                </a:extLst>
              </a:tr>
              <a:tr h="845036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147768"/>
                  </a:ext>
                </a:extLst>
              </a:tr>
              <a:tr h="1371015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240179"/>
                  </a:ext>
                </a:extLst>
              </a:tr>
            </a:tbl>
          </a:graphicData>
        </a:graphic>
      </p:graphicFrame>
      <p:sp>
        <p:nvSpPr>
          <p:cNvPr id="5" name="TextBox 12">
            <a:extLst>
              <a:ext uri="{FF2B5EF4-FFF2-40B4-BE49-F238E27FC236}">
                <a16:creationId xmlns:a16="http://schemas.microsoft.com/office/drawing/2014/main" id="{F4126507-A69C-4320-9428-E3B8B6083C52}"/>
              </a:ext>
            </a:extLst>
          </p:cNvPr>
          <p:cNvSpPr txBox="1"/>
          <p:nvPr/>
        </p:nvSpPr>
        <p:spPr>
          <a:xfrm>
            <a:off x="473173" y="62885"/>
            <a:ext cx="8534400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וּמָה צִיץ שֶׁאֵין בּוֹ אֶלָּא </a:t>
            </a:r>
            <a:r>
              <a:rPr lang="he-IL" dirty="0"/>
              <a:t>אַזְכָּרָה אַחַת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e-IL" b="1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זה הקל</a:t>
            </a:r>
            <a:r>
              <a:rPr lang="he-IL" b="1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אָמְרָה תּוֹרָה: </a:t>
            </a:r>
            <a:r>
              <a:rPr lang="he-IL" b="1" dirty="0">
                <a:solidFill>
                  <a:srgbClr val="000000"/>
                </a:solidFill>
                <a:latin typeface="Arial" panose="020B0604020202020204" pitchFamily="34" charset="0"/>
              </a:rPr>
              <a:t>עַל מִצְחוֹ תָּמִיד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שֶׁלֹּא יַסִּיחַ דַּעְתּוֹ מִמֶּנּוּ   </a:t>
            </a:r>
          </a:p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תְּפִילִּין שֶׁיֵּשׁ בָּהֶן </a:t>
            </a:r>
            <a:r>
              <a:rPr lang="he-IL" sz="2000" b="1" dirty="0">
                <a:solidFill>
                  <a:srgbClr val="000000"/>
                </a:solidFill>
                <a:latin typeface="Arial" panose="020B0604020202020204" pitchFamily="34" charset="0"/>
              </a:rPr>
              <a:t>אַזְכָּרוֹת הַרְבֵּה  </a:t>
            </a:r>
            <a:r>
              <a:rPr lang="he-IL" b="1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זה החומר</a:t>
            </a:r>
            <a:r>
              <a:rPr lang="he-IL" b="1" dirty="0">
                <a:solidFill>
                  <a:srgbClr val="000000"/>
                </a:solidFill>
                <a:latin typeface="Arial" panose="020B0604020202020204" pitchFamily="34" charset="0"/>
              </a:rPr>
              <a:t>) 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עַל אַחַת כַּמָּה וְכַמָּה</a:t>
            </a:r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57D05C6-602F-46B3-A738-ACD446083982}"/>
              </a:ext>
            </a:extLst>
          </p:cNvPr>
          <p:cNvSpPr txBox="1"/>
          <p:nvPr/>
        </p:nvSpPr>
        <p:spPr>
          <a:xfrm>
            <a:off x="11193838" y="959088"/>
            <a:ext cx="7666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שאלה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2B8EFA0-7D54-4143-8FF5-9448F9C4901B}"/>
              </a:ext>
            </a:extLst>
          </p:cNvPr>
          <p:cNvSpPr txBox="1"/>
          <p:nvPr/>
        </p:nvSpPr>
        <p:spPr>
          <a:xfrm>
            <a:off x="5729880" y="1039938"/>
            <a:ext cx="527096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וּלְרַבִּי שִׁמְעוֹן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דְּאָמַר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תָּמִיד מְרַצֶּה וְהָא כְּתִיב עַל מִצְחוֹ וְנָשָׂא ? 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2FB4EE48-0465-4A86-9FD4-001836950407}"/>
              </a:ext>
            </a:extLst>
          </p:cNvPr>
          <p:cNvSpPr txBox="1"/>
          <p:nvPr/>
        </p:nvSpPr>
        <p:spPr>
          <a:xfrm>
            <a:off x="554602" y="905466"/>
            <a:ext cx="471932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dirty="0"/>
              <a:t>לפי רבי שמעון, הפסוק מתפרש שהציץ תמיד מרצה </a:t>
            </a:r>
          </a:p>
          <a:p>
            <a:r>
              <a:rPr lang="he-IL" dirty="0"/>
              <a:t> והרי כתוב:  "והיה על מצח אהרן ונשא"!? </a:t>
            </a:r>
          </a:p>
          <a:p>
            <a:r>
              <a:rPr lang="he-IL" dirty="0"/>
              <a:t>כלומר רק כאשר הוא על מצח אהרון  מרצה?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5C9D22D-4E91-4D69-AEED-113A647EA991}"/>
              </a:ext>
            </a:extLst>
          </p:cNvPr>
          <p:cNvSpPr txBox="1"/>
          <p:nvPr/>
        </p:nvSpPr>
        <p:spPr>
          <a:xfrm>
            <a:off x="7611890" y="1983207"/>
            <a:ext cx="311912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הָהוּא לִקְבּוֹעַ לוֹ מָקוֹם הוּא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דַּאֲתָא</a:t>
            </a:r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he-IL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6C821925-40DD-4FAC-8E81-F7EB74E18CC5}"/>
              </a:ext>
            </a:extLst>
          </p:cNvPr>
          <p:cNvSpPr txBox="1"/>
          <p:nvPr/>
        </p:nvSpPr>
        <p:spPr>
          <a:xfrm>
            <a:off x="11117166" y="2352539"/>
            <a:ext cx="9199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תשובה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5E14529-8803-448F-8F55-1993EBDB6CF1}"/>
              </a:ext>
            </a:extLst>
          </p:cNvPr>
          <p:cNvSpPr txBox="1"/>
          <p:nvPr/>
        </p:nvSpPr>
        <p:spPr>
          <a:xfrm>
            <a:off x="5981934" y="2369909"/>
            <a:ext cx="494331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dirty="0"/>
              <a:t>הפסוק "על מצח אהרן" – בא על מנת לקבוע לו </a:t>
            </a:r>
            <a:r>
              <a:rPr lang="he-IL" b="1" dirty="0"/>
              <a:t>מקום</a:t>
            </a:r>
            <a:r>
              <a:rPr lang="he-IL" dirty="0"/>
              <a:t> ללבישת הציץ שמקום הנחת הציץ הוא על המצח.</a:t>
            </a:r>
          </a:p>
          <a:p>
            <a:r>
              <a:rPr lang="he-IL" dirty="0"/>
              <a:t>יש מפרשים </a:t>
            </a:r>
            <a:r>
              <a:rPr lang="he-IL" sz="2000" b="1" dirty="0"/>
              <a:t>על</a:t>
            </a:r>
            <a:r>
              <a:rPr lang="he-IL" sz="2000" dirty="0"/>
              <a:t> </a:t>
            </a:r>
            <a:r>
              <a:rPr lang="he-IL" dirty="0"/>
              <a:t>המצח עצמו, ויש מפרשים </a:t>
            </a:r>
            <a:r>
              <a:rPr lang="he-IL" sz="2000" b="1" dirty="0"/>
              <a:t>מעל</a:t>
            </a:r>
            <a:r>
              <a:rPr lang="he-IL" sz="2000" dirty="0"/>
              <a:t> </a:t>
            </a:r>
            <a:r>
              <a:rPr lang="he-IL" dirty="0"/>
              <a:t>המצח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B3CDCFE4-8166-4BB4-ABA7-38D1870A7B44}"/>
              </a:ext>
            </a:extLst>
          </p:cNvPr>
          <p:cNvSpPr txBox="1"/>
          <p:nvPr/>
        </p:nvSpPr>
        <p:spPr>
          <a:xfrm>
            <a:off x="38513" y="1988472"/>
            <a:ext cx="57514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וְרַבִּי יְהוּדָה לִקְבּוֹעַ לוֹ מָקוֹם מְנָא לֵיהּ ?  נָפְקָא לֵיהּ </a:t>
            </a:r>
            <a:r>
              <a:rPr lang="he-IL" b="1" dirty="0" err="1">
                <a:solidFill>
                  <a:srgbClr val="000000"/>
                </a:solidFill>
                <a:latin typeface="Arial" panose="020B0604020202020204" pitchFamily="34" charset="0"/>
              </a:rPr>
              <a:t>מֵ"עַל</a:t>
            </a:r>
            <a:r>
              <a:rPr lang="he-IL" b="1" dirty="0">
                <a:solidFill>
                  <a:srgbClr val="000000"/>
                </a:solidFill>
                <a:latin typeface="Arial" panose="020B0604020202020204" pitchFamily="34" charset="0"/>
              </a:rPr>
              <a:t> מִצְחוֹ"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F5A9EB89-4ED0-4F2A-9DD2-91F551F280B5}"/>
              </a:ext>
            </a:extLst>
          </p:cNvPr>
          <p:cNvSpPr txBox="1"/>
          <p:nvPr/>
        </p:nvSpPr>
        <p:spPr>
          <a:xfrm>
            <a:off x="271036" y="2494607"/>
            <a:ext cx="551782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600" dirty="0"/>
              <a:t>רבי יהודה לומד לקבוע מקום  מ "והיה על מצחו" </a:t>
            </a:r>
          </a:p>
          <a:p>
            <a:r>
              <a:rPr lang="he-IL" sz="1600" dirty="0">
                <a:latin typeface="Guttman Stam" panose="02010401010101010101" pitchFamily="2" charset="-79"/>
                <a:cs typeface="Guttman Stam" panose="02010401010101010101" pitchFamily="2" charset="-79"/>
              </a:rPr>
              <a:t>(לח) וְהָיָה֘ </a:t>
            </a:r>
            <a:r>
              <a:rPr lang="he-IL" sz="1600" dirty="0" err="1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עַל־מֵ֣צַח</a:t>
            </a:r>
            <a:r>
              <a:rPr lang="he-IL" sz="1600" dirty="0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 אַהֲר</a:t>
            </a:r>
            <a:r>
              <a:rPr lang="he-IL" sz="1600" dirty="0">
                <a:latin typeface="Guttman Stam" panose="02010401010101010101" pitchFamily="2" charset="-79"/>
                <a:cs typeface="Guttman Stam" panose="02010401010101010101" pitchFamily="2" charset="-79"/>
              </a:rPr>
              <a:t>ֹן֒ ....... </a:t>
            </a:r>
            <a:r>
              <a:rPr lang="he-IL" sz="1600" b="1" dirty="0">
                <a:latin typeface="Guttman Stam" panose="02010401010101010101" pitchFamily="2" charset="-79"/>
                <a:cs typeface="Guttman Stam" panose="02010401010101010101" pitchFamily="2" charset="-79"/>
              </a:rPr>
              <a:t>וְהָיָ֤ה </a:t>
            </a:r>
            <a:r>
              <a:rPr lang="he-IL" b="1" dirty="0" err="1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עַל־מִצְחו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ֹ֙ תָּמִ֔יד</a:t>
            </a:r>
          </a:p>
          <a:p>
            <a:r>
              <a:rPr lang="he-IL" dirty="0">
                <a:latin typeface="Guttman Stam" panose="02010401010101010101" pitchFamily="2" charset="-79"/>
              </a:rPr>
              <a:t>המילים "והיה על מצח אהרון" מיותרות. וזה בא ללמד שהציץ 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מְרַצֶּה</a:t>
            </a:r>
            <a:r>
              <a:rPr lang="he-IL" dirty="0">
                <a:latin typeface="Guttman Stam" panose="02010401010101010101" pitchFamily="2" charset="-79"/>
              </a:rPr>
              <a:t> רק כאשר הוא על מצח אהרון.</a:t>
            </a:r>
            <a:endParaRPr lang="he-IL" sz="1600" dirty="0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82E93FA9-70DC-4380-B2CC-CE85922126C5}"/>
              </a:ext>
            </a:extLst>
          </p:cNvPr>
          <p:cNvSpPr txBox="1"/>
          <p:nvPr/>
        </p:nvSpPr>
        <p:spPr>
          <a:xfrm>
            <a:off x="7225650" y="3750751"/>
            <a:ext cx="377952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וְרַבִּי שִׁמְעוֹן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נָמֵי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rgbClr val="000000"/>
                </a:solidFill>
                <a:latin typeface="Arial" panose="020B0604020202020204" pitchFamily="34" charset="0"/>
              </a:rPr>
              <a:t>תִּיפּוֹק</a:t>
            </a:r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 לֵיהּ מֵעַל מִצְחוֹ ?</a:t>
            </a:r>
            <a:endParaRPr lang="he-IL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5799FE85-4AF8-4A5F-B0D6-AF902663B0E3}"/>
              </a:ext>
            </a:extLst>
          </p:cNvPr>
          <p:cNvSpPr txBox="1"/>
          <p:nvPr/>
        </p:nvSpPr>
        <p:spPr>
          <a:xfrm>
            <a:off x="11309021" y="4075363"/>
            <a:ext cx="7666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שאלה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6AE679D7-BB79-4B18-8824-7801EDB42F4A}"/>
              </a:ext>
            </a:extLst>
          </p:cNvPr>
          <p:cNvSpPr txBox="1"/>
          <p:nvPr/>
        </p:nvSpPr>
        <p:spPr>
          <a:xfrm>
            <a:off x="5151120" y="4177654"/>
            <a:ext cx="58695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למה רבי שמעון לא לומד את מקום הציץ מ"על מצחו" 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5B4EA7F4-0F52-472A-8789-F294B55AEB47}"/>
              </a:ext>
            </a:extLst>
          </p:cNvPr>
          <p:cNvSpPr txBox="1"/>
          <p:nvPr/>
        </p:nvSpPr>
        <p:spPr>
          <a:xfrm>
            <a:off x="11136057" y="5162467"/>
            <a:ext cx="9199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תשובה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C7FB06CA-5636-42C4-9E57-5D56EDBAFC3B}"/>
              </a:ext>
            </a:extLst>
          </p:cNvPr>
          <p:cNvSpPr txBox="1"/>
          <p:nvPr/>
        </p:nvSpPr>
        <p:spPr>
          <a:xfrm>
            <a:off x="5906332" y="4687988"/>
            <a:ext cx="5094514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אִין הָכִי </a:t>
            </a:r>
            <a:r>
              <a:rPr lang="he-IL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נָמֵי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,  אֶלָּא "עַל מִצְחוֹ וְנָשָׂא" מַאי עָבֵיד לֵיהּ ?</a:t>
            </a:r>
          </a:p>
          <a:p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 אָמַר לָךְ רָאוּי לַמֵּצַח מְרַצֶּה,  שֶׁאֵינוֹ רָאוּי לַמֵּצַח אֵינוֹ מְרַצֶּה </a:t>
            </a:r>
            <a:r>
              <a:rPr lang="he-IL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לְאַפּוֹקֵי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 נִשְׁבַּר הַצִּיץ דְּלֹא מְרַצֶּה</a:t>
            </a:r>
            <a:endParaRPr lang="he-IL" sz="1400" dirty="0"/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232F4760-83F4-4A43-BDD8-E3489C754F75}"/>
              </a:ext>
            </a:extLst>
          </p:cNvPr>
          <p:cNvSpPr txBox="1"/>
          <p:nvPr/>
        </p:nvSpPr>
        <p:spPr>
          <a:xfrm>
            <a:off x="5925365" y="5434891"/>
            <a:ext cx="5101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אכן מקומו של הציץ נלמד מ "על מצחו". ולשאלה מה עושים עם " על מצחו ונשא" כלומר מה הוא לומד מזה ? עונים: 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CE3547BF-5C78-470B-B5C5-0CE15DE558CA}"/>
              </a:ext>
            </a:extLst>
          </p:cNvPr>
          <p:cNvSpPr txBox="1"/>
          <p:nvPr/>
        </p:nvSpPr>
        <p:spPr>
          <a:xfrm>
            <a:off x="5080080" y="5919502"/>
            <a:ext cx="7040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400" dirty="0"/>
              <a:t>מילים אלו באו ללמד שֶרק ציץ הראוי למצח אהרון - ללבוש על המצח 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מְרַצֶּה, גם אם הוא לא על המצח, </a:t>
            </a:r>
          </a:p>
          <a:p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אבל ציץ שאיננו ראוי למצח איננו מְרַצֶּה, כמו  ציץ שנשבר שאיננו ראוי למצח אהרון והוא לא מְרַצֶּה</a:t>
            </a:r>
            <a:endParaRPr lang="he-IL" sz="1400" dirty="0"/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70DA7FB4-0248-41C6-8059-98E857943497}"/>
              </a:ext>
            </a:extLst>
          </p:cNvPr>
          <p:cNvSpPr/>
          <p:nvPr/>
        </p:nvSpPr>
        <p:spPr>
          <a:xfrm>
            <a:off x="947703" y="3764658"/>
            <a:ext cx="343988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וּלְרַבִּי יְהוּדָה נִשְׁבַּר הַצִּיץ מְנָא לֵיהּ ?</a:t>
            </a:r>
          </a:p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נָפְקָא לֵיהּ מִמֵּצַח מִצְחוֹ 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6E6943DF-2B1A-4325-A506-0E7A79002D49}"/>
              </a:ext>
            </a:extLst>
          </p:cNvPr>
          <p:cNvSpPr txBox="1"/>
          <p:nvPr/>
        </p:nvSpPr>
        <p:spPr>
          <a:xfrm>
            <a:off x="135992" y="4444695"/>
            <a:ext cx="51932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400" dirty="0"/>
              <a:t>מהיכן לומד רבי יהודה שציץ שבור לא </a:t>
            </a:r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מְרַצֶּה ? </a:t>
            </a:r>
          </a:p>
          <a:p>
            <a:r>
              <a:rPr lang="he-IL" sz="1400" dirty="0">
                <a:solidFill>
                  <a:srgbClr val="000000"/>
                </a:solidFill>
                <a:latin typeface="Arial" panose="020B0604020202020204" pitchFamily="34" charset="0"/>
              </a:rPr>
              <a:t>הוא לומד מהאות המיותרת במילה </a:t>
            </a:r>
            <a:r>
              <a:rPr lang="he-IL" sz="1400" dirty="0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מֵ֣צַח </a:t>
            </a:r>
            <a:r>
              <a:rPr lang="he-IL" sz="1400" dirty="0">
                <a:latin typeface="Guttman Stam" panose="02010401010101010101" pitchFamily="2" charset="-79"/>
              </a:rPr>
              <a:t>שכתובה</a:t>
            </a:r>
            <a:r>
              <a:rPr lang="he-IL" sz="1400" dirty="0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 </a:t>
            </a:r>
            <a:r>
              <a:rPr lang="he-IL" sz="1400" b="1" dirty="0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מִצְחוֹ </a:t>
            </a:r>
            <a:r>
              <a:rPr lang="he-IL" sz="1400" dirty="0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</a:rPr>
              <a:t>(נוספה האות ו')</a:t>
            </a:r>
            <a:r>
              <a:rPr lang="he-IL" sz="1400" dirty="0">
                <a:latin typeface="Guttman Stam" panose="02010401010101010101" pitchFamily="2" charset="-79"/>
              </a:rPr>
              <a:t> </a:t>
            </a:r>
            <a:endParaRPr lang="he-IL" sz="1400" dirty="0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285758B4-62AE-4A7A-A5EF-9E9D6F7041CF}"/>
              </a:ext>
            </a:extLst>
          </p:cNvPr>
          <p:cNvSpPr txBox="1"/>
          <p:nvPr/>
        </p:nvSpPr>
        <p:spPr>
          <a:xfrm>
            <a:off x="11005170" y="207278"/>
            <a:ext cx="10508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E5802E1-5428-4993-9E70-E28CEDA1544E}"/>
              </a:ext>
            </a:extLst>
          </p:cNvPr>
          <p:cNvSpPr txBox="1"/>
          <p:nvPr/>
        </p:nvSpPr>
        <p:spPr>
          <a:xfrm>
            <a:off x="10738439" y="56650"/>
            <a:ext cx="1436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דף ח' עמ' א'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8897751-0FBF-4B9A-92C3-EB9528658CAB}"/>
              </a:ext>
            </a:extLst>
          </p:cNvPr>
          <p:cNvSpPr txBox="1"/>
          <p:nvPr/>
        </p:nvSpPr>
        <p:spPr>
          <a:xfrm>
            <a:off x="9115410" y="298887"/>
            <a:ext cx="17308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זה ה"קל וחומר"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A01E248-819C-4412-93E3-07F71B9C14AC}"/>
              </a:ext>
            </a:extLst>
          </p:cNvPr>
          <p:cNvSpPr txBox="1"/>
          <p:nvPr/>
        </p:nvSpPr>
        <p:spPr>
          <a:xfrm>
            <a:off x="1087120" y="5503321"/>
            <a:ext cx="36894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0000"/>
                </a:solidFill>
                <a:latin typeface="Arial" panose="020B0604020202020204" pitchFamily="34" charset="0"/>
              </a:rPr>
              <a:t>וְרַבִּי שִׁמְעוֹן מֵצַח מִצְחוֹ לָא מַשְׁמַע לֵיהּ</a:t>
            </a: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283E8BC-3950-412E-9E47-49C0DC1981F0}"/>
              </a:ext>
            </a:extLst>
          </p:cNvPr>
          <p:cNvSpPr txBox="1"/>
          <p:nvPr/>
        </p:nvSpPr>
        <p:spPr>
          <a:xfrm>
            <a:off x="990470" y="5952534"/>
            <a:ext cx="38405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800" dirty="0">
                <a:latin typeface="Guttman Stam" panose="02010401010101010101" pitchFamily="2" charset="-79"/>
              </a:rPr>
              <a:t>רבי שמעון לא חושב שהאות המיותרת ו' </a:t>
            </a:r>
          </a:p>
          <a:p>
            <a:r>
              <a:rPr lang="he-IL" sz="1800" dirty="0">
                <a:latin typeface="Guttman Stam" panose="02010401010101010101" pitchFamily="2" charset="-79"/>
              </a:rPr>
              <a:t>היא ללימוד דרשה זו.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14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75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25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7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75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25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9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7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175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475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4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5432" y="77671"/>
            <a:ext cx="198555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מקום הנחת הציץ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0138" y="574303"/>
            <a:ext cx="7106195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ראינו שגם לדעת רבי יהודה ורבי שמעון פירוש הפסוק: </a:t>
            </a:r>
            <a:r>
              <a:rPr lang="he-IL" b="1" dirty="0">
                <a:latin typeface="Guttman Stam" panose="02010401010101010101" pitchFamily="2" charset="-79"/>
                <a:cs typeface="Guttman Stam" panose="02010401010101010101" pitchFamily="2" charset="-79"/>
              </a:rPr>
              <a:t>וְהָיָ֤ה </a:t>
            </a:r>
            <a:r>
              <a:rPr lang="he-IL" b="1" dirty="0" err="1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עַל־מִצְחו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ֹ֙ תָּמִ֔יד </a:t>
            </a:r>
            <a:r>
              <a:rPr lang="he-IL" dirty="0">
                <a:latin typeface="Guttman Stam" panose="02010401010101010101" pitchFamily="2" charset="-79"/>
              </a:rPr>
              <a:t>הוא "לקבוע לו מקום" כלומר הוא מגדיר את מקום הציץ על מצח הכהן הגדול. </a:t>
            </a:r>
            <a:endParaRPr lang="he-IL" b="1" dirty="0">
              <a:solidFill>
                <a:schemeClr val="accent5">
                  <a:lumMod val="75000"/>
                </a:schemeClr>
              </a:solidFill>
              <a:latin typeface="Guttman Stam" panose="02010401010101010101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7853" y="1328816"/>
            <a:ext cx="6888480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המושג </a:t>
            </a:r>
            <a:r>
              <a:rPr lang="he-IL" sz="2000" b="1" dirty="0"/>
              <a:t>"מצח" </a:t>
            </a:r>
            <a:r>
              <a:rPr lang="he-IL" dirty="0"/>
              <a:t>פירושו: החלק העליון של הפנים – בין העיניים לשורשי בשיער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69" y="574303"/>
            <a:ext cx="2960383" cy="2666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19344" y="1792769"/>
            <a:ext cx="4356989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חלק מהראשונים טוענים שהציץ מונח על המצח.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9742" y="2273352"/>
            <a:ext cx="5786591" cy="120032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רש"י שמות </a:t>
            </a:r>
            <a:r>
              <a:rPr lang="he-IL" dirty="0" err="1"/>
              <a:t>תצוה</a:t>
            </a:r>
            <a:r>
              <a:rPr lang="he-IL" dirty="0"/>
              <a:t> כ"ח פסוק </a:t>
            </a:r>
            <a:r>
              <a:rPr lang="he-IL" dirty="0" err="1"/>
              <a:t>לז</a:t>
            </a:r>
            <a:endParaRPr lang="he-IL" dirty="0"/>
          </a:p>
          <a:p>
            <a:r>
              <a:rPr lang="he-IL" dirty="0"/>
              <a:t>שערו היה נראה בין ציץ למצנפת, ששם מניח תפילין, </a:t>
            </a:r>
          </a:p>
          <a:p>
            <a:r>
              <a:rPr lang="he-IL" dirty="0"/>
              <a:t>למדנו שהמצנפת למעלה בגובה הראש </a:t>
            </a:r>
          </a:p>
          <a:p>
            <a:r>
              <a:rPr lang="he-IL" dirty="0"/>
              <a:t>ואינה עמוקה </a:t>
            </a:r>
            <a:r>
              <a:rPr lang="he-IL" dirty="0" err="1"/>
              <a:t>ליכנס</a:t>
            </a:r>
            <a:r>
              <a:rPr lang="he-IL" dirty="0"/>
              <a:t> בה כל הראש עד המצח, והציץ מלמטה,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3383" y="3556980"/>
            <a:ext cx="5592950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רמב"ן שמות פרק </a:t>
            </a:r>
            <a:r>
              <a:rPr lang="he-IL" dirty="0" err="1"/>
              <a:t>כח</a:t>
            </a:r>
            <a:r>
              <a:rPr lang="he-IL" dirty="0"/>
              <a:t> פסוק </a:t>
            </a:r>
            <a:r>
              <a:rPr lang="he-IL" dirty="0" err="1"/>
              <a:t>לז</a:t>
            </a:r>
            <a:r>
              <a:rPr lang="he-IL" dirty="0"/>
              <a:t>:   </a:t>
            </a:r>
          </a:p>
          <a:p>
            <a:r>
              <a:rPr lang="he-IL" dirty="0"/>
              <a:t>ומניח הציץ כנגד מצחו מאזן לאזן, ואין הפסק בין מצחו לציץ.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5250" y="4257216"/>
            <a:ext cx="6522720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יש ראשונים החולקים על דעה זו וטוענים: הציץ צריך להיות על גבי השיער  במקום הראוי להנחת תפילין. (</a:t>
            </a:r>
            <a:r>
              <a:rPr lang="he-IL" dirty="0" err="1"/>
              <a:t>תוס</a:t>
            </a:r>
            <a:r>
              <a:rPr lang="he-IL" dirty="0"/>
              <a:t>' במסכת סוכה, </a:t>
            </a:r>
            <a:r>
              <a:rPr lang="he-IL" dirty="0" err="1"/>
              <a:t>הריטב"א</a:t>
            </a:r>
            <a:r>
              <a:rPr lang="he-IL" dirty="0"/>
              <a:t>, ועוד)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5197" y="4903547"/>
            <a:ext cx="6462773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רמב"ם הלכות כלי המקדש פרק י הלכה ג</a:t>
            </a:r>
          </a:p>
          <a:p>
            <a:r>
              <a:rPr lang="he-IL" dirty="0"/>
              <a:t>ואחר כך צונף במצנפת וקושר הציץ למעלה מן המצנפת </a:t>
            </a:r>
          </a:p>
          <a:p>
            <a:r>
              <a:rPr lang="he-IL" dirty="0"/>
              <a:t>ושערו היה נראה בין ציץ למצנפת ושם היה מניח תפילין בין ציץ למצנפת.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5693" y="5826877"/>
            <a:ext cx="5850213" cy="10772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1600" dirty="0"/>
              <a:t>היו מפרשים שהסבירו שלדעת הרמב"ם הציץ נמצא המקום השיער. </a:t>
            </a:r>
          </a:p>
          <a:p>
            <a:r>
              <a:rPr lang="he-IL" sz="1600" dirty="0"/>
              <a:t>והיו שהסבירו: הרמב"ם במילים "קושר הציץ" התכוון לפתיל התכלת </a:t>
            </a:r>
          </a:p>
          <a:p>
            <a:r>
              <a:rPr lang="he-IL" sz="1600" dirty="0"/>
              <a:t>והפתיל הוא זה שנמצא למעלה מהמצנפת. אבל הציץ עצמו לא.</a:t>
            </a:r>
          </a:p>
          <a:p>
            <a:r>
              <a:rPr lang="he-IL" sz="1600" dirty="0"/>
              <a:t> והרמב"ם לא טרח לכתוב שהציץ על המצח כי זה כתוב בפסוק במפורש.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30" y="3617651"/>
            <a:ext cx="2937746" cy="26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2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7" grpId="0" animBg="1"/>
      <p:bldP spid="8" grpId="0" animBg="1"/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6461760" y="2445149"/>
            <a:ext cx="542979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he-IL" b="1" dirty="0"/>
              <a:t>רמב"ם הלכות כלי המקדש פרק ט הלכה א</a:t>
            </a:r>
          </a:p>
          <a:p>
            <a:r>
              <a:rPr lang="he-IL" dirty="0"/>
              <a:t>כיצד מעשה הציץ ?</a:t>
            </a:r>
          </a:p>
          <a:p>
            <a:r>
              <a:rPr lang="he-IL" dirty="0"/>
              <a:t> עושה טס של זהב, </a:t>
            </a:r>
          </a:p>
          <a:p>
            <a:r>
              <a:rPr lang="he-IL" dirty="0"/>
              <a:t>רחב שתי אצבעות, </a:t>
            </a:r>
          </a:p>
          <a:p>
            <a:r>
              <a:rPr lang="he-IL" dirty="0"/>
              <a:t>ומקיף מאוזן לאוזן,  </a:t>
            </a:r>
          </a:p>
          <a:p>
            <a:r>
              <a:rPr lang="he-IL" dirty="0"/>
              <a:t>וכותב עליו שני </a:t>
            </a:r>
            <a:r>
              <a:rPr lang="he-IL" dirty="0" err="1"/>
              <a:t>שיטין</a:t>
            </a:r>
            <a:r>
              <a:rPr lang="he-IL" dirty="0"/>
              <a:t> קדש לה',  </a:t>
            </a:r>
          </a:p>
          <a:p>
            <a:r>
              <a:rPr lang="he-IL" dirty="0"/>
              <a:t>קדש מלמטה, לה' מלמעלה, </a:t>
            </a:r>
          </a:p>
          <a:p>
            <a:r>
              <a:rPr lang="he-IL" dirty="0"/>
              <a:t>ואם כתבו בשיטה אחת כשר, ופעמים כתבוהו בשיטה אחת.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6651" y="724176"/>
            <a:ext cx="7114903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he-IL" b="1" dirty="0"/>
              <a:t>מסכת שבת דף ס"ג עמוד ב'</a:t>
            </a:r>
          </a:p>
          <a:p>
            <a:r>
              <a:rPr lang="he-IL" dirty="0"/>
              <a:t>אֲמַר לֵיהּ אַבָּיֵי:  וְצִיץ אָרִיג הוּא ? </a:t>
            </a:r>
          </a:p>
          <a:p>
            <a:r>
              <a:rPr lang="he-IL" dirty="0" err="1"/>
              <a:t>וְהָתַנְיָא</a:t>
            </a:r>
            <a:r>
              <a:rPr lang="he-IL" dirty="0"/>
              <a:t> צִיץ כְּמִין טַס שֶׁל זָהָב וְרוֹחַב שְׁתֵּי אֶצְבָּעוֹת וּמוּקָּף מֵאוֹזֶן לְאוֹזֶן</a:t>
            </a:r>
          </a:p>
          <a:p>
            <a:r>
              <a:rPr lang="he-IL" dirty="0"/>
              <a:t> וְכָתוּב עָלָיו בִּשְׁתֵּי </a:t>
            </a:r>
            <a:r>
              <a:rPr lang="he-IL" dirty="0" err="1"/>
              <a:t>שִׁיטִין</a:t>
            </a:r>
            <a:r>
              <a:rPr lang="he-IL" dirty="0"/>
              <a:t>, יוֹד הֵא לְמַעְלָה וְקוֹדֶשׁ לָמֶד לְמַטָּה </a:t>
            </a:r>
          </a:p>
          <a:p>
            <a:r>
              <a:rPr lang="he-IL" dirty="0"/>
              <a:t>וְאָמַר רַבִּי אֱלִיעֶזֶר בְּרַבִּי יוֹסֵי אֲנִי רְאִיתִיו בְּרוֹמִי וְכָתוּב [עָלָיו] קֹדֶשׁ לַה' בְּשִׁיטָה אַחַת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3081" y="143066"/>
            <a:ext cx="185928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2400" b="1" dirty="0"/>
              <a:t>מה הוא ציץ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5806" y="5303521"/>
            <a:ext cx="6962503" cy="14773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dirty="0"/>
              <a:t>הציץ הוא טס של זהב המונח על ראש הכהן הגדול.</a:t>
            </a:r>
          </a:p>
          <a:p>
            <a:r>
              <a:rPr lang="he-IL" dirty="0"/>
              <a:t>הוא מגיע מאוזן לאוזן.  רוחבו שתי אצבעות.</a:t>
            </a:r>
          </a:p>
          <a:p>
            <a:r>
              <a:rPr lang="he-IL" dirty="0"/>
              <a:t>על הציץ כתובות המילים "קודש ל ה'"  כאשר האותיות בולטות כלפי חוץ</a:t>
            </a:r>
          </a:p>
          <a:p>
            <a:r>
              <a:rPr lang="he-IL" dirty="0"/>
              <a:t>מילים אלה כתובות בשתי שורות.  המילה "קדש" למטה. ומילה "ל ה'" למעלה. </a:t>
            </a:r>
          </a:p>
          <a:p>
            <a:r>
              <a:rPr lang="he-IL" dirty="0"/>
              <a:t>לצורך קשירת הציץ יש פתיל תכלת שקושרים משני </a:t>
            </a:r>
            <a:r>
              <a:rPr lang="he-IL" dirty="0" err="1"/>
              <a:t>צידי</a:t>
            </a:r>
            <a:r>
              <a:rPr lang="he-IL" dirty="0"/>
              <a:t> הציץ לנקבים בציץ.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43FC6A1-1BB0-4BEF-BB75-E2328ABD0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55" y="2511189"/>
            <a:ext cx="3432006" cy="22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3979088" y="867023"/>
            <a:ext cx="7419703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he-IL" dirty="0"/>
              <a:t>תלמוד</a:t>
            </a:r>
            <a:r>
              <a:rPr lang="he-IL" b="1" dirty="0"/>
              <a:t> ירושלמי </a:t>
            </a:r>
            <a:r>
              <a:rPr lang="he-IL" dirty="0"/>
              <a:t>מסכת סוטה פרק ז הלכה ו</a:t>
            </a:r>
          </a:p>
          <a:p>
            <a:r>
              <a:rPr lang="he-IL" b="1" dirty="0"/>
              <a:t>מתני' </a:t>
            </a:r>
            <a:r>
              <a:rPr lang="he-IL" dirty="0"/>
              <a:t>ברכת </a:t>
            </a:r>
            <a:r>
              <a:rPr lang="he-IL" dirty="0" err="1"/>
              <a:t>כהנים</a:t>
            </a:r>
            <a:r>
              <a:rPr lang="he-IL" dirty="0"/>
              <a:t> כיצד ? </a:t>
            </a:r>
          </a:p>
          <a:p>
            <a:r>
              <a:rPr lang="he-IL" dirty="0"/>
              <a:t>במדינה אומרים אותה שלש ברכות </a:t>
            </a:r>
          </a:p>
          <a:p>
            <a:r>
              <a:rPr lang="he-IL" dirty="0"/>
              <a:t>ובמקדש ברכה אחת </a:t>
            </a:r>
          </a:p>
          <a:p>
            <a:r>
              <a:rPr lang="he-IL" dirty="0"/>
              <a:t>במקדש היו אומרים את השם ככתבו </a:t>
            </a:r>
          </a:p>
          <a:p>
            <a:r>
              <a:rPr lang="he-IL" dirty="0"/>
              <a:t>ובמדינה בכינוייו </a:t>
            </a:r>
          </a:p>
          <a:p>
            <a:r>
              <a:rPr lang="he-IL" dirty="0"/>
              <a:t>במדינה </a:t>
            </a:r>
            <a:r>
              <a:rPr lang="he-IL" dirty="0" err="1"/>
              <a:t>כהנים</a:t>
            </a:r>
            <a:r>
              <a:rPr lang="he-IL" dirty="0"/>
              <a:t> </a:t>
            </a:r>
            <a:r>
              <a:rPr lang="he-IL" dirty="0" err="1"/>
              <a:t>נושאין</a:t>
            </a:r>
            <a:r>
              <a:rPr lang="he-IL" dirty="0"/>
              <a:t> את ידיהם כנגד כתפותיהן </a:t>
            </a:r>
          </a:p>
          <a:p>
            <a:r>
              <a:rPr lang="he-IL" dirty="0"/>
              <a:t>ובמקדש על גבי ראשיהן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4648" y="4406453"/>
            <a:ext cx="7419703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he-IL" b="1" dirty="0"/>
              <a:t>רמב"ם</a:t>
            </a:r>
            <a:r>
              <a:rPr lang="he-IL" dirty="0"/>
              <a:t> הלכות תפילה ונשיאת כפים פרק יד הלכה ט</a:t>
            </a:r>
          </a:p>
          <a:p>
            <a:r>
              <a:rPr lang="he-IL" dirty="0"/>
              <a:t>כיצד ברכת </a:t>
            </a:r>
            <a:r>
              <a:rPr lang="he-IL" dirty="0" err="1"/>
              <a:t>כהנים</a:t>
            </a:r>
            <a:r>
              <a:rPr lang="he-IL" dirty="0"/>
              <a:t> ? </a:t>
            </a:r>
          </a:p>
          <a:p>
            <a:r>
              <a:rPr lang="he-IL" dirty="0"/>
              <a:t>במקדש, </a:t>
            </a:r>
            <a:r>
              <a:rPr lang="he-IL" dirty="0" err="1"/>
              <a:t>הכהנים</a:t>
            </a:r>
            <a:r>
              <a:rPr lang="he-IL" dirty="0"/>
              <a:t> </a:t>
            </a:r>
            <a:r>
              <a:rPr lang="he-IL" dirty="0" err="1"/>
              <a:t>עולין</a:t>
            </a:r>
            <a:r>
              <a:rPr lang="he-IL" dirty="0"/>
              <a:t> לדוכן אחר שישלימו </a:t>
            </a:r>
            <a:r>
              <a:rPr lang="he-IL" dirty="0" err="1"/>
              <a:t>הכהנים</a:t>
            </a:r>
            <a:r>
              <a:rPr lang="he-IL" dirty="0"/>
              <a:t> עבודת תמיד של שחר, </a:t>
            </a:r>
          </a:p>
          <a:p>
            <a:r>
              <a:rPr lang="he-IL" dirty="0" err="1"/>
              <a:t>ומגביהין</a:t>
            </a:r>
            <a:r>
              <a:rPr lang="he-IL" dirty="0"/>
              <a:t> ידיהם למעלה על גבי ראשיהן ואצבעותיהן פשוטות, </a:t>
            </a:r>
          </a:p>
          <a:p>
            <a:r>
              <a:rPr lang="he-IL" b="1" dirty="0"/>
              <a:t>חוץ מכהן גדול שאין מגביה ידיו למעלה מן הציץ, </a:t>
            </a:r>
          </a:p>
          <a:p>
            <a:r>
              <a:rPr lang="he-IL" dirty="0"/>
              <a:t>ואחד מקרא אותן מילה </a:t>
            </a:r>
            <a:r>
              <a:rPr lang="he-IL" dirty="0" err="1"/>
              <a:t>מילה</a:t>
            </a:r>
            <a:r>
              <a:rPr lang="he-IL" dirty="0"/>
              <a:t> כדרך </a:t>
            </a:r>
            <a:r>
              <a:rPr lang="he-IL" dirty="0" err="1"/>
              <a:t>שעושין</a:t>
            </a:r>
            <a:r>
              <a:rPr lang="he-IL" dirty="0"/>
              <a:t> </a:t>
            </a:r>
            <a:r>
              <a:rPr lang="he-IL" dirty="0" err="1"/>
              <a:t>בגבולין</a:t>
            </a:r>
            <a:r>
              <a:rPr lang="he-IL" dirty="0"/>
              <a:t> עד שישלימו שלשה הפסוקים, </a:t>
            </a:r>
          </a:p>
          <a:p>
            <a:r>
              <a:rPr lang="he-IL" dirty="0"/>
              <a:t>ואין העם עונין אחר כל פסוק אלא </a:t>
            </a:r>
            <a:r>
              <a:rPr lang="he-IL" dirty="0" err="1"/>
              <a:t>עושין</a:t>
            </a:r>
            <a:r>
              <a:rPr lang="he-IL" dirty="0"/>
              <a:t> אותה במקדש ברכה אחת, </a:t>
            </a:r>
          </a:p>
          <a:p>
            <a:r>
              <a:rPr lang="he-IL" dirty="0"/>
              <a:t>וכשישלימו כל העם עונים ברוך ה' </a:t>
            </a:r>
            <a:r>
              <a:rPr lang="he-IL" dirty="0" err="1"/>
              <a:t>אלהים</a:t>
            </a:r>
            <a:r>
              <a:rPr lang="he-IL" dirty="0"/>
              <a:t> </a:t>
            </a:r>
            <a:r>
              <a:rPr lang="he-IL" dirty="0" err="1"/>
              <a:t>אלהי</a:t>
            </a:r>
            <a:r>
              <a:rPr lang="he-IL" dirty="0"/>
              <a:t> ישראל מן העולם ועד העולם. 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A60DDAE-D70E-4BEE-99FF-442A2DAEC5DF}"/>
              </a:ext>
            </a:extLst>
          </p:cNvPr>
          <p:cNvSpPr txBox="1"/>
          <p:nvPr/>
        </p:nvSpPr>
        <p:spPr>
          <a:xfrm>
            <a:off x="4010272" y="3175347"/>
            <a:ext cx="735296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b="1" dirty="0"/>
              <a:t>חוץ מכ"ג שאינו מגביה ידיו למעלה מן הציץ</a:t>
            </a:r>
          </a:p>
          <a:p>
            <a:r>
              <a:rPr lang="he-IL" dirty="0"/>
              <a:t> ר"י אומר אף כ"ג מגביה את ידיו למעלה מן הציץ </a:t>
            </a:r>
          </a:p>
          <a:p>
            <a:r>
              <a:rPr lang="he-IL" dirty="0"/>
              <a:t>שנאמר [ויקרא ט </a:t>
            </a:r>
            <a:r>
              <a:rPr lang="he-IL" dirty="0" err="1"/>
              <a:t>כב</a:t>
            </a:r>
            <a:r>
              <a:rPr lang="he-IL" dirty="0"/>
              <a:t>]  "</a:t>
            </a:r>
            <a:r>
              <a:rPr lang="he-IL" sz="2000" dirty="0" err="1">
                <a:latin typeface="Guttman Stam" panose="02010401010101010101" pitchFamily="2" charset="-79"/>
                <a:cs typeface="Guttman Stam" panose="02010401010101010101" pitchFamily="2" charset="-79"/>
              </a:rPr>
              <a:t>וַיִּשָּׂ֨א</a:t>
            </a:r>
            <a:r>
              <a:rPr lang="he-IL" sz="2000" dirty="0">
                <a:latin typeface="Guttman Stam" panose="02010401010101010101" pitchFamily="2" charset="-79"/>
                <a:cs typeface="Guttman Stam" panose="02010401010101010101" pitchFamily="2" charset="-79"/>
              </a:rPr>
              <a:t> אַהֲרֹ֧ן </a:t>
            </a:r>
            <a:r>
              <a:rPr lang="he-IL" sz="2000" dirty="0" err="1">
                <a:latin typeface="Guttman Stam" panose="02010401010101010101" pitchFamily="2" charset="-79"/>
                <a:cs typeface="Guttman Stam" panose="02010401010101010101" pitchFamily="2" charset="-79"/>
              </a:rPr>
              <a:t>אֶת־ידו</a:t>
            </a:r>
            <a:r>
              <a:rPr lang="he-IL" sz="2000" dirty="0">
                <a:latin typeface="Guttman Stam" panose="02010401010101010101" pitchFamily="2" charset="-79"/>
                <a:cs typeface="Guttman Stam" panose="02010401010101010101" pitchFamily="2" charset="-79"/>
              </a:rPr>
              <a:t> יָדָ֛יו </a:t>
            </a:r>
            <a:r>
              <a:rPr lang="he-IL" sz="2000" dirty="0" err="1">
                <a:latin typeface="Guttman Stam" panose="02010401010101010101" pitchFamily="2" charset="-79"/>
                <a:cs typeface="Guttman Stam" panose="02010401010101010101" pitchFamily="2" charset="-79"/>
              </a:rPr>
              <a:t>אֶל־הָעָ֖ם</a:t>
            </a:r>
            <a:r>
              <a:rPr lang="he-IL" sz="2000" dirty="0">
                <a:latin typeface="Guttman Stam" panose="02010401010101010101" pitchFamily="2" charset="-79"/>
                <a:cs typeface="Guttman Stam" panose="02010401010101010101" pitchFamily="2" charset="-79"/>
              </a:rPr>
              <a:t> וַֽיְבָרְכֵ֑ם </a:t>
            </a:r>
            <a:r>
              <a:rPr lang="he-IL" dirty="0"/>
              <a:t>"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8D49799-1615-4F30-ACBA-CAAA5169743B}"/>
              </a:ext>
            </a:extLst>
          </p:cNvPr>
          <p:cNvSpPr txBox="1"/>
          <p:nvPr/>
        </p:nvSpPr>
        <p:spPr>
          <a:xfrm>
            <a:off x="4724400" y="224503"/>
            <a:ext cx="5689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2400" b="1" dirty="0"/>
              <a:t>לכהן הגדול אסור לגביה ידיו למעלה מן הציץ</a:t>
            </a:r>
          </a:p>
        </p:txBody>
      </p:sp>
    </p:spTree>
    <p:extLst>
      <p:ext uri="{BB962C8B-B14F-4D97-AF65-F5344CB8AC3E}">
        <p14:creationId xmlns:p14="http://schemas.microsoft.com/office/powerpoint/2010/main" val="33750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2075</Words>
  <Application>Microsoft Office PowerPoint</Application>
  <PresentationFormat>מסך רחב</PresentationFormat>
  <Paragraphs>208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Guttman Mantova-Decor</vt:lpstr>
      <vt:lpstr>Guttman Stam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izak rossler</dc:creator>
  <cp:lastModifiedBy>izak rossler</cp:lastModifiedBy>
  <cp:revision>111</cp:revision>
  <dcterms:created xsi:type="dcterms:W3CDTF">2021-02-28T08:33:40Z</dcterms:created>
  <dcterms:modified xsi:type="dcterms:W3CDTF">2024-09-10T09:18:00Z</dcterms:modified>
</cp:coreProperties>
</file>