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5" r:id="rId9"/>
    <p:sldId id="263" r:id="rId10"/>
    <p:sldId id="264" r:id="rId1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75" d="100"/>
          <a:sy n="75" d="100"/>
        </p:scale>
        <p:origin x="8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E58009C-87D8-4E0D-BD61-27D271E827D4}" type="datetimeFigureOut">
              <a:rPr lang="he-IL" smtClean="0"/>
              <a:t>ג'/כסלו/תשפ"ו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6F7F3FD-AB38-499B-AC5E-2F983D25F264}" type="slidenum">
              <a:rPr lang="he-IL" smtClean="0"/>
              <a:t>‹#›</a:t>
            </a:fld>
            <a:endParaRPr lang="he-IL"/>
          </a:p>
        </p:txBody>
      </p:sp>
    </p:spTree>
    <p:extLst>
      <p:ext uri="{BB962C8B-B14F-4D97-AF65-F5344CB8AC3E}">
        <p14:creationId xmlns:p14="http://schemas.microsoft.com/office/powerpoint/2010/main" val="39787024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5DF9E5-48A9-43EB-BABA-1220F3FD51C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66A59FA-85DF-4609-B24B-63DC205B4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B859FA0-AC36-4E78-AADE-D279785A2140}"/>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68E45324-83E9-41F6-9A97-50FDF3B94D8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16A64AB-7008-4812-9100-2677C0427849}"/>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51278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C6E96A-9097-425B-9454-EBC9BADE1A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5F36416-AC0E-4363-AF47-7B980475EE6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35DC5F2-BB5A-4BC7-9ACE-28310F904F95}"/>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C1D12749-9AE7-4363-A7E1-B2C9DE2CA4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06050A6-7431-4A7A-8E58-12CF4799B56A}"/>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103432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19B69B8-9F11-4468-A1EA-C1423D7DA50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122C077-3AC1-45CC-8DC5-C91C6BFAB38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F4B33AD-8E81-4F7A-80A4-75489A2B5A5D}"/>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D3AF5A2F-8B8B-4CF0-9A0B-0979E1055B5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E94CBAC-9B33-426E-8D9E-51CDE320D4C1}"/>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47988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03F7E96-E995-42BD-9E4E-755550FC898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20D29D4-8806-48D3-A439-BF5E1B59F29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CA7434F-2D35-4ED3-93E4-BA8AB9C1654E}"/>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2A2E7EB5-3E5C-479E-A0AD-8F5B383A9F5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F42219-D129-4BB9-83E3-F70541B5D722}"/>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63220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EF2A53-9277-49B1-BCA3-63E9F862ABA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5685AE7-5644-4339-BD76-7E175DE79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7FEE4BB-FBA1-4D43-8AC0-A758ADA20D26}"/>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FCE2D1EB-D4DF-488B-925B-1BE5C5B4433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9C3F65F-5E58-40D5-94D3-7AECAD05A4C3}"/>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319619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5F44C4-7158-44F7-AFC7-2EED46C0D4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A3D6F44-F8EE-450D-A59A-AB4978DAA88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68A6F98-4F99-4ABC-8CE4-DEEDD2557AD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0ABABD40-8D06-41AE-B59C-5190AA02DA19}"/>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6" name="מציין מיקום של כותרת תחתונה 5">
            <a:extLst>
              <a:ext uri="{FF2B5EF4-FFF2-40B4-BE49-F238E27FC236}">
                <a16:creationId xmlns:a16="http://schemas.microsoft.com/office/drawing/2014/main" id="{FEE627EC-46C0-4806-ACC0-79F02E2E1D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59FB396-F03D-47B4-BEF8-43A07F43AA6C}"/>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389303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E287CC-42B3-4F10-8B5E-2CFB03898B1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9D8FE5B-6257-4E4A-A90B-B12B2D058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3E6737D-987E-4478-AC2C-3217769975F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736F477-3264-4D8B-A52D-284718498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AA096698-FE6A-4F98-B0D7-886290AD06A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C7219D1-24CD-4F7F-AC17-98FEF4CE4888}"/>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8" name="מציין מיקום של כותרת תחתונה 7">
            <a:extLst>
              <a:ext uri="{FF2B5EF4-FFF2-40B4-BE49-F238E27FC236}">
                <a16:creationId xmlns:a16="http://schemas.microsoft.com/office/drawing/2014/main" id="{36E036BB-EFDC-483B-A05D-0DB563C6B201}"/>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80600801-E306-4C1E-BE74-790A1F2301D2}"/>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477277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B1AF52-A193-4426-B53D-803ED60C89E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0905CF4-ED26-43F2-8BB1-78F74CF6D5D5}"/>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4" name="מציין מיקום של כותרת תחתונה 3">
            <a:extLst>
              <a:ext uri="{FF2B5EF4-FFF2-40B4-BE49-F238E27FC236}">
                <a16:creationId xmlns:a16="http://schemas.microsoft.com/office/drawing/2014/main" id="{D3217BD1-E449-4AC7-BA29-F9DB9479A77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CBDDDAC-4396-439D-8C4E-15B4AAD85E44}"/>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162275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7AA9144-ACCE-4F2D-9859-02B20FC634BD}"/>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3" name="מציין מיקום של כותרת תחתונה 2">
            <a:extLst>
              <a:ext uri="{FF2B5EF4-FFF2-40B4-BE49-F238E27FC236}">
                <a16:creationId xmlns:a16="http://schemas.microsoft.com/office/drawing/2014/main" id="{EA4E2AD6-3606-4BBC-B94F-AA487188732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3BD5976-D54C-47C3-BBFD-4833C9B56FC8}"/>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117372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7957B5-A79E-4774-9319-885C9A2F6C8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0478A43-0BDB-4E80-BE3E-00B94FA12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BE4FF495-B5BD-404B-9221-669FDFB1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8C92C82-9E13-43DF-AD3D-501668A2A6BA}"/>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6" name="מציין מיקום של כותרת תחתונה 5">
            <a:extLst>
              <a:ext uri="{FF2B5EF4-FFF2-40B4-BE49-F238E27FC236}">
                <a16:creationId xmlns:a16="http://schemas.microsoft.com/office/drawing/2014/main" id="{313FE401-FBAD-4E03-BE18-A72992BD489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F08D4DB-B823-4FB5-B1EB-9C7237CFE30B}"/>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21644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33E25B0-D6B0-4E1E-A752-C1A2CC78A9C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A58D402-9FAC-4E60-BDBA-3566856C8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AEFF9899-B3EB-48B7-B7D1-660F4897C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2F582F3-8254-4019-BE7C-17E8A486A3CA}"/>
              </a:ext>
            </a:extLst>
          </p:cNvPr>
          <p:cNvSpPr>
            <a:spLocks noGrp="1"/>
          </p:cNvSpPr>
          <p:nvPr>
            <p:ph type="dt" sz="half" idx="10"/>
          </p:nvPr>
        </p:nvSpPr>
        <p:spPr/>
        <p:txBody>
          <a:bodyPr/>
          <a:lstStyle/>
          <a:p>
            <a:fld id="{96A88DAD-E587-48F3-A8C6-AD7D4001AD0C}" type="datetimeFigureOut">
              <a:rPr lang="he-IL" smtClean="0"/>
              <a:t>ג'/כסלו/תשפ"ו</a:t>
            </a:fld>
            <a:endParaRPr lang="he-IL"/>
          </a:p>
        </p:txBody>
      </p:sp>
      <p:sp>
        <p:nvSpPr>
          <p:cNvPr id="6" name="מציין מיקום של כותרת תחתונה 5">
            <a:extLst>
              <a:ext uri="{FF2B5EF4-FFF2-40B4-BE49-F238E27FC236}">
                <a16:creationId xmlns:a16="http://schemas.microsoft.com/office/drawing/2014/main" id="{E596BDC6-E7B0-48F2-8CF0-A72845EA37F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47236B3-1662-42C8-99C8-A45D04A0812F}"/>
              </a:ext>
            </a:extLst>
          </p:cNvPr>
          <p:cNvSpPr>
            <a:spLocks noGrp="1"/>
          </p:cNvSpPr>
          <p:nvPr>
            <p:ph type="sldNum" sz="quarter" idx="12"/>
          </p:nvPr>
        </p:nvSpPr>
        <p:spPr/>
        <p:txBody>
          <a:bodyPr/>
          <a:lstStyle/>
          <a:p>
            <a:fld id="{801BECF5-C746-4A9E-880B-05C0259192F4}" type="slidenum">
              <a:rPr lang="he-IL" smtClean="0"/>
              <a:t>‹#›</a:t>
            </a:fld>
            <a:endParaRPr lang="he-IL"/>
          </a:p>
        </p:txBody>
      </p:sp>
    </p:spTree>
    <p:extLst>
      <p:ext uri="{BB962C8B-B14F-4D97-AF65-F5344CB8AC3E}">
        <p14:creationId xmlns:p14="http://schemas.microsoft.com/office/powerpoint/2010/main" val="133561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1002AA1A-07C9-4716-9CA0-FAB389F6303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0D611EF-8BB2-4883-BAA1-1004F8539EA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D09C43-85ED-4B76-B8E9-F9579033FE6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6A88DAD-E587-48F3-A8C6-AD7D4001AD0C}" type="datetimeFigureOut">
              <a:rPr lang="he-IL" smtClean="0"/>
              <a:t>ג'/כסלו/תשפ"ו</a:t>
            </a:fld>
            <a:endParaRPr lang="he-IL"/>
          </a:p>
        </p:txBody>
      </p:sp>
      <p:sp>
        <p:nvSpPr>
          <p:cNvPr id="5" name="מציין מיקום של כותרת תחתונה 4">
            <a:extLst>
              <a:ext uri="{FF2B5EF4-FFF2-40B4-BE49-F238E27FC236}">
                <a16:creationId xmlns:a16="http://schemas.microsoft.com/office/drawing/2014/main" id="{8F8CB197-6C70-4395-86FE-647782DF0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1711A72C-F435-4499-B464-C3B0238E197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01BECF5-C746-4A9E-880B-05C0259192F4}" type="slidenum">
              <a:rPr lang="he-IL" smtClean="0"/>
              <a:t>‹#›</a:t>
            </a:fld>
            <a:endParaRPr lang="he-IL"/>
          </a:p>
        </p:txBody>
      </p:sp>
    </p:spTree>
    <p:extLst>
      <p:ext uri="{BB962C8B-B14F-4D97-AF65-F5344CB8AC3E}">
        <p14:creationId xmlns:p14="http://schemas.microsoft.com/office/powerpoint/2010/main" val="1186468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0231DD1D-8AE9-4286-ACE8-4C408E059D2F}"/>
              </a:ext>
            </a:extLst>
          </p:cNvPr>
          <p:cNvSpPr txBox="1"/>
          <p:nvPr/>
        </p:nvSpPr>
        <p:spPr>
          <a:xfrm>
            <a:off x="4410363" y="5419841"/>
            <a:ext cx="3011055" cy="646331"/>
          </a:xfrm>
          <a:prstGeom prst="rect">
            <a:avLst/>
          </a:prstGeom>
          <a:noFill/>
          <a:ln w="28575">
            <a:solidFill>
              <a:schemeClr val="tx1"/>
            </a:solidFill>
          </a:ln>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err="1"/>
              <a:t>לע"נ</a:t>
            </a:r>
            <a:r>
              <a:rPr lang="he-IL" dirty="0"/>
              <a:t> סמ"ר  דביר חיים רסלר </a:t>
            </a:r>
          </a:p>
          <a:p>
            <a:r>
              <a:rPr lang="he-IL" dirty="0"/>
              <a:t>נפל בשמחת תורה תשפ"ד הי"ד</a:t>
            </a:r>
          </a:p>
        </p:txBody>
      </p:sp>
      <p:pic>
        <p:nvPicPr>
          <p:cNvPr id="5" name="תמונה 4">
            <a:extLst>
              <a:ext uri="{FF2B5EF4-FFF2-40B4-BE49-F238E27FC236}">
                <a16:creationId xmlns:a16="http://schemas.microsoft.com/office/drawing/2014/main" id="{D56EC2EC-47C5-4EAD-AEDA-40B968FEC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442988"/>
            <a:ext cx="1819563" cy="1819563"/>
          </a:xfrm>
          <a:prstGeom prst="rect">
            <a:avLst/>
          </a:prstGeom>
        </p:spPr>
      </p:pic>
      <p:sp>
        <p:nvSpPr>
          <p:cNvPr id="6" name="TextBox 7">
            <a:extLst>
              <a:ext uri="{FF2B5EF4-FFF2-40B4-BE49-F238E27FC236}">
                <a16:creationId xmlns:a16="http://schemas.microsoft.com/office/drawing/2014/main" id="{AEF25BC4-632B-41F8-8762-AA8AAD262F3D}"/>
              </a:ext>
            </a:extLst>
          </p:cNvPr>
          <p:cNvSpPr txBox="1"/>
          <p:nvPr/>
        </p:nvSpPr>
        <p:spPr>
          <a:xfrm>
            <a:off x="4947501" y="595449"/>
            <a:ext cx="2601798" cy="707886"/>
          </a:xfrm>
          <a:prstGeom prst="rect">
            <a:avLst/>
          </a:prstGeom>
          <a:solidFill>
            <a:schemeClr val="accent2">
              <a:lumMod val="20000"/>
              <a:lumOff val="80000"/>
            </a:schemeClr>
          </a:solidFill>
          <a:scene3d>
            <a:camera prst="orthographicFront"/>
            <a:lightRig rig="threePt" dir="t"/>
          </a:scene3d>
          <a:sp3d>
            <a:bevelT w="114300" prst="artDeco"/>
          </a:sp3d>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he-IL" sz="4000" dirty="0">
                <a:latin typeface="Guttman Mantova-Decor" panose="02010401010101010101" pitchFamily="2" charset="-79"/>
                <a:cs typeface="Guttman Mantova-Decor" panose="02010401010101010101" pitchFamily="2" charset="-79"/>
              </a:rPr>
              <a:t>מסכת יומא</a:t>
            </a:r>
          </a:p>
        </p:txBody>
      </p:sp>
      <p:sp>
        <p:nvSpPr>
          <p:cNvPr id="7" name="תיבת טקסט 6">
            <a:extLst>
              <a:ext uri="{FF2B5EF4-FFF2-40B4-BE49-F238E27FC236}">
                <a16:creationId xmlns:a16="http://schemas.microsoft.com/office/drawing/2014/main" id="{C2AFFC72-4D7F-4C06-AFEE-A3CB58DD3234}"/>
              </a:ext>
            </a:extLst>
          </p:cNvPr>
          <p:cNvSpPr txBox="1"/>
          <p:nvPr/>
        </p:nvSpPr>
        <p:spPr>
          <a:xfrm>
            <a:off x="5703215" y="1693938"/>
            <a:ext cx="1543223"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t>דף כ"ו עמ' א', </a:t>
            </a:r>
          </a:p>
        </p:txBody>
      </p:sp>
      <p:sp>
        <p:nvSpPr>
          <p:cNvPr id="8" name="TextBox 7">
            <a:extLst>
              <a:ext uri="{FF2B5EF4-FFF2-40B4-BE49-F238E27FC236}">
                <a16:creationId xmlns:a16="http://schemas.microsoft.com/office/drawing/2014/main" id="{238C6C92-3E1A-4324-B57A-8257CC22EB87}"/>
              </a:ext>
            </a:extLst>
          </p:cNvPr>
          <p:cNvSpPr txBox="1"/>
          <p:nvPr/>
        </p:nvSpPr>
        <p:spPr>
          <a:xfrm>
            <a:off x="4000106" y="2359608"/>
            <a:ext cx="5379563" cy="707886"/>
          </a:xfrm>
          <a:prstGeom prst="rect">
            <a:avLst/>
          </a:prstGeom>
          <a:solidFill>
            <a:schemeClr val="accent2">
              <a:lumMod val="20000"/>
              <a:lumOff val="80000"/>
            </a:schemeClr>
          </a:solidFill>
          <a:scene3d>
            <a:camera prst="orthographicFront"/>
            <a:lightRig rig="threePt" dir="t"/>
          </a:scene3d>
          <a:sp3d>
            <a:bevelT w="114300" prst="artDeco"/>
          </a:sp3d>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he-IL" sz="4000" dirty="0">
                <a:latin typeface="Guttman Mantova-Decor" panose="02010401010101010101" pitchFamily="2" charset="-79"/>
                <a:cs typeface="Guttman Mantova-Decor" panose="02010401010101010101" pitchFamily="2" charset="-79"/>
              </a:rPr>
              <a:t>הפיס השלישי והרביעי </a:t>
            </a:r>
          </a:p>
        </p:txBody>
      </p:sp>
    </p:spTree>
    <p:extLst>
      <p:ext uri="{BB962C8B-B14F-4D97-AF65-F5344CB8AC3E}">
        <p14:creationId xmlns:p14="http://schemas.microsoft.com/office/powerpoint/2010/main" val="4275093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59FC6581-1728-4C79-B859-B7884781542B}"/>
              </a:ext>
            </a:extLst>
          </p:cNvPr>
          <p:cNvGraphicFramePr>
            <a:graphicFrameLocks noGrp="1"/>
          </p:cNvGraphicFramePr>
          <p:nvPr>
            <p:extLst>
              <p:ext uri="{D42A27DB-BD31-4B8C-83A1-F6EECF244321}">
                <p14:modId xmlns:p14="http://schemas.microsoft.com/office/powerpoint/2010/main" val="709888164"/>
              </p:ext>
            </p:extLst>
          </p:nvPr>
        </p:nvGraphicFramePr>
        <p:xfrm>
          <a:off x="1553328" y="2180820"/>
          <a:ext cx="9085344" cy="3446982"/>
        </p:xfrm>
        <a:graphic>
          <a:graphicData uri="http://schemas.openxmlformats.org/drawingml/2006/table">
            <a:tbl>
              <a:tblPr rtl="1" firstRow="1" bandRow="1">
                <a:tableStyleId>{5C22544A-7EE6-4342-B048-85BDC9FD1C3A}</a:tableStyleId>
              </a:tblPr>
              <a:tblGrid>
                <a:gridCol w="3028448">
                  <a:extLst>
                    <a:ext uri="{9D8B030D-6E8A-4147-A177-3AD203B41FA5}">
                      <a16:colId xmlns:a16="http://schemas.microsoft.com/office/drawing/2014/main" val="826565388"/>
                    </a:ext>
                  </a:extLst>
                </a:gridCol>
                <a:gridCol w="2350067">
                  <a:extLst>
                    <a:ext uri="{9D8B030D-6E8A-4147-A177-3AD203B41FA5}">
                      <a16:colId xmlns:a16="http://schemas.microsoft.com/office/drawing/2014/main" val="119270828"/>
                    </a:ext>
                  </a:extLst>
                </a:gridCol>
                <a:gridCol w="3706829">
                  <a:extLst>
                    <a:ext uri="{9D8B030D-6E8A-4147-A177-3AD203B41FA5}">
                      <a16:colId xmlns:a16="http://schemas.microsoft.com/office/drawing/2014/main" val="1867599973"/>
                    </a:ext>
                  </a:extLst>
                </a:gridCol>
              </a:tblGrid>
              <a:tr h="1148994">
                <a:tc>
                  <a:txBody>
                    <a:bodyPr/>
                    <a:lstStyle/>
                    <a:p>
                      <a:pPr rtl="1"/>
                      <a:endParaRPr lang="he-IL" dirty="0"/>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270300033"/>
                  </a:ext>
                </a:extLst>
              </a:tr>
              <a:tr h="1148994">
                <a:tc>
                  <a:txBody>
                    <a:bodyPr/>
                    <a:lstStyle/>
                    <a:p>
                      <a:pPr rtl="1"/>
                      <a:endParaRPr lang="he-IL"/>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7486184"/>
                  </a:ext>
                </a:extLst>
              </a:tr>
              <a:tr h="1148994">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904920024"/>
                  </a:ext>
                </a:extLst>
              </a:tr>
            </a:tbl>
          </a:graphicData>
        </a:graphic>
      </p:graphicFrame>
      <p:sp>
        <p:nvSpPr>
          <p:cNvPr id="3" name="תיבת טקסט 2">
            <a:extLst>
              <a:ext uri="{FF2B5EF4-FFF2-40B4-BE49-F238E27FC236}">
                <a16:creationId xmlns:a16="http://schemas.microsoft.com/office/drawing/2014/main" id="{76512B7F-1D99-4141-8253-FACD4B39F030}"/>
              </a:ext>
            </a:extLst>
          </p:cNvPr>
          <p:cNvSpPr txBox="1"/>
          <p:nvPr/>
        </p:nvSpPr>
        <p:spPr>
          <a:xfrm>
            <a:off x="3921551" y="960172"/>
            <a:ext cx="4062952" cy="377073"/>
          </a:xfrm>
          <a:prstGeom prst="rect">
            <a:avLst/>
          </a:prstGeom>
          <a:solidFill>
            <a:schemeClr val="accent6">
              <a:lumMod val="20000"/>
              <a:lumOff val="80000"/>
            </a:schemeClr>
          </a:solidFill>
          <a:scene3d>
            <a:camera prst="orthographicFront"/>
            <a:lightRig rig="threePt" dir="t"/>
          </a:scene3d>
          <a:sp3d>
            <a:bevelT w="114300" prst="artDeco"/>
          </a:sp3d>
        </p:spPr>
        <p:txBody>
          <a:bodyPr wrap="square" rtlCol="1">
            <a:spAutoFit/>
          </a:bodyPr>
          <a:lstStyle/>
          <a:p>
            <a:r>
              <a:rPr lang="he-IL" dirty="0"/>
              <a:t>מה הייתה ההכרזה בפיס שלישי ובפיס רביעי</a:t>
            </a:r>
          </a:p>
        </p:txBody>
      </p:sp>
      <p:sp>
        <p:nvSpPr>
          <p:cNvPr id="4" name="תיבת טקסט 3">
            <a:extLst>
              <a:ext uri="{FF2B5EF4-FFF2-40B4-BE49-F238E27FC236}">
                <a16:creationId xmlns:a16="http://schemas.microsoft.com/office/drawing/2014/main" id="{2AEFDBD4-FBD8-473F-93F8-9A92B5CDE05B}"/>
              </a:ext>
            </a:extLst>
          </p:cNvPr>
          <p:cNvSpPr txBox="1"/>
          <p:nvPr/>
        </p:nvSpPr>
        <p:spPr>
          <a:xfrm>
            <a:off x="5816338" y="2460396"/>
            <a:ext cx="1329180"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dirty="0"/>
              <a:t>פיס שלישי</a:t>
            </a:r>
          </a:p>
        </p:txBody>
      </p:sp>
      <p:sp>
        <p:nvSpPr>
          <p:cNvPr id="5" name="תיבת טקסט 4">
            <a:extLst>
              <a:ext uri="{FF2B5EF4-FFF2-40B4-BE49-F238E27FC236}">
                <a16:creationId xmlns:a16="http://schemas.microsoft.com/office/drawing/2014/main" id="{DB86C048-B3AA-4D93-832C-8061B5CE8F0F}"/>
              </a:ext>
            </a:extLst>
          </p:cNvPr>
          <p:cNvSpPr txBox="1"/>
          <p:nvPr/>
        </p:nvSpPr>
        <p:spPr>
          <a:xfrm>
            <a:off x="2592371" y="2501361"/>
            <a:ext cx="1329180"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dirty="0"/>
              <a:t>פיס רביעי</a:t>
            </a:r>
          </a:p>
        </p:txBody>
      </p:sp>
      <p:sp>
        <p:nvSpPr>
          <p:cNvPr id="6" name="תיבת טקסט 5">
            <a:extLst>
              <a:ext uri="{FF2B5EF4-FFF2-40B4-BE49-F238E27FC236}">
                <a16:creationId xmlns:a16="http://schemas.microsoft.com/office/drawing/2014/main" id="{4FF13ABA-3DB0-475D-BC4A-F2EC92430413}"/>
              </a:ext>
            </a:extLst>
          </p:cNvPr>
          <p:cNvSpPr txBox="1"/>
          <p:nvPr/>
        </p:nvSpPr>
        <p:spPr>
          <a:xfrm>
            <a:off x="7786541" y="3657600"/>
            <a:ext cx="2667786"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dirty="0">
                <a:solidFill>
                  <a:srgbClr val="0000FF"/>
                </a:solidFill>
                <a:latin typeface="Arial" panose="020B0604020202020204" pitchFamily="34" charset="0"/>
              </a:rPr>
              <a:t>ה</a:t>
            </a:r>
            <a:r>
              <a:rPr lang="he-IL" b="0" i="0" dirty="0">
                <a:solidFill>
                  <a:srgbClr val="0000FF"/>
                </a:solidFill>
                <a:effectLst/>
                <a:latin typeface="Arial" panose="020B0604020202020204" pitchFamily="34" charset="0"/>
              </a:rPr>
              <a:t>תנא במשנתנו,  ור' יהודה</a:t>
            </a:r>
            <a:endParaRPr lang="he-IL" dirty="0"/>
          </a:p>
        </p:txBody>
      </p:sp>
      <p:sp>
        <p:nvSpPr>
          <p:cNvPr id="7" name="תיבת טקסט 6">
            <a:extLst>
              <a:ext uri="{FF2B5EF4-FFF2-40B4-BE49-F238E27FC236}">
                <a16:creationId xmlns:a16="http://schemas.microsoft.com/office/drawing/2014/main" id="{82F3EC2C-7F94-4747-B8A7-7FA43661B5A0}"/>
              </a:ext>
            </a:extLst>
          </p:cNvPr>
          <p:cNvSpPr txBox="1"/>
          <p:nvPr/>
        </p:nvSpPr>
        <p:spPr>
          <a:xfrm>
            <a:off x="7984503" y="4807670"/>
            <a:ext cx="2394408"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b="0" i="0" dirty="0">
                <a:solidFill>
                  <a:srgbClr val="0000FF"/>
                </a:solidFill>
                <a:effectLst/>
                <a:latin typeface="Arial" panose="020B0604020202020204" pitchFamily="34" charset="0"/>
              </a:rPr>
              <a:t>ר' אליעזר בן יעקב</a:t>
            </a:r>
            <a:endParaRPr lang="he-IL" dirty="0"/>
          </a:p>
        </p:txBody>
      </p:sp>
      <p:sp>
        <p:nvSpPr>
          <p:cNvPr id="8" name="תיבת טקסט 7">
            <a:extLst>
              <a:ext uri="{FF2B5EF4-FFF2-40B4-BE49-F238E27FC236}">
                <a16:creationId xmlns:a16="http://schemas.microsoft.com/office/drawing/2014/main" id="{280FAD9C-58B2-4899-81DC-F29AEE13288F}"/>
              </a:ext>
            </a:extLst>
          </p:cNvPr>
          <p:cNvSpPr txBox="1"/>
          <p:nvPr/>
        </p:nvSpPr>
        <p:spPr>
          <a:xfrm>
            <a:off x="5429838" y="3657600"/>
            <a:ext cx="1715679"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b="0" i="0" dirty="0">
                <a:solidFill>
                  <a:srgbClr val="000000"/>
                </a:solidFill>
                <a:effectLst/>
                <a:latin typeface="Arial" panose="020B0604020202020204" pitchFamily="34" charset="0"/>
              </a:rPr>
              <a:t>מי זוכה </a:t>
            </a:r>
            <a:r>
              <a:rPr lang="he-IL" b="0" i="0" dirty="0" err="1">
                <a:solidFill>
                  <a:srgbClr val="000000"/>
                </a:solidFill>
                <a:effectLst/>
                <a:latin typeface="Arial" panose="020B0604020202020204" pitchFamily="34" charset="0"/>
              </a:rPr>
              <a:t>בקטרת</a:t>
            </a:r>
            <a:endParaRPr lang="he-IL" dirty="0"/>
          </a:p>
        </p:txBody>
      </p:sp>
      <p:sp>
        <p:nvSpPr>
          <p:cNvPr id="9" name="תיבת טקסט 8">
            <a:extLst>
              <a:ext uri="{FF2B5EF4-FFF2-40B4-BE49-F238E27FC236}">
                <a16:creationId xmlns:a16="http://schemas.microsoft.com/office/drawing/2014/main" id="{93299316-FEF2-4949-B9EB-CD9B36CE3FA3}"/>
              </a:ext>
            </a:extLst>
          </p:cNvPr>
          <p:cNvSpPr txBox="1"/>
          <p:nvPr/>
        </p:nvSpPr>
        <p:spPr>
          <a:xfrm>
            <a:off x="5429838" y="4807670"/>
            <a:ext cx="1715679"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b="0" i="0" dirty="0">
                <a:solidFill>
                  <a:srgbClr val="000000"/>
                </a:solidFill>
                <a:effectLst/>
                <a:latin typeface="Arial" panose="020B0604020202020204" pitchFamily="34" charset="0"/>
              </a:rPr>
              <a:t>מי זוכה </a:t>
            </a:r>
            <a:r>
              <a:rPr lang="he-IL" b="0" i="0" dirty="0" err="1">
                <a:solidFill>
                  <a:srgbClr val="000000"/>
                </a:solidFill>
                <a:effectLst/>
                <a:latin typeface="Arial" panose="020B0604020202020204" pitchFamily="34" charset="0"/>
              </a:rPr>
              <a:t>בקטרת</a:t>
            </a:r>
            <a:endParaRPr lang="he-IL" dirty="0"/>
          </a:p>
        </p:txBody>
      </p:sp>
      <p:sp>
        <p:nvSpPr>
          <p:cNvPr id="10" name="תיבת טקסט 9">
            <a:extLst>
              <a:ext uri="{FF2B5EF4-FFF2-40B4-BE49-F238E27FC236}">
                <a16:creationId xmlns:a16="http://schemas.microsoft.com/office/drawing/2014/main" id="{6398E47E-DA03-45E0-8C94-A298A946F89C}"/>
              </a:ext>
            </a:extLst>
          </p:cNvPr>
          <p:cNvSpPr txBox="1"/>
          <p:nvPr/>
        </p:nvSpPr>
        <p:spPr>
          <a:xfrm>
            <a:off x="1743959" y="3657600"/>
            <a:ext cx="3044855"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b="0" i="0" dirty="0">
                <a:solidFill>
                  <a:srgbClr val="000000"/>
                </a:solidFill>
                <a:effectLst/>
                <a:latin typeface="Arial" panose="020B0604020202020204" pitchFamily="34" charset="0"/>
              </a:rPr>
              <a:t>מי מעלה אברים מהכבש למזבח</a:t>
            </a:r>
            <a:endParaRPr lang="he-IL" dirty="0"/>
          </a:p>
        </p:txBody>
      </p:sp>
      <p:sp>
        <p:nvSpPr>
          <p:cNvPr id="11" name="תיבת טקסט 10">
            <a:extLst>
              <a:ext uri="{FF2B5EF4-FFF2-40B4-BE49-F238E27FC236}">
                <a16:creationId xmlns:a16="http://schemas.microsoft.com/office/drawing/2014/main" id="{A0CBFB95-684A-4278-B053-1DC76B4BFE53}"/>
              </a:ext>
            </a:extLst>
          </p:cNvPr>
          <p:cNvSpPr txBox="1"/>
          <p:nvPr/>
        </p:nvSpPr>
        <p:spPr>
          <a:xfrm>
            <a:off x="1734531" y="4807670"/>
            <a:ext cx="3435545" cy="369332"/>
          </a:xfrm>
          <a:prstGeom prst="rect">
            <a:avLst/>
          </a:prstGeom>
          <a:solidFill>
            <a:schemeClr val="bg1">
              <a:lumMod val="95000"/>
            </a:schemeClr>
          </a:solidFill>
          <a:scene3d>
            <a:camera prst="orthographicFront"/>
            <a:lightRig rig="threePt" dir="t"/>
          </a:scene3d>
          <a:sp3d>
            <a:bevelT w="114300" prst="artDeco"/>
          </a:sp3d>
        </p:spPr>
        <p:txBody>
          <a:bodyPr wrap="square" rtlCol="1">
            <a:spAutoFit/>
          </a:bodyPr>
          <a:lstStyle/>
          <a:p>
            <a:r>
              <a:rPr lang="he-IL" b="0" i="0" dirty="0">
                <a:solidFill>
                  <a:srgbClr val="000000"/>
                </a:solidFill>
                <a:effectLst/>
                <a:latin typeface="Arial" panose="020B0604020202020204" pitchFamily="34" charset="0"/>
              </a:rPr>
              <a:t>מי זוכה להביא את המחתה לקטורת</a:t>
            </a:r>
            <a:endParaRPr lang="he-IL" dirty="0"/>
          </a:p>
        </p:txBody>
      </p:sp>
      <p:sp>
        <p:nvSpPr>
          <p:cNvPr id="12" name="בועת דיבור: מלבן עם פינות מעוגלות 11">
            <a:extLst>
              <a:ext uri="{FF2B5EF4-FFF2-40B4-BE49-F238E27FC236}">
                <a16:creationId xmlns:a16="http://schemas.microsoft.com/office/drawing/2014/main" id="{4C82C1EC-B032-4C65-AAC0-AAD391D13BD9}"/>
              </a:ext>
            </a:extLst>
          </p:cNvPr>
          <p:cNvSpPr/>
          <p:nvPr/>
        </p:nvSpPr>
        <p:spPr>
          <a:xfrm>
            <a:off x="8210745" y="754144"/>
            <a:ext cx="3365369" cy="1527143"/>
          </a:xfrm>
          <a:prstGeom prst="wedgeRoundRectCallout">
            <a:avLst>
              <a:gd name="adj1" fmla="val -41561"/>
              <a:gd name="adj2" fmla="val 141512"/>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0" i="0" dirty="0">
                <a:solidFill>
                  <a:srgbClr val="000000"/>
                </a:solidFill>
                <a:effectLst/>
                <a:latin typeface="Arial" panose="020B0604020202020204" pitchFamily="34" charset="0"/>
              </a:rPr>
              <a:t>ר' יהודה סבור שלא מונים פייס בפני עצמו למחתה של הקטורת.</a:t>
            </a:r>
            <a:endParaRPr lang="he-IL" dirty="0"/>
          </a:p>
        </p:txBody>
      </p:sp>
      <p:sp>
        <p:nvSpPr>
          <p:cNvPr id="13" name="בועת דיבור: מלבן עם פינות מעוגלות 12">
            <a:extLst>
              <a:ext uri="{FF2B5EF4-FFF2-40B4-BE49-F238E27FC236}">
                <a16:creationId xmlns:a16="http://schemas.microsoft.com/office/drawing/2014/main" id="{B3F932FB-9C3C-4989-A703-2749BC0499BA}"/>
              </a:ext>
            </a:extLst>
          </p:cNvPr>
          <p:cNvSpPr/>
          <p:nvPr/>
        </p:nvSpPr>
        <p:spPr>
          <a:xfrm>
            <a:off x="2207967" y="5957740"/>
            <a:ext cx="9085344" cy="791852"/>
          </a:xfrm>
          <a:prstGeom prst="wedgeRoundRectCallout">
            <a:avLst>
              <a:gd name="adj1" fmla="val 27830"/>
              <a:gd name="adj2" fmla="val -157738"/>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0" i="0" dirty="0">
                <a:solidFill>
                  <a:srgbClr val="000000"/>
                </a:solidFill>
                <a:effectLst/>
                <a:latin typeface="Arial" panose="020B0604020202020204" pitchFamily="34" charset="0"/>
              </a:rPr>
              <a:t>סבור שלא היה פייס נפרד בשביל כהן המעלה אברים מן הכבש למזבח, אלא שאותם כהנים שזכו לעלות אברים לכבש הם מעלים את האברים למזבח. וכך היה עושה, היה מניח את האבר שזכה בו מחציו של כבש ולמטה, ולאחר זמן חוזר ומעלה אותו משם עד המזבח.</a:t>
            </a:r>
            <a:endParaRPr lang="he-IL" dirty="0"/>
          </a:p>
        </p:txBody>
      </p:sp>
      <p:sp>
        <p:nvSpPr>
          <p:cNvPr id="14" name="תיבת טקסט 13">
            <a:extLst>
              <a:ext uri="{FF2B5EF4-FFF2-40B4-BE49-F238E27FC236}">
                <a16:creationId xmlns:a16="http://schemas.microsoft.com/office/drawing/2014/main" id="{11449D4B-F935-4EA8-9920-A1C19BCBDBE2}"/>
              </a:ext>
            </a:extLst>
          </p:cNvPr>
          <p:cNvSpPr txBox="1"/>
          <p:nvPr/>
        </p:nvSpPr>
        <p:spPr>
          <a:xfrm>
            <a:off x="10465271" y="157928"/>
            <a:ext cx="1656079" cy="369332"/>
          </a:xfrm>
          <a:prstGeom prst="rect">
            <a:avLst/>
          </a:prstGeom>
          <a:noFill/>
        </p:spPr>
        <p:txBody>
          <a:bodyPr wrap="square" rtlCol="1">
            <a:spAutoFit/>
          </a:bodyPr>
          <a:lstStyle/>
          <a:p>
            <a:r>
              <a:rPr lang="he-IL" dirty="0"/>
              <a:t>דף כ"ו עמ' א'</a:t>
            </a:r>
          </a:p>
        </p:txBody>
      </p:sp>
    </p:spTree>
    <p:extLst>
      <p:ext uri="{BB962C8B-B14F-4D97-AF65-F5344CB8AC3E}">
        <p14:creationId xmlns:p14="http://schemas.microsoft.com/office/powerpoint/2010/main" val="21696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250"/>
                            </p:stCondLst>
                            <p:childTnLst>
                              <p:par>
                                <p:cTn id="12" presetID="22" presetClass="entr" presetSubtype="2" fill="hold"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par>
                          <p:cTn id="15" fill="hold">
                            <p:stCondLst>
                              <p:cond delay="2750"/>
                            </p:stCondLst>
                            <p:childTnLst>
                              <p:par>
                                <p:cTn id="16" presetID="16" presetClass="entr" presetSubtype="21" fill="hold" grpId="0"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3750"/>
                            </p:stCondLst>
                            <p:childTnLst>
                              <p:par>
                                <p:cTn id="20" presetID="16" presetClass="entr" presetSubtype="21" fill="hold" grpId="0"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4750"/>
                            </p:stCondLst>
                            <p:childTnLst>
                              <p:par>
                                <p:cTn id="24" presetID="53" presetClass="entr" presetSubtype="16"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6250"/>
                            </p:stCondLst>
                            <p:childTnLst>
                              <p:par>
                                <p:cTn id="30" presetID="6" presetClass="entr" presetSubtype="32" fill="hold" grpId="0" nodeType="afterEffect">
                                  <p:stCondLst>
                                    <p:cond delay="1250"/>
                                  </p:stCondLst>
                                  <p:childTnLst>
                                    <p:set>
                                      <p:cBhvr>
                                        <p:cTn id="31" dur="1" fill="hold">
                                          <p:stCondLst>
                                            <p:cond delay="0"/>
                                          </p:stCondLst>
                                        </p:cTn>
                                        <p:tgtEl>
                                          <p:spTgt spid="12"/>
                                        </p:tgtEl>
                                        <p:attrNameLst>
                                          <p:attrName>style.visibility</p:attrName>
                                        </p:attrNameLst>
                                      </p:cBhvr>
                                      <p:to>
                                        <p:strVal val="visible"/>
                                      </p:to>
                                    </p:set>
                                    <p:animEffect transition="in" filter="circle(out)">
                                      <p:cBhvr>
                                        <p:cTn id="32" dur="2000"/>
                                        <p:tgtEl>
                                          <p:spTgt spid="12"/>
                                        </p:tgtEl>
                                      </p:cBhvr>
                                    </p:animEffect>
                                  </p:childTnLst>
                                </p:cTn>
                              </p:par>
                            </p:childTnLst>
                          </p:cTn>
                        </p:par>
                        <p:par>
                          <p:cTn id="33" fill="hold">
                            <p:stCondLst>
                              <p:cond delay="9500"/>
                            </p:stCondLst>
                            <p:childTnLst>
                              <p:par>
                                <p:cTn id="34" presetID="2" presetClass="entr" presetSubtype="2" fill="hold" grpId="0" nodeType="afterEffect">
                                  <p:stCondLst>
                                    <p:cond delay="20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12000"/>
                            </p:stCondLst>
                            <p:childTnLst>
                              <p:par>
                                <p:cTn id="39" presetID="2" presetClass="entr" presetSubtype="2" fill="hold" grpId="0" nodeType="afterEffect">
                                  <p:stCondLst>
                                    <p:cond delay="10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500"/>
                            </p:stCondLst>
                            <p:childTnLst>
                              <p:par>
                                <p:cTn id="51" presetID="6" presetClass="entr" presetSubtype="16"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animEffect transition="in" filter="circle(in)">
                                      <p:cBhvr>
                                        <p:cTn id="53" dur="2000"/>
                                        <p:tgtEl>
                                          <p:spTgt spid="13"/>
                                        </p:tgtEl>
                                      </p:cBhvr>
                                    </p:animEffect>
                                  </p:childTnLst>
                                </p:cTn>
                              </p:par>
                            </p:childTnLst>
                          </p:cTn>
                        </p:par>
                        <p:par>
                          <p:cTn id="54" fill="hold">
                            <p:stCondLst>
                              <p:cond delay="3500"/>
                            </p:stCondLst>
                            <p:childTnLst>
                              <p:par>
                                <p:cTn id="55" presetID="2" presetClass="entr" presetSubtype="9" fill="hold" grpId="0" nodeType="afterEffect">
                                  <p:stCondLst>
                                    <p:cond delay="250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0-#ppt_w/2"/>
                                          </p:val>
                                        </p:tav>
                                        <p:tav tm="100000">
                                          <p:val>
                                            <p:strVal val="#ppt_x"/>
                                          </p:val>
                                        </p:tav>
                                      </p:tavLst>
                                    </p:anim>
                                    <p:anim calcmode="lin" valueType="num">
                                      <p:cBhvr additive="base">
                                        <p:cTn id="58" dur="500" fill="hold"/>
                                        <p:tgtEl>
                                          <p:spTgt spid="9"/>
                                        </p:tgtEl>
                                        <p:attrNameLst>
                                          <p:attrName>ppt_y</p:attrName>
                                        </p:attrNameLst>
                                      </p:cBhvr>
                                      <p:tavLst>
                                        <p:tav tm="0">
                                          <p:val>
                                            <p:strVal val="0-#ppt_h/2"/>
                                          </p:val>
                                        </p:tav>
                                        <p:tav tm="100000">
                                          <p:val>
                                            <p:strVal val="#ppt_y"/>
                                          </p:val>
                                        </p:tav>
                                      </p:tavLst>
                                    </p:anim>
                                  </p:childTnLst>
                                </p:cTn>
                              </p:par>
                            </p:childTnLst>
                          </p:cTn>
                        </p:par>
                        <p:par>
                          <p:cTn id="59" fill="hold">
                            <p:stCondLst>
                              <p:cond delay="6500"/>
                            </p:stCondLst>
                            <p:childTnLst>
                              <p:par>
                                <p:cTn id="60" presetID="2" presetClass="entr" presetSubtype="9" fill="hold" grpId="0" nodeType="afterEffect">
                                  <p:stCondLst>
                                    <p:cond delay="100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0-#ppt_w/2"/>
                                          </p:val>
                                        </p:tav>
                                        <p:tav tm="100000">
                                          <p:val>
                                            <p:strVal val="#ppt_x"/>
                                          </p:val>
                                        </p:tav>
                                      </p:tavLst>
                                    </p:anim>
                                    <p:anim calcmode="lin" valueType="num">
                                      <p:cBhvr additive="base">
                                        <p:cTn id="6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09B73E95-2918-4D9A-BFA9-65851F9A53F5}"/>
              </a:ext>
            </a:extLst>
          </p:cNvPr>
          <p:cNvSpPr txBox="1"/>
          <p:nvPr/>
        </p:nvSpPr>
        <p:spPr>
          <a:xfrm>
            <a:off x="8634953" y="2365209"/>
            <a:ext cx="3110845"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וְהָרְבִיעִי חֲדָשִׁים עִם יְשָׁנִים </a:t>
            </a:r>
          </a:p>
          <a:p>
            <a:r>
              <a:rPr lang="he-IL" b="0" i="0" dirty="0">
                <a:solidFill>
                  <a:srgbClr val="000000"/>
                </a:solidFill>
                <a:effectLst/>
                <a:latin typeface="Arial" panose="020B0604020202020204" pitchFamily="34" charset="0"/>
              </a:rPr>
              <a:t>מִי מַעֲלֶה אֵבָרִים מִן הַכֶּבֶשׁ לַמִּזְבֵּחַ</a:t>
            </a:r>
            <a:endParaRPr lang="he-IL" dirty="0"/>
          </a:p>
        </p:txBody>
      </p:sp>
      <p:sp>
        <p:nvSpPr>
          <p:cNvPr id="4" name="תיבת טקסט 3">
            <a:extLst>
              <a:ext uri="{FF2B5EF4-FFF2-40B4-BE49-F238E27FC236}">
                <a16:creationId xmlns:a16="http://schemas.microsoft.com/office/drawing/2014/main" id="{495A01B5-F907-48CE-BBBA-7FB6F6405FBA}"/>
              </a:ext>
            </a:extLst>
          </p:cNvPr>
          <p:cNvSpPr txBox="1"/>
          <p:nvPr/>
        </p:nvSpPr>
        <p:spPr>
          <a:xfrm>
            <a:off x="94268" y="622169"/>
            <a:ext cx="6353666"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בפיס השלישי הכריזו בעזרה: </a:t>
            </a:r>
          </a:p>
          <a:p>
            <a:r>
              <a:rPr lang="he-IL" dirty="0"/>
              <a:t>חדשים </a:t>
            </a:r>
            <a:r>
              <a:rPr lang="he-IL" dirty="0" err="1"/>
              <a:t>לקטרת</a:t>
            </a:r>
            <a:r>
              <a:rPr lang="he-IL" dirty="0"/>
              <a:t> - כהנים שלא זכו מימיהם להקטיר </a:t>
            </a:r>
            <a:r>
              <a:rPr lang="he-IL" dirty="0" err="1"/>
              <a:t>קטרת</a:t>
            </a:r>
            <a:r>
              <a:rPr lang="he-IL" dirty="0"/>
              <a:t> בואו </a:t>
            </a:r>
            <a:r>
              <a:rPr lang="he-IL" dirty="0" err="1"/>
              <a:t>והפיסו</a:t>
            </a:r>
            <a:r>
              <a:rPr lang="he-IL" dirty="0"/>
              <a:t>. </a:t>
            </a:r>
          </a:p>
          <a:p>
            <a:r>
              <a:rPr lang="he-IL" dirty="0"/>
              <a:t>יבאו וישתתפו בהגרלה על עבודת הקטורת. </a:t>
            </a:r>
          </a:p>
          <a:p>
            <a:r>
              <a:rPr lang="he-IL" dirty="0"/>
              <a:t>ובגמרא יבואר למה רק חדשים הוזמנו </a:t>
            </a:r>
            <a:r>
              <a:rPr lang="he-IL" dirty="0" err="1"/>
              <a:t>להפיס</a:t>
            </a:r>
            <a:r>
              <a:rPr lang="he-IL" dirty="0"/>
              <a:t> ולא כל </a:t>
            </a:r>
            <a:r>
              <a:rPr lang="he-IL" dirty="0" err="1"/>
              <a:t>הכהניפ</a:t>
            </a:r>
            <a:r>
              <a:rPr lang="he-IL" dirty="0"/>
              <a:t>.</a:t>
            </a:r>
          </a:p>
        </p:txBody>
      </p:sp>
      <p:sp>
        <p:nvSpPr>
          <p:cNvPr id="5" name="תיבת טקסט 4">
            <a:extLst>
              <a:ext uri="{FF2B5EF4-FFF2-40B4-BE49-F238E27FC236}">
                <a16:creationId xmlns:a16="http://schemas.microsoft.com/office/drawing/2014/main" id="{5B154F17-19D8-4CEF-B51D-C4067B8574AE}"/>
              </a:ext>
            </a:extLst>
          </p:cNvPr>
          <p:cNvSpPr txBox="1"/>
          <p:nvPr/>
        </p:nvSpPr>
        <p:spPr>
          <a:xfrm>
            <a:off x="7428322" y="1088336"/>
            <a:ext cx="4317476"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 הַפַּיִיס הַשְּׁלִישִׁי חֲדָשִׁים </a:t>
            </a:r>
            <a:r>
              <a:rPr lang="he-IL" b="0" i="0" dirty="0" err="1">
                <a:solidFill>
                  <a:srgbClr val="000000"/>
                </a:solidFill>
                <a:effectLst/>
                <a:latin typeface="Arial" panose="020B0604020202020204" pitchFamily="34" charset="0"/>
              </a:rPr>
              <a:t>לִקְטֹרֶת</a:t>
            </a:r>
            <a:r>
              <a:rPr lang="he-IL" b="0" i="0" dirty="0">
                <a:solidFill>
                  <a:srgbClr val="000000"/>
                </a:solidFill>
                <a:effectLst/>
                <a:latin typeface="Arial" panose="020B0604020202020204" pitchFamily="34" charset="0"/>
              </a:rPr>
              <a:t> בֹּאוּ </a:t>
            </a:r>
            <a:r>
              <a:rPr lang="he-IL" b="0" i="0" dirty="0" err="1">
                <a:solidFill>
                  <a:srgbClr val="000000"/>
                </a:solidFill>
                <a:effectLst/>
                <a:latin typeface="Arial" panose="020B0604020202020204" pitchFamily="34" charset="0"/>
              </a:rPr>
              <a:t>וְהָפִיסו</a:t>
            </a:r>
            <a:r>
              <a:rPr lang="he-IL" b="0" i="0" dirty="0">
                <a:solidFill>
                  <a:srgbClr val="000000"/>
                </a:solidFill>
                <a:effectLst/>
                <a:latin typeface="Arial" panose="020B0604020202020204" pitchFamily="34" charset="0"/>
              </a:rPr>
              <a:t>ּ </a:t>
            </a:r>
            <a:endParaRPr lang="he-IL" dirty="0"/>
          </a:p>
        </p:txBody>
      </p:sp>
      <p:sp>
        <p:nvSpPr>
          <p:cNvPr id="7" name="תיבת טקסט 6">
            <a:extLst>
              <a:ext uri="{FF2B5EF4-FFF2-40B4-BE49-F238E27FC236}">
                <a16:creationId xmlns:a16="http://schemas.microsoft.com/office/drawing/2014/main" id="{5EBEC106-FF1B-4F84-BC18-D43AEBC6F73A}"/>
              </a:ext>
            </a:extLst>
          </p:cNvPr>
          <p:cNvSpPr txBox="1"/>
          <p:nvPr/>
        </p:nvSpPr>
        <p:spPr>
          <a:xfrm>
            <a:off x="10454324" y="622169"/>
            <a:ext cx="763571" cy="369332"/>
          </a:xfrm>
          <a:prstGeom prst="rect">
            <a:avLst/>
          </a:prstGeom>
          <a:solidFill>
            <a:schemeClr val="bg1"/>
          </a:solidFill>
          <a:scene3d>
            <a:camera prst="orthographicFront"/>
            <a:lightRig rig="threePt" dir="t"/>
          </a:scene3d>
          <a:sp3d>
            <a:bevelT/>
          </a:sp3d>
        </p:spPr>
        <p:txBody>
          <a:bodyPr wrap="square" rtlCol="1">
            <a:spAutoFit/>
          </a:bodyPr>
          <a:lstStyle/>
          <a:p>
            <a:r>
              <a:rPr lang="he-IL" b="0" i="0" dirty="0">
                <a:solidFill>
                  <a:srgbClr val="000000"/>
                </a:solidFill>
                <a:effectLst/>
                <a:latin typeface="Arial" panose="020B0604020202020204" pitchFamily="34" charset="0"/>
              </a:rPr>
              <a:t>מַתְנִי'</a:t>
            </a:r>
            <a:endParaRPr lang="he-IL" dirty="0"/>
          </a:p>
        </p:txBody>
      </p:sp>
      <p:sp>
        <p:nvSpPr>
          <p:cNvPr id="8" name="תיבת טקסט 7">
            <a:extLst>
              <a:ext uri="{FF2B5EF4-FFF2-40B4-BE49-F238E27FC236}">
                <a16:creationId xmlns:a16="http://schemas.microsoft.com/office/drawing/2014/main" id="{D0060E95-2DD9-4715-8797-D1E5206FB6CC}"/>
              </a:ext>
            </a:extLst>
          </p:cNvPr>
          <p:cNvSpPr txBox="1"/>
          <p:nvPr/>
        </p:nvSpPr>
        <p:spPr>
          <a:xfrm>
            <a:off x="10416615" y="32150"/>
            <a:ext cx="1555423" cy="369332"/>
          </a:xfrm>
          <a:prstGeom prst="rect">
            <a:avLst/>
          </a:prstGeom>
          <a:noFill/>
        </p:spPr>
        <p:txBody>
          <a:bodyPr wrap="square" rtlCol="1">
            <a:spAutoFit/>
          </a:bodyPr>
          <a:lstStyle/>
          <a:p>
            <a:r>
              <a:rPr lang="he-IL" dirty="0"/>
              <a:t>דף כ"ו עמ' א'</a:t>
            </a:r>
          </a:p>
        </p:txBody>
      </p:sp>
      <p:sp>
        <p:nvSpPr>
          <p:cNvPr id="11" name="תיבת טקסט 10">
            <a:extLst>
              <a:ext uri="{FF2B5EF4-FFF2-40B4-BE49-F238E27FC236}">
                <a16:creationId xmlns:a16="http://schemas.microsoft.com/office/drawing/2014/main" id="{E68ADEF2-9F9A-48DA-BB2B-820C4BB4C9BB}"/>
              </a:ext>
            </a:extLst>
          </p:cNvPr>
          <p:cNvSpPr txBox="1"/>
          <p:nvPr/>
        </p:nvSpPr>
        <p:spPr>
          <a:xfrm>
            <a:off x="0" y="2045617"/>
            <a:ext cx="5882326" cy="2031325"/>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          בפיס הרביעי היו מכריזים: </a:t>
            </a:r>
          </a:p>
          <a:p>
            <a:endParaRPr lang="he-IL" dirty="0"/>
          </a:p>
          <a:p>
            <a:r>
              <a:rPr lang="he-IL" dirty="0"/>
              <a:t>חדשים עם ישנים – גם כהנים שעדיין לא זכו בעבודה זו יחד עם כהנים שכבר זכו.</a:t>
            </a:r>
          </a:p>
          <a:p>
            <a:r>
              <a:rPr lang="he-IL" dirty="0"/>
              <a:t> בואו </a:t>
            </a:r>
            <a:r>
              <a:rPr lang="he-IL" dirty="0" err="1"/>
              <a:t>והפיסו</a:t>
            </a:r>
            <a:r>
              <a:rPr lang="he-IL" dirty="0"/>
              <a:t> כדי לקבוע מי מעלה אברים מן הכבש למזבח.</a:t>
            </a:r>
          </a:p>
          <a:p>
            <a:r>
              <a:rPr lang="he-IL" dirty="0"/>
              <a:t>אותם אברים שהועלו לכבש בפייס השני חזרו עתה </a:t>
            </a:r>
            <a:r>
              <a:rPr lang="he-IL" dirty="0" err="1"/>
              <a:t>והפיסו</a:t>
            </a:r>
            <a:r>
              <a:rPr lang="he-IL" dirty="0"/>
              <a:t> מי יעלה אותם מהכבש לראש המזבח על מנת להקטירם</a:t>
            </a:r>
          </a:p>
        </p:txBody>
      </p:sp>
      <p:sp>
        <p:nvSpPr>
          <p:cNvPr id="12" name="בועת דיבור: מלבן עם פינות מעוגלות 11">
            <a:extLst>
              <a:ext uri="{FF2B5EF4-FFF2-40B4-BE49-F238E27FC236}">
                <a16:creationId xmlns:a16="http://schemas.microsoft.com/office/drawing/2014/main" id="{16907C13-9BA6-41A9-A3E3-0E389D94C01C}"/>
              </a:ext>
            </a:extLst>
          </p:cNvPr>
          <p:cNvSpPr/>
          <p:nvPr/>
        </p:nvSpPr>
        <p:spPr>
          <a:xfrm>
            <a:off x="6096000" y="1765045"/>
            <a:ext cx="2491819" cy="1200329"/>
          </a:xfrm>
          <a:prstGeom prst="wedgeRoundRectCallout">
            <a:avLst>
              <a:gd name="adj1" fmla="val -102548"/>
              <a:gd name="adj2" fmla="val 2615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המאירי: שמתוך שהופקעו הישנים מפייס שלישי חוזר וקורא לפייס זה כהנים חדשים וגם ישנים. </a:t>
            </a:r>
          </a:p>
        </p:txBody>
      </p:sp>
      <p:sp>
        <p:nvSpPr>
          <p:cNvPr id="13" name="בועת דיבור: מלבן עם פינות מעוגלות 12">
            <a:extLst>
              <a:ext uri="{FF2B5EF4-FFF2-40B4-BE49-F238E27FC236}">
                <a16:creationId xmlns:a16="http://schemas.microsoft.com/office/drawing/2014/main" id="{CEAB4F8B-9CB1-415F-B2F8-8B3603C51722}"/>
              </a:ext>
            </a:extLst>
          </p:cNvPr>
          <p:cNvSpPr/>
          <p:nvPr/>
        </p:nvSpPr>
        <p:spPr>
          <a:xfrm>
            <a:off x="197963" y="4232635"/>
            <a:ext cx="11415860" cy="2408549"/>
          </a:xfrm>
          <a:prstGeom prst="wedgeRoundRectCallout">
            <a:avLst>
              <a:gd name="adj1" fmla="val -33715"/>
              <a:gd name="adj2" fmla="val -5961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מרש"י ותו' משמע שכהן אחד היה מעלה את כל האברים, אולם ראשונים אחרים דעתם שששה כהנים היו מעלים את האברים למזבח </a:t>
            </a:r>
            <a:r>
              <a:rPr lang="he-IL" dirty="0" err="1">
                <a:solidFill>
                  <a:schemeClr val="tx1"/>
                </a:solidFill>
              </a:rPr>
              <a:t>כמנין</a:t>
            </a:r>
            <a:r>
              <a:rPr lang="he-IL" dirty="0">
                <a:solidFill>
                  <a:schemeClr val="tx1"/>
                </a:solidFill>
              </a:rPr>
              <a:t> </a:t>
            </a:r>
            <a:r>
              <a:rPr lang="he-IL" dirty="0" err="1">
                <a:solidFill>
                  <a:schemeClr val="tx1"/>
                </a:solidFill>
              </a:rPr>
              <a:t>הכהנים</a:t>
            </a:r>
            <a:r>
              <a:rPr lang="he-IL" dirty="0">
                <a:solidFill>
                  <a:schemeClr val="tx1"/>
                </a:solidFill>
              </a:rPr>
              <a:t> שהעלום לכבש [חוץ </a:t>
            </a:r>
            <a:r>
              <a:rPr lang="he-IL" dirty="0" err="1">
                <a:solidFill>
                  <a:schemeClr val="tx1"/>
                </a:solidFill>
              </a:rPr>
              <a:t>מהסלת</a:t>
            </a:r>
            <a:r>
              <a:rPr lang="he-IL" dirty="0">
                <a:solidFill>
                  <a:schemeClr val="tx1"/>
                </a:solidFill>
              </a:rPr>
              <a:t> </a:t>
            </a:r>
            <a:r>
              <a:rPr lang="he-IL" dirty="0" err="1">
                <a:solidFill>
                  <a:schemeClr val="tx1"/>
                </a:solidFill>
              </a:rPr>
              <a:t>והחביתין</a:t>
            </a:r>
            <a:r>
              <a:rPr lang="he-IL" dirty="0">
                <a:solidFill>
                  <a:schemeClr val="tx1"/>
                </a:solidFill>
              </a:rPr>
              <a:t> והיין]. תו' ישנים </a:t>
            </a:r>
            <a:r>
              <a:rPr lang="he-IL" dirty="0" err="1">
                <a:solidFill>
                  <a:schemeClr val="tx1"/>
                </a:solidFill>
              </a:rPr>
              <a:t>וריטב"א</a:t>
            </a:r>
            <a:r>
              <a:rPr lang="he-IL" dirty="0">
                <a:solidFill>
                  <a:schemeClr val="tx1"/>
                </a:solidFill>
              </a:rPr>
              <a:t>. </a:t>
            </a:r>
          </a:p>
          <a:p>
            <a:r>
              <a:rPr lang="he-IL" dirty="0" err="1">
                <a:solidFill>
                  <a:schemeClr val="tx1"/>
                </a:solidFill>
              </a:rPr>
              <a:t>והר"י</a:t>
            </a:r>
            <a:r>
              <a:rPr lang="he-IL" dirty="0">
                <a:solidFill>
                  <a:schemeClr val="tx1"/>
                </a:solidFill>
              </a:rPr>
              <a:t> </a:t>
            </a:r>
            <a:r>
              <a:rPr lang="he-IL" dirty="0" err="1">
                <a:solidFill>
                  <a:schemeClr val="tx1"/>
                </a:solidFill>
              </a:rPr>
              <a:t>מלוניל</a:t>
            </a:r>
            <a:r>
              <a:rPr lang="he-IL" dirty="0">
                <a:solidFill>
                  <a:schemeClr val="tx1"/>
                </a:solidFill>
              </a:rPr>
              <a:t> כתב שאע"ג שהבאת האברים לכבש הייתה ע"י הרבה כהנים משום "ברב עם הדרת מלך" אבל העלאתם משם למזבח לאו אורח ארעא הוא ויותר יש כבוד לשכינה במועט </a:t>
            </a:r>
            <a:r>
              <a:rPr lang="he-IL" dirty="0" err="1">
                <a:solidFill>
                  <a:schemeClr val="tx1"/>
                </a:solidFill>
              </a:rPr>
              <a:t>מבמרובין</a:t>
            </a:r>
            <a:r>
              <a:rPr lang="he-IL" dirty="0">
                <a:solidFill>
                  <a:schemeClr val="tx1"/>
                </a:solidFill>
              </a:rPr>
              <a:t>. והמאירי כתב שמן הכבש למזבח הדבר יותר הדור באחד שלא ידמה עליו כמי שהוא עליו למשא. ועוד נחלקו הראשונים, יש מהם שסוברים שהכהן שהעלה את האברים למזבח היה גם מקטירם. </a:t>
            </a:r>
            <a:r>
              <a:rPr lang="he-IL" dirty="0" err="1">
                <a:solidFill>
                  <a:schemeClr val="tx1"/>
                </a:solidFill>
              </a:rPr>
              <a:t>והריטב"א</a:t>
            </a:r>
            <a:r>
              <a:rPr lang="he-IL" dirty="0">
                <a:solidFill>
                  <a:schemeClr val="tx1"/>
                </a:solidFill>
              </a:rPr>
              <a:t> סובר שהיה רק מעלם למזבח והכהן הזורק את הדם הוא היה משליכם לתוך האש כדי שתיעשה עבודת הדם והבשר בכהן אחד. </a:t>
            </a:r>
            <a:r>
              <a:rPr lang="he-IL" dirty="0" err="1">
                <a:solidFill>
                  <a:schemeClr val="tx1"/>
                </a:solidFill>
              </a:rPr>
              <a:t>ריטב"א</a:t>
            </a:r>
            <a:r>
              <a:rPr lang="he-IL" dirty="0">
                <a:solidFill>
                  <a:schemeClr val="tx1"/>
                </a:solidFill>
              </a:rPr>
              <a:t> כה. א. במשנה פייס שני. [והמשנה למלך כתב דמה שהביאו </a:t>
            </a:r>
            <a:r>
              <a:rPr lang="he-IL" dirty="0" err="1">
                <a:solidFill>
                  <a:schemeClr val="tx1"/>
                </a:solidFill>
              </a:rPr>
              <a:t>להריטב"א</a:t>
            </a:r>
            <a:r>
              <a:rPr lang="he-IL" dirty="0">
                <a:solidFill>
                  <a:schemeClr val="tx1"/>
                </a:solidFill>
              </a:rPr>
              <a:t> לומר כן הוא </a:t>
            </a:r>
            <a:r>
              <a:rPr lang="he-IL" dirty="0" err="1">
                <a:solidFill>
                  <a:schemeClr val="tx1"/>
                </a:solidFill>
              </a:rPr>
              <a:t>מדתנן</a:t>
            </a:r>
            <a:r>
              <a:rPr lang="he-IL" dirty="0">
                <a:solidFill>
                  <a:schemeClr val="tx1"/>
                </a:solidFill>
              </a:rPr>
              <a:t> מי מעלה אברים לכבש ולא תני מי מקטיר אברים משמע </a:t>
            </a:r>
            <a:r>
              <a:rPr lang="he-IL" dirty="0" err="1">
                <a:solidFill>
                  <a:schemeClr val="tx1"/>
                </a:solidFill>
              </a:rPr>
              <a:t>דהמעלה</a:t>
            </a:r>
            <a:r>
              <a:rPr lang="he-IL" dirty="0">
                <a:solidFill>
                  <a:schemeClr val="tx1"/>
                </a:solidFill>
              </a:rPr>
              <a:t> אינו מקטיר. פ"ד מהל' </a:t>
            </a:r>
            <a:r>
              <a:rPr lang="he-IL" dirty="0" err="1">
                <a:solidFill>
                  <a:schemeClr val="tx1"/>
                </a:solidFill>
              </a:rPr>
              <a:t>תמידין</a:t>
            </a:r>
            <a:r>
              <a:rPr lang="he-IL" dirty="0">
                <a:solidFill>
                  <a:schemeClr val="tx1"/>
                </a:solidFill>
              </a:rPr>
              <a:t> </a:t>
            </a:r>
            <a:r>
              <a:rPr lang="he-IL" dirty="0" err="1">
                <a:solidFill>
                  <a:schemeClr val="tx1"/>
                </a:solidFill>
              </a:rPr>
              <a:t>ומוספין</a:t>
            </a:r>
            <a:r>
              <a:rPr lang="he-IL" dirty="0">
                <a:solidFill>
                  <a:schemeClr val="tx1"/>
                </a:solidFill>
              </a:rPr>
              <a:t> </a:t>
            </a:r>
            <a:r>
              <a:rPr lang="he-IL" dirty="0" err="1">
                <a:solidFill>
                  <a:schemeClr val="tx1"/>
                </a:solidFill>
              </a:rPr>
              <a:t>ה"ו</a:t>
            </a:r>
            <a:r>
              <a:rPr lang="he-IL" dirty="0">
                <a:solidFill>
                  <a:schemeClr val="tx1"/>
                </a:solidFill>
              </a:rPr>
              <a:t>].</a:t>
            </a:r>
          </a:p>
        </p:txBody>
      </p:sp>
    </p:spTree>
    <p:extLst>
      <p:ext uri="{BB962C8B-B14F-4D97-AF65-F5344CB8AC3E}">
        <p14:creationId xmlns:p14="http://schemas.microsoft.com/office/powerpoint/2010/main" val="276051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250"/>
                            </p:stCondLst>
                            <p:childTnLst>
                              <p:par>
                                <p:cTn id="12" presetID="53" presetClass="entr" presetSubtype="16"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2250"/>
                            </p:stCondLst>
                            <p:childTnLst>
                              <p:par>
                                <p:cTn id="18" presetID="22" presetClass="entr" presetSubtype="2" fill="hold" grpId="0" nodeType="afterEffect">
                                  <p:stCondLst>
                                    <p:cond delay="200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par>
                          <p:cTn id="21" fill="hold">
                            <p:stCondLst>
                              <p:cond delay="4750"/>
                            </p:stCondLst>
                            <p:childTnLst>
                              <p:par>
                                <p:cTn id="22" presetID="53" presetClass="entr" presetSubtype="16" fill="hold" grpId="0" nodeType="afterEffect">
                                  <p:stCondLst>
                                    <p:cond delay="275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8000"/>
                            </p:stCondLst>
                            <p:childTnLst>
                              <p:par>
                                <p:cTn id="28" presetID="22" presetClass="entr" presetSubtype="2" fill="hold" grpId="0" nodeType="afterEffect">
                                  <p:stCondLst>
                                    <p:cond delay="200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par>
                          <p:cTn id="31" fill="hold">
                            <p:stCondLst>
                              <p:cond delay="10500"/>
                            </p:stCondLst>
                            <p:childTnLst>
                              <p:par>
                                <p:cTn id="32" presetID="22" presetClass="entr" presetSubtype="2" fill="hold" grpId="0" nodeType="afterEffect">
                                  <p:stCondLst>
                                    <p:cond delay="300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2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D3C6DD41-94F9-44B0-B1C2-05D47D577B9A}"/>
              </a:ext>
            </a:extLst>
          </p:cNvPr>
          <p:cNvSpPr txBox="1"/>
          <p:nvPr/>
        </p:nvSpPr>
        <p:spPr>
          <a:xfrm>
            <a:off x="10416615" y="32150"/>
            <a:ext cx="1555423" cy="369332"/>
          </a:xfrm>
          <a:prstGeom prst="rect">
            <a:avLst/>
          </a:prstGeom>
          <a:noFill/>
        </p:spPr>
        <p:txBody>
          <a:bodyPr wrap="square" rtlCol="1">
            <a:spAutoFit/>
          </a:bodyPr>
          <a:lstStyle/>
          <a:p>
            <a:r>
              <a:rPr lang="he-IL" dirty="0"/>
              <a:t>דף כ"ו עמ' א'</a:t>
            </a:r>
          </a:p>
        </p:txBody>
      </p:sp>
      <p:sp>
        <p:nvSpPr>
          <p:cNvPr id="4" name="תיבת טקסט 3">
            <a:extLst>
              <a:ext uri="{FF2B5EF4-FFF2-40B4-BE49-F238E27FC236}">
                <a16:creationId xmlns:a16="http://schemas.microsoft.com/office/drawing/2014/main" id="{E99A0346-CAF7-40DF-B6D3-1F1E50C93026}"/>
              </a:ext>
            </a:extLst>
          </p:cNvPr>
          <p:cNvSpPr txBox="1"/>
          <p:nvPr/>
        </p:nvSpPr>
        <p:spPr>
          <a:xfrm>
            <a:off x="10850251" y="603315"/>
            <a:ext cx="650449" cy="369332"/>
          </a:xfrm>
          <a:prstGeom prst="rect">
            <a:avLst/>
          </a:prstGeom>
          <a:noFill/>
        </p:spPr>
        <p:txBody>
          <a:bodyPr wrap="square" rtlCol="1">
            <a:spAutoFit/>
          </a:bodyPr>
          <a:lstStyle/>
          <a:p>
            <a:r>
              <a:rPr lang="he-IL" b="0" i="0" dirty="0">
                <a:solidFill>
                  <a:srgbClr val="000000"/>
                </a:solidFill>
                <a:effectLst/>
                <a:latin typeface="Arial" panose="020B0604020202020204" pitchFamily="34" charset="0"/>
              </a:rPr>
              <a:t>גְּמָ'</a:t>
            </a:r>
            <a:endParaRPr lang="he-IL" dirty="0"/>
          </a:p>
        </p:txBody>
      </p:sp>
      <p:sp>
        <p:nvSpPr>
          <p:cNvPr id="5" name="תיבת טקסט 4">
            <a:extLst>
              <a:ext uri="{FF2B5EF4-FFF2-40B4-BE49-F238E27FC236}">
                <a16:creationId xmlns:a16="http://schemas.microsoft.com/office/drawing/2014/main" id="{BF26EC94-57DD-4D03-AD52-E4DAD18B951E}"/>
              </a:ext>
            </a:extLst>
          </p:cNvPr>
          <p:cNvSpPr txBox="1"/>
          <p:nvPr/>
        </p:nvSpPr>
        <p:spPr>
          <a:xfrm>
            <a:off x="10416615" y="1055063"/>
            <a:ext cx="1681112"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תָּנָא מֵעוֹלָם לֹא שָׁנָה אָדָם בָּהּ </a:t>
            </a:r>
          </a:p>
        </p:txBody>
      </p:sp>
      <p:sp>
        <p:nvSpPr>
          <p:cNvPr id="6" name="תיבת טקסט 5">
            <a:extLst>
              <a:ext uri="{FF2B5EF4-FFF2-40B4-BE49-F238E27FC236}">
                <a16:creationId xmlns:a16="http://schemas.microsoft.com/office/drawing/2014/main" id="{2A652C47-DE59-49B4-BCD4-69AEE0E2E25A}"/>
              </a:ext>
            </a:extLst>
          </p:cNvPr>
          <p:cNvSpPr txBox="1"/>
          <p:nvPr/>
        </p:nvSpPr>
        <p:spPr>
          <a:xfrm>
            <a:off x="7022968" y="972647"/>
            <a:ext cx="3346509" cy="2308324"/>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 המאירי: מעולם לא אירע שלא יהא שם מי שלא הקטיר מימיו למרות שהיו הרבה כהנים בכל בית אב העובדים באותו יום.</a:t>
            </a:r>
          </a:p>
          <a:p>
            <a:r>
              <a:rPr lang="he-IL" dirty="0"/>
              <a:t>ומכל מקום], אם יארע כן לא היו הולכים לבית אב אחר לבקש כהנים אחרים אלא </a:t>
            </a:r>
            <a:r>
              <a:rPr lang="he-IL" dirty="0" err="1"/>
              <a:t>חוזרין</a:t>
            </a:r>
            <a:r>
              <a:rPr lang="he-IL" dirty="0"/>
              <a:t> חלילה על הבית אב שבאותו יום.</a:t>
            </a:r>
          </a:p>
        </p:txBody>
      </p:sp>
      <p:sp>
        <p:nvSpPr>
          <p:cNvPr id="7" name="תיבת טקסט 6">
            <a:extLst>
              <a:ext uri="{FF2B5EF4-FFF2-40B4-BE49-F238E27FC236}">
                <a16:creationId xmlns:a16="http://schemas.microsoft.com/office/drawing/2014/main" id="{74D4CA20-924B-44F4-A7FF-5C8081E66ABA}"/>
              </a:ext>
            </a:extLst>
          </p:cNvPr>
          <p:cNvSpPr txBox="1"/>
          <p:nvPr/>
        </p:nvSpPr>
        <p:spPr>
          <a:xfrm>
            <a:off x="10674276" y="3967692"/>
            <a:ext cx="1423451"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מַאי טַעְמָא?</a:t>
            </a:r>
            <a:endParaRPr lang="he-IL" dirty="0"/>
          </a:p>
        </p:txBody>
      </p:sp>
      <p:sp>
        <p:nvSpPr>
          <p:cNvPr id="8" name="תיבת טקסט 7">
            <a:extLst>
              <a:ext uri="{FF2B5EF4-FFF2-40B4-BE49-F238E27FC236}">
                <a16:creationId xmlns:a16="http://schemas.microsoft.com/office/drawing/2014/main" id="{A963BF22-2F36-4873-B5E2-D8BA82C3550D}"/>
              </a:ext>
            </a:extLst>
          </p:cNvPr>
          <p:cNvSpPr txBox="1"/>
          <p:nvPr/>
        </p:nvSpPr>
        <p:spPr>
          <a:xfrm>
            <a:off x="10495170" y="4990605"/>
            <a:ext cx="1681112"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רַבִּי </a:t>
            </a:r>
            <a:r>
              <a:rPr lang="he-IL" b="0" i="0" dirty="0" err="1">
                <a:solidFill>
                  <a:srgbClr val="000000"/>
                </a:solidFill>
                <a:effectLst/>
                <a:latin typeface="Arial" panose="020B0604020202020204" pitchFamily="34" charset="0"/>
              </a:rPr>
              <a:t>חֲנִינָא</a:t>
            </a:r>
            <a:r>
              <a:rPr lang="he-IL" b="0" i="0" dirty="0">
                <a:solidFill>
                  <a:srgbClr val="000000"/>
                </a:solidFill>
                <a:effectLst/>
                <a:latin typeface="Arial" panose="020B0604020202020204" pitchFamily="34" charset="0"/>
              </a:rPr>
              <a:t> </a:t>
            </a:r>
          </a:p>
          <a:p>
            <a:r>
              <a:rPr lang="he-IL" b="0" i="0" dirty="0">
                <a:solidFill>
                  <a:srgbClr val="000000"/>
                </a:solidFill>
                <a:effectLst/>
                <a:latin typeface="Arial" panose="020B0604020202020204" pitchFamily="34" charset="0"/>
              </a:rPr>
              <a:t>מִפְּנֵי שֶׁמַּעֲשֶׁרֶת</a:t>
            </a:r>
            <a:endParaRPr lang="he-IL" dirty="0"/>
          </a:p>
        </p:txBody>
      </p:sp>
      <p:sp>
        <p:nvSpPr>
          <p:cNvPr id="9" name="תיבת טקסט 8">
            <a:extLst>
              <a:ext uri="{FF2B5EF4-FFF2-40B4-BE49-F238E27FC236}">
                <a16:creationId xmlns:a16="http://schemas.microsoft.com/office/drawing/2014/main" id="{FE8C3F21-B581-4AD1-967E-B686B3E4C629}"/>
              </a:ext>
            </a:extLst>
          </p:cNvPr>
          <p:cNvSpPr txBox="1"/>
          <p:nvPr/>
        </p:nvSpPr>
        <p:spPr>
          <a:xfrm>
            <a:off x="7535940" y="3953890"/>
            <a:ext cx="2625363"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מדוע לא הניחו לכהן אחד</a:t>
            </a:r>
          </a:p>
          <a:p>
            <a:r>
              <a:rPr lang="he-IL" dirty="0"/>
              <a:t> לזכות פעמיים </a:t>
            </a:r>
            <a:r>
              <a:rPr lang="he-IL" dirty="0" err="1"/>
              <a:t>בקטרת</a:t>
            </a:r>
            <a:r>
              <a:rPr lang="he-IL" dirty="0"/>
              <a:t>?</a:t>
            </a:r>
          </a:p>
        </p:txBody>
      </p:sp>
      <p:sp>
        <p:nvSpPr>
          <p:cNvPr id="10" name="תיבת טקסט 9">
            <a:extLst>
              <a:ext uri="{FF2B5EF4-FFF2-40B4-BE49-F238E27FC236}">
                <a16:creationId xmlns:a16="http://schemas.microsoft.com/office/drawing/2014/main" id="{62A5E8FE-F2C6-4A0B-A9C9-8F6C28D088FC}"/>
              </a:ext>
            </a:extLst>
          </p:cNvPr>
          <p:cNvSpPr txBox="1"/>
          <p:nvPr/>
        </p:nvSpPr>
        <p:spPr>
          <a:xfrm>
            <a:off x="7088956" y="4977578"/>
            <a:ext cx="3406213"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הקטורת גרמה לעוסק בה עושר גדול, </a:t>
            </a:r>
          </a:p>
          <a:p>
            <a:r>
              <a:rPr lang="he-IL" dirty="0"/>
              <a:t>לכן רצו שתהא הזדמנות </a:t>
            </a:r>
            <a:r>
              <a:rPr lang="he-IL" dirty="0" err="1"/>
              <a:t>לכהנים</a:t>
            </a:r>
            <a:r>
              <a:rPr lang="he-IL" dirty="0"/>
              <a:t> רבים ככל האפשר לזכות בה כדי שיתעשרו </a:t>
            </a:r>
          </a:p>
        </p:txBody>
      </p:sp>
      <p:pic>
        <p:nvPicPr>
          <p:cNvPr id="11" name="הקטרת הקטורת_01">
            <a:hlinkClick r:id="" action="ppaction://media"/>
            <a:extLst>
              <a:ext uri="{FF2B5EF4-FFF2-40B4-BE49-F238E27FC236}">
                <a16:creationId xmlns:a16="http://schemas.microsoft.com/office/drawing/2014/main" id="{1E434B65-EF87-4B14-A853-8EE2FA08C5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7022968" cy="6127424"/>
          </a:xfrm>
          <a:prstGeom prst="rect">
            <a:avLst/>
          </a:prstGeom>
        </p:spPr>
      </p:pic>
    </p:spTree>
    <p:extLst>
      <p:ext uri="{BB962C8B-B14F-4D97-AF65-F5344CB8AC3E}">
        <p14:creationId xmlns:p14="http://schemas.microsoft.com/office/powerpoint/2010/main" val="109632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250"/>
                            </p:stCondLst>
                            <p:childTnLst>
                              <p:par>
                                <p:cTn id="12" presetID="53" presetClass="entr" presetSubtype="16"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2250"/>
                            </p:stCondLst>
                            <p:childTnLst>
                              <p:par>
                                <p:cTn id="18" presetID="22" presetClass="entr" presetSubtype="2" fill="hold" grpId="0" nodeType="after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4250"/>
                            </p:stCondLst>
                            <p:childTnLst>
                              <p:par>
                                <p:cTn id="22" presetID="1" presetClass="entr" presetSubtype="0" fill="hold" nodeType="afterEffect">
                                  <p:stCondLst>
                                    <p:cond delay="400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250"/>
                                  </p:stCondLst>
                                  <p:childTnLst>
                                    <p:cmd type="call" cmd="playFrom(0.0)">
                                      <p:cBhvr>
                                        <p:cTn id="25" dur="8666" fill="hold"/>
                                        <p:tgtEl>
                                          <p:spTgt spid="11"/>
                                        </p:tgtEl>
                                      </p:cBhvr>
                                    </p:cmd>
                                  </p:childTnLst>
                                </p:cTn>
                              </p:par>
                            </p:childTnLst>
                          </p:cTn>
                        </p:par>
                        <p:par>
                          <p:cTn id="26" fill="hold">
                            <p:stCondLst>
                              <p:cond delay="13166"/>
                            </p:stCondLst>
                            <p:childTnLst>
                              <p:par>
                                <p:cTn id="27" presetID="3" presetClass="mediacall" presetSubtype="0" fill="hold" nodeType="afterEffect">
                                  <p:stCondLst>
                                    <p:cond delay="2250"/>
                                  </p:stCondLst>
                                  <p:childTnLst>
                                    <p:cmd type="call" cmd="stop">
                                      <p:cBhvr>
                                        <p:cTn id="28" dur="1" fill="hold"/>
                                        <p:tgtEl>
                                          <p:spTgt spid="11"/>
                                        </p:tgtEl>
                                      </p:cBhvr>
                                    </p:cmd>
                                  </p:childTnLst>
                                </p:cTn>
                              </p:par>
                            </p:childTnLst>
                          </p:cTn>
                        </p:par>
                        <p:par>
                          <p:cTn id="29" fill="hold">
                            <p:stCondLst>
                              <p:cond delay="15416"/>
                            </p:stCondLst>
                            <p:childTnLst>
                              <p:par>
                                <p:cTn id="30" presetID="53" presetClass="entr" presetSubtype="16" fill="hold" grpId="0" nodeType="afterEffect">
                                  <p:stCondLst>
                                    <p:cond delay="10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16916"/>
                            </p:stCondLst>
                            <p:childTnLst>
                              <p:par>
                                <p:cTn id="36" presetID="22" presetClass="entr" presetSubtype="2" fill="hold" grpId="0" nodeType="afterEffect">
                                  <p:stCondLst>
                                    <p:cond delay="125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18666"/>
                            </p:stCondLst>
                            <p:childTnLst>
                              <p:par>
                                <p:cTn id="40" presetID="53" presetClass="entr" presetSubtype="16" fill="hold" grpId="0" nodeType="afterEffect">
                                  <p:stCondLst>
                                    <p:cond delay="200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par>
                          <p:cTn id="45" fill="hold">
                            <p:stCondLst>
                              <p:cond delay="21166"/>
                            </p:stCondLst>
                            <p:childTnLst>
                              <p:par>
                                <p:cTn id="46" presetID="22" presetClass="entr" presetSubtype="2" fill="hold" grpId="0" nodeType="afterEffect">
                                  <p:stCondLst>
                                    <p:cond delay="200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1"/>
                </p:tgtEl>
              </p:cMediaNode>
            </p:video>
          </p:childTnLst>
        </p:cTn>
      </p:par>
    </p:tnLst>
    <p:bldLst>
      <p:bldP spid="4" grpId="0"/>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6228C08-410C-4E26-884A-CD4EA0D14B5A}"/>
              </a:ext>
            </a:extLst>
          </p:cNvPr>
          <p:cNvSpPr txBox="1"/>
          <p:nvPr/>
        </p:nvSpPr>
        <p:spPr>
          <a:xfrm>
            <a:off x="7955280" y="1451210"/>
            <a:ext cx="3836182"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אִילֵימָא</a:t>
            </a:r>
            <a:r>
              <a:rPr lang="he-IL" b="0" i="0" dirty="0">
                <a:solidFill>
                  <a:srgbClr val="000000"/>
                </a:solidFill>
                <a:effectLst/>
                <a:latin typeface="Arial" panose="020B0604020202020204" pitchFamily="34" charset="0"/>
              </a:rPr>
              <a:t> מִשּׁוּם </a:t>
            </a:r>
            <a:r>
              <a:rPr lang="he-IL" b="0" i="0" dirty="0" err="1">
                <a:solidFill>
                  <a:srgbClr val="000000"/>
                </a:solidFill>
                <a:effectLst/>
                <a:latin typeface="Arial" panose="020B0604020202020204" pitchFamily="34" charset="0"/>
              </a:rPr>
              <a:t>דִּכְתִיב</a:t>
            </a:r>
            <a:r>
              <a:rPr lang="he-IL" b="0" i="0" dirty="0">
                <a:solidFill>
                  <a:srgbClr val="000000"/>
                </a:solidFill>
                <a:effectLst/>
                <a:latin typeface="Arial" panose="020B0604020202020204" pitchFamily="34" charset="0"/>
              </a:rPr>
              <a:t> יָשִׂימוּ קְטוֹרָה בְּאַפֶּךָ</a:t>
            </a:r>
          </a:p>
          <a:p>
            <a:r>
              <a:rPr lang="he-IL" b="0" i="0" dirty="0">
                <a:solidFill>
                  <a:srgbClr val="000000"/>
                </a:solidFill>
                <a:effectLst/>
                <a:latin typeface="Arial" panose="020B0604020202020204" pitchFamily="34" charset="0"/>
              </a:rPr>
              <a:t> וּכְתִיב בָּתְרֵיהּ </a:t>
            </a:r>
            <a:r>
              <a:rPr lang="he-IL" b="1" i="0" dirty="0">
                <a:solidFill>
                  <a:srgbClr val="000000"/>
                </a:solidFill>
                <a:effectLst/>
                <a:latin typeface="Arial" panose="020B0604020202020204" pitchFamily="34" charset="0"/>
              </a:rPr>
              <a:t>בָּרֵךְ ה' חֵילוֹ </a:t>
            </a:r>
          </a:p>
        </p:txBody>
      </p:sp>
      <p:sp>
        <p:nvSpPr>
          <p:cNvPr id="3" name="תיבת טקסט 2">
            <a:extLst>
              <a:ext uri="{FF2B5EF4-FFF2-40B4-BE49-F238E27FC236}">
                <a16:creationId xmlns:a16="http://schemas.microsoft.com/office/drawing/2014/main" id="{2AD5680F-1C53-4E5E-BA1C-324B9EF2A0DD}"/>
              </a:ext>
            </a:extLst>
          </p:cNvPr>
          <p:cNvSpPr txBox="1"/>
          <p:nvPr/>
        </p:nvSpPr>
        <p:spPr>
          <a:xfrm>
            <a:off x="8489462" y="704209"/>
            <a:ext cx="330200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לֵיהּ רַב </a:t>
            </a:r>
            <a:r>
              <a:rPr lang="he-IL" b="0" i="0" dirty="0" err="1">
                <a:solidFill>
                  <a:srgbClr val="000000"/>
                </a:solidFill>
                <a:effectLst/>
                <a:latin typeface="Arial" panose="020B0604020202020204" pitchFamily="34" charset="0"/>
              </a:rPr>
              <a:t>פָּפָּא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לְאַבָּיֵי</a:t>
            </a:r>
            <a:r>
              <a:rPr lang="he-IL" b="0" i="0" dirty="0">
                <a:solidFill>
                  <a:srgbClr val="000000"/>
                </a:solidFill>
                <a:effectLst/>
                <a:latin typeface="Arial" panose="020B0604020202020204" pitchFamily="34" charset="0"/>
              </a:rPr>
              <a:t> מַאי טַעְמָא</a:t>
            </a:r>
            <a:endParaRPr lang="he-IL" dirty="0"/>
          </a:p>
        </p:txBody>
      </p:sp>
      <p:sp>
        <p:nvSpPr>
          <p:cNvPr id="4" name="תיבת טקסט 3">
            <a:extLst>
              <a:ext uri="{FF2B5EF4-FFF2-40B4-BE49-F238E27FC236}">
                <a16:creationId xmlns:a16="http://schemas.microsoft.com/office/drawing/2014/main" id="{5D381CC6-53AA-4E0B-86EF-A015735D43FA}"/>
              </a:ext>
            </a:extLst>
          </p:cNvPr>
          <p:cNvSpPr txBox="1"/>
          <p:nvPr/>
        </p:nvSpPr>
        <p:spPr>
          <a:xfrm>
            <a:off x="10416615" y="32150"/>
            <a:ext cx="1555423" cy="369332"/>
          </a:xfrm>
          <a:prstGeom prst="rect">
            <a:avLst/>
          </a:prstGeom>
          <a:noFill/>
        </p:spPr>
        <p:txBody>
          <a:bodyPr wrap="square" rtlCol="1">
            <a:spAutoFit/>
          </a:bodyPr>
          <a:lstStyle/>
          <a:p>
            <a:r>
              <a:rPr lang="he-IL" dirty="0"/>
              <a:t>דף כ"ו עמ' א'</a:t>
            </a:r>
          </a:p>
        </p:txBody>
      </p:sp>
      <p:sp>
        <p:nvSpPr>
          <p:cNvPr id="5" name="תיבת טקסט 4">
            <a:extLst>
              <a:ext uri="{FF2B5EF4-FFF2-40B4-BE49-F238E27FC236}">
                <a16:creationId xmlns:a16="http://schemas.microsoft.com/office/drawing/2014/main" id="{A12A2D50-9DEA-406F-86C6-D7F11FB2139B}"/>
              </a:ext>
            </a:extLst>
          </p:cNvPr>
          <p:cNvSpPr txBox="1"/>
          <p:nvPr/>
        </p:nvSpPr>
        <p:spPr>
          <a:xfrm>
            <a:off x="2083848" y="704209"/>
            <a:ext cx="5382706"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מה הסיבה שקטורת גורמת לעושר למקריב אותה</a:t>
            </a:r>
          </a:p>
        </p:txBody>
      </p:sp>
      <p:sp>
        <p:nvSpPr>
          <p:cNvPr id="6" name="תיבת טקסט 5">
            <a:extLst>
              <a:ext uri="{FF2B5EF4-FFF2-40B4-BE49-F238E27FC236}">
                <a16:creationId xmlns:a16="http://schemas.microsoft.com/office/drawing/2014/main" id="{1983559B-0937-4FB3-A189-3B86741822B3}"/>
              </a:ext>
            </a:extLst>
          </p:cNvPr>
          <p:cNvSpPr txBox="1"/>
          <p:nvPr/>
        </p:nvSpPr>
        <p:spPr>
          <a:xfrm>
            <a:off x="2133601" y="1424141"/>
            <a:ext cx="528320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בברכת משה את שבט לוי הוא פותח </a:t>
            </a:r>
          </a:p>
          <a:p>
            <a:r>
              <a:rPr lang="he-IL" dirty="0" err="1"/>
              <a:t>ב"</a:t>
            </a:r>
            <a:r>
              <a:rPr lang="he-IL" b="0" i="0" dirty="0" err="1">
                <a:solidFill>
                  <a:srgbClr val="000000"/>
                </a:solidFill>
                <a:effectLst/>
                <a:latin typeface="Arial" panose="020B0604020202020204" pitchFamily="34" charset="0"/>
              </a:rPr>
              <a:t>יָשִׂימו</a:t>
            </a:r>
            <a:r>
              <a:rPr lang="he-IL" b="0" i="0" dirty="0">
                <a:solidFill>
                  <a:srgbClr val="000000"/>
                </a:solidFill>
                <a:effectLst/>
                <a:latin typeface="Arial" panose="020B0604020202020204" pitchFamily="34" charset="0"/>
              </a:rPr>
              <a:t>ּ קְטוֹרָה בְּאַפֶּךָ" ואחר כך בברכה "</a:t>
            </a:r>
            <a:r>
              <a:rPr lang="he-IL" b="1" i="0" dirty="0">
                <a:solidFill>
                  <a:srgbClr val="000000"/>
                </a:solidFill>
                <a:effectLst/>
                <a:latin typeface="Arial" panose="020B0604020202020204" pitchFamily="34" charset="0"/>
              </a:rPr>
              <a:t> בָּרֵךְ ה' חֵילוֹ" </a:t>
            </a:r>
            <a:r>
              <a:rPr lang="he-IL" i="0" dirty="0">
                <a:solidFill>
                  <a:srgbClr val="000000"/>
                </a:solidFill>
                <a:effectLst/>
                <a:latin typeface="Arial" panose="020B0604020202020204" pitchFamily="34" charset="0"/>
              </a:rPr>
              <a:t>האם מכאן לומדים שהקטורת מעשירה ? </a:t>
            </a:r>
            <a:endParaRPr lang="he-IL" dirty="0"/>
          </a:p>
        </p:txBody>
      </p:sp>
      <p:sp>
        <p:nvSpPr>
          <p:cNvPr id="7" name="תיבת טקסט 6">
            <a:extLst>
              <a:ext uri="{FF2B5EF4-FFF2-40B4-BE49-F238E27FC236}">
                <a16:creationId xmlns:a16="http://schemas.microsoft.com/office/drawing/2014/main" id="{70D32C12-60C6-4335-ACD9-3EE9F1A493F3}"/>
              </a:ext>
            </a:extLst>
          </p:cNvPr>
          <p:cNvSpPr txBox="1"/>
          <p:nvPr/>
        </p:nvSpPr>
        <p:spPr>
          <a:xfrm>
            <a:off x="7955280" y="2769600"/>
            <a:ext cx="3836182"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אִי הָכִי עוֹלָה נָמֵי הָכְתִיב וְכָלִיל עַל מִזְבְּחֶךָ</a:t>
            </a:r>
            <a:br>
              <a:rPr lang="he-IL" dirty="0"/>
            </a:br>
            <a:r>
              <a:rPr lang="he-IL" b="0" i="0" dirty="0">
                <a:solidFill>
                  <a:srgbClr val="000000"/>
                </a:solidFill>
                <a:effectLst/>
                <a:latin typeface="Arial" panose="020B0604020202020204" pitchFamily="34" charset="0"/>
              </a:rPr>
              <a:t>אֲמַר לֵיהּ הָא </a:t>
            </a:r>
            <a:r>
              <a:rPr lang="he-IL" b="0" i="0" dirty="0" err="1">
                <a:solidFill>
                  <a:srgbClr val="000000"/>
                </a:solidFill>
                <a:effectLst/>
                <a:latin typeface="Arial" panose="020B0604020202020204" pitchFamily="34" charset="0"/>
              </a:rPr>
              <a:t>שְׁכִיחָא</a:t>
            </a:r>
            <a:r>
              <a:rPr lang="he-IL" b="0" i="0" dirty="0">
                <a:solidFill>
                  <a:srgbClr val="000000"/>
                </a:solidFill>
                <a:effectLst/>
                <a:latin typeface="Arial" panose="020B0604020202020204" pitchFamily="34" charset="0"/>
              </a:rPr>
              <a:t> וְהָא לָא </a:t>
            </a:r>
            <a:r>
              <a:rPr lang="he-IL" b="0" i="0" dirty="0" err="1">
                <a:solidFill>
                  <a:srgbClr val="000000"/>
                </a:solidFill>
                <a:effectLst/>
                <a:latin typeface="Arial" panose="020B0604020202020204" pitchFamily="34" charset="0"/>
              </a:rPr>
              <a:t>שְׁכִיחָא</a:t>
            </a:r>
            <a:endParaRPr lang="he-IL" dirty="0"/>
          </a:p>
        </p:txBody>
      </p:sp>
      <p:sp>
        <p:nvSpPr>
          <p:cNvPr id="8" name="תיבת טקסט 7">
            <a:extLst>
              <a:ext uri="{FF2B5EF4-FFF2-40B4-BE49-F238E27FC236}">
                <a16:creationId xmlns:a16="http://schemas.microsoft.com/office/drawing/2014/main" id="{15BF4039-8A53-4C69-8B82-3D95271A7D4E}"/>
              </a:ext>
            </a:extLst>
          </p:cNvPr>
          <p:cNvSpPr txBox="1"/>
          <p:nvPr/>
        </p:nvSpPr>
        <p:spPr>
          <a:xfrm>
            <a:off x="934721" y="2794999"/>
            <a:ext cx="648208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אם נלמד כך, הרי  הקטרת קרבן עולה גם מעשיר שנאמר:  באותו מקום  "</a:t>
            </a:r>
            <a:r>
              <a:rPr lang="he-IL" b="0" i="0" dirty="0">
                <a:solidFill>
                  <a:srgbClr val="000000"/>
                </a:solidFill>
                <a:effectLst/>
                <a:latin typeface="Arial" panose="020B0604020202020204" pitchFamily="34" charset="0"/>
              </a:rPr>
              <a:t> וְכָלִיל עַל מִזְבְּחֶךָ </a:t>
            </a:r>
            <a:r>
              <a:rPr lang="he-IL" dirty="0"/>
              <a:t>", דהיינו קרבן עולה שקרבה כליל על המזבח גם מעשיר. ומדוע לא הקפידו גם בה שלא </a:t>
            </a:r>
            <a:r>
              <a:rPr lang="he-IL" dirty="0" err="1"/>
              <a:t>יקריבנה</a:t>
            </a:r>
            <a:r>
              <a:rPr lang="he-IL" dirty="0"/>
              <a:t> כהן אחד פעמיים?</a:t>
            </a:r>
          </a:p>
        </p:txBody>
      </p:sp>
      <p:sp>
        <p:nvSpPr>
          <p:cNvPr id="9" name="תיבת טקסט 8">
            <a:extLst>
              <a:ext uri="{FF2B5EF4-FFF2-40B4-BE49-F238E27FC236}">
                <a16:creationId xmlns:a16="http://schemas.microsoft.com/office/drawing/2014/main" id="{F7D4794F-DB45-4102-849A-A7275771BE99}"/>
              </a:ext>
            </a:extLst>
          </p:cNvPr>
          <p:cNvSpPr txBox="1"/>
          <p:nvPr/>
        </p:nvSpPr>
        <p:spPr>
          <a:xfrm>
            <a:off x="8377702" y="4391128"/>
            <a:ext cx="341376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לֵיהּ הָא </a:t>
            </a:r>
            <a:r>
              <a:rPr lang="he-IL" b="0" i="0" dirty="0" err="1">
                <a:solidFill>
                  <a:srgbClr val="000000"/>
                </a:solidFill>
                <a:effectLst/>
                <a:latin typeface="Arial" panose="020B0604020202020204" pitchFamily="34" charset="0"/>
              </a:rPr>
              <a:t>שְׁכִיחָא</a:t>
            </a:r>
            <a:r>
              <a:rPr lang="he-IL" b="0" i="0" dirty="0">
                <a:solidFill>
                  <a:srgbClr val="000000"/>
                </a:solidFill>
                <a:effectLst/>
                <a:latin typeface="Arial" panose="020B0604020202020204" pitchFamily="34" charset="0"/>
              </a:rPr>
              <a:t> וְהָא לָא </a:t>
            </a:r>
            <a:r>
              <a:rPr lang="he-IL" b="0" i="0" dirty="0" err="1">
                <a:solidFill>
                  <a:srgbClr val="000000"/>
                </a:solidFill>
                <a:effectLst/>
                <a:latin typeface="Arial" panose="020B0604020202020204" pitchFamily="34" charset="0"/>
              </a:rPr>
              <a:t>שְׁכִיחָא</a:t>
            </a:r>
            <a:endParaRPr lang="he-IL" dirty="0"/>
          </a:p>
        </p:txBody>
      </p:sp>
      <p:sp>
        <p:nvSpPr>
          <p:cNvPr id="10" name="תיבת טקסט 9">
            <a:extLst>
              <a:ext uri="{FF2B5EF4-FFF2-40B4-BE49-F238E27FC236}">
                <a16:creationId xmlns:a16="http://schemas.microsoft.com/office/drawing/2014/main" id="{5B33F9D5-D34E-4E51-920D-ADC17C16BF95}"/>
              </a:ext>
            </a:extLst>
          </p:cNvPr>
          <p:cNvSpPr txBox="1"/>
          <p:nvPr/>
        </p:nvSpPr>
        <p:spPr>
          <a:xfrm>
            <a:off x="2026763" y="4550971"/>
            <a:ext cx="5390038" cy="1477328"/>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תשובת אביי: העולה </a:t>
            </a:r>
            <a:r>
              <a:rPr lang="he-IL" dirty="0" err="1"/>
              <a:t>שכיחא</a:t>
            </a:r>
            <a:r>
              <a:rPr lang="he-IL" dirty="0"/>
              <a:t>. שהרי יש הרבה עולות נדבה.</a:t>
            </a:r>
          </a:p>
          <a:p>
            <a:r>
              <a:rPr lang="he-IL" dirty="0"/>
              <a:t>הקטרת לא </a:t>
            </a:r>
            <a:r>
              <a:rPr lang="he-IL" dirty="0" err="1"/>
              <a:t>שכיחא</a:t>
            </a:r>
            <a:r>
              <a:rPr lang="he-IL" dirty="0"/>
              <a:t> </a:t>
            </a:r>
            <a:r>
              <a:rPr lang="he-IL" dirty="0" err="1"/>
              <a:t>שקטרת</a:t>
            </a:r>
            <a:r>
              <a:rPr lang="he-IL" dirty="0"/>
              <a:t> חובה אינה אלא פעמיים ביום ואין </a:t>
            </a:r>
            <a:r>
              <a:rPr lang="he-IL" dirty="0" err="1"/>
              <a:t>מביאין</a:t>
            </a:r>
            <a:r>
              <a:rPr lang="he-IL" dirty="0"/>
              <a:t> </a:t>
            </a:r>
            <a:r>
              <a:rPr lang="he-IL" dirty="0" err="1"/>
              <a:t>קטרת</a:t>
            </a:r>
            <a:r>
              <a:rPr lang="he-IL" dirty="0"/>
              <a:t> בנדבה. </a:t>
            </a:r>
          </a:p>
          <a:p>
            <a:r>
              <a:rPr lang="he-IL" dirty="0"/>
              <a:t>ומסתבר שברכת העושר נאמרה רק בעבודה שאינה שכיחה. שאם לא כן נמצאו כל </a:t>
            </a:r>
            <a:r>
              <a:rPr lang="he-IL" dirty="0" err="1"/>
              <a:t>הכהנים</a:t>
            </a:r>
            <a:r>
              <a:rPr lang="he-IL" dirty="0"/>
              <a:t> עשירים </a:t>
            </a:r>
          </a:p>
        </p:txBody>
      </p:sp>
      <p:sp>
        <p:nvSpPr>
          <p:cNvPr id="11" name="בועת דיבור: מלבן עם פינות מעוגלות 10">
            <a:extLst>
              <a:ext uri="{FF2B5EF4-FFF2-40B4-BE49-F238E27FC236}">
                <a16:creationId xmlns:a16="http://schemas.microsoft.com/office/drawing/2014/main" id="{46459304-6B20-4CB0-9ECD-B7963416F7F0}"/>
              </a:ext>
            </a:extLst>
          </p:cNvPr>
          <p:cNvSpPr/>
          <p:nvPr/>
        </p:nvSpPr>
        <p:spPr>
          <a:xfrm>
            <a:off x="81698" y="4070788"/>
            <a:ext cx="1945065" cy="2160990"/>
          </a:xfrm>
          <a:prstGeom prst="wedgeRoundRectCallout">
            <a:avLst>
              <a:gd name="adj1" fmla="val 65920"/>
              <a:gd name="adj2" fmla="val -1820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רש"י. </a:t>
            </a:r>
            <a:r>
              <a:rPr lang="he-IL" dirty="0" err="1">
                <a:solidFill>
                  <a:schemeClr val="tx1"/>
                </a:solidFill>
              </a:rPr>
              <a:t>וריטב"א</a:t>
            </a:r>
            <a:r>
              <a:rPr lang="he-IL" dirty="0">
                <a:solidFill>
                  <a:schemeClr val="tx1"/>
                </a:solidFill>
              </a:rPr>
              <a:t>: כיון שאין כל </a:t>
            </a:r>
            <a:r>
              <a:rPr lang="he-IL" dirty="0" err="1">
                <a:solidFill>
                  <a:schemeClr val="tx1"/>
                </a:solidFill>
              </a:rPr>
              <a:t>הכהנים</a:t>
            </a:r>
            <a:r>
              <a:rPr lang="he-IL" dirty="0">
                <a:solidFill>
                  <a:schemeClr val="tx1"/>
                </a:solidFill>
              </a:rPr>
              <a:t> ראויים שיתעשרו לכן אין העולה מעשרת אפילו את הראויים לכך. </a:t>
            </a:r>
          </a:p>
        </p:txBody>
      </p:sp>
    </p:spTree>
    <p:extLst>
      <p:ext uri="{BB962C8B-B14F-4D97-AF65-F5344CB8AC3E}">
        <p14:creationId xmlns:p14="http://schemas.microsoft.com/office/powerpoint/2010/main" val="230274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22" presetClass="entr" presetSubtype="2" fill="hold" grpId="0" nodeType="after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2750"/>
                            </p:stCondLst>
                            <p:childTnLst>
                              <p:par>
                                <p:cTn id="15" presetID="53" presetClass="entr" presetSubtype="16" fill="hold" grpId="0" nodeType="afterEffect">
                                  <p:stCondLst>
                                    <p:cond delay="150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4750"/>
                            </p:stCondLst>
                            <p:childTnLst>
                              <p:par>
                                <p:cTn id="21" presetID="22" presetClass="entr" presetSubtype="2" fill="hold" grpId="0" nodeType="afterEffect">
                                  <p:stCondLst>
                                    <p:cond delay="150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500"/>
                            </p:stCondLst>
                            <p:childTnLst>
                              <p:par>
                                <p:cTn id="32" presetID="22" presetClass="entr" presetSubtype="2" fill="hold" grpId="0" nodeType="afterEffect">
                                  <p:stCondLst>
                                    <p:cond delay="200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par>
                          <p:cTn id="35" fill="hold">
                            <p:stCondLst>
                              <p:cond delay="3000"/>
                            </p:stCondLst>
                            <p:childTnLst>
                              <p:par>
                                <p:cTn id="36" presetID="53" presetClass="entr" presetSubtype="16" fill="hold" grpId="0" nodeType="afterEffect">
                                  <p:stCondLst>
                                    <p:cond delay="275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6250"/>
                            </p:stCondLst>
                            <p:childTnLst>
                              <p:par>
                                <p:cTn id="42" presetID="22" presetClass="entr" presetSubtype="2" fill="hold" grpId="0" nodeType="afterEffect">
                                  <p:stCondLst>
                                    <p:cond delay="150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8250"/>
                            </p:stCondLst>
                            <p:childTnLst>
                              <p:par>
                                <p:cTn id="46" presetID="22" presetClass="entr" presetSubtype="8" fill="hold" grpId="0" nodeType="afterEffect">
                                  <p:stCondLst>
                                    <p:cond delay="275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1E3D6B3-C6E6-466C-9459-6DDBD0DFE3F3}"/>
              </a:ext>
            </a:extLst>
          </p:cNvPr>
          <p:cNvSpPr txBox="1"/>
          <p:nvPr/>
        </p:nvSpPr>
        <p:spPr>
          <a:xfrm>
            <a:off x="7616858" y="3714633"/>
            <a:ext cx="4053524"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וְאֵימָא יְהוּדָה נָמֵי ? </a:t>
            </a:r>
            <a:r>
              <a:rPr lang="he-IL" b="0" i="0" dirty="0" err="1">
                <a:solidFill>
                  <a:srgbClr val="000000"/>
                </a:solidFill>
                <a:effectLst/>
                <a:latin typeface="Arial" panose="020B0604020202020204" pitchFamily="34" charset="0"/>
              </a:rPr>
              <a:t>דִּכְתִיבה</a:t>
            </a:r>
            <a:r>
              <a:rPr lang="he-IL" b="0" i="0" dirty="0">
                <a:solidFill>
                  <a:srgbClr val="000000"/>
                </a:solidFill>
                <a:effectLst/>
                <a:latin typeface="Arial" panose="020B0604020202020204" pitchFamily="34" charset="0"/>
              </a:rPr>
              <a:t> "יְהוּדָה מְחוֹקְקִי"</a:t>
            </a:r>
            <a:endParaRPr lang="he-IL" dirty="0"/>
          </a:p>
        </p:txBody>
      </p:sp>
      <p:sp>
        <p:nvSpPr>
          <p:cNvPr id="2" name="תיבת טקסט 1">
            <a:extLst>
              <a:ext uri="{FF2B5EF4-FFF2-40B4-BE49-F238E27FC236}">
                <a16:creationId xmlns:a16="http://schemas.microsoft.com/office/drawing/2014/main" id="{92A75607-6E2D-469D-A860-9CECA3D496CD}"/>
              </a:ext>
            </a:extLst>
          </p:cNvPr>
          <p:cNvSpPr txBox="1"/>
          <p:nvPr/>
        </p:nvSpPr>
        <p:spPr>
          <a:xfrm>
            <a:off x="1706252" y="876693"/>
            <a:ext cx="4911364"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אין תלמיד חכם  שמורה הוראה בישראל אלא אם הוא</a:t>
            </a:r>
          </a:p>
          <a:p>
            <a:r>
              <a:rPr lang="he-IL" dirty="0"/>
              <a:t> משבט לוי או משבט יששכר.</a:t>
            </a:r>
          </a:p>
        </p:txBody>
      </p:sp>
      <p:sp>
        <p:nvSpPr>
          <p:cNvPr id="4" name="תיבת טקסט 3">
            <a:extLst>
              <a:ext uri="{FF2B5EF4-FFF2-40B4-BE49-F238E27FC236}">
                <a16:creationId xmlns:a16="http://schemas.microsoft.com/office/drawing/2014/main" id="{259282E5-4312-4A6F-AE49-09557F213208}"/>
              </a:ext>
            </a:extLst>
          </p:cNvPr>
          <p:cNvSpPr txBox="1"/>
          <p:nvPr/>
        </p:nvSpPr>
        <p:spPr>
          <a:xfrm>
            <a:off x="7616858" y="928790"/>
            <a:ext cx="4053524"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רָבָא לָא מַשְׁכַּחַתְּ צוּרְבָּא </a:t>
            </a:r>
            <a:r>
              <a:rPr lang="he-IL" b="0" i="0" dirty="0" err="1">
                <a:solidFill>
                  <a:srgbClr val="000000"/>
                </a:solidFill>
                <a:effectLst/>
                <a:latin typeface="Arial" panose="020B0604020202020204" pitchFamily="34" charset="0"/>
              </a:rPr>
              <a:t>מֵרַבָּנַן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דְּמוֹרֵי</a:t>
            </a:r>
            <a:r>
              <a:rPr lang="he-IL" b="0" i="0" dirty="0">
                <a:solidFill>
                  <a:srgbClr val="000000"/>
                </a:solidFill>
                <a:effectLst/>
                <a:latin typeface="Arial" panose="020B0604020202020204" pitchFamily="34" charset="0"/>
              </a:rPr>
              <a:t> </a:t>
            </a:r>
          </a:p>
          <a:p>
            <a:r>
              <a:rPr lang="he-IL" b="0" i="0" dirty="0">
                <a:solidFill>
                  <a:srgbClr val="000000"/>
                </a:solidFill>
                <a:effectLst/>
                <a:latin typeface="Arial" panose="020B0604020202020204" pitchFamily="34" charset="0"/>
              </a:rPr>
              <a:t>אֶלָּא </a:t>
            </a:r>
            <a:r>
              <a:rPr lang="he-IL" b="0" i="0" dirty="0" err="1">
                <a:solidFill>
                  <a:srgbClr val="000000"/>
                </a:solidFill>
                <a:effectLst/>
                <a:latin typeface="Arial" panose="020B0604020202020204" pitchFamily="34" charset="0"/>
              </a:rPr>
              <a:t>דְּאָתֵי</a:t>
            </a:r>
            <a:r>
              <a:rPr lang="he-IL" b="0" i="0" dirty="0">
                <a:solidFill>
                  <a:srgbClr val="000000"/>
                </a:solidFill>
                <a:effectLst/>
                <a:latin typeface="Arial" panose="020B0604020202020204" pitchFamily="34" charset="0"/>
              </a:rPr>
              <a:t> מִשֵּׁבֶט לֵוִי אוֹ מִשֵּׁבֶט יִשָּׂשכָר</a:t>
            </a:r>
            <a:endParaRPr lang="he-IL" dirty="0"/>
          </a:p>
        </p:txBody>
      </p:sp>
      <p:sp>
        <p:nvSpPr>
          <p:cNvPr id="5" name="תיבת טקסט 4">
            <a:extLst>
              <a:ext uri="{FF2B5EF4-FFF2-40B4-BE49-F238E27FC236}">
                <a16:creationId xmlns:a16="http://schemas.microsoft.com/office/drawing/2014/main" id="{6AFE494B-5580-4BF3-9BF0-221153AF612C}"/>
              </a:ext>
            </a:extLst>
          </p:cNvPr>
          <p:cNvSpPr txBox="1"/>
          <p:nvPr/>
        </p:nvSpPr>
        <p:spPr>
          <a:xfrm>
            <a:off x="8408708" y="1733097"/>
            <a:ext cx="3261674"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לֵוִי - </a:t>
            </a:r>
            <a:r>
              <a:rPr lang="he-IL" b="0" i="0" dirty="0" err="1">
                <a:solidFill>
                  <a:srgbClr val="000000"/>
                </a:solidFill>
                <a:effectLst/>
                <a:latin typeface="Arial" panose="020B0604020202020204" pitchFamily="34" charset="0"/>
              </a:rPr>
              <a:t>דִּכְתִיב</a:t>
            </a:r>
            <a:r>
              <a:rPr lang="he-IL" b="0" i="0" dirty="0">
                <a:solidFill>
                  <a:srgbClr val="000000"/>
                </a:solidFill>
                <a:effectLst/>
                <a:latin typeface="Arial" panose="020B0604020202020204" pitchFamily="34" charset="0"/>
              </a:rPr>
              <a:t> "יוֹרוּ מִשְׁפָּטֶיךָ לְיַעֲקֹב"</a:t>
            </a:r>
            <a:endParaRPr lang="he-IL" dirty="0"/>
          </a:p>
        </p:txBody>
      </p:sp>
      <p:sp>
        <p:nvSpPr>
          <p:cNvPr id="6" name="תיבת טקסט 5">
            <a:extLst>
              <a:ext uri="{FF2B5EF4-FFF2-40B4-BE49-F238E27FC236}">
                <a16:creationId xmlns:a16="http://schemas.microsoft.com/office/drawing/2014/main" id="{9BFE93C3-2F58-4EA4-980C-030DBB462C0C}"/>
              </a:ext>
            </a:extLst>
          </p:cNvPr>
          <p:cNvSpPr txBox="1"/>
          <p:nvPr/>
        </p:nvSpPr>
        <p:spPr>
          <a:xfrm>
            <a:off x="10383521" y="32150"/>
            <a:ext cx="1588518" cy="369332"/>
          </a:xfrm>
          <a:prstGeom prst="rect">
            <a:avLst/>
          </a:prstGeom>
          <a:noFill/>
        </p:spPr>
        <p:txBody>
          <a:bodyPr wrap="square" rtlCol="1">
            <a:spAutoFit/>
          </a:bodyPr>
          <a:lstStyle/>
          <a:p>
            <a:r>
              <a:rPr lang="he-IL" dirty="0"/>
              <a:t>דף כ"ו עמ' א'</a:t>
            </a:r>
          </a:p>
        </p:txBody>
      </p:sp>
      <p:sp>
        <p:nvSpPr>
          <p:cNvPr id="7" name="תיבת טקסט 6">
            <a:extLst>
              <a:ext uri="{FF2B5EF4-FFF2-40B4-BE49-F238E27FC236}">
                <a16:creationId xmlns:a16="http://schemas.microsoft.com/office/drawing/2014/main" id="{F8C9ECCE-EF27-4E33-AC42-7678E6057606}"/>
              </a:ext>
            </a:extLst>
          </p:cNvPr>
          <p:cNvSpPr txBox="1"/>
          <p:nvPr/>
        </p:nvSpPr>
        <p:spPr>
          <a:xfrm>
            <a:off x="6938128" y="2336049"/>
            <a:ext cx="4732254"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יִשָּׂשכָר  - </a:t>
            </a:r>
            <a:r>
              <a:rPr lang="he-IL" b="0" i="0" dirty="0" err="1">
                <a:solidFill>
                  <a:srgbClr val="000000"/>
                </a:solidFill>
                <a:effectLst/>
                <a:latin typeface="Arial" panose="020B0604020202020204" pitchFamily="34" charset="0"/>
              </a:rPr>
              <a:t>דִּכְתִיב</a:t>
            </a:r>
            <a:r>
              <a:rPr lang="he-IL" b="0" i="0" dirty="0">
                <a:solidFill>
                  <a:srgbClr val="000000"/>
                </a:solidFill>
                <a:effectLst/>
                <a:latin typeface="Arial" panose="020B0604020202020204" pitchFamily="34" charset="0"/>
              </a:rPr>
              <a:t> (וּבְנֵי) "יִשָּׂשכָר יוֹדְעֵי בִינָה לַעִתִּים לָדַעַת מַה יַּעֲשֶׂה יִשְׂרָאֵל"</a:t>
            </a:r>
            <a:endParaRPr lang="he-IL" dirty="0"/>
          </a:p>
        </p:txBody>
      </p:sp>
      <p:sp>
        <p:nvSpPr>
          <p:cNvPr id="8" name="תיבת טקסט 7">
            <a:extLst>
              <a:ext uri="{FF2B5EF4-FFF2-40B4-BE49-F238E27FC236}">
                <a16:creationId xmlns:a16="http://schemas.microsoft.com/office/drawing/2014/main" id="{40EA55EB-8C79-469F-B906-A60A48590D8A}"/>
              </a:ext>
            </a:extLst>
          </p:cNvPr>
          <p:cNvSpPr txBox="1"/>
          <p:nvPr/>
        </p:nvSpPr>
        <p:spPr>
          <a:xfrm>
            <a:off x="7806181" y="4924526"/>
            <a:ext cx="3893265"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אַסּוֹקֵי</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שְׁמַעְתָּא</a:t>
            </a:r>
            <a:r>
              <a:rPr lang="he-IL" b="0" i="0" dirty="0">
                <a:solidFill>
                  <a:srgbClr val="000000"/>
                </a:solidFill>
                <a:effectLst/>
                <a:latin typeface="Arial" panose="020B0604020202020204" pitchFamily="34" charset="0"/>
              </a:rPr>
              <a:t> אַלִּיבָּא </a:t>
            </a:r>
            <a:r>
              <a:rPr lang="he-IL" b="0" i="0" dirty="0" err="1">
                <a:solidFill>
                  <a:srgbClr val="000000"/>
                </a:solidFill>
                <a:effectLst/>
                <a:latin typeface="Arial" panose="020B0604020202020204" pitchFamily="34" charset="0"/>
              </a:rPr>
              <a:t>דְהִילְכְתָא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קָאָמֵינָא</a:t>
            </a:r>
            <a:endParaRPr lang="he-IL" dirty="0"/>
          </a:p>
        </p:txBody>
      </p:sp>
      <p:sp>
        <p:nvSpPr>
          <p:cNvPr id="9" name="תיבת טקסט 8">
            <a:extLst>
              <a:ext uri="{FF2B5EF4-FFF2-40B4-BE49-F238E27FC236}">
                <a16:creationId xmlns:a16="http://schemas.microsoft.com/office/drawing/2014/main" id="{26366DEF-8DE0-4FCE-9357-77B8AB479EE6}"/>
              </a:ext>
            </a:extLst>
          </p:cNvPr>
          <p:cNvSpPr txBox="1"/>
          <p:nvPr/>
        </p:nvSpPr>
        <p:spPr>
          <a:xfrm>
            <a:off x="10755981" y="3243912"/>
            <a:ext cx="914401" cy="369332"/>
          </a:xfrm>
          <a:prstGeom prst="rect">
            <a:avLst/>
          </a:prstGeom>
          <a:solidFill>
            <a:schemeClr val="bg1"/>
          </a:solidFill>
          <a:scene3d>
            <a:camera prst="orthographicFront"/>
            <a:lightRig rig="threePt" dir="t"/>
          </a:scene3d>
          <a:sp3d>
            <a:bevelT/>
          </a:sp3d>
        </p:spPr>
        <p:txBody>
          <a:bodyPr wrap="square" rtlCol="1">
            <a:spAutoFit/>
          </a:bodyPr>
          <a:lstStyle/>
          <a:p>
            <a:r>
              <a:rPr lang="he-IL" dirty="0"/>
              <a:t>שאלה</a:t>
            </a:r>
          </a:p>
        </p:txBody>
      </p:sp>
      <p:sp>
        <p:nvSpPr>
          <p:cNvPr id="10" name="תיבת טקסט 9">
            <a:extLst>
              <a:ext uri="{FF2B5EF4-FFF2-40B4-BE49-F238E27FC236}">
                <a16:creationId xmlns:a16="http://schemas.microsoft.com/office/drawing/2014/main" id="{6810B52F-72A1-4744-84F0-80D3CC9740E5}"/>
              </a:ext>
            </a:extLst>
          </p:cNvPr>
          <p:cNvSpPr txBox="1"/>
          <p:nvPr/>
        </p:nvSpPr>
        <p:spPr>
          <a:xfrm>
            <a:off x="10726915" y="4293662"/>
            <a:ext cx="972531" cy="369332"/>
          </a:xfrm>
          <a:prstGeom prst="rect">
            <a:avLst/>
          </a:prstGeom>
          <a:solidFill>
            <a:schemeClr val="bg1"/>
          </a:solidFill>
          <a:scene3d>
            <a:camera prst="orthographicFront"/>
            <a:lightRig rig="threePt" dir="t"/>
          </a:scene3d>
          <a:sp3d>
            <a:bevelT/>
          </a:sp3d>
        </p:spPr>
        <p:txBody>
          <a:bodyPr wrap="square" rtlCol="1">
            <a:spAutoFit/>
          </a:bodyPr>
          <a:lstStyle/>
          <a:p>
            <a:r>
              <a:rPr lang="he-IL" dirty="0"/>
              <a:t>תשובה</a:t>
            </a:r>
          </a:p>
        </p:txBody>
      </p:sp>
      <p:sp>
        <p:nvSpPr>
          <p:cNvPr id="11" name="בועת דיבור: מלבן עם פינות מעוגלות 10">
            <a:extLst>
              <a:ext uri="{FF2B5EF4-FFF2-40B4-BE49-F238E27FC236}">
                <a16:creationId xmlns:a16="http://schemas.microsoft.com/office/drawing/2014/main" id="{82019786-C912-4FF7-92AE-6363010AE8A2}"/>
              </a:ext>
            </a:extLst>
          </p:cNvPr>
          <p:cNvSpPr/>
          <p:nvPr/>
        </p:nvSpPr>
        <p:spPr>
          <a:xfrm>
            <a:off x="1" y="2415817"/>
            <a:ext cx="4297680" cy="3565490"/>
          </a:xfrm>
          <a:prstGeom prst="wedgeRoundRectCallout">
            <a:avLst>
              <a:gd name="adj1" fmla="val 125946"/>
              <a:gd name="adj2" fmla="val -132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מקשים התו' למה לא הביאה </a:t>
            </a:r>
            <a:r>
              <a:rPr lang="he-IL" dirty="0" err="1">
                <a:solidFill>
                  <a:schemeClr val="tx1"/>
                </a:solidFill>
              </a:rPr>
              <a:t>הגמ</a:t>
            </a:r>
            <a:r>
              <a:rPr lang="he-IL" dirty="0">
                <a:solidFill>
                  <a:schemeClr val="tx1"/>
                </a:solidFill>
              </a:rPr>
              <a:t>' פסוק מן התורה </a:t>
            </a:r>
            <a:r>
              <a:rPr lang="he-IL" dirty="0" err="1">
                <a:solidFill>
                  <a:schemeClr val="tx1"/>
                </a:solidFill>
              </a:rPr>
              <a:t>דכתיב</a:t>
            </a:r>
            <a:r>
              <a:rPr lang="he-IL" dirty="0">
                <a:solidFill>
                  <a:schemeClr val="tx1"/>
                </a:solidFill>
              </a:rPr>
              <a:t> בברכת יעקב לבניו טרם מותו "לא יסור שבט מיהודה ומחוקק מבין רגליו". ותירצו שמשם אין ראיה שאכן נתקיימה הברכה אבל המקרא שהביאה </a:t>
            </a:r>
            <a:r>
              <a:rPr lang="he-IL" dirty="0" err="1">
                <a:solidFill>
                  <a:schemeClr val="tx1"/>
                </a:solidFill>
              </a:rPr>
              <a:t>הגמ</a:t>
            </a:r>
            <a:r>
              <a:rPr lang="he-IL" dirty="0">
                <a:solidFill>
                  <a:schemeClr val="tx1"/>
                </a:solidFill>
              </a:rPr>
              <a:t>' מוכיח שכך היה שיצאו מיהודה מחוקקים. </a:t>
            </a:r>
            <a:r>
              <a:rPr lang="he-IL" dirty="0" err="1">
                <a:solidFill>
                  <a:schemeClr val="tx1"/>
                </a:solidFill>
              </a:rPr>
              <a:t>תוד"ה</a:t>
            </a:r>
            <a:r>
              <a:rPr lang="he-IL" dirty="0">
                <a:solidFill>
                  <a:schemeClr val="tx1"/>
                </a:solidFill>
              </a:rPr>
              <a:t> יהודה. </a:t>
            </a:r>
          </a:p>
          <a:p>
            <a:r>
              <a:rPr lang="he-IL" dirty="0" err="1">
                <a:solidFill>
                  <a:schemeClr val="tx1"/>
                </a:solidFill>
              </a:rPr>
              <a:t>המהרש"א</a:t>
            </a:r>
            <a:r>
              <a:rPr lang="he-IL" dirty="0">
                <a:solidFill>
                  <a:schemeClr val="tx1"/>
                </a:solidFill>
              </a:rPr>
              <a:t> הקשה ע"ז </a:t>
            </a:r>
            <a:r>
              <a:rPr lang="he-IL" dirty="0" err="1">
                <a:solidFill>
                  <a:schemeClr val="tx1"/>
                </a:solidFill>
              </a:rPr>
              <a:t>דכי</a:t>
            </a:r>
            <a:r>
              <a:rPr lang="he-IL" dirty="0">
                <a:solidFill>
                  <a:schemeClr val="tx1"/>
                </a:solidFill>
              </a:rPr>
              <a:t> לא נתקיימה ברכת יעקב ח"ו.?  ומפרש </a:t>
            </a:r>
            <a:r>
              <a:rPr lang="he-IL" dirty="0" err="1">
                <a:solidFill>
                  <a:schemeClr val="tx1"/>
                </a:solidFill>
              </a:rPr>
              <a:t>דקרא</a:t>
            </a:r>
            <a:r>
              <a:rPr lang="he-IL" dirty="0">
                <a:solidFill>
                  <a:schemeClr val="tx1"/>
                </a:solidFill>
              </a:rPr>
              <a:t> דלא יסור שבט מיהודה </a:t>
            </a:r>
            <a:r>
              <a:rPr lang="he-IL" dirty="0" err="1">
                <a:solidFill>
                  <a:schemeClr val="tx1"/>
                </a:solidFill>
              </a:rPr>
              <a:t>מיירי</a:t>
            </a:r>
            <a:r>
              <a:rPr lang="he-IL" dirty="0">
                <a:solidFill>
                  <a:schemeClr val="tx1"/>
                </a:solidFill>
              </a:rPr>
              <a:t> בממונים לשררה עפ"י המלך ולא בהוראה אבל קרא </a:t>
            </a:r>
            <a:r>
              <a:rPr lang="he-IL" dirty="0" err="1">
                <a:solidFill>
                  <a:schemeClr val="tx1"/>
                </a:solidFill>
              </a:rPr>
              <a:t>דיהודה</a:t>
            </a:r>
            <a:r>
              <a:rPr lang="he-IL" dirty="0">
                <a:solidFill>
                  <a:schemeClr val="tx1"/>
                </a:solidFill>
              </a:rPr>
              <a:t> מחוקקי משמע שממונה מפי הקדוש ברוך הוא </a:t>
            </a:r>
            <a:r>
              <a:rPr lang="he-IL" dirty="0" err="1">
                <a:solidFill>
                  <a:schemeClr val="tx1"/>
                </a:solidFill>
              </a:rPr>
              <a:t>דכינוי</a:t>
            </a:r>
            <a:r>
              <a:rPr lang="he-IL" dirty="0">
                <a:solidFill>
                  <a:schemeClr val="tx1"/>
                </a:solidFill>
              </a:rPr>
              <a:t> </a:t>
            </a:r>
            <a:r>
              <a:rPr lang="he-IL" dirty="0" err="1">
                <a:solidFill>
                  <a:schemeClr val="tx1"/>
                </a:solidFill>
              </a:rPr>
              <a:t>הוו"ד</a:t>
            </a:r>
            <a:r>
              <a:rPr lang="he-IL" dirty="0">
                <a:solidFill>
                  <a:schemeClr val="tx1"/>
                </a:solidFill>
              </a:rPr>
              <a:t> מורה על כך. </a:t>
            </a:r>
          </a:p>
        </p:txBody>
      </p:sp>
      <p:sp>
        <p:nvSpPr>
          <p:cNvPr id="12" name="תיבת טקסט 11">
            <a:extLst>
              <a:ext uri="{FF2B5EF4-FFF2-40B4-BE49-F238E27FC236}">
                <a16:creationId xmlns:a16="http://schemas.microsoft.com/office/drawing/2014/main" id="{C2C06AB7-1B92-4E36-AA90-571CB34AE936}"/>
              </a:ext>
            </a:extLst>
          </p:cNvPr>
          <p:cNvSpPr txBox="1"/>
          <p:nvPr/>
        </p:nvSpPr>
        <p:spPr>
          <a:xfrm>
            <a:off x="4297680" y="3731929"/>
            <a:ext cx="3159707"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הרי גם מיהודה יצאו מורי הלכה ?</a:t>
            </a:r>
          </a:p>
        </p:txBody>
      </p:sp>
      <p:sp>
        <p:nvSpPr>
          <p:cNvPr id="13" name="תיבת טקסט 12">
            <a:extLst>
              <a:ext uri="{FF2B5EF4-FFF2-40B4-BE49-F238E27FC236}">
                <a16:creationId xmlns:a16="http://schemas.microsoft.com/office/drawing/2014/main" id="{C797011F-1421-4144-84A4-869DBE83BD97}"/>
              </a:ext>
            </a:extLst>
          </p:cNvPr>
          <p:cNvSpPr txBox="1"/>
          <p:nvPr/>
        </p:nvSpPr>
        <p:spPr>
          <a:xfrm>
            <a:off x="4587321" y="4872691"/>
            <a:ext cx="3373221"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מורי ההוראה שמשבט לוי ויששכר יודעים להורות אליבא </a:t>
            </a:r>
            <a:r>
              <a:rPr lang="he-IL" dirty="0" err="1"/>
              <a:t>דהלכתא</a:t>
            </a:r>
            <a:r>
              <a:rPr lang="he-IL" dirty="0"/>
              <a:t> </a:t>
            </a:r>
          </a:p>
          <a:p>
            <a:r>
              <a:rPr lang="he-IL" dirty="0"/>
              <a:t>אבל משבט יהודה אף שחכמים הם לא זכו שההלכה תהיה כמותם.</a:t>
            </a:r>
          </a:p>
        </p:txBody>
      </p:sp>
    </p:spTree>
    <p:extLst>
      <p:ext uri="{BB962C8B-B14F-4D97-AF65-F5344CB8AC3E}">
        <p14:creationId xmlns:p14="http://schemas.microsoft.com/office/powerpoint/2010/main" val="266936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750"/>
                            </p:stCondLst>
                            <p:childTnLst>
                              <p:par>
                                <p:cTn id="11" presetID="22" presetClass="entr" presetSubtype="2" fill="hold" grpId="0" nodeType="afterEffect">
                                  <p:stCondLst>
                                    <p:cond delay="225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par>
                          <p:cTn id="14" fill="hold">
                            <p:stCondLst>
                              <p:cond delay="3500"/>
                            </p:stCondLst>
                            <p:childTnLst>
                              <p:par>
                                <p:cTn id="15" presetID="53" presetClass="entr" presetSubtype="16" fill="hold" grpId="0" nodeType="afterEffect">
                                  <p:stCondLst>
                                    <p:cond delay="2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6250"/>
                            </p:stCondLst>
                            <p:childTnLst>
                              <p:par>
                                <p:cTn id="21" presetID="53" presetClass="entr" presetSubtype="16" fill="hold" grpId="0" nodeType="afterEffect">
                                  <p:stCondLst>
                                    <p:cond delay="15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1000"/>
                            </p:stCondLst>
                            <p:childTnLst>
                              <p:par>
                                <p:cTn id="35" presetID="53" presetClass="entr" presetSubtype="16" fill="hold" grpId="0" nodeType="afterEffect">
                                  <p:stCondLst>
                                    <p:cond delay="50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par>
                          <p:cTn id="40" fill="hold">
                            <p:stCondLst>
                              <p:cond delay="2000"/>
                            </p:stCondLst>
                            <p:childTnLst>
                              <p:par>
                                <p:cTn id="41" presetID="22" presetClass="entr" presetSubtype="2" fill="hold" grpId="0" nodeType="afterEffect">
                                  <p:stCondLst>
                                    <p:cond delay="2250"/>
                                  </p:stCondLst>
                                  <p:childTnLst>
                                    <p:set>
                                      <p:cBhvr>
                                        <p:cTn id="42" dur="1" fill="hold">
                                          <p:stCondLst>
                                            <p:cond delay="0"/>
                                          </p:stCondLst>
                                        </p:cTn>
                                        <p:tgtEl>
                                          <p:spTgt spid="12"/>
                                        </p:tgtEl>
                                        <p:attrNameLst>
                                          <p:attrName>style.visibility</p:attrName>
                                        </p:attrNameLst>
                                      </p:cBhvr>
                                      <p:to>
                                        <p:strVal val="visible"/>
                                      </p:to>
                                    </p:set>
                                    <p:animEffect transition="in" filter="wipe(right)">
                                      <p:cBhvr>
                                        <p:cTn id="43" dur="500"/>
                                        <p:tgtEl>
                                          <p:spTgt spid="12"/>
                                        </p:tgtEl>
                                      </p:cBhvr>
                                    </p:animEffect>
                                  </p:childTnLst>
                                </p:cTn>
                              </p:par>
                            </p:childTnLst>
                          </p:cTn>
                        </p:par>
                        <p:par>
                          <p:cTn id="44" fill="hold">
                            <p:stCondLst>
                              <p:cond delay="4750"/>
                            </p:stCondLst>
                            <p:childTnLst>
                              <p:par>
                                <p:cTn id="45" presetID="22" presetClass="entr" presetSubtype="8" fill="hold" grpId="0" nodeType="afterEffect">
                                  <p:stCondLst>
                                    <p:cond delay="200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2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53" presetClass="entr" presetSubtype="16" fill="hold" grpId="0" nodeType="afterEffect">
                                  <p:stCondLst>
                                    <p:cond delay="50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par>
                          <p:cTn id="62" fill="hold">
                            <p:stCondLst>
                              <p:cond delay="2000"/>
                            </p:stCondLst>
                            <p:childTnLst>
                              <p:par>
                                <p:cTn id="63" presetID="22" presetClass="entr" presetSubtype="2" fill="hold" grpId="0" nodeType="afterEffect">
                                  <p:stCondLst>
                                    <p:cond delay="1500"/>
                                  </p:stCondLst>
                                  <p:childTnLst>
                                    <p:set>
                                      <p:cBhvr>
                                        <p:cTn id="64" dur="1" fill="hold">
                                          <p:stCondLst>
                                            <p:cond delay="0"/>
                                          </p:stCondLst>
                                        </p:cTn>
                                        <p:tgtEl>
                                          <p:spTgt spid="13"/>
                                        </p:tgtEl>
                                        <p:attrNameLst>
                                          <p:attrName>style.visibility</p:attrName>
                                        </p:attrNameLst>
                                      </p:cBhvr>
                                      <p:to>
                                        <p:strVal val="visible"/>
                                      </p:to>
                                    </p:set>
                                    <p:animEffect transition="in" filter="wipe(righ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7D3E64E0-87C4-41A2-AE71-4F6441645E26}"/>
              </a:ext>
            </a:extLst>
          </p:cNvPr>
          <p:cNvSpPr txBox="1"/>
          <p:nvPr/>
        </p:nvSpPr>
        <p:spPr>
          <a:xfrm>
            <a:off x="10302240" y="255670"/>
            <a:ext cx="1656079" cy="369332"/>
          </a:xfrm>
          <a:prstGeom prst="rect">
            <a:avLst/>
          </a:prstGeom>
          <a:noFill/>
        </p:spPr>
        <p:txBody>
          <a:bodyPr wrap="square" rtlCol="1">
            <a:spAutoFit/>
          </a:bodyPr>
          <a:lstStyle/>
          <a:p>
            <a:r>
              <a:rPr lang="he-IL" dirty="0"/>
              <a:t>דף כ"ו עמ' א'</a:t>
            </a:r>
          </a:p>
        </p:txBody>
      </p:sp>
      <p:sp>
        <p:nvSpPr>
          <p:cNvPr id="3" name="תיבת טקסט 2">
            <a:extLst>
              <a:ext uri="{FF2B5EF4-FFF2-40B4-BE49-F238E27FC236}">
                <a16:creationId xmlns:a16="http://schemas.microsoft.com/office/drawing/2014/main" id="{1715C322-6D75-47ED-89A6-CF10BE5FD1CE}"/>
              </a:ext>
            </a:extLst>
          </p:cNvPr>
          <p:cNvSpPr txBox="1"/>
          <p:nvPr/>
        </p:nvSpPr>
        <p:spPr>
          <a:xfrm>
            <a:off x="7739406" y="1463040"/>
            <a:ext cx="4107154"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רַבִּי יוֹחָנָן: </a:t>
            </a:r>
          </a:p>
          <a:p>
            <a:r>
              <a:rPr lang="he-IL" b="0" i="0" dirty="0">
                <a:solidFill>
                  <a:srgbClr val="000000"/>
                </a:solidFill>
                <a:effectLst/>
                <a:latin typeface="Arial" panose="020B0604020202020204" pitchFamily="34" charset="0"/>
              </a:rPr>
              <a:t> אֵין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עַל תָּמִיד שֶׁל בֵּין הָעַרְבָּיִם</a:t>
            </a:r>
          </a:p>
          <a:p>
            <a:r>
              <a:rPr lang="he-IL" b="0" i="0" dirty="0">
                <a:solidFill>
                  <a:srgbClr val="000000"/>
                </a:solidFill>
                <a:effectLst/>
                <a:latin typeface="Arial" panose="020B0604020202020204" pitchFamily="34" charset="0"/>
              </a:rPr>
              <a:t> אֶלָּא כֹּהֵן שֶׁזָּכָה בּוֹ בְּשַׁחֲרִית זוֹכֶה בּוֹ עַרְבִית</a:t>
            </a:r>
            <a:endParaRPr lang="he-IL" dirty="0"/>
          </a:p>
        </p:txBody>
      </p:sp>
      <p:sp>
        <p:nvSpPr>
          <p:cNvPr id="4" name="תיבת טקסט 3">
            <a:extLst>
              <a:ext uri="{FF2B5EF4-FFF2-40B4-BE49-F238E27FC236}">
                <a16:creationId xmlns:a16="http://schemas.microsoft.com/office/drawing/2014/main" id="{1548AE26-01A0-4373-83E5-B11F9D45F663}"/>
              </a:ext>
            </a:extLst>
          </p:cNvPr>
          <p:cNvSpPr txBox="1"/>
          <p:nvPr/>
        </p:nvSpPr>
        <p:spPr>
          <a:xfrm>
            <a:off x="8618606" y="2855862"/>
            <a:ext cx="315976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מֵיתִיבִי:  כְּשֵׁם </a:t>
            </a:r>
            <a:r>
              <a:rPr lang="he-IL" b="0" i="0" dirty="0" err="1">
                <a:solidFill>
                  <a:srgbClr val="000000"/>
                </a:solidFill>
                <a:effectLst/>
                <a:latin typeface="Arial" panose="020B0604020202020204" pitchFamily="34" charset="0"/>
              </a:rPr>
              <a:t>שֶׁמְּפַיְּיסִין</a:t>
            </a:r>
            <a:r>
              <a:rPr lang="he-IL" b="0" i="0" dirty="0">
                <a:solidFill>
                  <a:srgbClr val="000000"/>
                </a:solidFill>
                <a:effectLst/>
                <a:latin typeface="Arial" panose="020B0604020202020204" pitchFamily="34" charset="0"/>
              </a:rPr>
              <a:t> שַׁחֲרִית כָּךְ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בֵּין הָעַרְבַּיִם ?</a:t>
            </a:r>
            <a:endParaRPr lang="he-IL" dirty="0"/>
          </a:p>
        </p:txBody>
      </p:sp>
      <p:sp>
        <p:nvSpPr>
          <p:cNvPr id="5" name="תיבת טקסט 4">
            <a:extLst>
              <a:ext uri="{FF2B5EF4-FFF2-40B4-BE49-F238E27FC236}">
                <a16:creationId xmlns:a16="http://schemas.microsoft.com/office/drawing/2014/main" id="{52BE9577-908D-459A-8325-F518792DF154}"/>
              </a:ext>
            </a:extLst>
          </p:cNvPr>
          <p:cNvSpPr txBox="1"/>
          <p:nvPr/>
        </p:nvSpPr>
        <p:spPr>
          <a:xfrm>
            <a:off x="996412" y="1601539"/>
            <a:ext cx="6258560"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כהן שזכה בעבודה מסוימת  </a:t>
            </a:r>
            <a:r>
              <a:rPr lang="he-IL" dirty="0" err="1"/>
              <a:t>בתמיד</a:t>
            </a:r>
            <a:r>
              <a:rPr lang="he-IL" dirty="0"/>
              <a:t> של שחרית זוכה  באותה עבודה גם ערבית </a:t>
            </a:r>
            <a:r>
              <a:rPr lang="he-IL" dirty="0" err="1"/>
              <a:t>בתמיד</a:t>
            </a:r>
            <a:r>
              <a:rPr lang="he-IL" dirty="0"/>
              <a:t> של בין הערביים</a:t>
            </a:r>
          </a:p>
        </p:txBody>
      </p:sp>
      <p:sp>
        <p:nvSpPr>
          <p:cNvPr id="6" name="בועת דיבור: מלבן עם פינות מעוגלות 5">
            <a:extLst>
              <a:ext uri="{FF2B5EF4-FFF2-40B4-BE49-F238E27FC236}">
                <a16:creationId xmlns:a16="http://schemas.microsoft.com/office/drawing/2014/main" id="{C27066E7-E974-46FE-BD06-34A1FB39DCEA}"/>
              </a:ext>
            </a:extLst>
          </p:cNvPr>
          <p:cNvSpPr/>
          <p:nvPr/>
        </p:nvSpPr>
        <p:spPr>
          <a:xfrm>
            <a:off x="162560" y="101600"/>
            <a:ext cx="9469120" cy="1229360"/>
          </a:xfrm>
          <a:prstGeom prst="wedgeRoundRectCallout">
            <a:avLst>
              <a:gd name="adj1" fmla="val -25983"/>
              <a:gd name="adj2" fmla="val 6828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ומ"מ מודה רבי יוחנן שעשו עוד פייס בשביל סידור שני גזירי עצים </a:t>
            </a:r>
            <a:r>
              <a:rPr lang="he-IL" dirty="0" err="1">
                <a:solidFill>
                  <a:schemeClr val="tx1"/>
                </a:solidFill>
              </a:rPr>
              <a:t>בתמיד</a:t>
            </a:r>
            <a:r>
              <a:rPr lang="he-IL" dirty="0">
                <a:solidFill>
                  <a:schemeClr val="tx1"/>
                </a:solidFill>
              </a:rPr>
              <a:t> של בין הערבים שא"א לומר שאותו כהן שסידר בבקר יסדר גם בערב שהרי סידור הבקר היה בכהן אחד וסידור הערב היה בשני כהנים כדלקמן בע"ב. והפייס הזה היו עושים ביחד עם הפייס השני שכיון שאותו פייס [שנעשה לצורך תמיד של שחר] מועיל גם לתמיד של בין הערבים מסתבר שיפייסו אז גם בשביל שני </a:t>
            </a:r>
            <a:r>
              <a:rPr lang="he-IL" dirty="0" err="1">
                <a:solidFill>
                  <a:schemeClr val="tx1"/>
                </a:solidFill>
              </a:rPr>
              <a:t>הגזירין</a:t>
            </a:r>
            <a:r>
              <a:rPr lang="he-IL" dirty="0">
                <a:solidFill>
                  <a:schemeClr val="tx1"/>
                </a:solidFill>
              </a:rPr>
              <a:t> של בין הערבים</a:t>
            </a:r>
          </a:p>
        </p:txBody>
      </p:sp>
      <p:sp>
        <p:nvSpPr>
          <p:cNvPr id="7" name="תיבת טקסט 6">
            <a:extLst>
              <a:ext uri="{FF2B5EF4-FFF2-40B4-BE49-F238E27FC236}">
                <a16:creationId xmlns:a16="http://schemas.microsoft.com/office/drawing/2014/main" id="{45B9D1D4-A1EF-4DBF-A63D-9E529C26B3BB}"/>
              </a:ext>
            </a:extLst>
          </p:cNvPr>
          <p:cNvSpPr txBox="1"/>
          <p:nvPr/>
        </p:nvSpPr>
        <p:spPr>
          <a:xfrm>
            <a:off x="1809212" y="2947461"/>
            <a:ext cx="544576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הרי כתוב במפורש שמפייסים בערבית כמו בשחרית</a:t>
            </a:r>
          </a:p>
        </p:txBody>
      </p:sp>
      <p:sp>
        <p:nvSpPr>
          <p:cNvPr id="9" name="תיבת טקסט 8">
            <a:extLst>
              <a:ext uri="{FF2B5EF4-FFF2-40B4-BE49-F238E27FC236}">
                <a16:creationId xmlns:a16="http://schemas.microsoft.com/office/drawing/2014/main" id="{632BA58E-0F68-42E1-BED8-CA5A665D0CCF}"/>
              </a:ext>
            </a:extLst>
          </p:cNvPr>
          <p:cNvSpPr txBox="1"/>
          <p:nvPr/>
        </p:nvSpPr>
        <p:spPr>
          <a:xfrm>
            <a:off x="9336095" y="4068315"/>
            <a:ext cx="2554664"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כִּי תַּנְיָא הָהִיא בִּקְטוֹרֶת</a:t>
            </a:r>
            <a:endParaRPr lang="he-IL" dirty="0"/>
          </a:p>
        </p:txBody>
      </p:sp>
      <p:sp>
        <p:nvSpPr>
          <p:cNvPr id="10" name="תיבת טקסט 9">
            <a:extLst>
              <a:ext uri="{FF2B5EF4-FFF2-40B4-BE49-F238E27FC236}">
                <a16:creationId xmlns:a16="http://schemas.microsoft.com/office/drawing/2014/main" id="{329CC552-A76B-4DDF-BED2-21AF2D8D95F3}"/>
              </a:ext>
            </a:extLst>
          </p:cNvPr>
          <p:cNvSpPr txBox="1"/>
          <p:nvPr/>
        </p:nvSpPr>
        <p:spPr>
          <a:xfrm>
            <a:off x="1259525" y="3693219"/>
            <a:ext cx="5995447"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שהיו </a:t>
            </a:r>
            <a:r>
              <a:rPr lang="he-IL" dirty="0" err="1"/>
              <a:t>מפייסין</a:t>
            </a:r>
            <a:r>
              <a:rPr lang="he-IL" dirty="0"/>
              <a:t> שנית </a:t>
            </a:r>
            <a:r>
              <a:rPr lang="he-IL" dirty="0" err="1"/>
              <a:t>בקטרת</a:t>
            </a:r>
            <a:r>
              <a:rPr lang="he-IL" dirty="0"/>
              <a:t> של בין הערביים, שהרי לא הניחו לכהן אחד שיקטיר </a:t>
            </a:r>
            <a:r>
              <a:rPr lang="he-IL" dirty="0" err="1"/>
              <a:t>קטרת</a:t>
            </a:r>
            <a:r>
              <a:rPr lang="he-IL" dirty="0"/>
              <a:t> פעמיים. </a:t>
            </a:r>
          </a:p>
          <a:p>
            <a:r>
              <a:rPr lang="he-IL" dirty="0"/>
              <a:t>אבל בעבודות התמיד שלא היו מקפידים על כך שלא יעבוד כהן אחד אותה עבודה פעמיים, לא היו מפייסים שוב </a:t>
            </a:r>
            <a:r>
              <a:rPr lang="he-IL" dirty="0" err="1"/>
              <a:t>בתמיד</a:t>
            </a:r>
            <a:r>
              <a:rPr lang="he-IL" dirty="0"/>
              <a:t> של בין הערביים.</a:t>
            </a:r>
          </a:p>
        </p:txBody>
      </p:sp>
      <p:sp>
        <p:nvSpPr>
          <p:cNvPr id="11" name="תיבת טקסט 10">
            <a:extLst>
              <a:ext uri="{FF2B5EF4-FFF2-40B4-BE49-F238E27FC236}">
                <a16:creationId xmlns:a16="http://schemas.microsoft.com/office/drawing/2014/main" id="{5D97EDE0-EEE0-4482-B1DF-4E595AE6D8F0}"/>
              </a:ext>
            </a:extLst>
          </p:cNvPr>
          <p:cNvSpPr txBox="1"/>
          <p:nvPr/>
        </p:nvSpPr>
        <p:spPr>
          <a:xfrm>
            <a:off x="8521514" y="5024578"/>
            <a:ext cx="3359501"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וְהָתַנְיָא כְּשֵׁם </a:t>
            </a:r>
            <a:r>
              <a:rPr lang="he-IL" b="0" i="0" dirty="0" err="1">
                <a:solidFill>
                  <a:srgbClr val="000000"/>
                </a:solidFill>
                <a:effectLst/>
                <a:latin typeface="Arial" panose="020B0604020202020204" pitchFamily="34" charset="0"/>
              </a:rPr>
              <a:t>שֶׁמְּפַיְּיסִין</a:t>
            </a:r>
            <a:r>
              <a:rPr lang="he-IL" b="0" i="0" dirty="0">
                <a:solidFill>
                  <a:srgbClr val="000000"/>
                </a:solidFill>
                <a:effectLst/>
                <a:latin typeface="Arial" panose="020B0604020202020204" pitchFamily="34" charset="0"/>
              </a:rPr>
              <a:t> לוֹ שַׁחֲרִית </a:t>
            </a:r>
          </a:p>
          <a:p>
            <a:r>
              <a:rPr lang="he-IL" b="0" i="0" dirty="0">
                <a:solidFill>
                  <a:srgbClr val="000000"/>
                </a:solidFill>
                <a:effectLst/>
                <a:latin typeface="Arial" panose="020B0604020202020204" pitchFamily="34" charset="0"/>
              </a:rPr>
              <a:t>כָּךְ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לוֹ עַרְבִית</a:t>
            </a:r>
            <a:endParaRPr lang="he-IL" dirty="0"/>
          </a:p>
        </p:txBody>
      </p:sp>
      <p:sp>
        <p:nvSpPr>
          <p:cNvPr id="12" name="תיבת טקסט 11">
            <a:extLst>
              <a:ext uri="{FF2B5EF4-FFF2-40B4-BE49-F238E27FC236}">
                <a16:creationId xmlns:a16="http://schemas.microsoft.com/office/drawing/2014/main" id="{ADD9517E-277E-48B1-842E-8E7931D604B2}"/>
              </a:ext>
            </a:extLst>
          </p:cNvPr>
          <p:cNvSpPr txBox="1"/>
          <p:nvPr/>
        </p:nvSpPr>
        <p:spPr>
          <a:xfrm>
            <a:off x="10802378" y="6354462"/>
            <a:ext cx="1093929"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אֵימָא לָהּ</a:t>
            </a:r>
            <a:endParaRPr lang="he-IL" dirty="0"/>
          </a:p>
        </p:txBody>
      </p:sp>
      <p:sp>
        <p:nvSpPr>
          <p:cNvPr id="15" name="תיבת טקסט 14">
            <a:extLst>
              <a:ext uri="{FF2B5EF4-FFF2-40B4-BE49-F238E27FC236}">
                <a16:creationId xmlns:a16="http://schemas.microsoft.com/office/drawing/2014/main" id="{E6B08EE4-1D65-4942-A5B6-D0CAC07E015A}"/>
              </a:ext>
            </a:extLst>
          </p:cNvPr>
          <p:cNvSpPr txBox="1"/>
          <p:nvPr/>
        </p:nvSpPr>
        <p:spPr>
          <a:xfrm>
            <a:off x="10830346" y="2456966"/>
            <a:ext cx="946239"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שאלה</a:t>
            </a:r>
          </a:p>
        </p:txBody>
      </p:sp>
      <p:sp>
        <p:nvSpPr>
          <p:cNvPr id="16" name="תיבת טקסט 15">
            <a:extLst>
              <a:ext uri="{FF2B5EF4-FFF2-40B4-BE49-F238E27FC236}">
                <a16:creationId xmlns:a16="http://schemas.microsoft.com/office/drawing/2014/main" id="{0157A405-0B24-4F5C-82DD-4A79659ECF01}"/>
              </a:ext>
            </a:extLst>
          </p:cNvPr>
          <p:cNvSpPr txBox="1"/>
          <p:nvPr/>
        </p:nvSpPr>
        <p:spPr>
          <a:xfrm>
            <a:off x="10680252" y="3671164"/>
            <a:ext cx="1160549"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a:t>
            </a:r>
          </a:p>
        </p:txBody>
      </p:sp>
      <p:sp>
        <p:nvSpPr>
          <p:cNvPr id="17" name="תיבת טקסט 16">
            <a:extLst>
              <a:ext uri="{FF2B5EF4-FFF2-40B4-BE49-F238E27FC236}">
                <a16:creationId xmlns:a16="http://schemas.microsoft.com/office/drawing/2014/main" id="{8D520670-1A30-44B4-8C65-56D312E3C811}"/>
              </a:ext>
            </a:extLst>
          </p:cNvPr>
          <p:cNvSpPr txBox="1"/>
          <p:nvPr/>
        </p:nvSpPr>
        <p:spPr>
          <a:xfrm>
            <a:off x="10896966" y="4579458"/>
            <a:ext cx="946239"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שאלה</a:t>
            </a:r>
          </a:p>
        </p:txBody>
      </p:sp>
      <p:sp>
        <p:nvSpPr>
          <p:cNvPr id="18" name="תיבת טקסט 17">
            <a:extLst>
              <a:ext uri="{FF2B5EF4-FFF2-40B4-BE49-F238E27FC236}">
                <a16:creationId xmlns:a16="http://schemas.microsoft.com/office/drawing/2014/main" id="{B4399137-4CB8-40B2-9319-5E69009FA24A}"/>
              </a:ext>
            </a:extLst>
          </p:cNvPr>
          <p:cNvSpPr txBox="1"/>
          <p:nvPr/>
        </p:nvSpPr>
        <p:spPr>
          <a:xfrm>
            <a:off x="10769067" y="5824812"/>
            <a:ext cx="1160549"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a:t>
            </a:r>
          </a:p>
        </p:txBody>
      </p:sp>
      <p:sp>
        <p:nvSpPr>
          <p:cNvPr id="19" name="תיבת טקסט 18">
            <a:extLst>
              <a:ext uri="{FF2B5EF4-FFF2-40B4-BE49-F238E27FC236}">
                <a16:creationId xmlns:a16="http://schemas.microsoft.com/office/drawing/2014/main" id="{1F488CDE-60BA-4E87-962E-83B413532FBB}"/>
              </a:ext>
            </a:extLst>
          </p:cNvPr>
          <p:cNvSpPr txBox="1"/>
          <p:nvPr/>
        </p:nvSpPr>
        <p:spPr>
          <a:xfrm>
            <a:off x="1259525" y="5085823"/>
            <a:ext cx="5995447"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מהלימוד  "לו" ולא "לה" משמע שמדובר </a:t>
            </a:r>
            <a:r>
              <a:rPr lang="he-IL" dirty="0" err="1"/>
              <a:t>בתמיד</a:t>
            </a:r>
            <a:r>
              <a:rPr lang="he-IL" dirty="0"/>
              <a:t>, שהוא לשון זכר, ולא </a:t>
            </a:r>
            <a:r>
              <a:rPr lang="he-IL" dirty="0" err="1"/>
              <a:t>בקטרת</a:t>
            </a:r>
            <a:r>
              <a:rPr lang="he-IL" dirty="0"/>
              <a:t> שהיא לשון נקבה?</a:t>
            </a:r>
          </a:p>
        </p:txBody>
      </p:sp>
      <p:sp>
        <p:nvSpPr>
          <p:cNvPr id="20" name="תיבת טקסט 19">
            <a:extLst>
              <a:ext uri="{FF2B5EF4-FFF2-40B4-BE49-F238E27FC236}">
                <a16:creationId xmlns:a16="http://schemas.microsoft.com/office/drawing/2014/main" id="{0320B79A-3592-42F0-B785-880807B385A7}"/>
              </a:ext>
            </a:extLst>
          </p:cNvPr>
          <p:cNvSpPr txBox="1"/>
          <p:nvPr/>
        </p:nvSpPr>
        <p:spPr>
          <a:xfrm>
            <a:off x="3890127" y="6354462"/>
            <a:ext cx="3364845" cy="369332"/>
          </a:xfrm>
          <a:prstGeom prst="rect">
            <a:avLst/>
          </a:prstGeom>
          <a:solidFill>
            <a:schemeClr val="bg1"/>
          </a:solidFill>
          <a:ln>
            <a:solidFill>
              <a:schemeClr val="accent1"/>
            </a:solidFill>
          </a:ln>
          <a:scene3d>
            <a:camera prst="orthographicFront"/>
            <a:lightRig rig="threePt" dir="t"/>
          </a:scene3d>
          <a:sp3d>
            <a:bevelT prst="relaxedInset"/>
          </a:sp3d>
        </p:spPr>
        <p:txBody>
          <a:bodyPr wrap="square" rtlCol="1">
            <a:spAutoFit/>
          </a:bodyPr>
          <a:lstStyle/>
          <a:p>
            <a:r>
              <a:rPr lang="he-IL" dirty="0"/>
              <a:t>ואכן אף ברייתא זו מדברת </a:t>
            </a:r>
            <a:r>
              <a:rPr lang="he-IL" dirty="0" err="1"/>
              <a:t>בקטרת</a:t>
            </a:r>
            <a:r>
              <a:rPr lang="he-IL" dirty="0"/>
              <a:t>.</a:t>
            </a:r>
          </a:p>
        </p:txBody>
      </p:sp>
    </p:spTree>
    <p:extLst>
      <p:ext uri="{BB962C8B-B14F-4D97-AF65-F5344CB8AC3E}">
        <p14:creationId xmlns:p14="http://schemas.microsoft.com/office/powerpoint/2010/main" val="8998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22" presetClass="entr" presetSubtype="2"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3250"/>
                            </p:stCondLst>
                            <p:childTnLst>
                              <p:par>
                                <p:cTn id="15" presetID="22" presetClass="entr" presetSubtype="1" fill="hold" grpId="0" nodeType="after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childTnLst>
                          </p:cTn>
                        </p:par>
                        <p:par>
                          <p:cTn id="26" fill="hold">
                            <p:stCondLst>
                              <p:cond delay="1000"/>
                            </p:stCondLst>
                            <p:childTnLst>
                              <p:par>
                                <p:cTn id="27" presetID="53" presetClass="entr" presetSubtype="16" fill="hold" grpId="0" nodeType="afterEffect">
                                  <p:stCondLst>
                                    <p:cond delay="5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2000"/>
                            </p:stCondLst>
                            <p:childTnLst>
                              <p:par>
                                <p:cTn id="33" presetID="22" presetClass="entr" presetSubtype="2" fill="hold" grpId="0" nodeType="afterEffect">
                                  <p:stCondLst>
                                    <p:cond delay="200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childTnLst>
                          </p:cTn>
                        </p:par>
                        <p:par>
                          <p:cTn id="36" fill="hold">
                            <p:stCondLst>
                              <p:cond delay="4500"/>
                            </p:stCondLst>
                            <p:childTnLst>
                              <p:par>
                                <p:cTn id="37" presetID="31" presetClass="entr" presetSubtype="0" fill="hold" grpId="0" nodeType="afterEffect">
                                  <p:stCondLst>
                                    <p:cond delay="2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par>
                          <p:cTn id="43" fill="hold">
                            <p:stCondLst>
                              <p:cond delay="7500"/>
                            </p:stCondLst>
                            <p:childTnLst>
                              <p:par>
                                <p:cTn id="44" presetID="53" presetClass="entr" presetSubtype="16" fill="hold" grpId="0" nodeType="afterEffect">
                                  <p:stCondLst>
                                    <p:cond delay="50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par>
                          <p:cTn id="49" fill="hold">
                            <p:stCondLst>
                              <p:cond delay="8500"/>
                            </p:stCondLst>
                            <p:childTnLst>
                              <p:par>
                                <p:cTn id="50" presetID="22" presetClass="entr" presetSubtype="2" fill="hold" grpId="0" nodeType="afterEffect">
                                  <p:stCondLst>
                                    <p:cond delay="200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 calcmode="lin" valueType="num">
                                      <p:cBhvr>
                                        <p:cTn id="59" dur="1000" fill="hold"/>
                                        <p:tgtEl>
                                          <p:spTgt spid="17"/>
                                        </p:tgtEl>
                                        <p:attrNameLst>
                                          <p:attrName>style.rotation</p:attrName>
                                        </p:attrNameLst>
                                      </p:cBhvr>
                                      <p:tavLst>
                                        <p:tav tm="0">
                                          <p:val>
                                            <p:fltVal val="90"/>
                                          </p:val>
                                        </p:tav>
                                        <p:tav tm="100000">
                                          <p:val>
                                            <p:fltVal val="0"/>
                                          </p:val>
                                        </p:tav>
                                      </p:tavLst>
                                    </p:anim>
                                    <p:animEffect transition="in" filter="fade">
                                      <p:cBhvr>
                                        <p:cTn id="60" dur="1000"/>
                                        <p:tgtEl>
                                          <p:spTgt spid="17"/>
                                        </p:tgtEl>
                                      </p:cBhvr>
                                    </p:animEffect>
                                  </p:childTnLst>
                                </p:cTn>
                              </p:par>
                            </p:childTnLst>
                          </p:cTn>
                        </p:par>
                        <p:par>
                          <p:cTn id="61" fill="hold">
                            <p:stCondLst>
                              <p:cond delay="1000"/>
                            </p:stCondLst>
                            <p:childTnLst>
                              <p:par>
                                <p:cTn id="62" presetID="53" presetClass="entr" presetSubtype="16" fill="hold" grpId="0" nodeType="afterEffect">
                                  <p:stCondLst>
                                    <p:cond delay="5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par>
                          <p:cTn id="67" fill="hold">
                            <p:stCondLst>
                              <p:cond delay="2000"/>
                            </p:stCondLst>
                            <p:childTnLst>
                              <p:par>
                                <p:cTn id="68" presetID="22" presetClass="entr" presetSubtype="2" fill="hold" grpId="0" nodeType="afterEffect">
                                  <p:stCondLst>
                                    <p:cond delay="2000"/>
                                  </p:stCondLst>
                                  <p:childTnLst>
                                    <p:set>
                                      <p:cBhvr>
                                        <p:cTn id="69" dur="1" fill="hold">
                                          <p:stCondLst>
                                            <p:cond delay="0"/>
                                          </p:stCondLst>
                                        </p:cTn>
                                        <p:tgtEl>
                                          <p:spTgt spid="19"/>
                                        </p:tgtEl>
                                        <p:attrNameLst>
                                          <p:attrName>style.visibility</p:attrName>
                                        </p:attrNameLst>
                                      </p:cBhvr>
                                      <p:to>
                                        <p:strVal val="visible"/>
                                      </p:to>
                                    </p:set>
                                    <p:animEffect transition="in" filter="wipe(right)">
                                      <p:cBhvr>
                                        <p:cTn id="70" dur="500"/>
                                        <p:tgtEl>
                                          <p:spTgt spid="19"/>
                                        </p:tgtEl>
                                      </p:cBhvr>
                                    </p:animEffect>
                                  </p:childTnLst>
                                </p:cTn>
                              </p:par>
                            </p:childTnLst>
                          </p:cTn>
                        </p:par>
                        <p:par>
                          <p:cTn id="71" fill="hold">
                            <p:stCondLst>
                              <p:cond delay="4500"/>
                            </p:stCondLst>
                            <p:childTnLst>
                              <p:par>
                                <p:cTn id="72" presetID="31" presetClass="entr" presetSubtype="0" fill="hold" grpId="0" nodeType="afterEffect">
                                  <p:stCondLst>
                                    <p:cond delay="2250"/>
                                  </p:stCondLst>
                                  <p:childTnLst>
                                    <p:set>
                                      <p:cBhvr>
                                        <p:cTn id="73" dur="1" fill="hold">
                                          <p:stCondLst>
                                            <p:cond delay="0"/>
                                          </p:stCondLst>
                                        </p:cTn>
                                        <p:tgtEl>
                                          <p:spTgt spid="18"/>
                                        </p:tgtEl>
                                        <p:attrNameLst>
                                          <p:attrName>style.visibility</p:attrName>
                                        </p:attrNameLst>
                                      </p:cBhvr>
                                      <p:to>
                                        <p:strVal val="visible"/>
                                      </p:to>
                                    </p:set>
                                    <p:anim calcmode="lin" valueType="num">
                                      <p:cBhvr>
                                        <p:cTn id="74" dur="1000" fill="hold"/>
                                        <p:tgtEl>
                                          <p:spTgt spid="18"/>
                                        </p:tgtEl>
                                        <p:attrNameLst>
                                          <p:attrName>ppt_w</p:attrName>
                                        </p:attrNameLst>
                                      </p:cBhvr>
                                      <p:tavLst>
                                        <p:tav tm="0">
                                          <p:val>
                                            <p:fltVal val="0"/>
                                          </p:val>
                                        </p:tav>
                                        <p:tav tm="100000">
                                          <p:val>
                                            <p:strVal val="#ppt_w"/>
                                          </p:val>
                                        </p:tav>
                                      </p:tavLst>
                                    </p:anim>
                                    <p:anim calcmode="lin" valueType="num">
                                      <p:cBhvr>
                                        <p:cTn id="75" dur="1000" fill="hold"/>
                                        <p:tgtEl>
                                          <p:spTgt spid="18"/>
                                        </p:tgtEl>
                                        <p:attrNameLst>
                                          <p:attrName>ppt_h</p:attrName>
                                        </p:attrNameLst>
                                      </p:cBhvr>
                                      <p:tavLst>
                                        <p:tav tm="0">
                                          <p:val>
                                            <p:fltVal val="0"/>
                                          </p:val>
                                        </p:tav>
                                        <p:tav tm="100000">
                                          <p:val>
                                            <p:strVal val="#ppt_h"/>
                                          </p:val>
                                        </p:tav>
                                      </p:tavLst>
                                    </p:anim>
                                    <p:anim calcmode="lin" valueType="num">
                                      <p:cBhvr>
                                        <p:cTn id="76" dur="1000" fill="hold"/>
                                        <p:tgtEl>
                                          <p:spTgt spid="18"/>
                                        </p:tgtEl>
                                        <p:attrNameLst>
                                          <p:attrName>style.rotation</p:attrName>
                                        </p:attrNameLst>
                                      </p:cBhvr>
                                      <p:tavLst>
                                        <p:tav tm="0">
                                          <p:val>
                                            <p:fltVal val="90"/>
                                          </p:val>
                                        </p:tav>
                                        <p:tav tm="100000">
                                          <p:val>
                                            <p:fltVal val="0"/>
                                          </p:val>
                                        </p:tav>
                                      </p:tavLst>
                                    </p:anim>
                                    <p:animEffect transition="in" filter="fade">
                                      <p:cBhvr>
                                        <p:cTn id="77" dur="1000"/>
                                        <p:tgtEl>
                                          <p:spTgt spid="18"/>
                                        </p:tgtEl>
                                      </p:cBhvr>
                                    </p:animEffect>
                                  </p:childTnLst>
                                </p:cTn>
                              </p:par>
                            </p:childTnLst>
                          </p:cTn>
                        </p:par>
                        <p:par>
                          <p:cTn id="78" fill="hold">
                            <p:stCondLst>
                              <p:cond delay="7750"/>
                            </p:stCondLst>
                            <p:childTnLst>
                              <p:par>
                                <p:cTn id="79" presetID="53" presetClass="entr" presetSubtype="16" fill="hold" grpId="0" nodeType="afterEffect">
                                  <p:stCondLst>
                                    <p:cond delay="5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Effect transition="in" filter="fade">
                                      <p:cBhvr>
                                        <p:cTn id="83" dur="500"/>
                                        <p:tgtEl>
                                          <p:spTgt spid="12"/>
                                        </p:tgtEl>
                                      </p:cBhvr>
                                    </p:animEffect>
                                  </p:childTnLst>
                                </p:cTn>
                              </p:par>
                            </p:childTnLst>
                          </p:cTn>
                        </p:par>
                        <p:par>
                          <p:cTn id="84" fill="hold">
                            <p:stCondLst>
                              <p:cond delay="8750"/>
                            </p:stCondLst>
                            <p:childTnLst>
                              <p:par>
                                <p:cTn id="85" presetID="22" presetClass="entr" presetSubtype="2" fill="hold" grpId="0" nodeType="afterEffect">
                                  <p:stCondLst>
                                    <p:cond delay="1250"/>
                                  </p:stCondLst>
                                  <p:childTnLst>
                                    <p:set>
                                      <p:cBhvr>
                                        <p:cTn id="86" dur="1" fill="hold">
                                          <p:stCondLst>
                                            <p:cond delay="0"/>
                                          </p:stCondLst>
                                        </p:cTn>
                                        <p:tgtEl>
                                          <p:spTgt spid="20"/>
                                        </p:tgtEl>
                                        <p:attrNameLst>
                                          <p:attrName>style.visibility</p:attrName>
                                        </p:attrNameLst>
                                      </p:cBhvr>
                                      <p:to>
                                        <p:strVal val="visible"/>
                                      </p:to>
                                    </p:set>
                                    <p:animEffect transition="in" filter="wipe(right)">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0D72728E-49AA-4DF4-83A0-A965A77C4564}"/>
              </a:ext>
            </a:extLst>
          </p:cNvPr>
          <p:cNvSpPr txBox="1"/>
          <p:nvPr/>
        </p:nvSpPr>
        <p:spPr>
          <a:xfrm>
            <a:off x="6919481" y="977767"/>
            <a:ext cx="4946139" cy="646331"/>
          </a:xfrm>
          <a:prstGeom prst="rect">
            <a:avLst/>
          </a:prstGeom>
          <a:solidFill>
            <a:schemeClr val="accent5">
              <a:lumMod val="20000"/>
              <a:lumOff val="80000"/>
            </a:schemeClr>
          </a:solidFill>
          <a:ln>
            <a:solidFill>
              <a:schemeClr val="accent1"/>
            </a:solidFill>
          </a:ln>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וְהָתַנְיָא כְּשֵׁם </a:t>
            </a:r>
            <a:r>
              <a:rPr lang="he-IL" b="0" i="0" dirty="0" err="1">
                <a:solidFill>
                  <a:srgbClr val="000000"/>
                </a:solidFill>
                <a:effectLst/>
                <a:latin typeface="Arial" panose="020B0604020202020204" pitchFamily="34" charset="0"/>
              </a:rPr>
              <a:t>שֶׁמְּפַיְּיסִין</a:t>
            </a:r>
            <a:r>
              <a:rPr lang="he-IL" b="0" i="0" dirty="0">
                <a:solidFill>
                  <a:srgbClr val="000000"/>
                </a:solidFill>
                <a:effectLst/>
                <a:latin typeface="Arial" panose="020B0604020202020204" pitchFamily="34" charset="0"/>
              </a:rPr>
              <a:t> לוֹ שַׁחֲרִית כָּךְ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לוֹ עַרְבִית וּכְשֵׁם </a:t>
            </a:r>
            <a:r>
              <a:rPr lang="he-IL" b="0" i="0" dirty="0" err="1">
                <a:solidFill>
                  <a:srgbClr val="000000"/>
                </a:solidFill>
                <a:effectLst/>
                <a:latin typeface="Arial" panose="020B0604020202020204" pitchFamily="34" charset="0"/>
              </a:rPr>
              <a:t>שֶׁמְּפַיְּיסִין</a:t>
            </a:r>
            <a:r>
              <a:rPr lang="he-IL" b="0" i="0" dirty="0">
                <a:solidFill>
                  <a:srgbClr val="000000"/>
                </a:solidFill>
                <a:effectLst/>
                <a:latin typeface="Arial" panose="020B0604020202020204" pitchFamily="34" charset="0"/>
              </a:rPr>
              <a:t> לָהּ שַׁחֲרִית כָּךְ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לָהּ עַרְבִית</a:t>
            </a:r>
            <a:endParaRPr lang="he-IL" dirty="0"/>
          </a:p>
        </p:txBody>
      </p:sp>
      <p:sp>
        <p:nvSpPr>
          <p:cNvPr id="5" name="תיבת טקסט 4">
            <a:extLst>
              <a:ext uri="{FF2B5EF4-FFF2-40B4-BE49-F238E27FC236}">
                <a16:creationId xmlns:a16="http://schemas.microsoft.com/office/drawing/2014/main" id="{554D5DBE-0368-488D-B4B3-121D8A0C4F73}"/>
              </a:ext>
            </a:extLst>
          </p:cNvPr>
          <p:cNvSpPr txBox="1"/>
          <p:nvPr/>
        </p:nvSpPr>
        <p:spPr>
          <a:xfrm>
            <a:off x="6919482" y="2498372"/>
            <a:ext cx="4946139"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 שְׁמוּאֵל בַּר רַב יִצְחָק הָכָא בְּשַׁבָּת עָסְקִינַן</a:t>
            </a:r>
          </a:p>
          <a:p>
            <a:r>
              <a:rPr lang="he-IL" b="0" i="0" dirty="0">
                <a:solidFill>
                  <a:srgbClr val="000000"/>
                </a:solidFill>
                <a:effectLst/>
                <a:latin typeface="Arial" panose="020B0604020202020204" pitchFamily="34" charset="0"/>
              </a:rPr>
              <a:t> הוֹאִיל וּמִשְׁמָרוֹת מִתְחַדְּשׁוֹת</a:t>
            </a:r>
            <a:endParaRPr lang="he-IL" dirty="0"/>
          </a:p>
        </p:txBody>
      </p:sp>
      <p:sp>
        <p:nvSpPr>
          <p:cNvPr id="6" name="תיבת טקסט 5">
            <a:extLst>
              <a:ext uri="{FF2B5EF4-FFF2-40B4-BE49-F238E27FC236}">
                <a16:creationId xmlns:a16="http://schemas.microsoft.com/office/drawing/2014/main" id="{F59A3D15-F557-48AD-A54D-7950A55C5172}"/>
              </a:ext>
            </a:extLst>
          </p:cNvPr>
          <p:cNvSpPr txBox="1"/>
          <p:nvPr/>
        </p:nvSpPr>
        <p:spPr>
          <a:xfrm>
            <a:off x="10302240" y="108886"/>
            <a:ext cx="1656079" cy="369332"/>
          </a:xfrm>
          <a:prstGeom prst="rect">
            <a:avLst/>
          </a:prstGeom>
          <a:noFill/>
        </p:spPr>
        <p:txBody>
          <a:bodyPr wrap="square" rtlCol="1">
            <a:spAutoFit/>
          </a:bodyPr>
          <a:lstStyle/>
          <a:p>
            <a:r>
              <a:rPr lang="he-IL" dirty="0"/>
              <a:t>דף כ"ו עמ' א'</a:t>
            </a:r>
          </a:p>
        </p:txBody>
      </p:sp>
      <p:sp>
        <p:nvSpPr>
          <p:cNvPr id="2" name="תיבת טקסט 1">
            <a:extLst>
              <a:ext uri="{FF2B5EF4-FFF2-40B4-BE49-F238E27FC236}">
                <a16:creationId xmlns:a16="http://schemas.microsoft.com/office/drawing/2014/main" id="{7DE31D69-673A-428C-802E-7E57A8A20234}"/>
              </a:ext>
            </a:extLst>
          </p:cNvPr>
          <p:cNvSpPr txBox="1"/>
          <p:nvPr/>
        </p:nvSpPr>
        <p:spPr>
          <a:xfrm>
            <a:off x="6994689" y="4135828"/>
            <a:ext cx="4870931"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וּלְמַאי </a:t>
            </a:r>
            <a:r>
              <a:rPr lang="he-IL" b="0" i="0" dirty="0" err="1">
                <a:solidFill>
                  <a:srgbClr val="000000"/>
                </a:solidFill>
                <a:effectLst/>
                <a:latin typeface="Arial" panose="020B0604020202020204" pitchFamily="34" charset="0"/>
              </a:rPr>
              <a:t>דִּסְלֵיק</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אַדַּעְתִּין</a:t>
            </a:r>
            <a:r>
              <a:rPr lang="he-IL" b="0" i="0" dirty="0">
                <a:solidFill>
                  <a:srgbClr val="000000"/>
                </a:solidFill>
                <a:effectLst/>
                <a:latin typeface="Arial" panose="020B0604020202020204" pitchFamily="34" charset="0"/>
              </a:rPr>
              <a:t> מֵעִיקָּרָא </a:t>
            </a:r>
            <a:r>
              <a:rPr lang="he-IL" b="0" i="0" dirty="0" err="1">
                <a:solidFill>
                  <a:srgbClr val="000000"/>
                </a:solidFill>
                <a:effectLst/>
                <a:latin typeface="Arial" panose="020B0604020202020204" pitchFamily="34" charset="0"/>
              </a:rPr>
              <a:t>נְפִישִׁי</a:t>
            </a:r>
            <a:r>
              <a:rPr lang="he-IL" b="0" i="0" dirty="0">
                <a:solidFill>
                  <a:srgbClr val="000000"/>
                </a:solidFill>
                <a:effectLst/>
                <a:latin typeface="Arial" panose="020B0604020202020204" pitchFamily="34" charset="0"/>
              </a:rPr>
              <a:t> לְהוּ פְּיָיסוֹת</a:t>
            </a:r>
            <a:endParaRPr lang="he-IL" dirty="0"/>
          </a:p>
        </p:txBody>
      </p:sp>
      <p:sp>
        <p:nvSpPr>
          <p:cNvPr id="3" name="תיבת טקסט 2">
            <a:extLst>
              <a:ext uri="{FF2B5EF4-FFF2-40B4-BE49-F238E27FC236}">
                <a16:creationId xmlns:a16="http://schemas.microsoft.com/office/drawing/2014/main" id="{FD494A30-87B8-4DD9-B60B-9E4A35234ACB}"/>
              </a:ext>
            </a:extLst>
          </p:cNvPr>
          <p:cNvSpPr txBox="1"/>
          <p:nvPr/>
        </p:nvSpPr>
        <p:spPr>
          <a:xfrm>
            <a:off x="109979" y="800242"/>
            <a:ext cx="6611332" cy="1261884"/>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למדנו </a:t>
            </a:r>
            <a:r>
              <a:rPr lang="he-IL" dirty="0" err="1"/>
              <a:t>בברייתא</a:t>
            </a:r>
            <a:r>
              <a:rPr lang="he-IL" dirty="0"/>
              <a:t>: כשם </a:t>
            </a:r>
            <a:r>
              <a:rPr lang="he-IL" dirty="0" err="1"/>
              <a:t>שמפייסין</a:t>
            </a:r>
            <a:r>
              <a:rPr lang="he-IL" dirty="0"/>
              <a:t> </a:t>
            </a:r>
            <a:r>
              <a:rPr lang="he-IL" sz="2000" b="1" dirty="0"/>
              <a:t>לו</a:t>
            </a:r>
            <a:r>
              <a:rPr lang="he-IL" dirty="0"/>
              <a:t> שחרית כך </a:t>
            </a:r>
            <a:r>
              <a:rPr lang="he-IL" dirty="0" err="1"/>
              <a:t>מפייסין</a:t>
            </a:r>
            <a:r>
              <a:rPr lang="he-IL" dirty="0"/>
              <a:t> </a:t>
            </a:r>
            <a:r>
              <a:rPr lang="he-IL" sz="2000" b="1" dirty="0"/>
              <a:t>לו</a:t>
            </a:r>
            <a:r>
              <a:rPr lang="he-IL" dirty="0"/>
              <a:t> ערבית. וכשם </a:t>
            </a:r>
            <a:r>
              <a:rPr lang="he-IL" dirty="0" err="1"/>
              <a:t>שמפייסין</a:t>
            </a:r>
            <a:r>
              <a:rPr lang="he-IL" dirty="0"/>
              <a:t> </a:t>
            </a:r>
            <a:r>
              <a:rPr lang="he-IL" sz="2000" b="1" dirty="0"/>
              <a:t>לה</a:t>
            </a:r>
            <a:r>
              <a:rPr lang="he-IL" dirty="0"/>
              <a:t> שחרית כך </a:t>
            </a:r>
            <a:r>
              <a:rPr lang="he-IL" dirty="0" err="1"/>
              <a:t>מפייסין</a:t>
            </a:r>
            <a:r>
              <a:rPr lang="he-IL" dirty="0"/>
              <a:t> </a:t>
            </a:r>
            <a:r>
              <a:rPr lang="he-IL" sz="2000" b="1" dirty="0"/>
              <a:t>לה </a:t>
            </a:r>
            <a:r>
              <a:rPr lang="he-IL" dirty="0"/>
              <a:t>ערבית. יוצא  </a:t>
            </a:r>
            <a:r>
              <a:rPr lang="he-IL" dirty="0" err="1"/>
              <a:t>שברייתא</a:t>
            </a:r>
            <a:r>
              <a:rPr lang="he-IL" dirty="0"/>
              <a:t> זו מדברת בין </a:t>
            </a:r>
            <a:r>
              <a:rPr lang="he-IL" dirty="0" err="1"/>
              <a:t>בתמיד</a:t>
            </a:r>
            <a:r>
              <a:rPr lang="he-IL" dirty="0"/>
              <a:t> (לו, זכר) בין </a:t>
            </a:r>
            <a:r>
              <a:rPr lang="he-IL" dirty="0" err="1"/>
              <a:t>בקטרת</a:t>
            </a:r>
            <a:r>
              <a:rPr lang="he-IL" dirty="0"/>
              <a:t> (לה, נקבה) </a:t>
            </a:r>
          </a:p>
          <a:p>
            <a:r>
              <a:rPr lang="he-IL" dirty="0" err="1"/>
              <a:t>שמפייסין</a:t>
            </a:r>
            <a:r>
              <a:rPr lang="he-IL" dirty="0"/>
              <a:t> להם שנית בין הערביים. וזו קושיה לרבי יוחנן</a:t>
            </a:r>
          </a:p>
        </p:txBody>
      </p:sp>
      <p:sp>
        <p:nvSpPr>
          <p:cNvPr id="7" name="תיבת טקסט 6">
            <a:extLst>
              <a:ext uri="{FF2B5EF4-FFF2-40B4-BE49-F238E27FC236}">
                <a16:creationId xmlns:a16="http://schemas.microsoft.com/office/drawing/2014/main" id="{B8A34E27-6ED7-4149-B73D-D550FDD9E9B9}"/>
              </a:ext>
            </a:extLst>
          </p:cNvPr>
          <p:cNvSpPr txBox="1"/>
          <p:nvPr/>
        </p:nvSpPr>
        <p:spPr>
          <a:xfrm>
            <a:off x="10497477" y="419342"/>
            <a:ext cx="1055802"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שאלה:</a:t>
            </a:r>
          </a:p>
        </p:txBody>
      </p:sp>
      <p:sp>
        <p:nvSpPr>
          <p:cNvPr id="8" name="תיבת טקסט 7">
            <a:extLst>
              <a:ext uri="{FF2B5EF4-FFF2-40B4-BE49-F238E27FC236}">
                <a16:creationId xmlns:a16="http://schemas.microsoft.com/office/drawing/2014/main" id="{7851A9EE-837E-4530-9D6A-1385BAD028C2}"/>
              </a:ext>
            </a:extLst>
          </p:cNvPr>
          <p:cNvSpPr txBox="1"/>
          <p:nvPr/>
        </p:nvSpPr>
        <p:spPr>
          <a:xfrm>
            <a:off x="445414" y="2199426"/>
            <a:ext cx="6205981" cy="1754326"/>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אמר רבי שמואל בר רב יצחק: כאן מדובר בשבת. </a:t>
            </a:r>
          </a:p>
          <a:p>
            <a:r>
              <a:rPr lang="he-IL" dirty="0"/>
              <a:t>שבשבת חייבים לפייס שוב בין הערביים </a:t>
            </a:r>
            <a:r>
              <a:rPr lang="he-IL" dirty="0" err="1"/>
              <a:t>בתמיד</a:t>
            </a:r>
            <a:r>
              <a:rPr lang="he-IL" dirty="0"/>
              <a:t>, </a:t>
            </a:r>
          </a:p>
          <a:p>
            <a:r>
              <a:rPr lang="he-IL" dirty="0"/>
              <a:t>הואיל ומשמרות מתחדשות מתחלפות בחצות יום השבת, </a:t>
            </a:r>
            <a:r>
              <a:rPr lang="he-IL" dirty="0" err="1"/>
              <a:t>והכהנים</a:t>
            </a:r>
            <a:r>
              <a:rPr lang="he-IL" dirty="0"/>
              <a:t> שזכו </a:t>
            </a:r>
            <a:r>
              <a:rPr lang="he-IL" dirty="0" err="1"/>
              <a:t>בתמיד</a:t>
            </a:r>
            <a:r>
              <a:rPr lang="he-IL" dirty="0"/>
              <a:t> של שחרית שוב לא עבדו </a:t>
            </a:r>
            <a:r>
              <a:rPr lang="he-IL" dirty="0" err="1"/>
              <a:t>בתמיד</a:t>
            </a:r>
            <a:r>
              <a:rPr lang="he-IL" dirty="0"/>
              <a:t> של בין הערביים.</a:t>
            </a:r>
          </a:p>
          <a:p>
            <a:r>
              <a:rPr lang="he-IL" dirty="0"/>
              <a:t>אבל בשאר ימות החול לא היו </a:t>
            </a:r>
            <a:r>
              <a:rPr lang="he-IL" dirty="0" err="1"/>
              <a:t>עושין</a:t>
            </a:r>
            <a:r>
              <a:rPr lang="he-IL" dirty="0"/>
              <a:t> פייס שני לתמיד של בין הערביים. אלא הכהן שזכה בשחרית הוא זוכה גם בערבית.</a:t>
            </a:r>
          </a:p>
        </p:txBody>
      </p:sp>
      <p:sp>
        <p:nvSpPr>
          <p:cNvPr id="9" name="תיבת טקסט 8">
            <a:extLst>
              <a:ext uri="{FF2B5EF4-FFF2-40B4-BE49-F238E27FC236}">
                <a16:creationId xmlns:a16="http://schemas.microsoft.com/office/drawing/2014/main" id="{3AB973E5-D04F-47CE-B7B2-49D4A2E81E44}"/>
              </a:ext>
            </a:extLst>
          </p:cNvPr>
          <p:cNvSpPr txBox="1"/>
          <p:nvPr/>
        </p:nvSpPr>
        <p:spPr>
          <a:xfrm>
            <a:off x="10399858" y="1877460"/>
            <a:ext cx="1055802"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a:t>
            </a:r>
          </a:p>
        </p:txBody>
      </p:sp>
      <p:sp>
        <p:nvSpPr>
          <p:cNvPr id="10" name="תיבת טקסט 9">
            <a:extLst>
              <a:ext uri="{FF2B5EF4-FFF2-40B4-BE49-F238E27FC236}">
                <a16:creationId xmlns:a16="http://schemas.microsoft.com/office/drawing/2014/main" id="{A5C1DF01-4F4F-4534-AFBD-59CB54A40B2A}"/>
              </a:ext>
            </a:extLst>
          </p:cNvPr>
          <p:cNvSpPr txBox="1"/>
          <p:nvPr/>
        </p:nvSpPr>
        <p:spPr>
          <a:xfrm>
            <a:off x="305583" y="4018967"/>
            <a:ext cx="6345812"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לסברת המקשה על רבי יוחנן שהיו חוזרים ומפייסים את התמיד של בין הערביים. תהיה קושיה: נמצא שיש יותר מארבע פייסות. והלא למדנו בראש פרקנו שרק ארבע פייסות היו בכל יום?</a:t>
            </a:r>
          </a:p>
        </p:txBody>
      </p:sp>
      <p:sp>
        <p:nvSpPr>
          <p:cNvPr id="11" name="תיבת טקסט 10">
            <a:extLst>
              <a:ext uri="{FF2B5EF4-FFF2-40B4-BE49-F238E27FC236}">
                <a16:creationId xmlns:a16="http://schemas.microsoft.com/office/drawing/2014/main" id="{0F60F1B1-B6EA-4C77-82D9-A301983AAE21}"/>
              </a:ext>
            </a:extLst>
          </p:cNvPr>
          <p:cNvSpPr txBox="1"/>
          <p:nvPr/>
        </p:nvSpPr>
        <p:spPr>
          <a:xfrm>
            <a:off x="7899662" y="5164857"/>
            <a:ext cx="3965958"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מַיְיתֵי</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כּוּלְּהו</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מִצַּפְרָא</a:t>
            </a:r>
            <a:r>
              <a:rPr lang="he-IL" b="0" i="0" dirty="0">
                <a:solidFill>
                  <a:srgbClr val="000000"/>
                </a:solidFill>
                <a:effectLst/>
                <a:latin typeface="Arial" panose="020B0604020202020204" pitchFamily="34" charset="0"/>
              </a:rPr>
              <a:t> אָתוּ </a:t>
            </a:r>
          </a:p>
          <a:p>
            <a:r>
              <a:rPr lang="he-IL" b="0" i="0" dirty="0" err="1">
                <a:solidFill>
                  <a:srgbClr val="000000"/>
                </a:solidFill>
                <a:effectLst/>
                <a:latin typeface="Arial" panose="020B0604020202020204" pitchFamily="34" charset="0"/>
              </a:rPr>
              <a:t>דְּזָכֵי</a:t>
            </a:r>
            <a:r>
              <a:rPr lang="he-IL" b="0" i="0" dirty="0">
                <a:solidFill>
                  <a:srgbClr val="000000"/>
                </a:solidFill>
                <a:effectLst/>
                <a:latin typeface="Arial" panose="020B0604020202020204" pitchFamily="34" charset="0"/>
              </a:rPr>
              <a:t> בֵּיהּ שַׁחֲרִית זָכֵי </a:t>
            </a:r>
            <a:r>
              <a:rPr lang="he-IL" b="0" i="0" dirty="0" err="1">
                <a:solidFill>
                  <a:srgbClr val="000000"/>
                </a:solidFill>
                <a:effectLst/>
                <a:latin typeface="Arial" panose="020B0604020202020204" pitchFamily="34" charset="0"/>
              </a:rPr>
              <a:t>דְּזָכֵי</a:t>
            </a:r>
            <a:r>
              <a:rPr lang="he-IL" b="0" i="0" dirty="0">
                <a:solidFill>
                  <a:srgbClr val="000000"/>
                </a:solidFill>
                <a:effectLst/>
                <a:latin typeface="Arial" panose="020B0604020202020204" pitchFamily="34" charset="0"/>
              </a:rPr>
              <a:t> בְּעַרְבִית זָכֵי</a:t>
            </a:r>
            <a:endParaRPr lang="he-IL" dirty="0"/>
          </a:p>
        </p:txBody>
      </p:sp>
      <p:sp>
        <p:nvSpPr>
          <p:cNvPr id="12" name="תיבת טקסט 11">
            <a:extLst>
              <a:ext uri="{FF2B5EF4-FFF2-40B4-BE49-F238E27FC236}">
                <a16:creationId xmlns:a16="http://schemas.microsoft.com/office/drawing/2014/main" id="{9E6B2AA7-FEF1-4AF4-AD01-34D201AE00F2}"/>
              </a:ext>
            </a:extLst>
          </p:cNvPr>
          <p:cNvSpPr txBox="1"/>
          <p:nvPr/>
        </p:nvSpPr>
        <p:spPr>
          <a:xfrm>
            <a:off x="10302240" y="3604077"/>
            <a:ext cx="1251039"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שאלה:</a:t>
            </a:r>
          </a:p>
        </p:txBody>
      </p:sp>
      <p:sp>
        <p:nvSpPr>
          <p:cNvPr id="13" name="תיבת טקסט 12">
            <a:extLst>
              <a:ext uri="{FF2B5EF4-FFF2-40B4-BE49-F238E27FC236}">
                <a16:creationId xmlns:a16="http://schemas.microsoft.com/office/drawing/2014/main" id="{DCBADB29-F647-4FFE-B37A-64E1F8BA38B5}"/>
              </a:ext>
            </a:extLst>
          </p:cNvPr>
          <p:cNvSpPr txBox="1"/>
          <p:nvPr/>
        </p:nvSpPr>
        <p:spPr>
          <a:xfrm>
            <a:off x="10602378" y="4685580"/>
            <a:ext cx="1055802"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a:t>
            </a:r>
          </a:p>
        </p:txBody>
      </p:sp>
      <p:sp>
        <p:nvSpPr>
          <p:cNvPr id="14" name="תיבת טקסט 13">
            <a:extLst>
              <a:ext uri="{FF2B5EF4-FFF2-40B4-BE49-F238E27FC236}">
                <a16:creationId xmlns:a16="http://schemas.microsoft.com/office/drawing/2014/main" id="{FF43538C-0C5B-4DF4-8DD6-A52539F69AA1}"/>
              </a:ext>
            </a:extLst>
          </p:cNvPr>
          <p:cNvSpPr txBox="1"/>
          <p:nvPr/>
        </p:nvSpPr>
        <p:spPr>
          <a:xfrm>
            <a:off x="305583" y="5048877"/>
            <a:ext cx="6345812" cy="1754326"/>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 כל </a:t>
            </a:r>
            <a:r>
              <a:rPr lang="he-IL" dirty="0" err="1"/>
              <a:t>הכהנים</a:t>
            </a:r>
            <a:r>
              <a:rPr lang="he-IL" dirty="0"/>
              <a:t> באו בבקר.</a:t>
            </a:r>
          </a:p>
          <a:p>
            <a:r>
              <a:rPr lang="he-IL" dirty="0"/>
              <a:t>כלומר, לא הייתה התכנסות מיוחדת לצורך הפייס של תמיד של בין הערביים אלא באותה התכנסות של הבוקר </a:t>
            </a:r>
            <a:r>
              <a:rPr lang="he-IL" dirty="0" err="1"/>
              <a:t>הפיסו</a:t>
            </a:r>
            <a:r>
              <a:rPr lang="he-IL" dirty="0"/>
              <a:t> פעמיים פעם אחת לצורך תמיד של שחרית. והזוכה בה זכה. ופעם שניה </a:t>
            </a:r>
            <a:r>
              <a:rPr lang="he-IL" dirty="0" err="1"/>
              <a:t>הפיסו</a:t>
            </a:r>
            <a:r>
              <a:rPr lang="he-IL" dirty="0"/>
              <a:t> לצורך תמיד של בין הערביים,. והזוכה בה זכה. </a:t>
            </a:r>
          </a:p>
          <a:p>
            <a:r>
              <a:rPr lang="he-IL" dirty="0"/>
              <a:t>ולכן שתי הפייסות נחשבים לפייס אחד</a:t>
            </a:r>
          </a:p>
        </p:txBody>
      </p:sp>
    </p:spTree>
    <p:extLst>
      <p:ext uri="{BB962C8B-B14F-4D97-AF65-F5344CB8AC3E}">
        <p14:creationId xmlns:p14="http://schemas.microsoft.com/office/powerpoint/2010/main" val="4703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250"/>
                            </p:stCondLst>
                            <p:childTnLst>
                              <p:par>
                                <p:cTn id="12" presetID="53" presetClass="entr" presetSubtype="16" fill="hold" grpId="0" nodeType="after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2000"/>
                            </p:stCondLst>
                            <p:childTnLst>
                              <p:par>
                                <p:cTn id="18" presetID="22" presetClass="entr" presetSubtype="2" fill="hold" grpId="0" nodeType="afterEffect">
                                  <p:stCondLst>
                                    <p:cond delay="250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par>
                          <p:cTn id="21" fill="hold">
                            <p:stCondLst>
                              <p:cond delay="5000"/>
                            </p:stCondLst>
                            <p:childTnLst>
                              <p:par>
                                <p:cTn id="22" presetID="31" presetClass="entr" presetSubtype="0" fill="hold" grpId="0" nodeType="afterEffect">
                                  <p:stCondLst>
                                    <p:cond delay="325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par>
                          <p:cTn id="28" fill="hold">
                            <p:stCondLst>
                              <p:cond delay="9250"/>
                            </p:stCondLst>
                            <p:childTnLst>
                              <p:par>
                                <p:cTn id="29" presetID="53" presetClass="entr" presetSubtype="16" fill="hold" grpId="0" nodeType="after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10250"/>
                            </p:stCondLst>
                            <p:childTnLst>
                              <p:par>
                                <p:cTn id="35" presetID="22" presetClass="entr" presetSubtype="2" fill="hold" grpId="0" nodeType="afterEffect">
                                  <p:stCondLst>
                                    <p:cond delay="200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childTnLst>
                          </p:cTn>
                        </p:par>
                        <p:par>
                          <p:cTn id="46" fill="hold">
                            <p:stCondLst>
                              <p:cond delay="1000"/>
                            </p:stCondLst>
                            <p:childTnLst>
                              <p:par>
                                <p:cTn id="47" presetID="53" presetClass="entr" presetSubtype="16" fill="hold" grpId="0" nodeType="afterEffect">
                                  <p:stCondLst>
                                    <p:cond delay="25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childTnLst>
                          </p:cTn>
                        </p:par>
                        <p:par>
                          <p:cTn id="52" fill="hold">
                            <p:stCondLst>
                              <p:cond delay="1750"/>
                            </p:stCondLst>
                            <p:childTnLst>
                              <p:par>
                                <p:cTn id="53" presetID="22" presetClass="entr" presetSubtype="2" fill="hold" grpId="0" nodeType="afterEffect">
                                  <p:stCondLst>
                                    <p:cond delay="200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childTnLst>
                          </p:cTn>
                        </p:par>
                        <p:par>
                          <p:cTn id="56" fill="hold">
                            <p:stCondLst>
                              <p:cond delay="4250"/>
                            </p:stCondLst>
                            <p:childTnLst>
                              <p:par>
                                <p:cTn id="57" presetID="31" presetClass="entr" presetSubtype="0" fill="hold" grpId="0" nodeType="afterEffect">
                                  <p:stCondLst>
                                    <p:cond delay="3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anim calcmode="lin" valueType="num">
                                      <p:cBhvr>
                                        <p:cTn id="61" dur="1000" fill="hold"/>
                                        <p:tgtEl>
                                          <p:spTgt spid="13"/>
                                        </p:tgtEl>
                                        <p:attrNameLst>
                                          <p:attrName>style.rotation</p:attrName>
                                        </p:attrNameLst>
                                      </p:cBhvr>
                                      <p:tavLst>
                                        <p:tav tm="0">
                                          <p:val>
                                            <p:fltVal val="90"/>
                                          </p:val>
                                        </p:tav>
                                        <p:tav tm="100000">
                                          <p:val>
                                            <p:fltVal val="0"/>
                                          </p:val>
                                        </p:tav>
                                      </p:tavLst>
                                    </p:anim>
                                    <p:animEffect transition="in" filter="fade">
                                      <p:cBhvr>
                                        <p:cTn id="62" dur="1000"/>
                                        <p:tgtEl>
                                          <p:spTgt spid="13"/>
                                        </p:tgtEl>
                                      </p:cBhvr>
                                    </p:animEffect>
                                  </p:childTnLst>
                                </p:cTn>
                              </p:par>
                            </p:childTnLst>
                          </p:cTn>
                        </p:par>
                        <p:par>
                          <p:cTn id="63" fill="hold">
                            <p:stCondLst>
                              <p:cond delay="8250"/>
                            </p:stCondLst>
                            <p:childTnLst>
                              <p:par>
                                <p:cTn id="64" presetID="53" presetClass="entr" presetSubtype="16" fill="hold" grpId="0" nodeType="afterEffect">
                                  <p:stCondLst>
                                    <p:cond delay="25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par>
                          <p:cTn id="69" fill="hold">
                            <p:stCondLst>
                              <p:cond delay="9000"/>
                            </p:stCondLst>
                            <p:childTnLst>
                              <p:par>
                                <p:cTn id="70" presetID="22" presetClass="entr" presetSubtype="2" fill="hold" grpId="0" nodeType="afterEffect">
                                  <p:stCondLst>
                                    <p:cond delay="2000"/>
                                  </p:stCondLst>
                                  <p:childTnLst>
                                    <p:set>
                                      <p:cBhvr>
                                        <p:cTn id="71" dur="1" fill="hold">
                                          <p:stCondLst>
                                            <p:cond delay="0"/>
                                          </p:stCondLst>
                                        </p:cTn>
                                        <p:tgtEl>
                                          <p:spTgt spid="14"/>
                                        </p:tgtEl>
                                        <p:attrNameLst>
                                          <p:attrName>style.visibility</p:attrName>
                                        </p:attrNameLst>
                                      </p:cBhvr>
                                      <p:to>
                                        <p:strVal val="visible"/>
                                      </p:to>
                                    </p:set>
                                    <p:animEffect transition="in" filter="wipe(right)">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3"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76E57E9B-863E-4289-AE94-87881A2CA351}"/>
              </a:ext>
            </a:extLst>
          </p:cNvPr>
          <p:cNvSpPr txBox="1"/>
          <p:nvPr/>
        </p:nvSpPr>
        <p:spPr>
          <a:xfrm>
            <a:off x="7461316" y="1465154"/>
            <a:ext cx="4430598" cy="923330"/>
          </a:xfrm>
          <a:prstGeom prst="rect">
            <a:avLst/>
          </a:prstGeom>
          <a:solidFill>
            <a:schemeClr val="accent5">
              <a:lumMod val="40000"/>
              <a:lumOff val="6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מַתְנִיתִין</a:t>
            </a:r>
            <a:r>
              <a:rPr lang="he-IL" b="0" i="0" dirty="0">
                <a:solidFill>
                  <a:srgbClr val="000000"/>
                </a:solidFill>
                <a:effectLst/>
                <a:latin typeface="Arial" panose="020B0604020202020204" pitchFamily="34" charset="0"/>
              </a:rPr>
              <a:t> דְּלָא כְּרַבִּי אֱלִיעֶזֶר בֶּן יַעֲקֹב </a:t>
            </a:r>
          </a:p>
          <a:p>
            <a:r>
              <a:rPr lang="he-IL" b="0" i="0" dirty="0" err="1">
                <a:solidFill>
                  <a:srgbClr val="000000"/>
                </a:solidFill>
                <a:effectLst/>
                <a:latin typeface="Arial" panose="020B0604020202020204" pitchFamily="34" charset="0"/>
              </a:rPr>
              <a:t>דִּתְנַן</a:t>
            </a:r>
            <a:r>
              <a:rPr lang="he-IL" b="0" i="0" dirty="0">
                <a:solidFill>
                  <a:srgbClr val="000000"/>
                </a:solidFill>
                <a:effectLst/>
                <a:latin typeface="Arial" panose="020B0604020202020204" pitchFamily="34" charset="0"/>
              </a:rPr>
              <a:t> רַבִּי אֱלִיעֶזֶר בֶּן יַעֲקֹב אוֹמֵר הַמַּעֲלֶה אֵיבָרִים לַכֶּבֶשׁ הוּא מַעֲלֶה אוֹתָן לַמִּזְבֵּחַ</a:t>
            </a:r>
            <a:endParaRPr lang="he-IL" dirty="0"/>
          </a:p>
        </p:txBody>
      </p:sp>
      <p:sp>
        <p:nvSpPr>
          <p:cNvPr id="3" name="תיבת טקסט 2">
            <a:extLst>
              <a:ext uri="{FF2B5EF4-FFF2-40B4-BE49-F238E27FC236}">
                <a16:creationId xmlns:a16="http://schemas.microsoft.com/office/drawing/2014/main" id="{FC67711D-AC17-4691-B115-51A92BB666AD}"/>
              </a:ext>
            </a:extLst>
          </p:cNvPr>
          <p:cNvSpPr txBox="1"/>
          <p:nvPr/>
        </p:nvSpPr>
        <p:spPr>
          <a:xfrm>
            <a:off x="10302240" y="246244"/>
            <a:ext cx="1656079" cy="369332"/>
          </a:xfrm>
          <a:prstGeom prst="rect">
            <a:avLst/>
          </a:prstGeom>
          <a:noFill/>
        </p:spPr>
        <p:txBody>
          <a:bodyPr wrap="square" rtlCol="1">
            <a:spAutoFit/>
          </a:bodyPr>
          <a:lstStyle/>
          <a:p>
            <a:r>
              <a:rPr lang="he-IL" dirty="0"/>
              <a:t>דף כ"ו עמ' א'</a:t>
            </a:r>
          </a:p>
        </p:txBody>
      </p:sp>
      <p:sp>
        <p:nvSpPr>
          <p:cNvPr id="4" name="תיבת טקסט 3">
            <a:extLst>
              <a:ext uri="{FF2B5EF4-FFF2-40B4-BE49-F238E27FC236}">
                <a16:creationId xmlns:a16="http://schemas.microsoft.com/office/drawing/2014/main" id="{ED77D6D7-B3A7-4828-AB10-AA7DABD4EED5}"/>
              </a:ext>
            </a:extLst>
          </p:cNvPr>
          <p:cNvSpPr txBox="1"/>
          <p:nvPr/>
        </p:nvSpPr>
        <p:spPr>
          <a:xfrm>
            <a:off x="8220172" y="2583156"/>
            <a:ext cx="3671741" cy="923330"/>
          </a:xfrm>
          <a:prstGeom prst="rect">
            <a:avLst/>
          </a:prstGeom>
          <a:solidFill>
            <a:schemeClr val="accent5">
              <a:lumMod val="40000"/>
              <a:lumOff val="6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בְּמַאי </a:t>
            </a:r>
            <a:r>
              <a:rPr lang="he-IL" b="0" i="0" dirty="0" err="1">
                <a:solidFill>
                  <a:srgbClr val="000000"/>
                </a:solidFill>
                <a:effectLst/>
                <a:latin typeface="Arial" panose="020B0604020202020204" pitchFamily="34" charset="0"/>
              </a:rPr>
              <a:t>קָמִיפַּלְגִי</a:t>
            </a:r>
            <a:r>
              <a:rPr lang="he-IL" b="0" i="0" dirty="0">
                <a:solidFill>
                  <a:srgbClr val="000000"/>
                </a:solidFill>
                <a:effectLst/>
                <a:latin typeface="Arial" panose="020B0604020202020204" pitchFamily="34" charset="0"/>
              </a:rPr>
              <a:t> ?</a:t>
            </a:r>
          </a:p>
          <a:p>
            <a:r>
              <a:rPr lang="he-IL" b="0" i="0" dirty="0">
                <a:solidFill>
                  <a:srgbClr val="000000"/>
                </a:solidFill>
                <a:effectLst/>
                <a:latin typeface="Arial" panose="020B0604020202020204" pitchFamily="34" charset="0"/>
              </a:rPr>
              <a:t>מָר סָבַר </a:t>
            </a:r>
            <a:r>
              <a:rPr lang="he-IL" b="0" i="0" dirty="0" err="1">
                <a:solidFill>
                  <a:srgbClr val="000000"/>
                </a:solidFill>
                <a:effectLst/>
                <a:latin typeface="Arial" panose="020B0604020202020204" pitchFamily="34" charset="0"/>
              </a:rPr>
              <a:t>בְּרׇב</a:t>
            </a:r>
            <a:r>
              <a:rPr lang="he-IL" b="0" i="0" dirty="0">
                <a:solidFill>
                  <a:srgbClr val="000000"/>
                </a:solidFill>
                <a:effectLst/>
                <a:latin typeface="Arial" panose="020B0604020202020204" pitchFamily="34" charset="0"/>
              </a:rPr>
              <a:t> עָם הַדְרַת מֶלֶךְ </a:t>
            </a:r>
          </a:p>
          <a:p>
            <a:r>
              <a:rPr lang="he-IL" b="0" i="0" dirty="0">
                <a:solidFill>
                  <a:srgbClr val="000000"/>
                </a:solidFill>
                <a:effectLst/>
                <a:latin typeface="Arial" panose="020B0604020202020204" pitchFamily="34" charset="0"/>
              </a:rPr>
              <a:t>וּמָר סָבַר מְקוֹם שְׁכִינָה לָאו אוֹרַח אַרְעָא</a:t>
            </a:r>
            <a:endParaRPr lang="he-IL" dirty="0"/>
          </a:p>
        </p:txBody>
      </p:sp>
      <p:sp>
        <p:nvSpPr>
          <p:cNvPr id="5" name="תיבת טקסט 4">
            <a:extLst>
              <a:ext uri="{FF2B5EF4-FFF2-40B4-BE49-F238E27FC236}">
                <a16:creationId xmlns:a16="http://schemas.microsoft.com/office/drawing/2014/main" id="{5FAE68B9-7C0E-4D41-B5DB-DCCAB34192D9}"/>
              </a:ext>
            </a:extLst>
          </p:cNvPr>
          <p:cNvSpPr txBox="1"/>
          <p:nvPr/>
        </p:nvSpPr>
        <p:spPr>
          <a:xfrm>
            <a:off x="7673419" y="4001156"/>
            <a:ext cx="4218494" cy="1200329"/>
          </a:xfrm>
          <a:prstGeom prst="rect">
            <a:avLst/>
          </a:prstGeom>
          <a:solidFill>
            <a:schemeClr val="accent5">
              <a:lumMod val="40000"/>
              <a:lumOff val="6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רָבָא</a:t>
            </a:r>
          </a:p>
          <a:p>
            <a:r>
              <a:rPr lang="he-IL" b="0" i="0" dirty="0">
                <a:solidFill>
                  <a:srgbClr val="000000"/>
                </a:solidFill>
                <a:effectLst/>
                <a:latin typeface="Arial" panose="020B0604020202020204" pitchFamily="34" charset="0"/>
              </a:rPr>
              <a:t> לָא רַבִּי אֱלִיעֶזֶר בֶּן יַעֲקֹב </a:t>
            </a:r>
            <a:r>
              <a:rPr lang="he-IL" b="0" i="0" dirty="0" err="1">
                <a:solidFill>
                  <a:srgbClr val="000000"/>
                </a:solidFill>
                <a:effectLst/>
                <a:latin typeface="Arial" panose="020B0604020202020204" pitchFamily="34" charset="0"/>
              </a:rPr>
              <a:t>אִית</a:t>
            </a:r>
            <a:r>
              <a:rPr lang="he-IL" b="0" i="0" dirty="0">
                <a:solidFill>
                  <a:srgbClr val="000000"/>
                </a:solidFill>
                <a:effectLst/>
                <a:latin typeface="Arial" panose="020B0604020202020204" pitchFamily="34" charset="0"/>
              </a:rPr>
              <a:t> לֵיהּ דְּרַבִּי יְהוּדָה וְלָא רַבִּי יְהוּדָה </a:t>
            </a:r>
            <a:r>
              <a:rPr lang="he-IL" b="0" i="0" dirty="0" err="1">
                <a:solidFill>
                  <a:srgbClr val="000000"/>
                </a:solidFill>
                <a:effectLst/>
                <a:latin typeface="Arial" panose="020B0604020202020204" pitchFamily="34" charset="0"/>
              </a:rPr>
              <a:t>אִית</a:t>
            </a:r>
            <a:r>
              <a:rPr lang="he-IL" b="0" i="0" dirty="0">
                <a:solidFill>
                  <a:srgbClr val="000000"/>
                </a:solidFill>
                <a:effectLst/>
                <a:latin typeface="Arial" panose="020B0604020202020204" pitchFamily="34" charset="0"/>
              </a:rPr>
              <a:t> לֵיהּ דְּרַבִּי אֱלִיעֶזֶר בֶּן יַעֲקֹב דְּאִם כֵּן בָּצְרוּ לְהוּ פְּיָיסוֹת</a:t>
            </a:r>
            <a:endParaRPr lang="he-IL" dirty="0"/>
          </a:p>
        </p:txBody>
      </p:sp>
      <p:sp>
        <p:nvSpPr>
          <p:cNvPr id="6" name="תיבת טקסט 5">
            <a:extLst>
              <a:ext uri="{FF2B5EF4-FFF2-40B4-BE49-F238E27FC236}">
                <a16:creationId xmlns:a16="http://schemas.microsoft.com/office/drawing/2014/main" id="{2316A3A3-49B9-426E-95D2-F3808622D99C}"/>
              </a:ext>
            </a:extLst>
          </p:cNvPr>
          <p:cNvSpPr txBox="1"/>
          <p:nvPr/>
        </p:nvSpPr>
        <p:spPr>
          <a:xfrm>
            <a:off x="8870623" y="5774830"/>
            <a:ext cx="3021290" cy="923330"/>
          </a:xfrm>
          <a:prstGeom prst="rect">
            <a:avLst/>
          </a:prstGeom>
          <a:solidFill>
            <a:schemeClr val="accent5">
              <a:lumMod val="40000"/>
              <a:lumOff val="6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 וְאִי מַשְׁכַּחַתְּ תַּנָּא </a:t>
            </a:r>
            <a:r>
              <a:rPr lang="he-IL" b="0" i="0" dirty="0" err="1">
                <a:solidFill>
                  <a:srgbClr val="000000"/>
                </a:solidFill>
                <a:effectLst/>
                <a:latin typeface="Arial" panose="020B0604020202020204" pitchFamily="34" charset="0"/>
              </a:rPr>
              <a:t>דְּתָנֵי</a:t>
            </a:r>
            <a:r>
              <a:rPr lang="he-IL" b="0" i="0" dirty="0">
                <a:solidFill>
                  <a:srgbClr val="000000"/>
                </a:solidFill>
                <a:effectLst/>
                <a:latin typeface="Arial" panose="020B0604020202020204" pitchFamily="34" charset="0"/>
              </a:rPr>
              <a:t> חָמֵשׁ </a:t>
            </a:r>
          </a:p>
          <a:p>
            <a:r>
              <a:rPr lang="he-IL" b="0" i="0" dirty="0">
                <a:solidFill>
                  <a:srgbClr val="000000"/>
                </a:solidFill>
                <a:effectLst/>
                <a:latin typeface="Arial" panose="020B0604020202020204" pitchFamily="34" charset="0"/>
              </a:rPr>
              <a:t>ָהוּא דְּלָא כְּרַבִּי אֱלִיעֶזֶר בֶּן יַעֲקֹב </a:t>
            </a:r>
          </a:p>
          <a:p>
            <a:r>
              <a:rPr lang="he-IL" b="0" i="0" dirty="0" err="1">
                <a:solidFill>
                  <a:srgbClr val="000000"/>
                </a:solidFill>
                <a:effectLst/>
                <a:latin typeface="Arial" panose="020B0604020202020204" pitchFamily="34" charset="0"/>
              </a:rPr>
              <a:t>וּדְלָא</a:t>
            </a:r>
            <a:r>
              <a:rPr lang="he-IL" b="0" i="0" dirty="0">
                <a:solidFill>
                  <a:srgbClr val="000000"/>
                </a:solidFill>
                <a:effectLst/>
                <a:latin typeface="Arial" panose="020B0604020202020204" pitchFamily="34" charset="0"/>
              </a:rPr>
              <a:t> כְּרַבִּי יְהוּדָה</a:t>
            </a:r>
            <a:endParaRPr lang="he-IL" dirty="0"/>
          </a:p>
        </p:txBody>
      </p:sp>
      <p:sp>
        <p:nvSpPr>
          <p:cNvPr id="8" name="תיבת טקסט 7">
            <a:extLst>
              <a:ext uri="{FF2B5EF4-FFF2-40B4-BE49-F238E27FC236}">
                <a16:creationId xmlns:a16="http://schemas.microsoft.com/office/drawing/2014/main" id="{D4C87FB3-B5AF-41DA-9DB1-7A70613CD16A}"/>
              </a:ext>
            </a:extLst>
          </p:cNvPr>
          <p:cNvSpPr txBox="1"/>
          <p:nvPr/>
        </p:nvSpPr>
        <p:spPr>
          <a:xfrm>
            <a:off x="8870623" y="941438"/>
            <a:ext cx="2884602"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הָרְבִיעִי חֲדָשִׁים עִם יְשָׁנִים וְכוּ'</a:t>
            </a:r>
            <a:endParaRPr lang="he-IL" dirty="0"/>
          </a:p>
        </p:txBody>
      </p:sp>
      <p:sp>
        <p:nvSpPr>
          <p:cNvPr id="9" name="תיבת טקסט 8">
            <a:extLst>
              <a:ext uri="{FF2B5EF4-FFF2-40B4-BE49-F238E27FC236}">
                <a16:creationId xmlns:a16="http://schemas.microsoft.com/office/drawing/2014/main" id="{97B52565-AC2D-472C-BEE2-177F7CCD8519}"/>
              </a:ext>
            </a:extLst>
          </p:cNvPr>
          <p:cNvSpPr txBox="1"/>
          <p:nvPr/>
        </p:nvSpPr>
        <p:spPr>
          <a:xfrm>
            <a:off x="9407951" y="427412"/>
            <a:ext cx="1411244"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שנינו במשנה:</a:t>
            </a:r>
          </a:p>
        </p:txBody>
      </p:sp>
      <p:sp>
        <p:nvSpPr>
          <p:cNvPr id="10" name="תיבת טקסט 9">
            <a:extLst>
              <a:ext uri="{FF2B5EF4-FFF2-40B4-BE49-F238E27FC236}">
                <a16:creationId xmlns:a16="http://schemas.microsoft.com/office/drawing/2014/main" id="{28369110-42A5-44BA-B01C-1CAD43C810AE}"/>
              </a:ext>
            </a:extLst>
          </p:cNvPr>
          <p:cNvSpPr txBox="1"/>
          <p:nvPr/>
        </p:nvSpPr>
        <p:spPr>
          <a:xfrm>
            <a:off x="1121790" y="1416048"/>
            <a:ext cx="6268823"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משנתנו איננה כרבי אליעזר בן יעקב האומר: </a:t>
            </a:r>
          </a:p>
          <a:p>
            <a:r>
              <a:rPr lang="he-IL" dirty="0"/>
              <a:t>המעלה אברים לכבש הוא מעלה אותם, לאחר מכן למזבח, </a:t>
            </a:r>
          </a:p>
          <a:p>
            <a:r>
              <a:rPr lang="he-IL" dirty="0"/>
              <a:t>כל כהן מעלה לראש המזבח את אותו איבר שהעלהו לפני כן על הכבש</a:t>
            </a:r>
          </a:p>
        </p:txBody>
      </p:sp>
      <p:sp>
        <p:nvSpPr>
          <p:cNvPr id="11" name="בועת דיבור: מלבן עם פינות מעוגלות 10">
            <a:extLst>
              <a:ext uri="{FF2B5EF4-FFF2-40B4-BE49-F238E27FC236}">
                <a16:creationId xmlns:a16="http://schemas.microsoft.com/office/drawing/2014/main" id="{7F612BE7-C9DD-497A-AD8C-6559E1182016}"/>
              </a:ext>
            </a:extLst>
          </p:cNvPr>
          <p:cNvSpPr/>
          <p:nvPr/>
        </p:nvSpPr>
        <p:spPr>
          <a:xfrm>
            <a:off x="3769151" y="41919"/>
            <a:ext cx="5440837" cy="814296"/>
          </a:xfrm>
          <a:prstGeom prst="wedgeRoundRectCallout">
            <a:avLst>
              <a:gd name="adj1" fmla="val -8515"/>
              <a:gd name="adj2" fmla="val 13195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FF0000"/>
                </a:solidFill>
              </a:rPr>
              <a:t>רש"י: ומ"מ מודה רבי אליעזר בן יעקב שלא היו מעלים את האברים עד לראש המזבח בפעם אחת אלא בשתי פעמים.</a:t>
            </a:r>
          </a:p>
        </p:txBody>
      </p:sp>
      <p:sp>
        <p:nvSpPr>
          <p:cNvPr id="16" name="תיבת טקסט 15">
            <a:extLst>
              <a:ext uri="{FF2B5EF4-FFF2-40B4-BE49-F238E27FC236}">
                <a16:creationId xmlns:a16="http://schemas.microsoft.com/office/drawing/2014/main" id="{B90C6D91-B643-4660-95DA-6D88FF4AED73}"/>
              </a:ext>
            </a:extLst>
          </p:cNvPr>
          <p:cNvSpPr txBox="1"/>
          <p:nvPr/>
        </p:nvSpPr>
        <p:spPr>
          <a:xfrm>
            <a:off x="1979628" y="886998"/>
            <a:ext cx="5410985"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הרביעי חדשים עם ישנים מי מעלה אברים מן הכבש למזבח.</a:t>
            </a:r>
          </a:p>
        </p:txBody>
      </p:sp>
      <p:sp>
        <p:nvSpPr>
          <p:cNvPr id="19" name="תיבת טקסט 18">
            <a:extLst>
              <a:ext uri="{FF2B5EF4-FFF2-40B4-BE49-F238E27FC236}">
                <a16:creationId xmlns:a16="http://schemas.microsoft.com/office/drawing/2014/main" id="{3ED611D6-2377-4DE0-AD12-AF5ED4D9F85F}"/>
              </a:ext>
            </a:extLst>
          </p:cNvPr>
          <p:cNvSpPr txBox="1"/>
          <p:nvPr/>
        </p:nvSpPr>
        <p:spPr>
          <a:xfrm>
            <a:off x="300087" y="2466628"/>
            <a:ext cx="7747627" cy="1477328"/>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התנא במשנתנו סבר: "ברב עם הדרת מלך" לפיכך עדיף </a:t>
            </a:r>
            <a:r>
              <a:rPr lang="he-IL" dirty="0" err="1"/>
              <a:t>שכהנים</a:t>
            </a:r>
            <a:r>
              <a:rPr lang="he-IL" dirty="0"/>
              <a:t> רבים ככל האפשר יתעסקו בהקרבת אברי התמיד שזהו כבודו של מלך.</a:t>
            </a:r>
          </a:p>
          <a:p>
            <a:r>
              <a:rPr lang="he-IL" dirty="0"/>
              <a:t>רבי אליעזר בן יעקב סבר: מקום שכינה שהוא בבית המקדש אין זו דרך ארץ שכהן אחד יתחיל בעבודה </a:t>
            </a:r>
            <a:r>
              <a:rPr lang="he-IL" dirty="0" err="1"/>
              <a:t>ויעזבנה</a:t>
            </a:r>
            <a:r>
              <a:rPr lang="he-IL" dirty="0"/>
              <a:t> וכהן אחר יסיים אותה, לפי שנראה כאילו הדבר טורח להם אלא אותו כהן שהתחיל בעבודה הוא </a:t>
            </a:r>
            <a:r>
              <a:rPr lang="he-IL" dirty="0" err="1"/>
              <a:t>יסיימנה</a:t>
            </a:r>
            <a:r>
              <a:rPr lang="he-IL" dirty="0"/>
              <a:t>.</a:t>
            </a:r>
          </a:p>
        </p:txBody>
      </p:sp>
      <p:sp>
        <p:nvSpPr>
          <p:cNvPr id="20" name="תיבת טקסט 19">
            <a:extLst>
              <a:ext uri="{FF2B5EF4-FFF2-40B4-BE49-F238E27FC236}">
                <a16:creationId xmlns:a16="http://schemas.microsoft.com/office/drawing/2014/main" id="{D5B390EE-DCD0-494E-A554-EB5657241D94}"/>
              </a:ext>
            </a:extLst>
          </p:cNvPr>
          <p:cNvSpPr txBox="1"/>
          <p:nvPr/>
        </p:nvSpPr>
        <p:spPr>
          <a:xfrm>
            <a:off x="591165" y="3956086"/>
            <a:ext cx="7082254" cy="181588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sz="1600" dirty="0"/>
              <a:t>לא רבי אליעזר בן יעקב סובר כדרבי יהודה הסובר [לעיל כה, ב] שלא היה פייס למחתה. אלא רבי אליעזר בן יעקב סובר שאכן היה פייס נפרד למחתה.</a:t>
            </a:r>
          </a:p>
          <a:p>
            <a:r>
              <a:rPr lang="he-IL" sz="1600" dirty="0"/>
              <a:t>ולא רבי יהודה סובר כרבי אליעזר בן יעקב. אלא רבי יהודה סובר שהיה פייס להעלאת אברים מן הכבש.</a:t>
            </a:r>
          </a:p>
          <a:p>
            <a:r>
              <a:rPr lang="he-IL" sz="1600" dirty="0"/>
              <a:t>דאם כן שאם תאמר שהם מודים זה לזה יחסר להם ממנין ארבע הפייסות. ובעל </a:t>
            </a:r>
            <a:r>
              <a:rPr lang="he-IL" sz="1600" dirty="0" err="1"/>
              <a:t>כרחך</a:t>
            </a:r>
            <a:r>
              <a:rPr lang="he-IL" sz="1600" dirty="0"/>
              <a:t> שרבי אליעזר בן יעקב שמוריד את הפייס של העלאת אברים מהכבש למזבח מוסיף במקומו את הפייס של המחתה, כדי להשלים </a:t>
            </a:r>
            <a:r>
              <a:rPr lang="he-IL" sz="1600" dirty="0" err="1"/>
              <a:t>למנין</a:t>
            </a:r>
            <a:r>
              <a:rPr lang="he-IL" sz="1600" dirty="0"/>
              <a:t> ארבע הפייסות.</a:t>
            </a:r>
          </a:p>
        </p:txBody>
      </p:sp>
      <p:sp>
        <p:nvSpPr>
          <p:cNvPr id="21" name="תיבת טקסט 20">
            <a:extLst>
              <a:ext uri="{FF2B5EF4-FFF2-40B4-BE49-F238E27FC236}">
                <a16:creationId xmlns:a16="http://schemas.microsoft.com/office/drawing/2014/main" id="{8B8E0AF0-6B8C-4074-A7DE-D034B77BC827}"/>
              </a:ext>
            </a:extLst>
          </p:cNvPr>
          <p:cNvSpPr txBox="1"/>
          <p:nvPr/>
        </p:nvSpPr>
        <p:spPr>
          <a:xfrm>
            <a:off x="817774" y="5793887"/>
            <a:ext cx="6876854"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אם ימצא תנא השונה חמש, שסובר שהיו חמש פייסות בכל יום,</a:t>
            </a:r>
          </a:p>
          <a:p>
            <a:r>
              <a:rPr lang="he-IL" dirty="0"/>
              <a:t>התנא ההוא דלא כרבי אליעזר בן יעקב </a:t>
            </a:r>
            <a:r>
              <a:rPr lang="he-IL" dirty="0" err="1"/>
              <a:t>ודלא</a:t>
            </a:r>
            <a:r>
              <a:rPr lang="he-IL" dirty="0"/>
              <a:t> כרבי יהודה, </a:t>
            </a:r>
          </a:p>
          <a:p>
            <a:r>
              <a:rPr lang="he-IL" dirty="0"/>
              <a:t>אלא הוא סובר שהיה גם פייס למחתה וגם להעלאת אברים מהכבש למזבח</a:t>
            </a:r>
          </a:p>
        </p:txBody>
      </p:sp>
    </p:spTree>
    <p:extLst>
      <p:ext uri="{BB962C8B-B14F-4D97-AF65-F5344CB8AC3E}">
        <p14:creationId xmlns:p14="http://schemas.microsoft.com/office/powerpoint/2010/main" val="13629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250"/>
                            </p:stCondLst>
                            <p:childTnLst>
                              <p:par>
                                <p:cTn id="12" presetID="53" presetClass="entr" presetSubtype="16"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2000"/>
                            </p:stCondLst>
                            <p:childTnLst>
                              <p:par>
                                <p:cTn id="18" presetID="22" presetClass="entr" presetSubtype="2" fill="hold" grpId="0" nodeType="afterEffect">
                                  <p:stCondLst>
                                    <p:cond delay="175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par>
                          <p:cTn id="21" fill="hold">
                            <p:stCondLst>
                              <p:cond delay="4250"/>
                            </p:stCondLst>
                            <p:childTnLst>
                              <p:par>
                                <p:cTn id="22" presetID="53" presetClass="entr" presetSubtype="16" fill="hold" grpId="0" nodeType="afterEffect">
                                  <p:stCondLst>
                                    <p:cond delay="15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6250"/>
                            </p:stCondLst>
                            <p:childTnLst>
                              <p:par>
                                <p:cTn id="28" presetID="22" presetClass="entr" presetSubtype="2" fill="hold" grpId="0" nodeType="afterEffect">
                                  <p:stCondLst>
                                    <p:cond delay="225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par>
                          <p:cTn id="31" fill="hold">
                            <p:stCondLst>
                              <p:cond delay="9000"/>
                            </p:stCondLst>
                            <p:childTnLst>
                              <p:par>
                                <p:cTn id="32" presetID="22" presetClass="entr" presetSubtype="1" fill="hold" grpId="0" nodeType="afterEffect">
                                  <p:stCondLst>
                                    <p:cond delay="300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2" fill="hold" grpId="0" nodeType="afterEffect">
                                  <p:stCondLst>
                                    <p:cond delay="2250"/>
                                  </p:stCondLst>
                                  <p:childTnLst>
                                    <p:set>
                                      <p:cBhvr>
                                        <p:cTn id="44" dur="1" fill="hold">
                                          <p:stCondLst>
                                            <p:cond delay="0"/>
                                          </p:stCondLst>
                                        </p:cTn>
                                        <p:tgtEl>
                                          <p:spTgt spid="19"/>
                                        </p:tgtEl>
                                        <p:attrNameLst>
                                          <p:attrName>style.visibility</p:attrName>
                                        </p:attrNameLst>
                                      </p:cBhvr>
                                      <p:to>
                                        <p:strVal val="visible"/>
                                      </p:to>
                                    </p:set>
                                    <p:animEffect transition="in" filter="wipe(right)">
                                      <p:cBhvr>
                                        <p:cTn id="45" dur="500"/>
                                        <p:tgtEl>
                                          <p:spTgt spid="19"/>
                                        </p:tgtEl>
                                      </p:cBhvr>
                                    </p:animEffect>
                                  </p:childTnLst>
                                </p:cTn>
                              </p:par>
                            </p:childTnLst>
                          </p:cTn>
                        </p:par>
                        <p:par>
                          <p:cTn id="46" fill="hold">
                            <p:stCondLst>
                              <p:cond delay="3250"/>
                            </p:stCondLst>
                            <p:childTnLst>
                              <p:par>
                                <p:cTn id="47" presetID="53" presetClass="entr" presetSubtype="16" fill="hold" grpId="0" nodeType="afterEffect">
                                  <p:stCondLst>
                                    <p:cond delay="425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par>
                          <p:cTn id="52" fill="hold">
                            <p:stCondLst>
                              <p:cond delay="8000"/>
                            </p:stCondLst>
                            <p:childTnLst>
                              <p:par>
                                <p:cTn id="53" presetID="22" presetClass="entr" presetSubtype="2" fill="hold" grpId="0" nodeType="afterEffect">
                                  <p:stCondLst>
                                    <p:cond delay="3750"/>
                                  </p:stCondLst>
                                  <p:childTnLst>
                                    <p:set>
                                      <p:cBhvr>
                                        <p:cTn id="54" dur="1" fill="hold">
                                          <p:stCondLst>
                                            <p:cond delay="0"/>
                                          </p:stCondLst>
                                        </p:cTn>
                                        <p:tgtEl>
                                          <p:spTgt spid="20"/>
                                        </p:tgtEl>
                                        <p:attrNameLst>
                                          <p:attrName>style.visibility</p:attrName>
                                        </p:attrNameLst>
                                      </p:cBhvr>
                                      <p:to>
                                        <p:strVal val="visible"/>
                                      </p:to>
                                    </p:set>
                                    <p:animEffect transition="in" filter="wipe(right)">
                                      <p:cBhvr>
                                        <p:cTn id="55" dur="500"/>
                                        <p:tgtEl>
                                          <p:spTgt spid="20"/>
                                        </p:tgtEl>
                                      </p:cBhvr>
                                    </p:animEffect>
                                  </p:childTnLst>
                                </p:cTn>
                              </p:par>
                            </p:childTnLst>
                          </p:cTn>
                        </p:par>
                        <p:par>
                          <p:cTn id="56" fill="hold">
                            <p:stCondLst>
                              <p:cond delay="12250"/>
                            </p:stCondLst>
                            <p:childTnLst>
                              <p:par>
                                <p:cTn id="57" presetID="53" presetClass="entr" presetSubtype="16" fill="hold" grpId="0" nodeType="afterEffect">
                                  <p:stCondLst>
                                    <p:cond delay="425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p:stCondLst>
                              <p:cond delay="17000"/>
                            </p:stCondLst>
                            <p:childTnLst>
                              <p:par>
                                <p:cTn id="63" presetID="22" presetClass="entr" presetSubtype="2" fill="hold" grpId="0" nodeType="afterEffect">
                                  <p:stCondLst>
                                    <p:cond delay="250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6"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DD9C3BF2-7622-4B69-8D2F-312757BBF59D}"/>
              </a:ext>
            </a:extLst>
          </p:cNvPr>
          <p:cNvGraphicFramePr>
            <a:graphicFrameLocks noGrp="1"/>
          </p:cNvGraphicFramePr>
          <p:nvPr>
            <p:extLst>
              <p:ext uri="{D42A27DB-BD31-4B8C-83A1-F6EECF244321}">
                <p14:modId xmlns:p14="http://schemas.microsoft.com/office/powerpoint/2010/main" val="3044422423"/>
              </p:ext>
            </p:extLst>
          </p:nvPr>
        </p:nvGraphicFramePr>
        <p:xfrm>
          <a:off x="1517715" y="2242837"/>
          <a:ext cx="8529163" cy="2372325"/>
        </p:xfrm>
        <a:graphic>
          <a:graphicData uri="http://schemas.openxmlformats.org/drawingml/2006/table">
            <a:tbl>
              <a:tblPr rtl="1" firstRow="1" bandRow="1">
                <a:tableStyleId>{5C22544A-7EE6-4342-B048-85BDC9FD1C3A}</a:tableStyleId>
              </a:tblPr>
              <a:tblGrid>
                <a:gridCol w="2335753">
                  <a:extLst>
                    <a:ext uri="{9D8B030D-6E8A-4147-A177-3AD203B41FA5}">
                      <a16:colId xmlns:a16="http://schemas.microsoft.com/office/drawing/2014/main" val="2411398997"/>
                    </a:ext>
                  </a:extLst>
                </a:gridCol>
                <a:gridCol w="3781893">
                  <a:extLst>
                    <a:ext uri="{9D8B030D-6E8A-4147-A177-3AD203B41FA5}">
                      <a16:colId xmlns:a16="http://schemas.microsoft.com/office/drawing/2014/main" val="609637591"/>
                    </a:ext>
                  </a:extLst>
                </a:gridCol>
                <a:gridCol w="2411517">
                  <a:extLst>
                    <a:ext uri="{9D8B030D-6E8A-4147-A177-3AD203B41FA5}">
                      <a16:colId xmlns:a16="http://schemas.microsoft.com/office/drawing/2014/main" val="124364249"/>
                    </a:ext>
                  </a:extLst>
                </a:gridCol>
              </a:tblGrid>
              <a:tr h="790775">
                <a:tc>
                  <a:txBody>
                    <a:bodyPr/>
                    <a:lstStyle/>
                    <a:p>
                      <a:pPr rtl="1"/>
                      <a:endParaRPr lang="he-IL"/>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2326082391"/>
                  </a:ext>
                </a:extLst>
              </a:tr>
              <a:tr h="790775">
                <a:tc>
                  <a:txBody>
                    <a:bodyPr/>
                    <a:lstStyle/>
                    <a:p>
                      <a:pPr rtl="1"/>
                      <a:endParaRPr lang="he-IL"/>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3046962361"/>
                  </a:ext>
                </a:extLst>
              </a:tr>
              <a:tr h="790775">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268666237"/>
                  </a:ext>
                </a:extLst>
              </a:tr>
            </a:tbl>
          </a:graphicData>
        </a:graphic>
      </p:graphicFrame>
      <p:sp>
        <p:nvSpPr>
          <p:cNvPr id="3" name="תיבת טקסט 2">
            <a:extLst>
              <a:ext uri="{FF2B5EF4-FFF2-40B4-BE49-F238E27FC236}">
                <a16:creationId xmlns:a16="http://schemas.microsoft.com/office/drawing/2014/main" id="{E870E6BB-D5B3-40EC-AC3A-6FD41C3B40C0}"/>
              </a:ext>
            </a:extLst>
          </p:cNvPr>
          <p:cNvSpPr txBox="1"/>
          <p:nvPr/>
        </p:nvSpPr>
        <p:spPr>
          <a:xfrm>
            <a:off x="8194246" y="3201434"/>
            <a:ext cx="1018095" cy="37707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dirty="0"/>
              <a:t>בימי חול</a:t>
            </a:r>
          </a:p>
        </p:txBody>
      </p:sp>
      <p:sp>
        <p:nvSpPr>
          <p:cNvPr id="4" name="תיבת טקסט 3">
            <a:extLst>
              <a:ext uri="{FF2B5EF4-FFF2-40B4-BE49-F238E27FC236}">
                <a16:creationId xmlns:a16="http://schemas.microsoft.com/office/drawing/2014/main" id="{9E7D12AA-FD71-435C-AFA0-915188F96BAF}"/>
              </a:ext>
            </a:extLst>
          </p:cNvPr>
          <p:cNvSpPr txBox="1"/>
          <p:nvPr/>
        </p:nvSpPr>
        <p:spPr>
          <a:xfrm>
            <a:off x="8286160" y="3896470"/>
            <a:ext cx="904973"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dirty="0"/>
              <a:t>בשבת</a:t>
            </a:r>
          </a:p>
        </p:txBody>
      </p:sp>
      <p:sp>
        <p:nvSpPr>
          <p:cNvPr id="5" name="תיבת טקסט 4">
            <a:extLst>
              <a:ext uri="{FF2B5EF4-FFF2-40B4-BE49-F238E27FC236}">
                <a16:creationId xmlns:a16="http://schemas.microsoft.com/office/drawing/2014/main" id="{AC3F010B-3F68-4A43-87EF-241D9DD92BCC}"/>
              </a:ext>
            </a:extLst>
          </p:cNvPr>
          <p:cNvSpPr txBox="1"/>
          <p:nvPr/>
        </p:nvSpPr>
        <p:spPr>
          <a:xfrm>
            <a:off x="1860352" y="3209174"/>
            <a:ext cx="1717511"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b="0" i="0" dirty="0">
                <a:solidFill>
                  <a:srgbClr val="000000"/>
                </a:solidFill>
                <a:effectLst/>
                <a:latin typeface="Arial" panose="020B0604020202020204" pitchFamily="34" charset="0"/>
              </a:rPr>
              <a:t>עושים  פייס חדש</a:t>
            </a:r>
            <a:endParaRPr lang="he-IL" dirty="0"/>
          </a:p>
        </p:txBody>
      </p:sp>
      <p:sp>
        <p:nvSpPr>
          <p:cNvPr id="6" name="תיבת טקסט 5">
            <a:extLst>
              <a:ext uri="{FF2B5EF4-FFF2-40B4-BE49-F238E27FC236}">
                <a16:creationId xmlns:a16="http://schemas.microsoft.com/office/drawing/2014/main" id="{F251D604-4489-49A1-97E1-E05533A2E83D}"/>
              </a:ext>
            </a:extLst>
          </p:cNvPr>
          <p:cNvSpPr txBox="1"/>
          <p:nvPr/>
        </p:nvSpPr>
        <p:spPr>
          <a:xfrm>
            <a:off x="4204615" y="3201434"/>
            <a:ext cx="3293619"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b="0" i="0" dirty="0">
                <a:solidFill>
                  <a:srgbClr val="000000"/>
                </a:solidFill>
                <a:effectLst/>
                <a:latin typeface="Arial" panose="020B0604020202020204" pitchFamily="34" charset="0"/>
              </a:rPr>
              <a:t>כהן שזכה בו שחרית זכה בו ערבית</a:t>
            </a:r>
            <a:endParaRPr lang="he-IL" dirty="0"/>
          </a:p>
        </p:txBody>
      </p:sp>
      <p:sp>
        <p:nvSpPr>
          <p:cNvPr id="7" name="תיבת טקסט 6">
            <a:extLst>
              <a:ext uri="{FF2B5EF4-FFF2-40B4-BE49-F238E27FC236}">
                <a16:creationId xmlns:a16="http://schemas.microsoft.com/office/drawing/2014/main" id="{A16B57B8-F262-47BA-ADA6-636C1E943F49}"/>
              </a:ext>
            </a:extLst>
          </p:cNvPr>
          <p:cNvSpPr txBox="1"/>
          <p:nvPr/>
        </p:nvSpPr>
        <p:spPr>
          <a:xfrm>
            <a:off x="1929614" y="2324481"/>
            <a:ext cx="1578989"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b="0" i="0" dirty="0">
                <a:solidFill>
                  <a:srgbClr val="000000"/>
                </a:solidFill>
                <a:effectLst/>
                <a:latin typeface="Arial" panose="020B0604020202020204" pitchFamily="34" charset="0"/>
              </a:rPr>
              <a:t>עבודת הקטורת</a:t>
            </a:r>
            <a:endParaRPr lang="he-IL" dirty="0"/>
          </a:p>
        </p:txBody>
      </p:sp>
      <p:sp>
        <p:nvSpPr>
          <p:cNvPr id="8" name="תיבת טקסט 7">
            <a:extLst>
              <a:ext uri="{FF2B5EF4-FFF2-40B4-BE49-F238E27FC236}">
                <a16:creationId xmlns:a16="http://schemas.microsoft.com/office/drawing/2014/main" id="{838B1E87-411A-4744-910F-3EDE3203DBA0}"/>
              </a:ext>
            </a:extLst>
          </p:cNvPr>
          <p:cNvSpPr txBox="1"/>
          <p:nvPr/>
        </p:nvSpPr>
        <p:spPr>
          <a:xfrm>
            <a:off x="5209094" y="2406804"/>
            <a:ext cx="1414544" cy="370788"/>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dirty="0"/>
              <a:t>עבודת התמיד</a:t>
            </a:r>
          </a:p>
        </p:txBody>
      </p:sp>
      <p:sp>
        <p:nvSpPr>
          <p:cNvPr id="9" name="תיבת טקסט 8">
            <a:extLst>
              <a:ext uri="{FF2B5EF4-FFF2-40B4-BE49-F238E27FC236}">
                <a16:creationId xmlns:a16="http://schemas.microsoft.com/office/drawing/2014/main" id="{BA7FCAF7-848E-44F9-BA7D-704536B0DFD7}"/>
              </a:ext>
            </a:extLst>
          </p:cNvPr>
          <p:cNvSpPr txBox="1"/>
          <p:nvPr/>
        </p:nvSpPr>
        <p:spPr>
          <a:xfrm>
            <a:off x="4830187" y="3896470"/>
            <a:ext cx="2205872"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b="0" i="0" dirty="0">
                <a:solidFill>
                  <a:srgbClr val="000000"/>
                </a:solidFill>
                <a:effectLst/>
                <a:latin typeface="Arial" panose="020B0604020202020204" pitchFamily="34" charset="0"/>
              </a:rPr>
              <a:t>עושים פייס חדש</a:t>
            </a:r>
            <a:endParaRPr lang="he-IL" dirty="0"/>
          </a:p>
        </p:txBody>
      </p:sp>
      <p:sp>
        <p:nvSpPr>
          <p:cNvPr id="10" name="תיבת טקסט 9">
            <a:extLst>
              <a:ext uri="{FF2B5EF4-FFF2-40B4-BE49-F238E27FC236}">
                <a16:creationId xmlns:a16="http://schemas.microsoft.com/office/drawing/2014/main" id="{125ACAEE-77F9-4A45-A7F3-C18D38475128}"/>
              </a:ext>
            </a:extLst>
          </p:cNvPr>
          <p:cNvSpPr txBox="1"/>
          <p:nvPr/>
        </p:nvSpPr>
        <p:spPr>
          <a:xfrm>
            <a:off x="1717772" y="3896470"/>
            <a:ext cx="1892693"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b="0" i="0" dirty="0">
                <a:solidFill>
                  <a:srgbClr val="000000"/>
                </a:solidFill>
                <a:effectLst/>
                <a:latin typeface="Arial" panose="020B0604020202020204" pitchFamily="34" charset="0"/>
              </a:rPr>
              <a:t>עושים פייס חדש</a:t>
            </a:r>
            <a:endParaRPr lang="he-IL" dirty="0"/>
          </a:p>
        </p:txBody>
      </p:sp>
      <p:sp>
        <p:nvSpPr>
          <p:cNvPr id="12" name="בועת דיבור: מלבן עם פינות מעוגלות 11">
            <a:extLst>
              <a:ext uri="{FF2B5EF4-FFF2-40B4-BE49-F238E27FC236}">
                <a16:creationId xmlns:a16="http://schemas.microsoft.com/office/drawing/2014/main" id="{2DBD7D6B-C08A-4F97-99CE-D6E53A1E7B78}"/>
              </a:ext>
            </a:extLst>
          </p:cNvPr>
          <p:cNvSpPr/>
          <p:nvPr/>
        </p:nvSpPr>
        <p:spPr>
          <a:xfrm>
            <a:off x="4977353" y="324337"/>
            <a:ext cx="7141221" cy="1174409"/>
          </a:xfrm>
          <a:prstGeom prst="wedgeRoundRectCallout">
            <a:avLst>
              <a:gd name="adj1" fmla="val -22093"/>
              <a:gd name="adj2" fmla="val 196548"/>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0" i="0" dirty="0">
                <a:solidFill>
                  <a:srgbClr val="000000"/>
                </a:solidFill>
                <a:effectLst/>
                <a:latin typeface="Arial" panose="020B0604020202020204" pitchFamily="34" charset="0"/>
              </a:rPr>
              <a:t>הקשו התוס' (בד"ה אלא), שהרי על </a:t>
            </a:r>
            <a:r>
              <a:rPr lang="he-IL" b="0" i="0" dirty="0" err="1">
                <a:solidFill>
                  <a:srgbClr val="000000"/>
                </a:solidFill>
                <a:effectLst/>
                <a:latin typeface="Arial" panose="020B0604020202020204" pitchFamily="34" charset="0"/>
              </a:rPr>
              <a:t>כרחך</a:t>
            </a:r>
            <a:r>
              <a:rPr lang="he-IL" b="0" i="0" dirty="0">
                <a:solidFill>
                  <a:srgbClr val="000000"/>
                </a:solidFill>
                <a:effectLst/>
                <a:latin typeface="Arial" panose="020B0604020202020204" pitchFamily="34" charset="0"/>
              </a:rPr>
              <a:t> </a:t>
            </a:r>
            <a:r>
              <a:rPr lang="he-IL" dirty="0">
                <a:solidFill>
                  <a:srgbClr val="000000"/>
                </a:solidFill>
                <a:latin typeface="Arial" panose="020B0604020202020204" pitchFamily="34" charset="0"/>
              </a:rPr>
              <a:t>ש</a:t>
            </a:r>
            <a:r>
              <a:rPr lang="he-IL" b="0" i="0" dirty="0">
                <a:solidFill>
                  <a:srgbClr val="000000"/>
                </a:solidFill>
                <a:effectLst/>
                <a:latin typeface="Arial" panose="020B0604020202020204" pitchFamily="34" charset="0"/>
              </a:rPr>
              <a:t>צריך לעשות פייס בבין הערבים בשביל שני </a:t>
            </a:r>
            <a:r>
              <a:rPr lang="he-IL" b="0" i="0" dirty="0" err="1">
                <a:solidFill>
                  <a:srgbClr val="000000"/>
                </a:solidFill>
                <a:effectLst/>
                <a:latin typeface="Arial" panose="020B0604020202020204" pitchFamily="34" charset="0"/>
              </a:rPr>
              <a:t>הכהנים</a:t>
            </a:r>
            <a:r>
              <a:rPr lang="he-IL" b="0" i="0" dirty="0">
                <a:solidFill>
                  <a:srgbClr val="000000"/>
                </a:solidFill>
                <a:effectLst/>
                <a:latin typeface="Arial" panose="020B0604020202020204" pitchFamily="34" charset="0"/>
              </a:rPr>
              <a:t> הנושאים שני גזרי עצים, </a:t>
            </a:r>
            <a:r>
              <a:rPr lang="he-IL" dirty="0">
                <a:solidFill>
                  <a:srgbClr val="000000"/>
                </a:solidFill>
                <a:latin typeface="Arial" panose="020B0604020202020204" pitchFamily="34" charset="0"/>
              </a:rPr>
              <a:t>ש</a:t>
            </a:r>
            <a:r>
              <a:rPr lang="he-IL" b="0" i="0" dirty="0">
                <a:solidFill>
                  <a:srgbClr val="000000"/>
                </a:solidFill>
                <a:effectLst/>
                <a:latin typeface="Arial" panose="020B0604020202020204" pitchFamily="34" charset="0"/>
              </a:rPr>
              <a:t>בבוקר נעשה בכהן אחד שזכה בתרומת הדשן, אבל בשביל בין הערבים צריך פייס חדש. ותירצו, </a:t>
            </a:r>
            <a:r>
              <a:rPr lang="he-IL" dirty="0" err="1">
                <a:solidFill>
                  <a:srgbClr val="000000"/>
                </a:solidFill>
                <a:latin typeface="Arial" panose="020B0604020202020204" pitchFamily="34" charset="0"/>
              </a:rPr>
              <a:t>ש</a:t>
            </a:r>
            <a:r>
              <a:rPr lang="he-IL" b="0" i="0" dirty="0" err="1">
                <a:solidFill>
                  <a:srgbClr val="000000"/>
                </a:solidFill>
                <a:effectLst/>
                <a:latin typeface="Arial" panose="020B0604020202020204" pitchFamily="34" charset="0"/>
              </a:rPr>
              <a:t>לר</a:t>
            </a:r>
            <a:r>
              <a:rPr lang="he-IL" b="0" i="0" dirty="0">
                <a:solidFill>
                  <a:srgbClr val="000000"/>
                </a:solidFill>
                <a:effectLst/>
                <a:latin typeface="Arial" panose="020B0604020202020204" pitchFamily="34" charset="0"/>
              </a:rPr>
              <a:t>' יוחנן עושים בפייס של הבוקר פייס גם על שני גזרי עצים של בין הערבים.</a:t>
            </a:r>
            <a:endParaRPr lang="he-IL" dirty="0"/>
          </a:p>
        </p:txBody>
      </p:sp>
      <p:sp>
        <p:nvSpPr>
          <p:cNvPr id="13" name="תיבת טקסט 12">
            <a:extLst>
              <a:ext uri="{FF2B5EF4-FFF2-40B4-BE49-F238E27FC236}">
                <a16:creationId xmlns:a16="http://schemas.microsoft.com/office/drawing/2014/main" id="{664F429D-A53B-4520-A1F2-2CFECCE08403}"/>
              </a:ext>
            </a:extLst>
          </p:cNvPr>
          <p:cNvSpPr txBox="1"/>
          <p:nvPr/>
        </p:nvSpPr>
        <p:spPr>
          <a:xfrm>
            <a:off x="10462496" y="-87256"/>
            <a:ext cx="1656079" cy="369332"/>
          </a:xfrm>
          <a:prstGeom prst="rect">
            <a:avLst/>
          </a:prstGeom>
          <a:noFill/>
        </p:spPr>
        <p:txBody>
          <a:bodyPr wrap="square" rtlCol="1">
            <a:spAutoFit/>
          </a:bodyPr>
          <a:lstStyle/>
          <a:p>
            <a:r>
              <a:rPr lang="he-IL" dirty="0"/>
              <a:t>דף כ"ו עמ' א'</a:t>
            </a:r>
          </a:p>
        </p:txBody>
      </p:sp>
      <p:sp>
        <p:nvSpPr>
          <p:cNvPr id="14" name="תיבת טקסט 13">
            <a:extLst>
              <a:ext uri="{FF2B5EF4-FFF2-40B4-BE49-F238E27FC236}">
                <a16:creationId xmlns:a16="http://schemas.microsoft.com/office/drawing/2014/main" id="{AC9718DE-125A-4152-9461-18F359BD1A71}"/>
              </a:ext>
            </a:extLst>
          </p:cNvPr>
          <p:cNvSpPr txBox="1"/>
          <p:nvPr/>
        </p:nvSpPr>
        <p:spPr>
          <a:xfrm>
            <a:off x="4204615" y="1591429"/>
            <a:ext cx="2831444" cy="369332"/>
          </a:xfrm>
          <a:prstGeom prst="rect">
            <a:avLst/>
          </a:prstGeom>
          <a:solidFill>
            <a:schemeClr val="accent6">
              <a:lumMod val="40000"/>
              <a:lumOff val="60000"/>
            </a:schemeClr>
          </a:solidFill>
          <a:scene3d>
            <a:camera prst="orthographicFront"/>
            <a:lightRig rig="threePt" dir="t"/>
          </a:scene3d>
          <a:sp3d>
            <a:bevelT prst="relaxedInset"/>
          </a:sp3d>
        </p:spPr>
        <p:txBody>
          <a:bodyPr wrap="square" rtlCol="1">
            <a:spAutoFit/>
          </a:bodyPr>
          <a:lstStyle/>
          <a:p>
            <a:r>
              <a:rPr lang="he-IL" dirty="0"/>
              <a:t>מי זוכה בעבודת בין הערבים</a:t>
            </a:r>
          </a:p>
        </p:txBody>
      </p:sp>
      <p:sp>
        <p:nvSpPr>
          <p:cNvPr id="15" name="בועת דיבור: מלבן עם פינות מעוגלות 14">
            <a:extLst>
              <a:ext uri="{FF2B5EF4-FFF2-40B4-BE49-F238E27FC236}">
                <a16:creationId xmlns:a16="http://schemas.microsoft.com/office/drawing/2014/main" id="{AA4DDA42-3637-4CFF-B6C2-7D5F8A0870F1}"/>
              </a:ext>
            </a:extLst>
          </p:cNvPr>
          <p:cNvSpPr/>
          <p:nvPr/>
        </p:nvSpPr>
        <p:spPr>
          <a:xfrm>
            <a:off x="5637229" y="5410986"/>
            <a:ext cx="6014301" cy="886119"/>
          </a:xfrm>
          <a:prstGeom prst="wedgeRoundRectCallout">
            <a:avLst>
              <a:gd name="adj1" fmla="val -29700"/>
              <a:gd name="adj2" fmla="val -176005"/>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0" i="0">
                <a:solidFill>
                  <a:srgbClr val="000000"/>
                </a:solidFill>
                <a:effectLst/>
                <a:latin typeface="Arial" panose="020B0604020202020204" pitchFamily="34" charset="0"/>
              </a:rPr>
              <a:t>והטעם, כיון שבשבת משמרות מתחלפות, ומשמרה שעבדה שחרית אינה המשמרת שעובדת בבין הערבים, לכן צריך לעשות פייס חדש בתמיד של בין הערבים בשביל המשמרת החדשה.</a:t>
            </a:r>
            <a:endParaRPr lang="he-IL"/>
          </a:p>
        </p:txBody>
      </p:sp>
    </p:spTree>
    <p:extLst>
      <p:ext uri="{BB962C8B-B14F-4D97-AF65-F5344CB8AC3E}">
        <p14:creationId xmlns:p14="http://schemas.microsoft.com/office/powerpoint/2010/main" val="293521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250"/>
                            </p:stCondLst>
                            <p:childTnLst>
                              <p:par>
                                <p:cTn id="12" presetID="22" presetClass="entr" presetSubtype="2" fill="hold"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par>
                          <p:cTn id="15" fill="hold">
                            <p:stCondLst>
                              <p:cond delay="2750"/>
                            </p:stCondLst>
                            <p:childTnLst>
                              <p:par>
                                <p:cTn id="16" presetID="16" presetClass="entr" presetSubtype="21"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4250"/>
                            </p:stCondLst>
                            <p:childTnLst>
                              <p:par>
                                <p:cTn id="20" presetID="16" presetClass="entr" presetSubtype="21"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5750"/>
                            </p:stCondLst>
                            <p:childTnLst>
                              <p:par>
                                <p:cTn id="24" presetID="53" presetClass="entr" presetSubtype="16" fill="hold" grpId="0" nodeType="afterEffect">
                                  <p:stCondLst>
                                    <p:cond delay="175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par>
                          <p:cTn id="29" fill="hold">
                            <p:stCondLst>
                              <p:cond delay="8000"/>
                            </p:stCondLst>
                            <p:childTnLst>
                              <p:par>
                                <p:cTn id="30" presetID="2" presetClass="entr" presetSubtype="2"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9500"/>
                            </p:stCondLst>
                            <p:childTnLst>
                              <p:par>
                                <p:cTn id="35" presetID="6" presetClass="entr" presetSubtype="32"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animEffect transition="in" filter="circle(out)">
                                      <p:cBhvr>
                                        <p:cTn id="37" dur="2000"/>
                                        <p:tgtEl>
                                          <p:spTgt spid="12"/>
                                        </p:tgtEl>
                                      </p:cBhvr>
                                    </p:animEffect>
                                  </p:childTnLst>
                                </p:cTn>
                              </p:par>
                            </p:childTnLst>
                          </p:cTn>
                        </p:par>
                        <p:par>
                          <p:cTn id="38" fill="hold">
                            <p:stCondLst>
                              <p:cond delay="12500"/>
                            </p:stCondLst>
                            <p:childTnLst>
                              <p:par>
                                <p:cTn id="39" presetID="2" presetClass="entr" presetSubtype="4" fill="hold" grpId="0" nodeType="afterEffect">
                                  <p:stCondLst>
                                    <p:cond delay="200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par>
                          <p:cTn id="50" fill="hold">
                            <p:stCondLst>
                              <p:cond delay="500"/>
                            </p:stCondLst>
                            <p:childTnLst>
                              <p:par>
                                <p:cTn id="51" presetID="2" presetClass="entr" presetSubtype="9" fill="hold" grpId="0" nodeType="afterEffect">
                                  <p:stCondLst>
                                    <p:cond delay="100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0-#ppt_w/2"/>
                                          </p:val>
                                        </p:tav>
                                        <p:tav tm="100000">
                                          <p:val>
                                            <p:strVal val="#ppt_x"/>
                                          </p:val>
                                        </p:tav>
                                      </p:tavLst>
                                    </p:anim>
                                    <p:anim calcmode="lin" valueType="num">
                                      <p:cBhvr additive="base">
                                        <p:cTn id="54" dur="500" fill="hold"/>
                                        <p:tgtEl>
                                          <p:spTgt spid="9"/>
                                        </p:tgtEl>
                                        <p:attrNameLst>
                                          <p:attrName>ppt_y</p:attrName>
                                        </p:attrNameLst>
                                      </p:cBhvr>
                                      <p:tavLst>
                                        <p:tav tm="0">
                                          <p:val>
                                            <p:strVal val="0-#ppt_h/2"/>
                                          </p:val>
                                        </p:tav>
                                        <p:tav tm="100000">
                                          <p:val>
                                            <p:strVal val="#ppt_y"/>
                                          </p:val>
                                        </p:tav>
                                      </p:tavLst>
                                    </p:anim>
                                  </p:childTnLst>
                                </p:cTn>
                              </p:par>
                            </p:childTnLst>
                          </p:cTn>
                        </p:par>
                        <p:par>
                          <p:cTn id="55" fill="hold">
                            <p:stCondLst>
                              <p:cond delay="2000"/>
                            </p:stCondLst>
                            <p:childTnLst>
                              <p:par>
                                <p:cTn id="56" presetID="6" presetClass="entr" presetSubtype="16" fill="hold" grpId="0" nodeType="afterEffect">
                                  <p:stCondLst>
                                    <p:cond delay="125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000"/>
                                        <p:tgtEl>
                                          <p:spTgt spid="15"/>
                                        </p:tgtEl>
                                      </p:cBhvr>
                                    </p:animEffect>
                                  </p:childTnLst>
                                </p:cTn>
                              </p:par>
                            </p:childTnLst>
                          </p:cTn>
                        </p:par>
                        <p:par>
                          <p:cTn id="59" fill="hold">
                            <p:stCondLst>
                              <p:cond delay="5250"/>
                            </p:stCondLst>
                            <p:childTnLst>
                              <p:par>
                                <p:cTn id="60" presetID="2" presetClass="entr" presetSubtype="9" fill="hold" grpId="0" nodeType="afterEffect">
                                  <p:stCondLst>
                                    <p:cond delay="225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0-#ppt_w/2"/>
                                          </p:val>
                                        </p:tav>
                                        <p:tav tm="100000">
                                          <p:val>
                                            <p:strVal val="#ppt_x"/>
                                          </p:val>
                                        </p:tav>
                                      </p:tavLst>
                                    </p:anim>
                                    <p:anim calcmode="lin" valueType="num">
                                      <p:cBhvr additive="base">
                                        <p:cTn id="6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4" grpId="0" animBg="1"/>
      <p:bldP spid="15"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TotalTime>
  <Words>1856</Words>
  <Application>Microsoft Office PowerPoint</Application>
  <PresentationFormat>מסך רחב</PresentationFormat>
  <Paragraphs>155</Paragraphs>
  <Slides>10</Slides>
  <Notes>0</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10</vt:i4>
      </vt:variant>
    </vt:vector>
  </HeadingPairs>
  <TitlesOfParts>
    <vt:vector size="15" baseType="lpstr">
      <vt:lpstr>Arial</vt:lpstr>
      <vt:lpstr>Calibri</vt:lpstr>
      <vt:lpstr>Calibri Light</vt:lpstr>
      <vt:lpstr>Guttman Mantova-Decor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izak rossler</dc:creator>
  <cp:lastModifiedBy>izak rossler</cp:lastModifiedBy>
  <cp:revision>54</cp:revision>
  <dcterms:created xsi:type="dcterms:W3CDTF">2025-07-27T07:19:52Z</dcterms:created>
  <dcterms:modified xsi:type="dcterms:W3CDTF">2025-11-23T14:35:07Z</dcterms:modified>
</cp:coreProperties>
</file>