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75" d="100"/>
          <a:sy n="75" d="100"/>
        </p:scale>
        <p:origin x="82"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B04DE2-B34F-4376-A55F-9933675CD878}"/>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145CF7BC-4A2C-4552-9E46-0F111E323B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B6CC867-361D-41E2-833E-DA3FDB084756}"/>
              </a:ext>
            </a:extLst>
          </p:cNvPr>
          <p:cNvSpPr>
            <a:spLocks noGrp="1"/>
          </p:cNvSpPr>
          <p:nvPr>
            <p:ph type="dt" sz="half" idx="10"/>
          </p:nvPr>
        </p:nvSpPr>
        <p:spPr/>
        <p:txBody>
          <a:bodyPr/>
          <a:lstStyle/>
          <a:p>
            <a:fld id="{34C26B41-88F1-4E0D-9B9F-3D25CB0376D2}" type="datetimeFigureOut">
              <a:rPr lang="he-IL" smtClean="0"/>
              <a:t>י"ב/טבת/תשפ"ו</a:t>
            </a:fld>
            <a:endParaRPr lang="he-IL"/>
          </a:p>
        </p:txBody>
      </p:sp>
      <p:sp>
        <p:nvSpPr>
          <p:cNvPr id="5" name="מציין מיקום של כותרת תחתונה 4">
            <a:extLst>
              <a:ext uri="{FF2B5EF4-FFF2-40B4-BE49-F238E27FC236}">
                <a16:creationId xmlns:a16="http://schemas.microsoft.com/office/drawing/2014/main" id="{9E3D3FCB-0914-4017-B290-8FE61B94221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401064C-C57A-4FC6-A3E7-3A68B1385775}"/>
              </a:ext>
            </a:extLst>
          </p:cNvPr>
          <p:cNvSpPr>
            <a:spLocks noGrp="1"/>
          </p:cNvSpPr>
          <p:nvPr>
            <p:ph type="sldNum" sz="quarter" idx="12"/>
          </p:nvPr>
        </p:nvSpPr>
        <p:spPr/>
        <p:txBody>
          <a:bodyPr/>
          <a:lstStyle/>
          <a:p>
            <a:fld id="{8D729FB2-27E6-491E-A6F7-C3C4C8430F20}" type="slidenum">
              <a:rPr lang="he-IL" smtClean="0"/>
              <a:t>‹#›</a:t>
            </a:fld>
            <a:endParaRPr lang="he-IL"/>
          </a:p>
        </p:txBody>
      </p:sp>
    </p:spTree>
    <p:extLst>
      <p:ext uri="{BB962C8B-B14F-4D97-AF65-F5344CB8AC3E}">
        <p14:creationId xmlns:p14="http://schemas.microsoft.com/office/powerpoint/2010/main" val="144906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D8BB95-5324-446E-9313-11D16DC4BB0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837C23A-2CAC-46C5-9684-1D5E3748B146}"/>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1646D30-26EB-495F-AA7F-B6F4B23C6162}"/>
              </a:ext>
            </a:extLst>
          </p:cNvPr>
          <p:cNvSpPr>
            <a:spLocks noGrp="1"/>
          </p:cNvSpPr>
          <p:nvPr>
            <p:ph type="dt" sz="half" idx="10"/>
          </p:nvPr>
        </p:nvSpPr>
        <p:spPr/>
        <p:txBody>
          <a:bodyPr/>
          <a:lstStyle/>
          <a:p>
            <a:fld id="{34C26B41-88F1-4E0D-9B9F-3D25CB0376D2}" type="datetimeFigureOut">
              <a:rPr lang="he-IL" smtClean="0"/>
              <a:t>י"ב/טבת/תשפ"ו</a:t>
            </a:fld>
            <a:endParaRPr lang="he-IL"/>
          </a:p>
        </p:txBody>
      </p:sp>
      <p:sp>
        <p:nvSpPr>
          <p:cNvPr id="5" name="מציין מיקום של כותרת תחתונה 4">
            <a:extLst>
              <a:ext uri="{FF2B5EF4-FFF2-40B4-BE49-F238E27FC236}">
                <a16:creationId xmlns:a16="http://schemas.microsoft.com/office/drawing/2014/main" id="{FF1EE7A3-C41F-4901-9D8A-255B4AEC87C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DBBDF30-6FF6-4B75-B458-1B31E7DF88CC}"/>
              </a:ext>
            </a:extLst>
          </p:cNvPr>
          <p:cNvSpPr>
            <a:spLocks noGrp="1"/>
          </p:cNvSpPr>
          <p:nvPr>
            <p:ph type="sldNum" sz="quarter" idx="12"/>
          </p:nvPr>
        </p:nvSpPr>
        <p:spPr/>
        <p:txBody>
          <a:bodyPr/>
          <a:lstStyle/>
          <a:p>
            <a:fld id="{8D729FB2-27E6-491E-A6F7-C3C4C8430F20}" type="slidenum">
              <a:rPr lang="he-IL" smtClean="0"/>
              <a:t>‹#›</a:t>
            </a:fld>
            <a:endParaRPr lang="he-IL"/>
          </a:p>
        </p:txBody>
      </p:sp>
    </p:spTree>
    <p:extLst>
      <p:ext uri="{BB962C8B-B14F-4D97-AF65-F5344CB8AC3E}">
        <p14:creationId xmlns:p14="http://schemas.microsoft.com/office/powerpoint/2010/main" val="2364639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73086F4-B745-4789-BFAD-2D81E0AA0250}"/>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84B6C7B-C7B0-4731-8784-2977A85884D6}"/>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2A43688-A812-4F82-A063-BDEA78927B04}"/>
              </a:ext>
            </a:extLst>
          </p:cNvPr>
          <p:cNvSpPr>
            <a:spLocks noGrp="1"/>
          </p:cNvSpPr>
          <p:nvPr>
            <p:ph type="dt" sz="half" idx="10"/>
          </p:nvPr>
        </p:nvSpPr>
        <p:spPr/>
        <p:txBody>
          <a:bodyPr/>
          <a:lstStyle/>
          <a:p>
            <a:fld id="{34C26B41-88F1-4E0D-9B9F-3D25CB0376D2}" type="datetimeFigureOut">
              <a:rPr lang="he-IL" smtClean="0"/>
              <a:t>י"ב/טבת/תשפ"ו</a:t>
            </a:fld>
            <a:endParaRPr lang="he-IL"/>
          </a:p>
        </p:txBody>
      </p:sp>
      <p:sp>
        <p:nvSpPr>
          <p:cNvPr id="5" name="מציין מיקום של כותרת תחתונה 4">
            <a:extLst>
              <a:ext uri="{FF2B5EF4-FFF2-40B4-BE49-F238E27FC236}">
                <a16:creationId xmlns:a16="http://schemas.microsoft.com/office/drawing/2014/main" id="{BAE820DB-3BB4-46E0-BA6D-C6C3050544D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3C49EF5-8682-4A29-92E8-19D80F19EACD}"/>
              </a:ext>
            </a:extLst>
          </p:cNvPr>
          <p:cNvSpPr>
            <a:spLocks noGrp="1"/>
          </p:cNvSpPr>
          <p:nvPr>
            <p:ph type="sldNum" sz="quarter" idx="12"/>
          </p:nvPr>
        </p:nvSpPr>
        <p:spPr/>
        <p:txBody>
          <a:bodyPr/>
          <a:lstStyle/>
          <a:p>
            <a:fld id="{8D729FB2-27E6-491E-A6F7-C3C4C8430F20}" type="slidenum">
              <a:rPr lang="he-IL" smtClean="0"/>
              <a:t>‹#›</a:t>
            </a:fld>
            <a:endParaRPr lang="he-IL"/>
          </a:p>
        </p:txBody>
      </p:sp>
    </p:spTree>
    <p:extLst>
      <p:ext uri="{BB962C8B-B14F-4D97-AF65-F5344CB8AC3E}">
        <p14:creationId xmlns:p14="http://schemas.microsoft.com/office/powerpoint/2010/main" val="428138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A539A6-C9F4-4910-9EBC-38FB6001E42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377D593-724C-4D27-9AA9-67EC2F5DD54C}"/>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1A970AD-BEC8-460C-BC1A-242F80505D10}"/>
              </a:ext>
            </a:extLst>
          </p:cNvPr>
          <p:cNvSpPr>
            <a:spLocks noGrp="1"/>
          </p:cNvSpPr>
          <p:nvPr>
            <p:ph type="dt" sz="half" idx="10"/>
          </p:nvPr>
        </p:nvSpPr>
        <p:spPr/>
        <p:txBody>
          <a:bodyPr/>
          <a:lstStyle/>
          <a:p>
            <a:fld id="{34C26B41-88F1-4E0D-9B9F-3D25CB0376D2}" type="datetimeFigureOut">
              <a:rPr lang="he-IL" smtClean="0"/>
              <a:t>י"ב/טבת/תשפ"ו</a:t>
            </a:fld>
            <a:endParaRPr lang="he-IL"/>
          </a:p>
        </p:txBody>
      </p:sp>
      <p:sp>
        <p:nvSpPr>
          <p:cNvPr id="5" name="מציין מיקום של כותרת תחתונה 4">
            <a:extLst>
              <a:ext uri="{FF2B5EF4-FFF2-40B4-BE49-F238E27FC236}">
                <a16:creationId xmlns:a16="http://schemas.microsoft.com/office/drawing/2014/main" id="{786B54B7-7147-42A7-A75D-1295E549E54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06C0F93-47A0-4869-9AB9-7285A99DC284}"/>
              </a:ext>
            </a:extLst>
          </p:cNvPr>
          <p:cNvSpPr>
            <a:spLocks noGrp="1"/>
          </p:cNvSpPr>
          <p:nvPr>
            <p:ph type="sldNum" sz="quarter" idx="12"/>
          </p:nvPr>
        </p:nvSpPr>
        <p:spPr/>
        <p:txBody>
          <a:bodyPr/>
          <a:lstStyle/>
          <a:p>
            <a:fld id="{8D729FB2-27E6-491E-A6F7-C3C4C8430F20}" type="slidenum">
              <a:rPr lang="he-IL" smtClean="0"/>
              <a:t>‹#›</a:t>
            </a:fld>
            <a:endParaRPr lang="he-IL"/>
          </a:p>
        </p:txBody>
      </p:sp>
    </p:spTree>
    <p:extLst>
      <p:ext uri="{BB962C8B-B14F-4D97-AF65-F5344CB8AC3E}">
        <p14:creationId xmlns:p14="http://schemas.microsoft.com/office/powerpoint/2010/main" val="5406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89198D-9E79-4436-874E-CAB9558463F2}"/>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A183738-6B9E-44D9-B85E-759660FB56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050C567-0897-4098-A536-0AAAC9BF19FA}"/>
              </a:ext>
            </a:extLst>
          </p:cNvPr>
          <p:cNvSpPr>
            <a:spLocks noGrp="1"/>
          </p:cNvSpPr>
          <p:nvPr>
            <p:ph type="dt" sz="half" idx="10"/>
          </p:nvPr>
        </p:nvSpPr>
        <p:spPr/>
        <p:txBody>
          <a:bodyPr/>
          <a:lstStyle/>
          <a:p>
            <a:fld id="{34C26B41-88F1-4E0D-9B9F-3D25CB0376D2}" type="datetimeFigureOut">
              <a:rPr lang="he-IL" smtClean="0"/>
              <a:t>י"ב/טבת/תשפ"ו</a:t>
            </a:fld>
            <a:endParaRPr lang="he-IL"/>
          </a:p>
        </p:txBody>
      </p:sp>
      <p:sp>
        <p:nvSpPr>
          <p:cNvPr id="5" name="מציין מיקום של כותרת תחתונה 4">
            <a:extLst>
              <a:ext uri="{FF2B5EF4-FFF2-40B4-BE49-F238E27FC236}">
                <a16:creationId xmlns:a16="http://schemas.microsoft.com/office/drawing/2014/main" id="{E90596DB-AE97-4361-BEA2-445DF4BD7A6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84A67FF-CA5F-4FC5-B306-EC4417365894}"/>
              </a:ext>
            </a:extLst>
          </p:cNvPr>
          <p:cNvSpPr>
            <a:spLocks noGrp="1"/>
          </p:cNvSpPr>
          <p:nvPr>
            <p:ph type="sldNum" sz="quarter" idx="12"/>
          </p:nvPr>
        </p:nvSpPr>
        <p:spPr/>
        <p:txBody>
          <a:bodyPr/>
          <a:lstStyle/>
          <a:p>
            <a:fld id="{8D729FB2-27E6-491E-A6F7-C3C4C8430F20}" type="slidenum">
              <a:rPr lang="he-IL" smtClean="0"/>
              <a:t>‹#›</a:t>
            </a:fld>
            <a:endParaRPr lang="he-IL"/>
          </a:p>
        </p:txBody>
      </p:sp>
    </p:spTree>
    <p:extLst>
      <p:ext uri="{BB962C8B-B14F-4D97-AF65-F5344CB8AC3E}">
        <p14:creationId xmlns:p14="http://schemas.microsoft.com/office/powerpoint/2010/main" val="7241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BF2BA2-B3A4-4DDE-B1BE-AE883783FB0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55F58F2-F3C9-48BE-BC4B-C07A28B57D67}"/>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378AA635-F4FC-41B1-8A32-4DB3928D5B82}"/>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7312F9A-8BE0-4874-9004-FC19F3294E21}"/>
              </a:ext>
            </a:extLst>
          </p:cNvPr>
          <p:cNvSpPr>
            <a:spLocks noGrp="1"/>
          </p:cNvSpPr>
          <p:nvPr>
            <p:ph type="dt" sz="half" idx="10"/>
          </p:nvPr>
        </p:nvSpPr>
        <p:spPr/>
        <p:txBody>
          <a:bodyPr/>
          <a:lstStyle/>
          <a:p>
            <a:fld id="{34C26B41-88F1-4E0D-9B9F-3D25CB0376D2}" type="datetimeFigureOut">
              <a:rPr lang="he-IL" smtClean="0"/>
              <a:t>י"ב/טבת/תשפ"ו</a:t>
            </a:fld>
            <a:endParaRPr lang="he-IL"/>
          </a:p>
        </p:txBody>
      </p:sp>
      <p:sp>
        <p:nvSpPr>
          <p:cNvPr id="6" name="מציין מיקום של כותרת תחתונה 5">
            <a:extLst>
              <a:ext uri="{FF2B5EF4-FFF2-40B4-BE49-F238E27FC236}">
                <a16:creationId xmlns:a16="http://schemas.microsoft.com/office/drawing/2014/main" id="{1F5E5FB3-C256-4494-842F-3B26190C625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B21431C-5909-4A2F-98BA-1AA920C821AE}"/>
              </a:ext>
            </a:extLst>
          </p:cNvPr>
          <p:cNvSpPr>
            <a:spLocks noGrp="1"/>
          </p:cNvSpPr>
          <p:nvPr>
            <p:ph type="sldNum" sz="quarter" idx="12"/>
          </p:nvPr>
        </p:nvSpPr>
        <p:spPr/>
        <p:txBody>
          <a:bodyPr/>
          <a:lstStyle/>
          <a:p>
            <a:fld id="{8D729FB2-27E6-491E-A6F7-C3C4C8430F20}" type="slidenum">
              <a:rPr lang="he-IL" smtClean="0"/>
              <a:t>‹#›</a:t>
            </a:fld>
            <a:endParaRPr lang="he-IL"/>
          </a:p>
        </p:txBody>
      </p:sp>
    </p:spTree>
    <p:extLst>
      <p:ext uri="{BB962C8B-B14F-4D97-AF65-F5344CB8AC3E}">
        <p14:creationId xmlns:p14="http://schemas.microsoft.com/office/powerpoint/2010/main" val="293481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83EC622-08EB-426B-AE60-2B34FF28040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2666BCE-EE6C-4CB9-B043-8DD57FB8C8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0A6725C-C743-4B49-9D24-DB3CBDADB124}"/>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0878B34-4525-4DA6-9E75-776ED44F05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49A217F0-CB0D-4D44-8911-A5E8A32A674A}"/>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D3B08FE6-1EEE-4203-9E11-AA311A236445}"/>
              </a:ext>
            </a:extLst>
          </p:cNvPr>
          <p:cNvSpPr>
            <a:spLocks noGrp="1"/>
          </p:cNvSpPr>
          <p:nvPr>
            <p:ph type="dt" sz="half" idx="10"/>
          </p:nvPr>
        </p:nvSpPr>
        <p:spPr/>
        <p:txBody>
          <a:bodyPr/>
          <a:lstStyle/>
          <a:p>
            <a:fld id="{34C26B41-88F1-4E0D-9B9F-3D25CB0376D2}" type="datetimeFigureOut">
              <a:rPr lang="he-IL" smtClean="0"/>
              <a:t>י"ב/טבת/תשפ"ו</a:t>
            </a:fld>
            <a:endParaRPr lang="he-IL"/>
          </a:p>
        </p:txBody>
      </p:sp>
      <p:sp>
        <p:nvSpPr>
          <p:cNvPr id="8" name="מציין מיקום של כותרת תחתונה 7">
            <a:extLst>
              <a:ext uri="{FF2B5EF4-FFF2-40B4-BE49-F238E27FC236}">
                <a16:creationId xmlns:a16="http://schemas.microsoft.com/office/drawing/2014/main" id="{D96E13B6-C4B0-4DE4-8B92-A3675BF724D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2D2BBA3C-A788-4B66-BF6E-BD13C62DC8E5}"/>
              </a:ext>
            </a:extLst>
          </p:cNvPr>
          <p:cNvSpPr>
            <a:spLocks noGrp="1"/>
          </p:cNvSpPr>
          <p:nvPr>
            <p:ph type="sldNum" sz="quarter" idx="12"/>
          </p:nvPr>
        </p:nvSpPr>
        <p:spPr/>
        <p:txBody>
          <a:bodyPr/>
          <a:lstStyle/>
          <a:p>
            <a:fld id="{8D729FB2-27E6-491E-A6F7-C3C4C8430F20}" type="slidenum">
              <a:rPr lang="he-IL" smtClean="0"/>
              <a:t>‹#›</a:t>
            </a:fld>
            <a:endParaRPr lang="he-IL"/>
          </a:p>
        </p:txBody>
      </p:sp>
    </p:spTree>
    <p:extLst>
      <p:ext uri="{BB962C8B-B14F-4D97-AF65-F5344CB8AC3E}">
        <p14:creationId xmlns:p14="http://schemas.microsoft.com/office/powerpoint/2010/main" val="242160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AEF387-3202-4E03-8678-5653DAA8E65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44CC38B0-319A-4C2D-A2DB-1ED563CDDF5D}"/>
              </a:ext>
            </a:extLst>
          </p:cNvPr>
          <p:cNvSpPr>
            <a:spLocks noGrp="1"/>
          </p:cNvSpPr>
          <p:nvPr>
            <p:ph type="dt" sz="half" idx="10"/>
          </p:nvPr>
        </p:nvSpPr>
        <p:spPr/>
        <p:txBody>
          <a:bodyPr/>
          <a:lstStyle/>
          <a:p>
            <a:fld id="{34C26B41-88F1-4E0D-9B9F-3D25CB0376D2}" type="datetimeFigureOut">
              <a:rPr lang="he-IL" smtClean="0"/>
              <a:t>י"ב/טבת/תשפ"ו</a:t>
            </a:fld>
            <a:endParaRPr lang="he-IL"/>
          </a:p>
        </p:txBody>
      </p:sp>
      <p:sp>
        <p:nvSpPr>
          <p:cNvPr id="4" name="מציין מיקום של כותרת תחתונה 3">
            <a:extLst>
              <a:ext uri="{FF2B5EF4-FFF2-40B4-BE49-F238E27FC236}">
                <a16:creationId xmlns:a16="http://schemas.microsoft.com/office/drawing/2014/main" id="{EEE6840F-CCF5-4AC9-912C-6D89610C7BC0}"/>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CACB3764-8390-4EE5-A58C-3F8783A6314D}"/>
              </a:ext>
            </a:extLst>
          </p:cNvPr>
          <p:cNvSpPr>
            <a:spLocks noGrp="1"/>
          </p:cNvSpPr>
          <p:nvPr>
            <p:ph type="sldNum" sz="quarter" idx="12"/>
          </p:nvPr>
        </p:nvSpPr>
        <p:spPr/>
        <p:txBody>
          <a:bodyPr/>
          <a:lstStyle/>
          <a:p>
            <a:fld id="{8D729FB2-27E6-491E-A6F7-C3C4C8430F20}" type="slidenum">
              <a:rPr lang="he-IL" smtClean="0"/>
              <a:t>‹#›</a:t>
            </a:fld>
            <a:endParaRPr lang="he-IL"/>
          </a:p>
        </p:txBody>
      </p:sp>
    </p:spTree>
    <p:extLst>
      <p:ext uri="{BB962C8B-B14F-4D97-AF65-F5344CB8AC3E}">
        <p14:creationId xmlns:p14="http://schemas.microsoft.com/office/powerpoint/2010/main" val="192379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6F6D4268-1217-48E6-8189-8D6B6BB686AC}"/>
              </a:ext>
            </a:extLst>
          </p:cNvPr>
          <p:cNvSpPr>
            <a:spLocks noGrp="1"/>
          </p:cNvSpPr>
          <p:nvPr>
            <p:ph type="dt" sz="half" idx="10"/>
          </p:nvPr>
        </p:nvSpPr>
        <p:spPr/>
        <p:txBody>
          <a:bodyPr/>
          <a:lstStyle/>
          <a:p>
            <a:fld id="{34C26B41-88F1-4E0D-9B9F-3D25CB0376D2}" type="datetimeFigureOut">
              <a:rPr lang="he-IL" smtClean="0"/>
              <a:t>י"ב/טבת/תשפ"ו</a:t>
            </a:fld>
            <a:endParaRPr lang="he-IL"/>
          </a:p>
        </p:txBody>
      </p:sp>
      <p:sp>
        <p:nvSpPr>
          <p:cNvPr id="3" name="מציין מיקום של כותרת תחתונה 2">
            <a:extLst>
              <a:ext uri="{FF2B5EF4-FFF2-40B4-BE49-F238E27FC236}">
                <a16:creationId xmlns:a16="http://schemas.microsoft.com/office/drawing/2014/main" id="{5E93E34A-02B4-4224-A52B-500A3F963CE3}"/>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516255F-0B9E-4FAC-9024-5B06FB3F7897}"/>
              </a:ext>
            </a:extLst>
          </p:cNvPr>
          <p:cNvSpPr>
            <a:spLocks noGrp="1"/>
          </p:cNvSpPr>
          <p:nvPr>
            <p:ph type="sldNum" sz="quarter" idx="12"/>
          </p:nvPr>
        </p:nvSpPr>
        <p:spPr/>
        <p:txBody>
          <a:bodyPr/>
          <a:lstStyle/>
          <a:p>
            <a:fld id="{8D729FB2-27E6-491E-A6F7-C3C4C8430F20}" type="slidenum">
              <a:rPr lang="he-IL" smtClean="0"/>
              <a:t>‹#›</a:t>
            </a:fld>
            <a:endParaRPr lang="he-IL"/>
          </a:p>
        </p:txBody>
      </p:sp>
    </p:spTree>
    <p:extLst>
      <p:ext uri="{BB962C8B-B14F-4D97-AF65-F5344CB8AC3E}">
        <p14:creationId xmlns:p14="http://schemas.microsoft.com/office/powerpoint/2010/main" val="3723456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9D00D3D-79D1-4A33-A5C5-C234371669E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7FFF073-78A9-4846-9060-EE81DBDD14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B56ABE66-342F-43B0-8C5C-1229F68AD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71F2951-8F56-4860-A2E5-B581471CC7E3}"/>
              </a:ext>
            </a:extLst>
          </p:cNvPr>
          <p:cNvSpPr>
            <a:spLocks noGrp="1"/>
          </p:cNvSpPr>
          <p:nvPr>
            <p:ph type="dt" sz="half" idx="10"/>
          </p:nvPr>
        </p:nvSpPr>
        <p:spPr/>
        <p:txBody>
          <a:bodyPr/>
          <a:lstStyle/>
          <a:p>
            <a:fld id="{34C26B41-88F1-4E0D-9B9F-3D25CB0376D2}" type="datetimeFigureOut">
              <a:rPr lang="he-IL" smtClean="0"/>
              <a:t>י"ב/טבת/תשפ"ו</a:t>
            </a:fld>
            <a:endParaRPr lang="he-IL"/>
          </a:p>
        </p:txBody>
      </p:sp>
      <p:sp>
        <p:nvSpPr>
          <p:cNvPr id="6" name="מציין מיקום של כותרת תחתונה 5">
            <a:extLst>
              <a:ext uri="{FF2B5EF4-FFF2-40B4-BE49-F238E27FC236}">
                <a16:creationId xmlns:a16="http://schemas.microsoft.com/office/drawing/2014/main" id="{64186799-0C46-4E8C-82FA-2C35C631722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CE0AD3F-12F4-4978-9910-F2FD7DF3A8CB}"/>
              </a:ext>
            </a:extLst>
          </p:cNvPr>
          <p:cNvSpPr>
            <a:spLocks noGrp="1"/>
          </p:cNvSpPr>
          <p:nvPr>
            <p:ph type="sldNum" sz="quarter" idx="12"/>
          </p:nvPr>
        </p:nvSpPr>
        <p:spPr/>
        <p:txBody>
          <a:bodyPr/>
          <a:lstStyle/>
          <a:p>
            <a:fld id="{8D729FB2-27E6-491E-A6F7-C3C4C8430F20}" type="slidenum">
              <a:rPr lang="he-IL" smtClean="0"/>
              <a:t>‹#›</a:t>
            </a:fld>
            <a:endParaRPr lang="he-IL"/>
          </a:p>
        </p:txBody>
      </p:sp>
    </p:spTree>
    <p:extLst>
      <p:ext uri="{BB962C8B-B14F-4D97-AF65-F5344CB8AC3E}">
        <p14:creationId xmlns:p14="http://schemas.microsoft.com/office/powerpoint/2010/main" val="146606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8886A6-FC5D-4D71-8143-CA8A03FF8E9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62A8E7C0-CD1F-4B64-A850-E5CC482565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098EF44-8CBC-4CAA-954F-F0A6200EB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875FA46-C0D4-4693-AFA5-0970A83E7009}"/>
              </a:ext>
            </a:extLst>
          </p:cNvPr>
          <p:cNvSpPr>
            <a:spLocks noGrp="1"/>
          </p:cNvSpPr>
          <p:nvPr>
            <p:ph type="dt" sz="half" idx="10"/>
          </p:nvPr>
        </p:nvSpPr>
        <p:spPr/>
        <p:txBody>
          <a:bodyPr/>
          <a:lstStyle/>
          <a:p>
            <a:fld id="{34C26B41-88F1-4E0D-9B9F-3D25CB0376D2}" type="datetimeFigureOut">
              <a:rPr lang="he-IL" smtClean="0"/>
              <a:t>י"ב/טבת/תשפ"ו</a:t>
            </a:fld>
            <a:endParaRPr lang="he-IL"/>
          </a:p>
        </p:txBody>
      </p:sp>
      <p:sp>
        <p:nvSpPr>
          <p:cNvPr id="6" name="מציין מיקום של כותרת תחתונה 5">
            <a:extLst>
              <a:ext uri="{FF2B5EF4-FFF2-40B4-BE49-F238E27FC236}">
                <a16:creationId xmlns:a16="http://schemas.microsoft.com/office/drawing/2014/main" id="{EE7D9030-6B6C-4DA0-8381-EC7F0BA2F60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B19158A-0E76-4943-8756-C809995B8D67}"/>
              </a:ext>
            </a:extLst>
          </p:cNvPr>
          <p:cNvSpPr>
            <a:spLocks noGrp="1"/>
          </p:cNvSpPr>
          <p:nvPr>
            <p:ph type="sldNum" sz="quarter" idx="12"/>
          </p:nvPr>
        </p:nvSpPr>
        <p:spPr/>
        <p:txBody>
          <a:bodyPr/>
          <a:lstStyle/>
          <a:p>
            <a:fld id="{8D729FB2-27E6-491E-A6F7-C3C4C8430F20}" type="slidenum">
              <a:rPr lang="he-IL" smtClean="0"/>
              <a:t>‹#›</a:t>
            </a:fld>
            <a:endParaRPr lang="he-IL"/>
          </a:p>
        </p:txBody>
      </p:sp>
    </p:spTree>
    <p:extLst>
      <p:ext uri="{BB962C8B-B14F-4D97-AF65-F5344CB8AC3E}">
        <p14:creationId xmlns:p14="http://schemas.microsoft.com/office/powerpoint/2010/main" val="305539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1AFA1B79-C1BD-4D56-9E3E-8A3A01019B2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B130761-10CB-4724-9C14-E5CF3D21564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1723CDA-6C54-47DA-8C34-1277172C786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4C26B41-88F1-4E0D-9B9F-3D25CB0376D2}" type="datetimeFigureOut">
              <a:rPr lang="he-IL" smtClean="0"/>
              <a:t>י"ב/טבת/תשפ"ו</a:t>
            </a:fld>
            <a:endParaRPr lang="he-IL"/>
          </a:p>
        </p:txBody>
      </p:sp>
      <p:sp>
        <p:nvSpPr>
          <p:cNvPr id="5" name="מציין מיקום של כותרת תחתונה 4">
            <a:extLst>
              <a:ext uri="{FF2B5EF4-FFF2-40B4-BE49-F238E27FC236}">
                <a16:creationId xmlns:a16="http://schemas.microsoft.com/office/drawing/2014/main" id="{42B6835E-FC4E-4819-B27E-15F3AA3630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7A76D6E-60AD-46E8-9D2F-8957595D5D7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D729FB2-27E6-491E-A6F7-C3C4C8430F20}" type="slidenum">
              <a:rPr lang="he-IL" smtClean="0"/>
              <a:t>‹#›</a:t>
            </a:fld>
            <a:endParaRPr lang="he-IL"/>
          </a:p>
        </p:txBody>
      </p:sp>
    </p:spTree>
    <p:extLst>
      <p:ext uri="{BB962C8B-B14F-4D97-AF65-F5344CB8AC3E}">
        <p14:creationId xmlns:p14="http://schemas.microsoft.com/office/powerpoint/2010/main" val="2896590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CD9AE342-EF51-416D-9023-DEA81C255990}"/>
              </a:ext>
            </a:extLst>
          </p:cNvPr>
          <p:cNvSpPr txBox="1"/>
          <p:nvPr/>
        </p:nvSpPr>
        <p:spPr>
          <a:xfrm>
            <a:off x="4410363" y="5419841"/>
            <a:ext cx="3952402" cy="646331"/>
          </a:xfrm>
          <a:prstGeom prst="rect">
            <a:avLst/>
          </a:prstGeom>
          <a:noFill/>
          <a:ln w="28575">
            <a:solidFill>
              <a:schemeClr val="tx1"/>
            </a:solidFill>
          </a:ln>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dirty="0" err="1"/>
              <a:t>לע"נ</a:t>
            </a:r>
            <a:r>
              <a:rPr lang="he-IL" dirty="0"/>
              <a:t> סמ"ר  דביר חיים רסלר </a:t>
            </a:r>
          </a:p>
          <a:p>
            <a:pPr algn="ctr"/>
            <a:r>
              <a:rPr lang="he-IL" dirty="0"/>
              <a:t>עלה לשמים  בשמחת תורה תשפ"ד הי"ד</a:t>
            </a:r>
          </a:p>
        </p:txBody>
      </p:sp>
      <p:pic>
        <p:nvPicPr>
          <p:cNvPr id="5" name="תמונה 4">
            <a:extLst>
              <a:ext uri="{FF2B5EF4-FFF2-40B4-BE49-F238E27FC236}">
                <a16:creationId xmlns:a16="http://schemas.microsoft.com/office/drawing/2014/main" id="{18810EC9-991D-4580-89F1-0068008CE3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4442988"/>
            <a:ext cx="1819563" cy="1819563"/>
          </a:xfrm>
          <a:prstGeom prst="rect">
            <a:avLst/>
          </a:prstGeom>
        </p:spPr>
      </p:pic>
      <p:sp>
        <p:nvSpPr>
          <p:cNvPr id="6" name="TextBox 7">
            <a:extLst>
              <a:ext uri="{FF2B5EF4-FFF2-40B4-BE49-F238E27FC236}">
                <a16:creationId xmlns:a16="http://schemas.microsoft.com/office/drawing/2014/main" id="{2AB349D4-E55B-4EEC-9A2E-7EA552513512}"/>
              </a:ext>
            </a:extLst>
          </p:cNvPr>
          <p:cNvSpPr txBox="1"/>
          <p:nvPr/>
        </p:nvSpPr>
        <p:spPr>
          <a:xfrm>
            <a:off x="4509856" y="595449"/>
            <a:ext cx="3039443" cy="707886"/>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rtl="1"/>
            <a:r>
              <a:rPr lang="he-IL" sz="4000" dirty="0">
                <a:latin typeface="Guttman Mantova-Decor" panose="02010401010101010101" pitchFamily="2" charset="-79"/>
                <a:cs typeface="Guttman Mantova-Decor" panose="02010401010101010101" pitchFamily="2" charset="-79"/>
              </a:rPr>
              <a:t>מסכת זבחים</a:t>
            </a:r>
          </a:p>
        </p:txBody>
      </p:sp>
      <p:sp>
        <p:nvSpPr>
          <p:cNvPr id="7" name="תיבת טקסט 6">
            <a:extLst>
              <a:ext uri="{FF2B5EF4-FFF2-40B4-BE49-F238E27FC236}">
                <a16:creationId xmlns:a16="http://schemas.microsoft.com/office/drawing/2014/main" id="{AC48EC54-000D-4103-81F3-9212B9795DD7}"/>
              </a:ext>
            </a:extLst>
          </p:cNvPr>
          <p:cNvSpPr txBox="1"/>
          <p:nvPr/>
        </p:nvSpPr>
        <p:spPr>
          <a:xfrm>
            <a:off x="5095783" y="1693938"/>
            <a:ext cx="2150655" cy="369332"/>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dirty="0"/>
              <a:t>דף מ"ז עמ' א'  עמ' ב</a:t>
            </a:r>
          </a:p>
        </p:txBody>
      </p:sp>
      <p:sp>
        <p:nvSpPr>
          <p:cNvPr id="8" name="TextBox 7">
            <a:extLst>
              <a:ext uri="{FF2B5EF4-FFF2-40B4-BE49-F238E27FC236}">
                <a16:creationId xmlns:a16="http://schemas.microsoft.com/office/drawing/2014/main" id="{405B28E0-4828-4200-8FD6-A5CEB3FF1449}"/>
              </a:ext>
            </a:extLst>
          </p:cNvPr>
          <p:cNvSpPr txBox="1"/>
          <p:nvPr/>
        </p:nvSpPr>
        <p:spPr>
          <a:xfrm>
            <a:off x="4000106" y="2359608"/>
            <a:ext cx="5379563" cy="707886"/>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4000" dirty="0">
                <a:latin typeface="Guttman Mantova-Decor" panose="02010401010101010101" pitchFamily="2" charset="-79"/>
                <a:cs typeface="Guttman Mantova-Decor" panose="02010401010101010101" pitchFamily="2" charset="-79"/>
              </a:rPr>
              <a:t>איזהו מקומן של זבחים</a:t>
            </a:r>
          </a:p>
        </p:txBody>
      </p:sp>
      <p:sp>
        <p:nvSpPr>
          <p:cNvPr id="9" name="תיבת טקסט 8">
            <a:extLst>
              <a:ext uri="{FF2B5EF4-FFF2-40B4-BE49-F238E27FC236}">
                <a16:creationId xmlns:a16="http://schemas.microsoft.com/office/drawing/2014/main" id="{432165F7-0906-4F3E-AB54-E099EF8DD136}"/>
              </a:ext>
            </a:extLst>
          </p:cNvPr>
          <p:cNvSpPr txBox="1"/>
          <p:nvPr/>
        </p:nvSpPr>
        <p:spPr>
          <a:xfrm>
            <a:off x="5628443" y="3429000"/>
            <a:ext cx="1290542" cy="369332"/>
          </a:xfrm>
          <a:prstGeom prst="rect">
            <a:avLst/>
          </a:prstGeom>
          <a:noFill/>
        </p:spPr>
        <p:txBody>
          <a:bodyPr wrap="square" rtlCol="1">
            <a:spAutoFit/>
          </a:bodyPr>
          <a:lstStyle/>
          <a:p>
            <a:r>
              <a:rPr lang="he-IL" dirty="0"/>
              <a:t>יצחק רסלר</a:t>
            </a:r>
          </a:p>
        </p:txBody>
      </p:sp>
      <p:sp>
        <p:nvSpPr>
          <p:cNvPr id="10" name="תיבת טקסט 9">
            <a:extLst>
              <a:ext uri="{FF2B5EF4-FFF2-40B4-BE49-F238E27FC236}">
                <a16:creationId xmlns:a16="http://schemas.microsoft.com/office/drawing/2014/main" id="{531C69CE-1AA1-4219-AA1C-EDA3B372EDF8}"/>
              </a:ext>
            </a:extLst>
          </p:cNvPr>
          <p:cNvSpPr txBox="1"/>
          <p:nvPr/>
        </p:nvSpPr>
        <p:spPr>
          <a:xfrm>
            <a:off x="4728838" y="3994236"/>
            <a:ext cx="2734323" cy="369332"/>
          </a:xfrm>
          <a:prstGeom prst="rect">
            <a:avLst/>
          </a:prstGeom>
          <a:noFill/>
        </p:spPr>
        <p:txBody>
          <a:bodyPr wrap="square" rtlCol="1">
            <a:spAutoFit/>
          </a:bodyPr>
          <a:lstStyle/>
          <a:p>
            <a:r>
              <a:rPr lang="en-US" dirty="0"/>
              <a:t>izakrossler@gmail.com</a:t>
            </a:r>
          </a:p>
        </p:txBody>
      </p:sp>
    </p:spTree>
    <p:extLst>
      <p:ext uri="{BB962C8B-B14F-4D97-AF65-F5344CB8AC3E}">
        <p14:creationId xmlns:p14="http://schemas.microsoft.com/office/powerpoint/2010/main" val="237252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71383A81-07CB-4D59-8E8E-4C5424E69606}"/>
              </a:ext>
            </a:extLst>
          </p:cNvPr>
          <p:cNvSpPr txBox="1"/>
          <p:nvPr/>
        </p:nvSpPr>
        <p:spPr>
          <a:xfrm>
            <a:off x="5699464" y="301841"/>
            <a:ext cx="772357" cy="369332"/>
          </a:xfrm>
          <a:prstGeom prst="rect">
            <a:avLst/>
          </a:prstGeom>
          <a:solidFill>
            <a:schemeClr val="bg1">
              <a:lumMod val="95000"/>
            </a:schemeClr>
          </a:solidFill>
          <a:scene3d>
            <a:camera prst="orthographicFront"/>
            <a:lightRig rig="threePt" dir="t"/>
          </a:scene3d>
          <a:sp3d>
            <a:bevelT w="114300" prst="artDeco"/>
          </a:sp3d>
        </p:spPr>
        <p:txBody>
          <a:bodyPr wrap="square" rtlCol="1">
            <a:spAutoFit/>
          </a:bodyPr>
          <a:lstStyle/>
          <a:p>
            <a:pPr algn="ctr"/>
            <a:r>
              <a:rPr lang="he-IL" dirty="0"/>
              <a:t>מבוא</a:t>
            </a:r>
          </a:p>
        </p:txBody>
      </p:sp>
      <p:sp>
        <p:nvSpPr>
          <p:cNvPr id="3" name="תיבת טקסט 2">
            <a:extLst>
              <a:ext uri="{FF2B5EF4-FFF2-40B4-BE49-F238E27FC236}">
                <a16:creationId xmlns:a16="http://schemas.microsoft.com/office/drawing/2014/main" id="{AD3E26A4-4F1C-45B7-AEA3-2078C5A95A3C}"/>
              </a:ext>
            </a:extLst>
          </p:cNvPr>
          <p:cNvSpPr txBox="1"/>
          <p:nvPr/>
        </p:nvSpPr>
        <p:spPr>
          <a:xfrm>
            <a:off x="2336208" y="1038687"/>
            <a:ext cx="8762260" cy="923330"/>
          </a:xfrm>
          <a:prstGeom prst="rect">
            <a:avLst/>
          </a:prstGeom>
          <a:solidFill>
            <a:schemeClr val="bg1">
              <a:lumMod val="95000"/>
            </a:schemeClr>
          </a:solidFill>
          <a:scene3d>
            <a:camera prst="orthographicFront"/>
            <a:lightRig rig="threePt" dir="t"/>
          </a:scene3d>
          <a:sp3d>
            <a:bevelT w="101600" prst="riblet"/>
          </a:sp3d>
        </p:spPr>
        <p:txBody>
          <a:bodyPr wrap="square" rtlCol="1">
            <a:spAutoFit/>
          </a:bodyPr>
          <a:lstStyle/>
          <a:p>
            <a:r>
              <a:rPr lang="he-IL" dirty="0"/>
              <a:t>הפרקים הקודמים עסקו בעיקר בהלכות </a:t>
            </a:r>
            <a:r>
              <a:rPr lang="he-IL" b="1" dirty="0"/>
              <a:t>מחשבת</a:t>
            </a:r>
            <a:r>
              <a:rPr lang="he-IL" dirty="0"/>
              <a:t> </a:t>
            </a:r>
            <a:r>
              <a:rPr lang="he-IL" dirty="0" err="1"/>
              <a:t>הקרבן</a:t>
            </a:r>
            <a:r>
              <a:rPr lang="he-IL" dirty="0"/>
              <a:t> (כוונה פסולה שפוסלת את </a:t>
            </a:r>
            <a:r>
              <a:rPr lang="he-IL" dirty="0" err="1"/>
              <a:t>הקרבן</a:t>
            </a:r>
            <a:r>
              <a:rPr lang="he-IL" dirty="0"/>
              <a:t>, </a:t>
            </a:r>
          </a:p>
          <a:p>
            <a:r>
              <a:rPr lang="he-IL" dirty="0"/>
              <a:t>כמו מחשבת חוץ לזמנו או חוץ למקומו).</a:t>
            </a:r>
          </a:p>
          <a:p>
            <a:r>
              <a:rPr lang="he-IL" dirty="0"/>
              <a:t> פרק זה עובר לעיסוק הראשי ב</a:t>
            </a:r>
            <a:r>
              <a:rPr lang="he-IL" b="1" dirty="0"/>
              <a:t>מעשה </a:t>
            </a:r>
            <a:r>
              <a:rPr lang="he-IL" b="1" dirty="0" err="1"/>
              <a:t>הקרבנות</a:t>
            </a:r>
            <a:r>
              <a:rPr lang="he-IL" dirty="0"/>
              <a:t> – הפעולות הפיזיות הנדרשות להקרבה כשרה.</a:t>
            </a:r>
          </a:p>
        </p:txBody>
      </p:sp>
      <p:sp>
        <p:nvSpPr>
          <p:cNvPr id="4" name="תיבת טקסט 3">
            <a:extLst>
              <a:ext uri="{FF2B5EF4-FFF2-40B4-BE49-F238E27FC236}">
                <a16:creationId xmlns:a16="http://schemas.microsoft.com/office/drawing/2014/main" id="{33BEADB3-ACEB-4C27-A771-363351EA0A31}"/>
              </a:ext>
            </a:extLst>
          </p:cNvPr>
          <p:cNvSpPr txBox="1"/>
          <p:nvPr/>
        </p:nvSpPr>
        <p:spPr>
          <a:xfrm>
            <a:off x="1722268" y="2317072"/>
            <a:ext cx="9499107" cy="1754326"/>
          </a:xfrm>
          <a:prstGeom prst="rect">
            <a:avLst/>
          </a:prstGeom>
          <a:solidFill>
            <a:schemeClr val="bg1">
              <a:lumMod val="95000"/>
            </a:schemeClr>
          </a:solidFill>
          <a:scene3d>
            <a:camera prst="orthographicFront"/>
            <a:lightRig rig="threePt" dir="t"/>
          </a:scene3d>
          <a:sp3d>
            <a:bevelT w="101600" prst="riblet"/>
          </a:sp3d>
        </p:spPr>
        <p:txBody>
          <a:bodyPr wrap="square" rtlCol="1">
            <a:spAutoFit/>
          </a:bodyPr>
          <a:lstStyle/>
          <a:p>
            <a:r>
              <a:rPr lang="he-IL" dirty="0"/>
              <a:t>לפרק זה ארבעה צירים מרכזיים של מיקום:</a:t>
            </a:r>
          </a:p>
          <a:p>
            <a:pPr>
              <a:buFont typeface="+mj-lt"/>
              <a:buAutoNum type="arabicPeriod"/>
            </a:pPr>
            <a:r>
              <a:rPr lang="he-IL" b="1" dirty="0"/>
              <a:t>מקום השחיטה וקבלת הדם:</a:t>
            </a:r>
            <a:r>
              <a:rPr lang="he-IL" dirty="0"/>
              <a:t> האם בצפון העזרה (קדשי קדשים) או בכל מקום בעזרה (קדשים קלים).</a:t>
            </a:r>
          </a:p>
          <a:p>
            <a:pPr>
              <a:buFont typeface="+mj-lt"/>
              <a:buAutoNum type="arabicPeriod"/>
            </a:pPr>
            <a:r>
              <a:rPr lang="he-IL" b="1" dirty="0"/>
              <a:t>מקום זריקת הדם (מתנות הדם):</a:t>
            </a:r>
            <a:r>
              <a:rPr lang="he-IL" dirty="0"/>
              <a:t> האם על מזבח העולה (החיצון), על מזבח הזהב או הפרוכת (בפנים), או בנקודה ייחודית כמו בין הבדים (בקדש הקדשים).</a:t>
            </a:r>
          </a:p>
          <a:p>
            <a:pPr>
              <a:buFont typeface="+mj-lt"/>
              <a:buAutoNum type="arabicPeriod"/>
            </a:pPr>
            <a:r>
              <a:rPr lang="he-IL" b="1" dirty="0"/>
              <a:t>מקום שפיכת שיירי הדם:</a:t>
            </a:r>
            <a:r>
              <a:rPr lang="he-IL" dirty="0"/>
              <a:t> בדרך כלל על יסוד המזבח (יסוד דרומי או מערבי).</a:t>
            </a:r>
          </a:p>
          <a:p>
            <a:pPr>
              <a:buFont typeface="+mj-lt"/>
              <a:buAutoNum type="arabicPeriod"/>
            </a:pPr>
            <a:r>
              <a:rPr lang="he-IL" b="1" dirty="0"/>
              <a:t>מקום אכילת </a:t>
            </a:r>
            <a:r>
              <a:rPr lang="he-IL" b="1" dirty="0" err="1"/>
              <a:t>הקרבן</a:t>
            </a:r>
            <a:r>
              <a:rPr lang="he-IL" b="1" dirty="0"/>
              <a:t>:</a:t>
            </a:r>
            <a:r>
              <a:rPr lang="he-IL" dirty="0"/>
              <a:t> האם בעזרה בלבד (קדשי קדשים) או בכל ירושלים (קדשים קלים).</a:t>
            </a:r>
          </a:p>
        </p:txBody>
      </p:sp>
      <p:sp>
        <p:nvSpPr>
          <p:cNvPr id="5" name="תיבת טקסט 4">
            <a:extLst>
              <a:ext uri="{FF2B5EF4-FFF2-40B4-BE49-F238E27FC236}">
                <a16:creationId xmlns:a16="http://schemas.microsoft.com/office/drawing/2014/main" id="{A82E5A70-EB18-46C5-8F80-891363650AF7}"/>
              </a:ext>
            </a:extLst>
          </p:cNvPr>
          <p:cNvSpPr txBox="1"/>
          <p:nvPr/>
        </p:nvSpPr>
        <p:spPr>
          <a:xfrm>
            <a:off x="1606857" y="4426453"/>
            <a:ext cx="9721049" cy="2031325"/>
          </a:xfrm>
          <a:prstGeom prst="rect">
            <a:avLst/>
          </a:prstGeom>
          <a:solidFill>
            <a:schemeClr val="bg1">
              <a:lumMod val="95000"/>
            </a:schemeClr>
          </a:solidFill>
          <a:scene3d>
            <a:camera prst="orthographicFront"/>
            <a:lightRig rig="threePt" dir="t"/>
          </a:scene3d>
          <a:sp3d>
            <a:bevelT w="101600" prst="riblet"/>
          </a:sp3d>
        </p:spPr>
        <p:txBody>
          <a:bodyPr wrap="square" rtlCol="1">
            <a:spAutoFit/>
          </a:bodyPr>
          <a:lstStyle/>
          <a:p>
            <a:r>
              <a:rPr lang="he-IL" dirty="0"/>
              <a:t>הפרק נבנה על חלוקה ברורה ושיטתית של עשרת סוגי </a:t>
            </a:r>
            <a:r>
              <a:rPr lang="he-IL" dirty="0" err="1"/>
              <a:t>הקרבנות</a:t>
            </a:r>
            <a:r>
              <a:rPr lang="he-IL" dirty="0"/>
              <a:t> העיקריים לשתי קטגוריות גדולות, שלכל אחת מהן כללים שונים:</a:t>
            </a:r>
          </a:p>
          <a:p>
            <a:pPr>
              <a:buFont typeface="Arial" panose="020B0604020202020204" pitchFamily="34" charset="0"/>
              <a:buChar char="•"/>
            </a:pPr>
            <a:r>
              <a:rPr lang="he-IL" b="1" dirty="0"/>
              <a:t>קדשי קדשים:</a:t>
            </a:r>
            <a:r>
              <a:rPr lang="he-IL" dirty="0"/>
              <a:t> </a:t>
            </a:r>
            <a:r>
              <a:rPr lang="he-IL" dirty="0" err="1"/>
              <a:t>הקרבנות</a:t>
            </a:r>
            <a:r>
              <a:rPr lang="he-IL" dirty="0"/>
              <a:t> המקודשים ביותר (כגון עולה, חטאת, אשם, שלמי ציבור). אלו נדרשים לשחיטה וקבלת דם </a:t>
            </a:r>
            <a:r>
              <a:rPr lang="he-IL" b="1" dirty="0"/>
              <a:t>בצפון</a:t>
            </a:r>
            <a:r>
              <a:rPr lang="he-IL" dirty="0"/>
              <a:t> העזרה, ואכילתם מוגבלת ל</a:t>
            </a:r>
            <a:r>
              <a:rPr lang="he-IL" b="1" dirty="0"/>
              <a:t>זכרי כהונה</a:t>
            </a:r>
            <a:r>
              <a:rPr lang="he-IL" dirty="0"/>
              <a:t> ורק </a:t>
            </a:r>
            <a:r>
              <a:rPr lang="he-IL" b="1" dirty="0"/>
              <a:t>בתוך העזרה</a:t>
            </a:r>
            <a:r>
              <a:rPr lang="he-IL" dirty="0"/>
              <a:t>.</a:t>
            </a:r>
          </a:p>
          <a:p>
            <a:pPr>
              <a:buFont typeface="Arial" panose="020B0604020202020204" pitchFamily="34" charset="0"/>
              <a:buChar char="•"/>
            </a:pPr>
            <a:r>
              <a:rPr lang="he-IL" b="1" dirty="0"/>
              <a:t>קדשים קלים:</a:t>
            </a:r>
            <a:r>
              <a:rPr lang="he-IL" dirty="0"/>
              <a:t> </a:t>
            </a:r>
            <a:r>
              <a:rPr lang="he-IL" dirty="0" err="1"/>
              <a:t>הקרבנות</a:t>
            </a:r>
            <a:r>
              <a:rPr lang="he-IL" dirty="0"/>
              <a:t> שקדושתם פחותה (כגון שלמי יחיד, תודה, בכור, מעשר, פסח). אלו ניתנים לשחיטה וקבלת דם </a:t>
            </a:r>
            <a:r>
              <a:rPr lang="he-IL" b="1" dirty="0"/>
              <a:t>בכל מקום בעזרה</a:t>
            </a:r>
            <a:r>
              <a:rPr lang="he-IL" dirty="0"/>
              <a:t>, ואכילתם מותרת </a:t>
            </a:r>
            <a:r>
              <a:rPr lang="he-IL" b="1" dirty="0"/>
              <a:t>לישראל</a:t>
            </a:r>
            <a:r>
              <a:rPr lang="he-IL" dirty="0"/>
              <a:t> ו</a:t>
            </a:r>
            <a:r>
              <a:rPr lang="he-IL" b="1" dirty="0"/>
              <a:t>בכל ירושלים</a:t>
            </a:r>
            <a:r>
              <a:rPr lang="he-IL" dirty="0"/>
              <a:t>.</a:t>
            </a:r>
          </a:p>
          <a:p>
            <a:endParaRPr lang="he-IL" dirty="0"/>
          </a:p>
        </p:txBody>
      </p:sp>
    </p:spTree>
    <p:extLst>
      <p:ext uri="{BB962C8B-B14F-4D97-AF65-F5344CB8AC3E}">
        <p14:creationId xmlns:p14="http://schemas.microsoft.com/office/powerpoint/2010/main" val="205628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250"/>
                            </p:stCondLst>
                            <p:childTnLst>
                              <p:par>
                                <p:cTn id="12" presetID="16" presetClass="entr" presetSubtype="21" fill="hold" grpId="0"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9A209CD9-93E3-4C15-AAF2-AA6B38419D5E}"/>
              </a:ext>
            </a:extLst>
          </p:cNvPr>
          <p:cNvSpPr txBox="1"/>
          <p:nvPr/>
        </p:nvSpPr>
        <p:spPr>
          <a:xfrm>
            <a:off x="10404629" y="150920"/>
            <a:ext cx="1571348" cy="369332"/>
          </a:xfrm>
          <a:prstGeom prst="rect">
            <a:avLst/>
          </a:prstGeom>
          <a:noFill/>
        </p:spPr>
        <p:txBody>
          <a:bodyPr wrap="square" rtlCol="1">
            <a:spAutoFit/>
          </a:bodyPr>
          <a:lstStyle/>
          <a:p>
            <a:r>
              <a:rPr lang="he-IL" dirty="0"/>
              <a:t>דף מ"ז עמ' א'</a:t>
            </a:r>
          </a:p>
        </p:txBody>
      </p:sp>
      <p:sp>
        <p:nvSpPr>
          <p:cNvPr id="5" name="תיבת טקסט 4">
            <a:extLst>
              <a:ext uri="{FF2B5EF4-FFF2-40B4-BE49-F238E27FC236}">
                <a16:creationId xmlns:a16="http://schemas.microsoft.com/office/drawing/2014/main" id="{FDE898B2-392D-44B5-80AE-AF2EBBD5CA19}"/>
              </a:ext>
            </a:extLst>
          </p:cNvPr>
          <p:cNvSpPr txBox="1"/>
          <p:nvPr/>
        </p:nvSpPr>
        <p:spPr>
          <a:xfrm>
            <a:off x="9081855" y="603479"/>
            <a:ext cx="2681057"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1" dirty="0"/>
              <a:t>אֵיזֶהוּ מְקוֹמָן שֶׁל זְבָחִים?</a:t>
            </a:r>
            <a:endParaRPr lang="he-IL" dirty="0"/>
          </a:p>
        </p:txBody>
      </p:sp>
      <p:sp>
        <p:nvSpPr>
          <p:cNvPr id="6" name="תיבת טקסט 5">
            <a:extLst>
              <a:ext uri="{FF2B5EF4-FFF2-40B4-BE49-F238E27FC236}">
                <a16:creationId xmlns:a16="http://schemas.microsoft.com/office/drawing/2014/main" id="{EDFE9642-0801-4739-B60F-FB394A916181}"/>
              </a:ext>
            </a:extLst>
          </p:cNvPr>
          <p:cNvSpPr txBox="1"/>
          <p:nvPr/>
        </p:nvSpPr>
        <p:spPr>
          <a:xfrm>
            <a:off x="8802985" y="1093093"/>
            <a:ext cx="2990999"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1" dirty="0"/>
              <a:t>קָדְשֵׁי קָדָשִׁים  שְׁחִיטָתָן בְּצָפוֹן, </a:t>
            </a:r>
            <a:endParaRPr lang="he-IL" dirty="0"/>
          </a:p>
        </p:txBody>
      </p:sp>
      <p:pic>
        <p:nvPicPr>
          <p:cNvPr id="24" name="תמונה 23">
            <a:extLst>
              <a:ext uri="{FF2B5EF4-FFF2-40B4-BE49-F238E27FC236}">
                <a16:creationId xmlns:a16="http://schemas.microsoft.com/office/drawing/2014/main" id="{8117BA58-A919-46FD-A4D5-1E16CA9BD869}"/>
              </a:ext>
            </a:extLst>
          </p:cNvPr>
          <p:cNvPicPr>
            <a:picLocks noChangeAspect="1"/>
          </p:cNvPicPr>
          <p:nvPr/>
        </p:nvPicPr>
        <p:blipFill>
          <a:blip r:embed="rId2"/>
          <a:stretch>
            <a:fillRect/>
          </a:stretch>
        </p:blipFill>
        <p:spPr>
          <a:xfrm>
            <a:off x="494440" y="635990"/>
            <a:ext cx="8425493" cy="5244386"/>
          </a:xfrm>
          <a:prstGeom prst="rect">
            <a:avLst/>
          </a:prstGeom>
        </p:spPr>
      </p:pic>
      <p:cxnSp>
        <p:nvCxnSpPr>
          <p:cNvPr id="26" name="מחבר חץ ישר 25">
            <a:extLst>
              <a:ext uri="{FF2B5EF4-FFF2-40B4-BE49-F238E27FC236}">
                <a16:creationId xmlns:a16="http://schemas.microsoft.com/office/drawing/2014/main" id="{E65B0588-953B-4DDF-90A4-96A3613C281C}"/>
              </a:ext>
            </a:extLst>
          </p:cNvPr>
          <p:cNvCxnSpPr>
            <a:cxnSpLocks/>
            <a:stCxn id="6" idx="1"/>
          </p:cNvCxnSpPr>
          <p:nvPr/>
        </p:nvCxnSpPr>
        <p:spPr>
          <a:xfrm flipH="1">
            <a:off x="4062309" y="1277759"/>
            <a:ext cx="4740676" cy="8262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תיבת טקסט 8">
            <a:extLst>
              <a:ext uri="{FF2B5EF4-FFF2-40B4-BE49-F238E27FC236}">
                <a16:creationId xmlns:a16="http://schemas.microsoft.com/office/drawing/2014/main" id="{B130D096-8332-4CB5-B97F-984272A8F8A1}"/>
              </a:ext>
            </a:extLst>
          </p:cNvPr>
          <p:cNvSpPr txBox="1"/>
          <p:nvPr/>
        </p:nvSpPr>
        <p:spPr>
          <a:xfrm>
            <a:off x="8875620" y="3938364"/>
            <a:ext cx="2969580" cy="1477328"/>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וְדָמָן טָעוּן הַזָּיָה (לפני ולפנים) עַל בֵּין הַבַּדִּים (של הארון, </a:t>
            </a:r>
          </a:p>
          <a:p>
            <a:r>
              <a:rPr lang="he-IL" b="0" i="0" dirty="0">
                <a:solidFill>
                  <a:srgbClr val="000000"/>
                </a:solidFill>
                <a:effectLst/>
                <a:latin typeface="Arial" panose="020B0604020202020204" pitchFamily="34" charset="0"/>
              </a:rPr>
              <a:t>וכן הוא טעון הזאות בהיכל, )  וְעַל הַפָּרוֹכֶת </a:t>
            </a:r>
          </a:p>
          <a:p>
            <a:r>
              <a:rPr lang="he-IL" b="0" i="0" dirty="0">
                <a:solidFill>
                  <a:srgbClr val="000000"/>
                </a:solidFill>
                <a:effectLst/>
                <a:latin typeface="Arial" panose="020B0604020202020204" pitchFamily="34" charset="0"/>
              </a:rPr>
              <a:t>וְעַל מִזְבַּח הַזָּהָב</a:t>
            </a:r>
            <a:endParaRPr lang="he-IL" dirty="0"/>
          </a:p>
        </p:txBody>
      </p:sp>
      <p:sp>
        <p:nvSpPr>
          <p:cNvPr id="10" name="תיבת טקסט 9">
            <a:extLst>
              <a:ext uri="{FF2B5EF4-FFF2-40B4-BE49-F238E27FC236}">
                <a16:creationId xmlns:a16="http://schemas.microsoft.com/office/drawing/2014/main" id="{4135F9BD-CFAE-4C4B-AFE0-ABA3ADC32A05}"/>
              </a:ext>
            </a:extLst>
          </p:cNvPr>
          <p:cNvSpPr txBox="1"/>
          <p:nvPr/>
        </p:nvSpPr>
        <p:spPr>
          <a:xfrm>
            <a:off x="9030259" y="2720655"/>
            <a:ext cx="2814941"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פַּר וְשָׂעִיר שֶׁל יוֹם הַכִּיפּוּרִים (שהם חטאות) שְׁחִיטָתָן בַּצָּפוֹן</a:t>
            </a:r>
          </a:p>
          <a:p>
            <a:r>
              <a:rPr lang="he-IL" b="0" i="0" dirty="0">
                <a:solidFill>
                  <a:srgbClr val="000000"/>
                </a:solidFill>
                <a:effectLst/>
                <a:latin typeface="Arial" panose="020B0604020202020204" pitchFamily="34" charset="0"/>
              </a:rPr>
              <a:t>וְקִיבּוּל דָּמָן בִּכְלֵי שָׁרֵת בַּצָּפוֹן</a:t>
            </a:r>
            <a:endParaRPr lang="he-IL" dirty="0"/>
          </a:p>
        </p:txBody>
      </p:sp>
      <p:sp>
        <p:nvSpPr>
          <p:cNvPr id="11" name="תיבת טקסט 10">
            <a:extLst>
              <a:ext uri="{FF2B5EF4-FFF2-40B4-BE49-F238E27FC236}">
                <a16:creationId xmlns:a16="http://schemas.microsoft.com/office/drawing/2014/main" id="{8D958AC2-25C8-4BB3-B33E-CB6DB54994CD}"/>
              </a:ext>
            </a:extLst>
          </p:cNvPr>
          <p:cNvSpPr txBox="1"/>
          <p:nvPr/>
        </p:nvSpPr>
        <p:spPr>
          <a:xfrm>
            <a:off x="8802985" y="1521418"/>
            <a:ext cx="3042215"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כל </a:t>
            </a:r>
            <a:r>
              <a:rPr lang="he-IL" dirty="0" err="1"/>
              <a:t>הקרבנות</a:t>
            </a:r>
            <a:r>
              <a:rPr lang="he-IL" dirty="0"/>
              <a:t> שהם קדשי קדשים [חטאת, אשם, עולה, ושלמי ציבור] שחיטתן בצפון העזרה.</a:t>
            </a:r>
          </a:p>
        </p:txBody>
      </p:sp>
      <p:sp>
        <p:nvSpPr>
          <p:cNvPr id="14" name="בועת דיבור: מלבן עם פינות מעוגלות 13">
            <a:extLst>
              <a:ext uri="{FF2B5EF4-FFF2-40B4-BE49-F238E27FC236}">
                <a16:creationId xmlns:a16="http://schemas.microsoft.com/office/drawing/2014/main" id="{68AFD8D7-D28F-43B2-B67C-8274895ACF09}"/>
              </a:ext>
            </a:extLst>
          </p:cNvPr>
          <p:cNvSpPr/>
          <p:nvPr/>
        </p:nvSpPr>
        <p:spPr>
          <a:xfrm>
            <a:off x="77649" y="82371"/>
            <a:ext cx="8080930" cy="1107238"/>
          </a:xfrm>
          <a:prstGeom prst="wedgeRoundRectCallout">
            <a:avLst>
              <a:gd name="adj1" fmla="val 65615"/>
              <a:gd name="adj2" fmla="val 13711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dirty="0">
                <a:solidFill>
                  <a:schemeClr val="tx1"/>
                </a:solidFill>
              </a:rPr>
              <a:t>יש לחקור האם גדר הדין בשחיטת צפון הוא משום קדושת המקום שם, או שהוא דין </a:t>
            </a:r>
            <a:r>
              <a:rPr lang="he-IL" sz="1400" dirty="0" err="1">
                <a:solidFill>
                  <a:schemeClr val="tx1"/>
                </a:solidFill>
              </a:rPr>
              <a:t>מסויים</a:t>
            </a:r>
            <a:r>
              <a:rPr lang="he-IL" sz="1400" dirty="0">
                <a:solidFill>
                  <a:schemeClr val="tx1"/>
                </a:solidFill>
              </a:rPr>
              <a:t> הנאמר בשחיטת קדשי קדשים, ואינו מחמת שהצפון נתקדש יותר לעניין זה. ובאמת שהוא תלוי בחילופי </a:t>
            </a:r>
            <a:r>
              <a:rPr lang="he-IL" sz="1400" dirty="0" err="1">
                <a:solidFill>
                  <a:schemeClr val="tx1"/>
                </a:solidFill>
              </a:rPr>
              <a:t>גירסאות</a:t>
            </a:r>
            <a:r>
              <a:rPr lang="he-IL" sz="1400" dirty="0">
                <a:solidFill>
                  <a:schemeClr val="tx1"/>
                </a:solidFill>
              </a:rPr>
              <a:t> בדברי רש"י [לקמן </a:t>
            </a:r>
            <a:r>
              <a:rPr lang="he-IL" sz="1400" dirty="0" err="1">
                <a:solidFill>
                  <a:schemeClr val="tx1"/>
                </a:solidFill>
              </a:rPr>
              <a:t>נה</a:t>
            </a:r>
            <a:r>
              <a:rPr lang="he-IL" sz="1400" dirty="0">
                <a:solidFill>
                  <a:schemeClr val="tx1"/>
                </a:solidFill>
              </a:rPr>
              <a:t> ב ד"ה וחד להכשיר צפון], </a:t>
            </a:r>
            <a:r>
              <a:rPr lang="he-IL" sz="1400" dirty="0" err="1">
                <a:solidFill>
                  <a:schemeClr val="tx1"/>
                </a:solidFill>
              </a:rPr>
              <a:t>וברש"ש</a:t>
            </a:r>
            <a:r>
              <a:rPr lang="he-IL" sz="1400" dirty="0">
                <a:solidFill>
                  <a:schemeClr val="tx1"/>
                </a:solidFill>
              </a:rPr>
              <a:t> שם כתב שלכאורה הוא מפורש בפסוק, שהרי כתוב [ויקרא יד </a:t>
            </a:r>
            <a:r>
              <a:rPr lang="he-IL" sz="1400" dirty="0" err="1">
                <a:solidFill>
                  <a:schemeClr val="tx1"/>
                </a:solidFill>
              </a:rPr>
              <a:t>יג</a:t>
            </a:r>
            <a:r>
              <a:rPr lang="he-IL" sz="1400" dirty="0">
                <a:solidFill>
                  <a:schemeClr val="tx1"/>
                </a:solidFill>
              </a:rPr>
              <a:t>] "ושחט את הכבש במקום אשר ישחט את החטאת וגו' במקום הקדש", הרי שהתורה תלתה את הדין צפון בקדושת המקום, </a:t>
            </a:r>
          </a:p>
        </p:txBody>
      </p:sp>
      <p:sp>
        <p:nvSpPr>
          <p:cNvPr id="16" name="בועת דיבור: מלבן עם פינות מעוגלות 15">
            <a:extLst>
              <a:ext uri="{FF2B5EF4-FFF2-40B4-BE49-F238E27FC236}">
                <a16:creationId xmlns:a16="http://schemas.microsoft.com/office/drawing/2014/main" id="{53F26A41-3F20-4A20-9C29-B4CED33F2E4E}"/>
              </a:ext>
            </a:extLst>
          </p:cNvPr>
          <p:cNvSpPr/>
          <p:nvPr/>
        </p:nvSpPr>
        <p:spPr>
          <a:xfrm>
            <a:off x="95305" y="5056056"/>
            <a:ext cx="7044816" cy="1855092"/>
          </a:xfrm>
          <a:prstGeom prst="wedgeRoundRectCallout">
            <a:avLst>
              <a:gd name="adj1" fmla="val 79306"/>
              <a:gd name="adj2" fmla="val -134665"/>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800" dirty="0">
                <a:solidFill>
                  <a:schemeClr val="tx1"/>
                </a:solidFill>
              </a:rPr>
              <a:t>חידושי רבי אריה לייב [ב </a:t>
            </a:r>
            <a:r>
              <a:rPr lang="he-IL" sz="1800" dirty="0" err="1">
                <a:solidFill>
                  <a:schemeClr val="tx1"/>
                </a:solidFill>
              </a:rPr>
              <a:t>יז</a:t>
            </a:r>
            <a:r>
              <a:rPr lang="he-IL" sz="1800" dirty="0">
                <a:solidFill>
                  <a:schemeClr val="tx1"/>
                </a:solidFill>
              </a:rPr>
              <a:t>] מבאר שיסוד הדין בהזאה על הכפורת והפרוכת אינו כמו כל מתנות דמים שעל המזבח, שבמתנות המזבח גדר העבודה הוא שהדם צריך להיות ניתן על המזבח ושם הוא מקום נתינתו, אבל בהזאה הגדר הוא לעשות מעשה הזאה בדם, ורק שהתורה קבעה היכן יעשה את מעשה ההזאה, אבל לא נאמר דין שהדם צריך להיות ניתן על איזה מקום, ויש נפקא מינה בזה לעניין מקום עמידת הכהן. </a:t>
            </a:r>
          </a:p>
        </p:txBody>
      </p:sp>
      <p:cxnSp>
        <p:nvCxnSpPr>
          <p:cNvPr id="35" name="מחבר חץ ישר 34">
            <a:extLst>
              <a:ext uri="{FF2B5EF4-FFF2-40B4-BE49-F238E27FC236}">
                <a16:creationId xmlns:a16="http://schemas.microsoft.com/office/drawing/2014/main" id="{8D0A5160-0E86-4A69-A7E6-B1C933751A2B}"/>
              </a:ext>
            </a:extLst>
          </p:cNvPr>
          <p:cNvCxnSpPr>
            <a:cxnSpLocks/>
          </p:cNvCxnSpPr>
          <p:nvPr/>
        </p:nvCxnSpPr>
        <p:spPr>
          <a:xfrm flipH="1" flipV="1">
            <a:off x="2246050" y="3258183"/>
            <a:ext cx="8016897" cy="19795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מחבר חץ ישר 37">
            <a:extLst>
              <a:ext uri="{FF2B5EF4-FFF2-40B4-BE49-F238E27FC236}">
                <a16:creationId xmlns:a16="http://schemas.microsoft.com/office/drawing/2014/main" id="{676F818F-F93F-4629-A4E4-9040C84094BA}"/>
              </a:ext>
            </a:extLst>
          </p:cNvPr>
          <p:cNvCxnSpPr>
            <a:cxnSpLocks/>
          </p:cNvCxnSpPr>
          <p:nvPr/>
        </p:nvCxnSpPr>
        <p:spPr>
          <a:xfrm flipH="1" flipV="1">
            <a:off x="1869509" y="3503496"/>
            <a:ext cx="8792573" cy="14301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מחבר חץ ישר 40">
            <a:extLst>
              <a:ext uri="{FF2B5EF4-FFF2-40B4-BE49-F238E27FC236}">
                <a16:creationId xmlns:a16="http://schemas.microsoft.com/office/drawing/2014/main" id="{47CAFDD9-9334-411A-BEC3-7B631633D425}"/>
              </a:ext>
            </a:extLst>
          </p:cNvPr>
          <p:cNvCxnSpPr>
            <a:cxnSpLocks/>
          </p:cNvCxnSpPr>
          <p:nvPr/>
        </p:nvCxnSpPr>
        <p:spPr>
          <a:xfrm flipH="1" flipV="1">
            <a:off x="1529918" y="3349450"/>
            <a:ext cx="7559811" cy="7163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תיבת טקסט 1">
            <a:extLst>
              <a:ext uri="{FF2B5EF4-FFF2-40B4-BE49-F238E27FC236}">
                <a16:creationId xmlns:a16="http://schemas.microsoft.com/office/drawing/2014/main" id="{23B80AF8-AD80-4EEF-B420-54BF5181C570}"/>
              </a:ext>
            </a:extLst>
          </p:cNvPr>
          <p:cNvSpPr txBox="1"/>
          <p:nvPr/>
        </p:nvSpPr>
        <p:spPr>
          <a:xfrm>
            <a:off x="8875619" y="6125689"/>
            <a:ext cx="3100357" cy="584775"/>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sz="1600" b="0" i="0" dirty="0">
                <a:solidFill>
                  <a:srgbClr val="000000"/>
                </a:solidFill>
                <a:effectLst/>
                <a:latin typeface="Arial" panose="020B0604020202020204" pitchFamily="34" charset="0"/>
              </a:rPr>
              <a:t>שְׁיָרֵי הַדָּם הָיָה שׁוֹפֵךְ עַל יְסוֹד מַעֲרָבִי שֶׁל מִזְבֵּחַ הַחִיצוֹן וְאִם לֹא נָתַן לֹא עִכֵּב</a:t>
            </a:r>
            <a:endParaRPr lang="he-IL" sz="1600" dirty="0"/>
          </a:p>
        </p:txBody>
      </p:sp>
      <p:sp>
        <p:nvSpPr>
          <p:cNvPr id="3" name="תיבת טקסט 2">
            <a:extLst>
              <a:ext uri="{FF2B5EF4-FFF2-40B4-BE49-F238E27FC236}">
                <a16:creationId xmlns:a16="http://schemas.microsoft.com/office/drawing/2014/main" id="{53BF8607-CEF3-4E74-A48A-E7898479A9C7}"/>
              </a:ext>
            </a:extLst>
          </p:cNvPr>
          <p:cNvSpPr txBox="1"/>
          <p:nvPr/>
        </p:nvSpPr>
        <p:spPr>
          <a:xfrm>
            <a:off x="8919933" y="5601185"/>
            <a:ext cx="3056044"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חיסר מַתָּנָה אַחַת מֵהֶן מְעַכֶּבֶת</a:t>
            </a:r>
            <a:endParaRPr lang="he-IL" dirty="0"/>
          </a:p>
        </p:txBody>
      </p:sp>
      <p:sp>
        <p:nvSpPr>
          <p:cNvPr id="13" name="תיבת טקסט 12">
            <a:extLst>
              <a:ext uri="{FF2B5EF4-FFF2-40B4-BE49-F238E27FC236}">
                <a16:creationId xmlns:a16="http://schemas.microsoft.com/office/drawing/2014/main" id="{9E613324-6800-41E7-A1E1-6CF1F6EA5B78}"/>
              </a:ext>
            </a:extLst>
          </p:cNvPr>
          <p:cNvSpPr txBox="1"/>
          <p:nvPr/>
        </p:nvSpPr>
        <p:spPr>
          <a:xfrm>
            <a:off x="7180945" y="5502052"/>
            <a:ext cx="2039290" cy="584775"/>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sz="1600" dirty="0"/>
              <a:t>מעכבת את הכפרה, וצריך להביא קרבן אחר.</a:t>
            </a:r>
          </a:p>
        </p:txBody>
      </p:sp>
      <p:sp>
        <p:nvSpPr>
          <p:cNvPr id="15" name="תיבת טקסט 14">
            <a:extLst>
              <a:ext uri="{FF2B5EF4-FFF2-40B4-BE49-F238E27FC236}">
                <a16:creationId xmlns:a16="http://schemas.microsoft.com/office/drawing/2014/main" id="{DBB5F4B5-D103-44E3-8652-3F568A0E92B1}"/>
              </a:ext>
            </a:extLst>
          </p:cNvPr>
          <p:cNvSpPr txBox="1"/>
          <p:nvPr/>
        </p:nvSpPr>
        <p:spPr>
          <a:xfrm>
            <a:off x="6979704" y="6096169"/>
            <a:ext cx="1940229" cy="738664"/>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sz="1400" dirty="0"/>
              <a:t>ואם לא נתן את שירי הדם על היסוד לא עיכב בכך את הכפרה.</a:t>
            </a:r>
          </a:p>
        </p:txBody>
      </p:sp>
      <p:sp>
        <p:nvSpPr>
          <p:cNvPr id="7" name="בועת דיבור: מלבן עם פינות מעוגלות 6">
            <a:extLst>
              <a:ext uri="{FF2B5EF4-FFF2-40B4-BE49-F238E27FC236}">
                <a16:creationId xmlns:a16="http://schemas.microsoft.com/office/drawing/2014/main" id="{A2DEA993-C10B-4C72-A5B1-3E6564BB1029}"/>
              </a:ext>
            </a:extLst>
          </p:cNvPr>
          <p:cNvSpPr/>
          <p:nvPr/>
        </p:nvSpPr>
        <p:spPr>
          <a:xfrm>
            <a:off x="5303521" y="2481582"/>
            <a:ext cx="3210560" cy="1162403"/>
          </a:xfrm>
          <a:prstGeom prst="wedgeRoundRectCallout">
            <a:avLst>
              <a:gd name="adj1" fmla="val 73884"/>
              <a:gd name="adj2" fmla="val 16317"/>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200" dirty="0">
                <a:solidFill>
                  <a:schemeClr val="tx1"/>
                </a:solidFill>
              </a:rPr>
              <a:t>רמב"ם הלכות מעשה </a:t>
            </a:r>
            <a:r>
              <a:rPr lang="he-IL" sz="1200" dirty="0" err="1">
                <a:solidFill>
                  <a:schemeClr val="tx1"/>
                </a:solidFill>
              </a:rPr>
              <a:t>הקרבנות</a:t>
            </a:r>
            <a:r>
              <a:rPr lang="he-IL" sz="1200" dirty="0">
                <a:solidFill>
                  <a:schemeClr val="tx1"/>
                </a:solidFill>
              </a:rPr>
              <a:t> פרק ה הלכה א</a:t>
            </a:r>
          </a:p>
          <a:p>
            <a:r>
              <a:rPr lang="he-IL" sz="1400" dirty="0">
                <a:solidFill>
                  <a:schemeClr val="tx1"/>
                </a:solidFill>
              </a:rPr>
              <a:t>כבר ביארנו ששחיטת הקדשים כשירה בזרים ומקבלת הדם ואילך מצות כהונה, </a:t>
            </a:r>
          </a:p>
          <a:p>
            <a:r>
              <a:rPr lang="he-IL" sz="1400" dirty="0">
                <a:solidFill>
                  <a:schemeClr val="tx1"/>
                </a:solidFill>
              </a:rPr>
              <a:t>וכל הזבחים קיבול דמן בכלי שרת ביד כהן </a:t>
            </a:r>
          </a:p>
        </p:txBody>
      </p:sp>
    </p:spTree>
    <p:extLst>
      <p:ext uri="{BB962C8B-B14F-4D97-AF65-F5344CB8AC3E}">
        <p14:creationId xmlns:p14="http://schemas.microsoft.com/office/powerpoint/2010/main" val="52614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750"/>
                            </p:stCondLst>
                            <p:childTnLst>
                              <p:par>
                                <p:cTn id="11" presetID="53" presetClass="entr" presetSubtype="16" fill="hold" grpId="0" nodeType="after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2500"/>
                            </p:stCondLst>
                            <p:childTnLst>
                              <p:par>
                                <p:cTn id="17" presetID="6" presetClass="entr" presetSubtype="32" fill="hold" nodeType="afterEffect">
                                  <p:stCondLst>
                                    <p:cond delay="1250"/>
                                  </p:stCondLst>
                                  <p:childTnLst>
                                    <p:set>
                                      <p:cBhvr>
                                        <p:cTn id="18" dur="1" fill="hold">
                                          <p:stCondLst>
                                            <p:cond delay="0"/>
                                          </p:stCondLst>
                                        </p:cTn>
                                        <p:tgtEl>
                                          <p:spTgt spid="24"/>
                                        </p:tgtEl>
                                        <p:attrNameLst>
                                          <p:attrName>style.visibility</p:attrName>
                                        </p:attrNameLst>
                                      </p:cBhvr>
                                      <p:to>
                                        <p:strVal val="visible"/>
                                      </p:to>
                                    </p:set>
                                    <p:animEffect transition="in" filter="circle(out)">
                                      <p:cBhvr>
                                        <p:cTn id="19" dur="2000"/>
                                        <p:tgtEl>
                                          <p:spTgt spid="24"/>
                                        </p:tgtEl>
                                      </p:cBhvr>
                                    </p:animEffect>
                                  </p:childTnLst>
                                </p:cTn>
                              </p:par>
                            </p:childTnLst>
                          </p:cTn>
                        </p:par>
                        <p:par>
                          <p:cTn id="20" fill="hold">
                            <p:stCondLst>
                              <p:cond delay="5750"/>
                            </p:stCondLst>
                            <p:childTnLst>
                              <p:par>
                                <p:cTn id="21" presetID="22" presetClass="entr" presetSubtype="2" fill="hold" nodeType="after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1250"/>
                                        <p:tgtEl>
                                          <p:spTgt spid="26"/>
                                        </p:tgtEl>
                                      </p:cBhvr>
                                    </p:animEffect>
                                  </p:childTnLst>
                                </p:cTn>
                              </p:par>
                            </p:childTnLst>
                          </p:cTn>
                        </p:par>
                        <p:par>
                          <p:cTn id="24" fill="hold">
                            <p:stCondLst>
                              <p:cond delay="8000"/>
                            </p:stCondLst>
                            <p:childTnLst>
                              <p:par>
                                <p:cTn id="25" presetID="22" presetClass="entr" presetSubtype="2"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9000"/>
                            </p:stCondLst>
                            <p:childTnLst>
                              <p:par>
                                <p:cTn id="29" presetID="22" presetClass="entr" presetSubtype="8" fill="hold" grpId="0" nodeType="after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225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225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par>
                          <p:cTn id="43" fill="hold">
                            <p:stCondLst>
                              <p:cond delay="3250"/>
                            </p:stCondLst>
                            <p:childTnLst>
                              <p:par>
                                <p:cTn id="44" presetID="22" presetClass="entr" presetSubtype="8" fill="hold" grpId="0" nodeType="afterEffect">
                                  <p:stCondLst>
                                    <p:cond delay="200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20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500"/>
                            </p:stCondLst>
                            <p:childTnLst>
                              <p:par>
                                <p:cTn id="55" presetID="22" presetClass="entr" presetSubtype="2" fill="hold" nodeType="afterEffect">
                                  <p:stCondLst>
                                    <p:cond delay="2500"/>
                                  </p:stCondLst>
                                  <p:childTnLst>
                                    <p:set>
                                      <p:cBhvr>
                                        <p:cTn id="56" dur="1" fill="hold">
                                          <p:stCondLst>
                                            <p:cond delay="0"/>
                                          </p:stCondLst>
                                        </p:cTn>
                                        <p:tgtEl>
                                          <p:spTgt spid="41"/>
                                        </p:tgtEl>
                                        <p:attrNameLst>
                                          <p:attrName>style.visibility</p:attrName>
                                        </p:attrNameLst>
                                      </p:cBhvr>
                                      <p:to>
                                        <p:strVal val="visible"/>
                                      </p:to>
                                    </p:set>
                                    <p:animEffect transition="in" filter="wipe(right)">
                                      <p:cBhvr>
                                        <p:cTn id="57" dur="1750"/>
                                        <p:tgtEl>
                                          <p:spTgt spid="41"/>
                                        </p:tgtEl>
                                      </p:cBhvr>
                                    </p:animEffect>
                                  </p:childTnLst>
                                </p:cTn>
                              </p:par>
                            </p:childTnLst>
                          </p:cTn>
                        </p:par>
                        <p:par>
                          <p:cTn id="58" fill="hold">
                            <p:stCondLst>
                              <p:cond delay="4750"/>
                            </p:stCondLst>
                            <p:childTnLst>
                              <p:par>
                                <p:cTn id="59" presetID="22" presetClass="entr" presetSubtype="2" fill="hold" nodeType="afterEffect">
                                  <p:stCondLst>
                                    <p:cond delay="1000"/>
                                  </p:stCondLst>
                                  <p:childTnLst>
                                    <p:set>
                                      <p:cBhvr>
                                        <p:cTn id="60" dur="1" fill="hold">
                                          <p:stCondLst>
                                            <p:cond delay="0"/>
                                          </p:stCondLst>
                                        </p:cTn>
                                        <p:tgtEl>
                                          <p:spTgt spid="38"/>
                                        </p:tgtEl>
                                        <p:attrNameLst>
                                          <p:attrName>style.visibility</p:attrName>
                                        </p:attrNameLst>
                                      </p:cBhvr>
                                      <p:to>
                                        <p:strVal val="visible"/>
                                      </p:to>
                                    </p:set>
                                    <p:animEffect transition="in" filter="wipe(right)">
                                      <p:cBhvr>
                                        <p:cTn id="61" dur="1250"/>
                                        <p:tgtEl>
                                          <p:spTgt spid="38"/>
                                        </p:tgtEl>
                                      </p:cBhvr>
                                    </p:animEffect>
                                  </p:childTnLst>
                                </p:cTn>
                              </p:par>
                            </p:childTnLst>
                          </p:cTn>
                        </p:par>
                        <p:par>
                          <p:cTn id="62" fill="hold">
                            <p:stCondLst>
                              <p:cond delay="7000"/>
                            </p:stCondLst>
                            <p:childTnLst>
                              <p:par>
                                <p:cTn id="63" presetID="22" presetClass="entr" presetSubtype="2" fill="hold" nodeType="afterEffect">
                                  <p:stCondLst>
                                    <p:cond delay="1000"/>
                                  </p:stCondLst>
                                  <p:childTnLst>
                                    <p:set>
                                      <p:cBhvr>
                                        <p:cTn id="64" dur="1" fill="hold">
                                          <p:stCondLst>
                                            <p:cond delay="0"/>
                                          </p:stCondLst>
                                        </p:cTn>
                                        <p:tgtEl>
                                          <p:spTgt spid="35"/>
                                        </p:tgtEl>
                                        <p:attrNameLst>
                                          <p:attrName>style.visibility</p:attrName>
                                        </p:attrNameLst>
                                      </p:cBhvr>
                                      <p:to>
                                        <p:strVal val="visible"/>
                                      </p:to>
                                    </p:set>
                                    <p:animEffect transition="in" filter="wipe(right)">
                                      <p:cBhvr>
                                        <p:cTn id="65" dur="125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par>
                          <p:cTn id="73" fill="hold">
                            <p:stCondLst>
                              <p:cond delay="500"/>
                            </p:stCondLst>
                            <p:childTnLst>
                              <p:par>
                                <p:cTn id="74" presetID="22" presetClass="entr" presetSubtype="4" fill="hold" grpId="0" nodeType="afterEffect">
                                  <p:stCondLst>
                                    <p:cond delay="2000"/>
                                  </p:stCondLst>
                                  <p:childTnLst>
                                    <p:set>
                                      <p:cBhvr>
                                        <p:cTn id="75" dur="1" fill="hold">
                                          <p:stCondLst>
                                            <p:cond delay="0"/>
                                          </p:stCondLst>
                                        </p:cTn>
                                        <p:tgtEl>
                                          <p:spTgt spid="13"/>
                                        </p:tgtEl>
                                        <p:attrNameLst>
                                          <p:attrName>style.visibility</p:attrName>
                                        </p:attrNameLst>
                                      </p:cBhvr>
                                      <p:to>
                                        <p:strVal val="visible"/>
                                      </p:to>
                                    </p:set>
                                    <p:animEffect transition="in" filter="wipe(down)">
                                      <p:cBhvr>
                                        <p:cTn id="76" dur="500"/>
                                        <p:tgtEl>
                                          <p:spTgt spid="13"/>
                                        </p:tgtEl>
                                      </p:cBhvr>
                                    </p:animEffect>
                                  </p:childTnLst>
                                </p:cTn>
                              </p:par>
                            </p:childTnLst>
                          </p:cTn>
                        </p:par>
                        <p:par>
                          <p:cTn id="77" fill="hold">
                            <p:stCondLst>
                              <p:cond delay="3000"/>
                            </p:stCondLst>
                            <p:childTnLst>
                              <p:par>
                                <p:cTn id="78" presetID="53" presetClass="entr" presetSubtype="16" fill="hold" grpId="0" nodeType="afterEffect">
                                  <p:stCondLst>
                                    <p:cond delay="2000"/>
                                  </p:stCondLst>
                                  <p:childTnLst>
                                    <p:set>
                                      <p:cBhvr>
                                        <p:cTn id="79" dur="1" fill="hold">
                                          <p:stCondLst>
                                            <p:cond delay="0"/>
                                          </p:stCondLst>
                                        </p:cTn>
                                        <p:tgtEl>
                                          <p:spTgt spid="2"/>
                                        </p:tgtEl>
                                        <p:attrNameLst>
                                          <p:attrName>style.visibility</p:attrName>
                                        </p:attrNameLst>
                                      </p:cBhvr>
                                      <p:to>
                                        <p:strVal val="visible"/>
                                      </p:to>
                                    </p:set>
                                    <p:anim calcmode="lin" valueType="num">
                                      <p:cBhvr>
                                        <p:cTn id="80" dur="500" fill="hold"/>
                                        <p:tgtEl>
                                          <p:spTgt spid="2"/>
                                        </p:tgtEl>
                                        <p:attrNameLst>
                                          <p:attrName>ppt_w</p:attrName>
                                        </p:attrNameLst>
                                      </p:cBhvr>
                                      <p:tavLst>
                                        <p:tav tm="0">
                                          <p:val>
                                            <p:fltVal val="0"/>
                                          </p:val>
                                        </p:tav>
                                        <p:tav tm="100000">
                                          <p:val>
                                            <p:strVal val="#ppt_w"/>
                                          </p:val>
                                        </p:tav>
                                      </p:tavLst>
                                    </p:anim>
                                    <p:anim calcmode="lin" valueType="num">
                                      <p:cBhvr>
                                        <p:cTn id="81" dur="500" fill="hold"/>
                                        <p:tgtEl>
                                          <p:spTgt spid="2"/>
                                        </p:tgtEl>
                                        <p:attrNameLst>
                                          <p:attrName>ppt_h</p:attrName>
                                        </p:attrNameLst>
                                      </p:cBhvr>
                                      <p:tavLst>
                                        <p:tav tm="0">
                                          <p:val>
                                            <p:fltVal val="0"/>
                                          </p:val>
                                        </p:tav>
                                        <p:tav tm="100000">
                                          <p:val>
                                            <p:strVal val="#ppt_h"/>
                                          </p:val>
                                        </p:tav>
                                      </p:tavLst>
                                    </p:anim>
                                    <p:animEffect transition="in" filter="fade">
                                      <p:cBhvr>
                                        <p:cTn id="82" dur="500"/>
                                        <p:tgtEl>
                                          <p:spTgt spid="2"/>
                                        </p:tgtEl>
                                      </p:cBhvr>
                                    </p:animEffect>
                                  </p:childTnLst>
                                </p:cTn>
                              </p:par>
                            </p:childTnLst>
                          </p:cTn>
                        </p:par>
                        <p:par>
                          <p:cTn id="83" fill="hold">
                            <p:stCondLst>
                              <p:cond delay="5500"/>
                            </p:stCondLst>
                            <p:childTnLst>
                              <p:par>
                                <p:cTn id="84" presetID="22" presetClass="entr" presetSubtype="4" fill="hold" grpId="0" nodeType="afterEffect">
                                  <p:stCondLst>
                                    <p:cond delay="2250"/>
                                  </p:stCondLst>
                                  <p:childTnLst>
                                    <p:set>
                                      <p:cBhvr>
                                        <p:cTn id="85" dur="1" fill="hold">
                                          <p:stCondLst>
                                            <p:cond delay="0"/>
                                          </p:stCondLst>
                                        </p:cTn>
                                        <p:tgtEl>
                                          <p:spTgt spid="15"/>
                                        </p:tgtEl>
                                        <p:attrNameLst>
                                          <p:attrName>style.visibility</p:attrName>
                                        </p:attrNameLst>
                                      </p:cBhvr>
                                      <p:to>
                                        <p:strVal val="visible"/>
                                      </p:to>
                                    </p:set>
                                    <p:animEffect transition="in" filter="wipe(down)">
                                      <p:cBhvr>
                                        <p:cTn id="8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4" grpId="0" animBg="1"/>
      <p:bldP spid="16" grpId="0" animBg="1"/>
      <p:bldP spid="2" grpId="0" animBg="1"/>
      <p:bldP spid="3" grpId="0" animBg="1"/>
      <p:bldP spid="13" grpId="0" animBg="1"/>
      <p:bldP spid="1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5F476E3E-0C04-446F-AF3F-C8CF062778DE}"/>
              </a:ext>
            </a:extLst>
          </p:cNvPr>
          <p:cNvSpPr txBox="1"/>
          <p:nvPr/>
        </p:nvSpPr>
        <p:spPr>
          <a:xfrm>
            <a:off x="6847646" y="3016102"/>
            <a:ext cx="491822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וְדָמָן טָעוּן הַזָּיָה (בהיכל)  עַל הַפָּרוֹכֶת וְעַל מִזְבַּח הַזָּהָב</a:t>
            </a:r>
            <a:endParaRPr lang="he-IL" dirty="0"/>
          </a:p>
        </p:txBody>
      </p:sp>
      <p:sp>
        <p:nvSpPr>
          <p:cNvPr id="4" name="תיבת טקסט 3">
            <a:extLst>
              <a:ext uri="{FF2B5EF4-FFF2-40B4-BE49-F238E27FC236}">
                <a16:creationId xmlns:a16="http://schemas.microsoft.com/office/drawing/2014/main" id="{F985DC38-43C0-4A31-AA82-7A334601BF4B}"/>
              </a:ext>
            </a:extLst>
          </p:cNvPr>
          <p:cNvSpPr txBox="1"/>
          <p:nvPr/>
        </p:nvSpPr>
        <p:spPr>
          <a:xfrm>
            <a:off x="6007223" y="1712088"/>
            <a:ext cx="3719744" cy="369332"/>
          </a:xfrm>
          <a:prstGeom prst="rect">
            <a:avLst/>
          </a:prstGeom>
          <a:solidFill>
            <a:schemeClr val="bg1"/>
          </a:solidFill>
          <a:scene3d>
            <a:camera prst="orthographicFront"/>
            <a:lightRig rig="threePt" dir="t"/>
          </a:scene3d>
          <a:sp3d>
            <a:bevelT prst="relaxedInset"/>
          </a:sp3d>
        </p:spPr>
        <p:txBody>
          <a:bodyPr wrap="square" rtlCol="1">
            <a:spAutoFit/>
          </a:bodyPr>
          <a:lstStyle/>
          <a:p>
            <a:pPr algn="ctr"/>
            <a:r>
              <a:rPr lang="he-IL" dirty="0"/>
              <a:t>שעירי עבודת כוכבים של ציבור</a:t>
            </a:r>
          </a:p>
        </p:txBody>
      </p:sp>
      <p:sp>
        <p:nvSpPr>
          <p:cNvPr id="5" name="תיבת טקסט 4">
            <a:extLst>
              <a:ext uri="{FF2B5EF4-FFF2-40B4-BE49-F238E27FC236}">
                <a16:creationId xmlns:a16="http://schemas.microsoft.com/office/drawing/2014/main" id="{737088F6-ACCE-45F7-BDDE-199F7BD52027}"/>
              </a:ext>
            </a:extLst>
          </p:cNvPr>
          <p:cNvSpPr txBox="1"/>
          <p:nvPr/>
        </p:nvSpPr>
        <p:spPr>
          <a:xfrm>
            <a:off x="6775144" y="2320661"/>
            <a:ext cx="2689934"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וְקִיבּוּל דָּמָן בִּכְלִי שָׁרֵת בַּצָּפוֹן</a:t>
            </a:r>
            <a:endParaRPr lang="he-IL" dirty="0"/>
          </a:p>
        </p:txBody>
      </p:sp>
      <p:sp>
        <p:nvSpPr>
          <p:cNvPr id="6" name="תיבת טקסט 5">
            <a:extLst>
              <a:ext uri="{FF2B5EF4-FFF2-40B4-BE49-F238E27FC236}">
                <a16:creationId xmlns:a16="http://schemas.microsoft.com/office/drawing/2014/main" id="{EB266BDB-60B9-42DB-B025-55DF2FB0D9C3}"/>
              </a:ext>
            </a:extLst>
          </p:cNvPr>
          <p:cNvSpPr txBox="1"/>
          <p:nvPr/>
        </p:nvSpPr>
        <p:spPr>
          <a:xfrm>
            <a:off x="10404629" y="150920"/>
            <a:ext cx="1571348" cy="369332"/>
          </a:xfrm>
          <a:prstGeom prst="rect">
            <a:avLst/>
          </a:prstGeom>
          <a:noFill/>
        </p:spPr>
        <p:txBody>
          <a:bodyPr wrap="square" rtlCol="1">
            <a:spAutoFit/>
          </a:bodyPr>
          <a:lstStyle/>
          <a:p>
            <a:r>
              <a:rPr lang="he-IL" dirty="0"/>
              <a:t>דף מ"ז עמ' א'</a:t>
            </a:r>
          </a:p>
        </p:txBody>
      </p:sp>
      <p:sp>
        <p:nvSpPr>
          <p:cNvPr id="7" name="תיבת טקסט 6">
            <a:extLst>
              <a:ext uri="{FF2B5EF4-FFF2-40B4-BE49-F238E27FC236}">
                <a16:creationId xmlns:a16="http://schemas.microsoft.com/office/drawing/2014/main" id="{CD7AC4ED-B564-4EC7-95F0-2F0E2608F84E}"/>
              </a:ext>
            </a:extLst>
          </p:cNvPr>
          <p:cNvSpPr txBox="1"/>
          <p:nvPr/>
        </p:nvSpPr>
        <p:spPr>
          <a:xfrm>
            <a:off x="1152617" y="1372221"/>
            <a:ext cx="4350058"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אלה </a:t>
            </a:r>
            <a:r>
              <a:rPr lang="he-IL" dirty="0" err="1"/>
              <a:t>קרבנות</a:t>
            </a:r>
            <a:r>
              <a:rPr lang="he-IL" dirty="0"/>
              <a:t> חטאת, ואינם נאכלים אלא נשרפים </a:t>
            </a:r>
          </a:p>
        </p:txBody>
      </p:sp>
      <p:sp>
        <p:nvSpPr>
          <p:cNvPr id="8" name="תיבת טקסט 7">
            <a:extLst>
              <a:ext uri="{FF2B5EF4-FFF2-40B4-BE49-F238E27FC236}">
                <a16:creationId xmlns:a16="http://schemas.microsoft.com/office/drawing/2014/main" id="{99FA4573-6995-406F-8981-CDDAA0B76842}"/>
              </a:ext>
            </a:extLst>
          </p:cNvPr>
          <p:cNvSpPr txBox="1"/>
          <p:nvPr/>
        </p:nvSpPr>
        <p:spPr>
          <a:xfrm>
            <a:off x="6826929" y="5198227"/>
            <a:ext cx="4980372"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שְׁיָרֵי הַדָּם הָיָה שׁוֹפֵךְ עַל יְסוֹד מַעֲרָבִי שֶׁל מִזְבֵּחַ הַחִיצוֹן </a:t>
            </a:r>
          </a:p>
        </p:txBody>
      </p:sp>
      <p:sp>
        <p:nvSpPr>
          <p:cNvPr id="9" name="תיבת טקסט 8">
            <a:extLst>
              <a:ext uri="{FF2B5EF4-FFF2-40B4-BE49-F238E27FC236}">
                <a16:creationId xmlns:a16="http://schemas.microsoft.com/office/drawing/2014/main" id="{025D2DBC-FFCE-4B7B-B9C5-B8C2B4A1EE7B}"/>
              </a:ext>
            </a:extLst>
          </p:cNvPr>
          <p:cNvSpPr txBox="1"/>
          <p:nvPr/>
        </p:nvSpPr>
        <p:spPr>
          <a:xfrm>
            <a:off x="5690588" y="4217854"/>
            <a:ext cx="3142695"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אם הכהן חיסר מתנה אחת מהן הרי היא מעכבת את הכפרה.</a:t>
            </a:r>
          </a:p>
        </p:txBody>
      </p:sp>
      <p:sp>
        <p:nvSpPr>
          <p:cNvPr id="10" name="תיבת טקסט 9">
            <a:extLst>
              <a:ext uri="{FF2B5EF4-FFF2-40B4-BE49-F238E27FC236}">
                <a16:creationId xmlns:a16="http://schemas.microsoft.com/office/drawing/2014/main" id="{4B70C8D2-8F0B-4865-B66C-0D04B2DA556D}"/>
              </a:ext>
            </a:extLst>
          </p:cNvPr>
          <p:cNvSpPr txBox="1"/>
          <p:nvPr/>
        </p:nvSpPr>
        <p:spPr>
          <a:xfrm>
            <a:off x="9431044" y="4217854"/>
            <a:ext cx="2376257"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מַתָּנָה אַחַת מֵהֶן מְעַכֶּבֶת </a:t>
            </a:r>
          </a:p>
        </p:txBody>
      </p:sp>
      <p:sp>
        <p:nvSpPr>
          <p:cNvPr id="11" name="תיבת טקסט 10">
            <a:extLst>
              <a:ext uri="{FF2B5EF4-FFF2-40B4-BE49-F238E27FC236}">
                <a16:creationId xmlns:a16="http://schemas.microsoft.com/office/drawing/2014/main" id="{EA1259E6-AB86-4110-8D60-14D037469E96}"/>
              </a:ext>
            </a:extLst>
          </p:cNvPr>
          <p:cNvSpPr txBox="1"/>
          <p:nvPr/>
        </p:nvSpPr>
        <p:spPr>
          <a:xfrm>
            <a:off x="9806868" y="3752941"/>
            <a:ext cx="1571348" cy="369332"/>
          </a:xfrm>
          <a:prstGeom prst="rect">
            <a:avLst/>
          </a:prstGeom>
          <a:noFill/>
        </p:spPr>
        <p:txBody>
          <a:bodyPr wrap="square" rtlCol="1">
            <a:spAutoFit/>
          </a:bodyPr>
          <a:lstStyle/>
          <a:p>
            <a:r>
              <a:rPr lang="he-IL" dirty="0"/>
              <a:t>דף מ"ז עמ' ב'</a:t>
            </a:r>
          </a:p>
        </p:txBody>
      </p:sp>
      <p:sp>
        <p:nvSpPr>
          <p:cNvPr id="12" name="תיבת טקסט 11">
            <a:extLst>
              <a:ext uri="{FF2B5EF4-FFF2-40B4-BE49-F238E27FC236}">
                <a16:creationId xmlns:a16="http://schemas.microsoft.com/office/drawing/2014/main" id="{EC1324CC-E766-4F67-9D2F-7AA878C73A14}"/>
              </a:ext>
            </a:extLst>
          </p:cNvPr>
          <p:cNvSpPr txBox="1"/>
          <p:nvPr/>
        </p:nvSpPr>
        <p:spPr>
          <a:xfrm>
            <a:off x="9001957" y="6086868"/>
            <a:ext cx="2805344"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אֵלּוּ וָאֵלּוּ </a:t>
            </a:r>
            <a:r>
              <a:rPr lang="he-IL" b="0" i="0" dirty="0" err="1">
                <a:solidFill>
                  <a:srgbClr val="000000"/>
                </a:solidFill>
                <a:effectLst/>
                <a:latin typeface="Arial" panose="020B0604020202020204" pitchFamily="34" charset="0"/>
              </a:rPr>
              <a:t>נִשְׂרָפִין</a:t>
            </a:r>
            <a:r>
              <a:rPr lang="he-IL" b="0" i="0" dirty="0">
                <a:solidFill>
                  <a:srgbClr val="000000"/>
                </a:solidFill>
                <a:effectLst/>
                <a:latin typeface="Arial" panose="020B0604020202020204" pitchFamily="34" charset="0"/>
              </a:rPr>
              <a:t> אַבֵּית הַדֶּשֶׁן</a:t>
            </a:r>
            <a:endParaRPr lang="he-IL" dirty="0"/>
          </a:p>
        </p:txBody>
      </p:sp>
      <p:sp>
        <p:nvSpPr>
          <p:cNvPr id="13" name="תיבת טקסט 12">
            <a:extLst>
              <a:ext uri="{FF2B5EF4-FFF2-40B4-BE49-F238E27FC236}">
                <a16:creationId xmlns:a16="http://schemas.microsoft.com/office/drawing/2014/main" id="{3BA845B7-38ED-43AB-85E5-8ED4093473B8}"/>
              </a:ext>
            </a:extLst>
          </p:cNvPr>
          <p:cNvSpPr txBox="1"/>
          <p:nvPr/>
        </p:nvSpPr>
        <p:spPr>
          <a:xfrm>
            <a:off x="1411550" y="6060749"/>
            <a:ext cx="7421733"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בשרם של פר ושעיר של יום הכיפורים ושל שאר פרים ושעירים הנשרפים, נשרפים בבית הדשן מחוץ לירושלים, במקום שמוציאים לשם את הדשן של מזבח החיצון.</a:t>
            </a:r>
          </a:p>
        </p:txBody>
      </p:sp>
      <p:sp>
        <p:nvSpPr>
          <p:cNvPr id="2" name="תיבת טקסט 1">
            <a:extLst>
              <a:ext uri="{FF2B5EF4-FFF2-40B4-BE49-F238E27FC236}">
                <a16:creationId xmlns:a16="http://schemas.microsoft.com/office/drawing/2014/main" id="{3457C293-FB50-4098-9535-24541DFE5E7F}"/>
              </a:ext>
            </a:extLst>
          </p:cNvPr>
          <p:cNvSpPr txBox="1"/>
          <p:nvPr/>
        </p:nvSpPr>
        <p:spPr>
          <a:xfrm>
            <a:off x="10040645" y="1196613"/>
            <a:ext cx="1766656"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1" i="0" dirty="0">
                <a:solidFill>
                  <a:srgbClr val="000000"/>
                </a:solidFill>
                <a:effectLst/>
                <a:latin typeface="Arial" panose="020B0604020202020204" pitchFamily="34" charset="0"/>
              </a:rPr>
              <a:t>פָּרִים הַנִּשְׂרָפִים </a:t>
            </a:r>
            <a:endParaRPr lang="he-IL" dirty="0"/>
          </a:p>
        </p:txBody>
      </p:sp>
      <p:sp>
        <p:nvSpPr>
          <p:cNvPr id="14" name="תיבת טקסט 13">
            <a:extLst>
              <a:ext uri="{FF2B5EF4-FFF2-40B4-BE49-F238E27FC236}">
                <a16:creationId xmlns:a16="http://schemas.microsoft.com/office/drawing/2014/main" id="{54AEB373-4E69-44ED-8E13-36A2C0146DA7}"/>
              </a:ext>
            </a:extLst>
          </p:cNvPr>
          <p:cNvSpPr txBox="1"/>
          <p:nvPr/>
        </p:nvSpPr>
        <p:spPr>
          <a:xfrm>
            <a:off x="9996257" y="1703552"/>
            <a:ext cx="1855432"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1" i="0" dirty="0">
                <a:solidFill>
                  <a:srgbClr val="000000"/>
                </a:solidFill>
                <a:effectLst/>
                <a:latin typeface="Arial" panose="020B0604020202020204" pitchFamily="34" charset="0"/>
              </a:rPr>
              <a:t>וּשְׂעִירִים הַנִּשְׂרָפִים </a:t>
            </a:r>
            <a:endParaRPr lang="he-IL" dirty="0"/>
          </a:p>
        </p:txBody>
      </p:sp>
      <p:sp>
        <p:nvSpPr>
          <p:cNvPr id="15" name="תיבת טקסט 14">
            <a:extLst>
              <a:ext uri="{FF2B5EF4-FFF2-40B4-BE49-F238E27FC236}">
                <a16:creationId xmlns:a16="http://schemas.microsoft.com/office/drawing/2014/main" id="{AD57539A-1E0D-4AC7-8709-23651147971A}"/>
              </a:ext>
            </a:extLst>
          </p:cNvPr>
          <p:cNvSpPr txBox="1"/>
          <p:nvPr/>
        </p:nvSpPr>
        <p:spPr>
          <a:xfrm>
            <a:off x="6010183" y="1165831"/>
            <a:ext cx="3719744"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פר העלם דבר של ציבור, ופר כהן משיח</a:t>
            </a:r>
            <a:r>
              <a:rPr lang="en-US" b="1" i="0" dirty="0">
                <a:solidFill>
                  <a:srgbClr val="000000"/>
                </a:solidFill>
                <a:effectLst/>
                <a:latin typeface="Arial" panose="020B0604020202020204" pitchFamily="34" charset="0"/>
              </a:rPr>
              <a:t>-</a:t>
            </a:r>
            <a:endParaRPr lang="he-IL" dirty="0"/>
          </a:p>
        </p:txBody>
      </p:sp>
      <p:sp>
        <p:nvSpPr>
          <p:cNvPr id="16" name="סוגר מסולסל שמאלי 15">
            <a:extLst>
              <a:ext uri="{FF2B5EF4-FFF2-40B4-BE49-F238E27FC236}">
                <a16:creationId xmlns:a16="http://schemas.microsoft.com/office/drawing/2014/main" id="{082D3B23-330C-4670-95D3-5309FD3DBB38}"/>
              </a:ext>
            </a:extLst>
          </p:cNvPr>
          <p:cNvSpPr/>
          <p:nvPr/>
        </p:nvSpPr>
        <p:spPr>
          <a:xfrm>
            <a:off x="5344357" y="990730"/>
            <a:ext cx="662865" cy="1210894"/>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ln w="19050">
                <a:solidFill>
                  <a:schemeClr val="tx1"/>
                </a:solidFill>
              </a:ln>
              <a:solidFill>
                <a:sysClr val="windowText" lastClr="000000"/>
              </a:solidFill>
            </a:endParaRPr>
          </a:p>
        </p:txBody>
      </p:sp>
      <p:sp>
        <p:nvSpPr>
          <p:cNvPr id="17" name="תיבת טקסט 16">
            <a:extLst>
              <a:ext uri="{FF2B5EF4-FFF2-40B4-BE49-F238E27FC236}">
                <a16:creationId xmlns:a16="http://schemas.microsoft.com/office/drawing/2014/main" id="{7E37EAE3-642A-47BF-A4AB-DFA6B21A144C}"/>
              </a:ext>
            </a:extLst>
          </p:cNvPr>
          <p:cNvSpPr txBox="1"/>
          <p:nvPr/>
        </p:nvSpPr>
        <p:spPr>
          <a:xfrm>
            <a:off x="10077637" y="2322992"/>
            <a:ext cx="1700074"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שְׁחִיטָתָן בַּצָּפוֹן </a:t>
            </a:r>
          </a:p>
        </p:txBody>
      </p:sp>
      <p:sp>
        <p:nvSpPr>
          <p:cNvPr id="18" name="תיבת טקסט 17">
            <a:extLst>
              <a:ext uri="{FF2B5EF4-FFF2-40B4-BE49-F238E27FC236}">
                <a16:creationId xmlns:a16="http://schemas.microsoft.com/office/drawing/2014/main" id="{674698E6-6152-4226-8709-484C5E5A2B72}"/>
              </a:ext>
            </a:extLst>
          </p:cNvPr>
          <p:cNvSpPr txBox="1"/>
          <p:nvPr/>
        </p:nvSpPr>
        <p:spPr>
          <a:xfrm>
            <a:off x="4039340" y="5232082"/>
            <a:ext cx="1967882"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ְאִם לֹא נָתַן לֹא עִיכֵּב</a:t>
            </a:r>
            <a:endParaRPr lang="he-IL" dirty="0"/>
          </a:p>
        </p:txBody>
      </p:sp>
      <p:sp>
        <p:nvSpPr>
          <p:cNvPr id="19" name="תיבת טקסט 18">
            <a:extLst>
              <a:ext uri="{FF2B5EF4-FFF2-40B4-BE49-F238E27FC236}">
                <a16:creationId xmlns:a16="http://schemas.microsoft.com/office/drawing/2014/main" id="{E732F6CE-9BEE-4821-82CD-94825E9D1254}"/>
              </a:ext>
            </a:extLst>
          </p:cNvPr>
          <p:cNvSpPr txBox="1"/>
          <p:nvPr/>
        </p:nvSpPr>
        <p:spPr>
          <a:xfrm>
            <a:off x="10886985" y="630141"/>
            <a:ext cx="878889"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משנה</a:t>
            </a:r>
          </a:p>
        </p:txBody>
      </p:sp>
      <p:pic>
        <p:nvPicPr>
          <p:cNvPr id="20" name="תמונה 19">
            <a:extLst>
              <a:ext uri="{FF2B5EF4-FFF2-40B4-BE49-F238E27FC236}">
                <a16:creationId xmlns:a16="http://schemas.microsoft.com/office/drawing/2014/main" id="{353BE945-C931-468F-BC38-72A52F01D55B}"/>
              </a:ext>
            </a:extLst>
          </p:cNvPr>
          <p:cNvPicPr>
            <a:picLocks noChangeAspect="1"/>
          </p:cNvPicPr>
          <p:nvPr/>
        </p:nvPicPr>
        <p:blipFill>
          <a:blip r:embed="rId2"/>
          <a:stretch>
            <a:fillRect/>
          </a:stretch>
        </p:blipFill>
        <p:spPr>
          <a:xfrm>
            <a:off x="-61984" y="1741553"/>
            <a:ext cx="5628874" cy="3503651"/>
          </a:xfrm>
          <a:prstGeom prst="rect">
            <a:avLst/>
          </a:prstGeom>
        </p:spPr>
      </p:pic>
      <p:cxnSp>
        <p:nvCxnSpPr>
          <p:cNvPr id="22" name="מחבר חץ ישר 21">
            <a:extLst>
              <a:ext uri="{FF2B5EF4-FFF2-40B4-BE49-F238E27FC236}">
                <a16:creationId xmlns:a16="http://schemas.microsoft.com/office/drawing/2014/main" id="{844F15EF-2FA1-4DEA-B6B7-EA86E466CCED}"/>
              </a:ext>
            </a:extLst>
          </p:cNvPr>
          <p:cNvCxnSpPr>
            <a:cxnSpLocks/>
          </p:cNvCxnSpPr>
          <p:nvPr/>
        </p:nvCxnSpPr>
        <p:spPr>
          <a:xfrm flipH="1">
            <a:off x="2546413" y="2496793"/>
            <a:ext cx="4076330" cy="3258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מחבר חץ ישר 24">
            <a:extLst>
              <a:ext uri="{FF2B5EF4-FFF2-40B4-BE49-F238E27FC236}">
                <a16:creationId xmlns:a16="http://schemas.microsoft.com/office/drawing/2014/main" id="{6E592103-3834-40E2-A5E4-FB42988E827E}"/>
              </a:ext>
            </a:extLst>
          </p:cNvPr>
          <p:cNvCxnSpPr>
            <a:cxnSpLocks/>
          </p:cNvCxnSpPr>
          <p:nvPr/>
        </p:nvCxnSpPr>
        <p:spPr>
          <a:xfrm flipH="1">
            <a:off x="902858" y="3288875"/>
            <a:ext cx="5933246" cy="3097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מחבר חץ ישר 28">
            <a:extLst>
              <a:ext uri="{FF2B5EF4-FFF2-40B4-BE49-F238E27FC236}">
                <a16:creationId xmlns:a16="http://schemas.microsoft.com/office/drawing/2014/main" id="{23F7635F-D105-424F-8E5F-257D1D678BB0}"/>
              </a:ext>
            </a:extLst>
          </p:cNvPr>
          <p:cNvCxnSpPr>
            <a:cxnSpLocks/>
          </p:cNvCxnSpPr>
          <p:nvPr/>
        </p:nvCxnSpPr>
        <p:spPr>
          <a:xfrm flipH="1" flipV="1">
            <a:off x="2782933" y="4104420"/>
            <a:ext cx="4134253" cy="12446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4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250"/>
                            </p:stCondLst>
                            <p:childTnLst>
                              <p:par>
                                <p:cTn id="12" presetID="53" presetClass="entr" presetSubtype="16"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2000"/>
                            </p:stCondLst>
                            <p:childTnLst>
                              <p:par>
                                <p:cTn id="18" presetID="22" presetClass="entr" presetSubtype="2" fill="hold" grpId="0" nodeType="afterEffect">
                                  <p:stCondLst>
                                    <p:cond delay="100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par>
                          <p:cTn id="21" fill="hold">
                            <p:stCondLst>
                              <p:cond delay="3500"/>
                            </p:stCondLst>
                            <p:childTnLst>
                              <p:par>
                                <p:cTn id="22" presetID="53" presetClass="entr" presetSubtype="16" fill="hold" grpId="0" nodeType="afterEffect">
                                  <p:stCondLst>
                                    <p:cond delay="200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6000"/>
                            </p:stCondLst>
                            <p:childTnLst>
                              <p:par>
                                <p:cTn id="28" presetID="22" presetClass="entr" presetSubtype="2" fill="hold" grpId="0" nodeType="afterEffect">
                                  <p:stCondLst>
                                    <p:cond delay="100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500"/>
                                        <p:tgtEl>
                                          <p:spTgt spid="4"/>
                                        </p:tgtEl>
                                      </p:cBhvr>
                                    </p:animEffect>
                                  </p:childTnLst>
                                </p:cTn>
                              </p:par>
                            </p:childTnLst>
                          </p:cTn>
                        </p:par>
                        <p:par>
                          <p:cTn id="31" fill="hold">
                            <p:stCondLst>
                              <p:cond delay="7500"/>
                            </p:stCondLst>
                            <p:childTnLst>
                              <p:par>
                                <p:cTn id="32" presetID="16" presetClass="entr" presetSubtype="42" fill="hold" grpId="0" nodeType="afterEffect">
                                  <p:stCondLst>
                                    <p:cond delay="1000"/>
                                  </p:stCondLst>
                                  <p:childTnLst>
                                    <p:set>
                                      <p:cBhvr>
                                        <p:cTn id="33" dur="1" fill="hold">
                                          <p:stCondLst>
                                            <p:cond delay="0"/>
                                          </p:stCondLst>
                                        </p:cTn>
                                        <p:tgtEl>
                                          <p:spTgt spid="16"/>
                                        </p:tgtEl>
                                        <p:attrNameLst>
                                          <p:attrName>style.visibility</p:attrName>
                                        </p:attrNameLst>
                                      </p:cBhvr>
                                      <p:to>
                                        <p:strVal val="visible"/>
                                      </p:to>
                                    </p:set>
                                    <p:animEffect transition="in" filter="barn(outHorizontal)">
                                      <p:cBhvr>
                                        <p:cTn id="34" dur="750"/>
                                        <p:tgtEl>
                                          <p:spTgt spid="16"/>
                                        </p:tgtEl>
                                      </p:cBhvr>
                                    </p:animEffect>
                                  </p:childTnLst>
                                </p:cTn>
                              </p:par>
                            </p:childTnLst>
                          </p:cTn>
                        </p:par>
                        <p:par>
                          <p:cTn id="35" fill="hold">
                            <p:stCondLst>
                              <p:cond delay="9250"/>
                            </p:stCondLst>
                            <p:childTnLst>
                              <p:par>
                                <p:cTn id="36" presetID="22" presetClass="entr" presetSubtype="2" fill="hold" grpId="0" nodeType="afterEffect">
                                  <p:stCondLst>
                                    <p:cond delay="750"/>
                                  </p:stCondLst>
                                  <p:childTnLst>
                                    <p:set>
                                      <p:cBhvr>
                                        <p:cTn id="37" dur="1" fill="hold">
                                          <p:stCondLst>
                                            <p:cond delay="0"/>
                                          </p:stCondLst>
                                        </p:cTn>
                                        <p:tgtEl>
                                          <p:spTgt spid="7"/>
                                        </p:tgtEl>
                                        <p:attrNameLst>
                                          <p:attrName>style.visibility</p:attrName>
                                        </p:attrNameLst>
                                      </p:cBhvr>
                                      <p:to>
                                        <p:strVal val="visible"/>
                                      </p:to>
                                    </p:set>
                                    <p:animEffect transition="in" filter="wipe(right)">
                                      <p:cBhvr>
                                        <p:cTn id="38" dur="500"/>
                                        <p:tgtEl>
                                          <p:spTgt spid="7"/>
                                        </p:tgtEl>
                                      </p:cBhvr>
                                    </p:animEffect>
                                  </p:childTnLst>
                                </p:cTn>
                              </p:par>
                            </p:childTnLst>
                          </p:cTn>
                        </p:par>
                        <p:par>
                          <p:cTn id="39" fill="hold">
                            <p:stCondLst>
                              <p:cond delay="10500"/>
                            </p:stCondLst>
                            <p:childTnLst>
                              <p:par>
                                <p:cTn id="40" presetID="53" presetClass="entr" presetSubtype="16" fill="hold" grpId="0" nodeType="afterEffect">
                                  <p:stCondLst>
                                    <p:cond delay="125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12250"/>
                            </p:stCondLst>
                            <p:childTnLst>
                              <p:par>
                                <p:cTn id="46" presetID="53" presetClass="entr" presetSubtype="16"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par>
                          <p:cTn id="51" fill="hold">
                            <p:stCondLst>
                              <p:cond delay="12750"/>
                            </p:stCondLst>
                            <p:childTnLst>
                              <p:par>
                                <p:cTn id="52" presetID="6" presetClass="entr" presetSubtype="32" fill="hold" nodeType="afterEffect">
                                  <p:stCondLst>
                                    <p:cond delay="250"/>
                                  </p:stCondLst>
                                  <p:childTnLst>
                                    <p:set>
                                      <p:cBhvr>
                                        <p:cTn id="53" dur="1" fill="hold">
                                          <p:stCondLst>
                                            <p:cond delay="0"/>
                                          </p:stCondLst>
                                        </p:cTn>
                                        <p:tgtEl>
                                          <p:spTgt spid="20"/>
                                        </p:tgtEl>
                                        <p:attrNameLst>
                                          <p:attrName>style.visibility</p:attrName>
                                        </p:attrNameLst>
                                      </p:cBhvr>
                                      <p:to>
                                        <p:strVal val="visible"/>
                                      </p:to>
                                    </p:set>
                                    <p:animEffect transition="in" filter="circle(out)">
                                      <p:cBhvr>
                                        <p:cTn id="54" dur="2250"/>
                                        <p:tgtEl>
                                          <p:spTgt spid="20"/>
                                        </p:tgtEl>
                                      </p:cBhvr>
                                    </p:animEffect>
                                  </p:childTnLst>
                                </p:cTn>
                              </p:par>
                            </p:childTnLst>
                          </p:cTn>
                        </p:par>
                        <p:par>
                          <p:cTn id="55" fill="hold">
                            <p:stCondLst>
                              <p:cond delay="15250"/>
                            </p:stCondLst>
                            <p:childTnLst>
                              <p:par>
                                <p:cTn id="56" presetID="22" presetClass="entr" presetSubtype="2" fill="hold" nodeType="afterEffect">
                                  <p:stCondLst>
                                    <p:cond delay="1000"/>
                                  </p:stCondLst>
                                  <p:childTnLst>
                                    <p:set>
                                      <p:cBhvr>
                                        <p:cTn id="57" dur="1" fill="hold">
                                          <p:stCondLst>
                                            <p:cond delay="0"/>
                                          </p:stCondLst>
                                        </p:cTn>
                                        <p:tgtEl>
                                          <p:spTgt spid="22"/>
                                        </p:tgtEl>
                                        <p:attrNameLst>
                                          <p:attrName>style.visibility</p:attrName>
                                        </p:attrNameLst>
                                      </p:cBhvr>
                                      <p:to>
                                        <p:strVal val="visible"/>
                                      </p:to>
                                    </p:set>
                                    <p:animEffect transition="in" filter="wipe(right)">
                                      <p:cBhvr>
                                        <p:cTn id="58" dur="1500"/>
                                        <p:tgtEl>
                                          <p:spTgt spid="22"/>
                                        </p:tgtEl>
                                      </p:cBhvr>
                                    </p:animEffect>
                                  </p:childTnLst>
                                </p:cTn>
                              </p:par>
                            </p:childTnLst>
                          </p:cTn>
                        </p:par>
                        <p:par>
                          <p:cTn id="59" fill="hold">
                            <p:stCondLst>
                              <p:cond delay="17750"/>
                            </p:stCondLst>
                            <p:childTnLst>
                              <p:par>
                                <p:cTn id="60" presetID="53" presetClass="entr" presetSubtype="16" fill="hold" grpId="0" nodeType="afterEffect">
                                  <p:stCondLst>
                                    <p:cond delay="200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20250"/>
                            </p:stCondLst>
                            <p:childTnLst>
                              <p:par>
                                <p:cTn id="66" presetID="22" presetClass="entr" presetSubtype="2" fill="hold" nodeType="afterEffect">
                                  <p:stCondLst>
                                    <p:cond delay="1000"/>
                                  </p:stCondLst>
                                  <p:childTnLst>
                                    <p:set>
                                      <p:cBhvr>
                                        <p:cTn id="67" dur="1" fill="hold">
                                          <p:stCondLst>
                                            <p:cond delay="0"/>
                                          </p:stCondLst>
                                        </p:cTn>
                                        <p:tgtEl>
                                          <p:spTgt spid="25"/>
                                        </p:tgtEl>
                                        <p:attrNameLst>
                                          <p:attrName>style.visibility</p:attrName>
                                        </p:attrNameLst>
                                      </p:cBhvr>
                                      <p:to>
                                        <p:strVal val="visible"/>
                                      </p:to>
                                    </p:set>
                                    <p:animEffect transition="in" filter="wipe(right)">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2000"/>
                                        <p:tgtEl>
                                          <p:spTgt spid="11"/>
                                        </p:tgtEl>
                                      </p:cBhvr>
                                    </p:animEffect>
                                    <p:anim calcmode="lin" valueType="num">
                                      <p:cBhvr>
                                        <p:cTn id="74" dur="2000" fill="hold"/>
                                        <p:tgtEl>
                                          <p:spTgt spid="11"/>
                                        </p:tgtEl>
                                        <p:attrNameLst>
                                          <p:attrName>ppt_w</p:attrName>
                                        </p:attrNameLst>
                                      </p:cBhvr>
                                      <p:tavLst>
                                        <p:tav tm="0" fmla="#ppt_w*sin(2.5*pi*$)">
                                          <p:val>
                                            <p:fltVal val="0"/>
                                          </p:val>
                                        </p:tav>
                                        <p:tav tm="100000">
                                          <p:val>
                                            <p:fltVal val="1"/>
                                          </p:val>
                                        </p:tav>
                                      </p:tavLst>
                                    </p:anim>
                                    <p:anim calcmode="lin" valueType="num">
                                      <p:cBhvr>
                                        <p:cTn id="75" dur="2000" fill="hold"/>
                                        <p:tgtEl>
                                          <p:spTgt spid="11"/>
                                        </p:tgtEl>
                                        <p:attrNameLst>
                                          <p:attrName>ppt_h</p:attrName>
                                        </p:attrNameLst>
                                      </p:cBhvr>
                                      <p:tavLst>
                                        <p:tav tm="0">
                                          <p:val>
                                            <p:strVal val="#ppt_h"/>
                                          </p:val>
                                        </p:tav>
                                        <p:tav tm="100000">
                                          <p:val>
                                            <p:strVal val="#ppt_h"/>
                                          </p:val>
                                        </p:tav>
                                      </p:tavLst>
                                    </p:anim>
                                  </p:childTnLst>
                                </p:cTn>
                              </p:par>
                            </p:childTnLst>
                          </p:cTn>
                        </p:par>
                        <p:par>
                          <p:cTn id="76" fill="hold">
                            <p:stCondLst>
                              <p:cond delay="2000"/>
                            </p:stCondLst>
                            <p:childTnLst>
                              <p:par>
                                <p:cTn id="77" presetID="53" presetClass="entr" presetSubtype="16" fill="hold" grpId="0" nodeType="afterEffect">
                                  <p:stCondLst>
                                    <p:cond delay="25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2750"/>
                            </p:stCondLst>
                            <p:childTnLst>
                              <p:par>
                                <p:cTn id="83" presetID="22" presetClass="entr" presetSubtype="2" fill="hold" grpId="0" nodeType="afterEffect">
                                  <p:stCondLst>
                                    <p:cond delay="1500"/>
                                  </p:stCondLst>
                                  <p:childTnLst>
                                    <p:set>
                                      <p:cBhvr>
                                        <p:cTn id="84" dur="1" fill="hold">
                                          <p:stCondLst>
                                            <p:cond delay="0"/>
                                          </p:stCondLst>
                                        </p:cTn>
                                        <p:tgtEl>
                                          <p:spTgt spid="9"/>
                                        </p:tgtEl>
                                        <p:attrNameLst>
                                          <p:attrName>style.visibility</p:attrName>
                                        </p:attrNameLst>
                                      </p:cBhvr>
                                      <p:to>
                                        <p:strVal val="visible"/>
                                      </p:to>
                                    </p:set>
                                    <p:animEffect transition="in" filter="wipe(right)">
                                      <p:cBhvr>
                                        <p:cTn id="85" dur="500"/>
                                        <p:tgtEl>
                                          <p:spTgt spid="9"/>
                                        </p:tgtEl>
                                      </p:cBhvr>
                                    </p:animEffect>
                                  </p:childTnLst>
                                </p:cTn>
                              </p:par>
                            </p:childTnLst>
                          </p:cTn>
                        </p:par>
                        <p:par>
                          <p:cTn id="86" fill="hold">
                            <p:stCondLst>
                              <p:cond delay="4750"/>
                            </p:stCondLst>
                            <p:childTnLst>
                              <p:par>
                                <p:cTn id="87" presetID="53" presetClass="entr" presetSubtype="16" fill="hold" grpId="0" nodeType="afterEffect">
                                  <p:stCondLst>
                                    <p:cond delay="225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childTnLst>
                          </p:cTn>
                        </p:par>
                        <p:par>
                          <p:cTn id="92" fill="hold">
                            <p:stCondLst>
                              <p:cond delay="7500"/>
                            </p:stCondLst>
                            <p:childTnLst>
                              <p:par>
                                <p:cTn id="93" presetID="22" presetClass="entr" presetSubtype="2" fill="hold" nodeType="afterEffect">
                                  <p:stCondLst>
                                    <p:cond delay="1000"/>
                                  </p:stCondLst>
                                  <p:childTnLst>
                                    <p:set>
                                      <p:cBhvr>
                                        <p:cTn id="94" dur="1" fill="hold">
                                          <p:stCondLst>
                                            <p:cond delay="0"/>
                                          </p:stCondLst>
                                        </p:cTn>
                                        <p:tgtEl>
                                          <p:spTgt spid="29"/>
                                        </p:tgtEl>
                                        <p:attrNameLst>
                                          <p:attrName>style.visibility</p:attrName>
                                        </p:attrNameLst>
                                      </p:cBhvr>
                                      <p:to>
                                        <p:strVal val="visible"/>
                                      </p:to>
                                    </p:set>
                                    <p:animEffect transition="in" filter="wipe(right)">
                                      <p:cBhvr>
                                        <p:cTn id="95" dur="1250"/>
                                        <p:tgtEl>
                                          <p:spTgt spid="29"/>
                                        </p:tgtEl>
                                      </p:cBhvr>
                                    </p:animEffect>
                                  </p:childTnLst>
                                </p:cTn>
                              </p:par>
                            </p:childTnLst>
                          </p:cTn>
                        </p:par>
                        <p:par>
                          <p:cTn id="96" fill="hold">
                            <p:stCondLst>
                              <p:cond delay="9750"/>
                            </p:stCondLst>
                            <p:childTnLst>
                              <p:par>
                                <p:cTn id="97" presetID="53" presetClass="entr" presetSubtype="16" fill="hold" grpId="0" nodeType="afterEffect">
                                  <p:stCondLst>
                                    <p:cond delay="1250"/>
                                  </p:stCondLst>
                                  <p:childTnLst>
                                    <p:set>
                                      <p:cBhvr>
                                        <p:cTn id="98" dur="1" fill="hold">
                                          <p:stCondLst>
                                            <p:cond delay="0"/>
                                          </p:stCondLst>
                                        </p:cTn>
                                        <p:tgtEl>
                                          <p:spTgt spid="18"/>
                                        </p:tgtEl>
                                        <p:attrNameLst>
                                          <p:attrName>style.visibility</p:attrName>
                                        </p:attrNameLst>
                                      </p:cBhvr>
                                      <p:to>
                                        <p:strVal val="visible"/>
                                      </p:to>
                                    </p:set>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fltVal val="0"/>
                                          </p:val>
                                        </p:tav>
                                        <p:tav tm="100000">
                                          <p:val>
                                            <p:strVal val="#ppt_h"/>
                                          </p:val>
                                        </p:tav>
                                      </p:tavLst>
                                    </p:anim>
                                    <p:animEffect transition="in" filter="fade">
                                      <p:cBhvr>
                                        <p:cTn id="101" dur="500"/>
                                        <p:tgtEl>
                                          <p:spTgt spid="18"/>
                                        </p:tgtEl>
                                      </p:cBhvr>
                                    </p:animEffect>
                                  </p:childTnLst>
                                </p:cTn>
                              </p:par>
                            </p:childTnLst>
                          </p:cTn>
                        </p:par>
                        <p:par>
                          <p:cTn id="102" fill="hold">
                            <p:stCondLst>
                              <p:cond delay="11500"/>
                            </p:stCondLst>
                            <p:childTnLst>
                              <p:par>
                                <p:cTn id="103" presetID="53" presetClass="entr" presetSubtype="16" fill="hold" grpId="0" nodeType="afterEffect">
                                  <p:stCondLst>
                                    <p:cond delay="125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fill="hold"/>
                                        <p:tgtEl>
                                          <p:spTgt spid="12"/>
                                        </p:tgtEl>
                                        <p:attrNameLst>
                                          <p:attrName>ppt_w</p:attrName>
                                        </p:attrNameLst>
                                      </p:cBhvr>
                                      <p:tavLst>
                                        <p:tav tm="0">
                                          <p:val>
                                            <p:fltVal val="0"/>
                                          </p:val>
                                        </p:tav>
                                        <p:tav tm="100000">
                                          <p:val>
                                            <p:strVal val="#ppt_w"/>
                                          </p:val>
                                        </p:tav>
                                      </p:tavLst>
                                    </p:anim>
                                    <p:anim calcmode="lin" valueType="num">
                                      <p:cBhvr>
                                        <p:cTn id="106" dur="500" fill="hold"/>
                                        <p:tgtEl>
                                          <p:spTgt spid="12"/>
                                        </p:tgtEl>
                                        <p:attrNameLst>
                                          <p:attrName>ppt_h</p:attrName>
                                        </p:attrNameLst>
                                      </p:cBhvr>
                                      <p:tavLst>
                                        <p:tav tm="0">
                                          <p:val>
                                            <p:fltVal val="0"/>
                                          </p:val>
                                        </p:tav>
                                        <p:tav tm="100000">
                                          <p:val>
                                            <p:strVal val="#ppt_h"/>
                                          </p:val>
                                        </p:tav>
                                      </p:tavLst>
                                    </p:anim>
                                    <p:animEffect transition="in" filter="fade">
                                      <p:cBhvr>
                                        <p:cTn id="107" dur="500"/>
                                        <p:tgtEl>
                                          <p:spTgt spid="12"/>
                                        </p:tgtEl>
                                      </p:cBhvr>
                                    </p:animEffect>
                                  </p:childTnLst>
                                </p:cTn>
                              </p:par>
                            </p:childTnLst>
                          </p:cTn>
                        </p:par>
                        <p:par>
                          <p:cTn id="108" fill="hold">
                            <p:stCondLst>
                              <p:cond delay="13250"/>
                            </p:stCondLst>
                            <p:childTnLst>
                              <p:par>
                                <p:cTn id="109" presetID="22" presetClass="entr" presetSubtype="2" fill="hold" grpId="0" nodeType="afterEffect">
                                  <p:stCondLst>
                                    <p:cond delay="1250"/>
                                  </p:stCondLst>
                                  <p:childTnLst>
                                    <p:set>
                                      <p:cBhvr>
                                        <p:cTn id="110" dur="1" fill="hold">
                                          <p:stCondLst>
                                            <p:cond delay="0"/>
                                          </p:stCondLst>
                                        </p:cTn>
                                        <p:tgtEl>
                                          <p:spTgt spid="13"/>
                                        </p:tgtEl>
                                        <p:attrNameLst>
                                          <p:attrName>style.visibility</p:attrName>
                                        </p:attrNameLst>
                                      </p:cBhvr>
                                      <p:to>
                                        <p:strVal val="visible"/>
                                      </p:to>
                                    </p:set>
                                    <p:animEffect transition="in" filter="wipe(right)">
                                      <p:cBhvr>
                                        <p:cTn id="1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1" grpId="0"/>
      <p:bldP spid="12" grpId="0" animBg="1"/>
      <p:bldP spid="13" grpId="0" animBg="1"/>
      <p:bldP spid="2" grpId="0" animBg="1"/>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EABBE15A-26D8-452F-8B0C-10A66A3FE25D}"/>
              </a:ext>
            </a:extLst>
          </p:cNvPr>
          <p:cNvSpPr txBox="1"/>
          <p:nvPr/>
        </p:nvSpPr>
        <p:spPr>
          <a:xfrm>
            <a:off x="9803876" y="1784318"/>
            <a:ext cx="2228254"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וְנִיתְנֵי נָמֵי וְקִיבּוּל דָּמָן בִּכְלִי שָׁרֵת בַּצָּפוֹן </a:t>
            </a:r>
            <a:endParaRPr lang="he-IL" dirty="0"/>
          </a:p>
        </p:txBody>
      </p:sp>
      <p:sp>
        <p:nvSpPr>
          <p:cNvPr id="4" name="תיבת טקסט 3">
            <a:extLst>
              <a:ext uri="{FF2B5EF4-FFF2-40B4-BE49-F238E27FC236}">
                <a16:creationId xmlns:a16="http://schemas.microsoft.com/office/drawing/2014/main" id="{F60034EF-E592-4526-B48A-CAD274BE313B}"/>
              </a:ext>
            </a:extLst>
          </p:cNvPr>
          <p:cNvSpPr txBox="1"/>
          <p:nvPr/>
        </p:nvSpPr>
        <p:spPr>
          <a:xfrm>
            <a:off x="10404629" y="150920"/>
            <a:ext cx="1571348" cy="369332"/>
          </a:xfrm>
          <a:prstGeom prst="rect">
            <a:avLst/>
          </a:prstGeom>
          <a:noFill/>
        </p:spPr>
        <p:txBody>
          <a:bodyPr wrap="square" rtlCol="1">
            <a:spAutoFit/>
          </a:bodyPr>
          <a:lstStyle/>
          <a:p>
            <a:r>
              <a:rPr lang="he-IL" dirty="0"/>
              <a:t>דף מ"ז עמ' ב</a:t>
            </a:r>
          </a:p>
        </p:txBody>
      </p:sp>
      <p:sp>
        <p:nvSpPr>
          <p:cNvPr id="5" name="תיבת טקסט 4">
            <a:extLst>
              <a:ext uri="{FF2B5EF4-FFF2-40B4-BE49-F238E27FC236}">
                <a16:creationId xmlns:a16="http://schemas.microsoft.com/office/drawing/2014/main" id="{9A67B729-5CD0-4F74-8274-727488BDDF3F}"/>
              </a:ext>
            </a:extLst>
          </p:cNvPr>
          <p:cNvSpPr txBox="1"/>
          <p:nvPr/>
        </p:nvSpPr>
        <p:spPr>
          <a:xfrm>
            <a:off x="9736731" y="225519"/>
            <a:ext cx="667897"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b="0" i="0" dirty="0">
                <a:solidFill>
                  <a:srgbClr val="000000"/>
                </a:solidFill>
                <a:effectLst/>
                <a:latin typeface="Arial" panose="020B0604020202020204" pitchFamily="34" charset="0"/>
              </a:rPr>
              <a:t>גְּמָ'</a:t>
            </a:r>
            <a:endParaRPr lang="he-IL" dirty="0"/>
          </a:p>
        </p:txBody>
      </p:sp>
      <p:sp>
        <p:nvSpPr>
          <p:cNvPr id="2" name="תיבת טקסט 1">
            <a:extLst>
              <a:ext uri="{FF2B5EF4-FFF2-40B4-BE49-F238E27FC236}">
                <a16:creationId xmlns:a16="http://schemas.microsoft.com/office/drawing/2014/main" id="{C10C7418-79F2-47FC-966E-F573990512E3}"/>
              </a:ext>
            </a:extLst>
          </p:cNvPr>
          <p:cNvSpPr txBox="1"/>
          <p:nvPr/>
        </p:nvSpPr>
        <p:spPr>
          <a:xfrm>
            <a:off x="8020813" y="787124"/>
            <a:ext cx="4030857"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שנינו במשנה: קדשי קדשים שחיטתן בצפון.</a:t>
            </a:r>
          </a:p>
        </p:txBody>
      </p:sp>
      <p:sp>
        <p:nvSpPr>
          <p:cNvPr id="6" name="תיבת טקסט 5">
            <a:extLst>
              <a:ext uri="{FF2B5EF4-FFF2-40B4-BE49-F238E27FC236}">
                <a16:creationId xmlns:a16="http://schemas.microsoft.com/office/drawing/2014/main" id="{91866E64-EE1A-4AD4-BA24-6C277EB1FD03}"/>
              </a:ext>
            </a:extLst>
          </p:cNvPr>
          <p:cNvSpPr txBox="1"/>
          <p:nvPr/>
        </p:nvSpPr>
        <p:spPr>
          <a:xfrm>
            <a:off x="4034673" y="1787015"/>
            <a:ext cx="5702058"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כמו שהמשנה אמרה לעניין פר ושעיר של יום הכפורים שקיבול דמם בכלי שרת בצפון, כמו כן שתגיד גם שכל קדשי הקדשים קיבול דמן בכלי שרת בצפון?</a:t>
            </a:r>
          </a:p>
        </p:txBody>
      </p:sp>
      <p:sp>
        <p:nvSpPr>
          <p:cNvPr id="7" name="תיבת טקסט 6">
            <a:extLst>
              <a:ext uri="{FF2B5EF4-FFF2-40B4-BE49-F238E27FC236}">
                <a16:creationId xmlns:a16="http://schemas.microsoft.com/office/drawing/2014/main" id="{B4A38C3F-8429-4FE2-9B60-ED24621D8677}"/>
              </a:ext>
            </a:extLst>
          </p:cNvPr>
          <p:cNvSpPr txBox="1"/>
          <p:nvPr/>
        </p:nvSpPr>
        <p:spPr>
          <a:xfrm>
            <a:off x="245468" y="2956266"/>
            <a:ext cx="7848057"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מאחר שיש אשם מצורע שהוא קדשי קדשים והוא יוצא מהכלל הזה שקיבול דמו ביד הוא, לפיכך שייר התנא של משנתנו כלל זה  בקדשי קדשים. </a:t>
            </a:r>
          </a:p>
        </p:txBody>
      </p:sp>
      <p:sp>
        <p:nvSpPr>
          <p:cNvPr id="8" name="תיבת טקסט 7">
            <a:extLst>
              <a:ext uri="{FF2B5EF4-FFF2-40B4-BE49-F238E27FC236}">
                <a16:creationId xmlns:a16="http://schemas.microsoft.com/office/drawing/2014/main" id="{CC6A172F-10A1-4B11-B4A6-13E428700FF2}"/>
              </a:ext>
            </a:extLst>
          </p:cNvPr>
          <p:cNvSpPr txBox="1"/>
          <p:nvPr/>
        </p:nvSpPr>
        <p:spPr>
          <a:xfrm>
            <a:off x="8805760" y="2975835"/>
            <a:ext cx="3197737"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כֵּיוָן </a:t>
            </a:r>
            <a:r>
              <a:rPr lang="he-IL" b="0" i="0" dirty="0" err="1">
                <a:solidFill>
                  <a:srgbClr val="000000"/>
                </a:solidFill>
                <a:effectLst/>
                <a:latin typeface="Arial" panose="020B0604020202020204" pitchFamily="34" charset="0"/>
              </a:rPr>
              <a:t>דְּאִיכָּא</a:t>
            </a:r>
            <a:r>
              <a:rPr lang="he-IL" b="0" i="0" dirty="0">
                <a:solidFill>
                  <a:srgbClr val="000000"/>
                </a:solidFill>
                <a:effectLst/>
                <a:latin typeface="Arial" panose="020B0604020202020204" pitchFamily="34" charset="0"/>
              </a:rPr>
              <a:t> אֲשַׁם מְצוֹרָע </a:t>
            </a:r>
            <a:r>
              <a:rPr lang="he-IL" b="0" i="0" dirty="0" err="1">
                <a:solidFill>
                  <a:srgbClr val="000000"/>
                </a:solidFill>
                <a:effectLst/>
                <a:latin typeface="Arial" panose="020B0604020202020204" pitchFamily="34" charset="0"/>
              </a:rPr>
              <a:t>דְּקִיבּוּל</a:t>
            </a:r>
            <a:r>
              <a:rPr lang="he-IL" b="0" i="0" dirty="0">
                <a:solidFill>
                  <a:srgbClr val="000000"/>
                </a:solidFill>
                <a:effectLst/>
                <a:latin typeface="Arial" panose="020B0604020202020204" pitchFamily="34" charset="0"/>
              </a:rPr>
              <a:t> דָּמוֹ בַּיָּד הוּא שַׁיְּירֵיהּ</a:t>
            </a:r>
            <a:endParaRPr lang="he-IL" dirty="0"/>
          </a:p>
        </p:txBody>
      </p:sp>
      <p:sp>
        <p:nvSpPr>
          <p:cNvPr id="9" name="תיבת טקסט 8">
            <a:extLst>
              <a:ext uri="{FF2B5EF4-FFF2-40B4-BE49-F238E27FC236}">
                <a16:creationId xmlns:a16="http://schemas.microsoft.com/office/drawing/2014/main" id="{92B34729-25C7-47C0-8D97-C6E065BCF311}"/>
              </a:ext>
            </a:extLst>
          </p:cNvPr>
          <p:cNvSpPr txBox="1"/>
          <p:nvPr/>
        </p:nvSpPr>
        <p:spPr>
          <a:xfrm>
            <a:off x="10447549" y="1275386"/>
            <a:ext cx="1571348"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הגמרא מבררת:</a:t>
            </a:r>
          </a:p>
        </p:txBody>
      </p:sp>
      <p:sp>
        <p:nvSpPr>
          <p:cNvPr id="10" name="תיבת טקסט 9">
            <a:extLst>
              <a:ext uri="{FF2B5EF4-FFF2-40B4-BE49-F238E27FC236}">
                <a16:creationId xmlns:a16="http://schemas.microsoft.com/office/drawing/2014/main" id="{466C4EE6-D456-42C7-A3B5-96ADCEFA8938}"/>
              </a:ext>
            </a:extLst>
          </p:cNvPr>
          <p:cNvSpPr txBox="1"/>
          <p:nvPr/>
        </p:nvSpPr>
        <p:spPr>
          <a:xfrm>
            <a:off x="11066150" y="5242451"/>
            <a:ext cx="98552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תשובה</a:t>
            </a:r>
          </a:p>
        </p:txBody>
      </p:sp>
      <p:sp>
        <p:nvSpPr>
          <p:cNvPr id="11" name="תיבת טקסט 10">
            <a:extLst>
              <a:ext uri="{FF2B5EF4-FFF2-40B4-BE49-F238E27FC236}">
                <a16:creationId xmlns:a16="http://schemas.microsoft.com/office/drawing/2014/main" id="{302F3D39-36F1-48E4-B0BC-BBA4A464B65B}"/>
              </a:ext>
            </a:extLst>
          </p:cNvPr>
          <p:cNvSpPr txBox="1"/>
          <p:nvPr/>
        </p:nvSpPr>
        <p:spPr>
          <a:xfrm>
            <a:off x="8563033" y="4229358"/>
            <a:ext cx="3469097"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וְלָא </a:t>
            </a:r>
            <a:r>
              <a:rPr lang="he-IL" dirty="0">
                <a:solidFill>
                  <a:srgbClr val="000000"/>
                </a:solidFill>
                <a:latin typeface="Arial" panose="020B0604020202020204" pitchFamily="34" charset="0"/>
              </a:rPr>
              <a:t>? </a:t>
            </a:r>
            <a:r>
              <a:rPr lang="he-IL" b="0" i="0" dirty="0">
                <a:solidFill>
                  <a:srgbClr val="000000"/>
                </a:solidFill>
                <a:effectLst/>
                <a:latin typeface="Arial" panose="020B0604020202020204" pitchFamily="34" charset="0"/>
              </a:rPr>
              <a:t>וְהָא </a:t>
            </a:r>
            <a:r>
              <a:rPr lang="he-IL" b="0" i="0" dirty="0" err="1">
                <a:solidFill>
                  <a:srgbClr val="000000"/>
                </a:solidFill>
                <a:effectLst/>
                <a:latin typeface="Arial" panose="020B0604020202020204" pitchFamily="34" charset="0"/>
              </a:rPr>
              <a:t>קָתָנֵי</a:t>
            </a:r>
            <a:r>
              <a:rPr lang="he-IL" b="0" i="0" dirty="0">
                <a:solidFill>
                  <a:srgbClr val="000000"/>
                </a:solidFill>
                <a:effectLst/>
                <a:latin typeface="Arial" panose="020B0604020202020204" pitchFamily="34" charset="0"/>
              </a:rPr>
              <a:t> לַהּ לְקַמַּן אֲשַׁם נָזִיר וַאֲשַׁם מְצוֹרָע שְׁחִיטָתָן בַּצָּפוֹן וְקִבּוּל דָּמָן בִּכְלִי שָׁרֵת בַּצָּפוֹן</a:t>
            </a:r>
            <a:endParaRPr lang="he-IL" dirty="0"/>
          </a:p>
        </p:txBody>
      </p:sp>
      <p:sp>
        <p:nvSpPr>
          <p:cNvPr id="12" name="תיבת טקסט 11">
            <a:extLst>
              <a:ext uri="{FF2B5EF4-FFF2-40B4-BE49-F238E27FC236}">
                <a16:creationId xmlns:a16="http://schemas.microsoft.com/office/drawing/2014/main" id="{D6DE3491-A907-4319-A2A2-EEC1CC54BA84}"/>
              </a:ext>
            </a:extLst>
          </p:cNvPr>
          <p:cNvSpPr txBox="1"/>
          <p:nvPr/>
        </p:nvSpPr>
        <p:spPr>
          <a:xfrm>
            <a:off x="10911683" y="3741096"/>
            <a:ext cx="1081497"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שאלה</a:t>
            </a:r>
          </a:p>
        </p:txBody>
      </p:sp>
      <p:sp>
        <p:nvSpPr>
          <p:cNvPr id="13" name="תיבת טקסט 12">
            <a:extLst>
              <a:ext uri="{FF2B5EF4-FFF2-40B4-BE49-F238E27FC236}">
                <a16:creationId xmlns:a16="http://schemas.microsoft.com/office/drawing/2014/main" id="{A3009D17-0CEE-4C33-B83D-4BDFBA6F1D58}"/>
              </a:ext>
            </a:extLst>
          </p:cNvPr>
          <p:cNvSpPr txBox="1"/>
          <p:nvPr/>
        </p:nvSpPr>
        <p:spPr>
          <a:xfrm>
            <a:off x="881700" y="4439920"/>
            <a:ext cx="7154860"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וכי אין קבלת דמו של אשם מצורע בכלי אלא רק ביד ? הרי למדנו לקמן בפרקנו: אשם נזיר ואשם מצורע שחיטתן בצפון, וקיבול דמן בכלי שרת בצפון.</a:t>
            </a:r>
          </a:p>
        </p:txBody>
      </p:sp>
      <p:sp>
        <p:nvSpPr>
          <p:cNvPr id="14" name="תיבת טקסט 13">
            <a:extLst>
              <a:ext uri="{FF2B5EF4-FFF2-40B4-BE49-F238E27FC236}">
                <a16:creationId xmlns:a16="http://schemas.microsoft.com/office/drawing/2014/main" id="{BF3A7C62-9110-4B42-AEFA-C1A1BA5A5CB1}"/>
              </a:ext>
            </a:extLst>
          </p:cNvPr>
          <p:cNvSpPr txBox="1"/>
          <p:nvPr/>
        </p:nvSpPr>
        <p:spPr>
          <a:xfrm>
            <a:off x="8922057" y="5701546"/>
            <a:ext cx="3081440"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מֵעִיקָּרָא סָבַר קִיבּוּל דָּמוֹ בַּיָּד הוּא שַׁיְּירֵיהּ וְכֵיוָן דְּלָא סַגִּי לֵיהּ אֶלָּא בִּכְלִי הֲדַר </a:t>
            </a:r>
            <a:r>
              <a:rPr lang="he-IL" b="0" i="0" dirty="0" err="1">
                <a:solidFill>
                  <a:srgbClr val="000000"/>
                </a:solidFill>
                <a:effectLst/>
                <a:latin typeface="Arial" panose="020B0604020202020204" pitchFamily="34" charset="0"/>
              </a:rPr>
              <a:t>תַּנְיֵיה</a:t>
            </a:r>
            <a:r>
              <a:rPr lang="he-IL" b="0" i="0" dirty="0">
                <a:solidFill>
                  <a:srgbClr val="000000"/>
                </a:solidFill>
                <a:effectLst/>
                <a:latin typeface="Arial" panose="020B0604020202020204" pitchFamily="34" charset="0"/>
              </a:rPr>
              <a:t>ּ</a:t>
            </a:r>
            <a:endParaRPr lang="he-IL" dirty="0"/>
          </a:p>
        </p:txBody>
      </p:sp>
      <p:sp>
        <p:nvSpPr>
          <p:cNvPr id="16" name="תיבת טקסט 15">
            <a:extLst>
              <a:ext uri="{FF2B5EF4-FFF2-40B4-BE49-F238E27FC236}">
                <a16:creationId xmlns:a16="http://schemas.microsoft.com/office/drawing/2014/main" id="{52E89CA3-D12C-4166-B707-49A9D7BE3486}"/>
              </a:ext>
            </a:extLst>
          </p:cNvPr>
          <p:cNvSpPr txBox="1"/>
          <p:nvPr/>
        </p:nvSpPr>
        <p:spPr>
          <a:xfrm>
            <a:off x="11094720" y="2576176"/>
            <a:ext cx="985520" cy="369332"/>
          </a:xfrm>
          <a:prstGeom prst="rect">
            <a:avLst/>
          </a:prstGeom>
          <a:noFill/>
        </p:spPr>
        <p:txBody>
          <a:bodyPr wrap="square" rtlCol="1">
            <a:spAutoFit/>
          </a:bodyPr>
          <a:lstStyle/>
          <a:p>
            <a:r>
              <a:rPr lang="he-IL" dirty="0"/>
              <a:t>תשובה</a:t>
            </a:r>
          </a:p>
        </p:txBody>
      </p:sp>
      <p:sp>
        <p:nvSpPr>
          <p:cNvPr id="17" name="תיבת טקסט 16">
            <a:extLst>
              <a:ext uri="{FF2B5EF4-FFF2-40B4-BE49-F238E27FC236}">
                <a16:creationId xmlns:a16="http://schemas.microsoft.com/office/drawing/2014/main" id="{7D85A4F7-CC33-402E-9CB6-9AE8DB225D53}"/>
              </a:ext>
            </a:extLst>
          </p:cNvPr>
          <p:cNvSpPr txBox="1"/>
          <p:nvPr/>
        </p:nvSpPr>
        <p:spPr>
          <a:xfrm>
            <a:off x="-89517" y="5652379"/>
            <a:ext cx="8338994" cy="1200329"/>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מלכתחילה סבר התנא של משנתנו כי קיבול דמו של אשם מצורע הוא ביד כפי שלמדים זאת מדברי הכתוב לכן שייר זאת ולא כתב את הכלל שכל קדשי הקדשים קיבול דמן בכלי שרת בצפון. וכיון שראה לאחר מכן  שלא די לקבל ביד לבד, אלא כהן אחד מקבל ביד וכהן שני מקבל בכלי, כפי שיפורש בהמשך, חזר ושנה במשנה לקמן קיבול דמו של אשם מצורע בכלי.</a:t>
            </a:r>
          </a:p>
        </p:txBody>
      </p:sp>
      <p:pic>
        <p:nvPicPr>
          <p:cNvPr id="18" name="תמונה 17">
            <a:extLst>
              <a:ext uri="{FF2B5EF4-FFF2-40B4-BE49-F238E27FC236}">
                <a16:creationId xmlns:a16="http://schemas.microsoft.com/office/drawing/2014/main" id="{1188C154-4FCC-444B-93CE-66D5CD90D29F}"/>
              </a:ext>
            </a:extLst>
          </p:cNvPr>
          <p:cNvPicPr>
            <a:picLocks noChangeAspect="1"/>
          </p:cNvPicPr>
          <p:nvPr/>
        </p:nvPicPr>
        <p:blipFill>
          <a:blip r:embed="rId2"/>
          <a:stretch>
            <a:fillRect/>
          </a:stretch>
        </p:blipFill>
        <p:spPr>
          <a:xfrm>
            <a:off x="75784" y="53666"/>
            <a:ext cx="3694938" cy="2842259"/>
          </a:xfrm>
          <a:prstGeom prst="rect">
            <a:avLst/>
          </a:prstGeom>
        </p:spPr>
      </p:pic>
      <p:sp>
        <p:nvSpPr>
          <p:cNvPr id="19" name="תיבת טקסט 18">
            <a:extLst>
              <a:ext uri="{FF2B5EF4-FFF2-40B4-BE49-F238E27FC236}">
                <a16:creationId xmlns:a16="http://schemas.microsoft.com/office/drawing/2014/main" id="{1289D42C-C235-4F3F-A33F-0089CFC7048A}"/>
              </a:ext>
            </a:extLst>
          </p:cNvPr>
          <p:cNvSpPr txBox="1"/>
          <p:nvPr/>
        </p:nvSpPr>
        <p:spPr>
          <a:xfrm>
            <a:off x="2457674" y="1024041"/>
            <a:ext cx="2224726" cy="369332"/>
          </a:xfrm>
          <a:prstGeom prst="rect">
            <a:avLst/>
          </a:prstGeom>
          <a:solidFill>
            <a:schemeClr val="accent6">
              <a:lumMod val="20000"/>
              <a:lumOff val="80000"/>
            </a:schemeClr>
          </a:solidFill>
          <a:scene3d>
            <a:camera prst="orthographicFront"/>
            <a:lightRig rig="threePt" dir="t"/>
          </a:scene3d>
          <a:sp3d>
            <a:bevelT w="101600" prst="riblet"/>
          </a:sp3d>
        </p:spPr>
        <p:txBody>
          <a:bodyPr wrap="square" rtlCol="1">
            <a:spAutoFit/>
          </a:bodyPr>
          <a:lstStyle/>
          <a:p>
            <a:r>
              <a:rPr lang="he-IL" dirty="0"/>
              <a:t>קבלת הדם בכלי שרת</a:t>
            </a:r>
          </a:p>
        </p:txBody>
      </p:sp>
      <p:cxnSp>
        <p:nvCxnSpPr>
          <p:cNvPr id="21" name="מחבר חץ ישר 20">
            <a:extLst>
              <a:ext uri="{FF2B5EF4-FFF2-40B4-BE49-F238E27FC236}">
                <a16:creationId xmlns:a16="http://schemas.microsoft.com/office/drawing/2014/main" id="{E0CC4B6C-60B0-4DF7-8A9A-09F1D67C85A8}"/>
              </a:ext>
            </a:extLst>
          </p:cNvPr>
          <p:cNvCxnSpPr/>
          <p:nvPr/>
        </p:nvCxnSpPr>
        <p:spPr>
          <a:xfrm flipH="1">
            <a:off x="1027522" y="1393373"/>
            <a:ext cx="1357459" cy="2513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91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250"/>
                            </p:stCondLst>
                            <p:childTnLst>
                              <p:par>
                                <p:cTn id="12" presetID="22" presetClass="entr" presetSubtype="2"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125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par>
                          <p:cTn id="22" fill="hold">
                            <p:stCondLst>
                              <p:cond delay="4250"/>
                            </p:stCondLst>
                            <p:childTnLst>
                              <p:par>
                                <p:cTn id="23" presetID="53" presetClass="entr" presetSubtype="16" fill="hold" grpId="0" nodeType="afterEffect">
                                  <p:stCondLst>
                                    <p:cond delay="100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5750"/>
                            </p:stCondLst>
                            <p:childTnLst>
                              <p:par>
                                <p:cTn id="29" presetID="6" presetClass="entr" presetSubtype="32" fill="hold" nodeType="afterEffect">
                                  <p:stCondLst>
                                    <p:cond delay="2000"/>
                                  </p:stCondLst>
                                  <p:childTnLst>
                                    <p:set>
                                      <p:cBhvr>
                                        <p:cTn id="30" dur="1" fill="hold">
                                          <p:stCondLst>
                                            <p:cond delay="0"/>
                                          </p:stCondLst>
                                        </p:cTn>
                                        <p:tgtEl>
                                          <p:spTgt spid="18"/>
                                        </p:tgtEl>
                                        <p:attrNameLst>
                                          <p:attrName>style.visibility</p:attrName>
                                        </p:attrNameLst>
                                      </p:cBhvr>
                                      <p:to>
                                        <p:strVal val="visible"/>
                                      </p:to>
                                    </p:set>
                                    <p:animEffect transition="in" filter="circle(out)">
                                      <p:cBhvr>
                                        <p:cTn id="31" dur="2000"/>
                                        <p:tgtEl>
                                          <p:spTgt spid="18"/>
                                        </p:tgtEl>
                                      </p:cBhvr>
                                    </p:animEffect>
                                  </p:childTnLst>
                                </p:cTn>
                              </p:par>
                            </p:childTnLst>
                          </p:cTn>
                        </p:par>
                        <p:par>
                          <p:cTn id="32" fill="hold">
                            <p:stCondLst>
                              <p:cond delay="9750"/>
                            </p:stCondLst>
                            <p:childTnLst>
                              <p:par>
                                <p:cTn id="33" presetID="16" presetClass="entr" presetSubtype="21" fill="hold" grpId="0" nodeType="afterEffect">
                                  <p:stCondLst>
                                    <p:cond delay="50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par>
                          <p:cTn id="36" fill="hold">
                            <p:stCondLst>
                              <p:cond delay="10750"/>
                            </p:stCondLst>
                            <p:childTnLst>
                              <p:par>
                                <p:cTn id="37" presetID="22" presetClass="entr" presetSubtype="2" fill="hold" grpId="0" nodeType="afterEffect">
                                  <p:stCondLst>
                                    <p:cond delay="1500"/>
                                  </p:stCondLst>
                                  <p:childTnLst>
                                    <p:set>
                                      <p:cBhvr>
                                        <p:cTn id="38" dur="1" fill="hold">
                                          <p:stCondLst>
                                            <p:cond delay="0"/>
                                          </p:stCondLst>
                                        </p:cTn>
                                        <p:tgtEl>
                                          <p:spTgt spid="6"/>
                                        </p:tgtEl>
                                        <p:attrNameLst>
                                          <p:attrName>style.visibility</p:attrName>
                                        </p:attrNameLst>
                                      </p:cBhvr>
                                      <p:to>
                                        <p:strVal val="visible"/>
                                      </p:to>
                                    </p:set>
                                    <p:animEffect transition="in" filter="wipe(right)">
                                      <p:cBhvr>
                                        <p:cTn id="39" dur="500"/>
                                        <p:tgtEl>
                                          <p:spTgt spid="6"/>
                                        </p:tgtEl>
                                      </p:cBhvr>
                                    </p:animEffect>
                                  </p:childTnLst>
                                </p:cTn>
                              </p:par>
                            </p:childTnLst>
                          </p:cTn>
                        </p:par>
                        <p:par>
                          <p:cTn id="40" fill="hold">
                            <p:stCondLst>
                              <p:cond delay="12750"/>
                            </p:stCondLst>
                            <p:childTnLst>
                              <p:par>
                                <p:cTn id="41" presetID="31" presetClass="entr" presetSubtype="0" fill="hold" grpId="0" nodeType="afterEffect">
                                  <p:stCondLst>
                                    <p:cond delay="225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fltVal val="0"/>
                                          </p:val>
                                        </p:tav>
                                        <p:tav tm="100000">
                                          <p:val>
                                            <p:strVal val="#ppt_w"/>
                                          </p:val>
                                        </p:tav>
                                      </p:tavLst>
                                    </p:anim>
                                    <p:anim calcmode="lin" valueType="num">
                                      <p:cBhvr>
                                        <p:cTn id="44" dur="1000" fill="hold"/>
                                        <p:tgtEl>
                                          <p:spTgt spid="16"/>
                                        </p:tgtEl>
                                        <p:attrNameLst>
                                          <p:attrName>ppt_h</p:attrName>
                                        </p:attrNameLst>
                                      </p:cBhvr>
                                      <p:tavLst>
                                        <p:tav tm="0">
                                          <p:val>
                                            <p:fltVal val="0"/>
                                          </p:val>
                                        </p:tav>
                                        <p:tav tm="100000">
                                          <p:val>
                                            <p:strVal val="#ppt_h"/>
                                          </p:val>
                                        </p:tav>
                                      </p:tavLst>
                                    </p:anim>
                                    <p:anim calcmode="lin" valueType="num">
                                      <p:cBhvr>
                                        <p:cTn id="45" dur="1000" fill="hold"/>
                                        <p:tgtEl>
                                          <p:spTgt spid="16"/>
                                        </p:tgtEl>
                                        <p:attrNameLst>
                                          <p:attrName>style.rotation</p:attrName>
                                        </p:attrNameLst>
                                      </p:cBhvr>
                                      <p:tavLst>
                                        <p:tav tm="0">
                                          <p:val>
                                            <p:fltVal val="90"/>
                                          </p:val>
                                        </p:tav>
                                        <p:tav tm="100000">
                                          <p:val>
                                            <p:fltVal val="0"/>
                                          </p:val>
                                        </p:tav>
                                      </p:tavLst>
                                    </p:anim>
                                    <p:animEffect transition="in" filter="fade">
                                      <p:cBhvr>
                                        <p:cTn id="46" dur="1000"/>
                                        <p:tgtEl>
                                          <p:spTgt spid="16"/>
                                        </p:tgtEl>
                                      </p:cBhvr>
                                    </p:animEffect>
                                  </p:childTnLst>
                                </p:cTn>
                              </p:par>
                            </p:childTnLst>
                          </p:cTn>
                        </p:par>
                        <p:par>
                          <p:cTn id="47" fill="hold">
                            <p:stCondLst>
                              <p:cond delay="16000"/>
                            </p:stCondLst>
                            <p:childTnLst>
                              <p:par>
                                <p:cTn id="48" presetID="53" presetClass="entr" presetSubtype="16" fill="hold" grpId="0" nodeType="afterEffect">
                                  <p:stCondLst>
                                    <p:cond delay="50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par>
                          <p:cTn id="53" fill="hold">
                            <p:stCondLst>
                              <p:cond delay="17000"/>
                            </p:stCondLst>
                            <p:childTnLst>
                              <p:par>
                                <p:cTn id="54" presetID="22" presetClass="entr" presetSubtype="4" fill="hold" grpId="0" nodeType="afterEffect">
                                  <p:stCondLst>
                                    <p:cond delay="200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childTnLst>
                          </p:cTn>
                        </p:par>
                        <p:par>
                          <p:cTn id="65" fill="hold">
                            <p:stCondLst>
                              <p:cond delay="1000"/>
                            </p:stCondLst>
                            <p:childTnLst>
                              <p:par>
                                <p:cTn id="66" presetID="53" presetClass="entr" presetSubtype="16" fill="hold" grpId="0" nodeType="afterEffect">
                                  <p:stCondLst>
                                    <p:cond delay="25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childTnLst>
                          </p:cTn>
                        </p:par>
                        <p:par>
                          <p:cTn id="71" fill="hold">
                            <p:stCondLst>
                              <p:cond delay="1750"/>
                            </p:stCondLst>
                            <p:childTnLst>
                              <p:par>
                                <p:cTn id="72" presetID="22" presetClass="entr" presetSubtype="2" fill="hold" grpId="0" nodeType="afterEffect">
                                  <p:stCondLst>
                                    <p:cond delay="2250"/>
                                  </p:stCondLst>
                                  <p:childTnLst>
                                    <p:set>
                                      <p:cBhvr>
                                        <p:cTn id="73" dur="1" fill="hold">
                                          <p:stCondLst>
                                            <p:cond delay="0"/>
                                          </p:stCondLst>
                                        </p:cTn>
                                        <p:tgtEl>
                                          <p:spTgt spid="13"/>
                                        </p:tgtEl>
                                        <p:attrNameLst>
                                          <p:attrName>style.visibility</p:attrName>
                                        </p:attrNameLst>
                                      </p:cBhvr>
                                      <p:to>
                                        <p:strVal val="visible"/>
                                      </p:to>
                                    </p:set>
                                    <p:animEffect transition="in" filter="wipe(right)">
                                      <p:cBhvr>
                                        <p:cTn id="74" dur="500"/>
                                        <p:tgtEl>
                                          <p:spTgt spid="13"/>
                                        </p:tgtEl>
                                      </p:cBhvr>
                                    </p:animEffect>
                                  </p:childTnLst>
                                </p:cTn>
                              </p:par>
                            </p:childTnLst>
                          </p:cTn>
                        </p:par>
                        <p:par>
                          <p:cTn id="75" fill="hold">
                            <p:stCondLst>
                              <p:cond delay="4500"/>
                            </p:stCondLst>
                            <p:childTnLst>
                              <p:par>
                                <p:cTn id="76" presetID="31" presetClass="entr" presetSubtype="0" fill="hold" grpId="0" nodeType="afterEffect">
                                  <p:stCondLst>
                                    <p:cond delay="2500"/>
                                  </p:stCondLst>
                                  <p:childTnLst>
                                    <p:set>
                                      <p:cBhvr>
                                        <p:cTn id="77" dur="1" fill="hold">
                                          <p:stCondLst>
                                            <p:cond delay="0"/>
                                          </p:stCondLst>
                                        </p:cTn>
                                        <p:tgtEl>
                                          <p:spTgt spid="10"/>
                                        </p:tgtEl>
                                        <p:attrNameLst>
                                          <p:attrName>style.visibility</p:attrName>
                                        </p:attrNameLst>
                                      </p:cBhvr>
                                      <p:to>
                                        <p:strVal val="visible"/>
                                      </p:to>
                                    </p:set>
                                    <p:anim calcmode="lin" valueType="num">
                                      <p:cBhvr>
                                        <p:cTn id="78" dur="1000" fill="hold"/>
                                        <p:tgtEl>
                                          <p:spTgt spid="10"/>
                                        </p:tgtEl>
                                        <p:attrNameLst>
                                          <p:attrName>ppt_w</p:attrName>
                                        </p:attrNameLst>
                                      </p:cBhvr>
                                      <p:tavLst>
                                        <p:tav tm="0">
                                          <p:val>
                                            <p:fltVal val="0"/>
                                          </p:val>
                                        </p:tav>
                                        <p:tav tm="100000">
                                          <p:val>
                                            <p:strVal val="#ppt_w"/>
                                          </p:val>
                                        </p:tav>
                                      </p:tavLst>
                                    </p:anim>
                                    <p:anim calcmode="lin" valueType="num">
                                      <p:cBhvr>
                                        <p:cTn id="79" dur="1000" fill="hold"/>
                                        <p:tgtEl>
                                          <p:spTgt spid="10"/>
                                        </p:tgtEl>
                                        <p:attrNameLst>
                                          <p:attrName>ppt_h</p:attrName>
                                        </p:attrNameLst>
                                      </p:cBhvr>
                                      <p:tavLst>
                                        <p:tav tm="0">
                                          <p:val>
                                            <p:fltVal val="0"/>
                                          </p:val>
                                        </p:tav>
                                        <p:tav tm="100000">
                                          <p:val>
                                            <p:strVal val="#ppt_h"/>
                                          </p:val>
                                        </p:tav>
                                      </p:tavLst>
                                    </p:anim>
                                    <p:anim calcmode="lin" valueType="num">
                                      <p:cBhvr>
                                        <p:cTn id="80" dur="1000" fill="hold"/>
                                        <p:tgtEl>
                                          <p:spTgt spid="10"/>
                                        </p:tgtEl>
                                        <p:attrNameLst>
                                          <p:attrName>style.rotation</p:attrName>
                                        </p:attrNameLst>
                                      </p:cBhvr>
                                      <p:tavLst>
                                        <p:tav tm="0">
                                          <p:val>
                                            <p:fltVal val="90"/>
                                          </p:val>
                                        </p:tav>
                                        <p:tav tm="100000">
                                          <p:val>
                                            <p:fltVal val="0"/>
                                          </p:val>
                                        </p:tav>
                                      </p:tavLst>
                                    </p:anim>
                                    <p:animEffect transition="in" filter="fade">
                                      <p:cBhvr>
                                        <p:cTn id="81" dur="1000"/>
                                        <p:tgtEl>
                                          <p:spTgt spid="10"/>
                                        </p:tgtEl>
                                      </p:cBhvr>
                                    </p:animEffect>
                                  </p:childTnLst>
                                </p:cTn>
                              </p:par>
                            </p:childTnLst>
                          </p:cTn>
                        </p:par>
                        <p:par>
                          <p:cTn id="82" fill="hold">
                            <p:stCondLst>
                              <p:cond delay="8000"/>
                            </p:stCondLst>
                            <p:childTnLst>
                              <p:par>
                                <p:cTn id="83" presetID="53" presetClass="entr" presetSubtype="16" fill="hold" grpId="0" nodeType="afterEffect">
                                  <p:stCondLst>
                                    <p:cond delay="25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animEffect transition="in" filter="fade">
                                      <p:cBhvr>
                                        <p:cTn id="87" dur="500"/>
                                        <p:tgtEl>
                                          <p:spTgt spid="14"/>
                                        </p:tgtEl>
                                      </p:cBhvr>
                                    </p:animEffect>
                                  </p:childTnLst>
                                </p:cTn>
                              </p:par>
                            </p:childTnLst>
                          </p:cTn>
                        </p:par>
                        <p:par>
                          <p:cTn id="88" fill="hold">
                            <p:stCondLst>
                              <p:cond delay="8750"/>
                            </p:stCondLst>
                            <p:childTnLst>
                              <p:par>
                                <p:cTn id="89" presetID="22" presetClass="entr" presetSubtype="2" fill="hold" grpId="0" nodeType="afterEffect">
                                  <p:stCondLst>
                                    <p:cond delay="2250"/>
                                  </p:stCondLst>
                                  <p:childTnLst>
                                    <p:set>
                                      <p:cBhvr>
                                        <p:cTn id="90" dur="1" fill="hold">
                                          <p:stCondLst>
                                            <p:cond delay="0"/>
                                          </p:stCondLst>
                                        </p:cTn>
                                        <p:tgtEl>
                                          <p:spTgt spid="17"/>
                                        </p:tgtEl>
                                        <p:attrNameLst>
                                          <p:attrName>style.visibility</p:attrName>
                                        </p:attrNameLst>
                                      </p:cBhvr>
                                      <p:to>
                                        <p:strVal val="visible"/>
                                      </p:to>
                                    </p:set>
                                    <p:animEffect transition="in" filter="wipe(right)">
                                      <p:cBhvr>
                                        <p:cTn id="91" dur="500"/>
                                        <p:tgtEl>
                                          <p:spTgt spid="17"/>
                                        </p:tgtEl>
                                      </p:cBhvr>
                                    </p:animEffect>
                                  </p:childTnLst>
                                </p:cTn>
                              </p:par>
                            </p:childTnLst>
                          </p:cTn>
                        </p:par>
                        <p:par>
                          <p:cTn id="92" fill="hold">
                            <p:stCondLst>
                              <p:cond delay="11500"/>
                            </p:stCondLst>
                            <p:childTnLst>
                              <p:par>
                                <p:cTn id="93" presetID="22" presetClass="entr" presetSubtype="2" fill="hold" nodeType="afterEffect">
                                  <p:stCondLst>
                                    <p:cond delay="500"/>
                                  </p:stCondLst>
                                  <p:childTnLst>
                                    <p:set>
                                      <p:cBhvr>
                                        <p:cTn id="94" dur="1" fill="hold">
                                          <p:stCondLst>
                                            <p:cond delay="0"/>
                                          </p:stCondLst>
                                        </p:cTn>
                                        <p:tgtEl>
                                          <p:spTgt spid="21"/>
                                        </p:tgtEl>
                                        <p:attrNameLst>
                                          <p:attrName>style.visibility</p:attrName>
                                        </p:attrNameLst>
                                      </p:cBhvr>
                                      <p:to>
                                        <p:strVal val="visible"/>
                                      </p:to>
                                    </p:set>
                                    <p:animEffect transition="in" filter="wipe(right)">
                                      <p:cBhvr>
                                        <p:cTn id="9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0A589C8A-0830-4AC6-BD60-BFB1D0B4B8BE}"/>
              </a:ext>
            </a:extLst>
          </p:cNvPr>
          <p:cNvSpPr txBox="1"/>
          <p:nvPr/>
        </p:nvSpPr>
        <p:spPr>
          <a:xfrm>
            <a:off x="6670460" y="5556909"/>
            <a:ext cx="5184559" cy="1200329"/>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pPr algn="r"/>
            <a:r>
              <a:rPr lang="he-IL" b="0" i="0" dirty="0">
                <a:solidFill>
                  <a:srgbClr val="000000"/>
                </a:solidFill>
                <a:effectLst/>
                <a:latin typeface="Arial" panose="020B0604020202020204" pitchFamily="34" charset="0"/>
              </a:rPr>
              <a:t>נִמְצֵאתָ אַתָּה אוֹמֵר: אֲשַׁם מְצוֹרָע שְׁנֵי כֹּהֲנִים </a:t>
            </a:r>
            <a:r>
              <a:rPr lang="he-IL" b="0" i="0" dirty="0" err="1">
                <a:solidFill>
                  <a:srgbClr val="000000"/>
                </a:solidFill>
                <a:effectLst/>
                <a:latin typeface="Arial" panose="020B0604020202020204" pitchFamily="34" charset="0"/>
              </a:rPr>
              <a:t>מְקַבְּלִין</a:t>
            </a:r>
            <a:r>
              <a:rPr lang="he-IL" b="0" i="0" dirty="0">
                <a:solidFill>
                  <a:srgbClr val="000000"/>
                </a:solidFill>
                <a:effectLst/>
                <a:latin typeface="Arial" panose="020B0604020202020204" pitchFamily="34" charset="0"/>
              </a:rPr>
              <a:t> אֶת דָּמוֹ אֶחָד בַּיָּד וְאֶחָד בִּכְלִי </a:t>
            </a:r>
          </a:p>
          <a:p>
            <a:pPr algn="r"/>
            <a:r>
              <a:rPr lang="he-IL" b="0" i="0" dirty="0">
                <a:solidFill>
                  <a:srgbClr val="000000"/>
                </a:solidFill>
                <a:effectLst/>
                <a:latin typeface="Arial" panose="020B0604020202020204" pitchFamily="34" charset="0"/>
              </a:rPr>
              <a:t>זֶה שֶׁקִּיבְּלוֹ בִּכְלִי בָּא לוֹ אֵצֶל מִזְבֵּחַ  וְזֶה שֶׁקִּיבְּלוֹ בַּיָּד בָּא לוֹ אֵצֶל מְצוֹרָע</a:t>
            </a:r>
            <a:endParaRPr lang="he-IL" dirty="0"/>
          </a:p>
        </p:txBody>
      </p:sp>
      <p:sp>
        <p:nvSpPr>
          <p:cNvPr id="4" name="תיבת טקסט 3">
            <a:extLst>
              <a:ext uri="{FF2B5EF4-FFF2-40B4-BE49-F238E27FC236}">
                <a16:creationId xmlns:a16="http://schemas.microsoft.com/office/drawing/2014/main" id="{27A2CDFF-ADE5-45B4-8C33-7D3F25A8CEC8}"/>
              </a:ext>
            </a:extLst>
          </p:cNvPr>
          <p:cNvSpPr txBox="1"/>
          <p:nvPr/>
        </p:nvSpPr>
        <p:spPr>
          <a:xfrm>
            <a:off x="10404629" y="150920"/>
            <a:ext cx="1571348" cy="369332"/>
          </a:xfrm>
          <a:prstGeom prst="rect">
            <a:avLst/>
          </a:prstGeom>
          <a:noFill/>
        </p:spPr>
        <p:txBody>
          <a:bodyPr wrap="square" rtlCol="1">
            <a:spAutoFit/>
          </a:bodyPr>
          <a:lstStyle/>
          <a:p>
            <a:r>
              <a:rPr lang="he-IL" dirty="0"/>
              <a:t>דף מ"ז עמ' ב</a:t>
            </a:r>
          </a:p>
        </p:txBody>
      </p:sp>
      <p:sp>
        <p:nvSpPr>
          <p:cNvPr id="6" name="תיבת טקסט 5">
            <a:extLst>
              <a:ext uri="{FF2B5EF4-FFF2-40B4-BE49-F238E27FC236}">
                <a16:creationId xmlns:a16="http://schemas.microsoft.com/office/drawing/2014/main" id="{BA4476F7-E12E-404F-B90D-5D6EDED8C7D3}"/>
              </a:ext>
            </a:extLst>
          </p:cNvPr>
          <p:cNvSpPr txBox="1"/>
          <p:nvPr/>
        </p:nvSpPr>
        <p:spPr>
          <a:xfrm>
            <a:off x="10768614" y="639192"/>
            <a:ext cx="834501"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דְּתַנְיָא</a:t>
            </a:r>
            <a:endParaRPr lang="he-IL" dirty="0"/>
          </a:p>
        </p:txBody>
      </p:sp>
      <p:sp>
        <p:nvSpPr>
          <p:cNvPr id="7" name="תיבת טקסט 6">
            <a:extLst>
              <a:ext uri="{FF2B5EF4-FFF2-40B4-BE49-F238E27FC236}">
                <a16:creationId xmlns:a16="http://schemas.microsoft.com/office/drawing/2014/main" id="{1E73C857-9A46-42CD-8149-2AC5DA8BFEB0}"/>
              </a:ext>
            </a:extLst>
          </p:cNvPr>
          <p:cNvSpPr txBox="1"/>
          <p:nvPr/>
        </p:nvSpPr>
        <p:spPr>
          <a:xfrm>
            <a:off x="9262740" y="1760908"/>
            <a:ext cx="2485747"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תַּלְמוּד לוֹמַר "וְנָתַן" </a:t>
            </a:r>
          </a:p>
          <a:p>
            <a:r>
              <a:rPr lang="he-IL" b="0" i="0" dirty="0">
                <a:solidFill>
                  <a:srgbClr val="000000"/>
                </a:solidFill>
                <a:effectLst/>
                <a:latin typeface="Arial" panose="020B0604020202020204" pitchFamily="34" charset="0"/>
              </a:rPr>
              <a:t>מָה נְתִינָה בְּעַצְמוֹ שֶׁל כֹּהֵן </a:t>
            </a:r>
          </a:p>
          <a:p>
            <a:r>
              <a:rPr lang="he-IL" b="0" i="0" dirty="0">
                <a:solidFill>
                  <a:srgbClr val="000000"/>
                </a:solidFill>
                <a:effectLst/>
                <a:latin typeface="Arial" panose="020B0604020202020204" pitchFamily="34" charset="0"/>
              </a:rPr>
              <a:t>אַף לְקִיחָה בְּעַצְמוֹ שֶׁל כֹּהֵן</a:t>
            </a:r>
            <a:endParaRPr lang="he-IL" dirty="0"/>
          </a:p>
        </p:txBody>
      </p:sp>
      <p:sp>
        <p:nvSpPr>
          <p:cNvPr id="8" name="תיבת טקסט 7">
            <a:extLst>
              <a:ext uri="{FF2B5EF4-FFF2-40B4-BE49-F238E27FC236}">
                <a16:creationId xmlns:a16="http://schemas.microsoft.com/office/drawing/2014/main" id="{AA5E5E34-134C-463C-86FD-40F70B5A404F}"/>
              </a:ext>
            </a:extLst>
          </p:cNvPr>
          <p:cNvSpPr txBox="1"/>
          <p:nvPr/>
        </p:nvSpPr>
        <p:spPr>
          <a:xfrm>
            <a:off x="1189607" y="1668576"/>
            <a:ext cx="7972147" cy="2031325"/>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דורשים את המילה "ונתן": מה נתינה של הדם על תנוך אוזן המצורע צריכה להיעשות על ידי הכהן בעצמו, שהכהן נותן מן הדם באצבעו על תנוך אוזן המצורע ואנו למדים שייתן עליהם את הדם באצבעו מנתינת השמן על תנוך האוזן, שנאמר בה במפורש שתעשה באצבעו של הכהן, אף לקיחה של הדם האמורה בתורה "ולקח הכהן מדם האשם ונתן על תנוך אוזן" צריכה להיעשות על ידי הכהן בעצמו, </a:t>
            </a:r>
            <a:r>
              <a:rPr lang="he-IL" dirty="0" err="1"/>
              <a:t>שיקח</a:t>
            </a:r>
            <a:r>
              <a:rPr lang="he-IL" dirty="0"/>
              <a:t> את הדם בידו, והיינו, שיקבלו בכף ידו מהדם היוצא </a:t>
            </a:r>
            <a:r>
              <a:rPr lang="he-IL" dirty="0" err="1"/>
              <a:t>מהקרבן</a:t>
            </a:r>
            <a:r>
              <a:rPr lang="he-IL" dirty="0"/>
              <a:t>, ויטבול אצבעו בדם אשר בכף ידו, וייתן מן הדם על תנוך אוזן המטהר ועל בהונות ידו ורגלו.</a:t>
            </a:r>
          </a:p>
        </p:txBody>
      </p:sp>
      <p:sp>
        <p:nvSpPr>
          <p:cNvPr id="2" name="תיבת טקסט 1">
            <a:extLst>
              <a:ext uri="{FF2B5EF4-FFF2-40B4-BE49-F238E27FC236}">
                <a16:creationId xmlns:a16="http://schemas.microsoft.com/office/drawing/2014/main" id="{6676210E-FBC8-43BA-AFA1-389FDDE6DCEA}"/>
              </a:ext>
            </a:extLst>
          </p:cNvPr>
          <p:cNvSpPr txBox="1"/>
          <p:nvPr/>
        </p:nvSpPr>
        <p:spPr>
          <a:xfrm>
            <a:off x="550415" y="919013"/>
            <a:ext cx="8611339"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כתוב באשם מצורע "</a:t>
            </a:r>
            <a:r>
              <a:rPr lang="he-IL" b="1" dirty="0"/>
              <a:t>ולקח</a:t>
            </a:r>
            <a:r>
              <a:rPr lang="he-IL" dirty="0"/>
              <a:t> הכהן מדם האשם </a:t>
            </a:r>
            <a:r>
              <a:rPr lang="he-IL" b="1" dirty="0"/>
              <a:t>ונתן </a:t>
            </a:r>
            <a:r>
              <a:rPr lang="he-IL" dirty="0"/>
              <a:t>על תנוך אוזן המטהר". האם הכהן יכול לקחת את הדם מצוואר הבהמה הניתן על תנוך אוזן המצורע המטהר ועל בהונות ידו ורגלו, בכלי?</a:t>
            </a:r>
          </a:p>
        </p:txBody>
      </p:sp>
      <p:sp>
        <p:nvSpPr>
          <p:cNvPr id="5" name="תיבת טקסט 4">
            <a:extLst>
              <a:ext uri="{FF2B5EF4-FFF2-40B4-BE49-F238E27FC236}">
                <a16:creationId xmlns:a16="http://schemas.microsoft.com/office/drawing/2014/main" id="{B98BFEC4-ED12-4E1B-AEFD-9AF0A388DEB4}"/>
              </a:ext>
            </a:extLst>
          </p:cNvPr>
          <p:cNvSpPr txBox="1"/>
          <p:nvPr/>
        </p:nvSpPr>
        <p:spPr>
          <a:xfrm>
            <a:off x="9490229" y="1081745"/>
            <a:ext cx="2112886"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"וְלָקַח" -  יָכוֹל בִּכְלִי ?</a:t>
            </a:r>
          </a:p>
        </p:txBody>
      </p:sp>
      <p:sp>
        <p:nvSpPr>
          <p:cNvPr id="9" name="תיבת טקסט 8">
            <a:extLst>
              <a:ext uri="{FF2B5EF4-FFF2-40B4-BE49-F238E27FC236}">
                <a16:creationId xmlns:a16="http://schemas.microsoft.com/office/drawing/2014/main" id="{86BCA2F0-6797-430B-A60C-71E3874B7A96}"/>
              </a:ext>
            </a:extLst>
          </p:cNvPr>
          <p:cNvSpPr txBox="1"/>
          <p:nvPr/>
        </p:nvSpPr>
        <p:spPr>
          <a:xfrm>
            <a:off x="9715500" y="3911162"/>
            <a:ext cx="1932002"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יָכוֹל אַף לְמִזְבֵּחַ כֵּן ?</a:t>
            </a:r>
            <a:endParaRPr lang="he-IL" dirty="0"/>
          </a:p>
        </p:txBody>
      </p:sp>
      <p:sp>
        <p:nvSpPr>
          <p:cNvPr id="10" name="תיבת טקסט 9">
            <a:extLst>
              <a:ext uri="{FF2B5EF4-FFF2-40B4-BE49-F238E27FC236}">
                <a16:creationId xmlns:a16="http://schemas.microsoft.com/office/drawing/2014/main" id="{C40DBF10-C8F7-468B-89F3-0102B6AD2FC4}"/>
              </a:ext>
            </a:extLst>
          </p:cNvPr>
          <p:cNvSpPr txBox="1"/>
          <p:nvPr/>
        </p:nvSpPr>
        <p:spPr>
          <a:xfrm>
            <a:off x="8911610" y="4549761"/>
            <a:ext cx="2836877"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תַּלְמוּד לוֹמַר כִּי כַּחַטָּאת הָאָשָׁם הוּא מָה חַטָּאת טְעוּנָה כְּלִי </a:t>
            </a:r>
          </a:p>
          <a:p>
            <a:r>
              <a:rPr lang="he-IL" b="0" i="0" dirty="0">
                <a:solidFill>
                  <a:srgbClr val="000000"/>
                </a:solidFill>
                <a:effectLst/>
                <a:latin typeface="Arial" panose="020B0604020202020204" pitchFamily="34" charset="0"/>
              </a:rPr>
              <a:t>אַף אָשָׁם טָעוּן כְּלִי</a:t>
            </a:r>
            <a:endParaRPr lang="he-IL" dirty="0"/>
          </a:p>
        </p:txBody>
      </p:sp>
      <p:sp>
        <p:nvSpPr>
          <p:cNvPr id="11" name="תיבת טקסט 10">
            <a:extLst>
              <a:ext uri="{FF2B5EF4-FFF2-40B4-BE49-F238E27FC236}">
                <a16:creationId xmlns:a16="http://schemas.microsoft.com/office/drawing/2014/main" id="{68B24EF0-A7F0-49C3-A29A-FD53129792E5}"/>
              </a:ext>
            </a:extLst>
          </p:cNvPr>
          <p:cNvSpPr txBox="1"/>
          <p:nvPr/>
        </p:nvSpPr>
        <p:spPr>
          <a:xfrm>
            <a:off x="133350" y="3940165"/>
            <a:ext cx="9028404"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האם יתכן שגם דמו של האשם הניתן למזבח ייעשה כן, שיקבלנו הכהן בידו ויזה מידו על המזבח ?</a:t>
            </a:r>
          </a:p>
        </p:txBody>
      </p:sp>
      <p:sp>
        <p:nvSpPr>
          <p:cNvPr id="12" name="תיבת טקסט 11">
            <a:extLst>
              <a:ext uri="{FF2B5EF4-FFF2-40B4-BE49-F238E27FC236}">
                <a16:creationId xmlns:a16="http://schemas.microsoft.com/office/drawing/2014/main" id="{704D7BB9-C904-450C-9F26-E9DDE886A4FE}"/>
              </a:ext>
            </a:extLst>
          </p:cNvPr>
          <p:cNvSpPr txBox="1"/>
          <p:nvPr/>
        </p:nvSpPr>
        <p:spPr>
          <a:xfrm>
            <a:off x="133350" y="4597826"/>
            <a:ext cx="8702984"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בפרשת אשם </a:t>
            </a:r>
            <a:r>
              <a:rPr lang="he-IL"/>
              <a:t>המצורע נאמר: </a:t>
            </a:r>
            <a:r>
              <a:rPr lang="he-IL" dirty="0"/>
              <a:t>"כי כחטאת האשם הוא", ללמדנו בהיקש של אשם לחטאת: מה חטאת טעונה כלי לקיבול דמה הניתן על המזבח, אף דם אשם מצורע הניתן על המזבח טעון כלי</a:t>
            </a:r>
          </a:p>
        </p:txBody>
      </p:sp>
      <p:sp>
        <p:nvSpPr>
          <p:cNvPr id="13" name="תיבת טקסט 12">
            <a:extLst>
              <a:ext uri="{FF2B5EF4-FFF2-40B4-BE49-F238E27FC236}">
                <a16:creationId xmlns:a16="http://schemas.microsoft.com/office/drawing/2014/main" id="{B5724F18-4D7D-4BE7-8A75-0BA2AA043892}"/>
              </a:ext>
            </a:extLst>
          </p:cNvPr>
          <p:cNvSpPr txBox="1"/>
          <p:nvPr/>
        </p:nvSpPr>
        <p:spPr>
          <a:xfrm>
            <a:off x="310718" y="5622936"/>
            <a:ext cx="5717220"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הכהן שקיבל בכלי, בא למזבח וזורק עליו, </a:t>
            </a:r>
          </a:p>
          <a:p>
            <a:r>
              <a:rPr lang="he-IL" dirty="0"/>
              <a:t>הכהן שקיבל את דם האשם ביד הולך אל המצורע ונותן מהדם באצבעו על תנוך אוזנו הימנית ועל בהונות ידו ורגלו הימנית.</a:t>
            </a:r>
          </a:p>
        </p:txBody>
      </p:sp>
    </p:spTree>
    <p:extLst>
      <p:ext uri="{BB962C8B-B14F-4D97-AF65-F5344CB8AC3E}">
        <p14:creationId xmlns:p14="http://schemas.microsoft.com/office/powerpoint/2010/main" val="130577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250"/>
                            </p:stCondLst>
                            <p:childTnLst>
                              <p:par>
                                <p:cTn id="12" presetID="53" presetClass="entr" presetSubtype="16" fill="hold" grpId="0" nodeType="after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2250"/>
                            </p:stCondLst>
                            <p:childTnLst>
                              <p:par>
                                <p:cTn id="18" presetID="22" presetClass="entr" presetSubtype="2" fill="hold" grpId="0" nodeType="afterEffect">
                                  <p:stCondLst>
                                    <p:cond delay="1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4000"/>
                            </p:stCondLst>
                            <p:childTnLst>
                              <p:par>
                                <p:cTn id="22" presetID="53" presetClass="entr" presetSubtype="16" fill="hold" grpId="0" nodeType="afterEffect">
                                  <p:stCondLst>
                                    <p:cond delay="200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6500"/>
                            </p:stCondLst>
                            <p:childTnLst>
                              <p:par>
                                <p:cTn id="28" presetID="22" presetClass="entr" presetSubtype="2" fill="hold" grpId="0" nodeType="afterEffect">
                                  <p:stCondLst>
                                    <p:cond delay="200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par>
                          <p:cTn id="38" fill="hold">
                            <p:stCondLst>
                              <p:cond delay="500"/>
                            </p:stCondLst>
                            <p:childTnLst>
                              <p:par>
                                <p:cTn id="39" presetID="22" presetClass="entr" presetSubtype="2" fill="hold" grpId="0" nodeType="afterEffect">
                                  <p:stCondLst>
                                    <p:cond delay="150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par>
                          <p:cTn id="42" fill="hold">
                            <p:stCondLst>
                              <p:cond delay="2500"/>
                            </p:stCondLst>
                            <p:childTnLst>
                              <p:par>
                                <p:cTn id="43" presetID="53" presetClass="entr" presetSubtype="16" fill="hold" grpId="0" nodeType="afterEffect">
                                  <p:stCondLst>
                                    <p:cond delay="200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par>
                          <p:cTn id="48" fill="hold">
                            <p:stCondLst>
                              <p:cond delay="5000"/>
                            </p:stCondLst>
                            <p:childTnLst>
                              <p:par>
                                <p:cTn id="49" presetID="22" presetClass="entr" presetSubtype="2" fill="hold" grpId="0" nodeType="afterEffect">
                                  <p:stCondLst>
                                    <p:cond delay="1750"/>
                                  </p:stCondLst>
                                  <p:childTnLst>
                                    <p:set>
                                      <p:cBhvr>
                                        <p:cTn id="50" dur="1" fill="hold">
                                          <p:stCondLst>
                                            <p:cond delay="0"/>
                                          </p:stCondLst>
                                        </p:cTn>
                                        <p:tgtEl>
                                          <p:spTgt spid="12"/>
                                        </p:tgtEl>
                                        <p:attrNameLst>
                                          <p:attrName>style.visibility</p:attrName>
                                        </p:attrNameLst>
                                      </p:cBhvr>
                                      <p:to>
                                        <p:strVal val="visible"/>
                                      </p:to>
                                    </p:set>
                                    <p:animEffect transition="in" filter="wipe(right)">
                                      <p:cBhvr>
                                        <p:cTn id="51" dur="500"/>
                                        <p:tgtEl>
                                          <p:spTgt spid="12"/>
                                        </p:tgtEl>
                                      </p:cBhvr>
                                    </p:animEffect>
                                  </p:childTnLst>
                                </p:cTn>
                              </p:par>
                            </p:childTnLst>
                          </p:cTn>
                        </p:par>
                        <p:par>
                          <p:cTn id="52" fill="hold">
                            <p:stCondLst>
                              <p:cond delay="7250"/>
                            </p:stCondLst>
                            <p:childTnLst>
                              <p:par>
                                <p:cTn id="53" presetID="53" presetClass="entr" presetSubtype="16" fill="hold" grpId="0" nodeType="afterEffect">
                                  <p:stCondLst>
                                    <p:cond delay="250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par>
                          <p:cTn id="58" fill="hold">
                            <p:stCondLst>
                              <p:cond delay="10250"/>
                            </p:stCondLst>
                            <p:childTnLst>
                              <p:par>
                                <p:cTn id="59" presetID="22" presetClass="entr" presetSubtype="2" fill="hold" grpId="0" nodeType="afterEffect">
                                  <p:stCondLst>
                                    <p:cond delay="2750"/>
                                  </p:stCondLst>
                                  <p:childTnLst>
                                    <p:set>
                                      <p:cBhvr>
                                        <p:cTn id="60" dur="1" fill="hold">
                                          <p:stCondLst>
                                            <p:cond delay="0"/>
                                          </p:stCondLst>
                                        </p:cTn>
                                        <p:tgtEl>
                                          <p:spTgt spid="13"/>
                                        </p:tgtEl>
                                        <p:attrNameLst>
                                          <p:attrName>style.visibility</p:attrName>
                                        </p:attrNameLst>
                                      </p:cBhvr>
                                      <p:to>
                                        <p:strVal val="visible"/>
                                      </p:to>
                                    </p:set>
                                    <p:animEffect transition="in" filter="wipe(right)">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2" grpId="0" animBg="1"/>
      <p:bldP spid="5"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4017</TotalTime>
  <Words>1215</Words>
  <Application>Microsoft Office PowerPoint</Application>
  <PresentationFormat>מסך רחב</PresentationFormat>
  <Paragraphs>87</Paragraphs>
  <Slides>6</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6</vt:i4>
      </vt:variant>
    </vt:vector>
  </HeadingPairs>
  <TitlesOfParts>
    <vt:vector size="11" baseType="lpstr">
      <vt:lpstr>Arial</vt:lpstr>
      <vt:lpstr>Calibri</vt:lpstr>
      <vt:lpstr>Calibri Light</vt:lpstr>
      <vt:lpstr>Guttman Mantova-Decor</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izak rossler</dc:creator>
  <cp:lastModifiedBy>izak rossler</cp:lastModifiedBy>
  <cp:revision>56</cp:revision>
  <dcterms:created xsi:type="dcterms:W3CDTF">2025-11-30T07:05:27Z</dcterms:created>
  <dcterms:modified xsi:type="dcterms:W3CDTF">2026-01-01T09:33:28Z</dcterms:modified>
</cp:coreProperties>
</file>