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bookmarkIdSeed="2">
  <p:sldMasterIdLst>
    <p:sldMasterId id="2147483648" r:id="rId1"/>
  </p:sldMasterIdLst>
  <p:sldIdLst>
    <p:sldId id="256" r:id="rId2"/>
    <p:sldId id="260" r:id="rId3"/>
    <p:sldId id="257" r:id="rId4"/>
    <p:sldId id="258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779" autoAdjust="0"/>
    <p:restoredTop sz="94660"/>
  </p:normalViewPr>
  <p:slideViewPr>
    <p:cSldViewPr>
      <p:cViewPr varScale="1">
        <p:scale>
          <a:sx n="66" d="100"/>
          <a:sy n="66" d="100"/>
        </p:scale>
        <p:origin x="-151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03ED-9ED2-403D-AD29-BEE03A69D3D7}" type="datetimeFigureOut">
              <a:rPr lang="he-IL" smtClean="0"/>
              <a:t>ט"ז/אייר/תשע"ד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F172-2D38-4265-B37B-BA9AD58EE0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91445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03ED-9ED2-403D-AD29-BEE03A69D3D7}" type="datetimeFigureOut">
              <a:rPr lang="he-IL" smtClean="0"/>
              <a:t>ט"ז/אייר/תשע"ד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F172-2D38-4265-B37B-BA9AD58EE0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93584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03ED-9ED2-403D-AD29-BEE03A69D3D7}" type="datetimeFigureOut">
              <a:rPr lang="he-IL" smtClean="0"/>
              <a:t>ט"ז/אייר/תשע"ד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F172-2D38-4265-B37B-BA9AD58EE0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01639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03ED-9ED2-403D-AD29-BEE03A69D3D7}" type="datetimeFigureOut">
              <a:rPr lang="he-IL" smtClean="0"/>
              <a:t>ט"ז/אייר/תשע"ד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F172-2D38-4265-B37B-BA9AD58EE0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50722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03ED-9ED2-403D-AD29-BEE03A69D3D7}" type="datetimeFigureOut">
              <a:rPr lang="he-IL" smtClean="0"/>
              <a:t>ט"ז/אייר/תשע"ד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F172-2D38-4265-B37B-BA9AD58EE0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1788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03ED-9ED2-403D-AD29-BEE03A69D3D7}" type="datetimeFigureOut">
              <a:rPr lang="he-IL" smtClean="0"/>
              <a:t>ט"ז/אייר/תשע"ד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F172-2D38-4265-B37B-BA9AD58EE0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4537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03ED-9ED2-403D-AD29-BEE03A69D3D7}" type="datetimeFigureOut">
              <a:rPr lang="he-IL" smtClean="0"/>
              <a:t>ט"ז/אייר/תשע"ד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F172-2D38-4265-B37B-BA9AD58EE0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72046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03ED-9ED2-403D-AD29-BEE03A69D3D7}" type="datetimeFigureOut">
              <a:rPr lang="he-IL" smtClean="0"/>
              <a:t>ט"ז/אייר/תשע"ד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F172-2D38-4265-B37B-BA9AD58EE0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93660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03ED-9ED2-403D-AD29-BEE03A69D3D7}" type="datetimeFigureOut">
              <a:rPr lang="he-IL" smtClean="0"/>
              <a:t>ט"ז/אייר/תשע"ד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F172-2D38-4265-B37B-BA9AD58EE0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1553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03ED-9ED2-403D-AD29-BEE03A69D3D7}" type="datetimeFigureOut">
              <a:rPr lang="he-IL" smtClean="0"/>
              <a:t>ט"ז/אייר/תשע"ד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F172-2D38-4265-B37B-BA9AD58EE0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5145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03ED-9ED2-403D-AD29-BEE03A69D3D7}" type="datetimeFigureOut">
              <a:rPr lang="he-IL" smtClean="0"/>
              <a:t>ט"ז/אייר/תשע"ד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F172-2D38-4265-B37B-BA9AD58EE0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7577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203ED-9ED2-403D-AD29-BEE03A69D3D7}" type="datetimeFigureOut">
              <a:rPr lang="he-IL" smtClean="0"/>
              <a:t>ט"ז/אייר/תשע"ד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BF172-2D38-4265-B37B-BA9AD58EE0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58213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הלוח העברי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 smtClean="0"/>
              <a:t>אשר אפרתי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05333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אורך </a:t>
            </a:r>
            <a:r>
              <a:rPr lang="he-IL" dirty="0" smtClean="0"/>
              <a:t>השנה </a:t>
            </a:r>
            <a:r>
              <a:rPr lang="he-IL" dirty="0" smtClean="0"/>
              <a:t>והחודש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dirty="0" smtClean="0"/>
              <a:t>ביום הארוך בשנה נקבל בצהריים את הצל </a:t>
            </a:r>
            <a:r>
              <a:rPr lang="he-IL" dirty="0" smtClean="0"/>
              <a:t>הקצר </a:t>
            </a:r>
            <a:r>
              <a:rPr lang="he-IL" dirty="0" smtClean="0"/>
              <a:t>ביותר.</a:t>
            </a:r>
            <a:endParaRPr lang="he-IL" dirty="0" smtClean="0"/>
          </a:p>
          <a:p>
            <a:r>
              <a:rPr lang="he-IL" dirty="0" smtClean="0"/>
              <a:t>מודדים את הפרשי הזמן בין </a:t>
            </a:r>
            <a:r>
              <a:rPr lang="he-IL" dirty="0" smtClean="0"/>
              <a:t>שני מופעים של הצל </a:t>
            </a:r>
            <a:r>
              <a:rPr lang="he-IL" dirty="0"/>
              <a:t>הקצר </a:t>
            </a:r>
            <a:r>
              <a:rPr lang="he-IL" dirty="0" smtClean="0"/>
              <a:t>ביותר </a:t>
            </a:r>
            <a:r>
              <a:rPr lang="he-IL" dirty="0" smtClean="0"/>
              <a:t>ומקבלים את אורך השנה.</a:t>
            </a:r>
          </a:p>
          <a:p>
            <a:r>
              <a:rPr lang="he-IL" dirty="0" smtClean="0"/>
              <a:t>את </a:t>
            </a:r>
            <a:r>
              <a:rPr lang="he-IL" dirty="0" smtClean="0"/>
              <a:t>החודש מודדים ממולד </a:t>
            </a:r>
            <a:r>
              <a:rPr lang="he-IL" dirty="0" smtClean="0"/>
              <a:t>למולד. הירח נמצא בין כדה"א והשמש והצד הלא מואר שלו פונה לארץ.</a:t>
            </a:r>
          </a:p>
          <a:p>
            <a:r>
              <a:rPr lang="he-IL" dirty="0"/>
              <a:t>בפועל כדי לקבל דיוק גבוה מדדו </a:t>
            </a:r>
            <a:r>
              <a:rPr lang="he-IL" dirty="0" smtClean="0"/>
              <a:t>את הזמנים </a:t>
            </a:r>
            <a:r>
              <a:rPr lang="he-IL" dirty="0"/>
              <a:t>הנ"ל במשך מאות שנים ועשו ממוצע</a:t>
            </a:r>
            <a:r>
              <a:rPr lang="he-IL" dirty="0" smtClean="0"/>
              <a:t>.</a:t>
            </a:r>
            <a:endParaRPr lang="he-IL" dirty="0" smtClean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25246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הלוח העברי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dirty="0"/>
              <a:t>אורך השנה בממוצע - </a:t>
            </a:r>
            <a:r>
              <a:rPr lang="he-IL" dirty="0" smtClean="0"/>
              <a:t>365.242189</a:t>
            </a:r>
            <a:r>
              <a:rPr lang="en-US" dirty="0" smtClean="0"/>
              <a:t>Y=</a:t>
            </a:r>
            <a:r>
              <a:rPr lang="he-IL" dirty="0" smtClean="0"/>
              <a:t> ימים</a:t>
            </a:r>
            <a:endParaRPr lang="he-IL" dirty="0"/>
          </a:p>
          <a:p>
            <a:r>
              <a:rPr lang="he-IL" dirty="0" smtClean="0"/>
              <a:t>אורך החודש בממוצע - </a:t>
            </a:r>
            <a:r>
              <a:rPr lang="he-IL" dirty="0" smtClean="0"/>
              <a:t>29.530593</a:t>
            </a:r>
            <a:r>
              <a:rPr lang="en-US" dirty="0" smtClean="0"/>
              <a:t>M=</a:t>
            </a:r>
            <a:r>
              <a:rPr lang="he-IL" dirty="0" smtClean="0"/>
              <a:t> ימים</a:t>
            </a:r>
            <a:endParaRPr lang="he-IL" dirty="0" smtClean="0"/>
          </a:p>
          <a:p>
            <a:r>
              <a:rPr lang="he-IL" dirty="0" smtClean="0"/>
              <a:t>אם נחלק את השנה ל-12 נקבל 12.36826637</a:t>
            </a:r>
          </a:p>
          <a:p>
            <a:r>
              <a:rPr lang="he-IL" dirty="0" smtClean="0"/>
              <a:t>כלומר בכל שנה יש 12 חודשים + שארית</a:t>
            </a:r>
          </a:p>
          <a:p>
            <a:r>
              <a:rPr lang="he-IL" dirty="0" smtClean="0"/>
              <a:t>השארית </a:t>
            </a:r>
            <a:r>
              <a:rPr lang="he-IL" dirty="0" smtClean="0"/>
              <a:t>0.36826637 שווה בקירוב ל </a:t>
            </a:r>
            <a:r>
              <a:rPr lang="he-IL" dirty="0" smtClean="0"/>
              <a:t>0.368421053 </a:t>
            </a:r>
            <a:r>
              <a:rPr lang="he-IL" dirty="0"/>
              <a:t>= 7/19 </a:t>
            </a:r>
            <a:r>
              <a:rPr lang="he-IL" dirty="0" smtClean="0"/>
              <a:t>(</a:t>
            </a:r>
            <a:r>
              <a:rPr lang="he-IL" dirty="0"/>
              <a:t>ההפרש </a:t>
            </a:r>
            <a:r>
              <a:rPr lang="he-IL" dirty="0" smtClean="0"/>
              <a:t>0.000154683</a:t>
            </a:r>
            <a:r>
              <a:rPr lang="en-US" dirty="0" smtClean="0"/>
              <a:t>(</a:t>
            </a:r>
            <a:r>
              <a:rPr lang="en-US" dirty="0"/>
              <a:t> </a:t>
            </a:r>
            <a:r>
              <a:rPr lang="he-IL" dirty="0" smtClean="0"/>
              <a:t>ולכן קבעו חז"ל שבכל </a:t>
            </a:r>
            <a:r>
              <a:rPr lang="he-IL" dirty="0" smtClean="0"/>
              <a:t>19 שנים מוסיפים 7 חודשי </a:t>
            </a:r>
            <a:r>
              <a:rPr lang="he-IL" dirty="0" smtClean="0"/>
              <a:t>עיבור של 30 יום.</a:t>
            </a:r>
            <a:endParaRPr lang="he-IL" dirty="0" smtClean="0"/>
          </a:p>
        </p:txBody>
      </p:sp>
    </p:spTree>
    <p:extLst>
      <p:ext uri="{BB962C8B-B14F-4D97-AF65-F5344CB8AC3E}">
        <p14:creationId xmlns:p14="http://schemas.microsoft.com/office/powerpoint/2010/main" val="318839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הערות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e-IL" dirty="0" smtClean="0"/>
              <a:t>במחזור העיבור של 19 שנה יש עודף המצטבר </a:t>
            </a:r>
            <a:r>
              <a:rPr lang="he-IL" dirty="0" smtClean="0"/>
              <a:t>ליום בכל 216 שנה בקירוב.</a:t>
            </a:r>
          </a:p>
          <a:p>
            <a:pPr lvl="1"/>
            <a:r>
              <a:rPr lang="he-IL" dirty="0" smtClean="0"/>
              <a:t>כלומר פסח זז לכיוון הקיץ בכ-7 ימים מאז קביעת הלוח לפני כ-1600 </a:t>
            </a:r>
            <a:r>
              <a:rPr lang="he-IL" dirty="0" smtClean="0"/>
              <a:t>שנה, </a:t>
            </a:r>
            <a:r>
              <a:rPr lang="he-IL" dirty="0" smtClean="0"/>
              <a:t>ולכן </a:t>
            </a:r>
            <a:r>
              <a:rPr lang="he-IL" dirty="0" smtClean="0"/>
              <a:t>בעוד </a:t>
            </a:r>
            <a:r>
              <a:rPr lang="he-IL" dirty="0"/>
              <a:t>כמה אלפי שנים </a:t>
            </a:r>
            <a:r>
              <a:rPr lang="he-IL" dirty="0" smtClean="0"/>
              <a:t>תיווצר בעיה: חג הפסח יחול </a:t>
            </a:r>
            <a:r>
              <a:rPr lang="he-IL" dirty="0"/>
              <a:t>בחודשי הקיץ ולא </a:t>
            </a:r>
            <a:r>
              <a:rPr lang="he-IL" dirty="0" smtClean="0"/>
              <a:t>בחודשי האביב</a:t>
            </a:r>
            <a:r>
              <a:rPr lang="he-IL" dirty="0" smtClean="0"/>
              <a:t>. </a:t>
            </a:r>
          </a:p>
          <a:p>
            <a:r>
              <a:rPr lang="he-IL" dirty="0" smtClean="0"/>
              <a:t>בפועל </a:t>
            </a:r>
            <a:r>
              <a:rPr lang="he-IL" dirty="0"/>
              <a:t>מוסיפים במחזור של 19 שנים </a:t>
            </a:r>
            <a:r>
              <a:rPr lang="en-US" dirty="0" smtClean="0"/>
              <a:t> 7</a:t>
            </a:r>
            <a:r>
              <a:rPr lang="he-IL" dirty="0" smtClean="0"/>
              <a:t>חודשים של 30 = 210 ימים במקום </a:t>
            </a:r>
            <a:r>
              <a:rPr lang="en-US" dirty="0" smtClean="0"/>
              <a:t>206.7</a:t>
            </a:r>
            <a:r>
              <a:rPr lang="he-IL" dirty="0" smtClean="0"/>
              <a:t> ימים בקירוב </a:t>
            </a:r>
            <a:r>
              <a:rPr lang="en-US" dirty="0" smtClean="0"/>
              <a:t>(7*M)</a:t>
            </a:r>
            <a:r>
              <a:rPr lang="he-IL" dirty="0" smtClean="0"/>
              <a:t>.</a:t>
            </a:r>
            <a:endParaRPr lang="he-IL" dirty="0"/>
          </a:p>
          <a:p>
            <a:pPr lvl="1"/>
            <a:r>
              <a:rPr lang="he-IL" dirty="0"/>
              <a:t>את ההפרש מקזזים בחודשים חשוון וכסליו שהם בני -29 או 30 ימים לפי הצורך.</a:t>
            </a:r>
          </a:p>
          <a:p>
            <a:pPr lvl="1"/>
            <a:r>
              <a:rPr lang="he-IL" dirty="0"/>
              <a:t>ימי הקיזוז של חשוון וכסליו משמשים </a:t>
            </a:r>
            <a:r>
              <a:rPr lang="he-IL" dirty="0" smtClean="0"/>
              <a:t>גם לדחיית ר"ח תשרי כדי שר"ה לא יחול בימים </a:t>
            </a:r>
            <a:r>
              <a:rPr lang="he-IL" dirty="0" err="1" smtClean="0"/>
              <a:t>א,ד,ו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9208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קביעת מולד החודש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he-IL" dirty="0" smtClean="0"/>
              <a:t>אורך החודש לפי </a:t>
            </a:r>
            <a:r>
              <a:rPr lang="he-IL" dirty="0"/>
              <a:t>חז"ל </a:t>
            </a:r>
            <a:r>
              <a:rPr lang="en-US" dirty="0" smtClean="0"/>
              <a:t>M</a:t>
            </a:r>
            <a:r>
              <a:rPr lang="he-IL" dirty="0" smtClean="0"/>
              <a:t> </a:t>
            </a:r>
            <a:r>
              <a:rPr lang="he-IL" dirty="0" smtClean="0"/>
              <a:t>ימים </a:t>
            </a:r>
            <a:endParaRPr lang="he-IL" dirty="0" smtClean="0"/>
          </a:p>
          <a:p>
            <a:pPr marL="514350" indent="-514350">
              <a:buFont typeface="+mj-lt"/>
              <a:buAutoNum type="arabicPeriod"/>
            </a:pPr>
            <a:r>
              <a:rPr lang="he-IL" dirty="0" smtClean="0"/>
              <a:t>מולד </a:t>
            </a:r>
            <a:r>
              <a:rPr lang="he-IL" dirty="0" smtClean="0"/>
              <a:t>בראשית (של </a:t>
            </a:r>
            <a:r>
              <a:rPr lang="he-IL" dirty="0"/>
              <a:t>השנה הראשונה לבריאת </a:t>
            </a:r>
            <a:r>
              <a:rPr lang="he-IL" dirty="0" smtClean="0"/>
              <a:t>העולם) </a:t>
            </a:r>
            <a:r>
              <a:rPr lang="he-IL" dirty="0"/>
              <a:t>היה יום ב' 5 </a:t>
            </a:r>
            <a:r>
              <a:rPr lang="he-IL" dirty="0" smtClean="0"/>
              <a:t>(ה) שעות </a:t>
            </a:r>
            <a:r>
              <a:rPr lang="he-IL" dirty="0"/>
              <a:t>ו-204 </a:t>
            </a:r>
            <a:r>
              <a:rPr lang="he-IL" dirty="0" smtClean="0"/>
              <a:t>(רד) חלקים </a:t>
            </a:r>
            <a:r>
              <a:rPr lang="he-IL" dirty="0"/>
              <a:t>(</a:t>
            </a:r>
            <a:r>
              <a:rPr lang="he-IL" dirty="0" err="1"/>
              <a:t>בהר"ד</a:t>
            </a:r>
            <a:r>
              <a:rPr lang="he-IL" dirty="0"/>
              <a:t>) </a:t>
            </a:r>
            <a:r>
              <a:rPr lang="he-IL" dirty="0" smtClean="0"/>
              <a:t>שהם </a:t>
            </a:r>
            <a:r>
              <a:rPr lang="he-IL" dirty="0" smtClean="0"/>
              <a:t>2.2162037</a:t>
            </a:r>
            <a:r>
              <a:rPr lang="en-US" dirty="0" smtClean="0"/>
              <a:t>B=</a:t>
            </a:r>
            <a:r>
              <a:rPr lang="he-IL" dirty="0" smtClean="0"/>
              <a:t> </a:t>
            </a:r>
            <a:r>
              <a:rPr lang="he-IL" dirty="0" smtClean="0"/>
              <a:t>ימים.</a:t>
            </a:r>
          </a:p>
          <a:p>
            <a:pPr marL="514350" indent="-514350">
              <a:buFont typeface="+mj-lt"/>
              <a:buAutoNum type="arabicPeriod"/>
            </a:pPr>
            <a:r>
              <a:rPr lang="he-IL" dirty="0" smtClean="0"/>
              <a:t>כדי לחשב מולד של חודש </a:t>
            </a:r>
            <a:r>
              <a:rPr lang="he-IL" dirty="0" smtClean="0"/>
              <a:t>מסוים</a:t>
            </a:r>
          </a:p>
          <a:p>
            <a:pPr marL="914400" lvl="1" indent="-514350">
              <a:buFont typeface="+mj-lt"/>
              <a:buAutoNum type="arabicPeriod"/>
            </a:pPr>
            <a:r>
              <a:rPr lang="he-IL" dirty="0" smtClean="0"/>
              <a:t>מחשבים את </a:t>
            </a:r>
            <a:r>
              <a:rPr lang="he-IL" dirty="0"/>
              <a:t>מספר החודשים מבריאת </a:t>
            </a:r>
            <a:r>
              <a:rPr lang="he-IL" dirty="0" smtClean="0"/>
              <a:t>העולם = </a:t>
            </a:r>
            <a:r>
              <a:rPr lang="he-IL" dirty="0"/>
              <a:t> </a:t>
            </a:r>
            <a:r>
              <a:rPr lang="en-US" dirty="0"/>
              <a:t>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שנת התאריך * </a:t>
            </a:r>
            <a:r>
              <a:rPr lang="en-US" dirty="0" smtClean="0"/>
              <a:t>12+7/19)</a:t>
            </a:r>
            <a:r>
              <a:rPr lang="he-IL" dirty="0" smtClean="0"/>
              <a:t>) + החודשים מתחילת השנה.</a:t>
            </a:r>
            <a:endParaRPr lang="he-IL" dirty="0" smtClean="0"/>
          </a:p>
          <a:p>
            <a:pPr marL="914400" lvl="1" indent="-514350">
              <a:buFont typeface="+mj-lt"/>
              <a:buAutoNum type="arabicPeriod"/>
            </a:pPr>
            <a:r>
              <a:rPr lang="he-IL" dirty="0" smtClean="0"/>
              <a:t>את </a:t>
            </a:r>
            <a:r>
              <a:rPr lang="en-US" dirty="0" smtClean="0"/>
              <a:t>n</a:t>
            </a:r>
            <a:r>
              <a:rPr lang="he-IL" dirty="0" smtClean="0"/>
              <a:t> יש ל</a:t>
            </a:r>
            <a:r>
              <a:rPr lang="he-IL" dirty="0" smtClean="0"/>
              <a:t>הכפיל ב </a:t>
            </a:r>
            <a:r>
              <a:rPr lang="en-US" dirty="0" smtClean="0"/>
              <a:t>M</a:t>
            </a:r>
            <a:r>
              <a:rPr lang="he-IL" dirty="0" smtClean="0"/>
              <a:t> ולהוסיף את </a:t>
            </a:r>
            <a:r>
              <a:rPr lang="en-US" dirty="0" smtClean="0"/>
              <a:t>B</a:t>
            </a:r>
            <a:r>
              <a:rPr lang="he-IL" dirty="0" smtClean="0"/>
              <a:t>. </a:t>
            </a:r>
          </a:p>
          <a:p>
            <a:pPr marL="914400" lvl="1" indent="-514350">
              <a:buFont typeface="+mj-lt"/>
              <a:buAutoNum type="arabicPeriod"/>
            </a:pPr>
            <a:r>
              <a:rPr lang="he-IL" dirty="0" smtClean="0"/>
              <a:t>את התוצאה מחלקים ב-7 </a:t>
            </a:r>
            <a:r>
              <a:rPr lang="he-IL" dirty="0"/>
              <a:t>ו</a:t>
            </a:r>
            <a:r>
              <a:rPr lang="he-IL" dirty="0" smtClean="0"/>
              <a:t>השארית היא המולד בימים.</a:t>
            </a:r>
            <a:endParaRPr lang="he-IL" dirty="0" smtClean="0"/>
          </a:p>
          <a:p>
            <a:endParaRPr lang="he-IL" dirty="0" smtClean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 smtClean="0"/>
          </a:p>
          <a:p>
            <a:endParaRPr lang="he-IL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6947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קביעת יום ר"ה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e-IL" dirty="0" smtClean="0"/>
              <a:t>ר"ה נקבע ביום מולד תשרי אלא אם יש דחייה. </a:t>
            </a:r>
          </a:p>
          <a:p>
            <a:r>
              <a:rPr lang="he-IL" dirty="0" smtClean="0"/>
              <a:t>דוחים </a:t>
            </a:r>
            <a:r>
              <a:rPr lang="he-IL" dirty="0"/>
              <a:t>ביום </a:t>
            </a:r>
            <a:r>
              <a:rPr lang="he-IL" dirty="0" smtClean="0"/>
              <a:t>את ר"ה ע"פ 4 הכללים הבאים</a:t>
            </a:r>
          </a:p>
          <a:p>
            <a:r>
              <a:rPr lang="he-IL" b="1" dirty="0"/>
              <a:t>מולד זקן</a:t>
            </a:r>
            <a:r>
              <a:rPr lang="he-IL" dirty="0"/>
              <a:t>: </a:t>
            </a:r>
            <a:r>
              <a:rPr lang="he-IL" dirty="0" smtClean="0"/>
              <a:t>אם </a:t>
            </a:r>
            <a:r>
              <a:rPr lang="he-IL" dirty="0"/>
              <a:t>מולד ראש השנה (ע"פ החישוב) חל לאחר צהרי </a:t>
            </a:r>
            <a:r>
              <a:rPr lang="he-IL" dirty="0"/>
              <a:t>היום </a:t>
            </a:r>
            <a:r>
              <a:rPr lang="he-IL" dirty="0" smtClean="0"/>
              <a:t>&lt; 0.75 של היום </a:t>
            </a:r>
            <a:r>
              <a:rPr lang="he-IL" dirty="0"/>
              <a:t>(כלומר, ברבע האחרון של היום העברי אחרי השעה </a:t>
            </a:r>
            <a:r>
              <a:rPr lang="he-IL" dirty="0" smtClean="0">
                <a:sym typeface="Wingdings" panose="05000000000000000000" pitchFamily="2" charset="2"/>
              </a:rPr>
              <a:t>ה-</a:t>
            </a:r>
            <a:r>
              <a:rPr lang="he-IL" dirty="0" smtClean="0"/>
              <a:t>18</a:t>
            </a:r>
            <a:r>
              <a:rPr lang="he-IL" dirty="0"/>
              <a:t>).</a:t>
            </a:r>
          </a:p>
          <a:p>
            <a:r>
              <a:rPr lang="he-IL" b="1" dirty="0"/>
              <a:t>ג-ט-ר"ד</a:t>
            </a:r>
            <a:r>
              <a:rPr lang="he-IL" dirty="0"/>
              <a:t>: אם מולד ראש השנה נופל ביום שלישי (ג), אחרי תשע (ט') שעות </a:t>
            </a:r>
            <a:r>
              <a:rPr lang="he-IL" dirty="0" smtClean="0"/>
              <a:t>ו-204 </a:t>
            </a:r>
            <a:r>
              <a:rPr lang="he-IL" dirty="0"/>
              <a:t>(ר"ד) חלקים מן השעה, בשנה </a:t>
            </a:r>
            <a:r>
              <a:rPr lang="he-IL" dirty="0" smtClean="0"/>
              <a:t>פשוטה = 3.38287037 ימים.</a:t>
            </a:r>
            <a:endParaRPr lang="he-IL" dirty="0"/>
          </a:p>
          <a:p>
            <a:r>
              <a:rPr lang="he-IL" b="1" dirty="0"/>
              <a:t>ב-טו-תקפ"ט</a:t>
            </a:r>
            <a:r>
              <a:rPr lang="he-IL" dirty="0"/>
              <a:t>: אם מולד ראש השנה נופל ביום שני (ב), אחרי חמש עשרה (ט"ו) שעות </a:t>
            </a:r>
            <a:r>
              <a:rPr lang="he-IL" dirty="0" smtClean="0"/>
              <a:t>ו-589 </a:t>
            </a:r>
            <a:r>
              <a:rPr lang="he-IL" dirty="0"/>
              <a:t>(תקפ"ט) חלקים מן השעה, בשנה שאחרי שנה </a:t>
            </a:r>
            <a:r>
              <a:rPr lang="he-IL" dirty="0" smtClean="0"/>
              <a:t>מעוברת </a:t>
            </a:r>
            <a:r>
              <a:rPr lang="he-IL" dirty="0" smtClean="0"/>
              <a:t>= 2.64772377 ימים.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4401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קביעת יום </a:t>
            </a:r>
            <a:r>
              <a:rPr lang="he-IL" dirty="0" smtClean="0"/>
              <a:t>ר"ה המשך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dirty="0"/>
              <a:t>ואחרי שלוש דחיות אלו, בודקים את נתוני הדחייה הרביעית:</a:t>
            </a:r>
          </a:p>
          <a:p>
            <a:r>
              <a:rPr lang="he-IL" b="1" dirty="0"/>
              <a:t>לא </a:t>
            </a:r>
            <a:r>
              <a:rPr lang="he-IL" b="1" dirty="0" err="1"/>
              <a:t>אד"ו</a:t>
            </a:r>
            <a:r>
              <a:rPr lang="he-IL" b="1" dirty="0"/>
              <a:t> ראש</a:t>
            </a:r>
            <a:r>
              <a:rPr lang="he-IL" dirty="0"/>
              <a:t>: ראש השנה לא יחול בימים א', ד', ו' בשבוע, אלא יידחה ליום שלמחרת (בדרך זו הוא יכול להידחות פעמיים; פעם אחת בגלל אחת הסיבות הראשונות ופעם נוספת בגלל "לא </a:t>
            </a:r>
            <a:r>
              <a:rPr lang="he-IL" dirty="0" err="1"/>
              <a:t>אד"ו</a:t>
            </a:r>
            <a:r>
              <a:rPr lang="he-IL" dirty="0"/>
              <a:t> ראש</a:t>
            </a:r>
            <a:r>
              <a:rPr lang="he-IL" dirty="0" smtClean="0"/>
              <a:t>").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3297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אורך השנה - קביעת </a:t>
            </a:r>
            <a:r>
              <a:rPr lang="he-IL" dirty="0" smtClean="0"/>
              <a:t>ימי החגים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e-IL" dirty="0" smtClean="0"/>
              <a:t>מחשבים את ההפרש בימים בין </a:t>
            </a:r>
            <a:r>
              <a:rPr lang="he-IL" dirty="0"/>
              <a:t>ר"ה של השנה הנבדקת לר"ה הבא ו</a:t>
            </a:r>
            <a:r>
              <a:rPr lang="he-IL" dirty="0" smtClean="0"/>
              <a:t>מקבלים את אורך </a:t>
            </a:r>
            <a:r>
              <a:rPr lang="he-IL" dirty="0"/>
              <a:t>השנה </a:t>
            </a:r>
            <a:r>
              <a:rPr lang="he-IL" dirty="0" smtClean="0"/>
              <a:t>בימים.</a:t>
            </a:r>
          </a:p>
          <a:p>
            <a:r>
              <a:rPr lang="he-IL" dirty="0" smtClean="0"/>
              <a:t>אורך השנה יכול להיות אחד משש אפשרויות</a:t>
            </a:r>
          </a:p>
          <a:p>
            <a:pPr lvl="1"/>
            <a:r>
              <a:rPr lang="he-IL" dirty="0" smtClean="0"/>
              <a:t>כסדרה </a:t>
            </a:r>
            <a:r>
              <a:rPr lang="he-IL" dirty="0" smtClean="0"/>
              <a:t>– חשוון מלא כסליו חסר – 354</a:t>
            </a:r>
          </a:p>
          <a:p>
            <a:pPr lvl="1"/>
            <a:r>
              <a:rPr lang="he-IL" dirty="0" smtClean="0"/>
              <a:t>חסרה </a:t>
            </a:r>
            <a:r>
              <a:rPr lang="he-IL" dirty="0" smtClean="0"/>
              <a:t>– חשוון וכסליו חסרים 353 יום</a:t>
            </a:r>
          </a:p>
          <a:p>
            <a:pPr lvl="1"/>
            <a:r>
              <a:rPr lang="he-IL" dirty="0" smtClean="0"/>
              <a:t>מלאה </a:t>
            </a:r>
            <a:r>
              <a:rPr lang="he-IL" dirty="0" smtClean="0"/>
              <a:t>– חשוון וכסליו מלאים – 355 יום.</a:t>
            </a:r>
          </a:p>
          <a:p>
            <a:pPr lvl="1"/>
            <a:r>
              <a:rPr lang="he-IL" dirty="0" smtClean="0"/>
              <a:t>בשנה מעוברת מוספים </a:t>
            </a:r>
            <a:r>
              <a:rPr lang="he-IL" dirty="0" smtClean="0"/>
              <a:t>לנ"ל עוד </a:t>
            </a:r>
            <a:r>
              <a:rPr lang="he-IL" dirty="0" smtClean="0"/>
              <a:t>30 יום.</a:t>
            </a:r>
          </a:p>
          <a:p>
            <a:r>
              <a:rPr lang="he-IL" dirty="0" smtClean="0"/>
              <a:t>בהתאם לנ"ל </a:t>
            </a:r>
            <a:r>
              <a:rPr lang="he-IL" dirty="0" smtClean="0"/>
              <a:t>נקבעים כל החגים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88586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10546</TotalTime>
  <Words>523</Words>
  <Application>Microsoft Office PowerPoint</Application>
  <PresentationFormat>‫הצגה על המסך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9" baseType="lpstr">
      <vt:lpstr>ערכת נושא Office</vt:lpstr>
      <vt:lpstr>הלוח העברי</vt:lpstr>
      <vt:lpstr>אורך השנה והחודש</vt:lpstr>
      <vt:lpstr>הלוח העברי</vt:lpstr>
      <vt:lpstr>הערות</vt:lpstr>
      <vt:lpstr>קביעת מולד החודש</vt:lpstr>
      <vt:lpstr>קביעת יום ר"ה</vt:lpstr>
      <vt:lpstr>קביעת יום ר"ה המשך</vt:lpstr>
      <vt:lpstr>אורך השנה - קביעת ימי החגים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הלוח העברי</dc:title>
  <dc:creator>user</dc:creator>
  <cp:lastModifiedBy>user</cp:lastModifiedBy>
  <cp:revision>44</cp:revision>
  <dcterms:created xsi:type="dcterms:W3CDTF">2014-05-09T06:14:09Z</dcterms:created>
  <dcterms:modified xsi:type="dcterms:W3CDTF">2014-05-19T09:45:25Z</dcterms:modified>
</cp:coreProperties>
</file>