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80" r:id="rId1"/>
  </p:sldMasterIdLst>
  <p:notesMasterIdLst>
    <p:notesMasterId r:id="rId7"/>
  </p:notesMasterIdLst>
  <p:sldIdLst>
    <p:sldId id="269" r:id="rId2"/>
    <p:sldId id="304" r:id="rId3"/>
    <p:sldId id="305" r:id="rId4"/>
    <p:sldId id="306" r:id="rId5"/>
    <p:sldId id="307" r:id="rId6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2398" autoAdjust="0"/>
    <p:restoredTop sz="94434" autoAdjust="0"/>
  </p:normalViewPr>
  <p:slideViewPr>
    <p:cSldViewPr snapToGrid="0">
      <p:cViewPr>
        <p:scale>
          <a:sx n="75" d="100"/>
          <a:sy n="75" d="100"/>
        </p:scale>
        <p:origin x="-1488" y="-22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16C72CA-37EC-4D06-9B0F-74378A63C904}" type="datetimeFigureOut">
              <a:rPr lang="he-IL" smtClean="0"/>
              <a:t>י"ח/חשון/תשע"ה</a:t>
            </a:fld>
            <a:endParaRPr lang="he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7FAFD32-5C2F-4144-9E0E-0670D46720D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309384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2594A140-593E-41C7-B493-412F8EE6CC11}" type="datetimeFigureOut">
              <a:rPr lang="he-IL" smtClean="0"/>
              <a:t>י"ח/חשון/תשע"ה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A39EE74C-8A40-40C6-B60F-89493F269A6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743354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4A140-593E-41C7-B493-412F8EE6CC11}" type="datetimeFigureOut">
              <a:rPr lang="he-IL" smtClean="0"/>
              <a:t>י"ח/חשון/תשע"ה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E74C-8A40-40C6-B60F-89493F269A6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32750553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4A140-593E-41C7-B493-412F8EE6CC11}" type="datetimeFigureOut">
              <a:rPr lang="he-IL" smtClean="0"/>
              <a:t>י"ח/חשון/תשע"ה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E74C-8A40-40C6-B60F-89493F269A6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58230119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4A140-593E-41C7-B493-412F8EE6CC11}" type="datetimeFigureOut">
              <a:rPr lang="he-IL" smtClean="0"/>
              <a:t>י"ח/חשון/תשע"ה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E74C-8A40-40C6-B60F-89493F269A6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10659348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4A140-593E-41C7-B493-412F8EE6CC11}" type="datetimeFigureOut">
              <a:rPr lang="he-IL" smtClean="0"/>
              <a:t>י"ח/חשון/תשע"ה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E74C-8A40-40C6-B60F-89493F269A6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29131751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4A140-593E-41C7-B493-412F8EE6CC11}" type="datetimeFigureOut">
              <a:rPr lang="he-IL" smtClean="0"/>
              <a:t>י"ח/חשון/תשע"ה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E74C-8A40-40C6-B60F-89493F269A6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0918278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4A140-593E-41C7-B493-412F8EE6CC11}" type="datetimeFigureOut">
              <a:rPr lang="he-IL" smtClean="0"/>
              <a:t>י"ח/חשון/תשע"ה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E74C-8A40-40C6-B60F-89493F269A6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85426317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4A140-593E-41C7-B493-412F8EE6CC11}" type="datetimeFigureOut">
              <a:rPr lang="he-IL" smtClean="0"/>
              <a:t>י"ח/חשון/תשע"ה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E74C-8A40-40C6-B60F-89493F269A67}" type="slidenum">
              <a:rPr lang="he-IL" smtClean="0"/>
              <a:t>‹#›</a:t>
            </a:fld>
            <a:endParaRPr lang="he-IL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344307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4A140-593E-41C7-B493-412F8EE6CC11}" type="datetimeFigureOut">
              <a:rPr lang="he-IL" smtClean="0"/>
              <a:t>י"ח/חשון/תשע"ה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E74C-8A40-40C6-B60F-89493F269A6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603626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4A140-593E-41C7-B493-412F8EE6CC11}" type="datetimeFigureOut">
              <a:rPr lang="he-IL" smtClean="0"/>
              <a:t>י"ח/חשון/תשע"ה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E74C-8A40-40C6-B60F-89493F269A6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5676450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4A140-593E-41C7-B493-412F8EE6CC11}" type="datetimeFigureOut">
              <a:rPr lang="he-IL" smtClean="0"/>
              <a:t>י"ח/חשון/תשע"ה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E74C-8A40-40C6-B60F-89493F269A6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674525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4A140-593E-41C7-B493-412F8EE6CC11}" type="datetimeFigureOut">
              <a:rPr lang="he-IL" smtClean="0"/>
              <a:t>י"ח/חשון/תשע"ה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E74C-8A40-40C6-B60F-89493F269A6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97499689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4A140-593E-41C7-B493-412F8EE6CC11}" type="datetimeFigureOut">
              <a:rPr lang="he-IL" smtClean="0"/>
              <a:t>י"ח/חשון/תשע"ה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E74C-8A40-40C6-B60F-89493F269A6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78650330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4A140-593E-41C7-B493-412F8EE6CC11}" type="datetimeFigureOut">
              <a:rPr lang="he-IL" smtClean="0"/>
              <a:t>י"ח/חשון/תשע"ה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E74C-8A40-40C6-B60F-89493F269A6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25586153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4A140-593E-41C7-B493-412F8EE6CC11}" type="datetimeFigureOut">
              <a:rPr lang="he-IL" smtClean="0"/>
              <a:t>י"ח/חשון/תשע"ה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E74C-8A40-40C6-B60F-89493F269A6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9620224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4A140-593E-41C7-B493-412F8EE6CC11}" type="datetimeFigureOut">
              <a:rPr lang="he-IL" smtClean="0"/>
              <a:t>י"ח/חשון/תשע"ה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E74C-8A40-40C6-B60F-89493F269A6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3083757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4A140-593E-41C7-B493-412F8EE6CC11}" type="datetimeFigureOut">
              <a:rPr lang="he-IL" smtClean="0"/>
              <a:t>י"ח/חשון/תשע"ה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E74C-8A40-40C6-B60F-89493F269A6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34024791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594A140-593E-41C7-B493-412F8EE6CC11}" type="datetimeFigureOut">
              <a:rPr lang="he-IL" smtClean="0"/>
              <a:t>י"ח/חשון/תשע"ה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39EE74C-8A40-40C6-B60F-89493F269A6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653048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  <p:sldLayoutId id="2147483795" r:id="rId15"/>
    <p:sldLayoutId id="2147483796" r:id="rId16"/>
    <p:sldLayoutId id="2147483797" r:id="rId17"/>
  </p:sldLayoutIdLst>
  <p:transition/>
  <p:txStyles>
    <p:titleStyle>
      <a:lvl1pPr algn="l" defTabSz="457200" rtl="1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85750" indent="-285750" algn="r" defTabSz="457200" rtl="1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r" defTabSz="457200" rtl="1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r" defTabSz="457200" rtl="1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r" defTabSz="457200" rtl="1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elhanan.haenel@g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78794" y="154522"/>
            <a:ext cx="921769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he-IL" sz="9600" b="1" i="1" u="sng" dirty="0" smtClean="0">
                <a:ln/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משניות מדף ל.</a:t>
            </a:r>
            <a:endParaRPr lang="en-US" sz="9600" b="1" i="1" u="sng" cap="none" spc="0" dirty="0">
              <a:ln/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550478" y="0"/>
            <a:ext cx="641522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 smtClean="0"/>
              <a:t>בס"ד</a:t>
            </a:r>
            <a:endParaRPr lang="he-IL" dirty="0"/>
          </a:p>
        </p:txBody>
      </p:sp>
      <p:sp>
        <p:nvSpPr>
          <p:cNvPr id="16" name="TextBox 15"/>
          <p:cNvSpPr txBox="1"/>
          <p:nvPr/>
        </p:nvSpPr>
        <p:spPr>
          <a:xfrm>
            <a:off x="8452623" y="5213532"/>
            <a:ext cx="3287987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800" dirty="0" smtClean="0"/>
              <a:t>אלי בגנו, אלחנן </a:t>
            </a:r>
            <a:r>
              <a:rPr lang="he-IL" sz="2800" dirty="0" err="1" smtClean="0"/>
              <a:t>הנל</a:t>
            </a:r>
            <a:r>
              <a:rPr lang="he-IL" sz="2800" dirty="0"/>
              <a:t>.</a:t>
            </a:r>
            <a:endParaRPr lang="he-IL" sz="2800" dirty="0" smtClean="0"/>
          </a:p>
        </p:txBody>
      </p:sp>
      <p:grpSp>
        <p:nvGrpSpPr>
          <p:cNvPr id="13" name="Group 12"/>
          <p:cNvGrpSpPr/>
          <p:nvPr/>
        </p:nvGrpSpPr>
        <p:grpSpPr>
          <a:xfrm>
            <a:off x="444698" y="3975680"/>
            <a:ext cx="1729961" cy="2676076"/>
            <a:chOff x="238639" y="4126871"/>
            <a:chExt cx="1729961" cy="2676076"/>
          </a:xfrm>
        </p:grpSpPr>
        <p:grpSp>
          <p:nvGrpSpPr>
            <p:cNvPr id="7" name="Group 6"/>
            <p:cNvGrpSpPr/>
            <p:nvPr/>
          </p:nvGrpSpPr>
          <p:grpSpPr>
            <a:xfrm>
              <a:off x="238639" y="4642094"/>
              <a:ext cx="1609859" cy="360000"/>
              <a:chOff x="437882" y="5593586"/>
              <a:chExt cx="1609859" cy="369332"/>
            </a:xfrm>
          </p:grpSpPr>
          <p:cxnSp>
            <p:nvCxnSpPr>
              <p:cNvPr id="3" name="Straight Connector 2"/>
              <p:cNvCxnSpPr/>
              <p:nvPr/>
            </p:nvCxnSpPr>
            <p:spPr>
              <a:xfrm>
                <a:off x="437882" y="5962918"/>
                <a:ext cx="1609859" cy="0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" name="TextBox 4"/>
              <p:cNvSpPr txBox="1"/>
              <p:nvPr/>
            </p:nvSpPr>
            <p:spPr>
              <a:xfrm>
                <a:off x="837176" y="5593586"/>
                <a:ext cx="647934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dirty="0" smtClean="0"/>
                  <a:t>אחים</a:t>
                </a:r>
                <a:endParaRPr lang="he-IL" dirty="0"/>
              </a:p>
            </p:txBody>
          </p:sp>
        </p:grpSp>
        <p:grpSp>
          <p:nvGrpSpPr>
            <p:cNvPr id="2" name="Group 1"/>
            <p:cNvGrpSpPr/>
            <p:nvPr/>
          </p:nvGrpSpPr>
          <p:grpSpPr>
            <a:xfrm>
              <a:off x="238639" y="4126871"/>
              <a:ext cx="1609859" cy="360000"/>
              <a:chOff x="379276" y="5048104"/>
              <a:chExt cx="1609859" cy="384392"/>
            </a:xfrm>
          </p:grpSpPr>
          <p:cxnSp>
            <p:nvCxnSpPr>
              <p:cNvPr id="8" name="Straight Connector 7"/>
              <p:cNvCxnSpPr/>
              <p:nvPr/>
            </p:nvCxnSpPr>
            <p:spPr>
              <a:xfrm flipV="1">
                <a:off x="379276" y="5419617"/>
                <a:ext cx="1609859" cy="12879"/>
              </a:xfrm>
              <a:prstGeom prst="line">
                <a:avLst/>
              </a:prstGeom>
              <a:ln w="571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" name="TextBox 8"/>
              <p:cNvSpPr txBox="1"/>
              <p:nvPr/>
            </p:nvSpPr>
            <p:spPr>
              <a:xfrm>
                <a:off x="851423" y="5048104"/>
                <a:ext cx="867545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dirty="0" smtClean="0"/>
                  <a:t>נישואים</a:t>
                </a:r>
                <a:endParaRPr lang="he-IL" dirty="0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238639" y="5157317"/>
              <a:ext cx="1609859" cy="360000"/>
              <a:chOff x="437882" y="6169186"/>
              <a:chExt cx="1609859" cy="373282"/>
            </a:xfrm>
          </p:grpSpPr>
          <p:cxnSp>
            <p:nvCxnSpPr>
              <p:cNvPr id="11" name="Straight Arrow Connector 10"/>
              <p:cNvCxnSpPr/>
              <p:nvPr/>
            </p:nvCxnSpPr>
            <p:spPr>
              <a:xfrm flipV="1">
                <a:off x="437882" y="6538518"/>
                <a:ext cx="1609859" cy="3950"/>
              </a:xfrm>
              <a:prstGeom prst="straightConnector1">
                <a:avLst/>
              </a:prstGeom>
              <a:ln w="57150">
                <a:solidFill>
                  <a:srgbClr val="0070C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TextBox 11"/>
              <p:cNvSpPr txBox="1"/>
              <p:nvPr/>
            </p:nvSpPr>
            <p:spPr>
              <a:xfrm>
                <a:off x="851423" y="6169186"/>
                <a:ext cx="665567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dirty="0" smtClean="0"/>
                  <a:t>צאצא</a:t>
                </a:r>
                <a:endParaRPr lang="he-IL" dirty="0"/>
              </a:p>
            </p:txBody>
          </p:sp>
        </p:grpSp>
        <p:grpSp>
          <p:nvGrpSpPr>
            <p:cNvPr id="21" name="Group 20"/>
            <p:cNvGrpSpPr/>
            <p:nvPr/>
          </p:nvGrpSpPr>
          <p:grpSpPr>
            <a:xfrm>
              <a:off x="238639" y="5672540"/>
              <a:ext cx="1609859" cy="360000"/>
              <a:chOff x="2819312" y="5042291"/>
              <a:chExt cx="1609859" cy="369332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>
                <a:off x="2819312" y="5411623"/>
                <a:ext cx="1609859" cy="0"/>
              </a:xfrm>
              <a:prstGeom prst="line">
                <a:avLst/>
              </a:prstGeom>
              <a:ln w="57150">
                <a:solidFill>
                  <a:srgbClr val="00B05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TextBox 14"/>
              <p:cNvSpPr txBox="1"/>
              <p:nvPr/>
            </p:nvSpPr>
            <p:spPr>
              <a:xfrm>
                <a:off x="3002177" y="5042291"/>
                <a:ext cx="1426994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dirty="0" smtClean="0"/>
                  <a:t>נישואים שניים</a:t>
                </a:r>
                <a:endParaRPr lang="he-IL" dirty="0"/>
              </a:p>
            </p:txBody>
          </p:sp>
        </p:grpSp>
        <p:grpSp>
          <p:nvGrpSpPr>
            <p:cNvPr id="19" name="Group 18"/>
            <p:cNvGrpSpPr/>
            <p:nvPr/>
          </p:nvGrpSpPr>
          <p:grpSpPr>
            <a:xfrm>
              <a:off x="238639" y="6187760"/>
              <a:ext cx="1313645" cy="369332"/>
              <a:chOff x="2575130" y="6409525"/>
              <a:chExt cx="1313645" cy="378906"/>
            </a:xfrm>
          </p:grpSpPr>
          <p:sp>
            <p:nvSpPr>
              <p:cNvPr id="17" name="Multiply 16"/>
              <p:cNvSpPr/>
              <p:nvPr/>
            </p:nvSpPr>
            <p:spPr>
              <a:xfrm>
                <a:off x="2575130" y="6450446"/>
                <a:ext cx="427047" cy="287490"/>
              </a:xfrm>
              <a:prstGeom prst="mathMultiply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3242444" y="6409525"/>
                <a:ext cx="646331" cy="378906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dirty="0" smtClean="0"/>
                  <a:t>נפטר</a:t>
                </a:r>
                <a:endParaRPr lang="he-IL" dirty="0"/>
              </a:p>
            </p:txBody>
          </p:sp>
        </p:grpSp>
        <p:grpSp>
          <p:nvGrpSpPr>
            <p:cNvPr id="24" name="Group 23"/>
            <p:cNvGrpSpPr/>
            <p:nvPr/>
          </p:nvGrpSpPr>
          <p:grpSpPr>
            <a:xfrm>
              <a:off x="238639" y="6433615"/>
              <a:ext cx="1729961" cy="369332"/>
              <a:chOff x="5787639" y="4632762"/>
              <a:chExt cx="1729961" cy="369332"/>
            </a:xfrm>
          </p:grpSpPr>
          <p:cxnSp>
            <p:nvCxnSpPr>
              <p:cNvPr id="20" name="Straight Connector 19"/>
              <p:cNvCxnSpPr/>
              <p:nvPr/>
            </p:nvCxnSpPr>
            <p:spPr>
              <a:xfrm>
                <a:off x="5872766" y="5002094"/>
                <a:ext cx="1506828" cy="0"/>
              </a:xfrm>
              <a:prstGeom prst="line">
                <a:avLst/>
              </a:prstGeom>
              <a:ln w="571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TextBox 21"/>
              <p:cNvSpPr txBox="1"/>
              <p:nvPr/>
            </p:nvSpPr>
            <p:spPr>
              <a:xfrm>
                <a:off x="5787639" y="4632762"/>
                <a:ext cx="1729961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dirty="0" smtClean="0"/>
                  <a:t>בעילה שלא ברצון</a:t>
                </a:r>
                <a:endParaRPr lang="he-IL" dirty="0"/>
              </a:p>
            </p:txBody>
          </p:sp>
        </p:grpSp>
      </p:grpSp>
      <p:sp>
        <p:nvSpPr>
          <p:cNvPr id="26" name="Rectangle 25"/>
          <p:cNvSpPr/>
          <p:nvPr/>
        </p:nvSpPr>
        <p:spPr>
          <a:xfrm>
            <a:off x="9180459" y="6097758"/>
            <a:ext cx="281173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2"/>
              </a:rPr>
              <a:t>elhanan.haenel@gmail.com</a:t>
            </a:r>
            <a:endParaRPr lang="he-IL" dirty="0" smtClean="0"/>
          </a:p>
          <a:p>
            <a:r>
              <a:rPr lang="en-US" dirty="0" smtClean="0"/>
              <a:t>bagnoe@jct.ac.il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20675445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20275" y="0"/>
            <a:ext cx="60484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he-IL" sz="5400" b="1" i="1" u="sng" cap="none" spc="0" dirty="0" smtClean="0">
                <a:ln/>
                <a:solidFill>
                  <a:srgbClr val="00B050"/>
                </a:solidFill>
                <a:effectLst/>
              </a:rPr>
              <a:t>דף ל. משנה ראשונה </a:t>
            </a:r>
            <a:endParaRPr lang="en-US" sz="5400" b="1" i="1" u="sng" cap="none" spc="0" dirty="0">
              <a:ln/>
              <a:solidFill>
                <a:srgbClr val="00B050"/>
              </a:solidFill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98426" y="1473256"/>
            <a:ext cx="2459864" cy="85000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שמעון</a:t>
            </a:r>
            <a:endParaRPr lang="he-IL" sz="3600" dirty="0"/>
          </a:p>
        </p:txBody>
      </p:sp>
      <p:sp>
        <p:nvSpPr>
          <p:cNvPr id="6" name="Rectangle 5"/>
          <p:cNvSpPr/>
          <p:nvPr/>
        </p:nvSpPr>
        <p:spPr>
          <a:xfrm>
            <a:off x="6788203" y="1514300"/>
            <a:ext cx="2345630" cy="85000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ראובן</a:t>
            </a:r>
            <a:endParaRPr lang="he-IL" sz="3600" dirty="0"/>
          </a:p>
        </p:txBody>
      </p:sp>
      <p:sp>
        <p:nvSpPr>
          <p:cNvPr id="7" name="Rectangle 6"/>
          <p:cNvSpPr/>
          <p:nvPr/>
        </p:nvSpPr>
        <p:spPr>
          <a:xfrm>
            <a:off x="9998350" y="1517221"/>
            <a:ext cx="2060619" cy="850005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לוי</a:t>
            </a:r>
            <a:endParaRPr lang="he-IL" sz="36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5856394" y="1898258"/>
            <a:ext cx="734097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148342" y="1879971"/>
            <a:ext cx="734097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Multiply 12"/>
          <p:cNvSpPr/>
          <p:nvPr/>
        </p:nvSpPr>
        <p:spPr>
          <a:xfrm>
            <a:off x="8431558" y="1697192"/>
            <a:ext cx="569052" cy="48422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4" name="Oval 13"/>
          <p:cNvSpPr/>
          <p:nvPr/>
        </p:nvSpPr>
        <p:spPr>
          <a:xfrm>
            <a:off x="6968443" y="3963472"/>
            <a:ext cx="2032167" cy="86288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רחל</a:t>
            </a:r>
            <a:endParaRPr lang="he-IL" sz="3600" dirty="0"/>
          </a:p>
        </p:txBody>
      </p:sp>
      <p:sp>
        <p:nvSpPr>
          <p:cNvPr id="15" name="Oval 14"/>
          <p:cNvSpPr/>
          <p:nvPr/>
        </p:nvSpPr>
        <p:spPr>
          <a:xfrm>
            <a:off x="3262207" y="3915177"/>
            <a:ext cx="2130085" cy="95947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לאה</a:t>
            </a:r>
            <a:endParaRPr lang="he-IL" sz="3600" dirty="0"/>
          </a:p>
        </p:txBody>
      </p:sp>
      <p:cxnSp>
        <p:nvCxnSpPr>
          <p:cNvPr id="17" name="Straight Connector 16"/>
          <p:cNvCxnSpPr>
            <a:stCxn id="15" idx="6"/>
            <a:endCxn id="14" idx="2"/>
          </p:cNvCxnSpPr>
          <p:nvPr/>
        </p:nvCxnSpPr>
        <p:spPr>
          <a:xfrm flipV="1">
            <a:off x="5392292" y="4394915"/>
            <a:ext cx="1576151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קבוצה 11"/>
          <p:cNvGrpSpPr/>
          <p:nvPr/>
        </p:nvGrpSpPr>
        <p:grpSpPr>
          <a:xfrm>
            <a:off x="7843234" y="2364305"/>
            <a:ext cx="743776" cy="1599167"/>
            <a:chOff x="7843234" y="2364305"/>
            <a:chExt cx="743776" cy="1599167"/>
          </a:xfrm>
        </p:grpSpPr>
        <p:cxnSp>
          <p:nvCxnSpPr>
            <p:cNvPr id="19" name="Straight Connector 18"/>
            <p:cNvCxnSpPr/>
            <p:nvPr/>
          </p:nvCxnSpPr>
          <p:spPr>
            <a:xfrm flipV="1">
              <a:off x="7843234" y="2364305"/>
              <a:ext cx="0" cy="1599167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843234" y="2668670"/>
              <a:ext cx="743776" cy="1091279"/>
            </a:xfrm>
            <a:prstGeom prst="rect">
              <a:avLst/>
            </a:prstGeom>
          </p:spPr>
        </p:pic>
      </p:grpSp>
      <p:grpSp>
        <p:nvGrpSpPr>
          <p:cNvPr id="20" name="Group 19"/>
          <p:cNvGrpSpPr/>
          <p:nvPr/>
        </p:nvGrpSpPr>
        <p:grpSpPr>
          <a:xfrm>
            <a:off x="444698" y="5155591"/>
            <a:ext cx="1358887" cy="1250310"/>
            <a:chOff x="238639" y="4126871"/>
            <a:chExt cx="1609859" cy="2430221"/>
          </a:xfrm>
        </p:grpSpPr>
        <p:grpSp>
          <p:nvGrpSpPr>
            <p:cNvPr id="22" name="Group 21"/>
            <p:cNvGrpSpPr/>
            <p:nvPr/>
          </p:nvGrpSpPr>
          <p:grpSpPr>
            <a:xfrm>
              <a:off x="238639" y="4642094"/>
              <a:ext cx="1609859" cy="360000"/>
              <a:chOff x="437882" y="5593586"/>
              <a:chExt cx="1609859" cy="369332"/>
            </a:xfrm>
          </p:grpSpPr>
          <p:cxnSp>
            <p:nvCxnSpPr>
              <p:cNvPr id="38" name="Straight Connector 37"/>
              <p:cNvCxnSpPr/>
              <p:nvPr/>
            </p:nvCxnSpPr>
            <p:spPr>
              <a:xfrm>
                <a:off x="437882" y="5962918"/>
                <a:ext cx="1609859" cy="0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TextBox 38"/>
              <p:cNvSpPr txBox="1"/>
              <p:nvPr/>
            </p:nvSpPr>
            <p:spPr>
              <a:xfrm>
                <a:off x="837176" y="5593586"/>
                <a:ext cx="647934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dirty="0" smtClean="0"/>
                  <a:t>אחים</a:t>
                </a:r>
                <a:endParaRPr lang="he-IL" dirty="0"/>
              </a:p>
            </p:txBody>
          </p:sp>
        </p:grpSp>
        <p:grpSp>
          <p:nvGrpSpPr>
            <p:cNvPr id="23" name="Group 22"/>
            <p:cNvGrpSpPr/>
            <p:nvPr/>
          </p:nvGrpSpPr>
          <p:grpSpPr>
            <a:xfrm>
              <a:off x="238639" y="4126871"/>
              <a:ext cx="1609859" cy="360000"/>
              <a:chOff x="379276" y="5048104"/>
              <a:chExt cx="1609859" cy="384392"/>
            </a:xfrm>
          </p:grpSpPr>
          <p:cxnSp>
            <p:nvCxnSpPr>
              <p:cNvPr id="36" name="Straight Connector 35"/>
              <p:cNvCxnSpPr/>
              <p:nvPr/>
            </p:nvCxnSpPr>
            <p:spPr>
              <a:xfrm flipV="1">
                <a:off x="379276" y="5419617"/>
                <a:ext cx="1609859" cy="12879"/>
              </a:xfrm>
              <a:prstGeom prst="line">
                <a:avLst/>
              </a:prstGeom>
              <a:ln w="571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7" name="TextBox 36"/>
              <p:cNvSpPr txBox="1"/>
              <p:nvPr/>
            </p:nvSpPr>
            <p:spPr>
              <a:xfrm>
                <a:off x="851423" y="5048104"/>
                <a:ext cx="867545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dirty="0" smtClean="0"/>
                  <a:t>נישואים</a:t>
                </a:r>
                <a:endParaRPr lang="he-IL" dirty="0"/>
              </a:p>
            </p:txBody>
          </p:sp>
        </p:grpSp>
        <p:grpSp>
          <p:nvGrpSpPr>
            <p:cNvPr id="24" name="Group 23"/>
            <p:cNvGrpSpPr/>
            <p:nvPr/>
          </p:nvGrpSpPr>
          <p:grpSpPr>
            <a:xfrm>
              <a:off x="238639" y="5157317"/>
              <a:ext cx="1609859" cy="360000"/>
              <a:chOff x="437882" y="6169186"/>
              <a:chExt cx="1609859" cy="373282"/>
            </a:xfrm>
          </p:grpSpPr>
          <p:cxnSp>
            <p:nvCxnSpPr>
              <p:cNvPr id="34" name="Straight Arrow Connector 33"/>
              <p:cNvCxnSpPr/>
              <p:nvPr/>
            </p:nvCxnSpPr>
            <p:spPr>
              <a:xfrm flipV="1">
                <a:off x="437882" y="6538518"/>
                <a:ext cx="1609859" cy="3950"/>
              </a:xfrm>
              <a:prstGeom prst="straightConnector1">
                <a:avLst/>
              </a:prstGeom>
              <a:ln w="57150">
                <a:solidFill>
                  <a:srgbClr val="0070C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TextBox 34"/>
              <p:cNvSpPr txBox="1"/>
              <p:nvPr/>
            </p:nvSpPr>
            <p:spPr>
              <a:xfrm>
                <a:off x="851423" y="6169186"/>
                <a:ext cx="665567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dirty="0" smtClean="0"/>
                  <a:t>צאצא</a:t>
                </a:r>
                <a:endParaRPr lang="he-IL" dirty="0"/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>
              <a:off x="238639" y="5672540"/>
              <a:ext cx="1609859" cy="360000"/>
              <a:chOff x="2819312" y="5042291"/>
              <a:chExt cx="1609859" cy="369332"/>
            </a:xfrm>
          </p:grpSpPr>
          <p:cxnSp>
            <p:nvCxnSpPr>
              <p:cNvPr id="32" name="Straight Connector 31"/>
              <p:cNvCxnSpPr/>
              <p:nvPr/>
            </p:nvCxnSpPr>
            <p:spPr>
              <a:xfrm>
                <a:off x="2819312" y="5411623"/>
                <a:ext cx="1609859" cy="0"/>
              </a:xfrm>
              <a:prstGeom prst="line">
                <a:avLst/>
              </a:prstGeom>
              <a:ln w="57150">
                <a:solidFill>
                  <a:srgbClr val="00B05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TextBox 32"/>
              <p:cNvSpPr txBox="1"/>
              <p:nvPr/>
            </p:nvSpPr>
            <p:spPr>
              <a:xfrm>
                <a:off x="3002177" y="5042291"/>
                <a:ext cx="1426994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dirty="0" smtClean="0"/>
                  <a:t>נישואים שניים</a:t>
                </a:r>
                <a:endParaRPr lang="he-IL" dirty="0"/>
              </a:p>
            </p:txBody>
          </p:sp>
        </p:grpSp>
        <p:grpSp>
          <p:nvGrpSpPr>
            <p:cNvPr id="26" name="Group 25"/>
            <p:cNvGrpSpPr/>
            <p:nvPr/>
          </p:nvGrpSpPr>
          <p:grpSpPr>
            <a:xfrm>
              <a:off x="238639" y="6187760"/>
              <a:ext cx="1313645" cy="369332"/>
              <a:chOff x="2575130" y="6409525"/>
              <a:chExt cx="1313645" cy="378906"/>
            </a:xfrm>
          </p:grpSpPr>
          <p:sp>
            <p:nvSpPr>
              <p:cNvPr id="30" name="Multiply 29"/>
              <p:cNvSpPr/>
              <p:nvPr/>
            </p:nvSpPr>
            <p:spPr>
              <a:xfrm>
                <a:off x="2575130" y="6450446"/>
                <a:ext cx="427047" cy="287490"/>
              </a:xfrm>
              <a:prstGeom prst="mathMultiply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3242444" y="6409525"/>
                <a:ext cx="646331" cy="378906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dirty="0" smtClean="0"/>
                  <a:t>נפטר</a:t>
                </a:r>
                <a:endParaRPr lang="he-IL" dirty="0"/>
              </a:p>
            </p:txBody>
          </p:sp>
        </p:grpSp>
      </p:grpSp>
      <p:sp>
        <p:nvSpPr>
          <p:cNvPr id="40" name="Rectangle 39"/>
          <p:cNvSpPr/>
          <p:nvPr/>
        </p:nvSpPr>
        <p:spPr>
          <a:xfrm>
            <a:off x="317780" y="5244570"/>
            <a:ext cx="1612722" cy="1388729"/>
          </a:xfrm>
          <a:prstGeom prst="rect">
            <a:avLst/>
          </a:prstGeom>
          <a:noFill/>
          <a:ln w="254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3" name="Oval 13"/>
          <p:cNvSpPr/>
          <p:nvPr/>
        </p:nvSpPr>
        <p:spPr>
          <a:xfrm>
            <a:off x="9722750" y="3974741"/>
            <a:ext cx="2032167" cy="86288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נכרית</a:t>
            </a:r>
            <a:endParaRPr lang="he-IL" sz="3600" dirty="0"/>
          </a:p>
        </p:txBody>
      </p:sp>
      <p:cxnSp>
        <p:nvCxnSpPr>
          <p:cNvPr id="44" name="Straight Connector 18"/>
          <p:cNvCxnSpPr/>
          <p:nvPr/>
        </p:nvCxnSpPr>
        <p:spPr>
          <a:xfrm flipV="1">
            <a:off x="10738834" y="2340157"/>
            <a:ext cx="0" cy="1599167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קבוצה 28"/>
          <p:cNvGrpSpPr/>
          <p:nvPr/>
        </p:nvGrpSpPr>
        <p:grpSpPr>
          <a:xfrm>
            <a:off x="10738834" y="2323261"/>
            <a:ext cx="743776" cy="1599167"/>
            <a:chOff x="10738834" y="2323261"/>
            <a:chExt cx="743776" cy="1599167"/>
          </a:xfrm>
        </p:grpSpPr>
        <p:cxnSp>
          <p:nvCxnSpPr>
            <p:cNvPr id="46" name="Straight Connector 18"/>
            <p:cNvCxnSpPr/>
            <p:nvPr/>
          </p:nvCxnSpPr>
          <p:spPr>
            <a:xfrm flipV="1">
              <a:off x="10738834" y="2323261"/>
              <a:ext cx="0" cy="1599167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47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738834" y="2627626"/>
              <a:ext cx="743776" cy="1091279"/>
            </a:xfrm>
            <a:prstGeom prst="rect">
              <a:avLst/>
            </a:prstGeom>
          </p:spPr>
        </p:pic>
      </p:grpSp>
      <p:cxnSp>
        <p:nvCxnSpPr>
          <p:cNvPr id="48" name="Straight Connector 20"/>
          <p:cNvCxnSpPr/>
          <p:nvPr/>
        </p:nvCxnSpPr>
        <p:spPr>
          <a:xfrm flipH="1" flipV="1">
            <a:off x="4479649" y="2516705"/>
            <a:ext cx="1" cy="1550872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5873" y="2770648"/>
            <a:ext cx="743776" cy="1091279"/>
          </a:xfrm>
          <a:prstGeom prst="rect">
            <a:avLst/>
          </a:prstGeom>
        </p:spPr>
      </p:pic>
      <p:sp>
        <p:nvSpPr>
          <p:cNvPr id="50" name="Multiply 12"/>
          <p:cNvSpPr/>
          <p:nvPr/>
        </p:nvSpPr>
        <p:spPr>
          <a:xfrm>
            <a:off x="11435694" y="1700113"/>
            <a:ext cx="569052" cy="48422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1" name="TextBox 50"/>
          <p:cNvSpPr txBox="1"/>
          <p:nvPr/>
        </p:nvSpPr>
        <p:spPr>
          <a:xfrm>
            <a:off x="-81653" y="788556"/>
            <a:ext cx="3101928" cy="34163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שמעון לא מייבם את רחל כי היא אחות אשתו לאה. רחל מותרת לשוק.</a:t>
            </a:r>
          </a:p>
          <a:p>
            <a:r>
              <a:rPr lang="he-IL" dirty="0" smtClean="0"/>
              <a:t>שמעון לא מייבם את הנכרית כי היא צרת אחות אשתו. </a:t>
            </a:r>
          </a:p>
          <a:p>
            <a:r>
              <a:rPr lang="he-IL" dirty="0" smtClean="0"/>
              <a:t>הנכרית מותרת לשוק. </a:t>
            </a:r>
          </a:p>
          <a:p>
            <a:r>
              <a:rPr lang="he-IL" dirty="0" smtClean="0">
                <a:solidFill>
                  <a:srgbClr val="FFFF00"/>
                </a:solidFill>
              </a:rPr>
              <a:t>אם לוי לא ייבם את רחל אלא רק עשה בה מאמר – הנכרית אינה ממש צרת רחל ולכן חולצת. </a:t>
            </a:r>
          </a:p>
          <a:p>
            <a:r>
              <a:rPr lang="he-IL" dirty="0" smtClean="0">
                <a:solidFill>
                  <a:srgbClr val="FFFF00"/>
                </a:solidFill>
              </a:rPr>
              <a:t>אם לוי אפילו לא עשה ברחל מאמר – הנכרית תהיה מותרת בייבום לשמעון כי אין זיקה. </a:t>
            </a:r>
            <a:endParaRPr lang="he-IL" dirty="0">
              <a:solidFill>
                <a:srgbClr val="FFFF00"/>
              </a:solidFill>
            </a:endParaRPr>
          </a:p>
        </p:txBody>
      </p:sp>
      <p:cxnSp>
        <p:nvCxnSpPr>
          <p:cNvPr id="52" name="Straight Connector 35"/>
          <p:cNvCxnSpPr/>
          <p:nvPr/>
        </p:nvCxnSpPr>
        <p:spPr>
          <a:xfrm flipV="1">
            <a:off x="8877300" y="2367226"/>
            <a:ext cx="1739900" cy="1823774"/>
          </a:xfrm>
          <a:prstGeom prst="line">
            <a:avLst/>
          </a:prstGeom>
          <a:ln w="5715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5362" y="2618248"/>
            <a:ext cx="743776" cy="1091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3311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spd="slow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50" grpId="0" animBg="1"/>
      <p:bldP spid="5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02592" y="0"/>
            <a:ext cx="52838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he-IL" sz="5400" b="1" i="1" u="sng" cap="none" spc="0" dirty="0" smtClean="0">
                <a:ln/>
                <a:solidFill>
                  <a:srgbClr val="00B050"/>
                </a:solidFill>
                <a:effectLst/>
              </a:rPr>
              <a:t>דף ל. משנה שניה </a:t>
            </a:r>
            <a:endParaRPr lang="en-US" sz="5400" b="1" i="1" u="sng" cap="none" spc="0" dirty="0">
              <a:ln/>
              <a:solidFill>
                <a:srgbClr val="00B050"/>
              </a:solidFill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98426" y="1473256"/>
            <a:ext cx="2459864" cy="85000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שמעון</a:t>
            </a:r>
            <a:endParaRPr lang="he-IL" sz="3600" dirty="0"/>
          </a:p>
        </p:txBody>
      </p:sp>
      <p:sp>
        <p:nvSpPr>
          <p:cNvPr id="6" name="Rectangle 5"/>
          <p:cNvSpPr/>
          <p:nvPr/>
        </p:nvSpPr>
        <p:spPr>
          <a:xfrm>
            <a:off x="6788203" y="1514300"/>
            <a:ext cx="2345630" cy="85000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ראובן</a:t>
            </a:r>
            <a:endParaRPr lang="he-IL" sz="3600" dirty="0"/>
          </a:p>
        </p:txBody>
      </p:sp>
      <p:sp>
        <p:nvSpPr>
          <p:cNvPr id="7" name="Rectangle 6"/>
          <p:cNvSpPr/>
          <p:nvPr/>
        </p:nvSpPr>
        <p:spPr>
          <a:xfrm>
            <a:off x="9998350" y="1517221"/>
            <a:ext cx="2060619" cy="850005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לוי</a:t>
            </a:r>
            <a:endParaRPr lang="he-IL" sz="36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5856394" y="1898258"/>
            <a:ext cx="734097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148342" y="1879971"/>
            <a:ext cx="734097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Multiply 12"/>
          <p:cNvSpPr/>
          <p:nvPr/>
        </p:nvSpPr>
        <p:spPr>
          <a:xfrm>
            <a:off x="8431558" y="1697192"/>
            <a:ext cx="569052" cy="48422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4" name="Oval 13"/>
          <p:cNvSpPr/>
          <p:nvPr/>
        </p:nvSpPr>
        <p:spPr>
          <a:xfrm>
            <a:off x="6968443" y="3963472"/>
            <a:ext cx="2032167" cy="86288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רחל</a:t>
            </a:r>
            <a:endParaRPr lang="he-IL" sz="3600" dirty="0"/>
          </a:p>
        </p:txBody>
      </p:sp>
      <p:sp>
        <p:nvSpPr>
          <p:cNvPr id="15" name="Oval 14"/>
          <p:cNvSpPr/>
          <p:nvPr/>
        </p:nvSpPr>
        <p:spPr>
          <a:xfrm>
            <a:off x="3262207" y="3915177"/>
            <a:ext cx="2130085" cy="95947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לאה</a:t>
            </a:r>
            <a:endParaRPr lang="he-IL" sz="3600" dirty="0"/>
          </a:p>
        </p:txBody>
      </p:sp>
      <p:cxnSp>
        <p:nvCxnSpPr>
          <p:cNvPr id="17" name="Straight Connector 16"/>
          <p:cNvCxnSpPr>
            <a:stCxn id="15" idx="6"/>
            <a:endCxn id="14" idx="2"/>
          </p:cNvCxnSpPr>
          <p:nvPr/>
        </p:nvCxnSpPr>
        <p:spPr>
          <a:xfrm flipV="1">
            <a:off x="5392292" y="4394915"/>
            <a:ext cx="1576151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7843234" y="2364305"/>
            <a:ext cx="0" cy="1599167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3234" y="2668670"/>
            <a:ext cx="743776" cy="1091279"/>
          </a:xfrm>
          <a:prstGeom prst="rect">
            <a:avLst/>
          </a:prstGeom>
        </p:spPr>
      </p:pic>
      <p:grpSp>
        <p:nvGrpSpPr>
          <p:cNvPr id="20" name="Group 19"/>
          <p:cNvGrpSpPr/>
          <p:nvPr/>
        </p:nvGrpSpPr>
        <p:grpSpPr>
          <a:xfrm>
            <a:off x="444698" y="5155591"/>
            <a:ext cx="1358887" cy="1250310"/>
            <a:chOff x="238639" y="4126871"/>
            <a:chExt cx="1609859" cy="2430221"/>
          </a:xfrm>
        </p:grpSpPr>
        <p:grpSp>
          <p:nvGrpSpPr>
            <p:cNvPr id="22" name="Group 21"/>
            <p:cNvGrpSpPr/>
            <p:nvPr/>
          </p:nvGrpSpPr>
          <p:grpSpPr>
            <a:xfrm>
              <a:off x="238639" y="4642094"/>
              <a:ext cx="1609859" cy="360000"/>
              <a:chOff x="437882" y="5593586"/>
              <a:chExt cx="1609859" cy="369332"/>
            </a:xfrm>
          </p:grpSpPr>
          <p:cxnSp>
            <p:nvCxnSpPr>
              <p:cNvPr id="38" name="Straight Connector 37"/>
              <p:cNvCxnSpPr/>
              <p:nvPr/>
            </p:nvCxnSpPr>
            <p:spPr>
              <a:xfrm>
                <a:off x="437882" y="5962918"/>
                <a:ext cx="1609859" cy="0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TextBox 38"/>
              <p:cNvSpPr txBox="1"/>
              <p:nvPr/>
            </p:nvSpPr>
            <p:spPr>
              <a:xfrm>
                <a:off x="837176" y="5593586"/>
                <a:ext cx="647934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dirty="0" smtClean="0"/>
                  <a:t>אחים</a:t>
                </a:r>
                <a:endParaRPr lang="he-IL" dirty="0"/>
              </a:p>
            </p:txBody>
          </p:sp>
        </p:grpSp>
        <p:grpSp>
          <p:nvGrpSpPr>
            <p:cNvPr id="23" name="Group 22"/>
            <p:cNvGrpSpPr/>
            <p:nvPr/>
          </p:nvGrpSpPr>
          <p:grpSpPr>
            <a:xfrm>
              <a:off x="238639" y="4126871"/>
              <a:ext cx="1609859" cy="360000"/>
              <a:chOff x="379276" y="5048104"/>
              <a:chExt cx="1609859" cy="384392"/>
            </a:xfrm>
          </p:grpSpPr>
          <p:cxnSp>
            <p:nvCxnSpPr>
              <p:cNvPr id="36" name="Straight Connector 35"/>
              <p:cNvCxnSpPr/>
              <p:nvPr/>
            </p:nvCxnSpPr>
            <p:spPr>
              <a:xfrm flipV="1">
                <a:off x="379276" y="5419617"/>
                <a:ext cx="1609859" cy="12879"/>
              </a:xfrm>
              <a:prstGeom prst="line">
                <a:avLst/>
              </a:prstGeom>
              <a:ln w="571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7" name="TextBox 36"/>
              <p:cNvSpPr txBox="1"/>
              <p:nvPr/>
            </p:nvSpPr>
            <p:spPr>
              <a:xfrm>
                <a:off x="851423" y="5048104"/>
                <a:ext cx="867545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dirty="0" smtClean="0"/>
                  <a:t>נישואים</a:t>
                </a:r>
                <a:endParaRPr lang="he-IL" dirty="0"/>
              </a:p>
            </p:txBody>
          </p:sp>
        </p:grpSp>
        <p:grpSp>
          <p:nvGrpSpPr>
            <p:cNvPr id="24" name="Group 23"/>
            <p:cNvGrpSpPr/>
            <p:nvPr/>
          </p:nvGrpSpPr>
          <p:grpSpPr>
            <a:xfrm>
              <a:off x="238639" y="5157317"/>
              <a:ext cx="1609859" cy="360000"/>
              <a:chOff x="437882" y="6169186"/>
              <a:chExt cx="1609859" cy="373282"/>
            </a:xfrm>
          </p:grpSpPr>
          <p:cxnSp>
            <p:nvCxnSpPr>
              <p:cNvPr id="34" name="Straight Arrow Connector 33"/>
              <p:cNvCxnSpPr/>
              <p:nvPr/>
            </p:nvCxnSpPr>
            <p:spPr>
              <a:xfrm flipV="1">
                <a:off x="437882" y="6538518"/>
                <a:ext cx="1609859" cy="3950"/>
              </a:xfrm>
              <a:prstGeom prst="straightConnector1">
                <a:avLst/>
              </a:prstGeom>
              <a:ln w="57150">
                <a:solidFill>
                  <a:srgbClr val="0070C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TextBox 34"/>
              <p:cNvSpPr txBox="1"/>
              <p:nvPr/>
            </p:nvSpPr>
            <p:spPr>
              <a:xfrm>
                <a:off x="851423" y="6169186"/>
                <a:ext cx="665567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dirty="0" smtClean="0"/>
                  <a:t>צאצא</a:t>
                </a:r>
                <a:endParaRPr lang="he-IL" dirty="0"/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>
              <a:off x="238639" y="5672540"/>
              <a:ext cx="1609859" cy="360000"/>
              <a:chOff x="2819312" y="5042291"/>
              <a:chExt cx="1609859" cy="369332"/>
            </a:xfrm>
          </p:grpSpPr>
          <p:cxnSp>
            <p:nvCxnSpPr>
              <p:cNvPr id="32" name="Straight Connector 31"/>
              <p:cNvCxnSpPr/>
              <p:nvPr/>
            </p:nvCxnSpPr>
            <p:spPr>
              <a:xfrm>
                <a:off x="2819312" y="5411623"/>
                <a:ext cx="1609859" cy="0"/>
              </a:xfrm>
              <a:prstGeom prst="line">
                <a:avLst/>
              </a:prstGeom>
              <a:ln w="57150">
                <a:solidFill>
                  <a:srgbClr val="00B05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TextBox 32"/>
              <p:cNvSpPr txBox="1"/>
              <p:nvPr/>
            </p:nvSpPr>
            <p:spPr>
              <a:xfrm>
                <a:off x="3002177" y="5042291"/>
                <a:ext cx="1426994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dirty="0" smtClean="0"/>
                  <a:t>נישואים שניים</a:t>
                </a:r>
                <a:endParaRPr lang="he-IL" dirty="0"/>
              </a:p>
            </p:txBody>
          </p:sp>
        </p:grpSp>
        <p:grpSp>
          <p:nvGrpSpPr>
            <p:cNvPr id="26" name="Group 25"/>
            <p:cNvGrpSpPr/>
            <p:nvPr/>
          </p:nvGrpSpPr>
          <p:grpSpPr>
            <a:xfrm>
              <a:off x="238639" y="6187760"/>
              <a:ext cx="1313645" cy="369332"/>
              <a:chOff x="2575130" y="6409525"/>
              <a:chExt cx="1313645" cy="378906"/>
            </a:xfrm>
          </p:grpSpPr>
          <p:sp>
            <p:nvSpPr>
              <p:cNvPr id="30" name="Multiply 29"/>
              <p:cNvSpPr/>
              <p:nvPr/>
            </p:nvSpPr>
            <p:spPr>
              <a:xfrm>
                <a:off x="2575130" y="6450446"/>
                <a:ext cx="427047" cy="287490"/>
              </a:xfrm>
              <a:prstGeom prst="mathMultiply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3242444" y="6409525"/>
                <a:ext cx="646331" cy="378906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dirty="0" smtClean="0"/>
                  <a:t>נפטר</a:t>
                </a:r>
                <a:endParaRPr lang="he-IL" dirty="0"/>
              </a:p>
            </p:txBody>
          </p:sp>
        </p:grpSp>
      </p:grpSp>
      <p:sp>
        <p:nvSpPr>
          <p:cNvPr id="40" name="Rectangle 39"/>
          <p:cNvSpPr/>
          <p:nvPr/>
        </p:nvSpPr>
        <p:spPr>
          <a:xfrm>
            <a:off x="317780" y="5244570"/>
            <a:ext cx="1612722" cy="1388729"/>
          </a:xfrm>
          <a:prstGeom prst="rect">
            <a:avLst/>
          </a:prstGeom>
          <a:noFill/>
          <a:ln w="254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3" name="Oval 13"/>
          <p:cNvSpPr/>
          <p:nvPr/>
        </p:nvSpPr>
        <p:spPr>
          <a:xfrm>
            <a:off x="9722750" y="3961682"/>
            <a:ext cx="2032167" cy="86288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נכרית</a:t>
            </a:r>
            <a:endParaRPr lang="he-IL" sz="3600" dirty="0"/>
          </a:p>
        </p:txBody>
      </p:sp>
      <p:cxnSp>
        <p:nvCxnSpPr>
          <p:cNvPr id="44" name="Straight Connector 18"/>
          <p:cNvCxnSpPr/>
          <p:nvPr/>
        </p:nvCxnSpPr>
        <p:spPr>
          <a:xfrm flipV="1">
            <a:off x="10738834" y="2340157"/>
            <a:ext cx="0" cy="1599167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קבוצה 28"/>
          <p:cNvGrpSpPr/>
          <p:nvPr/>
        </p:nvGrpSpPr>
        <p:grpSpPr>
          <a:xfrm>
            <a:off x="10738834" y="2323261"/>
            <a:ext cx="743776" cy="1599167"/>
            <a:chOff x="10738834" y="2323261"/>
            <a:chExt cx="743776" cy="1599167"/>
          </a:xfrm>
        </p:grpSpPr>
        <p:cxnSp>
          <p:nvCxnSpPr>
            <p:cNvPr id="46" name="Straight Connector 18"/>
            <p:cNvCxnSpPr/>
            <p:nvPr/>
          </p:nvCxnSpPr>
          <p:spPr>
            <a:xfrm flipV="1">
              <a:off x="10738834" y="2323261"/>
              <a:ext cx="0" cy="1599167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47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738834" y="2627626"/>
              <a:ext cx="743776" cy="1091279"/>
            </a:xfrm>
            <a:prstGeom prst="rect">
              <a:avLst/>
            </a:prstGeom>
          </p:spPr>
        </p:pic>
      </p:grpSp>
      <p:cxnSp>
        <p:nvCxnSpPr>
          <p:cNvPr id="48" name="Straight Connector 20"/>
          <p:cNvCxnSpPr/>
          <p:nvPr/>
        </p:nvCxnSpPr>
        <p:spPr>
          <a:xfrm flipH="1" flipV="1">
            <a:off x="4479649" y="2516705"/>
            <a:ext cx="1" cy="1550872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5873" y="2770648"/>
            <a:ext cx="743776" cy="1091279"/>
          </a:xfrm>
          <a:prstGeom prst="rect">
            <a:avLst/>
          </a:prstGeom>
        </p:spPr>
      </p:pic>
      <p:sp>
        <p:nvSpPr>
          <p:cNvPr id="50" name="Multiply 12"/>
          <p:cNvSpPr/>
          <p:nvPr/>
        </p:nvSpPr>
        <p:spPr>
          <a:xfrm>
            <a:off x="11435694" y="1700113"/>
            <a:ext cx="569052" cy="48422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1" name="TextBox 50"/>
          <p:cNvSpPr txBox="1"/>
          <p:nvPr/>
        </p:nvSpPr>
        <p:spPr>
          <a:xfrm>
            <a:off x="3451409" y="5683593"/>
            <a:ext cx="518618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שמעון לא מייבם את רחל כי היא אחות אשתו לאה. שמעון לא מייבם את הנכרית כי היא צרת אחות אשתו. </a:t>
            </a:r>
          </a:p>
          <a:p>
            <a:r>
              <a:rPr lang="he-IL" dirty="0" smtClean="0">
                <a:solidFill>
                  <a:srgbClr val="FFFF00"/>
                </a:solidFill>
              </a:rPr>
              <a:t>אם שמעון לא ייבם את רחל אלא עשה בה מאמר – הנכרית חולצת. </a:t>
            </a:r>
            <a:endParaRPr lang="he-IL" dirty="0">
              <a:solidFill>
                <a:srgbClr val="FFFF00"/>
              </a:solidFill>
            </a:endParaRPr>
          </a:p>
        </p:txBody>
      </p:sp>
      <p:cxnSp>
        <p:nvCxnSpPr>
          <p:cNvPr id="56" name="Straight Connector 35"/>
          <p:cNvCxnSpPr/>
          <p:nvPr/>
        </p:nvCxnSpPr>
        <p:spPr>
          <a:xfrm flipH="1" flipV="1">
            <a:off x="9100075" y="2372787"/>
            <a:ext cx="1075158" cy="1590685"/>
          </a:xfrm>
          <a:prstGeom prst="line">
            <a:avLst/>
          </a:prstGeom>
          <a:ln w="5715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160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spd="slow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50" grpId="0" animBg="1"/>
      <p:bldP spid="5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01843" y="0"/>
            <a:ext cx="60853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he-IL" sz="5400" b="1" i="1" u="sng" cap="none" spc="0" dirty="0" smtClean="0">
                <a:ln/>
                <a:solidFill>
                  <a:srgbClr val="00B050"/>
                </a:solidFill>
                <a:effectLst/>
              </a:rPr>
              <a:t>דף ל. משנה שלישית </a:t>
            </a:r>
            <a:endParaRPr lang="en-US" sz="5400" b="1" i="1" u="sng" cap="none" spc="0" dirty="0">
              <a:ln/>
              <a:solidFill>
                <a:srgbClr val="00B050"/>
              </a:solidFill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98426" y="1473256"/>
            <a:ext cx="2459864" cy="85000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שמעון</a:t>
            </a:r>
            <a:endParaRPr lang="he-IL" sz="3600" dirty="0"/>
          </a:p>
        </p:txBody>
      </p:sp>
      <p:sp>
        <p:nvSpPr>
          <p:cNvPr id="6" name="Rectangle 5"/>
          <p:cNvSpPr/>
          <p:nvPr/>
        </p:nvSpPr>
        <p:spPr>
          <a:xfrm>
            <a:off x="6788203" y="1514300"/>
            <a:ext cx="2345630" cy="85000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ראובן</a:t>
            </a:r>
            <a:endParaRPr lang="he-IL" sz="3600" dirty="0"/>
          </a:p>
        </p:txBody>
      </p:sp>
      <p:sp>
        <p:nvSpPr>
          <p:cNvPr id="7" name="Rectangle 6"/>
          <p:cNvSpPr/>
          <p:nvPr/>
        </p:nvSpPr>
        <p:spPr>
          <a:xfrm>
            <a:off x="9998350" y="1517221"/>
            <a:ext cx="2060619" cy="850005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לוי</a:t>
            </a:r>
            <a:endParaRPr lang="he-IL" sz="36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5856394" y="1898258"/>
            <a:ext cx="734097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148342" y="1879971"/>
            <a:ext cx="734097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Multiply 12"/>
          <p:cNvSpPr/>
          <p:nvPr/>
        </p:nvSpPr>
        <p:spPr>
          <a:xfrm>
            <a:off x="8431558" y="1697192"/>
            <a:ext cx="569052" cy="48422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4" name="Oval 13"/>
          <p:cNvSpPr/>
          <p:nvPr/>
        </p:nvSpPr>
        <p:spPr>
          <a:xfrm>
            <a:off x="6968443" y="3963472"/>
            <a:ext cx="2032167" cy="86288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רחל</a:t>
            </a:r>
            <a:endParaRPr lang="he-IL" sz="3600" dirty="0"/>
          </a:p>
        </p:txBody>
      </p:sp>
      <p:sp>
        <p:nvSpPr>
          <p:cNvPr id="15" name="Oval 14"/>
          <p:cNvSpPr/>
          <p:nvPr/>
        </p:nvSpPr>
        <p:spPr>
          <a:xfrm>
            <a:off x="3262207" y="3915177"/>
            <a:ext cx="2130085" cy="959477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לאה</a:t>
            </a:r>
            <a:endParaRPr lang="he-IL" sz="3600" dirty="0"/>
          </a:p>
        </p:txBody>
      </p:sp>
      <p:cxnSp>
        <p:nvCxnSpPr>
          <p:cNvPr id="17" name="Straight Connector 16"/>
          <p:cNvCxnSpPr>
            <a:stCxn id="15" idx="6"/>
            <a:endCxn id="14" idx="2"/>
          </p:cNvCxnSpPr>
          <p:nvPr/>
        </p:nvCxnSpPr>
        <p:spPr>
          <a:xfrm flipV="1">
            <a:off x="5392292" y="4394915"/>
            <a:ext cx="1576151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קבוצה 11"/>
          <p:cNvGrpSpPr/>
          <p:nvPr/>
        </p:nvGrpSpPr>
        <p:grpSpPr>
          <a:xfrm>
            <a:off x="7843234" y="2364305"/>
            <a:ext cx="743776" cy="1599167"/>
            <a:chOff x="7843234" y="2364305"/>
            <a:chExt cx="743776" cy="1599167"/>
          </a:xfrm>
        </p:grpSpPr>
        <p:cxnSp>
          <p:nvCxnSpPr>
            <p:cNvPr id="19" name="Straight Connector 18"/>
            <p:cNvCxnSpPr/>
            <p:nvPr/>
          </p:nvCxnSpPr>
          <p:spPr>
            <a:xfrm flipV="1">
              <a:off x="7843234" y="2364305"/>
              <a:ext cx="0" cy="1599167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843234" y="2668670"/>
              <a:ext cx="743776" cy="1091279"/>
            </a:xfrm>
            <a:prstGeom prst="rect">
              <a:avLst/>
            </a:prstGeom>
          </p:spPr>
        </p:pic>
      </p:grpSp>
      <p:grpSp>
        <p:nvGrpSpPr>
          <p:cNvPr id="20" name="Group 19"/>
          <p:cNvGrpSpPr/>
          <p:nvPr/>
        </p:nvGrpSpPr>
        <p:grpSpPr>
          <a:xfrm>
            <a:off x="444698" y="5155591"/>
            <a:ext cx="1358887" cy="1250310"/>
            <a:chOff x="238639" y="4126871"/>
            <a:chExt cx="1609859" cy="2430221"/>
          </a:xfrm>
        </p:grpSpPr>
        <p:grpSp>
          <p:nvGrpSpPr>
            <p:cNvPr id="22" name="Group 21"/>
            <p:cNvGrpSpPr/>
            <p:nvPr/>
          </p:nvGrpSpPr>
          <p:grpSpPr>
            <a:xfrm>
              <a:off x="238639" y="4642094"/>
              <a:ext cx="1609859" cy="360000"/>
              <a:chOff x="437882" y="5593586"/>
              <a:chExt cx="1609859" cy="369332"/>
            </a:xfrm>
          </p:grpSpPr>
          <p:cxnSp>
            <p:nvCxnSpPr>
              <p:cNvPr id="38" name="Straight Connector 37"/>
              <p:cNvCxnSpPr/>
              <p:nvPr/>
            </p:nvCxnSpPr>
            <p:spPr>
              <a:xfrm>
                <a:off x="437882" y="5962918"/>
                <a:ext cx="1609859" cy="0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TextBox 38"/>
              <p:cNvSpPr txBox="1"/>
              <p:nvPr/>
            </p:nvSpPr>
            <p:spPr>
              <a:xfrm>
                <a:off x="837176" y="5593586"/>
                <a:ext cx="647934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dirty="0" smtClean="0"/>
                  <a:t>אחים</a:t>
                </a:r>
                <a:endParaRPr lang="he-IL" dirty="0"/>
              </a:p>
            </p:txBody>
          </p:sp>
        </p:grpSp>
        <p:grpSp>
          <p:nvGrpSpPr>
            <p:cNvPr id="23" name="Group 22"/>
            <p:cNvGrpSpPr/>
            <p:nvPr/>
          </p:nvGrpSpPr>
          <p:grpSpPr>
            <a:xfrm>
              <a:off x="238639" y="4126871"/>
              <a:ext cx="1609859" cy="360000"/>
              <a:chOff x="379276" y="5048104"/>
              <a:chExt cx="1609859" cy="384392"/>
            </a:xfrm>
          </p:grpSpPr>
          <p:cxnSp>
            <p:nvCxnSpPr>
              <p:cNvPr id="36" name="Straight Connector 35"/>
              <p:cNvCxnSpPr/>
              <p:nvPr/>
            </p:nvCxnSpPr>
            <p:spPr>
              <a:xfrm flipV="1">
                <a:off x="379276" y="5419617"/>
                <a:ext cx="1609859" cy="12879"/>
              </a:xfrm>
              <a:prstGeom prst="line">
                <a:avLst/>
              </a:prstGeom>
              <a:ln w="571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7" name="TextBox 36"/>
              <p:cNvSpPr txBox="1"/>
              <p:nvPr/>
            </p:nvSpPr>
            <p:spPr>
              <a:xfrm>
                <a:off x="851423" y="5048104"/>
                <a:ext cx="867545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dirty="0" smtClean="0"/>
                  <a:t>נישואים</a:t>
                </a:r>
                <a:endParaRPr lang="he-IL" dirty="0"/>
              </a:p>
            </p:txBody>
          </p:sp>
        </p:grpSp>
        <p:grpSp>
          <p:nvGrpSpPr>
            <p:cNvPr id="24" name="Group 23"/>
            <p:cNvGrpSpPr/>
            <p:nvPr/>
          </p:nvGrpSpPr>
          <p:grpSpPr>
            <a:xfrm>
              <a:off x="238639" y="5157317"/>
              <a:ext cx="1609859" cy="360000"/>
              <a:chOff x="437882" y="6169186"/>
              <a:chExt cx="1609859" cy="373282"/>
            </a:xfrm>
          </p:grpSpPr>
          <p:cxnSp>
            <p:nvCxnSpPr>
              <p:cNvPr id="34" name="Straight Arrow Connector 33"/>
              <p:cNvCxnSpPr/>
              <p:nvPr/>
            </p:nvCxnSpPr>
            <p:spPr>
              <a:xfrm flipV="1">
                <a:off x="437882" y="6538518"/>
                <a:ext cx="1609859" cy="3950"/>
              </a:xfrm>
              <a:prstGeom prst="straightConnector1">
                <a:avLst/>
              </a:prstGeom>
              <a:ln w="57150">
                <a:solidFill>
                  <a:srgbClr val="0070C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TextBox 34"/>
              <p:cNvSpPr txBox="1"/>
              <p:nvPr/>
            </p:nvSpPr>
            <p:spPr>
              <a:xfrm>
                <a:off x="851423" y="6169186"/>
                <a:ext cx="665567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dirty="0" smtClean="0"/>
                  <a:t>צאצא</a:t>
                </a:r>
                <a:endParaRPr lang="he-IL" dirty="0"/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>
              <a:off x="238639" y="5672540"/>
              <a:ext cx="1609859" cy="360000"/>
              <a:chOff x="2819312" y="5042291"/>
              <a:chExt cx="1609859" cy="369332"/>
            </a:xfrm>
          </p:grpSpPr>
          <p:cxnSp>
            <p:nvCxnSpPr>
              <p:cNvPr id="32" name="Straight Connector 31"/>
              <p:cNvCxnSpPr/>
              <p:nvPr/>
            </p:nvCxnSpPr>
            <p:spPr>
              <a:xfrm>
                <a:off x="2819312" y="5411623"/>
                <a:ext cx="1609859" cy="0"/>
              </a:xfrm>
              <a:prstGeom prst="line">
                <a:avLst/>
              </a:prstGeom>
              <a:ln w="57150">
                <a:solidFill>
                  <a:srgbClr val="00B05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TextBox 32"/>
              <p:cNvSpPr txBox="1"/>
              <p:nvPr/>
            </p:nvSpPr>
            <p:spPr>
              <a:xfrm>
                <a:off x="3002177" y="5042291"/>
                <a:ext cx="1426994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dirty="0" smtClean="0"/>
                  <a:t>נישואים שניים</a:t>
                </a:r>
                <a:endParaRPr lang="he-IL" dirty="0"/>
              </a:p>
            </p:txBody>
          </p:sp>
        </p:grpSp>
        <p:grpSp>
          <p:nvGrpSpPr>
            <p:cNvPr id="26" name="Group 25"/>
            <p:cNvGrpSpPr/>
            <p:nvPr/>
          </p:nvGrpSpPr>
          <p:grpSpPr>
            <a:xfrm>
              <a:off x="238639" y="6187760"/>
              <a:ext cx="1313645" cy="369332"/>
              <a:chOff x="2575130" y="6409525"/>
              <a:chExt cx="1313645" cy="378906"/>
            </a:xfrm>
          </p:grpSpPr>
          <p:sp>
            <p:nvSpPr>
              <p:cNvPr id="30" name="Multiply 29"/>
              <p:cNvSpPr/>
              <p:nvPr/>
            </p:nvSpPr>
            <p:spPr>
              <a:xfrm>
                <a:off x="2575130" y="6450446"/>
                <a:ext cx="427047" cy="287490"/>
              </a:xfrm>
              <a:prstGeom prst="mathMultiply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3242444" y="6409525"/>
                <a:ext cx="646331" cy="378906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dirty="0" smtClean="0"/>
                  <a:t>נפטר</a:t>
                </a:r>
                <a:endParaRPr lang="he-IL" dirty="0"/>
              </a:p>
            </p:txBody>
          </p:sp>
        </p:grpSp>
      </p:grpSp>
      <p:sp>
        <p:nvSpPr>
          <p:cNvPr id="40" name="Rectangle 39"/>
          <p:cNvSpPr/>
          <p:nvPr/>
        </p:nvSpPr>
        <p:spPr>
          <a:xfrm>
            <a:off x="317780" y="5244570"/>
            <a:ext cx="1612722" cy="1388729"/>
          </a:xfrm>
          <a:prstGeom prst="rect">
            <a:avLst/>
          </a:prstGeom>
          <a:noFill/>
          <a:ln w="254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3" name="Oval 13"/>
          <p:cNvSpPr/>
          <p:nvPr/>
        </p:nvSpPr>
        <p:spPr>
          <a:xfrm>
            <a:off x="9722750" y="3961682"/>
            <a:ext cx="2032167" cy="86288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נכרית</a:t>
            </a:r>
            <a:endParaRPr lang="he-IL" sz="3600" dirty="0"/>
          </a:p>
        </p:txBody>
      </p:sp>
      <p:cxnSp>
        <p:nvCxnSpPr>
          <p:cNvPr id="44" name="Straight Connector 18"/>
          <p:cNvCxnSpPr/>
          <p:nvPr/>
        </p:nvCxnSpPr>
        <p:spPr>
          <a:xfrm flipV="1">
            <a:off x="10738834" y="2340157"/>
            <a:ext cx="0" cy="1599167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קבוצה 28"/>
          <p:cNvGrpSpPr/>
          <p:nvPr/>
        </p:nvGrpSpPr>
        <p:grpSpPr>
          <a:xfrm>
            <a:off x="10738834" y="2323261"/>
            <a:ext cx="743776" cy="1599167"/>
            <a:chOff x="10738834" y="2323261"/>
            <a:chExt cx="743776" cy="1599167"/>
          </a:xfrm>
        </p:grpSpPr>
        <p:cxnSp>
          <p:nvCxnSpPr>
            <p:cNvPr id="46" name="Straight Connector 18"/>
            <p:cNvCxnSpPr/>
            <p:nvPr/>
          </p:nvCxnSpPr>
          <p:spPr>
            <a:xfrm flipV="1">
              <a:off x="10738834" y="2323261"/>
              <a:ext cx="0" cy="1599167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47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738834" y="2627626"/>
              <a:ext cx="743776" cy="1091279"/>
            </a:xfrm>
            <a:prstGeom prst="rect">
              <a:avLst/>
            </a:prstGeom>
          </p:spPr>
        </p:pic>
      </p:grpSp>
      <p:cxnSp>
        <p:nvCxnSpPr>
          <p:cNvPr id="48" name="Straight Connector 20"/>
          <p:cNvCxnSpPr>
            <a:endCxn id="5" idx="2"/>
          </p:cNvCxnSpPr>
          <p:nvPr/>
        </p:nvCxnSpPr>
        <p:spPr>
          <a:xfrm flipH="1" flipV="1">
            <a:off x="4528358" y="2323261"/>
            <a:ext cx="1" cy="1538666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4583" y="2546954"/>
            <a:ext cx="743776" cy="1091279"/>
          </a:xfrm>
          <a:prstGeom prst="rect">
            <a:avLst/>
          </a:prstGeom>
        </p:spPr>
      </p:pic>
      <p:sp>
        <p:nvSpPr>
          <p:cNvPr id="51" name="TextBox 50"/>
          <p:cNvSpPr txBox="1"/>
          <p:nvPr/>
        </p:nvSpPr>
        <p:spPr>
          <a:xfrm>
            <a:off x="3451409" y="5683593"/>
            <a:ext cx="5186181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רחל אסורה על שמעון עולמית וגם הנכרית אסורה על שמעון  בגללה, כיון שלאה נאסרה על שמעון בשעת הנפילה. </a:t>
            </a:r>
            <a:endParaRPr lang="he-IL" dirty="0"/>
          </a:p>
        </p:txBody>
      </p:sp>
      <p:cxnSp>
        <p:nvCxnSpPr>
          <p:cNvPr id="56" name="Straight Connector 35"/>
          <p:cNvCxnSpPr/>
          <p:nvPr/>
        </p:nvCxnSpPr>
        <p:spPr>
          <a:xfrm flipV="1">
            <a:off x="8587010" y="2367226"/>
            <a:ext cx="1826990" cy="1616984"/>
          </a:xfrm>
          <a:prstGeom prst="line">
            <a:avLst/>
          </a:prstGeom>
          <a:ln w="5715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Multiply 12"/>
          <p:cNvSpPr/>
          <p:nvPr/>
        </p:nvSpPr>
        <p:spPr>
          <a:xfrm>
            <a:off x="3338599" y="3995834"/>
            <a:ext cx="569052" cy="48422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3" name="Multiply 12"/>
          <p:cNvSpPr/>
          <p:nvPr/>
        </p:nvSpPr>
        <p:spPr>
          <a:xfrm>
            <a:off x="9998350" y="1607482"/>
            <a:ext cx="569052" cy="48422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8531260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spd="slow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1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51" grpId="0"/>
      <p:bldP spid="52" grpId="0" animBg="1"/>
      <p:bldP spid="5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00428" y="0"/>
            <a:ext cx="58881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he-IL" sz="5400" b="1" i="1" u="sng" cap="none" spc="0" dirty="0" smtClean="0">
                <a:ln/>
                <a:solidFill>
                  <a:srgbClr val="00B050"/>
                </a:solidFill>
                <a:effectLst/>
              </a:rPr>
              <a:t>דף ל. משנה רביעית </a:t>
            </a:r>
            <a:endParaRPr lang="en-US" sz="5400" b="1" i="1" u="sng" cap="none" spc="0" dirty="0">
              <a:ln/>
              <a:solidFill>
                <a:srgbClr val="00B050"/>
              </a:solidFill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98426" y="1473256"/>
            <a:ext cx="2459864" cy="85000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שמעון</a:t>
            </a:r>
            <a:endParaRPr lang="he-IL" sz="3600" dirty="0"/>
          </a:p>
        </p:txBody>
      </p:sp>
      <p:sp>
        <p:nvSpPr>
          <p:cNvPr id="6" name="Rectangle 5"/>
          <p:cNvSpPr/>
          <p:nvPr/>
        </p:nvSpPr>
        <p:spPr>
          <a:xfrm>
            <a:off x="6788203" y="1514300"/>
            <a:ext cx="2345630" cy="85000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ראובן</a:t>
            </a:r>
            <a:endParaRPr lang="he-IL" sz="3600" dirty="0"/>
          </a:p>
        </p:txBody>
      </p:sp>
      <p:sp>
        <p:nvSpPr>
          <p:cNvPr id="7" name="Rectangle 6"/>
          <p:cNvSpPr/>
          <p:nvPr/>
        </p:nvSpPr>
        <p:spPr>
          <a:xfrm>
            <a:off x="9998350" y="1517221"/>
            <a:ext cx="2060619" cy="850005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לוי</a:t>
            </a:r>
            <a:endParaRPr lang="he-IL" sz="36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5856394" y="1898258"/>
            <a:ext cx="734097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148342" y="1879971"/>
            <a:ext cx="734097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Multiply 12"/>
          <p:cNvSpPr/>
          <p:nvPr/>
        </p:nvSpPr>
        <p:spPr>
          <a:xfrm>
            <a:off x="11470391" y="1700113"/>
            <a:ext cx="569052" cy="48422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4" name="Oval 13"/>
          <p:cNvSpPr/>
          <p:nvPr/>
        </p:nvSpPr>
        <p:spPr>
          <a:xfrm>
            <a:off x="6968443" y="3963472"/>
            <a:ext cx="2032167" cy="86288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רחל</a:t>
            </a:r>
            <a:endParaRPr lang="he-IL" sz="3600" dirty="0"/>
          </a:p>
        </p:txBody>
      </p:sp>
      <p:sp>
        <p:nvSpPr>
          <p:cNvPr id="15" name="Oval 14"/>
          <p:cNvSpPr/>
          <p:nvPr/>
        </p:nvSpPr>
        <p:spPr>
          <a:xfrm>
            <a:off x="3262207" y="3915177"/>
            <a:ext cx="2130085" cy="959477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לאה</a:t>
            </a:r>
            <a:endParaRPr lang="he-IL" sz="3600" dirty="0"/>
          </a:p>
        </p:txBody>
      </p:sp>
      <p:cxnSp>
        <p:nvCxnSpPr>
          <p:cNvPr id="17" name="Straight Connector 16"/>
          <p:cNvCxnSpPr>
            <a:stCxn id="15" idx="6"/>
            <a:endCxn id="14" idx="2"/>
          </p:cNvCxnSpPr>
          <p:nvPr/>
        </p:nvCxnSpPr>
        <p:spPr>
          <a:xfrm flipV="1">
            <a:off x="5392292" y="4394915"/>
            <a:ext cx="1576151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7843234" y="2364305"/>
            <a:ext cx="0" cy="1599167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3234" y="2668670"/>
            <a:ext cx="743776" cy="1091279"/>
          </a:xfrm>
          <a:prstGeom prst="rect">
            <a:avLst/>
          </a:prstGeom>
        </p:spPr>
      </p:pic>
      <p:grpSp>
        <p:nvGrpSpPr>
          <p:cNvPr id="20" name="Group 19"/>
          <p:cNvGrpSpPr/>
          <p:nvPr/>
        </p:nvGrpSpPr>
        <p:grpSpPr>
          <a:xfrm>
            <a:off x="444698" y="5155591"/>
            <a:ext cx="1358887" cy="1250310"/>
            <a:chOff x="238639" y="4126871"/>
            <a:chExt cx="1609859" cy="2430221"/>
          </a:xfrm>
        </p:grpSpPr>
        <p:grpSp>
          <p:nvGrpSpPr>
            <p:cNvPr id="22" name="Group 21"/>
            <p:cNvGrpSpPr/>
            <p:nvPr/>
          </p:nvGrpSpPr>
          <p:grpSpPr>
            <a:xfrm>
              <a:off x="238639" y="4642094"/>
              <a:ext cx="1609859" cy="360000"/>
              <a:chOff x="437882" y="5593586"/>
              <a:chExt cx="1609859" cy="369332"/>
            </a:xfrm>
          </p:grpSpPr>
          <p:cxnSp>
            <p:nvCxnSpPr>
              <p:cNvPr id="38" name="Straight Connector 37"/>
              <p:cNvCxnSpPr/>
              <p:nvPr/>
            </p:nvCxnSpPr>
            <p:spPr>
              <a:xfrm>
                <a:off x="437882" y="5962918"/>
                <a:ext cx="1609859" cy="0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TextBox 38"/>
              <p:cNvSpPr txBox="1"/>
              <p:nvPr/>
            </p:nvSpPr>
            <p:spPr>
              <a:xfrm>
                <a:off x="837176" y="5593586"/>
                <a:ext cx="647934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dirty="0" smtClean="0"/>
                  <a:t>אחים</a:t>
                </a:r>
                <a:endParaRPr lang="he-IL" dirty="0"/>
              </a:p>
            </p:txBody>
          </p:sp>
        </p:grpSp>
        <p:grpSp>
          <p:nvGrpSpPr>
            <p:cNvPr id="23" name="Group 22"/>
            <p:cNvGrpSpPr/>
            <p:nvPr/>
          </p:nvGrpSpPr>
          <p:grpSpPr>
            <a:xfrm>
              <a:off x="238639" y="4126871"/>
              <a:ext cx="1609859" cy="360000"/>
              <a:chOff x="379276" y="5048104"/>
              <a:chExt cx="1609859" cy="384392"/>
            </a:xfrm>
          </p:grpSpPr>
          <p:cxnSp>
            <p:nvCxnSpPr>
              <p:cNvPr id="36" name="Straight Connector 35"/>
              <p:cNvCxnSpPr/>
              <p:nvPr/>
            </p:nvCxnSpPr>
            <p:spPr>
              <a:xfrm flipV="1">
                <a:off x="379276" y="5419617"/>
                <a:ext cx="1609859" cy="12879"/>
              </a:xfrm>
              <a:prstGeom prst="line">
                <a:avLst/>
              </a:prstGeom>
              <a:ln w="571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7" name="TextBox 36"/>
              <p:cNvSpPr txBox="1"/>
              <p:nvPr/>
            </p:nvSpPr>
            <p:spPr>
              <a:xfrm>
                <a:off x="851423" y="5048104"/>
                <a:ext cx="867545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dirty="0" smtClean="0"/>
                  <a:t>נישואים</a:t>
                </a:r>
                <a:endParaRPr lang="he-IL" dirty="0"/>
              </a:p>
            </p:txBody>
          </p:sp>
        </p:grpSp>
        <p:grpSp>
          <p:nvGrpSpPr>
            <p:cNvPr id="24" name="Group 23"/>
            <p:cNvGrpSpPr/>
            <p:nvPr/>
          </p:nvGrpSpPr>
          <p:grpSpPr>
            <a:xfrm>
              <a:off x="238639" y="5157317"/>
              <a:ext cx="1609859" cy="360000"/>
              <a:chOff x="437882" y="6169186"/>
              <a:chExt cx="1609859" cy="373282"/>
            </a:xfrm>
          </p:grpSpPr>
          <p:cxnSp>
            <p:nvCxnSpPr>
              <p:cNvPr id="34" name="Straight Arrow Connector 33"/>
              <p:cNvCxnSpPr/>
              <p:nvPr/>
            </p:nvCxnSpPr>
            <p:spPr>
              <a:xfrm flipV="1">
                <a:off x="437882" y="6538518"/>
                <a:ext cx="1609859" cy="3950"/>
              </a:xfrm>
              <a:prstGeom prst="straightConnector1">
                <a:avLst/>
              </a:prstGeom>
              <a:ln w="57150">
                <a:solidFill>
                  <a:srgbClr val="0070C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TextBox 34"/>
              <p:cNvSpPr txBox="1"/>
              <p:nvPr/>
            </p:nvSpPr>
            <p:spPr>
              <a:xfrm>
                <a:off x="851423" y="6169186"/>
                <a:ext cx="665567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dirty="0" smtClean="0"/>
                  <a:t>צאצא</a:t>
                </a:r>
                <a:endParaRPr lang="he-IL" dirty="0"/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>
              <a:off x="238639" y="5672540"/>
              <a:ext cx="1609859" cy="360000"/>
              <a:chOff x="2819312" y="5042291"/>
              <a:chExt cx="1609859" cy="369332"/>
            </a:xfrm>
          </p:grpSpPr>
          <p:cxnSp>
            <p:nvCxnSpPr>
              <p:cNvPr id="32" name="Straight Connector 31"/>
              <p:cNvCxnSpPr/>
              <p:nvPr/>
            </p:nvCxnSpPr>
            <p:spPr>
              <a:xfrm>
                <a:off x="2819312" y="5411623"/>
                <a:ext cx="1609859" cy="0"/>
              </a:xfrm>
              <a:prstGeom prst="line">
                <a:avLst/>
              </a:prstGeom>
              <a:ln w="57150">
                <a:solidFill>
                  <a:srgbClr val="00B05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TextBox 32"/>
              <p:cNvSpPr txBox="1"/>
              <p:nvPr/>
            </p:nvSpPr>
            <p:spPr>
              <a:xfrm>
                <a:off x="3002177" y="5042291"/>
                <a:ext cx="1426994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dirty="0" smtClean="0"/>
                  <a:t>נישואים שניים</a:t>
                </a:r>
                <a:endParaRPr lang="he-IL" dirty="0"/>
              </a:p>
            </p:txBody>
          </p:sp>
        </p:grpSp>
        <p:grpSp>
          <p:nvGrpSpPr>
            <p:cNvPr id="26" name="Group 25"/>
            <p:cNvGrpSpPr/>
            <p:nvPr/>
          </p:nvGrpSpPr>
          <p:grpSpPr>
            <a:xfrm>
              <a:off x="238639" y="6187760"/>
              <a:ext cx="1313645" cy="369332"/>
              <a:chOff x="2575130" y="6409525"/>
              <a:chExt cx="1313645" cy="378906"/>
            </a:xfrm>
          </p:grpSpPr>
          <p:sp>
            <p:nvSpPr>
              <p:cNvPr id="30" name="Multiply 29"/>
              <p:cNvSpPr/>
              <p:nvPr/>
            </p:nvSpPr>
            <p:spPr>
              <a:xfrm>
                <a:off x="2575130" y="6450446"/>
                <a:ext cx="427047" cy="287490"/>
              </a:xfrm>
              <a:prstGeom prst="mathMultiply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3242444" y="6409525"/>
                <a:ext cx="646331" cy="378906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dirty="0" smtClean="0"/>
                  <a:t>נפטר</a:t>
                </a:r>
                <a:endParaRPr lang="he-IL" dirty="0"/>
              </a:p>
            </p:txBody>
          </p:sp>
        </p:grpSp>
      </p:grpSp>
      <p:sp>
        <p:nvSpPr>
          <p:cNvPr id="40" name="Rectangle 39"/>
          <p:cNvSpPr/>
          <p:nvPr/>
        </p:nvSpPr>
        <p:spPr>
          <a:xfrm>
            <a:off x="317780" y="5244570"/>
            <a:ext cx="1612722" cy="1388729"/>
          </a:xfrm>
          <a:prstGeom prst="rect">
            <a:avLst/>
          </a:prstGeom>
          <a:noFill/>
          <a:ln w="254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3" name="Oval 13"/>
          <p:cNvSpPr/>
          <p:nvPr/>
        </p:nvSpPr>
        <p:spPr>
          <a:xfrm>
            <a:off x="9722750" y="3961682"/>
            <a:ext cx="2032167" cy="86288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נכרית</a:t>
            </a:r>
            <a:endParaRPr lang="he-IL" sz="3600" dirty="0"/>
          </a:p>
        </p:txBody>
      </p:sp>
      <p:cxnSp>
        <p:nvCxnSpPr>
          <p:cNvPr id="44" name="Straight Connector 18"/>
          <p:cNvCxnSpPr/>
          <p:nvPr/>
        </p:nvCxnSpPr>
        <p:spPr>
          <a:xfrm flipV="1">
            <a:off x="10738834" y="2340157"/>
            <a:ext cx="0" cy="1599167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קבוצה 28"/>
          <p:cNvGrpSpPr/>
          <p:nvPr/>
        </p:nvGrpSpPr>
        <p:grpSpPr>
          <a:xfrm>
            <a:off x="10738834" y="2323261"/>
            <a:ext cx="743776" cy="1599167"/>
            <a:chOff x="10738834" y="2323261"/>
            <a:chExt cx="743776" cy="1599167"/>
          </a:xfrm>
        </p:grpSpPr>
        <p:cxnSp>
          <p:nvCxnSpPr>
            <p:cNvPr id="46" name="Straight Connector 18"/>
            <p:cNvCxnSpPr/>
            <p:nvPr/>
          </p:nvCxnSpPr>
          <p:spPr>
            <a:xfrm flipV="1">
              <a:off x="10738834" y="2323261"/>
              <a:ext cx="0" cy="1599167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47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738834" y="2627626"/>
              <a:ext cx="743776" cy="1091279"/>
            </a:xfrm>
            <a:prstGeom prst="rect">
              <a:avLst/>
            </a:prstGeom>
          </p:spPr>
        </p:pic>
      </p:grpSp>
      <p:cxnSp>
        <p:nvCxnSpPr>
          <p:cNvPr id="48" name="Straight Connector 20"/>
          <p:cNvCxnSpPr>
            <a:endCxn id="5" idx="2"/>
          </p:cNvCxnSpPr>
          <p:nvPr/>
        </p:nvCxnSpPr>
        <p:spPr>
          <a:xfrm flipH="1" flipV="1">
            <a:off x="4528358" y="2323261"/>
            <a:ext cx="1" cy="1538666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4583" y="2546954"/>
            <a:ext cx="743776" cy="1091279"/>
          </a:xfrm>
          <a:prstGeom prst="rect">
            <a:avLst/>
          </a:prstGeom>
        </p:spPr>
      </p:pic>
      <p:sp>
        <p:nvSpPr>
          <p:cNvPr id="51" name="TextBox 50"/>
          <p:cNvSpPr txBox="1"/>
          <p:nvPr/>
        </p:nvSpPr>
        <p:spPr>
          <a:xfrm>
            <a:off x="3451409" y="5683593"/>
            <a:ext cx="5186181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הנכרית מותרת </a:t>
            </a:r>
            <a:r>
              <a:rPr lang="he-IL" dirty="0" err="1" smtClean="0"/>
              <a:t>להתייבם</a:t>
            </a:r>
            <a:r>
              <a:rPr lang="he-IL" dirty="0" smtClean="0"/>
              <a:t> לשמעון כי כאשר נזקקה לראובן, רחל כבר לא </a:t>
            </a:r>
            <a:r>
              <a:rPr lang="he-IL" dirty="0" err="1" smtClean="0"/>
              <a:t>היתה</a:t>
            </a:r>
            <a:r>
              <a:rPr lang="he-IL" dirty="0" smtClean="0"/>
              <a:t> אשת ראובן. </a:t>
            </a:r>
            <a:endParaRPr lang="he-IL" dirty="0"/>
          </a:p>
        </p:txBody>
      </p:sp>
      <p:sp>
        <p:nvSpPr>
          <p:cNvPr id="45" name="Multiply 12"/>
          <p:cNvSpPr/>
          <p:nvPr/>
        </p:nvSpPr>
        <p:spPr>
          <a:xfrm>
            <a:off x="7558708" y="2972199"/>
            <a:ext cx="569052" cy="48422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50" name="Straight Connector 35"/>
          <p:cNvCxnSpPr/>
          <p:nvPr/>
        </p:nvCxnSpPr>
        <p:spPr>
          <a:xfrm flipH="1" flipV="1">
            <a:off x="9133833" y="2418966"/>
            <a:ext cx="1075158" cy="1590685"/>
          </a:xfrm>
          <a:prstGeom prst="line">
            <a:avLst/>
          </a:prstGeom>
          <a:ln w="5715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Multiply 12"/>
          <p:cNvSpPr/>
          <p:nvPr/>
        </p:nvSpPr>
        <p:spPr>
          <a:xfrm>
            <a:off x="8482787" y="1637862"/>
            <a:ext cx="569052" cy="48422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5454161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spd="slow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51" grpId="0"/>
      <p:bldP spid="45" grpId="0" animBg="1"/>
      <p:bldP spid="45" grpId="1" animBg="1"/>
      <p:bldP spid="45" grpId="2" animBg="1"/>
      <p:bldP spid="54" grpId="0" animBg="1"/>
      <p:bldP spid="54" grpId="1" animBg="1"/>
      <p:bldP spid="54" grpId="2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TC103457452[[fn=Celestial]]</Template>
  <TotalTime>1234</TotalTime>
  <Words>230</Words>
  <Application>Microsoft Office PowerPoint</Application>
  <PresentationFormat>מותאם אישית</PresentationFormat>
  <Paragraphs>68</Paragraphs>
  <Slides>5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5</vt:i4>
      </vt:variant>
    </vt:vector>
  </HeadingPairs>
  <TitlesOfParts>
    <vt:vector size="6" baseType="lpstr">
      <vt:lpstr>Celestial</vt:lpstr>
      <vt:lpstr>מצגת של PowerPoint</vt:lpstr>
      <vt:lpstr>מצגת של PowerPoint</vt:lpstr>
      <vt:lpstr>מצגת של PowerPoint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Elhanan</dc:creator>
  <cp:lastModifiedBy>Eli</cp:lastModifiedBy>
  <cp:revision>179</cp:revision>
  <dcterms:created xsi:type="dcterms:W3CDTF">2014-10-08T08:06:00Z</dcterms:created>
  <dcterms:modified xsi:type="dcterms:W3CDTF">2014-11-11T16:00:18Z</dcterms:modified>
</cp:coreProperties>
</file>