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73" r:id="rId4"/>
  </p:sldMasterIdLst>
  <p:sldIdLst>
    <p:sldId id="257" r:id="rId5"/>
    <p:sldId id="261" r:id="rId6"/>
    <p:sldId id="263" r:id="rId7"/>
    <p:sldId id="264" r:id="rId8"/>
    <p:sldId id="262" r:id="rId9"/>
    <p:sldId id="266" r:id="rId10"/>
    <p:sldId id="267" r:id="rId11"/>
    <p:sldId id="268"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81" autoAdjust="0"/>
    <p:restoredTop sz="94619" autoAdjust="0"/>
  </p:normalViewPr>
  <p:slideViewPr>
    <p:cSldViewPr snapToGrid="0">
      <p:cViewPr>
        <p:scale>
          <a:sx n="69" d="100"/>
          <a:sy n="69" d="100"/>
        </p:scale>
        <p:origin x="774"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A66772-F185-4D58-B8BB-E9370D7A7A2B}"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40FC4FFE-8987-4A26-B7F4-8A516F18ADAE}">
      <dgm:prSet/>
      <dgm:spPr/>
      <dgm:t>
        <a:bodyPr/>
        <a:lstStyle/>
        <a:p>
          <a:pPr>
            <a:lnSpc>
              <a:spcPct val="100000"/>
            </a:lnSpc>
            <a:defRPr cap="all"/>
          </a:pPr>
          <a:r>
            <a:rPr lang="he-IL" dirty="0">
              <a:latin typeface="Guttman Keren" panose="02010401010101010101" pitchFamily="2" charset="-79"/>
              <a:cs typeface="Guttman Keren" panose="02010401010101010101" pitchFamily="2" charset="-79"/>
            </a:rPr>
            <a:t>עירוב חצרות ושיתוף מבואות</a:t>
          </a:r>
          <a:endParaRPr lang="en-US" dirty="0">
            <a:cs typeface="Guttman Keren" panose="02010401010101010101" pitchFamily="2" charset="-79"/>
          </a:endParaRPr>
        </a:p>
      </dgm:t>
    </dgm:pt>
    <dgm:pt modelId="{CAD7EF86-FB23-41F6-BF42-040B36DEFDB1}" type="parTrans" cxnId="{C7AD8469-3C68-4AF9-AB82-79B0043AA120}">
      <dgm:prSet/>
      <dgm:spPr/>
      <dgm:t>
        <a:bodyPr/>
        <a:lstStyle/>
        <a:p>
          <a:endParaRPr lang="en-US"/>
        </a:p>
      </dgm:t>
    </dgm:pt>
    <dgm:pt modelId="{5B62599A-5C9B-48E7-896E-EA782AC60C8B}" type="sibTrans" cxnId="{C7AD8469-3C68-4AF9-AB82-79B0043AA120}">
      <dgm:prSet/>
      <dgm:spPr/>
      <dgm:t>
        <a:bodyPr/>
        <a:lstStyle/>
        <a:p>
          <a:endParaRPr lang="en-US"/>
        </a:p>
      </dgm:t>
    </dgm:pt>
    <dgm:pt modelId="{49225C73-1633-42F1-AB3B-7CB183E5F8B8}">
      <dgm:prSet/>
      <dgm:spPr/>
      <dgm:t>
        <a:bodyPr/>
        <a:lstStyle/>
        <a:p>
          <a:pPr>
            <a:lnSpc>
              <a:spcPct val="100000"/>
            </a:lnSpc>
            <a:defRPr cap="all"/>
          </a:pPr>
          <a:r>
            <a:rPr lang="he-IL" dirty="0">
              <a:latin typeface="Guttman Keren" panose="02010401010101010101" pitchFamily="2" charset="-79"/>
              <a:cs typeface="Guttman Keren" panose="02010401010101010101" pitchFamily="2" charset="-79"/>
            </a:rPr>
            <a:t>תחומין</a:t>
          </a:r>
          <a:endParaRPr lang="en-US" dirty="0">
            <a:cs typeface="Guttman Keren" panose="02010401010101010101" pitchFamily="2" charset="-79"/>
          </a:endParaRPr>
        </a:p>
      </dgm:t>
    </dgm:pt>
    <dgm:pt modelId="{1A0E2090-1D4F-438A-8766-B6030CE01ADD}" type="parTrans" cxnId="{A9154303-8225-4248-91DC-1B0156A35F07}">
      <dgm:prSet/>
      <dgm:spPr/>
      <dgm:t>
        <a:bodyPr/>
        <a:lstStyle/>
        <a:p>
          <a:endParaRPr lang="en-US"/>
        </a:p>
      </dgm:t>
    </dgm:pt>
    <dgm:pt modelId="{9646853A-8964-4519-A5B1-0B7D18B2983D}" type="sibTrans" cxnId="{A9154303-8225-4248-91DC-1B0156A35F07}">
      <dgm:prSet/>
      <dgm:spPr/>
      <dgm:t>
        <a:bodyPr/>
        <a:lstStyle/>
        <a:p>
          <a:endParaRPr lang="en-US"/>
        </a:p>
      </dgm:t>
    </dgm:pt>
    <dgm:pt modelId="{1C383F32-22E8-4F62-A3E0-BDC3D5F48992}">
      <dgm:prSet/>
      <dgm:spPr/>
      <dgm:t>
        <a:bodyPr/>
        <a:lstStyle/>
        <a:p>
          <a:pPr>
            <a:lnSpc>
              <a:spcPct val="100000"/>
            </a:lnSpc>
            <a:defRPr cap="all"/>
          </a:pPr>
          <a:r>
            <a:rPr lang="he-IL" dirty="0">
              <a:latin typeface="Guttman Keren" panose="02010401010101010101" pitchFamily="2" charset="-79"/>
              <a:cs typeface="Guttman Keren" panose="02010401010101010101" pitchFamily="2" charset="-79"/>
            </a:rPr>
            <a:t>רשות היחיד ודיני'ה</a:t>
          </a:r>
          <a:endParaRPr lang="en-US" dirty="0">
            <a:cs typeface="Guttman Keren" panose="02010401010101010101" pitchFamily="2" charset="-79"/>
          </a:endParaRPr>
        </a:p>
      </dgm:t>
    </dgm:pt>
    <dgm:pt modelId="{A7920A2F-3244-4159-AF04-6A1D38B7B317}" type="parTrans" cxnId="{C4CCE57E-E871-46D6-BAD5-880252C95D22}">
      <dgm:prSet/>
      <dgm:spPr/>
      <dgm:t>
        <a:bodyPr/>
        <a:lstStyle/>
        <a:p>
          <a:endParaRPr lang="en-US"/>
        </a:p>
      </dgm:t>
    </dgm:pt>
    <dgm:pt modelId="{8500F72A-2C6D-4FDF-9C1D-CA691380EB0B}" type="sibTrans" cxnId="{C4CCE57E-E871-46D6-BAD5-880252C95D22}">
      <dgm:prSet/>
      <dgm:spPr/>
      <dgm:t>
        <a:bodyPr/>
        <a:lstStyle/>
        <a:p>
          <a:endParaRPr lang="en-US"/>
        </a:p>
      </dgm:t>
    </dgm:pt>
    <dgm:pt modelId="{50B3CE7C-E10B-4E23-BD93-03664997C932}" type="pres">
      <dgm:prSet presAssocID="{01A66772-F185-4D58-B8BB-E9370D7A7A2B}" presName="root" presStyleCnt="0">
        <dgm:presLayoutVars>
          <dgm:dir/>
          <dgm:resizeHandles val="exact"/>
        </dgm:presLayoutVars>
      </dgm:prSet>
      <dgm:spPr/>
    </dgm:pt>
    <dgm:pt modelId="{DE9CE479-E4AE-4283-AEF1-10C1535B4324}" type="pres">
      <dgm:prSet presAssocID="{40FC4FFE-8987-4A26-B7F4-8A516F18ADAE}" presName="compNode" presStyleCnt="0"/>
      <dgm:spPr/>
    </dgm:pt>
    <dgm:pt modelId="{B59FCF02-CAD2-4D6F-9542-AD86711168CA}" type="pres">
      <dgm:prSet presAssocID="{40FC4FFE-8987-4A26-B7F4-8A516F18ADAE}" presName="iconBgRect" presStyleLbl="bgShp" presStyleIdx="0" presStyleCnt="3"/>
      <dgm:spPr/>
    </dgm:pt>
    <dgm:pt modelId="{7C175B98-93F4-4D7C-BB95-1514AB879CD5}" type="pres">
      <dgm:prSet presAssocID="{40FC4FFE-8987-4A26-B7F4-8A516F18ADAE}" presName="iconRect" presStyleLbl="node1" presStyleIdx="0" presStyleCnt="3"/>
      <dgm:spPr>
        <a:noFill/>
        <a:ln>
          <a:noFill/>
        </a:ln>
      </dgm:spPr>
    </dgm:pt>
    <dgm:pt modelId="{677A3090-5F01-43FD-9FA6-C0420AD80FD6}" type="pres">
      <dgm:prSet presAssocID="{40FC4FFE-8987-4A26-B7F4-8A516F18ADAE}" presName="spaceRect" presStyleCnt="0"/>
      <dgm:spPr/>
    </dgm:pt>
    <dgm:pt modelId="{127117FB-F8A7-4A20-A8A7-EC686DDC76D0}" type="pres">
      <dgm:prSet presAssocID="{40FC4FFE-8987-4A26-B7F4-8A516F18ADAE}" presName="textRect" presStyleLbl="revTx" presStyleIdx="0" presStyleCnt="3">
        <dgm:presLayoutVars>
          <dgm:chMax val="1"/>
          <dgm:chPref val="1"/>
        </dgm:presLayoutVars>
      </dgm:prSet>
      <dgm:spPr/>
    </dgm:pt>
    <dgm:pt modelId="{FD1EED9C-83D3-41AD-A09B-D3B36354168F}" type="pres">
      <dgm:prSet presAssocID="{5B62599A-5C9B-48E7-896E-EA782AC60C8B}" presName="sibTrans" presStyleCnt="0"/>
      <dgm:spPr/>
    </dgm:pt>
    <dgm:pt modelId="{C998AB0A-577D-44AA-A068-F634DDE7BD47}" type="pres">
      <dgm:prSet presAssocID="{49225C73-1633-42F1-AB3B-7CB183E5F8B8}" presName="compNode" presStyleCnt="0"/>
      <dgm:spPr/>
    </dgm:pt>
    <dgm:pt modelId="{BCD8CDD9-0C56-4401-ADB1-8B48DAB2C96F}" type="pres">
      <dgm:prSet presAssocID="{49225C73-1633-42F1-AB3B-7CB183E5F8B8}" presName="iconBgRect" presStyleLbl="bgShp" presStyleIdx="1" presStyleCnt="3"/>
      <dgm:spPr/>
    </dgm:pt>
    <dgm:pt modelId="{DB4CA7C4-FCA1-4127-B20A-2A5C031A3CF4}" type="pres">
      <dgm:prSet presAssocID="{49225C73-1633-42F1-AB3B-7CB183E5F8B8}" presName="iconRect" presStyleLbl="node1" presStyleIdx="1" presStyleCnt="3"/>
      <dgm:spPr>
        <a:noFill/>
        <a:ln>
          <a:noFill/>
        </a:ln>
      </dgm:spPr>
    </dgm:pt>
    <dgm:pt modelId="{9B0C8FBF-0BDD-48A5-967E-F3FE71659F6A}" type="pres">
      <dgm:prSet presAssocID="{49225C73-1633-42F1-AB3B-7CB183E5F8B8}" presName="spaceRect" presStyleCnt="0"/>
      <dgm:spPr/>
    </dgm:pt>
    <dgm:pt modelId="{7E6FE37A-5DB0-4899-9FCB-0CE39BC185F8}" type="pres">
      <dgm:prSet presAssocID="{49225C73-1633-42F1-AB3B-7CB183E5F8B8}" presName="textRect" presStyleLbl="revTx" presStyleIdx="1" presStyleCnt="3">
        <dgm:presLayoutVars>
          <dgm:chMax val="1"/>
          <dgm:chPref val="1"/>
        </dgm:presLayoutVars>
      </dgm:prSet>
      <dgm:spPr/>
    </dgm:pt>
    <dgm:pt modelId="{5A266296-0042-402F-92EF-D59AB148E92E}" type="pres">
      <dgm:prSet presAssocID="{9646853A-8964-4519-A5B1-0B7D18B2983D}" presName="sibTrans" presStyleCnt="0"/>
      <dgm:spPr/>
    </dgm:pt>
    <dgm:pt modelId="{ECFA770B-DE2C-4683-A038-58D0FE44BC27}" type="pres">
      <dgm:prSet presAssocID="{1C383F32-22E8-4F62-A3E0-BDC3D5F48992}" presName="compNode" presStyleCnt="0"/>
      <dgm:spPr/>
    </dgm:pt>
    <dgm:pt modelId="{FF93E135-77D6-48A0-8871-9BC93D705D06}" type="pres">
      <dgm:prSet presAssocID="{1C383F32-22E8-4F62-A3E0-BDC3D5F48992}" presName="iconBgRect" presStyleLbl="bgShp" presStyleIdx="2" presStyleCnt="3"/>
      <dgm:spPr/>
    </dgm:pt>
    <dgm:pt modelId="{39509775-983E-4110-B989-EE2CD6514BE0}" type="pres">
      <dgm:prSet presAssocID="{1C383F32-22E8-4F62-A3E0-BDC3D5F48992}" presName="iconRect" presStyleLbl="node1" presStyleIdx="2" presStyleCnt="3" custLinFactNeighborX="11140" custLinFactNeighborY="5007"/>
      <dgm:spPr>
        <a:noFill/>
        <a:ln>
          <a:noFill/>
        </a:ln>
      </dgm:spPr>
    </dgm:pt>
    <dgm:pt modelId="{493B43B2-705C-4AE5-8A77-D8DEEDA1B5CF}" type="pres">
      <dgm:prSet presAssocID="{1C383F32-22E8-4F62-A3E0-BDC3D5F48992}" presName="spaceRect" presStyleCnt="0"/>
      <dgm:spPr/>
    </dgm:pt>
    <dgm:pt modelId="{1AEDC777-00B3-41D7-9AE1-23D741E941C3}" type="pres">
      <dgm:prSet presAssocID="{1C383F32-22E8-4F62-A3E0-BDC3D5F48992}" presName="textRect" presStyleLbl="revTx" presStyleIdx="2" presStyleCnt="3">
        <dgm:presLayoutVars>
          <dgm:chMax val="1"/>
          <dgm:chPref val="1"/>
        </dgm:presLayoutVars>
      </dgm:prSet>
      <dgm:spPr/>
    </dgm:pt>
  </dgm:ptLst>
  <dgm:cxnLst>
    <dgm:cxn modelId="{A9154303-8225-4248-91DC-1B0156A35F07}" srcId="{01A66772-F185-4D58-B8BB-E9370D7A7A2B}" destId="{49225C73-1633-42F1-AB3B-7CB183E5F8B8}" srcOrd="1" destOrd="0" parTransId="{1A0E2090-1D4F-438A-8766-B6030CE01ADD}" sibTransId="{9646853A-8964-4519-A5B1-0B7D18B2983D}"/>
    <dgm:cxn modelId="{7A710F69-5154-4855-ACF5-BC7C1BF85A80}" type="presOf" srcId="{49225C73-1633-42F1-AB3B-7CB183E5F8B8}" destId="{7E6FE37A-5DB0-4899-9FCB-0CE39BC185F8}" srcOrd="0" destOrd="0" presId="urn:microsoft.com/office/officeart/2018/5/layout/IconCircleLabelList"/>
    <dgm:cxn modelId="{C7AD8469-3C68-4AF9-AB82-79B0043AA120}" srcId="{01A66772-F185-4D58-B8BB-E9370D7A7A2B}" destId="{40FC4FFE-8987-4A26-B7F4-8A516F18ADAE}" srcOrd="0" destOrd="0" parTransId="{CAD7EF86-FB23-41F6-BF42-040B36DEFDB1}" sibTransId="{5B62599A-5C9B-48E7-896E-EA782AC60C8B}"/>
    <dgm:cxn modelId="{676D3A6A-6EA7-4483-BB12-0BD4A7D7AF9D}" type="presOf" srcId="{01A66772-F185-4D58-B8BB-E9370D7A7A2B}" destId="{50B3CE7C-E10B-4E23-BD93-03664997C932}" srcOrd="0" destOrd="0" presId="urn:microsoft.com/office/officeart/2018/5/layout/IconCircleLabelList"/>
    <dgm:cxn modelId="{1496FC70-DB8B-48D4-98DE-DD2856E389EE}" type="presOf" srcId="{1C383F32-22E8-4F62-A3E0-BDC3D5F48992}" destId="{1AEDC777-00B3-41D7-9AE1-23D741E941C3}" srcOrd="0" destOrd="0" presId="urn:microsoft.com/office/officeart/2018/5/layout/IconCircleLabelList"/>
    <dgm:cxn modelId="{C4CCE57E-E871-46D6-BAD5-880252C95D22}" srcId="{01A66772-F185-4D58-B8BB-E9370D7A7A2B}" destId="{1C383F32-22E8-4F62-A3E0-BDC3D5F48992}" srcOrd="2" destOrd="0" parTransId="{A7920A2F-3244-4159-AF04-6A1D38B7B317}" sibTransId="{8500F72A-2C6D-4FDF-9C1D-CA691380EB0B}"/>
    <dgm:cxn modelId="{355227E3-55E0-4343-BC8D-FC0EB1694F48}" type="presOf" srcId="{40FC4FFE-8987-4A26-B7F4-8A516F18ADAE}" destId="{127117FB-F8A7-4A20-A8A7-EC686DDC76D0}" srcOrd="0" destOrd="0" presId="urn:microsoft.com/office/officeart/2018/5/layout/IconCircleLabelList"/>
    <dgm:cxn modelId="{555498CB-3ED1-404E-A25F-EB243EFC5FB1}" type="presParOf" srcId="{50B3CE7C-E10B-4E23-BD93-03664997C932}" destId="{DE9CE479-E4AE-4283-AEF1-10C1535B4324}" srcOrd="0" destOrd="0" presId="urn:microsoft.com/office/officeart/2018/5/layout/IconCircleLabelList"/>
    <dgm:cxn modelId="{11F12D49-CD08-4D50-BD13-3ECBC3A476A4}" type="presParOf" srcId="{DE9CE479-E4AE-4283-AEF1-10C1535B4324}" destId="{B59FCF02-CAD2-4D6F-9542-AD86711168CA}" srcOrd="0" destOrd="0" presId="urn:microsoft.com/office/officeart/2018/5/layout/IconCircleLabelList"/>
    <dgm:cxn modelId="{F443A659-540B-487B-97F9-49219CF60D6B}" type="presParOf" srcId="{DE9CE479-E4AE-4283-AEF1-10C1535B4324}" destId="{7C175B98-93F4-4D7C-BB95-1514AB879CD5}" srcOrd="1" destOrd="0" presId="urn:microsoft.com/office/officeart/2018/5/layout/IconCircleLabelList"/>
    <dgm:cxn modelId="{A503D7AB-7D64-4163-93B5-1CEEDAE81823}" type="presParOf" srcId="{DE9CE479-E4AE-4283-AEF1-10C1535B4324}" destId="{677A3090-5F01-43FD-9FA6-C0420AD80FD6}" srcOrd="2" destOrd="0" presId="urn:microsoft.com/office/officeart/2018/5/layout/IconCircleLabelList"/>
    <dgm:cxn modelId="{780188ED-7DCE-45BB-B6AF-91BE48969612}" type="presParOf" srcId="{DE9CE479-E4AE-4283-AEF1-10C1535B4324}" destId="{127117FB-F8A7-4A20-A8A7-EC686DDC76D0}" srcOrd="3" destOrd="0" presId="urn:microsoft.com/office/officeart/2018/5/layout/IconCircleLabelList"/>
    <dgm:cxn modelId="{155719F8-A89B-4E96-BC49-C48BC717F480}" type="presParOf" srcId="{50B3CE7C-E10B-4E23-BD93-03664997C932}" destId="{FD1EED9C-83D3-41AD-A09B-D3B36354168F}" srcOrd="1" destOrd="0" presId="urn:microsoft.com/office/officeart/2018/5/layout/IconCircleLabelList"/>
    <dgm:cxn modelId="{2772E199-56B0-4310-A55E-67D00CA3E59E}" type="presParOf" srcId="{50B3CE7C-E10B-4E23-BD93-03664997C932}" destId="{C998AB0A-577D-44AA-A068-F634DDE7BD47}" srcOrd="2" destOrd="0" presId="urn:microsoft.com/office/officeart/2018/5/layout/IconCircleLabelList"/>
    <dgm:cxn modelId="{4E351D18-D97F-4B92-A608-2E9600B91C28}" type="presParOf" srcId="{C998AB0A-577D-44AA-A068-F634DDE7BD47}" destId="{BCD8CDD9-0C56-4401-ADB1-8B48DAB2C96F}" srcOrd="0" destOrd="0" presId="urn:microsoft.com/office/officeart/2018/5/layout/IconCircleLabelList"/>
    <dgm:cxn modelId="{B3DC724C-4569-4E9D-BD5A-49E4CD991FD0}" type="presParOf" srcId="{C998AB0A-577D-44AA-A068-F634DDE7BD47}" destId="{DB4CA7C4-FCA1-4127-B20A-2A5C031A3CF4}" srcOrd="1" destOrd="0" presId="urn:microsoft.com/office/officeart/2018/5/layout/IconCircleLabelList"/>
    <dgm:cxn modelId="{AD1AB552-CCE0-4911-BB9E-5D4A60B21F4F}" type="presParOf" srcId="{C998AB0A-577D-44AA-A068-F634DDE7BD47}" destId="{9B0C8FBF-0BDD-48A5-967E-F3FE71659F6A}" srcOrd="2" destOrd="0" presId="urn:microsoft.com/office/officeart/2018/5/layout/IconCircleLabelList"/>
    <dgm:cxn modelId="{8558F796-2D01-40FE-A21A-7530EEBC3BC3}" type="presParOf" srcId="{C998AB0A-577D-44AA-A068-F634DDE7BD47}" destId="{7E6FE37A-5DB0-4899-9FCB-0CE39BC185F8}" srcOrd="3" destOrd="0" presId="urn:microsoft.com/office/officeart/2018/5/layout/IconCircleLabelList"/>
    <dgm:cxn modelId="{1532E2BE-82E9-40A4-A6F7-40B60FC879AE}" type="presParOf" srcId="{50B3CE7C-E10B-4E23-BD93-03664997C932}" destId="{5A266296-0042-402F-92EF-D59AB148E92E}" srcOrd="3" destOrd="0" presId="urn:microsoft.com/office/officeart/2018/5/layout/IconCircleLabelList"/>
    <dgm:cxn modelId="{3A7F4DB9-1469-4F58-B633-24B7EEE084D1}" type="presParOf" srcId="{50B3CE7C-E10B-4E23-BD93-03664997C932}" destId="{ECFA770B-DE2C-4683-A038-58D0FE44BC27}" srcOrd="4" destOrd="0" presId="urn:microsoft.com/office/officeart/2018/5/layout/IconCircleLabelList"/>
    <dgm:cxn modelId="{91311827-CDAC-4BA8-B4A3-117AFD1CEE2D}" type="presParOf" srcId="{ECFA770B-DE2C-4683-A038-58D0FE44BC27}" destId="{FF93E135-77D6-48A0-8871-9BC93D705D06}" srcOrd="0" destOrd="0" presId="urn:microsoft.com/office/officeart/2018/5/layout/IconCircleLabelList"/>
    <dgm:cxn modelId="{83B7CA40-11B7-4507-8422-A40F02D469B2}" type="presParOf" srcId="{ECFA770B-DE2C-4683-A038-58D0FE44BC27}" destId="{39509775-983E-4110-B989-EE2CD6514BE0}" srcOrd="1" destOrd="0" presId="urn:microsoft.com/office/officeart/2018/5/layout/IconCircleLabelList"/>
    <dgm:cxn modelId="{A44BB251-01EB-4DEF-A28C-6D495183E4DC}" type="presParOf" srcId="{ECFA770B-DE2C-4683-A038-58D0FE44BC27}" destId="{493B43B2-705C-4AE5-8A77-D8DEEDA1B5CF}" srcOrd="2" destOrd="0" presId="urn:microsoft.com/office/officeart/2018/5/layout/IconCircleLabelList"/>
    <dgm:cxn modelId="{1EFA52DF-3C80-4DAA-BED6-AFE2F81796B2}" type="presParOf" srcId="{ECFA770B-DE2C-4683-A038-58D0FE44BC27}" destId="{1AEDC777-00B3-41D7-9AE1-23D741E941C3}"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9FCF02-CAD2-4D6F-9542-AD86711168CA}">
      <dsp:nvSpPr>
        <dsp:cNvPr id="0" name=""/>
        <dsp:cNvSpPr/>
      </dsp:nvSpPr>
      <dsp:spPr>
        <a:xfrm>
          <a:off x="616949" y="310305"/>
          <a:ext cx="1818562" cy="181856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175B98-93F4-4D7C-BB95-1514AB879CD5}">
      <dsp:nvSpPr>
        <dsp:cNvPr id="0" name=""/>
        <dsp:cNvSpPr/>
      </dsp:nvSpPr>
      <dsp:spPr>
        <a:xfrm>
          <a:off x="1004512" y="697868"/>
          <a:ext cx="1043437" cy="1043437"/>
        </a:xfrm>
        <a:prstGeom prst="rect">
          <a:avLst/>
        </a:prstGeom>
        <a:no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27117FB-F8A7-4A20-A8A7-EC686DDC76D0}">
      <dsp:nvSpPr>
        <dsp:cNvPr id="0" name=""/>
        <dsp:cNvSpPr/>
      </dsp:nvSpPr>
      <dsp:spPr>
        <a:xfrm>
          <a:off x="35606" y="2695306"/>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he-IL" sz="2100" kern="1200" dirty="0">
              <a:latin typeface="Guttman Keren" panose="02010401010101010101" pitchFamily="2" charset="-79"/>
              <a:cs typeface="Guttman Keren" panose="02010401010101010101" pitchFamily="2" charset="-79"/>
            </a:rPr>
            <a:t>עירוב חצרות ושיתוף מבואות</a:t>
          </a:r>
          <a:endParaRPr lang="en-US" sz="2100" kern="1200" dirty="0">
            <a:cs typeface="Guttman Keren" panose="02010401010101010101" pitchFamily="2" charset="-79"/>
          </a:endParaRPr>
        </a:p>
      </dsp:txBody>
      <dsp:txXfrm>
        <a:off x="35606" y="2695306"/>
        <a:ext cx="2981250" cy="720000"/>
      </dsp:txXfrm>
    </dsp:sp>
    <dsp:sp modelId="{BCD8CDD9-0C56-4401-ADB1-8B48DAB2C96F}">
      <dsp:nvSpPr>
        <dsp:cNvPr id="0" name=""/>
        <dsp:cNvSpPr/>
      </dsp:nvSpPr>
      <dsp:spPr>
        <a:xfrm>
          <a:off x="4119918" y="310305"/>
          <a:ext cx="1818562" cy="181856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4CA7C4-FCA1-4127-B20A-2A5C031A3CF4}">
      <dsp:nvSpPr>
        <dsp:cNvPr id="0" name=""/>
        <dsp:cNvSpPr/>
      </dsp:nvSpPr>
      <dsp:spPr>
        <a:xfrm>
          <a:off x="4507481" y="697868"/>
          <a:ext cx="1043437" cy="1043437"/>
        </a:xfrm>
        <a:prstGeom prst="rect">
          <a:avLst/>
        </a:prstGeom>
        <a:no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E6FE37A-5DB0-4899-9FCB-0CE39BC185F8}">
      <dsp:nvSpPr>
        <dsp:cNvPr id="0" name=""/>
        <dsp:cNvSpPr/>
      </dsp:nvSpPr>
      <dsp:spPr>
        <a:xfrm>
          <a:off x="3538574" y="2695306"/>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he-IL" sz="2100" kern="1200" dirty="0">
              <a:latin typeface="Guttman Keren" panose="02010401010101010101" pitchFamily="2" charset="-79"/>
              <a:cs typeface="Guttman Keren" panose="02010401010101010101" pitchFamily="2" charset="-79"/>
            </a:rPr>
            <a:t>תחומין</a:t>
          </a:r>
          <a:endParaRPr lang="en-US" sz="2100" kern="1200" dirty="0">
            <a:cs typeface="Guttman Keren" panose="02010401010101010101" pitchFamily="2" charset="-79"/>
          </a:endParaRPr>
        </a:p>
      </dsp:txBody>
      <dsp:txXfrm>
        <a:off x="3538574" y="2695306"/>
        <a:ext cx="2981250" cy="720000"/>
      </dsp:txXfrm>
    </dsp:sp>
    <dsp:sp modelId="{FF93E135-77D6-48A0-8871-9BC93D705D06}">
      <dsp:nvSpPr>
        <dsp:cNvPr id="0" name=""/>
        <dsp:cNvSpPr/>
      </dsp:nvSpPr>
      <dsp:spPr>
        <a:xfrm>
          <a:off x="7622887" y="310305"/>
          <a:ext cx="1818562" cy="181856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509775-983E-4110-B989-EE2CD6514BE0}">
      <dsp:nvSpPr>
        <dsp:cNvPr id="0" name=""/>
        <dsp:cNvSpPr/>
      </dsp:nvSpPr>
      <dsp:spPr>
        <a:xfrm>
          <a:off x="8126688" y="750113"/>
          <a:ext cx="1043437" cy="1043437"/>
        </a:xfrm>
        <a:prstGeom prst="rect">
          <a:avLst/>
        </a:prstGeom>
        <a:no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AEDC777-00B3-41D7-9AE1-23D741E941C3}">
      <dsp:nvSpPr>
        <dsp:cNvPr id="0" name=""/>
        <dsp:cNvSpPr/>
      </dsp:nvSpPr>
      <dsp:spPr>
        <a:xfrm>
          <a:off x="7041543" y="2695306"/>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he-IL" sz="2100" kern="1200" dirty="0">
              <a:latin typeface="Guttman Keren" panose="02010401010101010101" pitchFamily="2" charset="-79"/>
              <a:cs typeface="Guttman Keren" panose="02010401010101010101" pitchFamily="2" charset="-79"/>
            </a:rPr>
            <a:t>רשות היחיד ודיני'ה</a:t>
          </a:r>
          <a:endParaRPr lang="en-US" sz="2100" kern="1200" dirty="0">
            <a:cs typeface="Guttman Keren" panose="02010401010101010101" pitchFamily="2" charset="-79"/>
          </a:endParaRPr>
        </a:p>
      </dsp:txBody>
      <dsp:txXfrm>
        <a:off x="7041543" y="2695306"/>
        <a:ext cx="29812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8/6/2020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153708790"/>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8/6/2020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8/6/2020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44672162"/>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8/6/2020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929960713"/>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8/6/2020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667413146"/>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8/6/2020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907247122"/>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8/6/2020</a:t>
            </a:fld>
            <a:endParaRPr lang="en-US" dirty="0"/>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488602163"/>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8/6/2020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dirty="0"/>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8/6/2020</a:t>
            </a:fld>
            <a:endParaRPr lang="en-US" dirty="0"/>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Lst>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bstract image">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5278"/>
            <a:ext cx="12191980" cy="6842722"/>
          </a:xfrm>
          <a:prstGeom prst="rect">
            <a:avLst/>
          </a:prstGeom>
        </p:spPr>
      </p:pic>
      <p:sp>
        <p:nvSpPr>
          <p:cNvPr id="82" name="Rectangle 81">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84" name="Rectangle 83">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6033793" y="2359089"/>
            <a:ext cx="4775075" cy="1627276"/>
          </a:xfrm>
        </p:spPr>
        <p:txBody>
          <a:bodyPr>
            <a:normAutofit/>
          </a:bodyPr>
          <a:lstStyle/>
          <a:p>
            <a:r>
              <a:rPr lang="he-IL" sz="4400" dirty="0">
                <a:solidFill>
                  <a:schemeClr val="tx1"/>
                </a:solidFill>
                <a:latin typeface="Guttman Keren" panose="02010401010101010101" pitchFamily="2" charset="-79"/>
                <a:cs typeface="Guttman Keren" panose="02010401010101010101" pitchFamily="2" charset="-79"/>
              </a:rPr>
              <a:t>עירובין</a:t>
            </a:r>
            <a:endParaRPr lang="en-US" sz="4400" dirty="0">
              <a:solidFill>
                <a:schemeClr val="tx1"/>
              </a:solidFill>
              <a:cs typeface="Guttman Keren" panose="02010401010101010101" pitchFamily="2" charset="-79"/>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6033793" y="3429000"/>
            <a:ext cx="4775075" cy="1126644"/>
          </a:xfrm>
        </p:spPr>
        <p:txBody>
          <a:bodyPr>
            <a:normAutofit/>
          </a:bodyPr>
          <a:lstStyle/>
          <a:p>
            <a:pPr>
              <a:spcAft>
                <a:spcPts val="600"/>
              </a:spcAft>
            </a:pPr>
            <a:r>
              <a:rPr lang="he-IL" dirty="0">
                <a:solidFill>
                  <a:schemeClr val="tx1"/>
                </a:solidFill>
                <a:latin typeface="Guttman Keren" panose="02010401010101010101" pitchFamily="2" charset="-79"/>
                <a:cs typeface="Guttman Keren" panose="02010401010101010101" pitchFamily="2" charset="-79"/>
              </a:rPr>
              <a:t>עירובין בארמית, כלאיים בעברית:)</a:t>
            </a:r>
          </a:p>
          <a:p>
            <a:pPr>
              <a:spcAft>
                <a:spcPts val="600"/>
              </a:spcAft>
            </a:pPr>
            <a:r>
              <a:rPr lang="he-IL" dirty="0">
                <a:solidFill>
                  <a:schemeClr val="tx1"/>
                </a:solidFill>
                <a:cs typeface="Guttman Keren" panose="02010401010101010101" pitchFamily="2" charset="-79"/>
              </a:rPr>
              <a:t>הכנה ללימוד על סדר הדף-היומי</a:t>
            </a:r>
            <a:endParaRPr lang="en-US" dirty="0">
              <a:solidFill>
                <a:schemeClr val="tx1"/>
              </a:solidFill>
              <a:cs typeface="Guttman Keren" panose="02010401010101010101" pitchFamily="2" charset="-79"/>
            </a:endParaRP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919D0-F177-4BBA-9A0B-DBA69E2ED764}"/>
              </a:ext>
            </a:extLst>
          </p:cNvPr>
          <p:cNvSpPr>
            <a:spLocks noGrp="1"/>
          </p:cNvSpPr>
          <p:nvPr>
            <p:ph type="title"/>
          </p:nvPr>
        </p:nvSpPr>
        <p:spPr>
          <a:xfrm>
            <a:off x="1066800" y="642594"/>
            <a:ext cx="10058400" cy="1371600"/>
          </a:xfrm>
        </p:spPr>
        <p:txBody>
          <a:bodyPr>
            <a:normAutofit/>
          </a:bodyPr>
          <a:lstStyle/>
          <a:p>
            <a:pPr algn="ctr"/>
            <a:r>
              <a:rPr lang="he-IL" dirty="0">
                <a:latin typeface="Guttman Keren" panose="02010401010101010101" pitchFamily="2" charset="-79"/>
                <a:cs typeface="Guttman Keren" panose="02010401010101010101" pitchFamily="2" charset="-79"/>
              </a:rPr>
              <a:t>חלוקת המסכת</a:t>
            </a:r>
            <a:endParaRPr lang="en-US" dirty="0">
              <a:cs typeface="Guttman Keren" panose="02010401010101010101" pitchFamily="2" charset="-79"/>
            </a:endParaRPr>
          </a:p>
        </p:txBody>
      </p:sp>
      <p:graphicFrame>
        <p:nvGraphicFramePr>
          <p:cNvPr id="5" name="Content Placeholder 2" descr="SmartArt graphic">
            <a:extLst>
              <a:ext uri="{FF2B5EF4-FFF2-40B4-BE49-F238E27FC236}">
                <a16:creationId xmlns:a16="http://schemas.microsoft.com/office/drawing/2014/main" id="{91DB1382-7276-49FA-9632-38D558F457E3}"/>
              </a:ext>
            </a:extLst>
          </p:cNvPr>
          <p:cNvGraphicFramePr>
            <a:graphicFrameLocks noGrp="1"/>
          </p:cNvGraphicFramePr>
          <p:nvPr>
            <p:ph idx="1"/>
            <p:extLst>
              <p:ext uri="{D42A27DB-BD31-4B8C-83A1-F6EECF244321}">
                <p14:modId xmlns:p14="http://schemas.microsoft.com/office/powerpoint/2010/main" val="1298394737"/>
              </p:ext>
            </p:extLst>
          </p:nvPr>
        </p:nvGraphicFramePr>
        <p:xfrm>
          <a:off x="1066800" y="2310063"/>
          <a:ext cx="100584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5C615249-0AE2-4E24-900B-41313CEA6A9B}"/>
              </a:ext>
            </a:extLst>
          </p:cNvPr>
          <p:cNvSpPr txBox="1"/>
          <p:nvPr/>
        </p:nvSpPr>
        <p:spPr>
          <a:xfrm>
            <a:off x="8948057" y="3278777"/>
            <a:ext cx="1567543" cy="369332"/>
          </a:xfrm>
          <a:prstGeom prst="rect">
            <a:avLst/>
          </a:prstGeom>
          <a:noFill/>
        </p:spPr>
        <p:txBody>
          <a:bodyPr wrap="square" rtlCol="0">
            <a:spAutoFit/>
          </a:bodyPr>
          <a:lstStyle/>
          <a:p>
            <a:r>
              <a:rPr lang="he-IL" dirty="0">
                <a:latin typeface="Guttman Keren" panose="02010401010101010101" pitchFamily="2" charset="-79"/>
                <a:cs typeface="Guttman Keren" panose="02010401010101010101" pitchFamily="2" charset="-79"/>
              </a:rPr>
              <a:t>פרקים א'- ב'</a:t>
            </a:r>
            <a:endParaRPr lang="en-US" dirty="0">
              <a:cs typeface="Guttman Keren" panose="02010401010101010101" pitchFamily="2" charset="-79"/>
            </a:endParaRPr>
          </a:p>
        </p:txBody>
      </p:sp>
      <p:sp>
        <p:nvSpPr>
          <p:cNvPr id="7" name="TextBox 6">
            <a:extLst>
              <a:ext uri="{FF2B5EF4-FFF2-40B4-BE49-F238E27FC236}">
                <a16:creationId xmlns:a16="http://schemas.microsoft.com/office/drawing/2014/main" id="{A6D252AF-90E2-489D-A222-50043A29D359}"/>
              </a:ext>
            </a:extLst>
          </p:cNvPr>
          <p:cNvSpPr txBox="1"/>
          <p:nvPr/>
        </p:nvSpPr>
        <p:spPr>
          <a:xfrm>
            <a:off x="5449388" y="3246511"/>
            <a:ext cx="1293223" cy="369332"/>
          </a:xfrm>
          <a:prstGeom prst="rect">
            <a:avLst/>
          </a:prstGeom>
          <a:noFill/>
        </p:spPr>
        <p:txBody>
          <a:bodyPr wrap="square" rtlCol="0">
            <a:spAutoFit/>
          </a:bodyPr>
          <a:lstStyle/>
          <a:p>
            <a:r>
              <a:rPr lang="he-IL" dirty="0">
                <a:latin typeface="Guttman Keren" panose="02010401010101010101" pitchFamily="2" charset="-79"/>
                <a:cs typeface="Guttman Keren" panose="02010401010101010101" pitchFamily="2" charset="-79"/>
              </a:rPr>
              <a:t>פרקים ג'-ה'</a:t>
            </a:r>
            <a:endParaRPr lang="en-US" dirty="0">
              <a:cs typeface="Guttman Keren" panose="02010401010101010101" pitchFamily="2" charset="-79"/>
            </a:endParaRPr>
          </a:p>
        </p:txBody>
      </p:sp>
      <p:sp>
        <p:nvSpPr>
          <p:cNvPr id="8" name="TextBox 7">
            <a:extLst>
              <a:ext uri="{FF2B5EF4-FFF2-40B4-BE49-F238E27FC236}">
                <a16:creationId xmlns:a16="http://schemas.microsoft.com/office/drawing/2014/main" id="{EA523AEF-B56E-4001-B73A-07C4FFEDB2A5}"/>
              </a:ext>
            </a:extLst>
          </p:cNvPr>
          <p:cNvSpPr txBox="1"/>
          <p:nvPr/>
        </p:nvSpPr>
        <p:spPr>
          <a:xfrm>
            <a:off x="1950719" y="3244334"/>
            <a:ext cx="1293223" cy="369332"/>
          </a:xfrm>
          <a:prstGeom prst="rect">
            <a:avLst/>
          </a:prstGeom>
          <a:noFill/>
        </p:spPr>
        <p:txBody>
          <a:bodyPr wrap="square" rtlCol="0">
            <a:spAutoFit/>
          </a:bodyPr>
          <a:lstStyle/>
          <a:p>
            <a:r>
              <a:rPr lang="he-IL" dirty="0">
                <a:latin typeface="Guttman Keren" panose="02010401010101010101" pitchFamily="2" charset="-79"/>
                <a:cs typeface="Guttman Keren" panose="02010401010101010101" pitchFamily="2" charset="-79"/>
              </a:rPr>
              <a:t>פרקים ו'-ט'</a:t>
            </a:r>
            <a:endParaRPr lang="en-US" dirty="0">
              <a:cs typeface="Guttman Keren" panose="02010401010101010101" pitchFamily="2" charset="-79"/>
            </a:endParaRPr>
          </a:p>
        </p:txBody>
      </p:sp>
      <p:sp>
        <p:nvSpPr>
          <p:cNvPr id="9" name="TextBox 8">
            <a:extLst>
              <a:ext uri="{FF2B5EF4-FFF2-40B4-BE49-F238E27FC236}">
                <a16:creationId xmlns:a16="http://schemas.microsoft.com/office/drawing/2014/main" id="{40A63B49-6D49-4977-B5B6-825263EAEA47}"/>
              </a:ext>
            </a:extLst>
          </p:cNvPr>
          <p:cNvSpPr txBox="1"/>
          <p:nvPr/>
        </p:nvSpPr>
        <p:spPr>
          <a:xfrm>
            <a:off x="5078457" y="6043518"/>
            <a:ext cx="3328307" cy="369332"/>
          </a:xfrm>
          <a:prstGeom prst="rect">
            <a:avLst/>
          </a:prstGeom>
          <a:noFill/>
        </p:spPr>
        <p:txBody>
          <a:bodyPr wrap="square" rtlCol="0">
            <a:spAutoFit/>
          </a:bodyPr>
          <a:lstStyle/>
          <a:p>
            <a:r>
              <a:rPr lang="he-IL" dirty="0">
                <a:latin typeface="Guttman Keren" panose="02010401010101010101" pitchFamily="2" charset="-79"/>
                <a:cs typeface="Guttman Keren" panose="02010401010101010101" pitchFamily="2" charset="-79"/>
              </a:rPr>
              <a:t>פרק י'- הלכות שבת.</a:t>
            </a:r>
            <a:endParaRPr lang="en-US" dirty="0">
              <a:cs typeface="Guttman Keren" panose="02010401010101010101" pitchFamily="2" charset="-79"/>
            </a:endParaRPr>
          </a:p>
        </p:txBody>
      </p:sp>
    </p:spTree>
    <p:extLst>
      <p:ext uri="{BB962C8B-B14F-4D97-AF65-F5344CB8AC3E}">
        <p14:creationId xmlns:p14="http://schemas.microsoft.com/office/powerpoint/2010/main" val="183243182"/>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84084-2EB2-45DC-8D74-3CC034AC7FB7}"/>
              </a:ext>
            </a:extLst>
          </p:cNvPr>
          <p:cNvSpPr>
            <a:spLocks noGrp="1"/>
          </p:cNvSpPr>
          <p:nvPr>
            <p:ph type="title"/>
          </p:nvPr>
        </p:nvSpPr>
        <p:spPr/>
        <p:txBody>
          <a:bodyPr/>
          <a:lstStyle/>
          <a:p>
            <a:pPr algn="ctr" rtl="1"/>
            <a:r>
              <a:rPr lang="he-IL" dirty="0">
                <a:latin typeface="Guttman Keren" panose="02010401010101010101" pitchFamily="2" charset="-79"/>
                <a:cs typeface="Guttman Keren" panose="02010401010101010101" pitchFamily="2" charset="-79"/>
              </a:rPr>
              <a:t>מקור איסור הוצאה</a:t>
            </a:r>
            <a:endParaRPr lang="en-US" dirty="0">
              <a:cs typeface="Guttman Keren" panose="02010401010101010101" pitchFamily="2" charset="-79"/>
            </a:endParaRPr>
          </a:p>
        </p:txBody>
      </p:sp>
      <p:sp>
        <p:nvSpPr>
          <p:cNvPr id="3" name="Content Placeholder 2">
            <a:extLst>
              <a:ext uri="{FF2B5EF4-FFF2-40B4-BE49-F238E27FC236}">
                <a16:creationId xmlns:a16="http://schemas.microsoft.com/office/drawing/2014/main" id="{1614E568-8039-43FE-8B51-32774B9D2626}"/>
              </a:ext>
            </a:extLst>
          </p:cNvPr>
          <p:cNvSpPr>
            <a:spLocks noGrp="1"/>
          </p:cNvSpPr>
          <p:nvPr>
            <p:ph idx="1"/>
          </p:nvPr>
        </p:nvSpPr>
        <p:spPr/>
        <p:txBody>
          <a:bodyPr/>
          <a:lstStyle/>
          <a:p>
            <a:pPr marL="0" indent="0" algn="r" rtl="1">
              <a:buNone/>
            </a:pPr>
            <a:r>
              <a:rPr lang="he-IL" dirty="0">
                <a:latin typeface="Guttman Keren" panose="02010401010101010101" pitchFamily="2" charset="-79"/>
                <a:cs typeface="Guttman Keren" panose="02010401010101010101" pitchFamily="2" charset="-79"/>
              </a:rPr>
              <a:t>אל יצא איש ממקומו ביום השבת</a:t>
            </a:r>
            <a:br>
              <a:rPr lang="en-US" dirty="0">
                <a:cs typeface="Guttman Keren" panose="02010401010101010101" pitchFamily="2" charset="-79"/>
              </a:rPr>
            </a:br>
            <a:r>
              <a:rPr lang="he-IL" dirty="0">
                <a:latin typeface="Guttman Keren" panose="02010401010101010101" pitchFamily="2" charset="-79"/>
                <a:cs typeface="Guttman Keren" panose="02010401010101010101" pitchFamily="2" charset="-79"/>
              </a:rPr>
              <a:t>(לתוספות עירובין י"ז למדו גם הוצאה)</a:t>
            </a:r>
          </a:p>
          <a:p>
            <a:pPr marL="0" indent="0" algn="r" rtl="1">
              <a:buNone/>
            </a:pPr>
            <a:endParaRPr lang="he-IL" dirty="0">
              <a:latin typeface="Guttman Keren" panose="02010401010101010101" pitchFamily="2" charset="-79"/>
              <a:cs typeface="Guttman Keren" panose="02010401010101010101" pitchFamily="2" charset="-79"/>
            </a:endParaRPr>
          </a:p>
          <a:p>
            <a:pPr marL="0" indent="0" algn="r" rtl="1">
              <a:buNone/>
            </a:pPr>
            <a:r>
              <a:rPr lang="he-IL" dirty="0">
                <a:cs typeface="Guttman Keren" panose="02010401010101010101" pitchFamily="2" charset="-79"/>
              </a:rPr>
              <a:t>ויצו משה ויעבירו קול במחנה לאמר איש ואישה אל יעשו עוד מלאכה לתרומת הקודש</a:t>
            </a:r>
            <a:br>
              <a:rPr lang="en-US" dirty="0">
                <a:cs typeface="Guttman Keren" panose="02010401010101010101" pitchFamily="2" charset="-79"/>
              </a:rPr>
            </a:br>
            <a:r>
              <a:rPr lang="he-IL" dirty="0">
                <a:cs typeface="Guttman Keren" panose="02010401010101010101" pitchFamily="2" charset="-79"/>
              </a:rPr>
              <a:t>(למדנו בשבת צו)</a:t>
            </a:r>
            <a:endParaRPr lang="en-US" dirty="0">
              <a:cs typeface="Guttman Keren" panose="02010401010101010101" pitchFamily="2" charset="-79"/>
            </a:endParaRPr>
          </a:p>
        </p:txBody>
      </p:sp>
    </p:spTree>
    <p:extLst>
      <p:ext uri="{BB962C8B-B14F-4D97-AF65-F5344CB8AC3E}">
        <p14:creationId xmlns:p14="http://schemas.microsoft.com/office/powerpoint/2010/main" val="843295126"/>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84084-2EB2-45DC-8D74-3CC034AC7FB7}"/>
              </a:ext>
            </a:extLst>
          </p:cNvPr>
          <p:cNvSpPr>
            <a:spLocks noGrp="1"/>
          </p:cNvSpPr>
          <p:nvPr>
            <p:ph type="title"/>
          </p:nvPr>
        </p:nvSpPr>
        <p:spPr/>
        <p:txBody>
          <a:bodyPr/>
          <a:lstStyle/>
          <a:p>
            <a:pPr algn="ctr" rtl="1"/>
            <a:r>
              <a:rPr lang="he-IL" dirty="0">
                <a:latin typeface="Guttman Keren" panose="02010401010101010101" pitchFamily="2" charset="-79"/>
                <a:cs typeface="Guttman Keren" panose="02010401010101010101" pitchFamily="2" charset="-79"/>
              </a:rPr>
              <a:t>הגדרות (יובא ביאורן בהמשך)</a:t>
            </a:r>
            <a:endParaRPr lang="en-US" dirty="0">
              <a:cs typeface="Guttman Keren" panose="02010401010101010101" pitchFamily="2" charset="-79"/>
            </a:endParaRPr>
          </a:p>
        </p:txBody>
      </p:sp>
      <p:sp>
        <p:nvSpPr>
          <p:cNvPr id="3" name="Content Placeholder 2">
            <a:extLst>
              <a:ext uri="{FF2B5EF4-FFF2-40B4-BE49-F238E27FC236}">
                <a16:creationId xmlns:a16="http://schemas.microsoft.com/office/drawing/2014/main" id="{1614E568-8039-43FE-8B51-32774B9D2626}"/>
              </a:ext>
            </a:extLst>
          </p:cNvPr>
          <p:cNvSpPr>
            <a:spLocks noGrp="1"/>
          </p:cNvSpPr>
          <p:nvPr>
            <p:ph idx="1"/>
          </p:nvPr>
        </p:nvSpPr>
        <p:spPr>
          <a:xfrm>
            <a:off x="1066800" y="1632857"/>
            <a:ext cx="10058400" cy="4319887"/>
          </a:xfrm>
        </p:spPr>
        <p:txBody>
          <a:bodyPr>
            <a:normAutofit/>
          </a:bodyPr>
          <a:lstStyle/>
          <a:p>
            <a:pPr algn="r" rtl="1"/>
            <a:r>
              <a:rPr lang="he-IL" dirty="0">
                <a:cs typeface="Guttman Keren" panose="02010401010101010101" pitchFamily="2" charset="-79"/>
              </a:rPr>
              <a:t>חצר</a:t>
            </a:r>
          </a:p>
          <a:p>
            <a:pPr algn="r" rtl="1"/>
            <a:r>
              <a:rPr lang="he-IL" dirty="0">
                <a:cs typeface="Guttman Keren" panose="02010401010101010101" pitchFamily="2" charset="-79"/>
              </a:rPr>
              <a:t>מבוי</a:t>
            </a:r>
          </a:p>
          <a:p>
            <a:pPr lvl="1" algn="r" rtl="1"/>
            <a:r>
              <a:rPr lang="he-IL" dirty="0">
                <a:cs typeface="Guttman Keren" panose="02010401010101010101" pitchFamily="2" charset="-79"/>
              </a:rPr>
              <a:t>מבוי מפולש</a:t>
            </a:r>
          </a:p>
          <a:p>
            <a:pPr lvl="1" algn="r" rtl="1"/>
            <a:r>
              <a:rPr lang="he-IL" dirty="0">
                <a:cs typeface="Guttman Keren" panose="02010401010101010101" pitchFamily="2" charset="-79"/>
              </a:rPr>
              <a:t>מבוי סתום</a:t>
            </a:r>
          </a:p>
          <a:p>
            <a:pPr algn="r" rtl="1"/>
            <a:r>
              <a:rPr lang="he-IL" dirty="0">
                <a:cs typeface="Guttman Keren" panose="02010401010101010101" pitchFamily="2" charset="-79"/>
              </a:rPr>
              <a:t>רחוב</a:t>
            </a:r>
          </a:p>
          <a:p>
            <a:pPr algn="r" rtl="1"/>
            <a:r>
              <a:rPr lang="he-IL" dirty="0">
                <a:cs typeface="Guttman Keren" panose="02010401010101010101" pitchFamily="2" charset="-79"/>
              </a:rPr>
              <a:t>טלטול במבוי</a:t>
            </a:r>
          </a:p>
          <a:p>
            <a:pPr lvl="1" algn="r" rtl="1"/>
            <a:r>
              <a:rPr lang="he-IL" dirty="0">
                <a:cs typeface="Guttman Keren" panose="02010401010101010101" pitchFamily="2" charset="-79"/>
              </a:rPr>
              <a:t>תקנת רוח רביעית</a:t>
            </a:r>
          </a:p>
          <a:p>
            <a:pPr lvl="1" algn="r" rtl="1"/>
            <a:r>
              <a:rPr lang="he-IL" dirty="0">
                <a:cs typeface="Guttman Keren" panose="02010401010101010101" pitchFamily="2" charset="-79"/>
              </a:rPr>
              <a:t>לחי</a:t>
            </a:r>
          </a:p>
          <a:p>
            <a:pPr lvl="1" algn="r" rtl="1"/>
            <a:r>
              <a:rPr lang="he-IL" dirty="0">
                <a:cs typeface="Guttman Keren" panose="02010401010101010101" pitchFamily="2" charset="-79"/>
              </a:rPr>
              <a:t>קורה</a:t>
            </a:r>
          </a:p>
          <a:p>
            <a:pPr lvl="1" algn="r" rtl="1"/>
            <a:r>
              <a:rPr lang="he-IL" dirty="0">
                <a:cs typeface="Guttman Keren" panose="02010401010101010101" pitchFamily="2" charset="-79"/>
              </a:rPr>
              <a:t>צורת הפתח</a:t>
            </a:r>
          </a:p>
          <a:p>
            <a:pPr lvl="1" algn="r" rtl="1"/>
            <a:r>
              <a:rPr lang="he-IL" dirty="0">
                <a:cs typeface="Guttman Keren" panose="02010401010101010101" pitchFamily="2" charset="-79"/>
              </a:rPr>
              <a:t>גוד אסיק</a:t>
            </a:r>
          </a:p>
          <a:p>
            <a:pPr lvl="1" algn="r" rtl="1"/>
            <a:r>
              <a:rPr lang="he-IL" dirty="0">
                <a:cs typeface="Guttman Keren" panose="02010401010101010101" pitchFamily="2" charset="-79"/>
              </a:rPr>
              <a:t>היכר/מחיצה</a:t>
            </a:r>
          </a:p>
          <a:p>
            <a:pPr lvl="1" algn="r" rtl="1"/>
            <a:r>
              <a:rPr lang="he-IL" dirty="0">
                <a:cs typeface="Guttman Keren" panose="02010401010101010101" pitchFamily="2" charset="-79"/>
              </a:rPr>
              <a:t>פתח/פרצה</a:t>
            </a:r>
          </a:p>
          <a:p>
            <a:pPr lvl="1" algn="r" rtl="1"/>
            <a:r>
              <a:rPr lang="he-IL" dirty="0">
                <a:cs typeface="Guttman Keren" panose="02010401010101010101" pitchFamily="2" charset="-79"/>
              </a:rPr>
              <a:t>עירובי חצרות</a:t>
            </a:r>
          </a:p>
          <a:p>
            <a:pPr lvl="1" algn="r" rtl="1"/>
            <a:r>
              <a:rPr lang="he-IL" dirty="0">
                <a:cs typeface="Guttman Keren" panose="02010401010101010101" pitchFamily="2" charset="-79"/>
              </a:rPr>
              <a:t>שיתופי מבואות</a:t>
            </a:r>
          </a:p>
        </p:txBody>
      </p:sp>
    </p:spTree>
    <p:extLst>
      <p:ext uri="{BB962C8B-B14F-4D97-AF65-F5344CB8AC3E}">
        <p14:creationId xmlns:p14="http://schemas.microsoft.com/office/powerpoint/2010/main" val="2942613904"/>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3">
                                            <p:txEl>
                                              <p:pRg st="9" end="9"/>
                                            </p:txEl>
                                          </p:spTgt>
                                        </p:tgtEl>
                                        <p:attrNameLst>
                                          <p:attrName>style.visibility</p:attrName>
                                        </p:attrNameLst>
                                      </p:cBhvr>
                                      <p:to>
                                        <p:strVal val="visible"/>
                                      </p:to>
                                    </p:set>
                                    <p:animEffect transition="in" filter="fade">
                                      <p:cBhvr>
                                        <p:cTn id="54" dur="1000"/>
                                        <p:tgtEl>
                                          <p:spTgt spid="3">
                                            <p:txEl>
                                              <p:pRg st="9" end="9"/>
                                            </p:txEl>
                                          </p:spTgt>
                                        </p:tgtEl>
                                      </p:cBhvr>
                                    </p:animEffect>
                                    <p:anim calcmode="lin" valueType="num">
                                      <p:cBhvr>
                                        <p:cTn id="5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3">
                                            <p:txEl>
                                              <p:pRg st="10" end="10"/>
                                            </p:txEl>
                                          </p:spTgt>
                                        </p:tgtEl>
                                        <p:attrNameLst>
                                          <p:attrName>style.visibility</p:attrName>
                                        </p:attrNameLst>
                                      </p:cBhvr>
                                      <p:to>
                                        <p:strVal val="visible"/>
                                      </p:to>
                                    </p:set>
                                    <p:animEffect transition="in" filter="fade">
                                      <p:cBhvr>
                                        <p:cTn id="59" dur="1000"/>
                                        <p:tgtEl>
                                          <p:spTgt spid="3">
                                            <p:txEl>
                                              <p:pRg st="10" end="10"/>
                                            </p:txEl>
                                          </p:spTgt>
                                        </p:tgtEl>
                                      </p:cBhvr>
                                    </p:animEffect>
                                    <p:anim calcmode="lin" valueType="num">
                                      <p:cBhvr>
                                        <p:cTn id="60"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1"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3">
                                            <p:txEl>
                                              <p:pRg st="11" end="11"/>
                                            </p:txEl>
                                          </p:spTgt>
                                        </p:tgtEl>
                                        <p:attrNameLst>
                                          <p:attrName>style.visibility</p:attrName>
                                        </p:attrNameLst>
                                      </p:cBhvr>
                                      <p:to>
                                        <p:strVal val="visible"/>
                                      </p:to>
                                    </p:set>
                                    <p:animEffect transition="in" filter="fade">
                                      <p:cBhvr>
                                        <p:cTn id="64" dur="1000"/>
                                        <p:tgtEl>
                                          <p:spTgt spid="3">
                                            <p:txEl>
                                              <p:pRg st="11" end="11"/>
                                            </p:txEl>
                                          </p:spTgt>
                                        </p:tgtEl>
                                      </p:cBhvr>
                                    </p:animEffect>
                                    <p:anim calcmode="lin" valueType="num">
                                      <p:cBhvr>
                                        <p:cTn id="6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6"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3">
                                            <p:txEl>
                                              <p:pRg st="12" end="12"/>
                                            </p:txEl>
                                          </p:spTgt>
                                        </p:tgtEl>
                                        <p:attrNameLst>
                                          <p:attrName>style.visibility</p:attrName>
                                        </p:attrNameLst>
                                      </p:cBhvr>
                                      <p:to>
                                        <p:strVal val="visible"/>
                                      </p:to>
                                    </p:set>
                                    <p:animEffect transition="in" filter="fade">
                                      <p:cBhvr>
                                        <p:cTn id="69" dur="1000"/>
                                        <p:tgtEl>
                                          <p:spTgt spid="3">
                                            <p:txEl>
                                              <p:pRg st="12" end="12"/>
                                            </p:txEl>
                                          </p:spTgt>
                                        </p:tgtEl>
                                      </p:cBhvr>
                                    </p:animEffect>
                                    <p:anim calcmode="lin" valueType="num">
                                      <p:cBhvr>
                                        <p:cTn id="70"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1"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72" presetID="42" presetClass="entr" presetSubtype="0" fill="hold" nodeType="withEffect">
                                  <p:stCondLst>
                                    <p:cond delay="0"/>
                                  </p:stCondLst>
                                  <p:childTnLst>
                                    <p:set>
                                      <p:cBhvr>
                                        <p:cTn id="73" dur="1" fill="hold">
                                          <p:stCondLst>
                                            <p:cond delay="0"/>
                                          </p:stCondLst>
                                        </p:cTn>
                                        <p:tgtEl>
                                          <p:spTgt spid="3">
                                            <p:txEl>
                                              <p:pRg st="13" end="13"/>
                                            </p:txEl>
                                          </p:spTgt>
                                        </p:tgtEl>
                                        <p:attrNameLst>
                                          <p:attrName>style.visibility</p:attrName>
                                        </p:attrNameLst>
                                      </p:cBhvr>
                                      <p:to>
                                        <p:strVal val="visible"/>
                                      </p:to>
                                    </p:set>
                                    <p:animEffect transition="in" filter="fade">
                                      <p:cBhvr>
                                        <p:cTn id="74" dur="1000"/>
                                        <p:tgtEl>
                                          <p:spTgt spid="3">
                                            <p:txEl>
                                              <p:pRg st="13" end="13"/>
                                            </p:txEl>
                                          </p:spTgt>
                                        </p:tgtEl>
                                      </p:cBhvr>
                                    </p:animEffect>
                                    <p:anim calcmode="lin" valueType="num">
                                      <p:cBhvr>
                                        <p:cTn id="75"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76" dur="1000" fill="hold"/>
                                        <p:tgtEl>
                                          <p:spTgt spid="3">
                                            <p:txEl>
                                              <p:pRg st="13" end="13"/>
                                            </p:txEl>
                                          </p:spTgt>
                                        </p:tgtEl>
                                        <p:attrNameLst>
                                          <p:attrName>ppt_y</p:attrName>
                                        </p:attrNameLst>
                                      </p:cBhvr>
                                      <p:tavLst>
                                        <p:tav tm="0">
                                          <p:val>
                                            <p:strVal val="#ppt_y+.1"/>
                                          </p:val>
                                        </p:tav>
                                        <p:tav tm="100000">
                                          <p:val>
                                            <p:strVal val="#ppt_y"/>
                                          </p:val>
                                        </p:tav>
                                      </p:tavLst>
                                    </p:anim>
                                  </p:childTnLst>
                                </p:cTn>
                              </p:par>
                              <p:par>
                                <p:cTn id="77" presetID="42" presetClass="entr" presetSubtype="0" fill="hold" nodeType="withEffect">
                                  <p:stCondLst>
                                    <p:cond delay="0"/>
                                  </p:stCondLst>
                                  <p:childTnLst>
                                    <p:set>
                                      <p:cBhvr>
                                        <p:cTn id="78" dur="1" fill="hold">
                                          <p:stCondLst>
                                            <p:cond delay="0"/>
                                          </p:stCondLst>
                                        </p:cTn>
                                        <p:tgtEl>
                                          <p:spTgt spid="3">
                                            <p:txEl>
                                              <p:pRg st="14" end="14"/>
                                            </p:txEl>
                                          </p:spTgt>
                                        </p:tgtEl>
                                        <p:attrNameLst>
                                          <p:attrName>style.visibility</p:attrName>
                                        </p:attrNameLst>
                                      </p:cBhvr>
                                      <p:to>
                                        <p:strVal val="visible"/>
                                      </p:to>
                                    </p:set>
                                    <p:animEffect transition="in" filter="fade">
                                      <p:cBhvr>
                                        <p:cTn id="79" dur="1000"/>
                                        <p:tgtEl>
                                          <p:spTgt spid="3">
                                            <p:txEl>
                                              <p:pRg st="14" end="14"/>
                                            </p:txEl>
                                          </p:spTgt>
                                        </p:tgtEl>
                                      </p:cBhvr>
                                    </p:animEffect>
                                    <p:anim calcmode="lin" valueType="num">
                                      <p:cBhvr>
                                        <p:cTn id="80"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81"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84084-2EB2-45DC-8D74-3CC034AC7FB7}"/>
              </a:ext>
            </a:extLst>
          </p:cNvPr>
          <p:cNvSpPr>
            <a:spLocks noGrp="1"/>
          </p:cNvSpPr>
          <p:nvPr>
            <p:ph type="title"/>
          </p:nvPr>
        </p:nvSpPr>
        <p:spPr/>
        <p:txBody>
          <a:bodyPr/>
          <a:lstStyle/>
          <a:p>
            <a:pPr algn="ctr" rtl="1"/>
            <a:r>
              <a:rPr lang="he-IL" dirty="0">
                <a:latin typeface="Guttman Keren" panose="02010401010101010101" pitchFamily="2" charset="-79"/>
                <a:cs typeface="Guttman Keren" panose="02010401010101010101" pitchFamily="2" charset="-79"/>
              </a:rPr>
              <a:t>רשות היחיד</a:t>
            </a:r>
            <a:endParaRPr lang="en-US" dirty="0">
              <a:cs typeface="Guttman Keren" panose="02010401010101010101" pitchFamily="2" charset="-79"/>
            </a:endParaRPr>
          </a:p>
        </p:txBody>
      </p:sp>
      <p:sp>
        <p:nvSpPr>
          <p:cNvPr id="3" name="Content Placeholder 2">
            <a:extLst>
              <a:ext uri="{FF2B5EF4-FFF2-40B4-BE49-F238E27FC236}">
                <a16:creationId xmlns:a16="http://schemas.microsoft.com/office/drawing/2014/main" id="{1614E568-8039-43FE-8B51-32774B9D2626}"/>
              </a:ext>
            </a:extLst>
          </p:cNvPr>
          <p:cNvSpPr>
            <a:spLocks noGrp="1"/>
          </p:cNvSpPr>
          <p:nvPr>
            <p:ph idx="1"/>
          </p:nvPr>
        </p:nvSpPr>
        <p:spPr/>
        <p:txBody>
          <a:bodyPr/>
          <a:lstStyle/>
          <a:p>
            <a:pPr marL="0" indent="0" algn="r" rtl="1">
              <a:buNone/>
            </a:pPr>
            <a:r>
              <a:rPr lang="he-IL" dirty="0">
                <a:latin typeface="Guttman Keren" panose="02010401010101010101" pitchFamily="2" charset="-79"/>
                <a:cs typeface="Guttman Keren" panose="02010401010101010101" pitchFamily="2" charset="-79"/>
              </a:rPr>
              <a:t>רמב"ם- ד' מחיצות, או לפחות ג' ולחי.</a:t>
            </a:r>
          </a:p>
          <a:p>
            <a:pPr marL="0" indent="0" algn="r" rtl="1">
              <a:buNone/>
            </a:pPr>
            <a:endParaRPr lang="he-IL" dirty="0">
              <a:latin typeface="Guttman Keren" panose="02010401010101010101" pitchFamily="2" charset="-79"/>
              <a:cs typeface="Guttman Keren" panose="02010401010101010101" pitchFamily="2" charset="-79"/>
            </a:endParaRPr>
          </a:p>
          <a:p>
            <a:pPr marL="0" indent="0" algn="r" rtl="1">
              <a:buNone/>
            </a:pPr>
            <a:r>
              <a:rPr lang="he-IL" dirty="0">
                <a:cs typeface="Guttman Keren" panose="02010401010101010101" pitchFamily="2" charset="-79"/>
              </a:rPr>
              <a:t>רשב"א (ורש"י וראב"ד ועוד)- מספיק ג' או ב' ולחי.</a:t>
            </a:r>
          </a:p>
          <a:p>
            <a:pPr marL="0" indent="0" algn="r" rtl="1">
              <a:buNone/>
            </a:pPr>
            <a:endParaRPr lang="he-IL" dirty="0">
              <a:cs typeface="Guttman Keren" panose="02010401010101010101" pitchFamily="2" charset="-79"/>
            </a:endParaRPr>
          </a:p>
          <a:p>
            <a:pPr marL="0" indent="0" algn="r" rtl="1">
              <a:buNone/>
            </a:pPr>
            <a:endParaRPr lang="en-US" dirty="0">
              <a:cs typeface="Guttman Keren" panose="02010401010101010101" pitchFamily="2" charset="-79"/>
            </a:endParaRPr>
          </a:p>
        </p:txBody>
      </p:sp>
      <p:graphicFrame>
        <p:nvGraphicFramePr>
          <p:cNvPr id="4" name="Table 4">
            <a:extLst>
              <a:ext uri="{FF2B5EF4-FFF2-40B4-BE49-F238E27FC236}">
                <a16:creationId xmlns:a16="http://schemas.microsoft.com/office/drawing/2014/main" id="{ACD07DF8-7A5A-467E-8DF5-B449A99B38A9}"/>
              </a:ext>
            </a:extLst>
          </p:cNvPr>
          <p:cNvGraphicFramePr>
            <a:graphicFrameLocks noGrp="1"/>
          </p:cNvGraphicFramePr>
          <p:nvPr>
            <p:extLst>
              <p:ext uri="{D42A27DB-BD31-4B8C-83A1-F6EECF244321}">
                <p14:modId xmlns:p14="http://schemas.microsoft.com/office/powerpoint/2010/main" val="661164619"/>
              </p:ext>
            </p:extLst>
          </p:nvPr>
        </p:nvGraphicFramePr>
        <p:xfrm>
          <a:off x="2032000" y="4282016"/>
          <a:ext cx="8127999" cy="1285240"/>
        </p:xfrm>
        <a:graphic>
          <a:graphicData uri="http://schemas.openxmlformats.org/drawingml/2006/table">
            <a:tbl>
              <a:tblPr firstRow="1" bandRow="1">
                <a:tableStyleId>{073A0DAA-6AF3-43AB-8588-CEC1D06C72B9}</a:tableStyleId>
              </a:tblPr>
              <a:tblGrid>
                <a:gridCol w="2709333">
                  <a:extLst>
                    <a:ext uri="{9D8B030D-6E8A-4147-A177-3AD203B41FA5}">
                      <a16:colId xmlns:a16="http://schemas.microsoft.com/office/drawing/2014/main" val="790157531"/>
                    </a:ext>
                  </a:extLst>
                </a:gridCol>
                <a:gridCol w="2709333">
                  <a:extLst>
                    <a:ext uri="{9D8B030D-6E8A-4147-A177-3AD203B41FA5}">
                      <a16:colId xmlns:a16="http://schemas.microsoft.com/office/drawing/2014/main" val="225647830"/>
                    </a:ext>
                  </a:extLst>
                </a:gridCol>
                <a:gridCol w="2709333">
                  <a:extLst>
                    <a:ext uri="{9D8B030D-6E8A-4147-A177-3AD203B41FA5}">
                      <a16:colId xmlns:a16="http://schemas.microsoft.com/office/drawing/2014/main" val="2293494932"/>
                    </a:ext>
                  </a:extLst>
                </a:gridCol>
              </a:tblGrid>
              <a:tr h="370840">
                <a:tc>
                  <a:txBody>
                    <a:bodyPr/>
                    <a:lstStyle/>
                    <a:p>
                      <a:pPr algn="r" rtl="1"/>
                      <a:r>
                        <a:rPr lang="he-IL" dirty="0">
                          <a:latin typeface="Guttman Keren" panose="02010401010101010101" pitchFamily="2" charset="-79"/>
                          <a:cs typeface="Guttman Keren" panose="02010401010101010101" pitchFamily="2" charset="-79"/>
                        </a:rPr>
                        <a:t>דין מדרבנן</a:t>
                      </a:r>
                      <a:endParaRPr lang="en-US" dirty="0">
                        <a:cs typeface="Guttman Keren" panose="02010401010101010101" pitchFamily="2" charset="-79"/>
                      </a:endParaRPr>
                    </a:p>
                  </a:txBody>
                  <a:tcPr/>
                </a:tc>
                <a:tc>
                  <a:txBody>
                    <a:bodyPr/>
                    <a:lstStyle/>
                    <a:p>
                      <a:pPr algn="r" rtl="1"/>
                      <a:r>
                        <a:rPr lang="he-IL" dirty="0">
                          <a:latin typeface="Guttman Keren" panose="02010401010101010101" pitchFamily="2" charset="-79"/>
                          <a:cs typeface="Guttman Keren" panose="02010401010101010101" pitchFamily="2" charset="-79"/>
                        </a:rPr>
                        <a:t>דין מדאורייתא</a:t>
                      </a:r>
                      <a:endParaRPr lang="en-US" dirty="0">
                        <a:cs typeface="Guttman Keren" panose="02010401010101010101" pitchFamily="2" charset="-79"/>
                      </a:endParaRPr>
                    </a:p>
                  </a:txBody>
                  <a:tcPr/>
                </a:tc>
                <a:tc>
                  <a:txBody>
                    <a:bodyPr/>
                    <a:lstStyle/>
                    <a:p>
                      <a:pPr algn="r" rtl="1"/>
                      <a:r>
                        <a:rPr lang="he-IL" dirty="0">
                          <a:latin typeface="Guttman Keren" panose="02010401010101010101" pitchFamily="2" charset="-79"/>
                          <a:cs typeface="Guttman Keren" panose="02010401010101010101" pitchFamily="2" charset="-79"/>
                        </a:rPr>
                        <a:t>הגדרה</a:t>
                      </a:r>
                      <a:endParaRPr lang="en-US" dirty="0">
                        <a:cs typeface="Guttman Keren" panose="02010401010101010101" pitchFamily="2" charset="-79"/>
                      </a:endParaRPr>
                    </a:p>
                  </a:txBody>
                  <a:tcPr/>
                </a:tc>
                <a:extLst>
                  <a:ext uri="{0D108BD9-81ED-4DB2-BD59-A6C34878D82A}">
                    <a16:rowId xmlns:a16="http://schemas.microsoft.com/office/drawing/2014/main" val="2040757552"/>
                  </a:ext>
                </a:extLst>
              </a:tr>
              <a:tr h="370840">
                <a:tc>
                  <a:txBody>
                    <a:bodyPr/>
                    <a:lstStyle/>
                    <a:p>
                      <a:pPr algn="r" rtl="1"/>
                      <a:r>
                        <a:rPr lang="he-IL" dirty="0">
                          <a:latin typeface="Guttman Keren" panose="02010401010101010101" pitchFamily="2" charset="-79"/>
                          <a:cs typeface="Guttman Keren" panose="02010401010101010101" pitchFamily="2" charset="-79"/>
                        </a:rPr>
                        <a:t>אסור לטלטל ממנה לכרמלית ולהפך.</a:t>
                      </a:r>
                      <a:endParaRPr lang="en-US" dirty="0">
                        <a:cs typeface="Guttman Keren" panose="02010401010101010101" pitchFamily="2" charset="-79"/>
                      </a:endParaRPr>
                    </a:p>
                  </a:txBody>
                  <a:tcPr/>
                </a:tc>
                <a:tc>
                  <a:txBody>
                    <a:bodyPr/>
                    <a:lstStyle/>
                    <a:p>
                      <a:pPr algn="r" rtl="1"/>
                      <a:r>
                        <a:rPr lang="he-IL" dirty="0">
                          <a:latin typeface="Guttman Keren" panose="02010401010101010101" pitchFamily="2" charset="-79"/>
                          <a:cs typeface="Guttman Keren" panose="02010401010101010101" pitchFamily="2" charset="-79"/>
                        </a:rPr>
                        <a:t>מותר לטלטל בה</a:t>
                      </a:r>
                    </a:p>
                    <a:p>
                      <a:pPr algn="r" rtl="1"/>
                      <a:r>
                        <a:rPr lang="he-IL" dirty="0">
                          <a:latin typeface="Guttman Keren" panose="02010401010101010101" pitchFamily="2" charset="-79"/>
                          <a:cs typeface="Guttman Keren" panose="02010401010101010101" pitchFamily="2" charset="-79"/>
                        </a:rPr>
                        <a:t>אסור לטלטל ממנה לרה"ר</a:t>
                      </a:r>
                      <a:endParaRPr lang="en-US" dirty="0">
                        <a:cs typeface="Guttman Keren" panose="02010401010101010101" pitchFamily="2" charset="-79"/>
                      </a:endParaRPr>
                    </a:p>
                  </a:txBody>
                  <a:tcPr/>
                </a:tc>
                <a:tc>
                  <a:txBody>
                    <a:bodyPr/>
                    <a:lstStyle/>
                    <a:p>
                      <a:pPr algn="r" rtl="1"/>
                      <a:r>
                        <a:rPr lang="he-IL" dirty="0">
                          <a:latin typeface="Guttman Keren" panose="02010401010101010101" pitchFamily="2" charset="-79"/>
                          <a:cs typeface="Guttman Keren" panose="02010401010101010101" pitchFamily="2" charset="-79"/>
                        </a:rPr>
                        <a:t>מקופ המוקף ד' מחיצות ברום י' טפחים, ויש בו לפחות ד' על ד' טפחים.</a:t>
                      </a:r>
                      <a:endParaRPr lang="en-US" dirty="0">
                        <a:cs typeface="Guttman Keren" panose="02010401010101010101" pitchFamily="2" charset="-79"/>
                      </a:endParaRPr>
                    </a:p>
                  </a:txBody>
                  <a:tcPr/>
                </a:tc>
                <a:extLst>
                  <a:ext uri="{0D108BD9-81ED-4DB2-BD59-A6C34878D82A}">
                    <a16:rowId xmlns:a16="http://schemas.microsoft.com/office/drawing/2014/main" val="442354160"/>
                  </a:ext>
                </a:extLst>
              </a:tr>
            </a:tbl>
          </a:graphicData>
        </a:graphic>
      </p:graphicFrame>
    </p:spTree>
    <p:extLst>
      <p:ext uri="{BB962C8B-B14F-4D97-AF65-F5344CB8AC3E}">
        <p14:creationId xmlns:p14="http://schemas.microsoft.com/office/powerpoint/2010/main" val="261423308"/>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84084-2EB2-45DC-8D74-3CC034AC7FB7}"/>
              </a:ext>
            </a:extLst>
          </p:cNvPr>
          <p:cNvSpPr>
            <a:spLocks noGrp="1"/>
          </p:cNvSpPr>
          <p:nvPr>
            <p:ph type="title"/>
          </p:nvPr>
        </p:nvSpPr>
        <p:spPr/>
        <p:txBody>
          <a:bodyPr/>
          <a:lstStyle/>
          <a:p>
            <a:pPr algn="ctr" rtl="1"/>
            <a:r>
              <a:rPr lang="he-IL" dirty="0">
                <a:latin typeface="Guttman Keren" panose="02010401010101010101" pitchFamily="2" charset="-79"/>
                <a:cs typeface="Guttman Keren" panose="02010401010101010101" pitchFamily="2" charset="-79"/>
              </a:rPr>
              <a:t>רשות הרבים</a:t>
            </a:r>
            <a:endParaRPr lang="en-US" dirty="0">
              <a:cs typeface="Guttman Keren" panose="02010401010101010101" pitchFamily="2" charset="-79"/>
            </a:endParaRPr>
          </a:p>
        </p:txBody>
      </p:sp>
      <p:sp>
        <p:nvSpPr>
          <p:cNvPr id="3" name="Content Placeholder 2">
            <a:extLst>
              <a:ext uri="{FF2B5EF4-FFF2-40B4-BE49-F238E27FC236}">
                <a16:creationId xmlns:a16="http://schemas.microsoft.com/office/drawing/2014/main" id="{1614E568-8039-43FE-8B51-32774B9D2626}"/>
              </a:ext>
            </a:extLst>
          </p:cNvPr>
          <p:cNvSpPr>
            <a:spLocks noGrp="1"/>
          </p:cNvSpPr>
          <p:nvPr>
            <p:ph idx="1"/>
          </p:nvPr>
        </p:nvSpPr>
        <p:spPr/>
        <p:txBody>
          <a:bodyPr/>
          <a:lstStyle/>
          <a:p>
            <a:pPr marL="0" indent="0" algn="r" rtl="1">
              <a:buNone/>
            </a:pPr>
            <a:r>
              <a:rPr lang="he-IL" dirty="0">
                <a:latin typeface="Guttman Keren" panose="02010401010101010101" pitchFamily="2" charset="-79"/>
                <a:cs typeface="Guttman Keren" panose="02010401010101010101" pitchFamily="2" charset="-79"/>
              </a:rPr>
              <a:t>נחלקו:</a:t>
            </a:r>
          </a:p>
          <a:p>
            <a:pPr marL="0" indent="0" algn="r" rtl="1">
              <a:buNone/>
            </a:pPr>
            <a:r>
              <a:rPr lang="he-IL" dirty="0">
                <a:latin typeface="Guttman Keren" panose="02010401010101010101" pitchFamily="2" charset="-79"/>
                <a:cs typeface="Guttman Keren" panose="02010401010101010101" pitchFamily="2" charset="-79"/>
              </a:rPr>
              <a:t>מבוי שלא לכל אורכו- לרש"י לא נחשב, לרא"ש כל עוד יש י"ג ושליש, לרשב"א גם בפחות.</a:t>
            </a:r>
          </a:p>
          <a:p>
            <a:pPr marL="0" indent="0" algn="r" rtl="1">
              <a:buNone/>
            </a:pPr>
            <a:r>
              <a:rPr lang="he-IL" dirty="0">
                <a:latin typeface="Guttman Keren" panose="02010401010101010101" pitchFamily="2" charset="-79"/>
                <a:cs typeface="Guttman Keren" panose="02010401010101010101" pitchFamily="2" charset="-79"/>
              </a:rPr>
              <a:t>עיר מוקפת מחיצות, חומה- אם ננעלת בלילה, נחשבת רשות היחיד. אם לא- מחלוקת.</a:t>
            </a:r>
            <a:endParaRPr lang="he-IL" dirty="0">
              <a:cs typeface="Guttman Keren" panose="02010401010101010101" pitchFamily="2" charset="-79"/>
            </a:endParaRPr>
          </a:p>
          <a:p>
            <a:pPr marL="0" indent="0" algn="r" rtl="1">
              <a:buNone/>
            </a:pPr>
            <a:endParaRPr lang="en-US" dirty="0">
              <a:cs typeface="Guttman Keren" panose="02010401010101010101" pitchFamily="2" charset="-79"/>
            </a:endParaRPr>
          </a:p>
        </p:txBody>
      </p:sp>
      <p:graphicFrame>
        <p:nvGraphicFramePr>
          <p:cNvPr id="4" name="Table 4">
            <a:extLst>
              <a:ext uri="{FF2B5EF4-FFF2-40B4-BE49-F238E27FC236}">
                <a16:creationId xmlns:a16="http://schemas.microsoft.com/office/drawing/2014/main" id="{ACD07DF8-7A5A-467E-8DF5-B449A99B38A9}"/>
              </a:ext>
            </a:extLst>
          </p:cNvPr>
          <p:cNvGraphicFramePr>
            <a:graphicFrameLocks noGrp="1"/>
          </p:cNvGraphicFramePr>
          <p:nvPr>
            <p:extLst>
              <p:ext uri="{D42A27DB-BD31-4B8C-83A1-F6EECF244321}">
                <p14:modId xmlns:p14="http://schemas.microsoft.com/office/powerpoint/2010/main" val="3558091170"/>
              </p:ext>
            </p:extLst>
          </p:nvPr>
        </p:nvGraphicFramePr>
        <p:xfrm>
          <a:off x="2032000" y="4282016"/>
          <a:ext cx="8127999" cy="1559560"/>
        </p:xfrm>
        <a:graphic>
          <a:graphicData uri="http://schemas.openxmlformats.org/drawingml/2006/table">
            <a:tbl>
              <a:tblPr firstRow="1" bandRow="1">
                <a:tableStyleId>{073A0DAA-6AF3-43AB-8588-CEC1D06C72B9}</a:tableStyleId>
              </a:tblPr>
              <a:tblGrid>
                <a:gridCol w="2709333">
                  <a:extLst>
                    <a:ext uri="{9D8B030D-6E8A-4147-A177-3AD203B41FA5}">
                      <a16:colId xmlns:a16="http://schemas.microsoft.com/office/drawing/2014/main" val="790157531"/>
                    </a:ext>
                  </a:extLst>
                </a:gridCol>
                <a:gridCol w="2709333">
                  <a:extLst>
                    <a:ext uri="{9D8B030D-6E8A-4147-A177-3AD203B41FA5}">
                      <a16:colId xmlns:a16="http://schemas.microsoft.com/office/drawing/2014/main" val="225647830"/>
                    </a:ext>
                  </a:extLst>
                </a:gridCol>
                <a:gridCol w="2709333">
                  <a:extLst>
                    <a:ext uri="{9D8B030D-6E8A-4147-A177-3AD203B41FA5}">
                      <a16:colId xmlns:a16="http://schemas.microsoft.com/office/drawing/2014/main" val="2293494932"/>
                    </a:ext>
                  </a:extLst>
                </a:gridCol>
              </a:tblGrid>
              <a:tr h="370840">
                <a:tc>
                  <a:txBody>
                    <a:bodyPr/>
                    <a:lstStyle/>
                    <a:p>
                      <a:pPr algn="r" rtl="1"/>
                      <a:r>
                        <a:rPr lang="he-IL" dirty="0">
                          <a:latin typeface="Guttman Keren" panose="02010401010101010101" pitchFamily="2" charset="-79"/>
                          <a:cs typeface="Guttman Keren" panose="02010401010101010101" pitchFamily="2" charset="-79"/>
                        </a:rPr>
                        <a:t>דין מדרבנן</a:t>
                      </a:r>
                      <a:endParaRPr lang="en-US" dirty="0">
                        <a:cs typeface="Guttman Keren" panose="02010401010101010101" pitchFamily="2" charset="-79"/>
                      </a:endParaRPr>
                    </a:p>
                  </a:txBody>
                  <a:tcPr/>
                </a:tc>
                <a:tc>
                  <a:txBody>
                    <a:bodyPr/>
                    <a:lstStyle/>
                    <a:p>
                      <a:pPr algn="r" rtl="1"/>
                      <a:r>
                        <a:rPr lang="he-IL" dirty="0">
                          <a:latin typeface="Guttman Keren" panose="02010401010101010101" pitchFamily="2" charset="-79"/>
                          <a:cs typeface="Guttman Keren" panose="02010401010101010101" pitchFamily="2" charset="-79"/>
                        </a:rPr>
                        <a:t>דין מדאורייתא</a:t>
                      </a:r>
                      <a:endParaRPr lang="en-US" dirty="0">
                        <a:cs typeface="Guttman Keren" panose="02010401010101010101" pitchFamily="2" charset="-79"/>
                      </a:endParaRPr>
                    </a:p>
                  </a:txBody>
                  <a:tcPr/>
                </a:tc>
                <a:tc>
                  <a:txBody>
                    <a:bodyPr/>
                    <a:lstStyle/>
                    <a:p>
                      <a:pPr algn="r" rtl="1"/>
                      <a:r>
                        <a:rPr lang="he-IL" dirty="0">
                          <a:latin typeface="Guttman Keren" panose="02010401010101010101" pitchFamily="2" charset="-79"/>
                          <a:cs typeface="Guttman Keren" panose="02010401010101010101" pitchFamily="2" charset="-79"/>
                        </a:rPr>
                        <a:t>הגדרה</a:t>
                      </a:r>
                      <a:endParaRPr lang="en-US" dirty="0">
                        <a:cs typeface="Guttman Keren" panose="02010401010101010101" pitchFamily="2" charset="-79"/>
                      </a:endParaRPr>
                    </a:p>
                  </a:txBody>
                  <a:tcPr/>
                </a:tc>
                <a:extLst>
                  <a:ext uri="{0D108BD9-81ED-4DB2-BD59-A6C34878D82A}">
                    <a16:rowId xmlns:a16="http://schemas.microsoft.com/office/drawing/2014/main" val="2040757552"/>
                  </a:ext>
                </a:extLst>
              </a:tr>
              <a:tr h="370840">
                <a:tc>
                  <a:txBody>
                    <a:bodyPr/>
                    <a:lstStyle/>
                    <a:p>
                      <a:pPr algn="r" rtl="1"/>
                      <a:r>
                        <a:rPr lang="he-IL" dirty="0">
                          <a:latin typeface="Guttman Keren" panose="02010401010101010101" pitchFamily="2" charset="-79"/>
                          <a:cs typeface="Guttman Keren" panose="02010401010101010101" pitchFamily="2" charset="-79"/>
                        </a:rPr>
                        <a:t>אסור לטלטל ממנה לכרמלית ולהפך.</a:t>
                      </a:r>
                      <a:endParaRPr lang="en-US" dirty="0">
                        <a:cs typeface="Guttman Keren" panose="02010401010101010101" pitchFamily="2" charset="-79"/>
                      </a:endParaRPr>
                    </a:p>
                  </a:txBody>
                  <a:tcPr/>
                </a:tc>
                <a:tc>
                  <a:txBody>
                    <a:bodyPr/>
                    <a:lstStyle/>
                    <a:p>
                      <a:pPr algn="r" rtl="1"/>
                      <a:r>
                        <a:rPr lang="he-IL" dirty="0">
                          <a:latin typeface="Guttman Keren" panose="02010401010101010101" pitchFamily="2" charset="-79"/>
                          <a:cs typeface="Guttman Keren" panose="02010401010101010101" pitchFamily="2" charset="-79"/>
                        </a:rPr>
                        <a:t>אסור לטלטל בה ד' אמות</a:t>
                      </a:r>
                    </a:p>
                    <a:p>
                      <a:pPr algn="r" rtl="1"/>
                      <a:r>
                        <a:rPr lang="he-IL" dirty="0">
                          <a:latin typeface="Guttman Keren" panose="02010401010101010101" pitchFamily="2" charset="-79"/>
                          <a:cs typeface="Guttman Keren" panose="02010401010101010101" pitchFamily="2" charset="-79"/>
                        </a:rPr>
                        <a:t>אסור לטלטל ממנה לרה"י</a:t>
                      </a:r>
                      <a:endParaRPr lang="en-US" dirty="0">
                        <a:cs typeface="Guttman Keren" panose="02010401010101010101" pitchFamily="2" charset="-79"/>
                      </a:endParaRPr>
                    </a:p>
                  </a:txBody>
                  <a:tcPr/>
                </a:tc>
                <a:tc>
                  <a:txBody>
                    <a:bodyPr/>
                    <a:lstStyle/>
                    <a:p>
                      <a:pPr algn="r" rtl="1"/>
                      <a:r>
                        <a:rPr lang="he-IL" dirty="0">
                          <a:latin typeface="Guttman Keren" panose="02010401010101010101" pitchFamily="2" charset="-79"/>
                          <a:cs typeface="Guttman Keren" panose="02010401010101010101" pitchFamily="2" charset="-79"/>
                        </a:rPr>
                        <a:t>מקום הילוך לרבים ברחוב ט"ז אמה, ומפולש </a:t>
                      </a:r>
                    </a:p>
                    <a:p>
                      <a:pPr algn="r" rtl="1"/>
                      <a:r>
                        <a:rPr lang="he-IL" dirty="0">
                          <a:latin typeface="Guttman Keren" panose="02010401010101010101" pitchFamily="2" charset="-79"/>
                          <a:cs typeface="Guttman Keren" panose="02010401010101010101" pitchFamily="2" charset="-79"/>
                        </a:rPr>
                        <a:t>י"א שצריך שילכו בו מדי יום 60 ריבוא</a:t>
                      </a:r>
                      <a:endParaRPr lang="en-US" dirty="0">
                        <a:cs typeface="Guttman Keren" panose="02010401010101010101" pitchFamily="2" charset="-79"/>
                      </a:endParaRPr>
                    </a:p>
                  </a:txBody>
                  <a:tcPr/>
                </a:tc>
                <a:extLst>
                  <a:ext uri="{0D108BD9-81ED-4DB2-BD59-A6C34878D82A}">
                    <a16:rowId xmlns:a16="http://schemas.microsoft.com/office/drawing/2014/main" val="442354160"/>
                  </a:ext>
                </a:extLst>
              </a:tr>
            </a:tbl>
          </a:graphicData>
        </a:graphic>
      </p:graphicFrame>
    </p:spTree>
    <p:extLst>
      <p:ext uri="{BB962C8B-B14F-4D97-AF65-F5344CB8AC3E}">
        <p14:creationId xmlns:p14="http://schemas.microsoft.com/office/powerpoint/2010/main" val="282429573"/>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84084-2EB2-45DC-8D74-3CC034AC7FB7}"/>
              </a:ext>
            </a:extLst>
          </p:cNvPr>
          <p:cNvSpPr>
            <a:spLocks noGrp="1"/>
          </p:cNvSpPr>
          <p:nvPr>
            <p:ph type="title"/>
          </p:nvPr>
        </p:nvSpPr>
        <p:spPr/>
        <p:txBody>
          <a:bodyPr/>
          <a:lstStyle/>
          <a:p>
            <a:pPr algn="ctr" rtl="1"/>
            <a:r>
              <a:rPr lang="he-IL" dirty="0">
                <a:latin typeface="Guttman Keren" panose="02010401010101010101" pitchFamily="2" charset="-79"/>
                <a:cs typeface="Guttman Keren" panose="02010401010101010101" pitchFamily="2" charset="-79"/>
              </a:rPr>
              <a:t>כרמלית</a:t>
            </a:r>
            <a:endParaRPr lang="en-US" dirty="0">
              <a:cs typeface="Guttman Keren" panose="02010401010101010101" pitchFamily="2" charset="-79"/>
            </a:endParaRPr>
          </a:p>
        </p:txBody>
      </p:sp>
      <p:sp>
        <p:nvSpPr>
          <p:cNvPr id="3" name="Content Placeholder 2">
            <a:extLst>
              <a:ext uri="{FF2B5EF4-FFF2-40B4-BE49-F238E27FC236}">
                <a16:creationId xmlns:a16="http://schemas.microsoft.com/office/drawing/2014/main" id="{1614E568-8039-43FE-8B51-32774B9D2626}"/>
              </a:ext>
            </a:extLst>
          </p:cNvPr>
          <p:cNvSpPr>
            <a:spLocks noGrp="1"/>
          </p:cNvSpPr>
          <p:nvPr>
            <p:ph idx="1"/>
          </p:nvPr>
        </p:nvSpPr>
        <p:spPr/>
        <p:txBody>
          <a:bodyPr/>
          <a:lstStyle/>
          <a:p>
            <a:pPr marL="0" indent="0" algn="r" rtl="1">
              <a:buNone/>
            </a:pPr>
            <a:endParaRPr lang="he-IL" dirty="0">
              <a:cs typeface="Guttman Keren" panose="02010401010101010101" pitchFamily="2" charset="-79"/>
            </a:endParaRPr>
          </a:p>
          <a:p>
            <a:pPr marL="0" indent="0" algn="r" rtl="1">
              <a:buNone/>
            </a:pPr>
            <a:endParaRPr lang="en-US" dirty="0">
              <a:cs typeface="Guttman Keren" panose="02010401010101010101" pitchFamily="2" charset="-79"/>
            </a:endParaRPr>
          </a:p>
        </p:txBody>
      </p:sp>
      <p:graphicFrame>
        <p:nvGraphicFramePr>
          <p:cNvPr id="4" name="Table 4">
            <a:extLst>
              <a:ext uri="{FF2B5EF4-FFF2-40B4-BE49-F238E27FC236}">
                <a16:creationId xmlns:a16="http://schemas.microsoft.com/office/drawing/2014/main" id="{ACD07DF8-7A5A-467E-8DF5-B449A99B38A9}"/>
              </a:ext>
            </a:extLst>
          </p:cNvPr>
          <p:cNvGraphicFramePr>
            <a:graphicFrameLocks noGrp="1"/>
          </p:cNvGraphicFramePr>
          <p:nvPr>
            <p:extLst>
              <p:ext uri="{D42A27DB-BD31-4B8C-83A1-F6EECF244321}">
                <p14:modId xmlns:p14="http://schemas.microsoft.com/office/powerpoint/2010/main" val="2664799236"/>
              </p:ext>
            </p:extLst>
          </p:nvPr>
        </p:nvGraphicFramePr>
        <p:xfrm>
          <a:off x="2032000" y="1600200"/>
          <a:ext cx="9093201" cy="4241376"/>
        </p:xfrm>
        <a:graphic>
          <a:graphicData uri="http://schemas.openxmlformats.org/drawingml/2006/table">
            <a:tbl>
              <a:tblPr firstRow="1" bandRow="1">
                <a:tableStyleId>{073A0DAA-6AF3-43AB-8588-CEC1D06C72B9}</a:tableStyleId>
              </a:tblPr>
              <a:tblGrid>
                <a:gridCol w="3031067">
                  <a:extLst>
                    <a:ext uri="{9D8B030D-6E8A-4147-A177-3AD203B41FA5}">
                      <a16:colId xmlns:a16="http://schemas.microsoft.com/office/drawing/2014/main" val="790157531"/>
                    </a:ext>
                  </a:extLst>
                </a:gridCol>
                <a:gridCol w="3031067">
                  <a:extLst>
                    <a:ext uri="{9D8B030D-6E8A-4147-A177-3AD203B41FA5}">
                      <a16:colId xmlns:a16="http://schemas.microsoft.com/office/drawing/2014/main" val="225647830"/>
                    </a:ext>
                  </a:extLst>
                </a:gridCol>
                <a:gridCol w="3031067">
                  <a:extLst>
                    <a:ext uri="{9D8B030D-6E8A-4147-A177-3AD203B41FA5}">
                      <a16:colId xmlns:a16="http://schemas.microsoft.com/office/drawing/2014/main" val="2293494932"/>
                    </a:ext>
                  </a:extLst>
                </a:gridCol>
              </a:tblGrid>
              <a:tr h="1008536">
                <a:tc>
                  <a:txBody>
                    <a:bodyPr/>
                    <a:lstStyle/>
                    <a:p>
                      <a:pPr algn="r" rtl="1"/>
                      <a:r>
                        <a:rPr lang="he-IL" dirty="0">
                          <a:latin typeface="Guttman Keren" panose="02010401010101010101" pitchFamily="2" charset="-79"/>
                          <a:cs typeface="Guttman Keren" panose="02010401010101010101" pitchFamily="2" charset="-79"/>
                        </a:rPr>
                        <a:t>דין מדרבנן</a:t>
                      </a:r>
                      <a:endParaRPr lang="en-US" dirty="0">
                        <a:cs typeface="Guttman Keren" panose="02010401010101010101" pitchFamily="2" charset="-79"/>
                      </a:endParaRPr>
                    </a:p>
                  </a:txBody>
                  <a:tcPr/>
                </a:tc>
                <a:tc>
                  <a:txBody>
                    <a:bodyPr/>
                    <a:lstStyle/>
                    <a:p>
                      <a:pPr algn="r" rtl="1"/>
                      <a:r>
                        <a:rPr lang="he-IL" dirty="0">
                          <a:latin typeface="Guttman Keren" panose="02010401010101010101" pitchFamily="2" charset="-79"/>
                          <a:cs typeface="Guttman Keren" panose="02010401010101010101" pitchFamily="2" charset="-79"/>
                        </a:rPr>
                        <a:t>דין מדאורייתא</a:t>
                      </a:r>
                      <a:endParaRPr lang="en-US" dirty="0">
                        <a:cs typeface="Guttman Keren" panose="02010401010101010101" pitchFamily="2" charset="-79"/>
                      </a:endParaRPr>
                    </a:p>
                  </a:txBody>
                  <a:tcPr/>
                </a:tc>
                <a:tc>
                  <a:txBody>
                    <a:bodyPr/>
                    <a:lstStyle/>
                    <a:p>
                      <a:pPr algn="r" rtl="1"/>
                      <a:r>
                        <a:rPr lang="he-IL" dirty="0">
                          <a:latin typeface="Guttman Keren" panose="02010401010101010101" pitchFamily="2" charset="-79"/>
                          <a:cs typeface="Guttman Keren" panose="02010401010101010101" pitchFamily="2" charset="-79"/>
                        </a:rPr>
                        <a:t>הגדרה</a:t>
                      </a:r>
                      <a:endParaRPr lang="en-US" dirty="0">
                        <a:cs typeface="Guttman Keren" panose="02010401010101010101" pitchFamily="2" charset="-79"/>
                      </a:endParaRPr>
                    </a:p>
                  </a:txBody>
                  <a:tcPr/>
                </a:tc>
                <a:extLst>
                  <a:ext uri="{0D108BD9-81ED-4DB2-BD59-A6C34878D82A}">
                    <a16:rowId xmlns:a16="http://schemas.microsoft.com/office/drawing/2014/main" val="2040757552"/>
                  </a:ext>
                </a:extLst>
              </a:tr>
              <a:tr h="3232840">
                <a:tc>
                  <a:txBody>
                    <a:bodyPr/>
                    <a:lstStyle/>
                    <a:p>
                      <a:pPr algn="r" rtl="1"/>
                      <a:r>
                        <a:rPr lang="he-IL" sz="2800" dirty="0">
                          <a:latin typeface="Guttman Keren" panose="02010401010101010101" pitchFamily="2" charset="-79"/>
                          <a:cs typeface="Guttman Keren" panose="02010401010101010101" pitchFamily="2" charset="-79"/>
                        </a:rPr>
                        <a:t>אסור לטלטל בתוכה שמא יטלטל גם ברה"ר</a:t>
                      </a:r>
                    </a:p>
                    <a:p>
                      <a:pPr algn="r" rtl="1"/>
                      <a:r>
                        <a:rPr lang="he-IL" sz="2800" dirty="0">
                          <a:latin typeface="Guttman Keren" panose="02010401010101010101" pitchFamily="2" charset="-79"/>
                          <a:cs typeface="Guttman Keren" panose="02010401010101010101" pitchFamily="2" charset="-79"/>
                        </a:rPr>
                        <a:t>אסור לטלטל ממנה לרה"ר או לרה"י ולהפך.</a:t>
                      </a:r>
                      <a:endParaRPr lang="en-US" sz="2800" dirty="0">
                        <a:cs typeface="Guttman Keren" panose="02010401010101010101" pitchFamily="2" charset="-79"/>
                      </a:endParaRPr>
                    </a:p>
                  </a:txBody>
                  <a:tcPr/>
                </a:tc>
                <a:tc>
                  <a:txBody>
                    <a:bodyPr/>
                    <a:lstStyle/>
                    <a:p>
                      <a:pPr algn="r" rtl="1"/>
                      <a:r>
                        <a:rPr lang="he-IL" sz="2800" dirty="0">
                          <a:latin typeface="Guttman Keren" panose="02010401010101010101" pitchFamily="2" charset="-79"/>
                          <a:cs typeface="Guttman Keren" panose="02010401010101010101" pitchFamily="2" charset="-79"/>
                        </a:rPr>
                        <a:t>מותר לטלטל בה</a:t>
                      </a:r>
                    </a:p>
                    <a:p>
                      <a:pPr algn="r" rtl="1"/>
                      <a:r>
                        <a:rPr lang="he-IL" sz="2800" dirty="0">
                          <a:latin typeface="Guttman Keren" panose="02010401010101010101" pitchFamily="2" charset="-79"/>
                          <a:cs typeface="Guttman Keren" panose="02010401010101010101" pitchFamily="2" charset="-79"/>
                        </a:rPr>
                        <a:t>מותר לטלטל ממנה לרה"ר ולרה"י ולהפך</a:t>
                      </a:r>
                      <a:endParaRPr lang="en-US" sz="2800" dirty="0">
                        <a:cs typeface="Guttman Keren" panose="02010401010101010101" pitchFamily="2" charset="-79"/>
                      </a:endParaRPr>
                    </a:p>
                  </a:txBody>
                  <a:tcPr/>
                </a:tc>
                <a:tc>
                  <a:txBody>
                    <a:bodyPr/>
                    <a:lstStyle/>
                    <a:p>
                      <a:pPr algn="r" rtl="1"/>
                      <a:r>
                        <a:rPr lang="he-IL" sz="2800" dirty="0">
                          <a:latin typeface="Guttman Keren" panose="02010401010101010101" pitchFamily="2" charset="-79"/>
                          <a:cs typeface="Guttman Keren" panose="02010401010101010101" pitchFamily="2" charset="-79"/>
                        </a:rPr>
                        <a:t>מקום שאינו רה"ר או רה"י.</a:t>
                      </a:r>
                    </a:p>
                    <a:p>
                      <a:pPr algn="r" rtl="1"/>
                      <a:r>
                        <a:rPr lang="he-IL" sz="2800" b="0" dirty="0">
                          <a:latin typeface="Guttman Keren" panose="02010401010101010101" pitchFamily="2" charset="-79"/>
                          <a:cs typeface="Guttman Keren" panose="02010401010101010101" pitchFamily="2" charset="-79"/>
                        </a:rPr>
                        <a:t>כי אין לה מחיצות מספקות/ לא מיועדת להילוך הרבים/ לא ברוחב ט"ז אמה</a:t>
                      </a:r>
                      <a:endParaRPr lang="en-US" sz="2800" b="1" dirty="0">
                        <a:cs typeface="Guttman Keren" panose="02010401010101010101" pitchFamily="2" charset="-79"/>
                      </a:endParaRPr>
                    </a:p>
                  </a:txBody>
                  <a:tcPr/>
                </a:tc>
                <a:extLst>
                  <a:ext uri="{0D108BD9-81ED-4DB2-BD59-A6C34878D82A}">
                    <a16:rowId xmlns:a16="http://schemas.microsoft.com/office/drawing/2014/main" val="442354160"/>
                  </a:ext>
                </a:extLst>
              </a:tr>
            </a:tbl>
          </a:graphicData>
        </a:graphic>
      </p:graphicFrame>
    </p:spTree>
    <p:extLst>
      <p:ext uri="{BB962C8B-B14F-4D97-AF65-F5344CB8AC3E}">
        <p14:creationId xmlns:p14="http://schemas.microsoft.com/office/powerpoint/2010/main" val="3545565121"/>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84084-2EB2-45DC-8D74-3CC034AC7FB7}"/>
              </a:ext>
            </a:extLst>
          </p:cNvPr>
          <p:cNvSpPr>
            <a:spLocks noGrp="1"/>
          </p:cNvSpPr>
          <p:nvPr>
            <p:ph type="title"/>
          </p:nvPr>
        </p:nvSpPr>
        <p:spPr/>
        <p:txBody>
          <a:bodyPr/>
          <a:lstStyle/>
          <a:p>
            <a:pPr algn="ctr" rtl="1"/>
            <a:r>
              <a:rPr lang="he-IL" dirty="0">
                <a:latin typeface="Guttman Keren" panose="02010401010101010101" pitchFamily="2" charset="-79"/>
                <a:cs typeface="Guttman Keren" panose="02010401010101010101" pitchFamily="2" charset="-79"/>
              </a:rPr>
              <a:t>מקום פטור</a:t>
            </a:r>
            <a:endParaRPr lang="en-US" dirty="0">
              <a:cs typeface="Guttman Keren" panose="02010401010101010101" pitchFamily="2" charset="-79"/>
            </a:endParaRPr>
          </a:p>
        </p:txBody>
      </p:sp>
      <p:sp>
        <p:nvSpPr>
          <p:cNvPr id="3" name="Content Placeholder 2">
            <a:extLst>
              <a:ext uri="{FF2B5EF4-FFF2-40B4-BE49-F238E27FC236}">
                <a16:creationId xmlns:a16="http://schemas.microsoft.com/office/drawing/2014/main" id="{1614E568-8039-43FE-8B51-32774B9D2626}"/>
              </a:ext>
            </a:extLst>
          </p:cNvPr>
          <p:cNvSpPr>
            <a:spLocks noGrp="1"/>
          </p:cNvSpPr>
          <p:nvPr>
            <p:ph idx="1"/>
          </p:nvPr>
        </p:nvSpPr>
        <p:spPr/>
        <p:txBody>
          <a:bodyPr/>
          <a:lstStyle/>
          <a:p>
            <a:pPr marL="0" indent="0" algn="r" rtl="1">
              <a:buNone/>
            </a:pPr>
            <a:endParaRPr lang="en-US" dirty="0">
              <a:cs typeface="Guttman Keren" panose="02010401010101010101" pitchFamily="2" charset="-79"/>
            </a:endParaRPr>
          </a:p>
        </p:txBody>
      </p:sp>
      <p:graphicFrame>
        <p:nvGraphicFramePr>
          <p:cNvPr id="4" name="Table 4">
            <a:extLst>
              <a:ext uri="{FF2B5EF4-FFF2-40B4-BE49-F238E27FC236}">
                <a16:creationId xmlns:a16="http://schemas.microsoft.com/office/drawing/2014/main" id="{ACD07DF8-7A5A-467E-8DF5-B449A99B38A9}"/>
              </a:ext>
            </a:extLst>
          </p:cNvPr>
          <p:cNvGraphicFramePr>
            <a:graphicFrameLocks noGrp="1"/>
          </p:cNvGraphicFramePr>
          <p:nvPr>
            <p:extLst>
              <p:ext uri="{D42A27DB-BD31-4B8C-83A1-F6EECF244321}">
                <p14:modId xmlns:p14="http://schemas.microsoft.com/office/powerpoint/2010/main" val="1666242446"/>
              </p:ext>
            </p:extLst>
          </p:nvPr>
        </p:nvGraphicFramePr>
        <p:xfrm>
          <a:off x="2032000" y="2305050"/>
          <a:ext cx="9093200" cy="2987886"/>
        </p:xfrm>
        <a:graphic>
          <a:graphicData uri="http://schemas.openxmlformats.org/drawingml/2006/table">
            <a:tbl>
              <a:tblPr firstRow="1" bandRow="1">
                <a:tableStyleId>{073A0DAA-6AF3-43AB-8588-CEC1D06C72B9}</a:tableStyleId>
              </a:tblPr>
              <a:tblGrid>
                <a:gridCol w="4546600">
                  <a:extLst>
                    <a:ext uri="{9D8B030D-6E8A-4147-A177-3AD203B41FA5}">
                      <a16:colId xmlns:a16="http://schemas.microsoft.com/office/drawing/2014/main" val="225647830"/>
                    </a:ext>
                  </a:extLst>
                </a:gridCol>
                <a:gridCol w="4546600">
                  <a:extLst>
                    <a:ext uri="{9D8B030D-6E8A-4147-A177-3AD203B41FA5}">
                      <a16:colId xmlns:a16="http://schemas.microsoft.com/office/drawing/2014/main" val="2293494932"/>
                    </a:ext>
                  </a:extLst>
                </a:gridCol>
              </a:tblGrid>
              <a:tr h="1096059">
                <a:tc>
                  <a:txBody>
                    <a:bodyPr/>
                    <a:lstStyle/>
                    <a:p>
                      <a:pPr algn="r" rtl="1"/>
                      <a:r>
                        <a:rPr lang="he-IL" dirty="0">
                          <a:latin typeface="Guttman Keren" panose="02010401010101010101" pitchFamily="2" charset="-79"/>
                          <a:cs typeface="Guttman Keren" panose="02010401010101010101" pitchFamily="2" charset="-79"/>
                        </a:rPr>
                        <a:t>דין מדאורייתא ומדרבנן</a:t>
                      </a:r>
                      <a:endParaRPr lang="en-US" dirty="0">
                        <a:cs typeface="Guttman Keren" panose="02010401010101010101" pitchFamily="2" charset="-79"/>
                      </a:endParaRPr>
                    </a:p>
                  </a:txBody>
                  <a:tcPr/>
                </a:tc>
                <a:tc>
                  <a:txBody>
                    <a:bodyPr/>
                    <a:lstStyle/>
                    <a:p>
                      <a:pPr algn="r" rtl="1"/>
                      <a:r>
                        <a:rPr lang="he-IL" dirty="0">
                          <a:latin typeface="Guttman Keren" panose="02010401010101010101" pitchFamily="2" charset="-79"/>
                          <a:cs typeface="Guttman Keren" panose="02010401010101010101" pitchFamily="2" charset="-79"/>
                        </a:rPr>
                        <a:t>הגדרה</a:t>
                      </a:r>
                      <a:endParaRPr lang="en-US" dirty="0">
                        <a:cs typeface="Guttman Keren" panose="02010401010101010101" pitchFamily="2" charset="-79"/>
                      </a:endParaRPr>
                    </a:p>
                  </a:txBody>
                  <a:tcPr/>
                </a:tc>
                <a:extLst>
                  <a:ext uri="{0D108BD9-81ED-4DB2-BD59-A6C34878D82A}">
                    <a16:rowId xmlns:a16="http://schemas.microsoft.com/office/drawing/2014/main" val="2040757552"/>
                  </a:ext>
                </a:extLst>
              </a:tr>
              <a:tr h="1891827">
                <a:tc>
                  <a:txBody>
                    <a:bodyPr/>
                    <a:lstStyle/>
                    <a:p>
                      <a:pPr algn="r" rtl="1"/>
                      <a:r>
                        <a:rPr lang="he-IL" sz="2800" dirty="0">
                          <a:latin typeface="Guttman Keren" panose="02010401010101010101" pitchFamily="2" charset="-79"/>
                          <a:cs typeface="Guttman Keren" panose="02010401010101010101" pitchFamily="2" charset="-79"/>
                        </a:rPr>
                        <a:t>מותר לטלטל בו לכתחילה</a:t>
                      </a:r>
                    </a:p>
                    <a:p>
                      <a:pPr algn="r" rtl="1"/>
                      <a:r>
                        <a:rPr lang="he-IL" sz="2800" dirty="0">
                          <a:latin typeface="Guttman Keren" panose="02010401010101010101" pitchFamily="2" charset="-79"/>
                          <a:cs typeface="Guttman Keren" panose="02010401010101010101" pitchFamily="2" charset="-79"/>
                        </a:rPr>
                        <a:t>מותר לטלטל ממנו לרה"ר, רה"י, כרמלית ולהפך.</a:t>
                      </a:r>
                      <a:endParaRPr lang="en-US" sz="2800" dirty="0">
                        <a:cs typeface="Guttman Keren" panose="02010401010101010101" pitchFamily="2" charset="-79"/>
                      </a:endParaRPr>
                    </a:p>
                  </a:txBody>
                  <a:tcPr/>
                </a:tc>
                <a:tc>
                  <a:txBody>
                    <a:bodyPr/>
                    <a:lstStyle/>
                    <a:p>
                      <a:pPr algn="r" rtl="1"/>
                      <a:r>
                        <a:rPr lang="he-IL" sz="2800" dirty="0">
                          <a:latin typeface="Guttman Keren" panose="02010401010101010101" pitchFamily="2" charset="-79"/>
                          <a:cs typeface="Guttman Keren" panose="02010401010101010101" pitchFamily="2" charset="-79"/>
                        </a:rPr>
                        <a:t>מקום שאין בו ד' על ד' טפחים, וכן אוויר רה"ר מעל י' טפחים.</a:t>
                      </a:r>
                      <a:endParaRPr lang="en-US" sz="2800" dirty="0">
                        <a:cs typeface="Guttman Keren" panose="02010401010101010101" pitchFamily="2" charset="-79"/>
                      </a:endParaRPr>
                    </a:p>
                  </a:txBody>
                  <a:tcPr/>
                </a:tc>
                <a:extLst>
                  <a:ext uri="{0D108BD9-81ED-4DB2-BD59-A6C34878D82A}">
                    <a16:rowId xmlns:a16="http://schemas.microsoft.com/office/drawing/2014/main" val="442354160"/>
                  </a:ext>
                </a:extLst>
              </a:tr>
            </a:tbl>
          </a:graphicData>
        </a:graphic>
      </p:graphicFrame>
    </p:spTree>
    <p:extLst>
      <p:ext uri="{BB962C8B-B14F-4D97-AF65-F5344CB8AC3E}">
        <p14:creationId xmlns:p14="http://schemas.microsoft.com/office/powerpoint/2010/main" val="3217174248"/>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84084-2EB2-45DC-8D74-3CC034AC7FB7}"/>
              </a:ext>
            </a:extLst>
          </p:cNvPr>
          <p:cNvSpPr>
            <a:spLocks noGrp="1"/>
          </p:cNvSpPr>
          <p:nvPr>
            <p:ph type="title"/>
          </p:nvPr>
        </p:nvSpPr>
        <p:spPr>
          <a:xfrm>
            <a:off x="1066800" y="219456"/>
            <a:ext cx="10058400" cy="1371600"/>
          </a:xfrm>
        </p:spPr>
        <p:txBody>
          <a:bodyPr/>
          <a:lstStyle/>
          <a:p>
            <a:pPr algn="ctr" rtl="1"/>
            <a:r>
              <a:rPr lang="he-IL" dirty="0">
                <a:latin typeface="Guttman Keren" panose="02010401010101010101" pitchFamily="2" charset="-79"/>
                <a:cs typeface="Guttman Keren" panose="02010401010101010101" pitchFamily="2" charset="-79"/>
              </a:rPr>
              <a:t>ביאור הגדרות</a:t>
            </a:r>
            <a:endParaRPr lang="en-US" dirty="0">
              <a:cs typeface="Guttman Keren" panose="02010401010101010101" pitchFamily="2" charset="-79"/>
            </a:endParaRPr>
          </a:p>
        </p:txBody>
      </p:sp>
      <p:sp>
        <p:nvSpPr>
          <p:cNvPr id="3" name="Content Placeholder 2">
            <a:extLst>
              <a:ext uri="{FF2B5EF4-FFF2-40B4-BE49-F238E27FC236}">
                <a16:creationId xmlns:a16="http://schemas.microsoft.com/office/drawing/2014/main" id="{1614E568-8039-43FE-8B51-32774B9D2626}"/>
              </a:ext>
            </a:extLst>
          </p:cNvPr>
          <p:cNvSpPr>
            <a:spLocks noGrp="1"/>
          </p:cNvSpPr>
          <p:nvPr>
            <p:ph idx="1"/>
          </p:nvPr>
        </p:nvSpPr>
        <p:spPr>
          <a:xfrm>
            <a:off x="600075" y="1009651"/>
            <a:ext cx="10925175" cy="4943094"/>
          </a:xfrm>
        </p:spPr>
        <p:txBody>
          <a:bodyPr>
            <a:normAutofit lnSpcReduction="10000"/>
          </a:bodyPr>
          <a:lstStyle/>
          <a:p>
            <a:pPr algn="r" rtl="1"/>
            <a:r>
              <a:rPr lang="he-IL" dirty="0">
                <a:cs typeface="Guttman Keren" panose="02010401010101010101" pitchFamily="2" charset="-79"/>
              </a:rPr>
              <a:t>חצר- בזמן המשנה, הערים היו בנויות ממבואות (ורחובות), חצרות ובתים. מהמבוי היו נכנסים לחצר, שהיתה מעין שטח המשותף לכל המתגוררים בה, ומשם לבתים.</a:t>
            </a:r>
          </a:p>
          <a:p>
            <a:pPr algn="r" rtl="1"/>
            <a:r>
              <a:rPr lang="he-IL" dirty="0">
                <a:cs typeface="Guttman Keren" panose="02010401010101010101" pitchFamily="2" charset="-79"/>
              </a:rPr>
              <a:t>מבוי- רחוב שממנו נכנסים לחצרות, והוא פתוח לרשות הרבים.</a:t>
            </a:r>
          </a:p>
          <a:p>
            <a:pPr lvl="1" algn="r" rtl="1"/>
            <a:r>
              <a:rPr lang="he-IL" dirty="0">
                <a:cs typeface="Guttman Keren" panose="02010401010101010101" pitchFamily="2" charset="-79"/>
              </a:rPr>
              <a:t>מבוי מפולש- מבוי שפתוח משני צדדיו א-ל רשות הרבים. לא נחשב רה"ר מפני שאינו רחב ט"ז אמה.</a:t>
            </a:r>
          </a:p>
          <a:p>
            <a:pPr lvl="1" algn="r" rtl="1"/>
            <a:r>
              <a:rPr lang="he-IL" dirty="0">
                <a:cs typeface="Guttman Keren" panose="02010401010101010101" pitchFamily="2" charset="-79"/>
              </a:rPr>
              <a:t>מבוי סתום- מבוי שפתוח מצד אחד בלבד, ואפילו אם רחב ט"ז אמה לא נחשב רה"ר מפני שאינו מפולש מצד לצד.</a:t>
            </a:r>
          </a:p>
          <a:p>
            <a:pPr algn="r" rtl="1"/>
            <a:r>
              <a:rPr lang="he-IL" dirty="0">
                <a:cs typeface="Guttman Keren" panose="02010401010101010101" pitchFamily="2" charset="-79"/>
              </a:rPr>
              <a:t>רחוב</a:t>
            </a:r>
          </a:p>
          <a:p>
            <a:pPr algn="r" rtl="1"/>
            <a:r>
              <a:rPr lang="he-IL" dirty="0">
                <a:cs typeface="Guttman Keren" panose="02010401010101010101" pitchFamily="2" charset="-79"/>
              </a:rPr>
              <a:t>טלטול במבוי- מדאורייתא מותר לטלטל בו כברשות היחיד, אבל כיון שניתן להתבלבל בינו לבין רה"ר גזרו שלא עד שיעשו תיקון בפתחו.</a:t>
            </a:r>
          </a:p>
          <a:p>
            <a:pPr marL="274320" lvl="1" indent="0" algn="r" rtl="1">
              <a:buNone/>
            </a:pPr>
            <a:r>
              <a:rPr lang="he-IL" dirty="0">
                <a:cs typeface="Guttman Keren" panose="02010401010101010101" pitchFamily="2" charset="-79"/>
              </a:rPr>
              <a:t>כדי לטלטל במבוי, צריך שי'הא סגור משלושה צדדים ומתוקן ע"י לחי או קורה בצד הרביעי.</a:t>
            </a:r>
          </a:p>
          <a:p>
            <a:pPr lvl="1" algn="r" rtl="1"/>
            <a:r>
              <a:rPr lang="he-IL" dirty="0">
                <a:cs typeface="Guttman Keren" panose="02010401010101010101" pitchFamily="2" charset="-79"/>
              </a:rPr>
              <a:t>לחי- עמוד בפתח המבוי, בגובה עשרה טפחים. רוחבו ועביו כלשהו. הלחי צריך להיות בתוך ג' טפחים הסמוכים לפתח המבוי.</a:t>
            </a:r>
          </a:p>
          <a:p>
            <a:pPr lvl="1" algn="r" rtl="1"/>
            <a:r>
              <a:rPr lang="he-IL" dirty="0">
                <a:cs typeface="Guttman Keren" panose="02010401010101010101" pitchFamily="2" charset="-79"/>
              </a:rPr>
              <a:t>קורה- עמוד המניחים מעל כל רוחב פתח המבוי, כאשר רוחבה של הקורב חייב להיות טפח.</a:t>
            </a:r>
            <a:br>
              <a:rPr lang="en-US" dirty="0">
                <a:cs typeface="Guttman Keren" panose="02010401010101010101" pitchFamily="2" charset="-79"/>
              </a:rPr>
            </a:br>
            <a:r>
              <a:rPr lang="he-IL" dirty="0">
                <a:cs typeface="Guttman Keren" panose="02010401010101010101" pitchFamily="2" charset="-79"/>
              </a:rPr>
              <a:t>כאשר רוצים לטלטל במבוי מפולש, צריך לתקן את אחד בצדדים ב"צורת הפתח".</a:t>
            </a:r>
          </a:p>
          <a:p>
            <a:pPr lvl="1" algn="r" rtl="1"/>
            <a:r>
              <a:rPr lang="he-IL" dirty="0">
                <a:cs typeface="Guttman Keren" panose="02010401010101010101" pitchFamily="2" charset="-79"/>
              </a:rPr>
              <a:t>צורת הפתח- לוקחים שלושה קנים, מניחים אחד בכל צד של הפתח ואחד מעלי'הם כדי ליצור צורת ח' בפתח.</a:t>
            </a:r>
          </a:p>
          <a:p>
            <a:pPr lvl="1" algn="r" rtl="1"/>
            <a:r>
              <a:rPr lang="he-IL" dirty="0">
                <a:cs typeface="Guttman Keren" panose="02010401010101010101" pitchFamily="2" charset="-79"/>
              </a:rPr>
              <a:t>גוד אסיק- גם אם הקנה השלישי לא בדיוק מעל השניים האחרים, א-לא בגובה רב יותר, הוא נחשב כמונח עלי'הן מפני שאומרים "גוד אסיק" עד שיפגשו. (תרגום מילולי- משוך והעלה)</a:t>
            </a:r>
          </a:p>
          <a:p>
            <a:pPr lvl="1" algn="r" rtl="1"/>
            <a:r>
              <a:rPr lang="he-IL" dirty="0">
                <a:cs typeface="Guttman Keren" panose="02010401010101010101" pitchFamily="2" charset="-79"/>
              </a:rPr>
              <a:t>היכר/מחיצה- נחלקו לגבי לחי וקורה, האם הם משום היכר בין המבוי לרה"ר, או שהם יוצרים מחיצה ממש. ללחי מוסכם שמדובר במחיצה, לגבי קורה מחלוקת.</a:t>
            </a:r>
          </a:p>
          <a:p>
            <a:pPr lvl="1" algn="r" rtl="1"/>
            <a:r>
              <a:rPr lang="he-IL" dirty="0">
                <a:cs typeface="Guttman Keren" panose="02010401010101010101" pitchFamily="2" charset="-79"/>
              </a:rPr>
              <a:t>פתח/פרצה- ניתן לתקן מבוי ע"י לחי או קורה רק אם רחבו עד עשר אמות. ביותר מכך- הוא נחשב פרצה ולא מועיל.</a:t>
            </a:r>
          </a:p>
          <a:p>
            <a:pPr lvl="1" algn="r" rtl="1"/>
            <a:r>
              <a:rPr lang="he-IL" dirty="0">
                <a:cs typeface="Guttman Keren" panose="02010401010101010101" pitchFamily="2" charset="-79"/>
              </a:rPr>
              <a:t>עירובי חצרות- חצר שגרים בה כמה בני אדם, אע"פ שהיא רשות היחיד, אין לטלטל בה עד שיעשו עירוב כראוי, וזאת גזרה מתקנת שלמה. כדי "לערב" את כל הבתים, לוקחים פת מכל בית ומניחים אותה בבית אחד קודם כניסת שבת, כך שנראה שהבית שייך לכולם והחצר אינה חלוקה בדיורי'ה.</a:t>
            </a:r>
          </a:p>
          <a:p>
            <a:pPr lvl="1" algn="r" rtl="1"/>
            <a:r>
              <a:rPr lang="he-IL" dirty="0">
                <a:cs typeface="Guttman Keren" panose="02010401010101010101" pitchFamily="2" charset="-79"/>
              </a:rPr>
              <a:t>שיתופי מבואות- על אותו עיקרון של עירוב חצרות, פשוט עם בני החצרות השונות במבוי.</a:t>
            </a:r>
          </a:p>
        </p:txBody>
      </p:sp>
    </p:spTree>
    <p:extLst>
      <p:ext uri="{BB962C8B-B14F-4D97-AF65-F5344CB8AC3E}">
        <p14:creationId xmlns:p14="http://schemas.microsoft.com/office/powerpoint/2010/main" val="385545408"/>
      </p:ext>
    </p:extLst>
  </p:cSld>
  <p:clrMapOvr>
    <a:masterClrMapping/>
  </p:clrMapOvr>
  <mc:AlternateContent xmlns:mc="http://schemas.openxmlformats.org/markup-compatibility/2006">
    <mc:Choice xmlns:p14="http://schemas.microsoft.com/office/powerpoint/2010/main" Requires="p14">
      <p:transition spd="slow" p14:dur="3400">
        <p14:reveal thruBlk="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fade">
                                      <p:cBhvr>
                                        <p:cTn id="53" dur="1000"/>
                                        <p:tgtEl>
                                          <p:spTgt spid="3">
                                            <p:txEl>
                                              <p:pRg st="8" end="8"/>
                                            </p:txEl>
                                          </p:spTgt>
                                        </p:tgtEl>
                                      </p:cBhvr>
                                    </p:animEffect>
                                    <p:anim calcmode="lin" valueType="num">
                                      <p:cBhvr>
                                        <p:cTn id="5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3">
                                            <p:txEl>
                                              <p:pRg st="9" end="9"/>
                                            </p:txEl>
                                          </p:spTgt>
                                        </p:tgtEl>
                                        <p:attrNameLst>
                                          <p:attrName>style.visibility</p:attrName>
                                        </p:attrNameLst>
                                      </p:cBhvr>
                                      <p:to>
                                        <p:strVal val="visible"/>
                                      </p:to>
                                    </p:set>
                                    <p:animEffect transition="in" filter="fade">
                                      <p:cBhvr>
                                        <p:cTn id="60" dur="1000"/>
                                        <p:tgtEl>
                                          <p:spTgt spid="3">
                                            <p:txEl>
                                              <p:pRg st="9" end="9"/>
                                            </p:txEl>
                                          </p:spTgt>
                                        </p:tgtEl>
                                      </p:cBhvr>
                                    </p:animEffect>
                                    <p:anim calcmode="lin" valueType="num">
                                      <p:cBhvr>
                                        <p:cTn id="6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9" end="9"/>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3">
                                            <p:txEl>
                                              <p:pRg st="10" end="10"/>
                                            </p:txEl>
                                          </p:spTgt>
                                        </p:tgtEl>
                                        <p:attrNameLst>
                                          <p:attrName>style.visibility</p:attrName>
                                        </p:attrNameLst>
                                      </p:cBhvr>
                                      <p:to>
                                        <p:strVal val="visible"/>
                                      </p:to>
                                    </p:set>
                                    <p:animEffect transition="in" filter="fade">
                                      <p:cBhvr>
                                        <p:cTn id="65" dur="1000"/>
                                        <p:tgtEl>
                                          <p:spTgt spid="3">
                                            <p:txEl>
                                              <p:pRg st="10" end="10"/>
                                            </p:txEl>
                                          </p:spTgt>
                                        </p:tgtEl>
                                      </p:cBhvr>
                                    </p:animEffect>
                                    <p:anim calcmode="lin" valueType="num">
                                      <p:cBhvr>
                                        <p:cTn id="66"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nodeType="clickEffect">
                                  <p:stCondLst>
                                    <p:cond delay="0"/>
                                  </p:stCondLst>
                                  <p:childTnLst>
                                    <p:set>
                                      <p:cBhvr>
                                        <p:cTn id="71" dur="1" fill="hold">
                                          <p:stCondLst>
                                            <p:cond delay="0"/>
                                          </p:stCondLst>
                                        </p:cTn>
                                        <p:tgtEl>
                                          <p:spTgt spid="3">
                                            <p:txEl>
                                              <p:pRg st="11" end="11"/>
                                            </p:txEl>
                                          </p:spTgt>
                                        </p:tgtEl>
                                        <p:attrNameLst>
                                          <p:attrName>style.visibility</p:attrName>
                                        </p:attrNameLst>
                                      </p:cBhvr>
                                      <p:to>
                                        <p:strVal val="visible"/>
                                      </p:to>
                                    </p:set>
                                    <p:animEffect transition="in" filter="fade">
                                      <p:cBhvr>
                                        <p:cTn id="72" dur="1000"/>
                                        <p:tgtEl>
                                          <p:spTgt spid="3">
                                            <p:txEl>
                                              <p:pRg st="11" end="11"/>
                                            </p:txEl>
                                          </p:spTgt>
                                        </p:tgtEl>
                                      </p:cBhvr>
                                    </p:animEffect>
                                    <p:anim calcmode="lin" valueType="num">
                                      <p:cBhvr>
                                        <p:cTn id="73"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4"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Effect transition="in" filter="fade">
                                      <p:cBhvr>
                                        <p:cTn id="79" dur="1000"/>
                                        <p:tgtEl>
                                          <p:spTgt spid="3">
                                            <p:txEl>
                                              <p:pRg st="12" end="12"/>
                                            </p:txEl>
                                          </p:spTgt>
                                        </p:tgtEl>
                                      </p:cBhvr>
                                    </p:animEffect>
                                    <p:anim calcmode="lin" valueType="num">
                                      <p:cBhvr>
                                        <p:cTn id="80"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1"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42" presetClass="entr" presetSubtype="0" fill="hold" nodeType="clickEffect">
                                  <p:stCondLst>
                                    <p:cond delay="0"/>
                                  </p:stCondLst>
                                  <p:childTnLst>
                                    <p:set>
                                      <p:cBhvr>
                                        <p:cTn id="85" dur="1" fill="hold">
                                          <p:stCondLst>
                                            <p:cond delay="0"/>
                                          </p:stCondLst>
                                        </p:cTn>
                                        <p:tgtEl>
                                          <p:spTgt spid="3">
                                            <p:txEl>
                                              <p:pRg st="13" end="13"/>
                                            </p:txEl>
                                          </p:spTgt>
                                        </p:tgtEl>
                                        <p:attrNameLst>
                                          <p:attrName>style.visibility</p:attrName>
                                        </p:attrNameLst>
                                      </p:cBhvr>
                                      <p:to>
                                        <p:strVal val="visible"/>
                                      </p:to>
                                    </p:set>
                                    <p:animEffect transition="in" filter="fade">
                                      <p:cBhvr>
                                        <p:cTn id="86" dur="1000"/>
                                        <p:tgtEl>
                                          <p:spTgt spid="3">
                                            <p:txEl>
                                              <p:pRg st="13" end="13"/>
                                            </p:txEl>
                                          </p:spTgt>
                                        </p:tgtEl>
                                      </p:cBhvr>
                                    </p:animEffect>
                                    <p:anim calcmode="lin" valueType="num">
                                      <p:cBhvr>
                                        <p:cTn id="87"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88" dur="1000" fill="hold"/>
                                        <p:tgtEl>
                                          <p:spTgt spid="3">
                                            <p:txEl>
                                              <p:pRg st="13" end="13"/>
                                            </p:txEl>
                                          </p:spTgt>
                                        </p:tgtEl>
                                        <p:attrNameLst>
                                          <p:attrName>ppt_y</p:attrName>
                                        </p:attrNameLst>
                                      </p:cBhvr>
                                      <p:tavLst>
                                        <p:tav tm="0">
                                          <p:val>
                                            <p:strVal val="#ppt_y+.1"/>
                                          </p:val>
                                        </p:tav>
                                        <p:tav tm="100000">
                                          <p:val>
                                            <p:strVal val="#ppt_y"/>
                                          </p:val>
                                        </p:tav>
                                      </p:tavLst>
                                    </p:anim>
                                  </p:childTnLst>
                                </p:cTn>
                              </p:par>
                              <p:par>
                                <p:cTn id="89" presetID="42" presetClass="entr" presetSubtype="0" fill="hold" nodeType="with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Effect transition="in" filter="fade">
                                      <p:cBhvr>
                                        <p:cTn id="91" dur="1000"/>
                                        <p:tgtEl>
                                          <p:spTgt spid="3">
                                            <p:txEl>
                                              <p:pRg st="14" end="14"/>
                                            </p:txEl>
                                          </p:spTgt>
                                        </p:tgtEl>
                                      </p:cBhvr>
                                    </p:animEffect>
                                    <p:anim calcmode="lin" valueType="num">
                                      <p:cBhvr>
                                        <p:cTn id="92"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228C0C-F774-4270-99CB-314B07EBFBE7}">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7745B92C-4D89-4324-B52D-E1F5F627B790}">
  <ds:schemaRefs>
    <ds:schemaRef ds:uri="http://schemas.microsoft.com/sharepoint/v3/contenttype/forms"/>
  </ds:schemaRefs>
</ds:datastoreItem>
</file>

<file path=customXml/itemProps3.xml><?xml version="1.0" encoding="utf-8"?>
<ds:datastoreItem xmlns:ds="http://schemas.openxmlformats.org/officeDocument/2006/customXml" ds:itemID="{E4487CEA-7875-4327-875F-CA3B32E800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{A0D9F487-EDD2-4D5E-95C4-652752447558}tf78438558_wac</Template>
  <TotalTime>0</TotalTime>
  <Words>713</Words>
  <Application>Microsoft Office PowerPoint</Application>
  <PresentationFormat>Widescreen</PresentationFormat>
  <Paragraphs>86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Century Gothic</vt:lpstr>
      <vt:lpstr>Garamond</vt:lpstr>
      <vt:lpstr>Guttman Keren</vt:lpstr>
      <vt:lpstr>SavonVTI</vt:lpstr>
      <vt:lpstr>עירובין</vt:lpstr>
      <vt:lpstr>חלוקת המסכת</vt:lpstr>
      <vt:lpstr>מקור איסור הוצאה</vt:lpstr>
      <vt:lpstr>הגדרות (יובא ביאורן בהמשך)</vt:lpstr>
      <vt:lpstr>רשות היחיד</vt:lpstr>
      <vt:lpstr>רשות הרבים</vt:lpstr>
      <vt:lpstr>כרמלית</vt:lpstr>
      <vt:lpstr>מקום פטור</vt:lpstr>
      <vt:lpstr>ביאור הגדרות</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2020-08-06T08:14:08Z</dcterms:created>
  <dcterms:modified xsi:type="dcterms:W3CDTF">2020-08-06T12:44:25Z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