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279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34586-FB1B-44D3-AF91-1996457EFC63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4845-61D9-4451-8A11-A19DE39E3A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941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34586-FB1B-44D3-AF91-1996457EFC63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4845-61D9-4451-8A11-A19DE39E3A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7860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34586-FB1B-44D3-AF91-1996457EFC63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4845-61D9-4451-8A11-A19DE39E3A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035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34586-FB1B-44D3-AF91-1996457EFC63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4845-61D9-4451-8A11-A19DE39E3A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235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34586-FB1B-44D3-AF91-1996457EFC63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4845-61D9-4451-8A11-A19DE39E3A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218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34586-FB1B-44D3-AF91-1996457EFC63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4845-61D9-4451-8A11-A19DE39E3A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127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34586-FB1B-44D3-AF91-1996457EFC63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4845-61D9-4451-8A11-A19DE39E3A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654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34586-FB1B-44D3-AF91-1996457EFC63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4845-61D9-4451-8A11-A19DE39E3A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223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34586-FB1B-44D3-AF91-1996457EFC63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4845-61D9-4451-8A11-A19DE39E3A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406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34586-FB1B-44D3-AF91-1996457EFC63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4845-61D9-4451-8A11-A19DE39E3A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8397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34586-FB1B-44D3-AF91-1996457EFC63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4845-61D9-4451-8A11-A19DE39E3A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230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C34586-FB1B-44D3-AF91-1996457EFC63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484845-61D9-4451-8A11-A19DE39E3A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44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723964"/>
            <a:ext cx="12192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60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60007" dir="1500000" sy="-30000" kx="800400" algn="bl" rotWithShape="0">
                    <a:prstClr val="black">
                      <a:alpha val="20000"/>
                    </a:prstClr>
                  </a:outerShdw>
                </a:effectLst>
              </a:rPr>
              <a:t>מסכת יבמות</a:t>
            </a:r>
            <a:endParaRPr lang="en-US" sz="60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outerShdw blurRad="60007" dir="1500000" sy="-30000" kx="800400" algn="bl" rotWithShape="0">
                  <a:prstClr val="black">
                    <a:alpha val="20000"/>
                  </a:prst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3412984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perspectiveAbove"/>
              <a:lightRig rig="threePt" dir="t"/>
            </a:scene3d>
          </a:bodyPr>
          <a:lstStyle/>
          <a:p>
            <a:pPr algn="ctr"/>
            <a:r>
              <a:rPr lang="he-IL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דף י.</a:t>
            </a:r>
            <a:endParaRPr lang="en-US" sz="28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" y="4577824"/>
            <a:ext cx="12192000" cy="584775"/>
          </a:xfrm>
          <a:prstGeom prst="rect">
            <a:avLst/>
          </a:prstGeom>
          <a:noFill/>
        </p:spPr>
        <p:txBody>
          <a:bodyPr wrap="square" rtlCol="0">
            <a:prstTxWarp prst="textTriangleInverted">
              <a:avLst/>
            </a:prstTxWarp>
            <a:spAutoFit/>
            <a:scene3d>
              <a:camera prst="obliqueTopRight"/>
              <a:lightRig rig="threePt" dir="t"/>
            </a:scene3d>
          </a:bodyPr>
          <a:lstStyle/>
          <a:p>
            <a:pPr algn="ctr"/>
            <a:r>
              <a:rPr lang="he-IL" sz="32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אמו אנוסת אביו בחדא משכחת בתרתי לא משכחת</a:t>
            </a:r>
            <a:endParaRPr lang="en-US" sz="32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38156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6860911" y="378573"/>
            <a:ext cx="2283088" cy="535827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n>
                  <a:solidFill>
                    <a:schemeClr val="accent2">
                      <a:lumMod val="75000"/>
                    </a:schemeClr>
                  </a:solidFill>
                </a:ln>
              </a:rPr>
              <a:t>יעקב</a:t>
            </a:r>
            <a:endParaRPr lang="en-US" dirty="0">
              <a:ln>
                <a:solidFill>
                  <a:schemeClr val="accent2">
                    <a:lumMod val="75000"/>
                  </a:schemeClr>
                </a:solidFill>
              </a:ln>
            </a:endParaRPr>
          </a:p>
        </p:txBody>
      </p:sp>
      <p:sp>
        <p:nvSpPr>
          <p:cNvPr id="3" name="Oval 2"/>
          <p:cNvSpPr/>
          <p:nvPr/>
        </p:nvSpPr>
        <p:spPr>
          <a:xfrm>
            <a:off x="10630143" y="2917917"/>
            <a:ext cx="1281324" cy="83286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/>
              <a:t>ראובן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4263318" y="2888798"/>
            <a:ext cx="1281324" cy="83286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/>
              <a:t>יהודה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6369739" y="2888795"/>
            <a:ext cx="1281324" cy="83286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/>
              <a:t>לוי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8523722" y="2888795"/>
            <a:ext cx="1281324" cy="83286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/>
              <a:t>שמעון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9487629" y="1991873"/>
            <a:ext cx="1292973" cy="460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/>
              <a:t>שרה</a:t>
            </a:r>
            <a:endParaRPr lang="en-US" dirty="0"/>
          </a:p>
        </p:txBody>
      </p:sp>
      <p:cxnSp>
        <p:nvCxnSpPr>
          <p:cNvPr id="13" name="Straight Connector 12"/>
          <p:cNvCxnSpPr>
            <a:endCxn id="3" idx="0"/>
          </p:cNvCxnSpPr>
          <p:nvPr/>
        </p:nvCxnSpPr>
        <p:spPr>
          <a:xfrm>
            <a:off x="10780602" y="2451985"/>
            <a:ext cx="490203" cy="465932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endCxn id="8" idx="0"/>
          </p:cNvCxnSpPr>
          <p:nvPr/>
        </p:nvCxnSpPr>
        <p:spPr>
          <a:xfrm flipH="1">
            <a:off x="9164384" y="2451985"/>
            <a:ext cx="323245" cy="43681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6" name="Rounded Rectangle 15"/>
          <p:cNvSpPr/>
          <p:nvPr/>
        </p:nvSpPr>
        <p:spPr>
          <a:xfrm>
            <a:off x="6369739" y="1991874"/>
            <a:ext cx="1281324" cy="46011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/>
              <a:t>רחל</a:t>
            </a:r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4263318" y="1991873"/>
            <a:ext cx="1281324" cy="46011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/>
              <a:t>לאה</a:t>
            </a:r>
            <a:endParaRPr lang="en-US" dirty="0"/>
          </a:p>
        </p:txBody>
      </p:sp>
      <p:cxnSp>
        <p:nvCxnSpPr>
          <p:cNvPr id="19" name="Straight Arrow Connector 18"/>
          <p:cNvCxnSpPr>
            <a:stCxn id="2" idx="5"/>
          </p:cNvCxnSpPr>
          <p:nvPr/>
        </p:nvCxnSpPr>
        <p:spPr>
          <a:xfrm>
            <a:off x="8809649" y="835930"/>
            <a:ext cx="1237103" cy="105111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2" idx="3"/>
            <a:endCxn id="16" idx="0"/>
          </p:cNvCxnSpPr>
          <p:nvPr/>
        </p:nvCxnSpPr>
        <p:spPr>
          <a:xfrm flipH="1">
            <a:off x="7010401" y="835930"/>
            <a:ext cx="184860" cy="1155944"/>
          </a:xfrm>
          <a:prstGeom prst="straightConnector1">
            <a:avLst/>
          </a:prstGeom>
          <a:ln w="9525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2" idx="2"/>
            <a:endCxn id="17" idx="0"/>
          </p:cNvCxnSpPr>
          <p:nvPr/>
        </p:nvCxnSpPr>
        <p:spPr>
          <a:xfrm flipH="1">
            <a:off x="4903980" y="646487"/>
            <a:ext cx="1956931" cy="1345386"/>
          </a:xfrm>
          <a:prstGeom prst="straightConnector1">
            <a:avLst/>
          </a:prstGeom>
          <a:ln w="9525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 rot="676600">
            <a:off x="9296670" y="1165268"/>
            <a:ext cx="1023819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isometricLeftDown"/>
              <a:lightRig rig="threePt" dir="t"/>
            </a:scene3d>
          </a:bodyPr>
          <a:lstStyle/>
          <a:p>
            <a:pPr algn="ctr"/>
            <a:r>
              <a:rPr lang="he-IL" sz="2400" dirty="0" smtClean="0"/>
              <a:t>אשתו</a:t>
            </a:r>
            <a:endParaRPr lang="en-US" sz="2400" dirty="0"/>
          </a:p>
        </p:txBody>
      </p:sp>
      <p:sp>
        <p:nvSpPr>
          <p:cNvPr id="26" name="TextBox 25"/>
          <p:cNvSpPr txBox="1"/>
          <p:nvPr/>
        </p:nvSpPr>
        <p:spPr>
          <a:xfrm>
            <a:off x="4746948" y="1211434"/>
            <a:ext cx="1048135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isometricRightUp"/>
              <a:lightRig rig="threePt" dir="t"/>
            </a:scene3d>
          </a:bodyPr>
          <a:lstStyle/>
          <a:p>
            <a:pPr algn="ctr"/>
            <a:r>
              <a:rPr lang="he-IL" sz="2400" dirty="0" smtClean="0"/>
              <a:t>אנוסתו</a:t>
            </a:r>
            <a:endParaRPr lang="en-US" sz="2400" dirty="0"/>
          </a:p>
        </p:txBody>
      </p:sp>
      <p:sp>
        <p:nvSpPr>
          <p:cNvPr id="27" name="TextBox 26"/>
          <p:cNvSpPr txBox="1"/>
          <p:nvPr/>
        </p:nvSpPr>
        <p:spPr>
          <a:xfrm rot="18668010">
            <a:off x="6357891" y="1218887"/>
            <a:ext cx="1018281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isometricRightUp"/>
              <a:lightRig rig="threePt" dir="t"/>
            </a:scene3d>
          </a:bodyPr>
          <a:lstStyle/>
          <a:p>
            <a:pPr algn="ctr"/>
            <a:r>
              <a:rPr lang="he-IL" sz="2400" dirty="0" smtClean="0"/>
              <a:t>אנוסתו</a:t>
            </a:r>
            <a:endParaRPr lang="en-US" sz="2400" dirty="0"/>
          </a:p>
        </p:txBody>
      </p:sp>
      <p:cxnSp>
        <p:nvCxnSpPr>
          <p:cNvPr id="29" name="Straight Connector 28"/>
          <p:cNvCxnSpPr>
            <a:stCxn id="16" idx="2"/>
            <a:endCxn id="7" idx="0"/>
          </p:cNvCxnSpPr>
          <p:nvPr/>
        </p:nvCxnSpPr>
        <p:spPr>
          <a:xfrm>
            <a:off x="7010401" y="2451986"/>
            <a:ext cx="0" cy="436809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17" idx="2"/>
            <a:endCxn id="6" idx="0"/>
          </p:cNvCxnSpPr>
          <p:nvPr/>
        </p:nvCxnSpPr>
        <p:spPr>
          <a:xfrm>
            <a:off x="4903980" y="2451985"/>
            <a:ext cx="0" cy="436813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34" name="Rounded Rectangle 33"/>
          <p:cNvSpPr/>
          <p:nvPr/>
        </p:nvSpPr>
        <p:spPr>
          <a:xfrm>
            <a:off x="10624318" y="4398241"/>
            <a:ext cx="1281324" cy="46011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/>
              <a:t>רחל</a:t>
            </a:r>
            <a:endParaRPr lang="en-US" dirty="0"/>
          </a:p>
        </p:txBody>
      </p:sp>
      <p:sp>
        <p:nvSpPr>
          <p:cNvPr id="39" name="Rounded Rectangle 38"/>
          <p:cNvSpPr/>
          <p:nvPr/>
        </p:nvSpPr>
        <p:spPr>
          <a:xfrm>
            <a:off x="8523722" y="4398241"/>
            <a:ext cx="1281324" cy="46011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/>
              <a:t>לאה</a:t>
            </a:r>
            <a:endParaRPr lang="en-US" dirty="0"/>
          </a:p>
        </p:txBody>
      </p:sp>
      <p:cxnSp>
        <p:nvCxnSpPr>
          <p:cNvPr id="41" name="Straight Arrow Connector 40"/>
          <p:cNvCxnSpPr>
            <a:stCxn id="3" idx="4"/>
            <a:endCxn id="34" idx="0"/>
          </p:cNvCxnSpPr>
          <p:nvPr/>
        </p:nvCxnSpPr>
        <p:spPr>
          <a:xfrm flipH="1">
            <a:off x="11264980" y="3750778"/>
            <a:ext cx="5825" cy="64746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8" idx="4"/>
            <a:endCxn id="39" idx="0"/>
          </p:cNvCxnSpPr>
          <p:nvPr/>
        </p:nvCxnSpPr>
        <p:spPr>
          <a:xfrm>
            <a:off x="9164384" y="3721656"/>
            <a:ext cx="0" cy="67658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8363557" y="5534938"/>
            <a:ext cx="3628479" cy="83099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he-IL" sz="2400" b="1" dirty="0" smtClean="0">
                <a:ln/>
                <a:solidFill>
                  <a:schemeClr val="accent3"/>
                </a:solidFill>
                <a:cs typeface="+mj-cs"/>
              </a:rPr>
              <a:t>ראובן ושמעון נשאו את אנוסות אביהם</a:t>
            </a:r>
            <a:endParaRPr lang="en-US" sz="2400" b="1" dirty="0">
              <a:ln/>
              <a:solidFill>
                <a:schemeClr val="accent3"/>
              </a:solidFill>
              <a:cs typeface="+mj-cs"/>
            </a:endParaRPr>
          </a:p>
        </p:txBody>
      </p:sp>
      <p:cxnSp>
        <p:nvCxnSpPr>
          <p:cNvPr id="47" name="Straight Connector 46"/>
          <p:cNvCxnSpPr>
            <a:stCxn id="3" idx="1"/>
            <a:endCxn id="3" idx="1"/>
          </p:cNvCxnSpPr>
          <p:nvPr/>
        </p:nvCxnSpPr>
        <p:spPr>
          <a:xfrm>
            <a:off x="10817789" y="3039887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>
            <a:stCxn id="3" idx="1"/>
            <a:endCxn id="3" idx="5"/>
          </p:cNvCxnSpPr>
          <p:nvPr/>
        </p:nvCxnSpPr>
        <p:spPr>
          <a:xfrm>
            <a:off x="10817789" y="3039887"/>
            <a:ext cx="906032" cy="588921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1" name="Straight Connector 50"/>
          <p:cNvCxnSpPr>
            <a:stCxn id="8" idx="1"/>
            <a:endCxn id="8" idx="5"/>
          </p:cNvCxnSpPr>
          <p:nvPr/>
        </p:nvCxnSpPr>
        <p:spPr>
          <a:xfrm>
            <a:off x="8711368" y="3010765"/>
            <a:ext cx="906032" cy="588921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9423562" y="2727682"/>
            <a:ext cx="14909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dirty="0" smtClean="0"/>
              <a:t>ראובן ושמעון מתו</a:t>
            </a:r>
            <a:endParaRPr lang="en-US" dirty="0"/>
          </a:p>
        </p:txBody>
      </p:sp>
      <p:sp>
        <p:nvSpPr>
          <p:cNvPr id="53" name="TextBox 52"/>
          <p:cNvSpPr txBox="1"/>
          <p:nvPr/>
        </p:nvSpPr>
        <p:spPr>
          <a:xfrm>
            <a:off x="262090" y="722207"/>
            <a:ext cx="52825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אחותה שהיא יבמתה, משכחת</a:t>
            </a:r>
            <a:endParaRPr lang="en-US" sz="2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-430989" y="4166253"/>
            <a:ext cx="5474752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isometricOffAxis1Right"/>
              <a:lightRig rig="threePt" dir="t"/>
            </a:scene3d>
          </a:bodyPr>
          <a:lstStyle/>
          <a:p>
            <a:pPr algn="ctr"/>
            <a:r>
              <a:rPr lang="he-IL" sz="2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האסורה לזה מותרת לזה לא משכחת</a:t>
            </a:r>
            <a:endParaRPr lang="en-US" sz="2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-337797" y="1368691"/>
            <a:ext cx="42691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ששתי האחיות נופלות ליבום</a:t>
            </a:r>
            <a:endParaRPr lang="en-US" sz="24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cxnSp>
        <p:nvCxnSpPr>
          <p:cNvPr id="10" name="Straight Connector 9"/>
          <p:cNvCxnSpPr>
            <a:stCxn id="17" idx="3"/>
            <a:endCxn id="16" idx="1"/>
          </p:cNvCxnSpPr>
          <p:nvPr/>
        </p:nvCxnSpPr>
        <p:spPr>
          <a:xfrm>
            <a:off x="5544642" y="2221929"/>
            <a:ext cx="825097" cy="1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-483407" y="4830208"/>
            <a:ext cx="6952159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isometricOffAxis1Right"/>
              <a:lightRig rig="threePt" dir="t"/>
            </a:scene3d>
          </a:bodyPr>
          <a:lstStyle/>
          <a:p>
            <a:pPr algn="ctr"/>
            <a:r>
              <a:rPr lang="he-IL" sz="24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לוי אסור ברחל מדין אמו, לאה אסורה מדין אחות אמו </a:t>
            </a:r>
            <a:endParaRPr lang="en-US" sz="24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110" name="TextBox 109"/>
          <p:cNvSpPr txBox="1"/>
          <p:nvPr/>
        </p:nvSpPr>
        <p:spPr>
          <a:xfrm>
            <a:off x="5602884" y="1830356"/>
            <a:ext cx="7349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dirty="0" smtClean="0"/>
              <a:t>אחיות</a:t>
            </a:r>
            <a:endParaRPr lang="en-US" dirty="0"/>
          </a:p>
        </p:txBody>
      </p:sp>
      <p:sp>
        <p:nvSpPr>
          <p:cNvPr id="115" name="TextBox 114"/>
          <p:cNvSpPr txBox="1"/>
          <p:nvPr/>
        </p:nvSpPr>
        <p:spPr>
          <a:xfrm>
            <a:off x="-342164" y="5409514"/>
            <a:ext cx="7203075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isometricOffAxis1Right"/>
              <a:lightRig rig="threePt" dir="t"/>
            </a:scene3d>
          </a:bodyPr>
          <a:lstStyle/>
          <a:p>
            <a:pPr algn="ctr"/>
            <a:r>
              <a:rPr lang="he-IL" sz="24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יהודה אסור בלאה מדין אמו, רחל אסורה מדין אחות אמו </a:t>
            </a:r>
            <a:endParaRPr lang="en-US" sz="24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154" name="Oval 153"/>
          <p:cNvSpPr/>
          <p:nvPr/>
        </p:nvSpPr>
        <p:spPr>
          <a:xfrm>
            <a:off x="6860911" y="337803"/>
            <a:ext cx="2283088" cy="535827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n>
                  <a:solidFill>
                    <a:schemeClr val="accent2">
                      <a:lumMod val="75000"/>
                    </a:schemeClr>
                  </a:solidFill>
                </a:ln>
              </a:rPr>
              <a:t>יעקב</a:t>
            </a:r>
            <a:endParaRPr lang="en-US" dirty="0">
              <a:ln>
                <a:solidFill>
                  <a:schemeClr val="accent2">
                    <a:lumMod val="75000"/>
                  </a:schemeClr>
                </a:solidFill>
              </a:ln>
            </a:endParaRPr>
          </a:p>
        </p:txBody>
      </p:sp>
      <p:sp>
        <p:nvSpPr>
          <p:cNvPr id="155" name="Oval 154"/>
          <p:cNvSpPr/>
          <p:nvPr/>
        </p:nvSpPr>
        <p:spPr>
          <a:xfrm>
            <a:off x="4263318" y="2848028"/>
            <a:ext cx="1281324" cy="83286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/>
              <a:t>יהודה</a:t>
            </a:r>
            <a:endParaRPr lang="en-US" dirty="0"/>
          </a:p>
        </p:txBody>
      </p:sp>
      <p:sp>
        <p:nvSpPr>
          <p:cNvPr id="156" name="Rounded Rectangle 155"/>
          <p:cNvSpPr/>
          <p:nvPr/>
        </p:nvSpPr>
        <p:spPr>
          <a:xfrm>
            <a:off x="4263318" y="1951103"/>
            <a:ext cx="1281324" cy="46011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/>
              <a:t>לאה</a:t>
            </a:r>
            <a:endParaRPr lang="en-US" dirty="0"/>
          </a:p>
        </p:txBody>
      </p:sp>
      <p:cxnSp>
        <p:nvCxnSpPr>
          <p:cNvPr id="159" name="Straight Connector 158"/>
          <p:cNvCxnSpPr>
            <a:stCxn id="156" idx="2"/>
            <a:endCxn id="155" idx="0"/>
          </p:cNvCxnSpPr>
          <p:nvPr/>
        </p:nvCxnSpPr>
        <p:spPr>
          <a:xfrm>
            <a:off x="4903980" y="2411215"/>
            <a:ext cx="0" cy="436813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9548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9" grpId="0" animBg="1"/>
      <p:bldP spid="45" grpId="0"/>
      <p:bldP spid="52" grpId="0"/>
      <p:bldP spid="53" grpId="0"/>
      <p:bldP spid="55" grpId="0"/>
      <p:bldP spid="5" grpId="0"/>
      <p:bldP spid="1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6860911" y="378573"/>
            <a:ext cx="2283088" cy="535827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n>
                  <a:solidFill>
                    <a:schemeClr val="accent2">
                      <a:lumMod val="75000"/>
                    </a:schemeClr>
                  </a:solidFill>
                </a:ln>
              </a:rPr>
              <a:t>יעקב</a:t>
            </a:r>
            <a:endParaRPr lang="en-US" dirty="0">
              <a:ln>
                <a:solidFill>
                  <a:schemeClr val="accent2">
                    <a:lumMod val="75000"/>
                  </a:schemeClr>
                </a:solidFill>
              </a:ln>
            </a:endParaRPr>
          </a:p>
        </p:txBody>
      </p:sp>
      <p:sp>
        <p:nvSpPr>
          <p:cNvPr id="3" name="Oval 2"/>
          <p:cNvSpPr/>
          <p:nvPr/>
        </p:nvSpPr>
        <p:spPr>
          <a:xfrm>
            <a:off x="10630143" y="2917917"/>
            <a:ext cx="1281324" cy="83286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/>
              <a:t>ראובן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4263318" y="2888798"/>
            <a:ext cx="1281324" cy="83286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/>
              <a:t>יהודה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6369739" y="2888795"/>
            <a:ext cx="1281324" cy="83286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/>
              <a:t>לוי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8523722" y="2888795"/>
            <a:ext cx="1281324" cy="83286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/>
              <a:t>שמעון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487629" y="1991873"/>
            <a:ext cx="1292973" cy="460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/>
              <a:t>שרה</a:t>
            </a:r>
            <a:endParaRPr lang="en-US" dirty="0"/>
          </a:p>
        </p:txBody>
      </p:sp>
      <p:cxnSp>
        <p:nvCxnSpPr>
          <p:cNvPr id="8" name="Straight Connector 7"/>
          <p:cNvCxnSpPr>
            <a:endCxn id="3" idx="0"/>
          </p:cNvCxnSpPr>
          <p:nvPr/>
        </p:nvCxnSpPr>
        <p:spPr>
          <a:xfrm>
            <a:off x="10780602" y="2451985"/>
            <a:ext cx="490203" cy="465932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endCxn id="6" idx="0"/>
          </p:cNvCxnSpPr>
          <p:nvPr/>
        </p:nvCxnSpPr>
        <p:spPr>
          <a:xfrm flipH="1">
            <a:off x="9164384" y="2451985"/>
            <a:ext cx="323245" cy="43681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0" name="Rounded Rectangle 9"/>
          <p:cNvSpPr/>
          <p:nvPr/>
        </p:nvSpPr>
        <p:spPr>
          <a:xfrm>
            <a:off x="6369739" y="1991874"/>
            <a:ext cx="1281324" cy="46011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/>
              <a:t>רחל</a:t>
            </a:r>
            <a:endParaRPr 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4263318" y="1991873"/>
            <a:ext cx="1281324" cy="46011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/>
              <a:t>שרה</a:t>
            </a:r>
            <a:endParaRPr lang="en-US" dirty="0"/>
          </a:p>
        </p:txBody>
      </p:sp>
      <p:cxnSp>
        <p:nvCxnSpPr>
          <p:cNvPr id="12" name="Straight Arrow Connector 11"/>
          <p:cNvCxnSpPr>
            <a:stCxn id="2" idx="5"/>
          </p:cNvCxnSpPr>
          <p:nvPr/>
        </p:nvCxnSpPr>
        <p:spPr>
          <a:xfrm>
            <a:off x="8809649" y="835930"/>
            <a:ext cx="1237103" cy="105111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2" idx="3"/>
            <a:endCxn id="10" idx="0"/>
          </p:cNvCxnSpPr>
          <p:nvPr/>
        </p:nvCxnSpPr>
        <p:spPr>
          <a:xfrm flipH="1">
            <a:off x="7010401" y="835930"/>
            <a:ext cx="184860" cy="1155944"/>
          </a:xfrm>
          <a:prstGeom prst="straightConnector1">
            <a:avLst/>
          </a:prstGeom>
          <a:ln w="9525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2" idx="2"/>
            <a:endCxn id="11" idx="0"/>
          </p:cNvCxnSpPr>
          <p:nvPr/>
        </p:nvCxnSpPr>
        <p:spPr>
          <a:xfrm flipH="1">
            <a:off x="4903980" y="646487"/>
            <a:ext cx="1956931" cy="1345386"/>
          </a:xfrm>
          <a:prstGeom prst="straightConnector1">
            <a:avLst/>
          </a:prstGeom>
          <a:ln w="9525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 rot="676600">
            <a:off x="9296670" y="1165268"/>
            <a:ext cx="1023819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isometricLeftDown"/>
              <a:lightRig rig="threePt" dir="t"/>
            </a:scene3d>
          </a:bodyPr>
          <a:lstStyle/>
          <a:p>
            <a:pPr algn="ctr"/>
            <a:r>
              <a:rPr lang="he-IL" sz="2400" dirty="0" smtClean="0"/>
              <a:t>אשתו</a:t>
            </a:r>
            <a:endParaRPr lang="en-US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4746948" y="1211434"/>
            <a:ext cx="1048135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isometricRightUp"/>
              <a:lightRig rig="threePt" dir="t"/>
            </a:scene3d>
          </a:bodyPr>
          <a:lstStyle/>
          <a:p>
            <a:pPr algn="ctr"/>
            <a:r>
              <a:rPr lang="he-IL" sz="2400" dirty="0" smtClean="0"/>
              <a:t>אנוסתו</a:t>
            </a:r>
            <a:endParaRPr lang="en-US" sz="2400" dirty="0"/>
          </a:p>
        </p:txBody>
      </p:sp>
      <p:sp>
        <p:nvSpPr>
          <p:cNvPr id="17" name="TextBox 16"/>
          <p:cNvSpPr txBox="1"/>
          <p:nvPr/>
        </p:nvSpPr>
        <p:spPr>
          <a:xfrm rot="18668010">
            <a:off x="6357891" y="1218887"/>
            <a:ext cx="1018281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isometricRightUp"/>
              <a:lightRig rig="threePt" dir="t"/>
            </a:scene3d>
          </a:bodyPr>
          <a:lstStyle/>
          <a:p>
            <a:pPr algn="ctr"/>
            <a:r>
              <a:rPr lang="he-IL" sz="2400" dirty="0" smtClean="0"/>
              <a:t>אנוסתו</a:t>
            </a:r>
            <a:endParaRPr lang="en-US" sz="2400" dirty="0"/>
          </a:p>
        </p:txBody>
      </p:sp>
      <p:cxnSp>
        <p:nvCxnSpPr>
          <p:cNvPr id="18" name="Straight Connector 17"/>
          <p:cNvCxnSpPr>
            <a:stCxn id="10" idx="2"/>
            <a:endCxn id="5" idx="0"/>
          </p:cNvCxnSpPr>
          <p:nvPr/>
        </p:nvCxnSpPr>
        <p:spPr>
          <a:xfrm>
            <a:off x="7010401" y="2451986"/>
            <a:ext cx="0" cy="436809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1" idx="2"/>
            <a:endCxn id="4" idx="0"/>
          </p:cNvCxnSpPr>
          <p:nvPr/>
        </p:nvCxnSpPr>
        <p:spPr>
          <a:xfrm>
            <a:off x="4903980" y="2451985"/>
            <a:ext cx="0" cy="436813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0" name="Rounded Rectangle 19"/>
          <p:cNvSpPr/>
          <p:nvPr/>
        </p:nvSpPr>
        <p:spPr>
          <a:xfrm>
            <a:off x="10624318" y="4398241"/>
            <a:ext cx="1281324" cy="46011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/>
              <a:t>רחל</a:t>
            </a:r>
            <a:endParaRPr lang="en-US" dirty="0"/>
          </a:p>
        </p:txBody>
      </p:sp>
      <p:sp>
        <p:nvSpPr>
          <p:cNvPr id="21" name="Rounded Rectangle 20"/>
          <p:cNvSpPr/>
          <p:nvPr/>
        </p:nvSpPr>
        <p:spPr>
          <a:xfrm>
            <a:off x="8523722" y="4398241"/>
            <a:ext cx="1281324" cy="46011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/>
              <a:t>שרה</a:t>
            </a:r>
            <a:endParaRPr lang="en-US" dirty="0"/>
          </a:p>
        </p:txBody>
      </p:sp>
      <p:cxnSp>
        <p:nvCxnSpPr>
          <p:cNvPr id="22" name="Straight Arrow Connector 21"/>
          <p:cNvCxnSpPr>
            <a:stCxn id="3" idx="4"/>
            <a:endCxn id="20" idx="0"/>
          </p:cNvCxnSpPr>
          <p:nvPr/>
        </p:nvCxnSpPr>
        <p:spPr>
          <a:xfrm flipH="1">
            <a:off x="11264980" y="3750778"/>
            <a:ext cx="5825" cy="64746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6" idx="4"/>
            <a:endCxn id="21" idx="0"/>
          </p:cNvCxnSpPr>
          <p:nvPr/>
        </p:nvCxnSpPr>
        <p:spPr>
          <a:xfrm>
            <a:off x="9164384" y="3721656"/>
            <a:ext cx="0" cy="67658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3" idx="1"/>
            <a:endCxn id="3" idx="5"/>
          </p:cNvCxnSpPr>
          <p:nvPr/>
        </p:nvCxnSpPr>
        <p:spPr>
          <a:xfrm>
            <a:off x="10817789" y="3039887"/>
            <a:ext cx="906032" cy="588921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6" idx="1"/>
            <a:endCxn id="6" idx="5"/>
          </p:cNvCxnSpPr>
          <p:nvPr/>
        </p:nvCxnSpPr>
        <p:spPr>
          <a:xfrm>
            <a:off x="8711368" y="3010765"/>
            <a:ext cx="906032" cy="588921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9423562" y="2727682"/>
            <a:ext cx="14909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dirty="0" smtClean="0"/>
              <a:t>ראובן ושמעון מתו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8363557" y="5534938"/>
            <a:ext cx="3628479" cy="83099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he-IL" sz="2400" b="1" dirty="0" smtClean="0">
                <a:ln/>
                <a:solidFill>
                  <a:schemeClr val="accent3"/>
                </a:solidFill>
                <a:cs typeface="+mj-cs"/>
              </a:rPr>
              <a:t>ראובן ושמעון נשאו את אנוסות אביהם</a:t>
            </a:r>
            <a:endParaRPr lang="en-US" sz="2400" b="1" dirty="0">
              <a:ln/>
              <a:solidFill>
                <a:schemeClr val="accent3"/>
              </a:solidFill>
              <a:cs typeface="+mj-cs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09672" y="722207"/>
            <a:ext cx="52825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אחותה שהיא יבמתה,לא משכחת</a:t>
            </a:r>
            <a:endParaRPr lang="en-US" sz="2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-483407" y="4166253"/>
            <a:ext cx="5474752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isometricOffAxis1Right"/>
              <a:lightRig rig="threePt" dir="t"/>
            </a:scene3d>
          </a:bodyPr>
          <a:lstStyle/>
          <a:p>
            <a:pPr algn="ctr"/>
            <a:r>
              <a:rPr lang="he-IL" sz="2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האסורה לזה מותרת לזה משכחת</a:t>
            </a:r>
            <a:endParaRPr lang="en-US" sz="2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-390215" y="1368691"/>
            <a:ext cx="42691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שהם לא אחיות</a:t>
            </a:r>
            <a:endParaRPr lang="en-US" sz="24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-588243" y="4830208"/>
            <a:ext cx="6952159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isometricOffAxis1Right"/>
              <a:lightRig rig="threePt" dir="t"/>
            </a:scene3d>
          </a:bodyPr>
          <a:lstStyle/>
          <a:p>
            <a:pPr algn="ctr"/>
            <a:r>
              <a:rPr lang="he-IL" sz="24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לוי אסור ברחל מדין אמו, ומותר בשרה</a:t>
            </a:r>
            <a:endParaRPr lang="en-US" sz="24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-483407" y="5409514"/>
            <a:ext cx="6952159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isometricOffAxis1Right"/>
              <a:lightRig rig="threePt" dir="t"/>
            </a:scene3d>
          </a:bodyPr>
          <a:lstStyle/>
          <a:p>
            <a:pPr algn="ctr"/>
            <a:r>
              <a:rPr lang="he-IL" sz="24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יהודה אסור בשרה מדין אמו, ומותר ברחל</a:t>
            </a:r>
            <a:endParaRPr lang="en-US" sz="24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13398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6" grpId="0"/>
      <p:bldP spid="31" grpId="0"/>
      <p:bldP spid="33" grpId="0"/>
      <p:bldP spid="35" grpId="0"/>
      <p:bldP spid="36" grpId="0"/>
      <p:bldP spid="3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126</Words>
  <Application>Microsoft Office PowerPoint</Application>
  <PresentationFormat>Widescreen</PresentationFormat>
  <Paragraphs>47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Eitan</dc:creator>
  <cp:lastModifiedBy>Eitan</cp:lastModifiedBy>
  <cp:revision>12</cp:revision>
  <dcterms:created xsi:type="dcterms:W3CDTF">2022-03-14T22:02:59Z</dcterms:created>
  <dcterms:modified xsi:type="dcterms:W3CDTF">2022-03-16T15:33:06Z</dcterms:modified>
</cp:coreProperties>
</file>