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6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47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3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26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0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67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0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9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071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F691D-B5B8-4B69-B88A-D944C1D5959D}" type="datetimeFigureOut">
              <a:rPr lang="en-US" smtClean="0"/>
              <a:t>3/24/2022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2926B-29BB-4561-AD44-CF61777EA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48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956932"/>
            <a:ext cx="1133390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80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מסכת יבמות</a:t>
            </a:r>
            <a:endParaRPr lang="en-US" sz="80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385625"/>
            <a:ext cx="113339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6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דף יז: יח.</a:t>
            </a:r>
            <a:endParaRPr lang="en-US" sz="60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3379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021692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5743636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021693" y="4024525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6" name="Straight Arrow Connector 5"/>
          <p:cNvCxnSpPr>
            <a:stCxn id="2" idx="4"/>
            <a:endCxn id="4" idx="0"/>
          </p:cNvCxnSpPr>
          <p:nvPr/>
        </p:nvCxnSpPr>
        <p:spPr>
          <a:xfrm>
            <a:off x="9694388" y="2387924"/>
            <a:ext cx="0" cy="16366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2" idx="1"/>
            <a:endCxn id="2" idx="5"/>
          </p:cNvCxnSpPr>
          <p:nvPr/>
        </p:nvCxnSpPr>
        <p:spPr>
          <a:xfrm>
            <a:off x="9218720" y="1637262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367083" y="1426930"/>
            <a:ext cx="142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 מת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9149824" y="4024525"/>
            <a:ext cx="1020231" cy="8212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0594227" y="4199251"/>
            <a:ext cx="1054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 מתה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2859" y="2259131"/>
            <a:ext cx="617947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אמר ר' הונא אמר </a:t>
            </a:r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רב</a:t>
            </a:r>
            <a:r>
              <a:rPr lang="he-IL" sz="40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-</a:t>
            </a:r>
            <a:endParaRPr lang="he-IL" sz="4000" b="1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שמעון, </a:t>
            </a:r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מותר </a:t>
            </a:r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באמה של רחל</a:t>
            </a:r>
          </a:p>
          <a:p>
            <a:pPr algn="ctr"/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אין זיקה</a:t>
            </a:r>
            <a:endParaRPr lang="he-IL" sz="4000" b="1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ר' יהודה  </a:t>
            </a:r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אמר (שמואל) -</a:t>
            </a:r>
            <a:endParaRPr lang="he-IL" sz="4000" b="1" dirty="0" smtClean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  <a:p>
            <a:pPr algn="ctr"/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שמעון, אסור באמה</a:t>
            </a:r>
          </a:p>
          <a:p>
            <a:pPr algn="ctr"/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יש זיקה</a:t>
            </a:r>
            <a:r>
              <a:rPr lang="he-IL" sz="40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endParaRPr lang="en-US" sz="40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1173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021692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5743636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021693" y="4024525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  <a:endCxn id="4" idx="0"/>
          </p:cNvCxnSpPr>
          <p:nvPr/>
        </p:nvCxnSpPr>
        <p:spPr>
          <a:xfrm>
            <a:off x="9694388" y="2387924"/>
            <a:ext cx="0" cy="16366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2" idx="1"/>
            <a:endCxn id="2" idx="5"/>
          </p:cNvCxnSpPr>
          <p:nvPr/>
        </p:nvCxnSpPr>
        <p:spPr>
          <a:xfrm>
            <a:off x="9218720" y="1637262"/>
            <a:ext cx="951335" cy="6218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436973" y="1665722"/>
            <a:ext cx="11065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Oval 8"/>
          <p:cNvSpPr/>
          <p:nvPr/>
        </p:nvSpPr>
        <p:spPr>
          <a:xfrm>
            <a:off x="2465580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465580" y="4018701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9" idx="4"/>
          </p:cNvCxnSpPr>
          <p:nvPr/>
        </p:nvCxnSpPr>
        <p:spPr>
          <a:xfrm flipH="1">
            <a:off x="3138275" y="2387924"/>
            <a:ext cx="1" cy="15608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902752" y="3057707"/>
            <a:ext cx="20209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 קידש את אחותה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366211" y="3622655"/>
            <a:ext cx="41002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ר' יהודה בן בתירא אומר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אומרים ללוי תמתין עד ששמעון ייבם את רחל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וחכמים חולקים ואומרים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שמותר לו לכנוס</a:t>
            </a:r>
            <a:endParaRPr lang="en-US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3144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 animBg="1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021692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5743636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021693" y="4024525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  <a:endCxn id="4" idx="0"/>
          </p:cNvCxnSpPr>
          <p:nvPr/>
        </p:nvCxnSpPr>
        <p:spPr>
          <a:xfrm>
            <a:off x="9694388" y="2387924"/>
            <a:ext cx="0" cy="16366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465580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9" name="Straight Connector 8"/>
          <p:cNvCxnSpPr>
            <a:stCxn id="2" idx="5"/>
            <a:endCxn id="2" idx="1"/>
          </p:cNvCxnSpPr>
          <p:nvPr/>
        </p:nvCxnSpPr>
        <p:spPr>
          <a:xfrm flipH="1" flipV="1">
            <a:off x="9218720" y="1637262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 flipH="1">
            <a:off x="10558407" y="1747260"/>
            <a:ext cx="103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738786" y="4024524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5" name="Straight Arrow Connector 14"/>
          <p:cNvCxnSpPr>
            <a:stCxn id="3" idx="4"/>
            <a:endCxn id="13" idx="0"/>
          </p:cNvCxnSpPr>
          <p:nvPr/>
        </p:nvCxnSpPr>
        <p:spPr>
          <a:xfrm flipH="1">
            <a:off x="6411481" y="2387924"/>
            <a:ext cx="4851" cy="1636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555062" y="1931926"/>
            <a:ext cx="910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נולד 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9" name="Straight Arrow Connector 18"/>
          <p:cNvCxnSpPr>
            <a:stCxn id="3" idx="5"/>
          </p:cNvCxnSpPr>
          <p:nvPr/>
        </p:nvCxnSpPr>
        <p:spPr>
          <a:xfrm>
            <a:off x="6891999" y="2259131"/>
            <a:ext cx="2129693" cy="1817812"/>
          </a:xfrm>
          <a:prstGeom prst="straightConnector1">
            <a:avLst/>
          </a:prstGeom>
          <a:ln w="9525" cap="flat" cmpd="sng" algn="ctr">
            <a:solidFill>
              <a:schemeClr val="accent5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 rot="2501039">
            <a:off x="7024993" y="2848036"/>
            <a:ext cx="2221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עשה שמעון מאמר ברחל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55062" y="3482874"/>
            <a:ext cx="30926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David" panose="020E0502060401010101" pitchFamily="34" charset="-79"/>
                <a:cs typeface="David" panose="020E0502060401010101" pitchFamily="34" charset="-79"/>
              </a:rPr>
              <a:t>הדין: </a:t>
            </a:r>
          </a:p>
          <a:p>
            <a:pPr algn="ctr"/>
            <a:r>
              <a:rPr lang="he-IL" sz="36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David" panose="020E0502060401010101" pitchFamily="34" charset="-79"/>
                <a:cs typeface="David" panose="020E0502060401010101" pitchFamily="34" charset="-79"/>
              </a:rPr>
              <a:t>שרה חולצת ולא מתיבמת</a:t>
            </a:r>
            <a:endParaRPr lang="en-US" sz="3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8" name="Straight Connector 7"/>
          <p:cNvCxnSpPr>
            <a:stCxn id="3" idx="1"/>
            <a:endCxn id="3" idx="5"/>
          </p:cNvCxnSpPr>
          <p:nvPr/>
        </p:nvCxnSpPr>
        <p:spPr>
          <a:xfrm>
            <a:off x="5940664" y="1637262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98053" y="1100263"/>
            <a:ext cx="1826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94471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1" grpId="0"/>
      <p:bldP spid="17" grpId="0"/>
      <p:bldP spid="20" grpId="0"/>
      <p:bldP spid="21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021692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5743636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021693" y="4024525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  <a:endCxn id="4" idx="0"/>
          </p:cNvCxnSpPr>
          <p:nvPr/>
        </p:nvCxnSpPr>
        <p:spPr>
          <a:xfrm>
            <a:off x="9694388" y="2387924"/>
            <a:ext cx="0" cy="16366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465580" y="1508469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2" idx="5"/>
            <a:endCxn id="2" idx="1"/>
          </p:cNvCxnSpPr>
          <p:nvPr/>
        </p:nvCxnSpPr>
        <p:spPr>
          <a:xfrm flipH="1" flipV="1">
            <a:off x="9218720" y="1637262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flipH="1">
            <a:off x="10558407" y="1747260"/>
            <a:ext cx="1037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738786" y="4024524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שרה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0" name="Straight Arrow Connector 9"/>
          <p:cNvCxnSpPr>
            <a:stCxn id="3" idx="4"/>
            <a:endCxn id="9" idx="0"/>
          </p:cNvCxnSpPr>
          <p:nvPr/>
        </p:nvCxnSpPr>
        <p:spPr>
          <a:xfrm flipH="1">
            <a:off x="6411481" y="2387924"/>
            <a:ext cx="4851" cy="1636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555062" y="1931926"/>
            <a:ext cx="910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נולד 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16270" y="4024524"/>
            <a:ext cx="35236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רחל יוצאת משום אשת אחיו שלא היה בעולמו</a:t>
            </a:r>
          </a:p>
          <a:p>
            <a:pPr algn="ctr"/>
            <a:r>
              <a:rPr lang="he-IL" sz="2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ושרה או חולצת או מתיבמת</a:t>
            </a:r>
            <a:endParaRPr lang="en-US" sz="24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5170" y="5224853"/>
            <a:ext cx="4117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למד''א אין זיקה</a:t>
            </a:r>
          </a:p>
          <a:p>
            <a:pPr algn="ctr"/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אך למד''א יש זיקה</a:t>
            </a:r>
          </a:p>
          <a:p>
            <a:pPr algn="ctr"/>
            <a:r>
              <a:rPr lang="he-IL" sz="24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שרה חולצת ולא מתיבמת</a:t>
            </a:r>
            <a:endParaRPr lang="en-US" sz="24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940664" y="1637262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498053" y="1100263"/>
            <a:ext cx="1826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9469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  <p:bldP spid="11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877850" y="1292974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6992927" y="1292972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Oval 3"/>
          <p:cNvSpPr/>
          <p:nvPr/>
        </p:nvSpPr>
        <p:spPr>
          <a:xfrm>
            <a:off x="4108005" y="1292973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לוי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Oval 4"/>
          <p:cNvSpPr/>
          <p:nvPr/>
        </p:nvSpPr>
        <p:spPr>
          <a:xfrm>
            <a:off x="1223082" y="1292971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יהודה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Connector 6"/>
          <p:cNvCxnSpPr>
            <a:stCxn id="2" idx="1"/>
            <a:endCxn id="2" idx="5"/>
          </p:cNvCxnSpPr>
          <p:nvPr/>
        </p:nvCxnSpPr>
        <p:spPr>
          <a:xfrm>
            <a:off x="10074878" y="1421767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3" idx="1"/>
            <a:endCxn id="3" idx="5"/>
          </p:cNvCxnSpPr>
          <p:nvPr/>
        </p:nvCxnSpPr>
        <p:spPr>
          <a:xfrm>
            <a:off x="7189955" y="1421765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241248" y="1025060"/>
            <a:ext cx="1718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מתו ראובן ושמעון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9877850" y="3809027"/>
            <a:ext cx="1345391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2" name="Straight Arrow Connector 11"/>
          <p:cNvCxnSpPr>
            <a:stCxn id="2" idx="4"/>
          </p:cNvCxnSpPr>
          <p:nvPr/>
        </p:nvCxnSpPr>
        <p:spPr>
          <a:xfrm flipH="1">
            <a:off x="10545694" y="2172429"/>
            <a:ext cx="4852" cy="17064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6992927" y="3809026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Arrow Connector 13"/>
          <p:cNvCxnSpPr>
            <a:endCxn id="13" idx="0"/>
          </p:cNvCxnSpPr>
          <p:nvPr/>
        </p:nvCxnSpPr>
        <p:spPr>
          <a:xfrm flipH="1">
            <a:off x="7665622" y="2172426"/>
            <a:ext cx="4852" cy="1636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3" idx="3"/>
            <a:endCxn id="11" idx="1"/>
          </p:cNvCxnSpPr>
          <p:nvPr/>
        </p:nvCxnSpPr>
        <p:spPr>
          <a:xfrm>
            <a:off x="8338317" y="4219633"/>
            <a:ext cx="1539533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631470" y="3809026"/>
            <a:ext cx="937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אחיות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91878" y="4135185"/>
            <a:ext cx="34615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200" b="1" dirty="0" smtClean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ר''מ אומר חולצות ולא מתיבמות</a:t>
            </a:r>
            <a:endParaRPr lang="en-US" sz="32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7410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0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877850" y="1292974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Oval 2"/>
          <p:cNvSpPr/>
          <p:nvPr/>
        </p:nvSpPr>
        <p:spPr>
          <a:xfrm>
            <a:off x="6992927" y="1292972"/>
            <a:ext cx="1345391" cy="8794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שמעון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877850" y="3809027"/>
            <a:ext cx="1345391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רחל - גדולה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5" name="Straight Arrow Connector 4"/>
          <p:cNvCxnSpPr>
            <a:stCxn id="2" idx="4"/>
          </p:cNvCxnSpPr>
          <p:nvPr/>
        </p:nvCxnSpPr>
        <p:spPr>
          <a:xfrm flipH="1">
            <a:off x="10545694" y="2172429"/>
            <a:ext cx="4852" cy="17064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6992927" y="3809026"/>
            <a:ext cx="1345390" cy="821213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לאה - קטנה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7" name="Straight Arrow Connector 6"/>
          <p:cNvCxnSpPr>
            <a:endCxn id="6" idx="0"/>
          </p:cNvCxnSpPr>
          <p:nvPr/>
        </p:nvCxnSpPr>
        <p:spPr>
          <a:xfrm flipH="1">
            <a:off x="7665622" y="2172426"/>
            <a:ext cx="4852" cy="1636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6" idx="3"/>
            <a:endCxn id="4" idx="1"/>
          </p:cNvCxnSpPr>
          <p:nvPr/>
        </p:nvCxnSpPr>
        <p:spPr>
          <a:xfrm>
            <a:off x="8338317" y="4219633"/>
            <a:ext cx="1539533" cy="1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631470" y="3809026"/>
            <a:ext cx="937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אחיות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cxnSp>
        <p:nvCxnSpPr>
          <p:cNvPr id="14" name="Straight Connector 13"/>
          <p:cNvCxnSpPr>
            <a:stCxn id="2" idx="1"/>
            <a:endCxn id="2" idx="1"/>
          </p:cNvCxnSpPr>
          <p:nvPr/>
        </p:nvCxnSpPr>
        <p:spPr>
          <a:xfrm>
            <a:off x="10074878" y="142176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" idx="1"/>
            <a:endCxn id="2" idx="5"/>
          </p:cNvCxnSpPr>
          <p:nvPr/>
        </p:nvCxnSpPr>
        <p:spPr>
          <a:xfrm>
            <a:off x="10074878" y="1421767"/>
            <a:ext cx="951335" cy="62186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147526" y="1607480"/>
            <a:ext cx="1044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מת ראובן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14400" y="2172426"/>
            <a:ext cx="454287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רבנן סוברים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שמלמדים את לאה - הקטנה למאן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ור''ג סובר</a:t>
            </a:r>
          </a:p>
          <a:p>
            <a:pPr algn="ctr"/>
            <a:r>
              <a:rPr lang="he-IL" sz="3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David" panose="020E0502060401010101" pitchFamily="34" charset="-79"/>
                <a:cs typeface="David" panose="020E0502060401010101" pitchFamily="34" charset="-79"/>
              </a:rPr>
              <a:t>אם מאנה מאנה ואם לא תמתין עד שתגדיל ותצא רחל מדין אחות אשה</a:t>
            </a:r>
            <a:endParaRPr lang="en-US" sz="3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36949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187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David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Eitan</dc:creator>
  <cp:lastModifiedBy>Eitan</cp:lastModifiedBy>
  <cp:revision>10</cp:revision>
  <dcterms:created xsi:type="dcterms:W3CDTF">2022-03-24T15:50:09Z</dcterms:created>
  <dcterms:modified xsi:type="dcterms:W3CDTF">2022-03-24T18:40:41Z</dcterms:modified>
</cp:coreProperties>
</file>